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99" r:id="rId1"/>
    <p:sldMasterId id="2147483815" r:id="rId2"/>
  </p:sldMasterIdLst>
  <p:notesMasterIdLst>
    <p:notesMasterId r:id="rId105"/>
  </p:notesMasterIdLst>
  <p:handoutMasterIdLst>
    <p:handoutMasterId r:id="rId106"/>
  </p:handoutMasterIdLst>
  <p:sldIdLst>
    <p:sldId id="497" r:id="rId3"/>
    <p:sldId id="498" r:id="rId4"/>
    <p:sldId id="257" r:id="rId5"/>
    <p:sldId id="258" r:id="rId6"/>
    <p:sldId id="259" r:id="rId7"/>
    <p:sldId id="367" r:id="rId8"/>
    <p:sldId id="260" r:id="rId9"/>
    <p:sldId id="399" r:id="rId10"/>
    <p:sldId id="369" r:id="rId11"/>
    <p:sldId id="262" r:id="rId12"/>
    <p:sldId id="391" r:id="rId13"/>
    <p:sldId id="396" r:id="rId14"/>
    <p:sldId id="370" r:id="rId15"/>
    <p:sldId id="400" r:id="rId16"/>
    <p:sldId id="499" r:id="rId17"/>
    <p:sldId id="387" r:id="rId18"/>
    <p:sldId id="380" r:id="rId19"/>
    <p:sldId id="371" r:id="rId20"/>
    <p:sldId id="372" r:id="rId21"/>
    <p:sldId id="376" r:id="rId22"/>
    <p:sldId id="378" r:id="rId23"/>
    <p:sldId id="374" r:id="rId24"/>
    <p:sldId id="467" r:id="rId25"/>
    <p:sldId id="495" r:id="rId26"/>
    <p:sldId id="381" r:id="rId27"/>
    <p:sldId id="462" r:id="rId28"/>
    <p:sldId id="379" r:id="rId29"/>
    <p:sldId id="383" r:id="rId30"/>
    <p:sldId id="382" r:id="rId31"/>
    <p:sldId id="388" r:id="rId32"/>
    <p:sldId id="451" r:id="rId33"/>
    <p:sldId id="445" r:id="rId34"/>
    <p:sldId id="446" r:id="rId35"/>
    <p:sldId id="448" r:id="rId36"/>
    <p:sldId id="449" r:id="rId37"/>
    <p:sldId id="450" r:id="rId38"/>
    <p:sldId id="424" r:id="rId39"/>
    <p:sldId id="421" r:id="rId40"/>
    <p:sldId id="422" r:id="rId41"/>
    <p:sldId id="351" r:id="rId42"/>
    <p:sldId id="426" r:id="rId43"/>
    <p:sldId id="423" r:id="rId44"/>
    <p:sldId id="429" r:id="rId45"/>
    <p:sldId id="431" r:id="rId46"/>
    <p:sldId id="496" r:id="rId47"/>
    <p:sldId id="455" r:id="rId48"/>
    <p:sldId id="459" r:id="rId49"/>
    <p:sldId id="460" r:id="rId50"/>
    <p:sldId id="465" r:id="rId51"/>
    <p:sldId id="456" r:id="rId52"/>
    <p:sldId id="457" r:id="rId53"/>
    <p:sldId id="419" r:id="rId54"/>
    <p:sldId id="432" r:id="rId55"/>
    <p:sldId id="440" r:id="rId56"/>
    <p:sldId id="441" r:id="rId57"/>
    <p:sldId id="442" r:id="rId58"/>
    <p:sldId id="274" r:id="rId59"/>
    <p:sldId id="352" r:id="rId60"/>
    <p:sldId id="469" r:id="rId61"/>
    <p:sldId id="433" r:id="rId62"/>
    <p:sldId id="435" r:id="rId63"/>
    <p:sldId id="476" r:id="rId64"/>
    <p:sldId id="475" r:id="rId65"/>
    <p:sldId id="484" r:id="rId66"/>
    <p:sldId id="437" r:id="rId67"/>
    <p:sldId id="347" r:id="rId68"/>
    <p:sldId id="266" r:id="rId69"/>
    <p:sldId id="410" r:id="rId70"/>
    <p:sldId id="412" r:id="rId71"/>
    <p:sldId id="413" r:id="rId72"/>
    <p:sldId id="411" r:id="rId73"/>
    <p:sldId id="414" r:id="rId74"/>
    <p:sldId id="401" r:id="rId75"/>
    <p:sldId id="269" r:id="rId76"/>
    <p:sldId id="409" r:id="rId77"/>
    <p:sldId id="454" r:id="rId78"/>
    <p:sldId id="406" r:id="rId79"/>
    <p:sldId id="453" r:id="rId80"/>
    <p:sldId id="408" r:id="rId81"/>
    <p:sldId id="480" r:id="rId82"/>
    <p:sldId id="481" r:id="rId83"/>
    <p:sldId id="355" r:id="rId84"/>
    <p:sldId id="333" r:id="rId85"/>
    <p:sldId id="334" r:id="rId86"/>
    <p:sldId id="335" r:id="rId87"/>
    <p:sldId id="336" r:id="rId88"/>
    <p:sldId id="365" r:id="rId89"/>
    <p:sldId id="346" r:id="rId90"/>
    <p:sldId id="492" r:id="rId91"/>
    <p:sldId id="488" r:id="rId92"/>
    <p:sldId id="490" r:id="rId93"/>
    <p:sldId id="338" r:id="rId94"/>
    <p:sldId id="339" r:id="rId95"/>
    <p:sldId id="483" r:id="rId96"/>
    <p:sldId id="345" r:id="rId97"/>
    <p:sldId id="461" r:id="rId98"/>
    <p:sldId id="494" r:id="rId99"/>
    <p:sldId id="493" r:id="rId100"/>
    <p:sldId id="341" r:id="rId101"/>
    <p:sldId id="443" r:id="rId102"/>
    <p:sldId id="463" r:id="rId103"/>
    <p:sldId id="482" r:id="rId104"/>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Calibri" pitchFamily="34" charset="0"/>
        <a:ea typeface="+mn-ea"/>
        <a:cs typeface="Arial" charset="0"/>
      </a:defRPr>
    </a:lvl1pPr>
    <a:lvl2pPr marL="457200" algn="l" rtl="0" fontAlgn="base">
      <a:spcBef>
        <a:spcPct val="0"/>
      </a:spcBef>
      <a:spcAft>
        <a:spcPct val="0"/>
      </a:spcAft>
      <a:defRPr kern="1200">
        <a:solidFill>
          <a:schemeClr val="tx1"/>
        </a:solidFill>
        <a:latin typeface="Calibri" pitchFamily="34" charset="0"/>
        <a:ea typeface="+mn-ea"/>
        <a:cs typeface="Arial" charset="0"/>
      </a:defRPr>
    </a:lvl2pPr>
    <a:lvl3pPr marL="914400" algn="l" rtl="0" fontAlgn="base">
      <a:spcBef>
        <a:spcPct val="0"/>
      </a:spcBef>
      <a:spcAft>
        <a:spcPct val="0"/>
      </a:spcAft>
      <a:defRPr kern="1200">
        <a:solidFill>
          <a:schemeClr val="tx1"/>
        </a:solidFill>
        <a:latin typeface="Calibri" pitchFamily="34" charset="0"/>
        <a:ea typeface="+mn-ea"/>
        <a:cs typeface="Arial" charset="0"/>
      </a:defRPr>
    </a:lvl3pPr>
    <a:lvl4pPr marL="1371600" algn="l" rtl="0" fontAlgn="base">
      <a:spcBef>
        <a:spcPct val="0"/>
      </a:spcBef>
      <a:spcAft>
        <a:spcPct val="0"/>
      </a:spcAft>
      <a:defRPr kern="1200">
        <a:solidFill>
          <a:schemeClr val="tx1"/>
        </a:solidFill>
        <a:latin typeface="Calibri" pitchFamily="34" charset="0"/>
        <a:ea typeface="+mn-ea"/>
        <a:cs typeface="Arial" charset="0"/>
      </a:defRPr>
    </a:lvl4pPr>
    <a:lvl5pPr marL="1828800" algn="l" rtl="0" fontAlgn="base">
      <a:spcBef>
        <a:spcPct val="0"/>
      </a:spcBef>
      <a:spcAft>
        <a:spcPct val="0"/>
      </a:spcAft>
      <a:defRPr kern="1200">
        <a:solidFill>
          <a:schemeClr val="tx1"/>
        </a:solidFill>
        <a:latin typeface="Calibri" pitchFamily="34" charset="0"/>
        <a:ea typeface="+mn-ea"/>
        <a:cs typeface="Arial" charset="0"/>
      </a:defRPr>
    </a:lvl5pPr>
    <a:lvl6pPr marL="2286000" algn="l" defTabSz="914400" rtl="0" eaLnBrk="1" latinLnBrk="0" hangingPunct="1">
      <a:defRPr kern="1200">
        <a:solidFill>
          <a:schemeClr val="tx1"/>
        </a:solidFill>
        <a:latin typeface="Calibri" pitchFamily="34" charset="0"/>
        <a:ea typeface="+mn-ea"/>
        <a:cs typeface="Arial" charset="0"/>
      </a:defRPr>
    </a:lvl6pPr>
    <a:lvl7pPr marL="2743200" algn="l" defTabSz="914400" rtl="0" eaLnBrk="1" latinLnBrk="0" hangingPunct="1">
      <a:defRPr kern="1200">
        <a:solidFill>
          <a:schemeClr val="tx1"/>
        </a:solidFill>
        <a:latin typeface="Calibri" pitchFamily="34" charset="0"/>
        <a:ea typeface="+mn-ea"/>
        <a:cs typeface="Arial" charset="0"/>
      </a:defRPr>
    </a:lvl7pPr>
    <a:lvl8pPr marL="3200400" algn="l" defTabSz="914400" rtl="0" eaLnBrk="1" latinLnBrk="0" hangingPunct="1">
      <a:defRPr kern="1200">
        <a:solidFill>
          <a:schemeClr val="tx1"/>
        </a:solidFill>
        <a:latin typeface="Calibri" pitchFamily="34" charset="0"/>
        <a:ea typeface="+mn-ea"/>
        <a:cs typeface="Arial" charset="0"/>
      </a:defRPr>
    </a:lvl8pPr>
    <a:lvl9pPr marL="3657600" algn="l" defTabSz="914400" rtl="0" eaLnBrk="1" latinLnBrk="0" hangingPunct="1">
      <a:defRPr kern="1200">
        <a:solidFill>
          <a:schemeClr val="tx1"/>
        </a:solidFill>
        <a:latin typeface="Calibri" pitchFamily="34"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3399"/>
    <a:srgbClr val="FFFFC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1496" autoAdjust="0"/>
    <p:restoredTop sz="78022" autoAdjust="0"/>
  </p:normalViewPr>
  <p:slideViewPr>
    <p:cSldViewPr>
      <p:cViewPr>
        <p:scale>
          <a:sx n="80" d="100"/>
          <a:sy n="80" d="100"/>
        </p:scale>
        <p:origin x="-1434" y="-72"/>
      </p:cViewPr>
      <p:guideLst>
        <p:guide orient="horz" pos="2160"/>
        <p:guide pos="2880"/>
      </p:guideLst>
    </p:cSldViewPr>
  </p:slideViewPr>
  <p:notesTextViewPr>
    <p:cViewPr>
      <p:scale>
        <a:sx n="1" d="1"/>
        <a:sy n="1" d="1"/>
      </p:scale>
      <p:origin x="0" y="0"/>
    </p:cViewPr>
  </p:notesTextViewPr>
  <p:sorterViewPr>
    <p:cViewPr>
      <p:scale>
        <a:sx n="100" d="100"/>
        <a:sy n="100" d="100"/>
      </p:scale>
      <p:origin x="0" y="12810"/>
    </p:cViewPr>
  </p:sorterViewPr>
  <p:notesViewPr>
    <p:cSldViewPr>
      <p:cViewPr>
        <p:scale>
          <a:sx n="70" d="100"/>
          <a:sy n="70" d="100"/>
        </p:scale>
        <p:origin x="-3150" y="-3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07" Type="http://schemas.openxmlformats.org/officeDocument/2006/relationships/presProps" Target="presProps.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slide" Target="slides/slide77.xml"/><Relationship Id="rId87" Type="http://schemas.openxmlformats.org/officeDocument/2006/relationships/slide" Target="slides/slide85.xml"/><Relationship Id="rId102" Type="http://schemas.openxmlformats.org/officeDocument/2006/relationships/slide" Target="slides/slide100.xml"/><Relationship Id="rId110" Type="http://schemas.openxmlformats.org/officeDocument/2006/relationships/tableStyles" Target="tableStyles.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slide" Target="slides/slide80.xml"/><Relationship Id="rId90" Type="http://schemas.openxmlformats.org/officeDocument/2006/relationships/slide" Target="slides/slide88.xml"/><Relationship Id="rId95" Type="http://schemas.openxmlformats.org/officeDocument/2006/relationships/slide" Target="slides/slide93.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notesMaster" Target="notesMasters/notesMaster1.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93" Type="http://schemas.openxmlformats.org/officeDocument/2006/relationships/slide" Target="slides/slide91.xml"/><Relationship Id="rId98" Type="http://schemas.openxmlformats.org/officeDocument/2006/relationships/slide" Target="slides/slide9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103" Type="http://schemas.openxmlformats.org/officeDocument/2006/relationships/slide" Target="slides/slide101.xml"/><Relationship Id="rId108" Type="http://schemas.openxmlformats.org/officeDocument/2006/relationships/viewProps" Target="viewProp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slide" Target="slides/slide94.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6" Type="http://schemas.openxmlformats.org/officeDocument/2006/relationships/handoutMaster" Target="handoutMasters/handoutMaster1.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theme" Target="theme/theme1.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18FC3BA-C0EF-4372-9D47-E8490F4A5E6C}" type="doc">
      <dgm:prSet loTypeId="urn:microsoft.com/office/officeart/2005/8/layout/list1" loCatId="list" qsTypeId="urn:microsoft.com/office/officeart/2005/8/quickstyle/simple1" qsCatId="simple" csTypeId="urn:microsoft.com/office/officeart/2005/8/colors/colorful5" csCatId="colorful" phldr="1"/>
      <dgm:spPr/>
      <dgm:t>
        <a:bodyPr/>
        <a:lstStyle/>
        <a:p>
          <a:endParaRPr lang="en-US"/>
        </a:p>
      </dgm:t>
    </dgm:pt>
    <dgm:pt modelId="{7FFD956D-DEF5-4261-82AE-5661BCAE548D}">
      <dgm:prSet/>
      <dgm:spPr>
        <a:solidFill>
          <a:schemeClr val="accent6">
            <a:lumMod val="60000"/>
            <a:lumOff val="40000"/>
          </a:schemeClr>
        </a:solidFill>
      </dgm:spPr>
      <dgm:t>
        <a:bodyPr/>
        <a:lstStyle/>
        <a:p>
          <a:pPr rtl="0"/>
          <a:r>
            <a:rPr lang="en-US" dirty="0" smtClean="0"/>
            <a:t>Continuous monitoring for injury</a:t>
          </a:r>
          <a:endParaRPr lang="en-US" dirty="0"/>
        </a:p>
      </dgm:t>
    </dgm:pt>
    <dgm:pt modelId="{38C070F8-E8C8-40A0-87AF-401A8F935DF4}" type="parTrans" cxnId="{A9939DA8-D4A2-4281-93C2-14447629DF8A}">
      <dgm:prSet/>
      <dgm:spPr/>
      <dgm:t>
        <a:bodyPr/>
        <a:lstStyle/>
        <a:p>
          <a:endParaRPr lang="en-US"/>
        </a:p>
      </dgm:t>
    </dgm:pt>
    <dgm:pt modelId="{E3185CCB-D1EA-470E-93A0-4A939019F9C2}" type="sibTrans" cxnId="{A9939DA8-D4A2-4281-93C2-14447629DF8A}">
      <dgm:prSet/>
      <dgm:spPr/>
      <dgm:t>
        <a:bodyPr/>
        <a:lstStyle/>
        <a:p>
          <a:endParaRPr lang="en-US"/>
        </a:p>
      </dgm:t>
    </dgm:pt>
    <dgm:pt modelId="{17E7BA67-7F4C-4BC3-8530-58DABC3D08EF}">
      <dgm:prSet/>
      <dgm:spPr/>
      <dgm:t>
        <a:bodyPr/>
        <a:lstStyle/>
        <a:p>
          <a:pPr rtl="0"/>
          <a:r>
            <a:rPr lang="en-US" dirty="0" smtClean="0"/>
            <a:t>Complications after repair</a:t>
          </a:r>
          <a:endParaRPr lang="en-US" dirty="0"/>
        </a:p>
      </dgm:t>
    </dgm:pt>
    <dgm:pt modelId="{DC3E154B-CD6A-4FBA-B22F-E91C6B4155CE}" type="parTrans" cxnId="{42FE2373-972F-4E5E-87BC-0344740EAD88}">
      <dgm:prSet/>
      <dgm:spPr/>
      <dgm:t>
        <a:bodyPr/>
        <a:lstStyle/>
        <a:p>
          <a:endParaRPr lang="en-US"/>
        </a:p>
      </dgm:t>
    </dgm:pt>
    <dgm:pt modelId="{2603503D-D3E4-4AB0-9E20-48E97CF56545}" type="sibTrans" cxnId="{42FE2373-972F-4E5E-87BC-0344740EAD88}">
      <dgm:prSet/>
      <dgm:spPr/>
      <dgm:t>
        <a:bodyPr/>
        <a:lstStyle/>
        <a:p>
          <a:endParaRPr lang="en-US"/>
        </a:p>
      </dgm:t>
    </dgm:pt>
    <dgm:pt modelId="{D99EA795-B127-48DC-B6F4-60E83853017A}">
      <dgm:prSet/>
      <dgm:spPr/>
      <dgm:t>
        <a:bodyPr/>
        <a:lstStyle/>
        <a:p>
          <a:pPr rtl="0"/>
          <a:endParaRPr lang="en-US" dirty="0"/>
        </a:p>
      </dgm:t>
    </dgm:pt>
    <dgm:pt modelId="{514CC447-D02C-41A4-9B81-53C9048E1AFC}" type="parTrans" cxnId="{74F0FE9A-0F8E-4D49-B0B7-A20C3996724C}">
      <dgm:prSet/>
      <dgm:spPr/>
      <dgm:t>
        <a:bodyPr/>
        <a:lstStyle/>
        <a:p>
          <a:endParaRPr lang="en-US"/>
        </a:p>
      </dgm:t>
    </dgm:pt>
    <dgm:pt modelId="{113DA58F-2EDD-4EA2-AE75-C8A4AF768FB8}" type="sibTrans" cxnId="{74F0FE9A-0F8E-4D49-B0B7-A20C3996724C}">
      <dgm:prSet/>
      <dgm:spPr/>
      <dgm:t>
        <a:bodyPr/>
        <a:lstStyle/>
        <a:p>
          <a:endParaRPr lang="en-US"/>
        </a:p>
      </dgm:t>
    </dgm:pt>
    <dgm:pt modelId="{D521959A-0275-4A51-A0FD-0EA728639D5F}" type="pres">
      <dgm:prSet presAssocID="{A18FC3BA-C0EF-4372-9D47-E8490F4A5E6C}" presName="linear" presStyleCnt="0">
        <dgm:presLayoutVars>
          <dgm:dir/>
          <dgm:animLvl val="lvl"/>
          <dgm:resizeHandles val="exact"/>
        </dgm:presLayoutVars>
      </dgm:prSet>
      <dgm:spPr/>
      <dgm:t>
        <a:bodyPr/>
        <a:lstStyle/>
        <a:p>
          <a:endParaRPr lang="en-US"/>
        </a:p>
      </dgm:t>
    </dgm:pt>
    <dgm:pt modelId="{7CD08B19-8806-4289-AD37-23C39E04AFD1}" type="pres">
      <dgm:prSet presAssocID="{7FFD956D-DEF5-4261-82AE-5661BCAE548D}" presName="parentLin" presStyleCnt="0"/>
      <dgm:spPr/>
    </dgm:pt>
    <dgm:pt modelId="{CEEDA98E-0602-4252-80BE-85A748BD6531}" type="pres">
      <dgm:prSet presAssocID="{7FFD956D-DEF5-4261-82AE-5661BCAE548D}" presName="parentLeftMargin" presStyleLbl="node1" presStyleIdx="0" presStyleCnt="2"/>
      <dgm:spPr/>
      <dgm:t>
        <a:bodyPr/>
        <a:lstStyle/>
        <a:p>
          <a:endParaRPr lang="en-US"/>
        </a:p>
      </dgm:t>
    </dgm:pt>
    <dgm:pt modelId="{34639E2B-417F-465E-8B37-88973DBCBCE5}" type="pres">
      <dgm:prSet presAssocID="{7FFD956D-DEF5-4261-82AE-5661BCAE548D}" presName="parentText" presStyleLbl="node1" presStyleIdx="0" presStyleCnt="2" custScaleX="142857">
        <dgm:presLayoutVars>
          <dgm:chMax val="0"/>
          <dgm:bulletEnabled val="1"/>
        </dgm:presLayoutVars>
      </dgm:prSet>
      <dgm:spPr/>
      <dgm:t>
        <a:bodyPr/>
        <a:lstStyle/>
        <a:p>
          <a:endParaRPr lang="en-US"/>
        </a:p>
      </dgm:t>
    </dgm:pt>
    <dgm:pt modelId="{EF3336C7-3B22-40A0-874C-FAEDFC765B44}" type="pres">
      <dgm:prSet presAssocID="{7FFD956D-DEF5-4261-82AE-5661BCAE548D}" presName="negativeSpace" presStyleCnt="0"/>
      <dgm:spPr/>
    </dgm:pt>
    <dgm:pt modelId="{BA017A4E-5A81-4978-A9A2-A649F7DB02E4}" type="pres">
      <dgm:prSet presAssocID="{7FFD956D-DEF5-4261-82AE-5661BCAE548D}" presName="childText" presStyleLbl="conFgAcc1" presStyleIdx="0" presStyleCnt="2">
        <dgm:presLayoutVars>
          <dgm:bulletEnabled val="1"/>
        </dgm:presLayoutVars>
      </dgm:prSet>
      <dgm:spPr/>
    </dgm:pt>
    <dgm:pt modelId="{0324C04D-FE3E-4D4E-941B-E3C8D9FE99DA}" type="pres">
      <dgm:prSet presAssocID="{E3185CCB-D1EA-470E-93A0-4A939019F9C2}" presName="spaceBetweenRectangles" presStyleCnt="0"/>
      <dgm:spPr/>
    </dgm:pt>
    <dgm:pt modelId="{95EA2CB3-6F6F-4B08-A23F-98F492BBCDCB}" type="pres">
      <dgm:prSet presAssocID="{17E7BA67-7F4C-4BC3-8530-58DABC3D08EF}" presName="parentLin" presStyleCnt="0"/>
      <dgm:spPr/>
    </dgm:pt>
    <dgm:pt modelId="{5A2A96B4-0D60-414E-B3C6-DA90B96E3BB3}" type="pres">
      <dgm:prSet presAssocID="{17E7BA67-7F4C-4BC3-8530-58DABC3D08EF}" presName="parentLeftMargin" presStyleLbl="node1" presStyleIdx="0" presStyleCnt="2"/>
      <dgm:spPr/>
      <dgm:t>
        <a:bodyPr/>
        <a:lstStyle/>
        <a:p>
          <a:endParaRPr lang="en-US"/>
        </a:p>
      </dgm:t>
    </dgm:pt>
    <dgm:pt modelId="{36465A58-F797-450E-977B-6EC1DD0454AF}" type="pres">
      <dgm:prSet presAssocID="{17E7BA67-7F4C-4BC3-8530-58DABC3D08EF}" presName="parentText" presStyleLbl="node1" presStyleIdx="1" presStyleCnt="2" custScaleX="142857">
        <dgm:presLayoutVars>
          <dgm:chMax val="0"/>
          <dgm:bulletEnabled val="1"/>
        </dgm:presLayoutVars>
      </dgm:prSet>
      <dgm:spPr/>
      <dgm:t>
        <a:bodyPr/>
        <a:lstStyle/>
        <a:p>
          <a:endParaRPr lang="en-US"/>
        </a:p>
      </dgm:t>
    </dgm:pt>
    <dgm:pt modelId="{167487F6-6163-463D-9388-FA840C767610}" type="pres">
      <dgm:prSet presAssocID="{17E7BA67-7F4C-4BC3-8530-58DABC3D08EF}" presName="negativeSpace" presStyleCnt="0"/>
      <dgm:spPr/>
    </dgm:pt>
    <dgm:pt modelId="{28E9C5D2-F04C-48E2-9D2A-92261601FB0D}" type="pres">
      <dgm:prSet presAssocID="{17E7BA67-7F4C-4BC3-8530-58DABC3D08EF}" presName="childText" presStyleLbl="conFgAcc1" presStyleIdx="1" presStyleCnt="2">
        <dgm:presLayoutVars>
          <dgm:bulletEnabled val="1"/>
        </dgm:presLayoutVars>
      </dgm:prSet>
      <dgm:spPr/>
      <dgm:t>
        <a:bodyPr/>
        <a:lstStyle/>
        <a:p>
          <a:endParaRPr lang="en-US"/>
        </a:p>
      </dgm:t>
    </dgm:pt>
  </dgm:ptLst>
  <dgm:cxnLst>
    <dgm:cxn modelId="{A9939DA8-D4A2-4281-93C2-14447629DF8A}" srcId="{A18FC3BA-C0EF-4372-9D47-E8490F4A5E6C}" destId="{7FFD956D-DEF5-4261-82AE-5661BCAE548D}" srcOrd="0" destOrd="0" parTransId="{38C070F8-E8C8-40A0-87AF-401A8F935DF4}" sibTransId="{E3185CCB-D1EA-470E-93A0-4A939019F9C2}"/>
    <dgm:cxn modelId="{F66094EC-C9A1-4272-9E5A-ACF6701CA9EB}" type="presOf" srcId="{A18FC3BA-C0EF-4372-9D47-E8490F4A5E6C}" destId="{D521959A-0275-4A51-A0FD-0EA728639D5F}" srcOrd="0" destOrd="0" presId="urn:microsoft.com/office/officeart/2005/8/layout/list1"/>
    <dgm:cxn modelId="{4DD56C04-883C-4F5C-83F4-266B36EED8CC}" type="presOf" srcId="{7FFD956D-DEF5-4261-82AE-5661BCAE548D}" destId="{34639E2B-417F-465E-8B37-88973DBCBCE5}" srcOrd="1" destOrd="0" presId="urn:microsoft.com/office/officeart/2005/8/layout/list1"/>
    <dgm:cxn modelId="{74F0FE9A-0F8E-4D49-B0B7-A20C3996724C}" srcId="{17E7BA67-7F4C-4BC3-8530-58DABC3D08EF}" destId="{D99EA795-B127-48DC-B6F4-60E83853017A}" srcOrd="0" destOrd="0" parTransId="{514CC447-D02C-41A4-9B81-53C9048E1AFC}" sibTransId="{113DA58F-2EDD-4EA2-AE75-C8A4AF768FB8}"/>
    <dgm:cxn modelId="{42FE2373-972F-4E5E-87BC-0344740EAD88}" srcId="{A18FC3BA-C0EF-4372-9D47-E8490F4A5E6C}" destId="{17E7BA67-7F4C-4BC3-8530-58DABC3D08EF}" srcOrd="1" destOrd="0" parTransId="{DC3E154B-CD6A-4FBA-B22F-E91C6B4155CE}" sibTransId="{2603503D-D3E4-4AB0-9E20-48E97CF56545}"/>
    <dgm:cxn modelId="{DBEAABCF-0DDB-4335-A90F-E9AB0B47344B}" type="presOf" srcId="{17E7BA67-7F4C-4BC3-8530-58DABC3D08EF}" destId="{36465A58-F797-450E-977B-6EC1DD0454AF}" srcOrd="1" destOrd="0" presId="urn:microsoft.com/office/officeart/2005/8/layout/list1"/>
    <dgm:cxn modelId="{032E91D0-AF23-421B-8F1B-E89875DA1751}" type="presOf" srcId="{7FFD956D-DEF5-4261-82AE-5661BCAE548D}" destId="{CEEDA98E-0602-4252-80BE-85A748BD6531}" srcOrd="0" destOrd="0" presId="urn:microsoft.com/office/officeart/2005/8/layout/list1"/>
    <dgm:cxn modelId="{7B356639-0909-45F3-A631-995A5D4DED0F}" type="presOf" srcId="{17E7BA67-7F4C-4BC3-8530-58DABC3D08EF}" destId="{5A2A96B4-0D60-414E-B3C6-DA90B96E3BB3}" srcOrd="0" destOrd="0" presId="urn:microsoft.com/office/officeart/2005/8/layout/list1"/>
    <dgm:cxn modelId="{60F57483-769D-4ABC-B455-95F5ED1097CB}" type="presOf" srcId="{D99EA795-B127-48DC-B6F4-60E83853017A}" destId="{28E9C5D2-F04C-48E2-9D2A-92261601FB0D}" srcOrd="0" destOrd="0" presId="urn:microsoft.com/office/officeart/2005/8/layout/list1"/>
    <dgm:cxn modelId="{186FC68F-DE27-46E6-8730-C859DB14CDDB}" type="presParOf" srcId="{D521959A-0275-4A51-A0FD-0EA728639D5F}" destId="{7CD08B19-8806-4289-AD37-23C39E04AFD1}" srcOrd="0" destOrd="0" presId="urn:microsoft.com/office/officeart/2005/8/layout/list1"/>
    <dgm:cxn modelId="{06762288-FD86-475B-89B2-9C59C35C18DF}" type="presParOf" srcId="{7CD08B19-8806-4289-AD37-23C39E04AFD1}" destId="{CEEDA98E-0602-4252-80BE-85A748BD6531}" srcOrd="0" destOrd="0" presId="urn:microsoft.com/office/officeart/2005/8/layout/list1"/>
    <dgm:cxn modelId="{F0389343-9A87-422A-BB5B-B8B40E6F4172}" type="presParOf" srcId="{7CD08B19-8806-4289-AD37-23C39E04AFD1}" destId="{34639E2B-417F-465E-8B37-88973DBCBCE5}" srcOrd="1" destOrd="0" presId="urn:microsoft.com/office/officeart/2005/8/layout/list1"/>
    <dgm:cxn modelId="{1BC8C39B-62D7-4885-A642-7EB26296233B}" type="presParOf" srcId="{D521959A-0275-4A51-A0FD-0EA728639D5F}" destId="{EF3336C7-3B22-40A0-874C-FAEDFC765B44}" srcOrd="1" destOrd="0" presId="urn:microsoft.com/office/officeart/2005/8/layout/list1"/>
    <dgm:cxn modelId="{31E5A816-32B6-413D-85E5-CD0B4AF4CAF0}" type="presParOf" srcId="{D521959A-0275-4A51-A0FD-0EA728639D5F}" destId="{BA017A4E-5A81-4978-A9A2-A649F7DB02E4}" srcOrd="2" destOrd="0" presId="urn:microsoft.com/office/officeart/2005/8/layout/list1"/>
    <dgm:cxn modelId="{91E814AD-6C0C-4F17-A4B9-2E2499F581FB}" type="presParOf" srcId="{D521959A-0275-4A51-A0FD-0EA728639D5F}" destId="{0324C04D-FE3E-4D4E-941B-E3C8D9FE99DA}" srcOrd="3" destOrd="0" presId="urn:microsoft.com/office/officeart/2005/8/layout/list1"/>
    <dgm:cxn modelId="{93EFC4C9-7CCC-422E-B012-254165E88160}" type="presParOf" srcId="{D521959A-0275-4A51-A0FD-0EA728639D5F}" destId="{95EA2CB3-6F6F-4B08-A23F-98F492BBCDCB}" srcOrd="4" destOrd="0" presId="urn:microsoft.com/office/officeart/2005/8/layout/list1"/>
    <dgm:cxn modelId="{87550A52-51C7-413C-A8D8-01E5B893BF7A}" type="presParOf" srcId="{95EA2CB3-6F6F-4B08-A23F-98F492BBCDCB}" destId="{5A2A96B4-0D60-414E-B3C6-DA90B96E3BB3}" srcOrd="0" destOrd="0" presId="urn:microsoft.com/office/officeart/2005/8/layout/list1"/>
    <dgm:cxn modelId="{7554E3E2-6F0C-47A2-8131-811741047A25}" type="presParOf" srcId="{95EA2CB3-6F6F-4B08-A23F-98F492BBCDCB}" destId="{36465A58-F797-450E-977B-6EC1DD0454AF}" srcOrd="1" destOrd="0" presId="urn:microsoft.com/office/officeart/2005/8/layout/list1"/>
    <dgm:cxn modelId="{E588D0A8-C007-4F88-9EAA-682E0A544846}" type="presParOf" srcId="{D521959A-0275-4A51-A0FD-0EA728639D5F}" destId="{167487F6-6163-463D-9388-FA840C767610}" srcOrd="5" destOrd="0" presId="urn:microsoft.com/office/officeart/2005/8/layout/list1"/>
    <dgm:cxn modelId="{D3AAD3B3-D9B7-446C-839C-3F8E07889816}" type="presParOf" srcId="{D521959A-0275-4A51-A0FD-0EA728639D5F}" destId="{28E9C5D2-F04C-48E2-9D2A-92261601FB0D}" srcOrd="6"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8AA4224-793B-4F29-ABD7-D75AECDE2373}" type="doc">
      <dgm:prSet loTypeId="urn:microsoft.com/office/officeart/2005/8/layout/hProcess9" loCatId="process" qsTypeId="urn:microsoft.com/office/officeart/2005/8/quickstyle/simple1" qsCatId="simple" csTypeId="urn:microsoft.com/office/officeart/2005/8/colors/accent2_3" csCatId="accent2"/>
      <dgm:spPr/>
      <dgm:t>
        <a:bodyPr/>
        <a:lstStyle/>
        <a:p>
          <a:endParaRPr lang="en-US"/>
        </a:p>
      </dgm:t>
    </dgm:pt>
    <dgm:pt modelId="{4E4F73B2-8DC5-4963-872A-EA93387EAB5B}">
      <dgm:prSet/>
      <dgm:spPr/>
      <dgm:t>
        <a:bodyPr/>
        <a:lstStyle/>
        <a:p>
          <a:pPr rtl="0"/>
          <a:r>
            <a:rPr lang="en-US" dirty="0" smtClean="0"/>
            <a:t>Abdominal compartment syndrome</a:t>
          </a:r>
          <a:endParaRPr lang="en-US" dirty="0"/>
        </a:p>
      </dgm:t>
    </dgm:pt>
    <dgm:pt modelId="{59BD5304-FB85-49A9-BEB9-D39F9F3AE299}" type="parTrans" cxnId="{3C7004A1-8B28-49DA-8BDE-DDA614E37325}">
      <dgm:prSet/>
      <dgm:spPr/>
      <dgm:t>
        <a:bodyPr/>
        <a:lstStyle/>
        <a:p>
          <a:endParaRPr lang="en-US"/>
        </a:p>
      </dgm:t>
    </dgm:pt>
    <dgm:pt modelId="{912206A4-C58B-4B8F-A4F6-0F1C63F516B0}" type="sibTrans" cxnId="{3C7004A1-8B28-49DA-8BDE-DDA614E37325}">
      <dgm:prSet/>
      <dgm:spPr/>
      <dgm:t>
        <a:bodyPr/>
        <a:lstStyle/>
        <a:p>
          <a:endParaRPr lang="en-US"/>
        </a:p>
      </dgm:t>
    </dgm:pt>
    <dgm:pt modelId="{3396933B-BA93-4DDB-B5CA-80A34F025595}">
      <dgm:prSet/>
      <dgm:spPr/>
      <dgm:t>
        <a:bodyPr/>
        <a:lstStyle/>
        <a:p>
          <a:pPr rtl="0"/>
          <a:r>
            <a:rPr lang="en-US" dirty="0" smtClean="0"/>
            <a:t>Increased intra-abdominal pressure </a:t>
          </a:r>
          <a:endParaRPr lang="en-US" dirty="0"/>
        </a:p>
      </dgm:t>
    </dgm:pt>
    <dgm:pt modelId="{F36E5CE0-8FFA-43BA-9D73-FAAE159E5B8D}" type="parTrans" cxnId="{9AA472B1-43FE-496F-9255-8B2C33BC47F0}">
      <dgm:prSet/>
      <dgm:spPr/>
      <dgm:t>
        <a:bodyPr/>
        <a:lstStyle/>
        <a:p>
          <a:endParaRPr lang="en-US"/>
        </a:p>
      </dgm:t>
    </dgm:pt>
    <dgm:pt modelId="{C52E01A4-AFFB-4CC8-A8B6-276F4D170A97}" type="sibTrans" cxnId="{9AA472B1-43FE-496F-9255-8B2C33BC47F0}">
      <dgm:prSet/>
      <dgm:spPr/>
      <dgm:t>
        <a:bodyPr/>
        <a:lstStyle/>
        <a:p>
          <a:endParaRPr lang="en-US"/>
        </a:p>
      </dgm:t>
    </dgm:pt>
    <dgm:pt modelId="{3CC8418E-0506-4F52-9BD6-CEAB22DA5D00}">
      <dgm:prSet/>
      <dgm:spPr/>
      <dgm:t>
        <a:bodyPr/>
        <a:lstStyle/>
        <a:p>
          <a:pPr rtl="0"/>
          <a:r>
            <a:rPr lang="en-US" dirty="0" smtClean="0"/>
            <a:t>Affects cardiac, pulmonary, and renal systems</a:t>
          </a:r>
          <a:endParaRPr lang="en-US" dirty="0"/>
        </a:p>
      </dgm:t>
    </dgm:pt>
    <dgm:pt modelId="{9B3371BA-5B0F-4256-A7B2-8CD70E0AF7E1}" type="parTrans" cxnId="{FCB90B2E-7A23-4741-8008-3B9B5D006482}">
      <dgm:prSet/>
      <dgm:spPr/>
      <dgm:t>
        <a:bodyPr/>
        <a:lstStyle/>
        <a:p>
          <a:endParaRPr lang="en-US"/>
        </a:p>
      </dgm:t>
    </dgm:pt>
    <dgm:pt modelId="{BB8263AE-7A2C-4445-A823-EEF0B6DF213A}" type="sibTrans" cxnId="{FCB90B2E-7A23-4741-8008-3B9B5D006482}">
      <dgm:prSet/>
      <dgm:spPr/>
      <dgm:t>
        <a:bodyPr/>
        <a:lstStyle/>
        <a:p>
          <a:endParaRPr lang="en-US"/>
        </a:p>
      </dgm:t>
    </dgm:pt>
    <dgm:pt modelId="{E65785B5-FC3D-42A2-9572-E9C7F507765D}">
      <dgm:prSet/>
      <dgm:spPr/>
      <dgm:t>
        <a:bodyPr/>
        <a:lstStyle/>
        <a:p>
          <a:pPr rtl="0"/>
          <a:r>
            <a:rPr lang="en-US" dirty="0" smtClean="0"/>
            <a:t>Greater than 20 mm Hg causes adverse effects on various body systems</a:t>
          </a:r>
          <a:endParaRPr lang="en-US" dirty="0"/>
        </a:p>
      </dgm:t>
    </dgm:pt>
    <dgm:pt modelId="{75B7D1EC-F41F-4B59-A5DB-ECFE568D1772}" type="parTrans" cxnId="{BB283399-B916-4CA0-BA45-4AF786D6DC87}">
      <dgm:prSet/>
      <dgm:spPr/>
      <dgm:t>
        <a:bodyPr/>
        <a:lstStyle/>
        <a:p>
          <a:endParaRPr lang="en-US"/>
        </a:p>
      </dgm:t>
    </dgm:pt>
    <dgm:pt modelId="{C3D73D83-AB39-4FC4-8D3E-BD16C5C21B85}" type="sibTrans" cxnId="{BB283399-B916-4CA0-BA45-4AF786D6DC87}">
      <dgm:prSet/>
      <dgm:spPr/>
      <dgm:t>
        <a:bodyPr/>
        <a:lstStyle/>
        <a:p>
          <a:endParaRPr lang="en-US"/>
        </a:p>
      </dgm:t>
    </dgm:pt>
    <dgm:pt modelId="{7A2F4016-731B-48E0-880F-49EA8B34424E}" type="pres">
      <dgm:prSet presAssocID="{F8AA4224-793B-4F29-ABD7-D75AECDE2373}" presName="CompostProcess" presStyleCnt="0">
        <dgm:presLayoutVars>
          <dgm:dir/>
          <dgm:resizeHandles val="exact"/>
        </dgm:presLayoutVars>
      </dgm:prSet>
      <dgm:spPr/>
      <dgm:t>
        <a:bodyPr/>
        <a:lstStyle/>
        <a:p>
          <a:endParaRPr lang="en-US"/>
        </a:p>
      </dgm:t>
    </dgm:pt>
    <dgm:pt modelId="{ADD4BBCD-35AD-4553-A481-7B0703436497}" type="pres">
      <dgm:prSet presAssocID="{F8AA4224-793B-4F29-ABD7-D75AECDE2373}" presName="arrow" presStyleLbl="bgShp" presStyleIdx="0" presStyleCnt="1"/>
      <dgm:spPr/>
    </dgm:pt>
    <dgm:pt modelId="{CC2D8F5B-04C1-425B-94CB-389EEC667FB4}" type="pres">
      <dgm:prSet presAssocID="{F8AA4224-793B-4F29-ABD7-D75AECDE2373}" presName="linearProcess" presStyleCnt="0"/>
      <dgm:spPr/>
    </dgm:pt>
    <dgm:pt modelId="{9C7220FF-8568-4BE9-BCAE-8D5C6181E75B}" type="pres">
      <dgm:prSet presAssocID="{4E4F73B2-8DC5-4963-872A-EA93387EAB5B}" presName="textNode" presStyleLbl="node1" presStyleIdx="0" presStyleCnt="4" custLinFactX="301536" custLinFactNeighborX="400000" custLinFactNeighborY="-926">
        <dgm:presLayoutVars>
          <dgm:bulletEnabled val="1"/>
        </dgm:presLayoutVars>
      </dgm:prSet>
      <dgm:spPr/>
      <dgm:t>
        <a:bodyPr/>
        <a:lstStyle/>
        <a:p>
          <a:endParaRPr lang="en-US"/>
        </a:p>
      </dgm:t>
    </dgm:pt>
    <dgm:pt modelId="{88FC6346-E3E2-4910-A36D-4FD694AB4CD3}" type="pres">
      <dgm:prSet presAssocID="{912206A4-C58B-4B8F-A4F6-0F1C63F516B0}" presName="sibTrans" presStyleCnt="0"/>
      <dgm:spPr/>
    </dgm:pt>
    <dgm:pt modelId="{6BA3D7BA-105A-458F-9E9A-B5328D9DDD6F}" type="pres">
      <dgm:prSet presAssocID="{3396933B-BA93-4DDB-B5CA-80A34F025595}" presName="textNode" presStyleLbl="node1" presStyleIdx="1" presStyleCnt="4" custLinFactX="-96213" custLinFactNeighborX="-100000" custLinFactNeighborY="-926">
        <dgm:presLayoutVars>
          <dgm:bulletEnabled val="1"/>
        </dgm:presLayoutVars>
      </dgm:prSet>
      <dgm:spPr/>
      <dgm:t>
        <a:bodyPr/>
        <a:lstStyle/>
        <a:p>
          <a:endParaRPr lang="en-US"/>
        </a:p>
      </dgm:t>
    </dgm:pt>
    <dgm:pt modelId="{A6F3E24F-ADCF-43FE-A41B-B7535467BFB2}" type="pres">
      <dgm:prSet presAssocID="{C52E01A4-AFFB-4CC8-A8B6-276F4D170A97}" presName="sibTrans" presStyleCnt="0"/>
      <dgm:spPr/>
    </dgm:pt>
    <dgm:pt modelId="{FFC4F83F-30A2-4B92-A4FB-BCD1DDBEE771}" type="pres">
      <dgm:prSet presAssocID="{3CC8418E-0506-4F52-9BD6-CEAB22DA5D00}" presName="textNode" presStyleLbl="node1" presStyleIdx="2" presStyleCnt="4" custLinFactX="-97360" custLinFactNeighborX="-100000" custLinFactNeighborY="-926">
        <dgm:presLayoutVars>
          <dgm:bulletEnabled val="1"/>
        </dgm:presLayoutVars>
      </dgm:prSet>
      <dgm:spPr/>
      <dgm:t>
        <a:bodyPr/>
        <a:lstStyle/>
        <a:p>
          <a:endParaRPr lang="en-US"/>
        </a:p>
      </dgm:t>
    </dgm:pt>
    <dgm:pt modelId="{7B9A76E1-BC68-4163-9F57-1341B44CFCF3}" type="pres">
      <dgm:prSet presAssocID="{BB8263AE-7A2C-4445-A823-EEF0B6DF213A}" presName="sibTrans" presStyleCnt="0"/>
      <dgm:spPr/>
    </dgm:pt>
    <dgm:pt modelId="{A0ABF0AD-07FB-40E8-97C7-873F94998C18}" type="pres">
      <dgm:prSet presAssocID="{E65785B5-FC3D-42A2-9572-E9C7F507765D}" presName="textNode" presStyleLbl="node1" presStyleIdx="3" presStyleCnt="4" custLinFactX="-98506" custLinFactNeighborX="-100000" custLinFactNeighborY="-926">
        <dgm:presLayoutVars>
          <dgm:bulletEnabled val="1"/>
        </dgm:presLayoutVars>
      </dgm:prSet>
      <dgm:spPr/>
      <dgm:t>
        <a:bodyPr/>
        <a:lstStyle/>
        <a:p>
          <a:endParaRPr lang="en-US"/>
        </a:p>
      </dgm:t>
    </dgm:pt>
  </dgm:ptLst>
  <dgm:cxnLst>
    <dgm:cxn modelId="{BB283399-B916-4CA0-BA45-4AF786D6DC87}" srcId="{F8AA4224-793B-4F29-ABD7-D75AECDE2373}" destId="{E65785B5-FC3D-42A2-9572-E9C7F507765D}" srcOrd="3" destOrd="0" parTransId="{75B7D1EC-F41F-4B59-A5DB-ECFE568D1772}" sibTransId="{C3D73D83-AB39-4FC4-8D3E-BD16C5C21B85}"/>
    <dgm:cxn modelId="{BAD6F082-4C4C-420D-BB68-5D78893A7817}" type="presOf" srcId="{3396933B-BA93-4DDB-B5CA-80A34F025595}" destId="{6BA3D7BA-105A-458F-9E9A-B5328D9DDD6F}" srcOrd="0" destOrd="0" presId="urn:microsoft.com/office/officeart/2005/8/layout/hProcess9"/>
    <dgm:cxn modelId="{03726805-2202-4F96-994C-A84B45140DE6}" type="presOf" srcId="{E65785B5-FC3D-42A2-9572-E9C7F507765D}" destId="{A0ABF0AD-07FB-40E8-97C7-873F94998C18}" srcOrd="0" destOrd="0" presId="urn:microsoft.com/office/officeart/2005/8/layout/hProcess9"/>
    <dgm:cxn modelId="{9AA472B1-43FE-496F-9255-8B2C33BC47F0}" srcId="{F8AA4224-793B-4F29-ABD7-D75AECDE2373}" destId="{3396933B-BA93-4DDB-B5CA-80A34F025595}" srcOrd="1" destOrd="0" parTransId="{F36E5CE0-8FFA-43BA-9D73-FAAE159E5B8D}" sibTransId="{C52E01A4-AFFB-4CC8-A8B6-276F4D170A97}"/>
    <dgm:cxn modelId="{26106577-01FF-41A2-B426-A084983FB081}" type="presOf" srcId="{4E4F73B2-8DC5-4963-872A-EA93387EAB5B}" destId="{9C7220FF-8568-4BE9-BCAE-8D5C6181E75B}" srcOrd="0" destOrd="0" presId="urn:microsoft.com/office/officeart/2005/8/layout/hProcess9"/>
    <dgm:cxn modelId="{2F5C15FA-1854-4280-B056-5B600352AD9F}" type="presOf" srcId="{F8AA4224-793B-4F29-ABD7-D75AECDE2373}" destId="{7A2F4016-731B-48E0-880F-49EA8B34424E}" srcOrd="0" destOrd="0" presId="urn:microsoft.com/office/officeart/2005/8/layout/hProcess9"/>
    <dgm:cxn modelId="{3C7004A1-8B28-49DA-8BDE-DDA614E37325}" srcId="{F8AA4224-793B-4F29-ABD7-D75AECDE2373}" destId="{4E4F73B2-8DC5-4963-872A-EA93387EAB5B}" srcOrd="0" destOrd="0" parTransId="{59BD5304-FB85-49A9-BEB9-D39F9F3AE299}" sibTransId="{912206A4-C58B-4B8F-A4F6-0F1C63F516B0}"/>
    <dgm:cxn modelId="{FCB90B2E-7A23-4741-8008-3B9B5D006482}" srcId="{F8AA4224-793B-4F29-ABD7-D75AECDE2373}" destId="{3CC8418E-0506-4F52-9BD6-CEAB22DA5D00}" srcOrd="2" destOrd="0" parTransId="{9B3371BA-5B0F-4256-A7B2-8CD70E0AF7E1}" sibTransId="{BB8263AE-7A2C-4445-A823-EEF0B6DF213A}"/>
    <dgm:cxn modelId="{1201716A-A8BB-4825-B63F-AB43F285D4BF}" type="presOf" srcId="{3CC8418E-0506-4F52-9BD6-CEAB22DA5D00}" destId="{FFC4F83F-30A2-4B92-A4FB-BCD1DDBEE771}" srcOrd="0" destOrd="0" presId="urn:microsoft.com/office/officeart/2005/8/layout/hProcess9"/>
    <dgm:cxn modelId="{BBEAD38E-2C0E-441A-8E1A-AFDE45D247FB}" type="presParOf" srcId="{7A2F4016-731B-48E0-880F-49EA8B34424E}" destId="{ADD4BBCD-35AD-4553-A481-7B0703436497}" srcOrd="0" destOrd="0" presId="urn:microsoft.com/office/officeart/2005/8/layout/hProcess9"/>
    <dgm:cxn modelId="{6F3FD8B8-C58D-45CC-A30E-3A156D265519}" type="presParOf" srcId="{7A2F4016-731B-48E0-880F-49EA8B34424E}" destId="{CC2D8F5B-04C1-425B-94CB-389EEC667FB4}" srcOrd="1" destOrd="0" presId="urn:microsoft.com/office/officeart/2005/8/layout/hProcess9"/>
    <dgm:cxn modelId="{D409AE0B-6680-4F07-A183-66906E227626}" type="presParOf" srcId="{CC2D8F5B-04C1-425B-94CB-389EEC667FB4}" destId="{9C7220FF-8568-4BE9-BCAE-8D5C6181E75B}" srcOrd="0" destOrd="0" presId="urn:microsoft.com/office/officeart/2005/8/layout/hProcess9"/>
    <dgm:cxn modelId="{1E5E51CE-9787-4FF1-B34C-AF51821F4203}" type="presParOf" srcId="{CC2D8F5B-04C1-425B-94CB-389EEC667FB4}" destId="{88FC6346-E3E2-4910-A36D-4FD694AB4CD3}" srcOrd="1" destOrd="0" presId="urn:microsoft.com/office/officeart/2005/8/layout/hProcess9"/>
    <dgm:cxn modelId="{88CCAA0B-B0DA-4A10-8391-BB7FAB19977B}" type="presParOf" srcId="{CC2D8F5B-04C1-425B-94CB-389EEC667FB4}" destId="{6BA3D7BA-105A-458F-9E9A-B5328D9DDD6F}" srcOrd="2" destOrd="0" presId="urn:microsoft.com/office/officeart/2005/8/layout/hProcess9"/>
    <dgm:cxn modelId="{CCC692AC-05B0-478C-8543-EB47469755C3}" type="presParOf" srcId="{CC2D8F5B-04C1-425B-94CB-389EEC667FB4}" destId="{A6F3E24F-ADCF-43FE-A41B-B7535467BFB2}" srcOrd="3" destOrd="0" presId="urn:microsoft.com/office/officeart/2005/8/layout/hProcess9"/>
    <dgm:cxn modelId="{29FECD04-DA9B-4FF7-A78E-7B9CDA4EFB12}" type="presParOf" srcId="{CC2D8F5B-04C1-425B-94CB-389EEC667FB4}" destId="{FFC4F83F-30A2-4B92-A4FB-BCD1DDBEE771}" srcOrd="4" destOrd="0" presId="urn:microsoft.com/office/officeart/2005/8/layout/hProcess9"/>
    <dgm:cxn modelId="{61C5E5FE-CE27-4E0C-92CE-1AFBBBD5F769}" type="presParOf" srcId="{CC2D8F5B-04C1-425B-94CB-389EEC667FB4}" destId="{7B9A76E1-BC68-4163-9F57-1341B44CFCF3}" srcOrd="5" destOrd="0" presId="urn:microsoft.com/office/officeart/2005/8/layout/hProcess9"/>
    <dgm:cxn modelId="{379BF439-3943-488E-BDFC-5605854F7369}" type="presParOf" srcId="{CC2D8F5B-04C1-425B-94CB-389EEC667FB4}" destId="{A0ABF0AD-07FB-40E8-97C7-873F94998C18}" srcOrd="6"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A017A4E-5A81-4978-A9A2-A649F7DB02E4}">
      <dsp:nvSpPr>
        <dsp:cNvPr id="0" name=""/>
        <dsp:cNvSpPr/>
      </dsp:nvSpPr>
      <dsp:spPr>
        <a:xfrm>
          <a:off x="0" y="1379781"/>
          <a:ext cx="4419600" cy="453600"/>
        </a:xfrm>
        <a:prstGeom prst="rect">
          <a:avLst/>
        </a:prstGeom>
        <a:solidFill>
          <a:schemeClr val="lt1">
            <a:alpha val="90000"/>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4639E2B-417F-465E-8B37-88973DBCBCE5}">
      <dsp:nvSpPr>
        <dsp:cNvPr id="0" name=""/>
        <dsp:cNvSpPr/>
      </dsp:nvSpPr>
      <dsp:spPr>
        <a:xfrm>
          <a:off x="210405" y="1114101"/>
          <a:ext cx="4208111" cy="531360"/>
        </a:xfrm>
        <a:prstGeom prst="roundRect">
          <a:avLst/>
        </a:prstGeom>
        <a:solidFill>
          <a:schemeClr val="accent6">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6935" tIns="0" rIns="116935" bIns="0" numCol="1" spcCol="1270" anchor="ctr" anchorCtr="0">
          <a:noAutofit/>
        </a:bodyPr>
        <a:lstStyle/>
        <a:p>
          <a:pPr lvl="0" algn="l" defTabSz="800100" rtl="0">
            <a:lnSpc>
              <a:spcPct val="90000"/>
            </a:lnSpc>
            <a:spcBef>
              <a:spcPct val="0"/>
            </a:spcBef>
            <a:spcAft>
              <a:spcPct val="35000"/>
            </a:spcAft>
          </a:pPr>
          <a:r>
            <a:rPr lang="en-US" sz="1800" kern="1200" dirty="0" smtClean="0"/>
            <a:t>Continuous monitoring for injury</a:t>
          </a:r>
          <a:endParaRPr lang="en-US" sz="1800" kern="1200" dirty="0"/>
        </a:p>
      </dsp:txBody>
      <dsp:txXfrm>
        <a:off x="236344" y="1140040"/>
        <a:ext cx="4156233" cy="479482"/>
      </dsp:txXfrm>
    </dsp:sp>
    <dsp:sp modelId="{28E9C5D2-F04C-48E2-9D2A-92261601FB0D}">
      <dsp:nvSpPr>
        <dsp:cNvPr id="0" name=""/>
        <dsp:cNvSpPr/>
      </dsp:nvSpPr>
      <dsp:spPr>
        <a:xfrm>
          <a:off x="0" y="2196261"/>
          <a:ext cx="4419600" cy="453600"/>
        </a:xfrm>
        <a:prstGeom prst="rect">
          <a:avLst/>
        </a:prstGeom>
        <a:solidFill>
          <a:schemeClr val="lt1">
            <a:alpha val="90000"/>
            <a:hueOff val="0"/>
            <a:satOff val="0"/>
            <a:lumOff val="0"/>
            <a:alphaOff val="0"/>
          </a:schemeClr>
        </a:solidFill>
        <a:ln w="25400" cap="flat" cmpd="sng" algn="ctr">
          <a:solidFill>
            <a:schemeClr val="accent5">
              <a:hueOff val="3257024"/>
              <a:satOff val="11196"/>
              <a:lumOff val="-53726"/>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3010" tIns="374904" rIns="343010" bIns="128016" numCol="1" spcCol="1270" anchor="t" anchorCtr="0">
          <a:noAutofit/>
        </a:bodyPr>
        <a:lstStyle/>
        <a:p>
          <a:pPr marL="171450" lvl="1" indent="-171450" algn="l" defTabSz="800100" rtl="0">
            <a:lnSpc>
              <a:spcPct val="90000"/>
            </a:lnSpc>
            <a:spcBef>
              <a:spcPct val="0"/>
            </a:spcBef>
            <a:spcAft>
              <a:spcPct val="15000"/>
            </a:spcAft>
            <a:buChar char="••"/>
          </a:pPr>
          <a:endParaRPr lang="en-US" sz="1800" kern="1200" dirty="0"/>
        </a:p>
      </dsp:txBody>
      <dsp:txXfrm>
        <a:off x="0" y="2196261"/>
        <a:ext cx="4419600" cy="453600"/>
      </dsp:txXfrm>
    </dsp:sp>
    <dsp:sp modelId="{36465A58-F797-450E-977B-6EC1DD0454AF}">
      <dsp:nvSpPr>
        <dsp:cNvPr id="0" name=""/>
        <dsp:cNvSpPr/>
      </dsp:nvSpPr>
      <dsp:spPr>
        <a:xfrm>
          <a:off x="210405" y="1930581"/>
          <a:ext cx="4208111" cy="531360"/>
        </a:xfrm>
        <a:prstGeom prst="roundRect">
          <a:avLst/>
        </a:prstGeom>
        <a:solidFill>
          <a:schemeClr val="accent5">
            <a:hueOff val="3257024"/>
            <a:satOff val="11196"/>
            <a:lumOff val="-5372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6935" tIns="0" rIns="116935" bIns="0" numCol="1" spcCol="1270" anchor="ctr" anchorCtr="0">
          <a:noAutofit/>
        </a:bodyPr>
        <a:lstStyle/>
        <a:p>
          <a:pPr lvl="0" algn="l" defTabSz="800100" rtl="0">
            <a:lnSpc>
              <a:spcPct val="90000"/>
            </a:lnSpc>
            <a:spcBef>
              <a:spcPct val="0"/>
            </a:spcBef>
            <a:spcAft>
              <a:spcPct val="35000"/>
            </a:spcAft>
          </a:pPr>
          <a:r>
            <a:rPr lang="en-US" sz="1800" kern="1200" dirty="0" smtClean="0"/>
            <a:t>Complications after repair</a:t>
          </a:r>
          <a:endParaRPr lang="en-US" sz="1800" kern="1200" dirty="0"/>
        </a:p>
      </dsp:txBody>
      <dsp:txXfrm>
        <a:off x="236344" y="1956520"/>
        <a:ext cx="4156233" cy="47948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DD4BBCD-35AD-4553-A481-7B0703436497}">
      <dsp:nvSpPr>
        <dsp:cNvPr id="0" name=""/>
        <dsp:cNvSpPr/>
      </dsp:nvSpPr>
      <dsp:spPr>
        <a:xfrm>
          <a:off x="594359" y="0"/>
          <a:ext cx="6736080" cy="4114800"/>
        </a:xfrm>
        <a:prstGeom prst="rightArrow">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C7220FF-8568-4BE9-BCAE-8D5C6181E75B}">
      <dsp:nvSpPr>
        <dsp:cNvPr id="0" name=""/>
        <dsp:cNvSpPr/>
      </dsp:nvSpPr>
      <dsp:spPr>
        <a:xfrm>
          <a:off x="6017121" y="1219198"/>
          <a:ext cx="1907678" cy="1645920"/>
        </a:xfrm>
        <a:prstGeom prst="roundRect">
          <a:avLst/>
        </a:prstGeom>
        <a:solidFill>
          <a:schemeClr val="accent2">
            <a:shade val="8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rtl="0">
            <a:lnSpc>
              <a:spcPct val="90000"/>
            </a:lnSpc>
            <a:spcBef>
              <a:spcPct val="0"/>
            </a:spcBef>
            <a:spcAft>
              <a:spcPct val="35000"/>
            </a:spcAft>
          </a:pPr>
          <a:r>
            <a:rPr lang="en-US" sz="1600" kern="1200" dirty="0" smtClean="0"/>
            <a:t>Abdominal compartment syndrome</a:t>
          </a:r>
          <a:endParaRPr lang="en-US" sz="1600" kern="1200" dirty="0"/>
        </a:p>
      </dsp:txBody>
      <dsp:txXfrm>
        <a:off x="6097468" y="1299545"/>
        <a:ext cx="1746984" cy="1485226"/>
      </dsp:txXfrm>
    </dsp:sp>
    <dsp:sp modelId="{6BA3D7BA-105A-458F-9E9A-B5328D9DDD6F}">
      <dsp:nvSpPr>
        <dsp:cNvPr id="0" name=""/>
        <dsp:cNvSpPr/>
      </dsp:nvSpPr>
      <dsp:spPr>
        <a:xfrm>
          <a:off x="76210" y="1219198"/>
          <a:ext cx="1907678" cy="1645920"/>
        </a:xfrm>
        <a:prstGeom prst="roundRect">
          <a:avLst/>
        </a:prstGeom>
        <a:solidFill>
          <a:schemeClr val="accent2">
            <a:shade val="80000"/>
            <a:hueOff val="0"/>
            <a:satOff val="-9340"/>
            <a:lumOff val="1058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rtl="0">
            <a:lnSpc>
              <a:spcPct val="90000"/>
            </a:lnSpc>
            <a:spcBef>
              <a:spcPct val="0"/>
            </a:spcBef>
            <a:spcAft>
              <a:spcPct val="35000"/>
            </a:spcAft>
          </a:pPr>
          <a:r>
            <a:rPr lang="en-US" sz="1600" kern="1200" dirty="0" smtClean="0"/>
            <a:t>Increased intra-abdominal pressure </a:t>
          </a:r>
          <a:endParaRPr lang="en-US" sz="1600" kern="1200" dirty="0"/>
        </a:p>
      </dsp:txBody>
      <dsp:txXfrm>
        <a:off x="156557" y="1299545"/>
        <a:ext cx="1746984" cy="1485226"/>
      </dsp:txXfrm>
    </dsp:sp>
    <dsp:sp modelId="{FFC4F83F-30A2-4B92-A4FB-BCD1DDBEE771}">
      <dsp:nvSpPr>
        <dsp:cNvPr id="0" name=""/>
        <dsp:cNvSpPr/>
      </dsp:nvSpPr>
      <dsp:spPr>
        <a:xfrm>
          <a:off x="2057391" y="1219198"/>
          <a:ext cx="1907678" cy="1645920"/>
        </a:xfrm>
        <a:prstGeom prst="roundRect">
          <a:avLst/>
        </a:prstGeom>
        <a:solidFill>
          <a:schemeClr val="accent2">
            <a:shade val="80000"/>
            <a:hueOff val="0"/>
            <a:satOff val="-18679"/>
            <a:lumOff val="2116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rtl="0">
            <a:lnSpc>
              <a:spcPct val="90000"/>
            </a:lnSpc>
            <a:spcBef>
              <a:spcPct val="0"/>
            </a:spcBef>
            <a:spcAft>
              <a:spcPct val="35000"/>
            </a:spcAft>
          </a:pPr>
          <a:r>
            <a:rPr lang="en-US" sz="1600" kern="1200" dirty="0" smtClean="0"/>
            <a:t>Affects cardiac, pulmonary, and renal systems</a:t>
          </a:r>
          <a:endParaRPr lang="en-US" sz="1600" kern="1200" dirty="0"/>
        </a:p>
      </dsp:txBody>
      <dsp:txXfrm>
        <a:off x="2137738" y="1299545"/>
        <a:ext cx="1746984" cy="1485226"/>
      </dsp:txXfrm>
    </dsp:sp>
    <dsp:sp modelId="{A0ABF0AD-07FB-40E8-97C7-873F94998C18}">
      <dsp:nvSpPr>
        <dsp:cNvPr id="0" name=""/>
        <dsp:cNvSpPr/>
      </dsp:nvSpPr>
      <dsp:spPr>
        <a:xfrm>
          <a:off x="4038592" y="1219198"/>
          <a:ext cx="1907678" cy="1645920"/>
        </a:xfrm>
        <a:prstGeom prst="roundRect">
          <a:avLst/>
        </a:prstGeom>
        <a:solidFill>
          <a:schemeClr val="accent2">
            <a:shade val="80000"/>
            <a:hueOff val="0"/>
            <a:satOff val="-28019"/>
            <a:lumOff val="3175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rtl="0">
            <a:lnSpc>
              <a:spcPct val="90000"/>
            </a:lnSpc>
            <a:spcBef>
              <a:spcPct val="0"/>
            </a:spcBef>
            <a:spcAft>
              <a:spcPct val="35000"/>
            </a:spcAft>
          </a:pPr>
          <a:r>
            <a:rPr lang="en-US" sz="1600" kern="1200" dirty="0" smtClean="0"/>
            <a:t>Greater than 20 mm Hg causes adverse effects on various body systems</a:t>
          </a:r>
          <a:endParaRPr lang="en-US" sz="1600" kern="1200" dirty="0"/>
        </a:p>
      </dsp:txBody>
      <dsp:txXfrm>
        <a:off x="4118939" y="1299545"/>
        <a:ext cx="1746984" cy="1485226"/>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66.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r>
              <a:rPr lang="en-US" smtClean="0"/>
              <a:t>10_Abdominal Injuries</a:t>
            </a: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D41429F8-153A-486A-A48D-6186D4A39BDB}" type="datetimeFigureOut">
              <a:rPr lang="en-US" smtClean="0"/>
              <a:t>1/10/2013</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r>
              <a:rPr lang="en-US" smtClean="0"/>
              <a:t>STN E-Library 2012</a:t>
            </a: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112D0A61-5640-47D0-B742-FDCFA83673E0}" type="slidenum">
              <a:rPr lang="en-US" smtClean="0"/>
              <a:t>‹#›</a:t>
            </a:fld>
            <a:endParaRPr lang="en-US"/>
          </a:p>
        </p:txBody>
      </p:sp>
    </p:spTree>
    <p:extLst>
      <p:ext uri="{BB962C8B-B14F-4D97-AF65-F5344CB8AC3E}">
        <p14:creationId xmlns:p14="http://schemas.microsoft.com/office/powerpoint/2010/main" val="2447336544"/>
      </p:ext>
    </p:extLst>
  </p:cSld>
  <p:clrMap bg1="lt1" tx1="dk1" bg2="lt2" tx2="dk2" accent1="accent1" accent2="accent2" accent3="accent3" accent4="accent4" accent5="accent5" accent6="accent6" hlink="hlink" folHlink="folHlink"/>
  <p:hf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000">
                <a:latin typeface="Arial" pitchFamily="34" charset="0"/>
                <a:cs typeface="Arial" pitchFamily="34" charset="0"/>
              </a:defRPr>
            </a:lvl1pPr>
          </a:lstStyle>
          <a:p>
            <a:pPr>
              <a:defRPr/>
            </a:pPr>
            <a:r>
              <a:rPr lang="en-US" dirty="0" smtClean="0"/>
              <a:t>10_Abdominal Injuries</a:t>
            </a:r>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dirty="0" smtClean="0"/>
              <a:t>Click to edit Master text styles</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endParaRPr lang="en-US" noProof="0"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000">
                <a:latin typeface="Arial" pitchFamily="34" charset="0"/>
                <a:cs typeface="Arial" pitchFamily="34" charset="0"/>
              </a:defRPr>
            </a:lvl1pPr>
          </a:lstStyle>
          <a:p>
            <a:pPr>
              <a:defRPr/>
            </a:pPr>
            <a:fld id="{8AC2CDB2-99B8-4255-B529-D164A2829300}" type="slidenum">
              <a:rPr lang="en-US" smtClean="0"/>
              <a:pPr>
                <a:defRPr/>
              </a:pPr>
              <a:t>‹#›</a:t>
            </a:fld>
            <a:endParaRPr lang="en-US" dirty="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000">
                <a:latin typeface="Arial" pitchFamily="34" charset="0"/>
                <a:cs typeface="Arial" pitchFamily="34" charset="0"/>
              </a:defRPr>
            </a:lvl1pPr>
          </a:lstStyle>
          <a:p>
            <a:r>
              <a:rPr lang="en-US" dirty="0" smtClean="0"/>
              <a:t>STN E-Library 2012</a:t>
            </a:r>
            <a:endParaRPr lang="en-US" dirty="0"/>
          </a:p>
        </p:txBody>
      </p:sp>
    </p:spTree>
    <p:extLst>
      <p:ext uri="{BB962C8B-B14F-4D97-AF65-F5344CB8AC3E}">
        <p14:creationId xmlns:p14="http://schemas.microsoft.com/office/powerpoint/2010/main" val="761091913"/>
      </p:ext>
    </p:extLst>
  </p:cSld>
  <p:clrMap bg1="lt1" tx1="dk1" bg2="lt2" tx2="dk2" accent1="accent1" accent2="accent2" accent3="accent3" accent4="accent4" accent5="accent5" accent6="accent6" hlink="hlink" folHlink="folHlink"/>
  <p:hf dt="0"/>
  <p:notesStyle>
    <a:lvl1pPr algn="l" rtl="0" eaLnBrk="0" fontAlgn="base" hangingPunct="0">
      <a:spcBef>
        <a:spcPct val="30000"/>
      </a:spcBef>
      <a:spcAft>
        <a:spcPct val="0"/>
      </a:spcAft>
      <a:defRPr sz="1200" kern="1200">
        <a:solidFill>
          <a:schemeClr val="tx1"/>
        </a:solidFill>
        <a:latin typeface="Arial" pitchFamily="34" charset="0"/>
        <a:ea typeface="+mn-ea"/>
        <a:cs typeface="Arial" pitchFamily="34" charset="0"/>
      </a:defRPr>
    </a:lvl1pPr>
    <a:lvl2pPr marL="457200" algn="l" rtl="0" eaLnBrk="0" fontAlgn="base" hangingPunct="0">
      <a:spcBef>
        <a:spcPct val="30000"/>
      </a:spcBef>
      <a:spcAft>
        <a:spcPct val="0"/>
      </a:spcAft>
      <a:defRPr sz="1200" kern="1200">
        <a:solidFill>
          <a:schemeClr val="tx1"/>
        </a:solidFill>
        <a:latin typeface="Arial" pitchFamily="34" charset="0"/>
        <a:ea typeface="+mn-ea"/>
        <a:cs typeface="Arial" pitchFamily="34" charset="0"/>
      </a:defRPr>
    </a:lvl2pPr>
    <a:lvl3pPr marL="914400" algn="l" rtl="0" eaLnBrk="0" fontAlgn="base" hangingPunct="0">
      <a:spcBef>
        <a:spcPct val="30000"/>
      </a:spcBef>
      <a:spcAft>
        <a:spcPct val="0"/>
      </a:spcAft>
      <a:defRPr sz="1200" kern="1200">
        <a:solidFill>
          <a:schemeClr val="tx1"/>
        </a:solidFill>
        <a:latin typeface="Arial" pitchFamily="34" charset="0"/>
        <a:ea typeface="+mn-ea"/>
        <a:cs typeface="Arial" pitchFamily="34" charset="0"/>
      </a:defRPr>
    </a:lvl3pPr>
    <a:lvl4pPr marL="1371600" algn="l" rtl="0" eaLnBrk="0" fontAlgn="base" hangingPunct="0">
      <a:spcBef>
        <a:spcPct val="30000"/>
      </a:spcBef>
      <a:spcAft>
        <a:spcPct val="0"/>
      </a:spcAft>
      <a:defRPr sz="1200" kern="1200">
        <a:solidFill>
          <a:schemeClr val="tx1"/>
        </a:solidFill>
        <a:latin typeface="Arial" pitchFamily="34" charset="0"/>
        <a:ea typeface="+mn-ea"/>
        <a:cs typeface="Arial" pitchFamily="34" charset="0"/>
      </a:defRPr>
    </a:lvl4pPr>
    <a:lvl5pPr marL="1828800" algn="l" rtl="0" eaLnBrk="0" fontAlgn="base" hangingPunct="0">
      <a:spcBef>
        <a:spcPct val="30000"/>
      </a:spcBef>
      <a:spcAft>
        <a:spcPct val="0"/>
      </a:spcAft>
      <a:defRPr sz="1200" kern="1200">
        <a:solidFill>
          <a:schemeClr val="tx1"/>
        </a:solidFill>
        <a:latin typeface="Arial" pitchFamily="34" charset="0"/>
        <a:ea typeface="+mn-ea"/>
        <a:cs typeface="Arial"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AC2CDB2-99B8-4255-B529-D164A2829300}" type="slidenum">
              <a:rPr lang="en-US" smtClean="0"/>
              <a:pPr>
                <a:defRPr/>
              </a:pPr>
              <a:t>1</a:t>
            </a:fld>
            <a:endParaRPr lang="en-US" dirty="0"/>
          </a:p>
        </p:txBody>
      </p:sp>
      <p:sp>
        <p:nvSpPr>
          <p:cNvPr id="5" name="Footer Placeholder 4"/>
          <p:cNvSpPr>
            <a:spLocks noGrp="1"/>
          </p:cNvSpPr>
          <p:nvPr>
            <p:ph type="ftr" sz="quarter" idx="11"/>
          </p:nvPr>
        </p:nvSpPr>
        <p:spPr/>
        <p:txBody>
          <a:bodyPr/>
          <a:lstStyle/>
          <a:p>
            <a:r>
              <a:rPr lang="en-US" smtClean="0"/>
              <a:t>STN E-Library 2012</a:t>
            </a:r>
            <a:endParaRPr lang="en-US" dirty="0"/>
          </a:p>
        </p:txBody>
      </p:sp>
      <p:sp>
        <p:nvSpPr>
          <p:cNvPr id="6" name="Header Placeholder 5"/>
          <p:cNvSpPr>
            <a:spLocks noGrp="1"/>
          </p:cNvSpPr>
          <p:nvPr>
            <p:ph type="hdr" sz="quarter" idx="12"/>
          </p:nvPr>
        </p:nvSpPr>
        <p:spPr/>
        <p:txBody>
          <a:bodyPr/>
          <a:lstStyle/>
          <a:p>
            <a:pPr>
              <a:defRPr/>
            </a:pPr>
            <a:r>
              <a:rPr lang="en-US" smtClean="0"/>
              <a:t>10_Abdominal Injuries</a:t>
            </a:r>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4" name="Rectangle 7"/>
          <p:cNvSpPr>
            <a:spLocks noGrp="1" noChangeArrowheads="1"/>
          </p:cNvSpPr>
          <p:nvPr>
            <p:ph type="sldNum" sz="quarter" idx="5"/>
          </p:nvPr>
        </p:nvSpPr>
        <p:spPr bwMode="auto">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49D1C37A-8EA6-460D-984C-14A757AD6D43}" type="slidenum">
              <a:rPr lang="en-US" smtClean="0"/>
              <a:pPr fontAlgn="base">
                <a:spcBef>
                  <a:spcPct val="0"/>
                </a:spcBef>
                <a:spcAft>
                  <a:spcPct val="0"/>
                </a:spcAft>
                <a:defRPr/>
              </a:pPr>
              <a:t>10</a:t>
            </a:fld>
            <a:endParaRPr lang="en-US" dirty="0" smtClean="0"/>
          </a:p>
        </p:txBody>
      </p:sp>
      <p:sp>
        <p:nvSpPr>
          <p:cNvPr id="14438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4439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latin typeface="Arial" pitchFamily="34" charset="0"/>
                <a:cs typeface="Arial" pitchFamily="34" charset="0"/>
              </a:rPr>
              <a:t>For ease of examination and consistency in documentation, the abdomen is divided into four common quadrants, different from the previously described four AREAS.  Point out the structures in each on the following slides.</a:t>
            </a:r>
          </a:p>
          <a:p>
            <a:pPr eaLnBrk="1" hangingPunct="1">
              <a:spcBef>
                <a:spcPct val="0"/>
              </a:spcBef>
            </a:pPr>
            <a:endParaRPr lang="en-US" dirty="0" smtClean="0"/>
          </a:p>
          <a:p>
            <a:pPr eaLnBrk="1" hangingPunct="1">
              <a:spcBef>
                <a:spcPct val="0"/>
              </a:spcBef>
            </a:pPr>
            <a:endParaRPr lang="en-US" dirty="0" smtClean="0"/>
          </a:p>
          <a:p>
            <a:pPr eaLnBrk="1" hangingPunct="1">
              <a:spcBef>
                <a:spcPct val="0"/>
              </a:spcBef>
            </a:pPr>
            <a:endParaRPr lang="en-US" dirty="0" smtClean="0"/>
          </a:p>
          <a:p>
            <a:pPr eaLnBrk="1" hangingPunct="1">
              <a:spcBef>
                <a:spcPct val="0"/>
              </a:spcBef>
            </a:pPr>
            <a:endParaRPr lang="en-US" dirty="0" smtClean="0"/>
          </a:p>
        </p:txBody>
      </p:sp>
      <p:sp>
        <p:nvSpPr>
          <p:cNvPr id="2" name="Footer Placeholder 1"/>
          <p:cNvSpPr>
            <a:spLocks noGrp="1"/>
          </p:cNvSpPr>
          <p:nvPr>
            <p:ph type="ftr" sz="quarter" idx="10"/>
          </p:nvPr>
        </p:nvSpPr>
        <p:spPr/>
        <p:txBody>
          <a:bodyPr/>
          <a:lstStyle/>
          <a:p>
            <a:r>
              <a:rPr lang="en-US" smtClean="0"/>
              <a:t>STN E-Library 2012</a:t>
            </a:r>
            <a:endParaRPr lang="en-US" dirty="0"/>
          </a:p>
        </p:txBody>
      </p:sp>
      <p:sp>
        <p:nvSpPr>
          <p:cNvPr id="3" name="Header Placeholder 2"/>
          <p:cNvSpPr>
            <a:spLocks noGrp="1"/>
          </p:cNvSpPr>
          <p:nvPr>
            <p:ph type="hdr" sz="quarter" idx="11"/>
          </p:nvPr>
        </p:nvSpPr>
        <p:spPr/>
        <p:txBody>
          <a:bodyPr/>
          <a:lstStyle/>
          <a:p>
            <a:pPr>
              <a:defRPr/>
            </a:pPr>
            <a:r>
              <a:rPr lang="en-US" smtClean="0"/>
              <a:t>10_Abdominal Injuries</a:t>
            </a:r>
            <a:endParaRPr lang="en-US" dirty="0"/>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50" name="Slide Image Placeholder 1"/>
          <p:cNvSpPr>
            <a:spLocks noGrp="1" noRot="1" noChangeAspect="1" noTextEdit="1"/>
          </p:cNvSpPr>
          <p:nvPr>
            <p:ph type="sldImg"/>
          </p:nvPr>
        </p:nvSpPr>
        <p:spPr bwMode="auto">
          <a:noFill/>
          <a:ln>
            <a:solidFill>
              <a:srgbClr val="000000"/>
            </a:solidFill>
            <a:miter lim="800000"/>
            <a:headEnd/>
            <a:tailEnd/>
          </a:ln>
        </p:spPr>
      </p:sp>
      <p:sp>
        <p:nvSpPr>
          <p:cNvPr id="25805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latin typeface="Arial" pitchFamily="34" charset="0"/>
                <a:cs typeface="Arial" pitchFamily="34" charset="0"/>
              </a:rPr>
              <a:t>There are some common pitfalls in evaluating the patient with abdominal trauma.</a:t>
            </a:r>
          </a:p>
        </p:txBody>
      </p:sp>
      <p:sp>
        <p:nvSpPr>
          <p:cNvPr id="214020" name="Slide Number Placeholder 3"/>
          <p:cNvSpPr>
            <a:spLocks noGrp="1"/>
          </p:cNvSpPr>
          <p:nvPr>
            <p:ph type="sldNum" sz="quarter" idx="5"/>
          </p:nvPr>
        </p:nvSpPr>
        <p:spPr bwMode="auto">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8D6C7209-CBB3-47C2-8E54-9B1854E0BDE0}" type="slidenum">
              <a:rPr lang="en-US" smtClean="0"/>
              <a:pPr fontAlgn="base">
                <a:spcBef>
                  <a:spcPct val="0"/>
                </a:spcBef>
                <a:spcAft>
                  <a:spcPct val="0"/>
                </a:spcAft>
                <a:defRPr/>
              </a:pPr>
              <a:t>100</a:t>
            </a:fld>
            <a:endParaRPr lang="en-US" dirty="0" smtClean="0"/>
          </a:p>
        </p:txBody>
      </p:sp>
      <p:sp>
        <p:nvSpPr>
          <p:cNvPr id="2" name="Footer Placeholder 1"/>
          <p:cNvSpPr>
            <a:spLocks noGrp="1"/>
          </p:cNvSpPr>
          <p:nvPr>
            <p:ph type="ftr" sz="quarter" idx="10"/>
          </p:nvPr>
        </p:nvSpPr>
        <p:spPr/>
        <p:txBody>
          <a:bodyPr/>
          <a:lstStyle/>
          <a:p>
            <a:r>
              <a:rPr lang="en-US" smtClean="0"/>
              <a:t>STN E-Library 2012</a:t>
            </a:r>
            <a:endParaRPr lang="en-US" dirty="0"/>
          </a:p>
        </p:txBody>
      </p:sp>
      <p:sp>
        <p:nvSpPr>
          <p:cNvPr id="3" name="Header Placeholder 2"/>
          <p:cNvSpPr>
            <a:spLocks noGrp="1"/>
          </p:cNvSpPr>
          <p:nvPr>
            <p:ph type="hdr" sz="quarter" idx="11"/>
          </p:nvPr>
        </p:nvSpPr>
        <p:spPr/>
        <p:txBody>
          <a:bodyPr/>
          <a:lstStyle/>
          <a:p>
            <a:pPr>
              <a:defRPr/>
            </a:pPr>
            <a:r>
              <a:rPr lang="en-US" smtClean="0"/>
              <a:t>10_Abdominal Injuries</a:t>
            </a:r>
            <a:endParaRPr lang="en-US" dirty="0"/>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4" name="Rectangle 7"/>
          <p:cNvSpPr>
            <a:spLocks noGrp="1" noChangeArrowheads="1"/>
          </p:cNvSpPr>
          <p:nvPr>
            <p:ph type="sldNum" sz="quarter" idx="5"/>
          </p:nvPr>
        </p:nvSpPr>
        <p:spPr bwMode="auto">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F673DF30-63D0-4A74-A171-C361989BA322}" type="slidenum">
              <a:rPr lang="en-US" smtClean="0"/>
              <a:pPr fontAlgn="base">
                <a:spcBef>
                  <a:spcPct val="0"/>
                </a:spcBef>
                <a:spcAft>
                  <a:spcPct val="0"/>
                </a:spcAft>
                <a:defRPr/>
              </a:pPr>
              <a:t>101</a:t>
            </a:fld>
            <a:endParaRPr lang="en-US" dirty="0" smtClean="0"/>
          </a:p>
        </p:txBody>
      </p:sp>
      <p:sp>
        <p:nvSpPr>
          <p:cNvPr id="25907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59078" name="Rectangle 3"/>
          <p:cNvSpPr>
            <a:spLocks noGrp="1" noChangeArrowheads="1"/>
          </p:cNvSpPr>
          <p:nvPr>
            <p:ph type="body" idx="1"/>
          </p:nvPr>
        </p:nvSpPr>
        <p:spPr bwMode="auto">
          <a:xfrm>
            <a:off x="304800" y="4343400"/>
            <a:ext cx="5867400" cy="4114800"/>
          </a:xfrm>
          <a:noFill/>
        </p:spPr>
        <p:txBody>
          <a:bodyPr wrap="square" numCol="1" anchor="t" anchorCtr="0" compatLnSpc="1">
            <a:prstTxWarp prst="textNoShape">
              <a:avLst/>
            </a:prstTxWarp>
          </a:bodyPr>
          <a:lstStyle/>
          <a:p>
            <a:pPr eaLnBrk="1" hangingPunct="1">
              <a:spcBef>
                <a:spcPct val="0"/>
              </a:spcBef>
            </a:pPr>
            <a:r>
              <a:rPr lang="en-US" sz="1000" dirty="0" smtClean="0">
                <a:latin typeface="Arial" pitchFamily="34" charset="0"/>
                <a:cs typeface="Arial" pitchFamily="34" charset="0"/>
              </a:rPr>
              <a:t>Throughout all procedures, nursing staff must closely monitor the patient, continuously re-evaluating the ABCs.  </a:t>
            </a:r>
          </a:p>
          <a:p>
            <a:pPr eaLnBrk="1" hangingPunct="1">
              <a:spcBef>
                <a:spcPct val="0"/>
              </a:spcBef>
            </a:pPr>
            <a:endParaRPr lang="en-US" sz="1000" dirty="0" smtClean="0">
              <a:latin typeface="Arial" pitchFamily="34" charset="0"/>
              <a:cs typeface="Arial" pitchFamily="34" charset="0"/>
            </a:endParaRPr>
          </a:p>
          <a:p>
            <a:pPr eaLnBrk="1" hangingPunct="1">
              <a:spcBef>
                <a:spcPct val="0"/>
              </a:spcBef>
              <a:buFontTx/>
              <a:buChar char="•"/>
            </a:pPr>
            <a:r>
              <a:rPr lang="en-US" sz="1000" dirty="0" smtClean="0">
                <a:latin typeface="Arial" pitchFamily="34" charset="0"/>
                <a:cs typeface="Arial" pitchFamily="34" charset="0"/>
              </a:rPr>
              <a:t>The potential for bleeding and fluid volume deficit exists in patients with abdominal trauma. </a:t>
            </a:r>
          </a:p>
          <a:p>
            <a:pPr eaLnBrk="1" hangingPunct="1">
              <a:spcBef>
                <a:spcPct val="0"/>
              </a:spcBef>
              <a:buFontTx/>
              <a:buChar char="•"/>
            </a:pPr>
            <a:r>
              <a:rPr lang="en-US" sz="1000" dirty="0" smtClean="0">
                <a:latin typeface="Arial" pitchFamily="34" charset="0"/>
                <a:cs typeface="Arial" pitchFamily="34" charset="0"/>
              </a:rPr>
              <a:t>A thorough understanding of shock and resuscitation is essential in managing the critically injured trauma patient.  </a:t>
            </a:r>
          </a:p>
          <a:p>
            <a:pPr eaLnBrk="1" hangingPunct="1">
              <a:spcBef>
                <a:spcPct val="0"/>
              </a:spcBef>
              <a:buFontTx/>
              <a:buChar char="•"/>
            </a:pPr>
            <a:r>
              <a:rPr lang="en-US" sz="1000" dirty="0" smtClean="0">
                <a:latin typeface="Arial" pitchFamily="34" charset="0"/>
                <a:cs typeface="Arial" pitchFamily="34" charset="0"/>
              </a:rPr>
              <a:t>Continuous monitoring is essential in minimizing the effects of hypovolemic shock.  </a:t>
            </a:r>
          </a:p>
          <a:p>
            <a:pPr eaLnBrk="1" hangingPunct="1">
              <a:spcBef>
                <a:spcPct val="0"/>
              </a:spcBef>
              <a:buFontTx/>
              <a:buChar char="•"/>
            </a:pPr>
            <a:r>
              <a:rPr lang="en-US" sz="1000" dirty="0" smtClean="0">
                <a:latin typeface="Arial" pitchFamily="34" charset="0"/>
                <a:cs typeface="Arial" pitchFamily="34" charset="0"/>
              </a:rPr>
              <a:t>Blood and blood products should be administered as indicated.   </a:t>
            </a:r>
          </a:p>
          <a:p>
            <a:pPr eaLnBrk="1" hangingPunct="1">
              <a:spcBef>
                <a:spcPct val="0"/>
              </a:spcBef>
              <a:buFontTx/>
              <a:buChar char="•"/>
            </a:pPr>
            <a:r>
              <a:rPr lang="en-US" sz="1000" dirty="0" smtClean="0">
                <a:latin typeface="Arial" pitchFamily="34" charset="0"/>
                <a:cs typeface="Arial" pitchFamily="34" charset="0"/>
              </a:rPr>
              <a:t>Warming measures to prevent hypothermia are essential and include the use of warm fluids/blood, warm blankets, warming lights, and heated respiratory gas applications. </a:t>
            </a:r>
          </a:p>
          <a:p>
            <a:pPr eaLnBrk="1" hangingPunct="1">
              <a:spcBef>
                <a:spcPct val="0"/>
              </a:spcBef>
            </a:pPr>
            <a:endParaRPr lang="en-US" sz="1000" dirty="0" smtClean="0">
              <a:latin typeface="Arial" pitchFamily="34" charset="0"/>
              <a:cs typeface="Arial" pitchFamily="34" charset="0"/>
            </a:endParaRPr>
          </a:p>
          <a:p>
            <a:pPr eaLnBrk="1" hangingPunct="1">
              <a:spcBef>
                <a:spcPct val="0"/>
              </a:spcBef>
            </a:pPr>
            <a:r>
              <a:rPr lang="en-US" sz="1000" dirty="0" smtClean="0">
                <a:latin typeface="Arial" pitchFamily="34" charset="0"/>
                <a:cs typeface="Arial" pitchFamily="34" charset="0"/>
              </a:rPr>
              <a:t>Note: Preventing hypothermia is important to continue in the radiology suites as most are kept at a cool temperature due to the machinery operational requirements.</a:t>
            </a:r>
          </a:p>
          <a:p>
            <a:pPr eaLnBrk="1" hangingPunct="1">
              <a:spcBef>
                <a:spcPct val="0"/>
              </a:spcBef>
            </a:pPr>
            <a:r>
              <a:rPr lang="en-US" sz="1000" dirty="0" smtClean="0">
                <a:latin typeface="Arial" pitchFamily="34" charset="0"/>
                <a:cs typeface="Arial" pitchFamily="34" charset="0"/>
              </a:rPr>
              <a:t>Frequent evaluations and the detection of changes in patients admitted for nonoperative management of solid organ injuries are essential.  These patients may require serial exams and possible surgical intervention should nonoperative management fail.</a:t>
            </a:r>
          </a:p>
          <a:p>
            <a:pPr eaLnBrk="1" hangingPunct="1">
              <a:spcBef>
                <a:spcPct val="0"/>
              </a:spcBef>
            </a:pPr>
            <a:endParaRPr lang="en-US" sz="1000" dirty="0" smtClean="0">
              <a:latin typeface="Arial" pitchFamily="34" charset="0"/>
              <a:cs typeface="Arial" pitchFamily="34" charset="0"/>
            </a:endParaRPr>
          </a:p>
          <a:p>
            <a:pPr eaLnBrk="1" hangingPunct="1">
              <a:spcBef>
                <a:spcPct val="0"/>
              </a:spcBef>
            </a:pPr>
            <a:r>
              <a:rPr lang="en-US" sz="1000" dirty="0" smtClean="0">
                <a:latin typeface="Arial" pitchFamily="34" charset="0"/>
                <a:cs typeface="Arial" pitchFamily="34" charset="0"/>
              </a:rPr>
              <a:t>The level of monitoring depends on the physiological and clinical needs of the patient. The use of cardiac monitoring, pulse oximetry, and arterial monitoring are usually sufficient for the uncomplicated patient, however, more complex patients may require the insertion of special monitoring devices utilizing advances in fluid monitoring and hemodynamic status.</a:t>
            </a:r>
          </a:p>
          <a:p>
            <a:pPr eaLnBrk="1" hangingPunct="1">
              <a:spcBef>
                <a:spcPct val="0"/>
              </a:spcBef>
              <a:buFontTx/>
              <a:buChar char="•"/>
            </a:pPr>
            <a:endParaRPr lang="en-US" sz="1000" dirty="0" smtClean="0">
              <a:latin typeface="Arial" pitchFamily="34" charset="0"/>
              <a:cs typeface="Arial" pitchFamily="34" charset="0"/>
            </a:endParaRPr>
          </a:p>
          <a:p>
            <a:pPr eaLnBrk="1" hangingPunct="1">
              <a:spcBef>
                <a:spcPct val="0"/>
              </a:spcBef>
            </a:pPr>
            <a:r>
              <a:rPr lang="en-US" sz="1000" dirty="0" smtClean="0">
                <a:latin typeface="Arial" pitchFamily="34" charset="0"/>
                <a:cs typeface="Arial" pitchFamily="34" charset="0"/>
              </a:rPr>
              <a:t>Once the patient has been stabilized, the nurse’s focus transitions to continued resuscitation as indicated and prevention of complications. </a:t>
            </a:r>
          </a:p>
          <a:p>
            <a:pPr eaLnBrk="1" hangingPunct="1">
              <a:spcBef>
                <a:spcPct val="0"/>
              </a:spcBef>
            </a:pPr>
            <a:r>
              <a:rPr lang="en-US" sz="1000" dirty="0" smtClean="0">
                <a:latin typeface="Arial" pitchFamily="34" charset="0"/>
                <a:cs typeface="Arial" pitchFamily="34" charset="0"/>
              </a:rPr>
              <a:t>Nutrition, mobility, pain control, and wound care are just a few of the responsibilities throughout the continuum of care.</a:t>
            </a:r>
          </a:p>
          <a:p>
            <a:pPr eaLnBrk="1" hangingPunct="1">
              <a:spcBef>
                <a:spcPct val="0"/>
              </a:spcBef>
            </a:pPr>
            <a:r>
              <a:rPr lang="en-US" sz="1000" dirty="0" smtClean="0">
                <a:latin typeface="Arial" pitchFamily="34" charset="0"/>
                <a:cs typeface="Arial" pitchFamily="34" charset="0"/>
              </a:rPr>
              <a:t>Due to the potential effects of multiple tests requiring contrast on the renal system, monitoring of intake, output, creatinine levels is essential, especially in the elderly patient.  </a:t>
            </a:r>
          </a:p>
        </p:txBody>
      </p:sp>
      <p:sp>
        <p:nvSpPr>
          <p:cNvPr id="2" name="Footer Placeholder 1"/>
          <p:cNvSpPr>
            <a:spLocks noGrp="1"/>
          </p:cNvSpPr>
          <p:nvPr>
            <p:ph type="ftr" sz="quarter" idx="10"/>
          </p:nvPr>
        </p:nvSpPr>
        <p:spPr/>
        <p:txBody>
          <a:bodyPr/>
          <a:lstStyle/>
          <a:p>
            <a:r>
              <a:rPr lang="en-US" smtClean="0"/>
              <a:t>STN E-Library 2012</a:t>
            </a:r>
            <a:endParaRPr lang="en-US" dirty="0"/>
          </a:p>
        </p:txBody>
      </p:sp>
      <p:sp>
        <p:nvSpPr>
          <p:cNvPr id="3" name="Header Placeholder 2"/>
          <p:cNvSpPr>
            <a:spLocks noGrp="1"/>
          </p:cNvSpPr>
          <p:nvPr>
            <p:ph type="hdr" sz="quarter" idx="11"/>
          </p:nvPr>
        </p:nvSpPr>
        <p:spPr/>
        <p:txBody>
          <a:bodyPr/>
          <a:lstStyle/>
          <a:p>
            <a:pPr>
              <a:defRPr/>
            </a:pPr>
            <a:r>
              <a:rPr lang="en-US" smtClean="0"/>
              <a:t>10_Abdominal Injuries</a:t>
            </a:r>
            <a:endParaRPr lang="en-US" dirty="0"/>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8" name="Slide Image Placeholder 1"/>
          <p:cNvSpPr>
            <a:spLocks noGrp="1" noRot="1" noChangeAspect="1" noTextEdit="1"/>
          </p:cNvSpPr>
          <p:nvPr>
            <p:ph type="sldImg"/>
          </p:nvPr>
        </p:nvSpPr>
        <p:spPr bwMode="auto">
          <a:noFill/>
          <a:ln>
            <a:solidFill>
              <a:srgbClr val="000000"/>
            </a:solidFill>
            <a:miter lim="800000"/>
            <a:headEnd/>
            <a:tailEnd/>
          </a:ln>
        </p:spPr>
      </p:sp>
      <p:sp>
        <p:nvSpPr>
          <p:cNvPr id="26009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smtClean="0"/>
          </a:p>
        </p:txBody>
      </p:sp>
      <p:sp>
        <p:nvSpPr>
          <p:cNvPr id="4" name="Slide Number Placeholder 3"/>
          <p:cNvSpPr>
            <a:spLocks noGrp="1"/>
          </p:cNvSpPr>
          <p:nvPr>
            <p:ph type="sldNum" sz="quarter" idx="5"/>
          </p:nvPr>
        </p:nvSpPr>
        <p:spPr/>
        <p:txBody>
          <a:bodyPr/>
          <a:lstStyle/>
          <a:p>
            <a:pPr>
              <a:defRPr/>
            </a:pPr>
            <a:fld id="{3F0101F0-9403-4DB8-9BBE-1FDCD7B3C67A}" type="slidenum">
              <a:rPr lang="en-US" smtClean="0"/>
              <a:pPr>
                <a:defRPr/>
              </a:pPr>
              <a:t>102</a:t>
            </a:fld>
            <a:endParaRPr lang="en-US" dirty="0"/>
          </a:p>
        </p:txBody>
      </p:sp>
      <p:sp>
        <p:nvSpPr>
          <p:cNvPr id="2" name="Footer Placeholder 1"/>
          <p:cNvSpPr>
            <a:spLocks noGrp="1"/>
          </p:cNvSpPr>
          <p:nvPr>
            <p:ph type="ftr" sz="quarter" idx="10"/>
          </p:nvPr>
        </p:nvSpPr>
        <p:spPr/>
        <p:txBody>
          <a:bodyPr/>
          <a:lstStyle/>
          <a:p>
            <a:r>
              <a:rPr lang="en-US" smtClean="0"/>
              <a:t>STN E-Library 2012</a:t>
            </a:r>
            <a:endParaRPr lang="en-US" dirty="0"/>
          </a:p>
        </p:txBody>
      </p:sp>
      <p:sp>
        <p:nvSpPr>
          <p:cNvPr id="3" name="Header Placeholder 2"/>
          <p:cNvSpPr>
            <a:spLocks noGrp="1"/>
          </p:cNvSpPr>
          <p:nvPr>
            <p:ph type="hdr" sz="quarter" idx="11"/>
          </p:nvPr>
        </p:nvSpPr>
        <p:spPr/>
        <p:txBody>
          <a:bodyPr/>
          <a:lstStyle/>
          <a:p>
            <a:pPr>
              <a:defRPr/>
            </a:pPr>
            <a:r>
              <a:rPr lang="en-US" smtClean="0"/>
              <a:t>10_Abdominal Injuries</a:t>
            </a:r>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Slide Image Placeholder 1"/>
          <p:cNvSpPr>
            <a:spLocks noGrp="1" noRot="1" noChangeAspect="1" noTextEdit="1"/>
          </p:cNvSpPr>
          <p:nvPr>
            <p:ph type="sldImg"/>
          </p:nvPr>
        </p:nvSpPr>
        <p:spPr bwMode="auto">
          <a:noFill/>
          <a:ln>
            <a:solidFill>
              <a:srgbClr val="000000"/>
            </a:solidFill>
            <a:miter lim="800000"/>
            <a:headEnd/>
            <a:tailEnd/>
          </a:ln>
        </p:spPr>
      </p:sp>
      <p:sp>
        <p:nvSpPr>
          <p:cNvPr id="14541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latin typeface="Arial" pitchFamily="34" charset="0"/>
                <a:cs typeface="Arial" pitchFamily="34" charset="0"/>
              </a:rPr>
              <a:t>Review locations</a:t>
            </a:r>
          </a:p>
          <a:p>
            <a:pPr eaLnBrk="1" hangingPunct="1">
              <a:spcBef>
                <a:spcPct val="0"/>
              </a:spcBef>
            </a:pPr>
            <a:endParaRPr lang="en-US" dirty="0" smtClean="0"/>
          </a:p>
          <a:p>
            <a:pPr eaLnBrk="1" hangingPunct="1">
              <a:spcBef>
                <a:spcPct val="0"/>
              </a:spcBef>
            </a:pPr>
            <a:endParaRPr lang="en-US" dirty="0" smtClean="0"/>
          </a:p>
        </p:txBody>
      </p:sp>
      <p:sp>
        <p:nvSpPr>
          <p:cNvPr id="129028" name="Slide Number Placeholder 3"/>
          <p:cNvSpPr>
            <a:spLocks noGrp="1"/>
          </p:cNvSpPr>
          <p:nvPr>
            <p:ph type="sldNum" sz="quarter" idx="5"/>
          </p:nvPr>
        </p:nvSpPr>
        <p:spPr bwMode="auto">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E90BB450-6896-41A3-BA7D-97CE321B5934}" type="slidenum">
              <a:rPr lang="en-US" smtClean="0"/>
              <a:pPr fontAlgn="base">
                <a:spcBef>
                  <a:spcPct val="0"/>
                </a:spcBef>
                <a:spcAft>
                  <a:spcPct val="0"/>
                </a:spcAft>
                <a:defRPr/>
              </a:pPr>
              <a:t>11</a:t>
            </a:fld>
            <a:endParaRPr lang="en-US" dirty="0" smtClean="0"/>
          </a:p>
        </p:txBody>
      </p:sp>
      <p:sp>
        <p:nvSpPr>
          <p:cNvPr id="2" name="Footer Placeholder 1"/>
          <p:cNvSpPr>
            <a:spLocks noGrp="1"/>
          </p:cNvSpPr>
          <p:nvPr>
            <p:ph type="ftr" sz="quarter" idx="10"/>
          </p:nvPr>
        </p:nvSpPr>
        <p:spPr/>
        <p:txBody>
          <a:bodyPr/>
          <a:lstStyle/>
          <a:p>
            <a:r>
              <a:rPr lang="en-US" smtClean="0"/>
              <a:t>STN E-Library 2012</a:t>
            </a:r>
            <a:endParaRPr lang="en-US" dirty="0"/>
          </a:p>
        </p:txBody>
      </p:sp>
      <p:sp>
        <p:nvSpPr>
          <p:cNvPr id="3" name="Header Placeholder 2"/>
          <p:cNvSpPr>
            <a:spLocks noGrp="1"/>
          </p:cNvSpPr>
          <p:nvPr>
            <p:ph type="hdr" sz="quarter" idx="11"/>
          </p:nvPr>
        </p:nvSpPr>
        <p:spPr/>
        <p:txBody>
          <a:bodyPr/>
          <a:lstStyle/>
          <a:p>
            <a:pPr>
              <a:defRPr/>
            </a:pPr>
            <a:r>
              <a:rPr lang="en-US" smtClean="0"/>
              <a:t>10_Abdominal Injuries</a:t>
            </a:r>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Slide Image Placeholder 1"/>
          <p:cNvSpPr>
            <a:spLocks noGrp="1" noRot="1" noChangeAspect="1" noTextEdit="1"/>
          </p:cNvSpPr>
          <p:nvPr>
            <p:ph type="sldImg"/>
          </p:nvPr>
        </p:nvSpPr>
        <p:spPr bwMode="auto">
          <a:noFill/>
          <a:ln>
            <a:solidFill>
              <a:srgbClr val="000000"/>
            </a:solidFill>
            <a:miter lim="800000"/>
            <a:headEnd/>
            <a:tailEnd/>
          </a:ln>
        </p:spPr>
      </p:sp>
      <p:sp>
        <p:nvSpPr>
          <p:cNvPr id="14745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latin typeface="Arial" pitchFamily="34" charset="0"/>
                <a:cs typeface="Arial" pitchFamily="34" charset="0"/>
              </a:rPr>
              <a:t>Review Locations</a:t>
            </a:r>
          </a:p>
        </p:txBody>
      </p:sp>
      <p:sp>
        <p:nvSpPr>
          <p:cNvPr id="131076" name="Slide Number Placeholder 3"/>
          <p:cNvSpPr>
            <a:spLocks noGrp="1"/>
          </p:cNvSpPr>
          <p:nvPr>
            <p:ph type="sldNum" sz="quarter" idx="5"/>
          </p:nvPr>
        </p:nvSpPr>
        <p:spPr bwMode="auto">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878C19DC-52F9-4380-95BB-3EF47810DEFC}" type="slidenum">
              <a:rPr lang="en-US" smtClean="0"/>
              <a:pPr fontAlgn="base">
                <a:spcBef>
                  <a:spcPct val="0"/>
                </a:spcBef>
                <a:spcAft>
                  <a:spcPct val="0"/>
                </a:spcAft>
                <a:defRPr/>
              </a:pPr>
              <a:t>12</a:t>
            </a:fld>
            <a:endParaRPr lang="en-US" dirty="0" smtClean="0"/>
          </a:p>
        </p:txBody>
      </p:sp>
      <p:sp>
        <p:nvSpPr>
          <p:cNvPr id="2" name="Footer Placeholder 1"/>
          <p:cNvSpPr>
            <a:spLocks noGrp="1"/>
          </p:cNvSpPr>
          <p:nvPr>
            <p:ph type="ftr" sz="quarter" idx="10"/>
          </p:nvPr>
        </p:nvSpPr>
        <p:spPr/>
        <p:txBody>
          <a:bodyPr/>
          <a:lstStyle/>
          <a:p>
            <a:r>
              <a:rPr lang="en-US" smtClean="0"/>
              <a:t>STN E-Library 2012</a:t>
            </a:r>
            <a:endParaRPr lang="en-US" dirty="0"/>
          </a:p>
        </p:txBody>
      </p:sp>
      <p:sp>
        <p:nvSpPr>
          <p:cNvPr id="3" name="Header Placeholder 2"/>
          <p:cNvSpPr>
            <a:spLocks noGrp="1"/>
          </p:cNvSpPr>
          <p:nvPr>
            <p:ph type="hdr" sz="quarter" idx="11"/>
          </p:nvPr>
        </p:nvSpPr>
        <p:spPr/>
        <p:txBody>
          <a:bodyPr/>
          <a:lstStyle/>
          <a:p>
            <a:pPr>
              <a:defRPr/>
            </a:pPr>
            <a:r>
              <a:rPr lang="en-US" smtClean="0"/>
              <a:t>10_Abdominal Injuries</a:t>
            </a:r>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4" name="Rectangle 7"/>
          <p:cNvSpPr>
            <a:spLocks noGrp="1" noChangeArrowheads="1"/>
          </p:cNvSpPr>
          <p:nvPr>
            <p:ph type="sldNum" sz="quarter" idx="5"/>
          </p:nvPr>
        </p:nvSpPr>
        <p:spPr bwMode="auto">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D3D66B4F-CF39-4116-9F31-AB1A110B51B2}" type="slidenum">
              <a:rPr lang="en-US" smtClean="0"/>
              <a:pPr fontAlgn="base">
                <a:spcBef>
                  <a:spcPct val="0"/>
                </a:spcBef>
                <a:spcAft>
                  <a:spcPct val="0"/>
                </a:spcAft>
                <a:defRPr/>
              </a:pPr>
              <a:t>13</a:t>
            </a:fld>
            <a:endParaRPr lang="en-US" dirty="0" smtClean="0"/>
          </a:p>
        </p:txBody>
      </p:sp>
      <p:sp>
        <p:nvSpPr>
          <p:cNvPr id="14950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4951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latin typeface="Arial" pitchFamily="34" charset="0"/>
                <a:cs typeface="Arial" pitchFamily="34" charset="0"/>
              </a:rPr>
              <a:t>The care of the trauma patient is demanding and requires rapid evaluation.  This continues to be one of the most challenging and resource intensive aspects of trauma care. Some injuries may not manifest themselves until hours, days, or weeks following the injury, and therefore, repeat assessments are important as some injuries evolve over time.  </a:t>
            </a:r>
          </a:p>
          <a:p>
            <a:pPr eaLnBrk="1" hangingPunct="1">
              <a:spcBef>
                <a:spcPct val="0"/>
              </a:spcBef>
            </a:pPr>
            <a:endParaRPr lang="en-US" dirty="0" smtClean="0">
              <a:latin typeface="Arial" pitchFamily="34" charset="0"/>
              <a:cs typeface="Arial" pitchFamily="34" charset="0"/>
            </a:endParaRPr>
          </a:p>
          <a:p>
            <a:pPr eaLnBrk="1" hangingPunct="1">
              <a:spcBef>
                <a:spcPct val="0"/>
              </a:spcBef>
            </a:pPr>
            <a:r>
              <a:rPr lang="en-US" dirty="0" smtClean="0">
                <a:latin typeface="Arial" pitchFamily="34" charset="0"/>
                <a:cs typeface="Arial" pitchFamily="34" charset="0"/>
              </a:rPr>
              <a:t>Missed intra-abdominal injuries are causes of increased morbidity and mortality, especially in patients who survive the initial phase after an injury. The value of frequent serial examinations cannot be stressed enough.  Tertiary exams are also important to ensure everything is followed and documented during the hospitalization.</a:t>
            </a:r>
          </a:p>
          <a:p>
            <a:pPr eaLnBrk="1" hangingPunct="1">
              <a:spcBef>
                <a:spcPct val="0"/>
              </a:spcBef>
            </a:pPr>
            <a:endParaRPr lang="en-US" dirty="0" smtClean="0">
              <a:latin typeface="Arial" pitchFamily="34" charset="0"/>
              <a:cs typeface="Arial" pitchFamily="34" charset="0"/>
            </a:endParaRPr>
          </a:p>
          <a:p>
            <a:pPr eaLnBrk="1" hangingPunct="1">
              <a:spcBef>
                <a:spcPct val="0"/>
              </a:spcBef>
            </a:pPr>
            <a:r>
              <a:rPr lang="en-US" dirty="0" smtClean="0">
                <a:latin typeface="Arial" pitchFamily="34" charset="0"/>
                <a:cs typeface="Arial" pitchFamily="34" charset="0"/>
              </a:rPr>
              <a:t>Examples:  Development of a chemical ileus secondary to late pancreatic rupture and/or small diaphragmatic tears missed during the initial assessment and/or surgery. </a:t>
            </a:r>
          </a:p>
          <a:p>
            <a:pPr eaLnBrk="1" hangingPunct="1">
              <a:spcBef>
                <a:spcPct val="0"/>
              </a:spcBef>
            </a:pPr>
            <a:endParaRPr lang="en-US" dirty="0" smtClean="0">
              <a:latin typeface="Arial" pitchFamily="34" charset="0"/>
              <a:cs typeface="Arial" pitchFamily="34" charset="0"/>
            </a:endParaRPr>
          </a:p>
          <a:p>
            <a:pPr eaLnBrk="1" hangingPunct="1">
              <a:spcBef>
                <a:spcPct val="0"/>
              </a:spcBef>
            </a:pPr>
            <a:r>
              <a:rPr lang="en-US" dirty="0" smtClean="0">
                <a:latin typeface="Arial" pitchFamily="34" charset="0"/>
                <a:cs typeface="Arial" pitchFamily="34" charset="0"/>
              </a:rPr>
              <a:t>A good example of a complication to watch for is GI bleeding. GI bleeding can result from trauma causing gastric mucosal erosion over time. </a:t>
            </a:r>
          </a:p>
          <a:p>
            <a:pPr eaLnBrk="1" hangingPunct="1">
              <a:spcBef>
                <a:spcPct val="0"/>
              </a:spcBef>
            </a:pPr>
            <a:r>
              <a:rPr lang="en-US" b="1" dirty="0" smtClean="0">
                <a:latin typeface="Arial" pitchFamily="34" charset="0"/>
                <a:cs typeface="Arial" pitchFamily="34" charset="0"/>
              </a:rPr>
              <a:t>Note</a:t>
            </a:r>
            <a:r>
              <a:rPr lang="en-US" b="1" baseline="0" dirty="0" smtClean="0">
                <a:latin typeface="Arial" pitchFamily="34" charset="0"/>
                <a:cs typeface="Arial" pitchFamily="34" charset="0"/>
              </a:rPr>
              <a:t> seatbelt mark on image.</a:t>
            </a:r>
            <a:endParaRPr lang="en-US" b="1" dirty="0" smtClean="0">
              <a:latin typeface="Arial" pitchFamily="34" charset="0"/>
              <a:cs typeface="Arial" pitchFamily="34" charset="0"/>
            </a:endParaRPr>
          </a:p>
        </p:txBody>
      </p:sp>
      <p:sp>
        <p:nvSpPr>
          <p:cNvPr id="2" name="Footer Placeholder 1"/>
          <p:cNvSpPr>
            <a:spLocks noGrp="1"/>
          </p:cNvSpPr>
          <p:nvPr>
            <p:ph type="ftr" sz="quarter" idx="10"/>
          </p:nvPr>
        </p:nvSpPr>
        <p:spPr/>
        <p:txBody>
          <a:bodyPr/>
          <a:lstStyle/>
          <a:p>
            <a:r>
              <a:rPr lang="en-US" smtClean="0"/>
              <a:t>STN E-Library 2012</a:t>
            </a:r>
            <a:endParaRPr lang="en-US" dirty="0"/>
          </a:p>
        </p:txBody>
      </p:sp>
      <p:sp>
        <p:nvSpPr>
          <p:cNvPr id="3" name="Header Placeholder 2"/>
          <p:cNvSpPr>
            <a:spLocks noGrp="1"/>
          </p:cNvSpPr>
          <p:nvPr>
            <p:ph type="hdr" sz="quarter" idx="11"/>
          </p:nvPr>
        </p:nvSpPr>
        <p:spPr/>
        <p:txBody>
          <a:bodyPr/>
          <a:lstStyle/>
          <a:p>
            <a:pPr>
              <a:defRPr/>
            </a:pPr>
            <a:r>
              <a:rPr lang="en-US" smtClean="0"/>
              <a:t>10_Abdominal Injuries</a:t>
            </a:r>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Slide Image Placeholder 1"/>
          <p:cNvSpPr>
            <a:spLocks noGrp="1" noRot="1" noChangeAspect="1" noTextEdit="1"/>
          </p:cNvSpPr>
          <p:nvPr>
            <p:ph type="sldImg"/>
          </p:nvPr>
        </p:nvSpPr>
        <p:spPr bwMode="auto">
          <a:noFill/>
          <a:ln>
            <a:solidFill>
              <a:srgbClr val="000000"/>
            </a:solidFill>
            <a:miter lim="800000"/>
            <a:headEnd/>
            <a:tailEnd/>
          </a:ln>
        </p:spPr>
      </p:sp>
      <p:sp>
        <p:nvSpPr>
          <p:cNvPr id="15053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z="1100" dirty="0" smtClean="0">
                <a:latin typeface="Arial" pitchFamily="34" charset="0"/>
                <a:cs typeface="Arial" pitchFamily="34" charset="0"/>
              </a:rPr>
              <a:t>Another debated issue is that of labs needed in the trauma bay, what is necessary and what is not.  What do you need to “ACT UPON”  immediately?  What labs can be done point of care, and which ones cannot.  There are may labs and some that will be done based on local trauma center criteria.  The ones noted here are those commonly associated with the abdomen and are is in no way an all inclusive list.</a:t>
            </a:r>
          </a:p>
          <a:p>
            <a:pPr eaLnBrk="1" hangingPunct="1">
              <a:spcBef>
                <a:spcPct val="0"/>
              </a:spcBef>
            </a:pPr>
            <a:endParaRPr lang="en-US" sz="1100" dirty="0" smtClean="0">
              <a:latin typeface="Arial" pitchFamily="34" charset="0"/>
              <a:cs typeface="Arial" pitchFamily="34" charset="0"/>
            </a:endParaRPr>
          </a:p>
          <a:p>
            <a:pPr eaLnBrk="1" hangingPunct="1">
              <a:spcBef>
                <a:spcPct val="0"/>
              </a:spcBef>
            </a:pPr>
            <a:r>
              <a:rPr lang="en-US" sz="1100" dirty="0" smtClean="0">
                <a:latin typeface="Arial" pitchFamily="34" charset="0"/>
                <a:cs typeface="Arial" pitchFamily="34" charset="0"/>
              </a:rPr>
              <a:t>The hematocrit may be useful as a baseline, however, it must be interpreted in the clinical context related to extent of hemorrhage, time of injury, and the amount of fluid resuscitation.  The initial hematocrit may be normal or falsely high in consideration of actual blood loss.  It is most helpful when it is serially measured and trended.  </a:t>
            </a:r>
          </a:p>
          <a:p>
            <a:pPr eaLnBrk="1" hangingPunct="1">
              <a:spcBef>
                <a:spcPct val="0"/>
              </a:spcBef>
            </a:pPr>
            <a:endParaRPr lang="en-US" sz="1100" dirty="0" smtClean="0">
              <a:latin typeface="Arial" pitchFamily="34" charset="0"/>
              <a:cs typeface="Arial" pitchFamily="34" charset="0"/>
            </a:endParaRPr>
          </a:p>
          <a:p>
            <a:pPr eaLnBrk="1" hangingPunct="1">
              <a:spcBef>
                <a:spcPct val="0"/>
              </a:spcBef>
            </a:pPr>
            <a:r>
              <a:rPr lang="en-US" sz="1100" dirty="0" smtClean="0">
                <a:latin typeface="Arial" pitchFamily="34" charset="0"/>
                <a:cs typeface="Arial" pitchFamily="34" charset="0"/>
              </a:rPr>
              <a:t>The WBC is nonspecific and of little value. Elevated WBC count is the body’s normal response to trauma, and this value is of little significance in the acute setting.  Epinephrine release may elevate the WBC to 12,000 to 20,000.  Solid or hollow viscus injury can cause elevations as well, and serial evaluations noting neutrophilia may indicate an inflammatory process in the peritoneal cavity indicating peritonitis secondary to hollow viscus injury or splenic injury.  During later phases of care, an elevated WBC may indicate a wound infection, pulmonary infection, sepsis, etc.</a:t>
            </a:r>
          </a:p>
          <a:p>
            <a:pPr eaLnBrk="1" hangingPunct="1">
              <a:spcBef>
                <a:spcPct val="0"/>
              </a:spcBef>
            </a:pPr>
            <a:endParaRPr lang="en-US" sz="1100" dirty="0" smtClean="0">
              <a:latin typeface="Arial" pitchFamily="34" charset="0"/>
              <a:cs typeface="Arial" pitchFamily="34" charset="0"/>
            </a:endParaRPr>
          </a:p>
          <a:p>
            <a:pPr eaLnBrk="1" hangingPunct="1">
              <a:spcBef>
                <a:spcPct val="0"/>
              </a:spcBef>
            </a:pPr>
            <a:r>
              <a:rPr lang="en-US" sz="1100" dirty="0" smtClean="0">
                <a:latin typeface="Arial" pitchFamily="34" charset="0"/>
                <a:cs typeface="Arial" pitchFamily="34" charset="0"/>
              </a:rPr>
              <a:t>Serum electrolytes, BUN, and creatinine are sometime done for baseline values in patients with significant medical history of hypertension, diabetes and renal disease.</a:t>
            </a:r>
          </a:p>
          <a:p>
            <a:pPr eaLnBrk="1" hangingPunct="1">
              <a:spcBef>
                <a:spcPct val="0"/>
              </a:spcBef>
            </a:pPr>
            <a:endParaRPr lang="en-US" sz="1100" dirty="0" smtClean="0">
              <a:latin typeface="Arial" pitchFamily="34" charset="0"/>
              <a:cs typeface="Arial" pitchFamily="34" charset="0"/>
            </a:endParaRPr>
          </a:p>
          <a:p>
            <a:pPr eaLnBrk="1" hangingPunct="1">
              <a:spcBef>
                <a:spcPct val="0"/>
              </a:spcBef>
            </a:pPr>
            <a:endParaRPr lang="en-US" sz="1100" dirty="0" smtClean="0">
              <a:latin typeface="Arial" pitchFamily="34" charset="0"/>
              <a:cs typeface="Arial" pitchFamily="34" charset="0"/>
            </a:endParaRPr>
          </a:p>
        </p:txBody>
      </p:sp>
      <p:sp>
        <p:nvSpPr>
          <p:cNvPr id="134148" name="Slide Number Placeholder 3"/>
          <p:cNvSpPr>
            <a:spLocks noGrp="1"/>
          </p:cNvSpPr>
          <p:nvPr>
            <p:ph type="sldNum" sz="quarter" idx="5"/>
          </p:nvPr>
        </p:nvSpPr>
        <p:spPr bwMode="auto">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76FC337D-59CD-4356-844A-64A1F1FAE35E}" type="slidenum">
              <a:rPr lang="en-US" smtClean="0"/>
              <a:pPr fontAlgn="base">
                <a:spcBef>
                  <a:spcPct val="0"/>
                </a:spcBef>
                <a:spcAft>
                  <a:spcPct val="0"/>
                </a:spcAft>
                <a:defRPr/>
              </a:pPr>
              <a:t>14</a:t>
            </a:fld>
            <a:endParaRPr lang="en-US" dirty="0" smtClean="0"/>
          </a:p>
        </p:txBody>
      </p:sp>
      <p:sp>
        <p:nvSpPr>
          <p:cNvPr id="2" name="Footer Placeholder 1"/>
          <p:cNvSpPr>
            <a:spLocks noGrp="1"/>
          </p:cNvSpPr>
          <p:nvPr>
            <p:ph type="ftr" sz="quarter" idx="10"/>
          </p:nvPr>
        </p:nvSpPr>
        <p:spPr/>
        <p:txBody>
          <a:bodyPr/>
          <a:lstStyle/>
          <a:p>
            <a:r>
              <a:rPr lang="en-US" smtClean="0"/>
              <a:t>STN E-Library 2012</a:t>
            </a:r>
            <a:endParaRPr lang="en-US" dirty="0"/>
          </a:p>
        </p:txBody>
      </p:sp>
      <p:sp>
        <p:nvSpPr>
          <p:cNvPr id="3" name="Header Placeholder 2"/>
          <p:cNvSpPr>
            <a:spLocks noGrp="1"/>
          </p:cNvSpPr>
          <p:nvPr>
            <p:ph type="hdr" sz="quarter" idx="11"/>
          </p:nvPr>
        </p:nvSpPr>
        <p:spPr/>
        <p:txBody>
          <a:bodyPr/>
          <a:lstStyle/>
          <a:p>
            <a:pPr>
              <a:defRPr/>
            </a:pPr>
            <a:r>
              <a:rPr lang="en-US" smtClean="0"/>
              <a:t>10_Abdominal Injuries</a:t>
            </a:r>
            <a:endParaRPr 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pPr eaLnBrk="1" hangingPunct="1">
              <a:spcBef>
                <a:spcPct val="0"/>
              </a:spcBef>
            </a:pPr>
            <a:r>
              <a:rPr lang="en-US" sz="1200" dirty="0" smtClean="0">
                <a:latin typeface="Arial" pitchFamily="34" charset="0"/>
                <a:cs typeface="Arial" pitchFamily="34" charset="0"/>
              </a:rPr>
              <a:t>Serum amylase and lipase levels alone are not diagnostic as they have poor negative and positive predictive value, meaning normal levels do not exclude pancreatic injury and elevated levels may be caused by extra-abdominal injuries. Routine amylase testing is not recommended in the resuscitation phase and should be individualized. </a:t>
            </a:r>
          </a:p>
          <a:p>
            <a:pPr eaLnBrk="1" hangingPunct="1">
              <a:spcBef>
                <a:spcPct val="0"/>
              </a:spcBef>
            </a:pPr>
            <a:endParaRPr lang="en-US" sz="1200" dirty="0" smtClean="0">
              <a:latin typeface="Arial" pitchFamily="34" charset="0"/>
              <a:cs typeface="Arial" pitchFamily="34" charset="0"/>
            </a:endParaRPr>
          </a:p>
          <a:p>
            <a:pPr eaLnBrk="1" hangingPunct="1">
              <a:spcBef>
                <a:spcPct val="0"/>
              </a:spcBef>
            </a:pPr>
            <a:r>
              <a:rPr lang="en-US" sz="1200" dirty="0" smtClean="0">
                <a:latin typeface="Arial" pitchFamily="34" charset="0"/>
                <a:cs typeface="Arial" pitchFamily="34" charset="0"/>
              </a:rPr>
              <a:t>Serum transaminase may be elevated in liver injuries but does not distinguish between major or minor injury, and it is normally high in patients with co-morbidities such as alcohol induced liver disease.</a:t>
            </a:r>
          </a:p>
          <a:p>
            <a:pPr eaLnBrk="1" hangingPunct="1">
              <a:spcBef>
                <a:spcPct val="0"/>
              </a:spcBef>
            </a:pPr>
            <a:endParaRPr lang="en-US" sz="1200" dirty="0" smtClean="0">
              <a:latin typeface="Arial" pitchFamily="34" charset="0"/>
              <a:cs typeface="Arial" pitchFamily="34" charset="0"/>
            </a:endParaRPr>
          </a:p>
          <a:p>
            <a:pPr eaLnBrk="1" hangingPunct="1">
              <a:spcBef>
                <a:spcPct val="0"/>
              </a:spcBef>
            </a:pPr>
            <a:r>
              <a:rPr lang="en-US" sz="1200" dirty="0" smtClean="0">
                <a:latin typeface="Arial" pitchFamily="34" charset="0"/>
                <a:cs typeface="Arial" pitchFamily="34" charset="0"/>
              </a:rPr>
              <a:t>PT, PTT, and INR are indicated in patients with history of coagulopathy, cirrhosis, or those on anticoagulation therapy.  These are also important to monitor in patients receiving massive blood transfusions.</a:t>
            </a:r>
          </a:p>
          <a:p>
            <a:pPr eaLnBrk="1" hangingPunct="1">
              <a:spcBef>
                <a:spcPct val="0"/>
              </a:spcBef>
            </a:pPr>
            <a:endParaRPr lang="en-US" sz="1200" dirty="0" smtClean="0">
              <a:latin typeface="Arial" pitchFamily="34" charset="0"/>
              <a:cs typeface="Arial" pitchFamily="34" charset="0"/>
            </a:endParaRPr>
          </a:p>
          <a:p>
            <a:pPr eaLnBrk="1" hangingPunct="1">
              <a:spcBef>
                <a:spcPct val="0"/>
              </a:spcBef>
            </a:pPr>
            <a:r>
              <a:rPr lang="en-US" sz="1200" dirty="0" smtClean="0">
                <a:latin typeface="Arial" pitchFamily="34" charset="0"/>
                <a:cs typeface="Arial" pitchFamily="34" charset="0"/>
              </a:rPr>
              <a:t>Gross hematuria is suggestive of renal injury, and since microscopic hematuria can be missed by visualization, a microscopic or dipstick urinalysis is recommended for all with blunt abdominal trauma.</a:t>
            </a:r>
          </a:p>
          <a:p>
            <a:pPr eaLnBrk="1" hangingPunct="1">
              <a:spcBef>
                <a:spcPct val="0"/>
              </a:spcBef>
            </a:pPr>
            <a:endParaRPr lang="en-US" sz="1200" dirty="0" smtClean="0">
              <a:latin typeface="Arial" pitchFamily="34" charset="0"/>
              <a:cs typeface="Arial" pitchFamily="34" charset="0"/>
            </a:endParaRPr>
          </a:p>
          <a:p>
            <a:pPr eaLnBrk="1" hangingPunct="1">
              <a:spcBef>
                <a:spcPct val="0"/>
              </a:spcBef>
            </a:pPr>
            <a:r>
              <a:rPr lang="en-US" sz="1200" dirty="0" smtClean="0">
                <a:latin typeface="Arial" pitchFamily="34" charset="0"/>
                <a:cs typeface="Arial" pitchFamily="34" charset="0"/>
              </a:rPr>
              <a:t>Some believe that ABGs can provide most of the information needed early in the resuscitation of a patient.  If injured and compensating, a metabolic acidosis will be noted.  A moderate base deficit (e.g. more than –6) indicates the need for aggressive resuscitation and determination of the etiology.  This is not only impacted by blood loss and the need for resuscitation but can be altered in the elderly and those with alcohol intoxication. </a:t>
            </a:r>
            <a:endParaRPr lang="en-US" dirty="0"/>
          </a:p>
        </p:txBody>
      </p:sp>
      <p:sp>
        <p:nvSpPr>
          <p:cNvPr id="4" name="Slide Number Placeholder 3"/>
          <p:cNvSpPr>
            <a:spLocks noGrp="1"/>
          </p:cNvSpPr>
          <p:nvPr>
            <p:ph type="sldNum" sz="quarter" idx="10"/>
          </p:nvPr>
        </p:nvSpPr>
        <p:spPr/>
        <p:txBody>
          <a:bodyPr/>
          <a:lstStyle/>
          <a:p>
            <a:pPr>
              <a:defRPr/>
            </a:pPr>
            <a:fld id="{8AC2CDB2-99B8-4255-B529-D164A2829300}" type="slidenum">
              <a:rPr lang="en-US" smtClean="0"/>
              <a:pPr>
                <a:defRPr/>
              </a:pPr>
              <a:t>15</a:t>
            </a:fld>
            <a:endParaRPr lang="en-US" dirty="0"/>
          </a:p>
        </p:txBody>
      </p:sp>
      <p:sp>
        <p:nvSpPr>
          <p:cNvPr id="5" name="Footer Placeholder 4"/>
          <p:cNvSpPr>
            <a:spLocks noGrp="1"/>
          </p:cNvSpPr>
          <p:nvPr>
            <p:ph type="ftr" sz="quarter" idx="11"/>
          </p:nvPr>
        </p:nvSpPr>
        <p:spPr/>
        <p:txBody>
          <a:bodyPr/>
          <a:lstStyle/>
          <a:p>
            <a:r>
              <a:rPr lang="en-US" smtClean="0"/>
              <a:t>STN E-Library 2012</a:t>
            </a:r>
            <a:endParaRPr lang="en-US" dirty="0"/>
          </a:p>
        </p:txBody>
      </p:sp>
      <p:sp>
        <p:nvSpPr>
          <p:cNvPr id="6" name="Header Placeholder 5"/>
          <p:cNvSpPr>
            <a:spLocks noGrp="1"/>
          </p:cNvSpPr>
          <p:nvPr>
            <p:ph type="hdr" sz="quarter" idx="12"/>
          </p:nvPr>
        </p:nvSpPr>
        <p:spPr/>
        <p:txBody>
          <a:bodyPr/>
          <a:lstStyle/>
          <a:p>
            <a:pPr>
              <a:defRPr/>
            </a:pPr>
            <a:r>
              <a:rPr lang="en-US" smtClean="0"/>
              <a:t>10_Abdominal Injuries</a:t>
            </a:r>
            <a:endParaRPr 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Slide Image Placeholder 1"/>
          <p:cNvSpPr>
            <a:spLocks noGrp="1" noRot="1" noChangeAspect="1" noTextEdit="1"/>
          </p:cNvSpPr>
          <p:nvPr>
            <p:ph type="sldImg"/>
          </p:nvPr>
        </p:nvSpPr>
        <p:spPr bwMode="auto">
          <a:noFill/>
          <a:ln>
            <a:solidFill>
              <a:srgbClr val="000000"/>
            </a:solidFill>
            <a:miter lim="800000"/>
            <a:headEnd/>
            <a:tailEnd/>
          </a:ln>
        </p:spPr>
      </p:sp>
      <p:sp>
        <p:nvSpPr>
          <p:cNvPr id="15155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latin typeface="Arial" pitchFamily="34" charset="0"/>
                <a:cs typeface="Arial" pitchFamily="34" charset="0"/>
              </a:rPr>
              <a:t>The goal of initial evaluation is to determine if there is a serious injury that may require immediate operative intervention.  We will review each briefly prior to discussing specific injuries.</a:t>
            </a:r>
          </a:p>
          <a:p>
            <a:pPr eaLnBrk="1" hangingPunct="1">
              <a:spcBef>
                <a:spcPct val="0"/>
              </a:spcBef>
            </a:pPr>
            <a:endParaRPr lang="en-US" dirty="0" smtClean="0"/>
          </a:p>
        </p:txBody>
      </p:sp>
      <p:sp>
        <p:nvSpPr>
          <p:cNvPr id="135172" name="Slide Number Placeholder 3"/>
          <p:cNvSpPr>
            <a:spLocks noGrp="1"/>
          </p:cNvSpPr>
          <p:nvPr>
            <p:ph type="sldNum" sz="quarter" idx="5"/>
          </p:nvPr>
        </p:nvSpPr>
        <p:spPr bwMode="auto">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1CEEAFEA-FA94-4B38-8AE9-0E176ECF5C3E}" type="slidenum">
              <a:rPr lang="en-US" smtClean="0"/>
              <a:pPr fontAlgn="base">
                <a:spcBef>
                  <a:spcPct val="0"/>
                </a:spcBef>
                <a:spcAft>
                  <a:spcPct val="0"/>
                </a:spcAft>
                <a:defRPr/>
              </a:pPr>
              <a:t>16</a:t>
            </a:fld>
            <a:endParaRPr lang="en-US" dirty="0" smtClean="0"/>
          </a:p>
        </p:txBody>
      </p:sp>
      <p:sp>
        <p:nvSpPr>
          <p:cNvPr id="2" name="Footer Placeholder 1"/>
          <p:cNvSpPr>
            <a:spLocks noGrp="1"/>
          </p:cNvSpPr>
          <p:nvPr>
            <p:ph type="ftr" sz="quarter" idx="10"/>
          </p:nvPr>
        </p:nvSpPr>
        <p:spPr/>
        <p:txBody>
          <a:bodyPr/>
          <a:lstStyle/>
          <a:p>
            <a:r>
              <a:rPr lang="en-US" smtClean="0"/>
              <a:t>STN E-Library 2012</a:t>
            </a:r>
            <a:endParaRPr lang="en-US" dirty="0"/>
          </a:p>
        </p:txBody>
      </p:sp>
      <p:sp>
        <p:nvSpPr>
          <p:cNvPr id="3" name="Header Placeholder 2"/>
          <p:cNvSpPr>
            <a:spLocks noGrp="1"/>
          </p:cNvSpPr>
          <p:nvPr>
            <p:ph type="hdr" sz="quarter" idx="11"/>
          </p:nvPr>
        </p:nvSpPr>
        <p:spPr/>
        <p:txBody>
          <a:bodyPr/>
          <a:lstStyle/>
          <a:p>
            <a:pPr>
              <a:defRPr/>
            </a:pPr>
            <a:r>
              <a:rPr lang="en-US" smtClean="0"/>
              <a:t>10_Abdominal Injuries</a:t>
            </a:r>
            <a:endParaRPr 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6" name="Rectangle 7"/>
          <p:cNvSpPr>
            <a:spLocks noGrp="1" noChangeArrowheads="1"/>
          </p:cNvSpPr>
          <p:nvPr>
            <p:ph type="sldNum" sz="quarter" idx="5"/>
          </p:nvPr>
        </p:nvSpPr>
        <p:spPr bwMode="auto">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92A270D1-64E2-4F1A-A287-718D1B4D2A76}" type="slidenum">
              <a:rPr lang="en-US" smtClean="0"/>
              <a:pPr fontAlgn="base">
                <a:spcBef>
                  <a:spcPct val="0"/>
                </a:spcBef>
                <a:spcAft>
                  <a:spcPct val="0"/>
                </a:spcAft>
                <a:defRPr/>
              </a:pPr>
              <a:t>17</a:t>
            </a:fld>
            <a:endParaRPr lang="en-US" dirty="0" smtClean="0"/>
          </a:p>
        </p:txBody>
      </p:sp>
      <p:sp>
        <p:nvSpPr>
          <p:cNvPr id="15258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52582"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marL="0" lvl="1" eaLnBrk="1" hangingPunct="1">
              <a:spcBef>
                <a:spcPct val="0"/>
              </a:spcBef>
            </a:pPr>
            <a:r>
              <a:rPr lang="en-US" dirty="0" smtClean="0">
                <a:latin typeface="Arial" pitchFamily="34" charset="0"/>
                <a:cs typeface="Arial" pitchFamily="34" charset="0"/>
              </a:rPr>
              <a:t>An initial CXR is really the most important tool providing useful info in the early minutes. It will provide valuable information and can identify other major sources of blood loss from injuries in the chest or elevated diaphragm with displacement of abdominal organs.  </a:t>
            </a:r>
          </a:p>
          <a:p>
            <a:pPr eaLnBrk="1" hangingPunct="1">
              <a:spcBef>
                <a:spcPct val="0"/>
              </a:spcBef>
            </a:pPr>
            <a:endParaRPr lang="en-US" dirty="0" smtClean="0">
              <a:latin typeface="Arial" pitchFamily="34" charset="0"/>
              <a:cs typeface="Arial" pitchFamily="34" charset="0"/>
            </a:endParaRPr>
          </a:p>
          <a:p>
            <a:pPr eaLnBrk="1" hangingPunct="1">
              <a:spcBef>
                <a:spcPct val="0"/>
              </a:spcBef>
            </a:pPr>
            <a:r>
              <a:rPr lang="en-US" dirty="0" smtClean="0">
                <a:latin typeface="Arial" pitchFamily="34" charset="0"/>
                <a:cs typeface="Arial" pitchFamily="34" charset="0"/>
              </a:rPr>
              <a:t>A pelvic film can be valuable in diagnosing pelvic fractures and determining the need for a pelvic binder, anticipation of blood transfusion, etc, especially, if CT scan is going to be delayed.  However, many times the patient is rushed off to CT scan and this is not necessary. </a:t>
            </a:r>
          </a:p>
          <a:p>
            <a:pPr eaLnBrk="1" hangingPunct="1">
              <a:spcBef>
                <a:spcPct val="0"/>
              </a:spcBef>
            </a:pPr>
            <a:endParaRPr lang="en-US" dirty="0" smtClean="0">
              <a:latin typeface="Arial" pitchFamily="34" charset="0"/>
              <a:cs typeface="Arial" pitchFamily="34" charset="0"/>
            </a:endParaRPr>
          </a:p>
          <a:p>
            <a:pPr eaLnBrk="1" hangingPunct="1">
              <a:spcBef>
                <a:spcPct val="0"/>
              </a:spcBef>
            </a:pPr>
            <a:r>
              <a:rPr lang="en-US" dirty="0" smtClean="0">
                <a:latin typeface="Arial" pitchFamily="34" charset="0"/>
                <a:cs typeface="Arial" pitchFamily="34" charset="0"/>
              </a:rPr>
              <a:t>Plain abdominal films have limited value in the </a:t>
            </a:r>
            <a:r>
              <a:rPr lang="en-US" u="sng" dirty="0" smtClean="0">
                <a:latin typeface="Arial" pitchFamily="34" charset="0"/>
                <a:cs typeface="Arial" pitchFamily="34" charset="0"/>
              </a:rPr>
              <a:t>acute</a:t>
            </a:r>
            <a:r>
              <a:rPr lang="en-US" dirty="0" smtClean="0">
                <a:latin typeface="Arial" pitchFamily="34" charset="0"/>
                <a:cs typeface="Arial" pitchFamily="34" charset="0"/>
              </a:rPr>
              <a:t> resuscitation setting, but can reveal free air.  This is in the ACUTE first few minutes…And, most patients will not be upright in the first few minutes following trauma.</a:t>
            </a:r>
          </a:p>
        </p:txBody>
      </p:sp>
      <p:sp>
        <p:nvSpPr>
          <p:cNvPr id="2" name="Footer Placeholder 1"/>
          <p:cNvSpPr>
            <a:spLocks noGrp="1"/>
          </p:cNvSpPr>
          <p:nvPr>
            <p:ph type="ftr" sz="quarter" idx="10"/>
          </p:nvPr>
        </p:nvSpPr>
        <p:spPr/>
        <p:txBody>
          <a:bodyPr/>
          <a:lstStyle/>
          <a:p>
            <a:r>
              <a:rPr lang="en-US" smtClean="0"/>
              <a:t>STN E-Library 2012</a:t>
            </a:r>
            <a:endParaRPr lang="en-US" dirty="0"/>
          </a:p>
        </p:txBody>
      </p:sp>
      <p:sp>
        <p:nvSpPr>
          <p:cNvPr id="3" name="Header Placeholder 2"/>
          <p:cNvSpPr>
            <a:spLocks noGrp="1"/>
          </p:cNvSpPr>
          <p:nvPr>
            <p:ph type="hdr" sz="quarter" idx="11"/>
          </p:nvPr>
        </p:nvSpPr>
        <p:spPr/>
        <p:txBody>
          <a:bodyPr/>
          <a:lstStyle/>
          <a:p>
            <a:pPr>
              <a:defRPr/>
            </a:pPr>
            <a:r>
              <a:rPr lang="en-US" smtClean="0"/>
              <a:t>10_Abdominal Injuries</a:t>
            </a:r>
            <a:endParaRPr 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8" name="Rectangle 7"/>
          <p:cNvSpPr>
            <a:spLocks noGrp="1" noChangeArrowheads="1"/>
          </p:cNvSpPr>
          <p:nvPr>
            <p:ph type="sldNum" sz="quarter" idx="5"/>
          </p:nvPr>
        </p:nvSpPr>
        <p:spPr bwMode="auto">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DA858D57-E297-419C-AB9B-A1CDBB4B5CDE}" type="slidenum">
              <a:rPr lang="en-US" smtClean="0"/>
              <a:pPr fontAlgn="base">
                <a:spcBef>
                  <a:spcPct val="0"/>
                </a:spcBef>
                <a:spcAft>
                  <a:spcPct val="0"/>
                </a:spcAft>
                <a:defRPr/>
              </a:pPr>
              <a:t>18</a:t>
            </a:fld>
            <a:endParaRPr lang="en-US" dirty="0" smtClean="0"/>
          </a:p>
        </p:txBody>
      </p:sp>
      <p:sp>
        <p:nvSpPr>
          <p:cNvPr id="15360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53606"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latin typeface="Arial" pitchFamily="34" charset="0"/>
                <a:cs typeface="Arial" pitchFamily="34" charset="0"/>
              </a:rPr>
              <a:t>Once considered the gold standard in unstable patients, this diagnostic procedure’s use has slowly declined with advances in ultrasonography and multidetector helical CT scan.  It is still a useful tool for someone not trained in ultrasound or one that does not have US as a resource available to assist in the evaluation process.  It is also useful in situations of multiple patients and the need for rapid triage.  However, in these situations it is more of a DPA (Diagnostic Peritoneal Aspirate) </a:t>
            </a:r>
            <a:r>
              <a:rPr lang="en-US" b="1" baseline="0" dirty="0" smtClean="0">
                <a:latin typeface="Arial" pitchFamily="34" charset="0"/>
                <a:cs typeface="Arial" pitchFamily="34" charset="0"/>
              </a:rPr>
              <a:t>..a tiny stab wound is made in abdomen, a catheter such as a CVC catheter is used to penetrate the peritoneum.  If 10 ml of gross blood is readily drawn back, the unstable patient goes to the OR.</a:t>
            </a:r>
            <a:endParaRPr lang="en-US" dirty="0" smtClean="0">
              <a:latin typeface="Arial" pitchFamily="34" charset="0"/>
              <a:cs typeface="Arial" pitchFamily="34" charset="0"/>
            </a:endParaRPr>
          </a:p>
          <a:p>
            <a:pPr eaLnBrk="1" hangingPunct="1">
              <a:spcBef>
                <a:spcPct val="0"/>
              </a:spcBef>
            </a:pPr>
            <a:endParaRPr lang="en-US" dirty="0" smtClean="0"/>
          </a:p>
          <a:p>
            <a:pPr eaLnBrk="1" hangingPunct="1">
              <a:spcBef>
                <a:spcPct val="0"/>
              </a:spcBef>
            </a:pPr>
            <a:endParaRPr lang="en-US" dirty="0" smtClean="0"/>
          </a:p>
          <a:p>
            <a:pPr eaLnBrk="1" hangingPunct="1">
              <a:spcBef>
                <a:spcPct val="0"/>
              </a:spcBef>
            </a:pPr>
            <a:endParaRPr lang="en-US" dirty="0" smtClean="0"/>
          </a:p>
        </p:txBody>
      </p:sp>
      <p:sp>
        <p:nvSpPr>
          <p:cNvPr id="2" name="Footer Placeholder 1"/>
          <p:cNvSpPr>
            <a:spLocks noGrp="1"/>
          </p:cNvSpPr>
          <p:nvPr>
            <p:ph type="ftr" sz="quarter" idx="10"/>
          </p:nvPr>
        </p:nvSpPr>
        <p:spPr/>
        <p:txBody>
          <a:bodyPr/>
          <a:lstStyle/>
          <a:p>
            <a:r>
              <a:rPr lang="en-US" smtClean="0"/>
              <a:t>STN E-Library 2012</a:t>
            </a:r>
            <a:endParaRPr lang="en-US" dirty="0"/>
          </a:p>
        </p:txBody>
      </p:sp>
      <p:sp>
        <p:nvSpPr>
          <p:cNvPr id="3" name="Header Placeholder 2"/>
          <p:cNvSpPr>
            <a:spLocks noGrp="1"/>
          </p:cNvSpPr>
          <p:nvPr>
            <p:ph type="hdr" sz="quarter" idx="11"/>
          </p:nvPr>
        </p:nvSpPr>
        <p:spPr/>
        <p:txBody>
          <a:bodyPr/>
          <a:lstStyle/>
          <a:p>
            <a:pPr>
              <a:defRPr/>
            </a:pPr>
            <a:r>
              <a:rPr lang="en-US" smtClean="0"/>
              <a:t>10_Abdominal Injuries</a:t>
            </a:r>
            <a:endParaRPr 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2" name="Rectangle 7"/>
          <p:cNvSpPr>
            <a:spLocks noGrp="1" noChangeArrowheads="1"/>
          </p:cNvSpPr>
          <p:nvPr>
            <p:ph type="sldNum" sz="quarter" idx="5"/>
          </p:nvPr>
        </p:nvSpPr>
        <p:spPr bwMode="auto">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A15334EE-D78B-44B0-954D-17D40171CD9B}" type="slidenum">
              <a:rPr lang="en-US" smtClean="0"/>
              <a:pPr fontAlgn="base">
                <a:spcBef>
                  <a:spcPct val="0"/>
                </a:spcBef>
                <a:spcAft>
                  <a:spcPct val="0"/>
                </a:spcAft>
                <a:defRPr/>
              </a:pPr>
              <a:t>19</a:t>
            </a:fld>
            <a:endParaRPr lang="en-US" dirty="0" smtClean="0"/>
          </a:p>
        </p:txBody>
      </p:sp>
      <p:sp>
        <p:nvSpPr>
          <p:cNvPr id="15462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5463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latin typeface="Arial" pitchFamily="34" charset="0"/>
                <a:cs typeface="Arial" pitchFamily="34" charset="0"/>
              </a:rPr>
              <a:t>DPL is used to diagnose intra-abdominal bleeding and is sensitive and accurate.  A grossly positive result in a hemodynamically unstable patient requires operative intervention without delay or further workup.</a:t>
            </a:r>
          </a:p>
          <a:p>
            <a:pPr eaLnBrk="1" hangingPunct="1">
              <a:spcBef>
                <a:spcPct val="0"/>
              </a:spcBef>
            </a:pPr>
            <a:endParaRPr lang="en-US" dirty="0" smtClean="0">
              <a:latin typeface="Arial" pitchFamily="34" charset="0"/>
              <a:cs typeface="Arial" pitchFamily="34" charset="0"/>
            </a:endParaRPr>
          </a:p>
          <a:p>
            <a:pPr eaLnBrk="1" hangingPunct="1">
              <a:spcBef>
                <a:spcPct val="0"/>
              </a:spcBef>
            </a:pPr>
            <a:r>
              <a:rPr lang="en-US" dirty="0" smtClean="0">
                <a:latin typeface="Arial" pitchFamily="34" charset="0"/>
                <a:cs typeface="Arial" pitchFamily="34" charset="0"/>
              </a:rPr>
              <a:t>DPL is difficult to perform in the obese trauma patient, those with previous laparotomies, and those in the third trimester of pregnancy.  The procedure does carry the risk of omental laceration and visceral or vascular perforation.  It is most useful in patients who are at high risk for hollow viscus injury, however, it can miss certain injuries such as those to the bowel, diaphragm and retroperitoneum.  Also, if the procedure is performed too early, injuries may have not manifested themselves as in the case of bowel or pancreatic injury.  </a:t>
            </a:r>
          </a:p>
          <a:p>
            <a:pPr eaLnBrk="1" hangingPunct="1">
              <a:spcBef>
                <a:spcPct val="0"/>
              </a:spcBef>
            </a:pPr>
            <a:endParaRPr lang="en-US" dirty="0" smtClean="0">
              <a:latin typeface="Arial" pitchFamily="34" charset="0"/>
              <a:cs typeface="Arial" pitchFamily="34" charset="0"/>
            </a:endParaRPr>
          </a:p>
          <a:p>
            <a:pPr eaLnBrk="1" hangingPunct="1">
              <a:spcBef>
                <a:spcPct val="0"/>
              </a:spcBef>
            </a:pPr>
            <a:r>
              <a:rPr lang="en-US" dirty="0" smtClean="0">
                <a:latin typeface="Arial" pitchFamily="34" charset="0"/>
                <a:cs typeface="Arial" pitchFamily="34" charset="0"/>
              </a:rPr>
              <a:t>Review pros and cons.</a:t>
            </a:r>
          </a:p>
          <a:p>
            <a:pPr eaLnBrk="1" hangingPunct="1">
              <a:spcBef>
                <a:spcPct val="0"/>
              </a:spcBef>
            </a:pPr>
            <a:endParaRPr lang="en-US" dirty="0" smtClean="0">
              <a:latin typeface="Arial" pitchFamily="34" charset="0"/>
              <a:cs typeface="Arial" pitchFamily="34" charset="0"/>
            </a:endParaRPr>
          </a:p>
          <a:p>
            <a:pPr eaLnBrk="1" hangingPunct="1">
              <a:spcBef>
                <a:spcPct val="0"/>
              </a:spcBef>
            </a:pPr>
            <a:r>
              <a:rPr lang="en-US" dirty="0" smtClean="0">
                <a:latin typeface="Arial" pitchFamily="34" charset="0"/>
                <a:cs typeface="Arial" pitchFamily="34" charset="0"/>
              </a:rPr>
              <a:t>Note foley and gastric tube placement prior to procedure.</a:t>
            </a:r>
          </a:p>
          <a:p>
            <a:pPr eaLnBrk="1" hangingPunct="1">
              <a:spcBef>
                <a:spcPct val="0"/>
              </a:spcBef>
            </a:pPr>
            <a:endParaRPr lang="en-US" dirty="0" smtClean="0">
              <a:latin typeface="Arial" pitchFamily="34" charset="0"/>
              <a:cs typeface="Arial" pitchFamily="34" charset="0"/>
            </a:endParaRPr>
          </a:p>
          <a:p>
            <a:pPr eaLnBrk="1" hangingPunct="1">
              <a:spcBef>
                <a:spcPct val="0"/>
              </a:spcBef>
            </a:pPr>
            <a:endParaRPr lang="en-US" dirty="0" smtClean="0">
              <a:latin typeface="Arial" pitchFamily="34" charset="0"/>
              <a:cs typeface="Arial" pitchFamily="34" charset="0"/>
            </a:endParaRPr>
          </a:p>
        </p:txBody>
      </p:sp>
      <p:sp>
        <p:nvSpPr>
          <p:cNvPr id="2" name="Footer Placeholder 1"/>
          <p:cNvSpPr>
            <a:spLocks noGrp="1"/>
          </p:cNvSpPr>
          <p:nvPr>
            <p:ph type="ftr" sz="quarter" idx="10"/>
          </p:nvPr>
        </p:nvSpPr>
        <p:spPr/>
        <p:txBody>
          <a:bodyPr/>
          <a:lstStyle/>
          <a:p>
            <a:r>
              <a:rPr lang="en-US" smtClean="0"/>
              <a:t>STN E-Library 2012</a:t>
            </a:r>
            <a:endParaRPr lang="en-US" dirty="0"/>
          </a:p>
        </p:txBody>
      </p:sp>
      <p:sp>
        <p:nvSpPr>
          <p:cNvPr id="3" name="Header Placeholder 2"/>
          <p:cNvSpPr>
            <a:spLocks noGrp="1"/>
          </p:cNvSpPr>
          <p:nvPr>
            <p:ph type="hdr" sz="quarter" idx="11"/>
          </p:nvPr>
        </p:nvSpPr>
        <p:spPr/>
        <p:txBody>
          <a:bodyPr/>
          <a:lstStyle/>
          <a:p>
            <a:pPr>
              <a:defRPr/>
            </a:pPr>
            <a:r>
              <a:rPr lang="en-US" smtClean="0"/>
              <a:t>10_Abdominal Injuries</a:t>
            </a:r>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6" charset="0"/>
              </a:defRPr>
            </a:lvl1pPr>
            <a:lvl2pPr marL="742950" indent="-285750">
              <a:defRPr sz="2400">
                <a:solidFill>
                  <a:schemeClr val="tx1"/>
                </a:solidFill>
                <a:latin typeface="Times" pitchFamily="-16" charset="0"/>
              </a:defRPr>
            </a:lvl2pPr>
            <a:lvl3pPr marL="1143000" indent="-228600">
              <a:defRPr sz="2400">
                <a:solidFill>
                  <a:schemeClr val="tx1"/>
                </a:solidFill>
                <a:latin typeface="Times" pitchFamily="-16" charset="0"/>
              </a:defRPr>
            </a:lvl3pPr>
            <a:lvl4pPr marL="1600200" indent="-228600">
              <a:defRPr sz="2400">
                <a:solidFill>
                  <a:schemeClr val="tx1"/>
                </a:solidFill>
                <a:latin typeface="Times" pitchFamily="-16" charset="0"/>
              </a:defRPr>
            </a:lvl4pPr>
            <a:lvl5pPr marL="2057400" indent="-228600">
              <a:defRPr sz="2400">
                <a:solidFill>
                  <a:schemeClr val="tx1"/>
                </a:solidFill>
                <a:latin typeface="Times" pitchFamily="-16" charset="0"/>
              </a:defRPr>
            </a:lvl5pPr>
            <a:lvl6pPr marL="2514600" indent="-228600" eaLnBrk="0" fontAlgn="base" hangingPunct="0">
              <a:spcBef>
                <a:spcPct val="0"/>
              </a:spcBef>
              <a:spcAft>
                <a:spcPct val="0"/>
              </a:spcAft>
              <a:defRPr sz="2400">
                <a:solidFill>
                  <a:schemeClr val="tx1"/>
                </a:solidFill>
                <a:latin typeface="Times" pitchFamily="-16" charset="0"/>
              </a:defRPr>
            </a:lvl6pPr>
            <a:lvl7pPr marL="2971800" indent="-228600" eaLnBrk="0" fontAlgn="base" hangingPunct="0">
              <a:spcBef>
                <a:spcPct val="0"/>
              </a:spcBef>
              <a:spcAft>
                <a:spcPct val="0"/>
              </a:spcAft>
              <a:defRPr sz="2400">
                <a:solidFill>
                  <a:schemeClr val="tx1"/>
                </a:solidFill>
                <a:latin typeface="Times" pitchFamily="-16" charset="0"/>
              </a:defRPr>
            </a:lvl7pPr>
            <a:lvl8pPr marL="3429000" indent="-228600" eaLnBrk="0" fontAlgn="base" hangingPunct="0">
              <a:spcBef>
                <a:spcPct val="0"/>
              </a:spcBef>
              <a:spcAft>
                <a:spcPct val="0"/>
              </a:spcAft>
              <a:defRPr sz="2400">
                <a:solidFill>
                  <a:schemeClr val="tx1"/>
                </a:solidFill>
                <a:latin typeface="Times" pitchFamily="-16" charset="0"/>
              </a:defRPr>
            </a:lvl8pPr>
            <a:lvl9pPr marL="3886200" indent="-228600" eaLnBrk="0" fontAlgn="base" hangingPunct="0">
              <a:spcBef>
                <a:spcPct val="0"/>
              </a:spcBef>
              <a:spcAft>
                <a:spcPct val="0"/>
              </a:spcAft>
              <a:defRPr sz="2400">
                <a:solidFill>
                  <a:schemeClr val="tx1"/>
                </a:solidFill>
                <a:latin typeface="Times" pitchFamily="-16" charset="0"/>
              </a:defRPr>
            </a:lvl9pPr>
          </a:lstStyle>
          <a:p>
            <a:fld id="{A56AD9DA-A8B8-4C6C-84C2-7C556BAE0C05}" type="slidenum">
              <a:rPr lang="en-US" sz="1200">
                <a:solidFill>
                  <a:prstClr val="black"/>
                </a:solidFill>
              </a:rPr>
              <a:pPr/>
              <a:t>2</a:t>
            </a:fld>
            <a:endParaRPr lang="en-US" sz="1200" dirty="0">
              <a:solidFill>
                <a:prstClr val="black"/>
              </a:solidFill>
            </a:endParaRPr>
          </a:p>
        </p:txBody>
      </p:sp>
      <p:sp>
        <p:nvSpPr>
          <p:cNvPr id="7171" name="Rectangle 2"/>
          <p:cNvSpPr>
            <a:spLocks noGrp="1" noRot="1" noChangeAspect="1" noChangeArrowheads="1" noTextEdit="1"/>
          </p:cNvSpPr>
          <p:nvPr>
            <p:ph type="sldImg"/>
          </p:nvPr>
        </p:nvSpPr>
        <p:spPr>
          <a:ln/>
        </p:spPr>
      </p:sp>
      <p:sp>
        <p:nvSpPr>
          <p:cNvPr id="71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smtClean="0"/>
          </a:p>
        </p:txBody>
      </p:sp>
      <p:sp>
        <p:nvSpPr>
          <p:cNvPr id="2" name="Footer Placeholder 1"/>
          <p:cNvSpPr>
            <a:spLocks noGrp="1"/>
          </p:cNvSpPr>
          <p:nvPr>
            <p:ph type="ftr" sz="quarter" idx="10"/>
          </p:nvPr>
        </p:nvSpPr>
        <p:spPr/>
        <p:txBody>
          <a:bodyPr/>
          <a:lstStyle/>
          <a:p>
            <a:r>
              <a:rPr lang="en-US" smtClean="0"/>
              <a:t>STN E-Library 2012</a:t>
            </a:r>
            <a:endParaRPr lang="en-US" dirty="0"/>
          </a:p>
        </p:txBody>
      </p:sp>
      <p:sp>
        <p:nvSpPr>
          <p:cNvPr id="3" name="Header Placeholder 2"/>
          <p:cNvSpPr>
            <a:spLocks noGrp="1"/>
          </p:cNvSpPr>
          <p:nvPr>
            <p:ph type="hdr" sz="quarter" idx="11"/>
          </p:nvPr>
        </p:nvSpPr>
        <p:spPr/>
        <p:txBody>
          <a:bodyPr/>
          <a:lstStyle/>
          <a:p>
            <a:pPr>
              <a:defRPr/>
            </a:pPr>
            <a:r>
              <a:rPr lang="en-US" smtClean="0"/>
              <a:t>10_Abdominal Injuries</a:t>
            </a:r>
            <a:endParaRPr 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40" name="Rectangle 7"/>
          <p:cNvSpPr>
            <a:spLocks noGrp="1" noChangeArrowheads="1"/>
          </p:cNvSpPr>
          <p:nvPr>
            <p:ph type="sldNum" sz="quarter" idx="5"/>
          </p:nvPr>
        </p:nvSpPr>
        <p:spPr bwMode="auto">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8B25AC79-93A6-409B-9FAE-6487008C0BD2}" type="slidenum">
              <a:rPr lang="en-US" smtClean="0"/>
              <a:pPr fontAlgn="base">
                <a:spcBef>
                  <a:spcPct val="0"/>
                </a:spcBef>
                <a:spcAft>
                  <a:spcPct val="0"/>
                </a:spcAft>
                <a:defRPr/>
              </a:pPr>
              <a:t>20</a:t>
            </a:fld>
            <a:endParaRPr lang="en-US" dirty="0" smtClean="0"/>
          </a:p>
        </p:txBody>
      </p:sp>
      <p:sp>
        <p:nvSpPr>
          <p:cNvPr id="15667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56678"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latin typeface="Arial" pitchFamily="34" charset="0"/>
                <a:cs typeface="Arial" pitchFamily="34" charset="0"/>
              </a:rPr>
              <a:t>Focused Assessment with Sonography in Trauma (FAST).  Bedside ultrasonography is useful in abdominal evaluation to detect free peritoneal fluid or hemoperitoneum.  Free fluid appears “black” and a certain amount is required to be seen and quantifiable on the scan.  Amounts range in the literature from 75 ml to 250 ml.  It is not intended to replace other modalities.  It is a rapid, portable, noninvasive, and accurate examination that can be performed to detect hemoperitoneum. In many medical centers, the FAST examination has virtually replaced DPL as the procedure of choice in the evaluation of hemodynamically </a:t>
            </a:r>
            <a:r>
              <a:rPr lang="en-US" u="sng" dirty="0" smtClean="0">
                <a:latin typeface="Arial" pitchFamily="34" charset="0"/>
                <a:cs typeface="Arial" pitchFamily="34" charset="0"/>
              </a:rPr>
              <a:t>unstable</a:t>
            </a:r>
            <a:r>
              <a:rPr lang="en-US" dirty="0" smtClean="0">
                <a:latin typeface="Arial" pitchFamily="34" charset="0"/>
                <a:cs typeface="Arial" pitchFamily="34" charset="0"/>
              </a:rPr>
              <a:t> trauma patients. </a:t>
            </a:r>
          </a:p>
          <a:p>
            <a:pPr eaLnBrk="1" hangingPunct="1">
              <a:spcBef>
                <a:spcPct val="0"/>
              </a:spcBef>
            </a:pPr>
            <a:endParaRPr lang="en-US" dirty="0" smtClean="0">
              <a:latin typeface="Arial" pitchFamily="34" charset="0"/>
              <a:cs typeface="Arial" pitchFamily="34" charset="0"/>
            </a:endParaRPr>
          </a:p>
          <a:p>
            <a:pPr eaLnBrk="1" hangingPunct="1">
              <a:spcBef>
                <a:spcPct val="0"/>
              </a:spcBef>
            </a:pPr>
            <a:r>
              <a:rPr lang="en-US" dirty="0" smtClean="0">
                <a:latin typeface="Arial" pitchFamily="34" charset="0"/>
                <a:cs typeface="Arial" pitchFamily="34" charset="0"/>
              </a:rPr>
              <a:t>Based upon Advanced Trauma Life Support (ATLS) principles, the hemodynamically unstable trauma patient with a positive FAST scan is taken to the OR for laparotomy.</a:t>
            </a:r>
          </a:p>
          <a:p>
            <a:pPr eaLnBrk="1" hangingPunct="1">
              <a:spcBef>
                <a:spcPct val="0"/>
              </a:spcBef>
            </a:pPr>
            <a:endParaRPr lang="en-US" dirty="0" smtClean="0">
              <a:latin typeface="Arial" pitchFamily="34" charset="0"/>
              <a:cs typeface="Arial" pitchFamily="34" charset="0"/>
            </a:endParaRPr>
          </a:p>
          <a:p>
            <a:pPr eaLnBrk="1" hangingPunct="1">
              <a:spcBef>
                <a:spcPct val="0"/>
              </a:spcBef>
            </a:pPr>
            <a:r>
              <a:rPr lang="en-US" dirty="0" smtClean="0">
                <a:latin typeface="Arial" pitchFamily="34" charset="0"/>
                <a:cs typeface="Arial" pitchFamily="34" charset="0"/>
              </a:rPr>
              <a:t>If the patient has positive free fluid on US but is hemodynamically stable, a CT scan is done to determine location of injury and extent of hemorrhage.  As long as the patient remains hemodynamically stable, it is highly likely that the patient will be managed nonoperatively. </a:t>
            </a:r>
          </a:p>
          <a:p>
            <a:pPr eaLnBrk="1" hangingPunct="1">
              <a:spcBef>
                <a:spcPct val="0"/>
              </a:spcBef>
            </a:pPr>
            <a:endParaRPr lang="en-US" dirty="0" smtClean="0">
              <a:latin typeface="Arial" pitchFamily="34" charset="0"/>
              <a:cs typeface="Arial" pitchFamily="34" charset="0"/>
            </a:endParaRPr>
          </a:p>
        </p:txBody>
      </p:sp>
      <p:sp>
        <p:nvSpPr>
          <p:cNvPr id="2" name="Footer Placeholder 1"/>
          <p:cNvSpPr>
            <a:spLocks noGrp="1"/>
          </p:cNvSpPr>
          <p:nvPr>
            <p:ph type="ftr" sz="quarter" idx="10"/>
          </p:nvPr>
        </p:nvSpPr>
        <p:spPr/>
        <p:txBody>
          <a:bodyPr/>
          <a:lstStyle/>
          <a:p>
            <a:r>
              <a:rPr lang="en-US" smtClean="0"/>
              <a:t>STN E-Library 2012</a:t>
            </a:r>
            <a:endParaRPr lang="en-US" dirty="0"/>
          </a:p>
        </p:txBody>
      </p:sp>
      <p:sp>
        <p:nvSpPr>
          <p:cNvPr id="3" name="Header Placeholder 2"/>
          <p:cNvSpPr>
            <a:spLocks noGrp="1"/>
          </p:cNvSpPr>
          <p:nvPr>
            <p:ph type="hdr" sz="quarter" idx="11"/>
          </p:nvPr>
        </p:nvSpPr>
        <p:spPr/>
        <p:txBody>
          <a:bodyPr/>
          <a:lstStyle/>
          <a:p>
            <a:pPr>
              <a:defRPr/>
            </a:pPr>
            <a:r>
              <a:rPr lang="en-US" smtClean="0"/>
              <a:t>10_Abdominal Injuries</a:t>
            </a:r>
            <a:endParaRPr lang="en-US"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4" name="Rectangle 7"/>
          <p:cNvSpPr>
            <a:spLocks noGrp="1" noChangeArrowheads="1"/>
          </p:cNvSpPr>
          <p:nvPr>
            <p:ph type="sldNum" sz="quarter" idx="5"/>
          </p:nvPr>
        </p:nvSpPr>
        <p:spPr bwMode="auto">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6417459A-61F2-4684-8B89-C360ED525913}" type="slidenum">
              <a:rPr lang="en-US" smtClean="0"/>
              <a:pPr fontAlgn="base">
                <a:spcBef>
                  <a:spcPct val="0"/>
                </a:spcBef>
                <a:spcAft>
                  <a:spcPct val="0"/>
                </a:spcAft>
                <a:defRPr/>
              </a:pPr>
              <a:t>21</a:t>
            </a:fld>
            <a:endParaRPr lang="en-US" dirty="0" smtClean="0"/>
          </a:p>
        </p:txBody>
      </p:sp>
      <p:sp>
        <p:nvSpPr>
          <p:cNvPr id="157701" name="Rectangle 2"/>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157702" name="Rectangle 3"/>
          <p:cNvSpPr>
            <a:spLocks noGrp="1" noChangeArrowheads="1"/>
          </p:cNvSpPr>
          <p:nvPr>
            <p:ph type="body" idx="1"/>
          </p:nvPr>
        </p:nvSpPr>
        <p:spPr bwMode="auto">
          <a:xfrm>
            <a:off x="990600" y="4267200"/>
            <a:ext cx="5029200" cy="4114800"/>
          </a:xfrm>
          <a:solidFill>
            <a:srgbClr val="FFFFFF"/>
          </a:solidFill>
          <a:ln>
            <a:noFill/>
            <a:miter lim="800000"/>
            <a:headEnd/>
            <a:tailEnd/>
          </a:ln>
        </p:spPr>
        <p:txBody>
          <a:bodyPr wrap="square" numCol="1" anchor="t" anchorCtr="0" compatLnSpc="1">
            <a:prstTxWarp prst="textNoShape">
              <a:avLst/>
            </a:prstTxWarp>
          </a:bodyPr>
          <a:lstStyle/>
          <a:p>
            <a:pPr eaLnBrk="1" hangingPunct="1">
              <a:spcBef>
                <a:spcPct val="0"/>
              </a:spcBef>
            </a:pPr>
            <a:r>
              <a:rPr lang="en-US" dirty="0" smtClean="0">
                <a:latin typeface="Arial" pitchFamily="34" charset="0"/>
                <a:cs typeface="Arial" pitchFamily="34" charset="0"/>
              </a:rPr>
              <a:t>US is fast, noninvasive, and may be performed simultaneously at the bedside while other interventions are ongoing, thus, eliminating the need for transporting the patient out of the department. </a:t>
            </a:r>
          </a:p>
          <a:p>
            <a:pPr eaLnBrk="1" hangingPunct="1">
              <a:spcBef>
                <a:spcPct val="0"/>
              </a:spcBef>
            </a:pPr>
            <a:endParaRPr lang="en-US" dirty="0" smtClean="0">
              <a:latin typeface="Arial" pitchFamily="34" charset="0"/>
              <a:cs typeface="Arial" pitchFamily="34" charset="0"/>
            </a:endParaRPr>
          </a:p>
          <a:p>
            <a:pPr eaLnBrk="1" hangingPunct="1">
              <a:spcBef>
                <a:spcPct val="0"/>
              </a:spcBef>
            </a:pPr>
            <a:r>
              <a:rPr lang="en-US" dirty="0" smtClean="0">
                <a:latin typeface="Arial" pitchFamily="34" charset="0"/>
                <a:cs typeface="Arial" pitchFamily="34" charset="0"/>
              </a:rPr>
              <a:t>US does not detect injuries to the diaphragm, intestine and pancreas. It may not detect free fluid which would provide the clinician information to evaluate further.  Reliability in some patients with obesity, ascites, and subcutaneous emphysema is questionable.  </a:t>
            </a:r>
          </a:p>
          <a:p>
            <a:pPr eaLnBrk="1" hangingPunct="1">
              <a:spcBef>
                <a:spcPct val="0"/>
              </a:spcBef>
            </a:pPr>
            <a:endParaRPr lang="en-US" dirty="0" smtClean="0">
              <a:latin typeface="Arial" pitchFamily="34" charset="0"/>
              <a:cs typeface="Arial" pitchFamily="34" charset="0"/>
            </a:endParaRPr>
          </a:p>
          <a:p>
            <a:pPr eaLnBrk="1" hangingPunct="1">
              <a:spcBef>
                <a:spcPct val="0"/>
              </a:spcBef>
            </a:pPr>
            <a:r>
              <a:rPr lang="en-US" dirty="0" smtClean="0">
                <a:latin typeface="Arial" pitchFamily="34" charset="0"/>
                <a:cs typeface="Arial" pitchFamily="34" charset="0"/>
              </a:rPr>
              <a:t>A certain amount of fluid is necessary to quantify and be visible for a positive US reading, so if performed too early, one may have a negative exam.  Serial US should be performed on patients with significant mechanism of injury and on those for whom a high index of suspicion is indicated.</a:t>
            </a:r>
          </a:p>
          <a:p>
            <a:pPr eaLnBrk="1" hangingPunct="1">
              <a:spcBef>
                <a:spcPct val="0"/>
              </a:spcBef>
            </a:pPr>
            <a:endParaRPr lang="en-US" dirty="0" smtClean="0">
              <a:latin typeface="Arial" pitchFamily="34" charset="0"/>
              <a:cs typeface="Arial" pitchFamily="34" charset="0"/>
            </a:endParaRPr>
          </a:p>
        </p:txBody>
      </p:sp>
      <p:sp>
        <p:nvSpPr>
          <p:cNvPr id="2" name="Footer Placeholder 1"/>
          <p:cNvSpPr>
            <a:spLocks noGrp="1"/>
          </p:cNvSpPr>
          <p:nvPr>
            <p:ph type="ftr" sz="quarter" idx="10"/>
          </p:nvPr>
        </p:nvSpPr>
        <p:spPr/>
        <p:txBody>
          <a:bodyPr/>
          <a:lstStyle/>
          <a:p>
            <a:r>
              <a:rPr lang="en-US" smtClean="0"/>
              <a:t>STN E-Library 2012</a:t>
            </a:r>
            <a:endParaRPr lang="en-US" dirty="0"/>
          </a:p>
        </p:txBody>
      </p:sp>
      <p:sp>
        <p:nvSpPr>
          <p:cNvPr id="3" name="Header Placeholder 2"/>
          <p:cNvSpPr>
            <a:spLocks noGrp="1"/>
          </p:cNvSpPr>
          <p:nvPr>
            <p:ph type="hdr" sz="quarter" idx="11"/>
          </p:nvPr>
        </p:nvSpPr>
        <p:spPr/>
        <p:txBody>
          <a:bodyPr/>
          <a:lstStyle/>
          <a:p>
            <a:pPr>
              <a:defRPr/>
            </a:pPr>
            <a:r>
              <a:rPr lang="en-US" smtClean="0"/>
              <a:t>10_Abdominal Injuries</a:t>
            </a:r>
            <a:endParaRPr lang="en-US"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20" name="Rectangle 7"/>
          <p:cNvSpPr>
            <a:spLocks noGrp="1" noChangeArrowheads="1"/>
          </p:cNvSpPr>
          <p:nvPr>
            <p:ph type="sldNum" sz="quarter" idx="5"/>
          </p:nvPr>
        </p:nvSpPr>
        <p:spPr bwMode="auto">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C7507C29-C0D1-419E-9C6C-4C756ED4031A}" type="slidenum">
              <a:rPr lang="en-US" smtClean="0"/>
              <a:pPr fontAlgn="base">
                <a:spcBef>
                  <a:spcPct val="0"/>
                </a:spcBef>
                <a:spcAft>
                  <a:spcPct val="0"/>
                </a:spcAft>
                <a:defRPr/>
              </a:pPr>
              <a:t>22</a:t>
            </a:fld>
            <a:endParaRPr lang="en-US" dirty="0" smtClean="0"/>
          </a:p>
        </p:txBody>
      </p:sp>
      <p:sp>
        <p:nvSpPr>
          <p:cNvPr id="15872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58726" name="Rectangle 3"/>
          <p:cNvSpPr>
            <a:spLocks noGrp="1" noChangeArrowheads="1"/>
          </p:cNvSpPr>
          <p:nvPr>
            <p:ph type="body" idx="1"/>
          </p:nvPr>
        </p:nvSpPr>
        <p:spPr bwMode="auto">
          <a:xfrm>
            <a:off x="457200" y="4343400"/>
            <a:ext cx="5943600" cy="4114800"/>
          </a:xfrm>
          <a:noFill/>
        </p:spPr>
        <p:txBody>
          <a:bodyPr wrap="square" numCol="1" anchor="t" anchorCtr="0" compatLnSpc="1">
            <a:prstTxWarp prst="textNoShape">
              <a:avLst/>
            </a:prstTxWarp>
          </a:bodyPr>
          <a:lstStyle/>
          <a:p>
            <a:pPr eaLnBrk="1" hangingPunct="1">
              <a:spcBef>
                <a:spcPct val="0"/>
              </a:spcBef>
            </a:pPr>
            <a:r>
              <a:rPr lang="en-US" sz="1000" dirty="0" smtClean="0">
                <a:latin typeface="Arial" pitchFamily="34" charset="0"/>
                <a:cs typeface="Arial" pitchFamily="34" charset="0"/>
              </a:rPr>
              <a:t>CT scan is the currently accepted standard of evaluation used in hemodynamically stable patients with abdominal trauma.  Any unstable patient should be in the OR, and should not be taken to CT scan. </a:t>
            </a:r>
          </a:p>
          <a:p>
            <a:pPr eaLnBrk="1" hangingPunct="1">
              <a:spcBef>
                <a:spcPct val="0"/>
              </a:spcBef>
            </a:pPr>
            <a:endParaRPr lang="en-US" sz="1000" dirty="0" smtClean="0">
              <a:latin typeface="Arial" pitchFamily="34" charset="0"/>
              <a:cs typeface="Arial" pitchFamily="34" charset="0"/>
            </a:endParaRPr>
          </a:p>
          <a:p>
            <a:pPr eaLnBrk="1" hangingPunct="1">
              <a:spcBef>
                <a:spcPct val="0"/>
              </a:spcBef>
            </a:pPr>
            <a:r>
              <a:rPr lang="en-US" sz="1000" dirty="0" smtClean="0">
                <a:latin typeface="Arial" pitchFamily="34" charset="0"/>
                <a:cs typeface="Arial" pitchFamily="34" charset="0"/>
              </a:rPr>
              <a:t>The information obtained with CT scan of the abdomen can provide surgeons and radiologists the ability to grade injuries thus assisting them in the decision of operative vs.. nonoperative management.  Many institutions have implemented care guidelines based on certain grades of injury.  One can refer to the www.aast.org for specific organ grading charts.</a:t>
            </a:r>
          </a:p>
          <a:p>
            <a:pPr eaLnBrk="1" hangingPunct="1">
              <a:spcBef>
                <a:spcPct val="0"/>
              </a:spcBef>
            </a:pPr>
            <a:endParaRPr lang="en-US" sz="1000" dirty="0" smtClean="0">
              <a:latin typeface="Arial" pitchFamily="34" charset="0"/>
              <a:cs typeface="Arial" pitchFamily="34" charset="0"/>
            </a:endParaRPr>
          </a:p>
          <a:p>
            <a:pPr eaLnBrk="1" hangingPunct="1">
              <a:spcBef>
                <a:spcPct val="0"/>
              </a:spcBef>
            </a:pPr>
            <a:r>
              <a:rPr lang="en-US" sz="1000" dirty="0" smtClean="0">
                <a:latin typeface="Arial" pitchFamily="34" charset="0"/>
                <a:cs typeface="Arial" pitchFamily="34" charset="0"/>
              </a:rPr>
              <a:t>Abdominal computed tomography (CT) has better specificity than DPL for intra-abdominal injury in BAT but can be difficult to perform in hemodynamically unstable patients.  As with any radiologic test that requires transport out of the resuscitation area, many things should be considered such as the ease and safety of transporting a patient with various lines, equipment, appropriate staff, etc.  A patent airway is of utmost importance.  The CT scan has been referred to as the “tunnel of death” due to suboptimal anticipation for what could occur while in CT scan.</a:t>
            </a:r>
          </a:p>
          <a:p>
            <a:pPr eaLnBrk="1" hangingPunct="1">
              <a:spcBef>
                <a:spcPct val="0"/>
              </a:spcBef>
            </a:pPr>
            <a:endParaRPr lang="en-US" sz="1000" dirty="0" smtClean="0">
              <a:latin typeface="Arial" pitchFamily="34" charset="0"/>
              <a:cs typeface="Arial" pitchFamily="34" charset="0"/>
            </a:endParaRPr>
          </a:p>
          <a:p>
            <a:pPr eaLnBrk="1" hangingPunct="1">
              <a:spcBef>
                <a:spcPct val="0"/>
              </a:spcBef>
            </a:pPr>
            <a:r>
              <a:rPr lang="en-US" sz="1000" dirty="0" smtClean="0">
                <a:latin typeface="Arial" pitchFamily="34" charset="0"/>
                <a:cs typeface="Arial" pitchFamily="34" charset="0"/>
              </a:rPr>
              <a:t>IV contrast is utilized for the most accurate, detailed imaging.  The use or nonuse of oral contrast has been debated.  While those arguing that oral contrast is not necessary in the acute traumatically injured patient, others still believe in its value in diagnosing bowel injuries.  Regardless, instillation of oral contrast adds additional time, puts the patient at increased risk for vomiting and aspiration, and carries a risk of an allergic reaction, hence it is usually not done in the acute resuscitative phase.  In the elderly patient, administration of contrast of any route should be used prudently given their predisposition to renal problems.</a:t>
            </a:r>
          </a:p>
          <a:p>
            <a:pPr eaLnBrk="1" hangingPunct="1">
              <a:spcBef>
                <a:spcPct val="0"/>
              </a:spcBef>
            </a:pPr>
            <a:endParaRPr lang="en-US" sz="1000" dirty="0" smtClean="0">
              <a:latin typeface="Arial" pitchFamily="34" charset="0"/>
              <a:cs typeface="Arial" pitchFamily="34" charset="0"/>
            </a:endParaRPr>
          </a:p>
          <a:p>
            <a:pPr eaLnBrk="1" hangingPunct="1">
              <a:spcBef>
                <a:spcPct val="0"/>
              </a:spcBef>
            </a:pPr>
            <a:r>
              <a:rPr lang="en-US" sz="1000" dirty="0" smtClean="0">
                <a:latin typeface="Arial" pitchFamily="34" charset="0"/>
                <a:cs typeface="Arial" pitchFamily="34" charset="0"/>
              </a:rPr>
              <a:t> New generation multidetector helical scanners have improved dramatically in terms of image quality and speed.  Many “pan scan” trauma panels (head, cervical spine, chest/abdomen/pelvis) can be completed in minutes.</a:t>
            </a:r>
          </a:p>
          <a:p>
            <a:pPr eaLnBrk="1" hangingPunct="1">
              <a:spcBef>
                <a:spcPct val="0"/>
              </a:spcBef>
            </a:pPr>
            <a:r>
              <a:rPr lang="en-US" sz="1000" dirty="0" smtClean="0">
                <a:latin typeface="Arial" pitchFamily="34" charset="0"/>
                <a:cs typeface="Arial" pitchFamily="34" charset="0"/>
              </a:rPr>
              <a:t>  </a:t>
            </a:r>
          </a:p>
          <a:p>
            <a:pPr eaLnBrk="1" hangingPunct="1">
              <a:spcBef>
                <a:spcPct val="0"/>
              </a:spcBef>
            </a:pPr>
            <a:r>
              <a:rPr lang="en-US" sz="1000" dirty="0" smtClean="0">
                <a:latin typeface="Arial" pitchFamily="34" charset="0"/>
                <a:cs typeface="Arial" pitchFamily="34" charset="0"/>
              </a:rPr>
              <a:t>The use of a CT in a penetrating trauma is of limited value and should be carefully considered before performing. Trajectory can be determined utilizing CT.   A triple contrast CT has been shown useful.  </a:t>
            </a:r>
          </a:p>
          <a:p>
            <a:pPr eaLnBrk="1" hangingPunct="1">
              <a:spcBef>
                <a:spcPct val="0"/>
              </a:spcBef>
            </a:pPr>
            <a:endParaRPr lang="en-US" sz="1000" dirty="0" smtClean="0">
              <a:latin typeface="Arial" pitchFamily="34" charset="0"/>
              <a:cs typeface="Arial" pitchFamily="34" charset="0"/>
            </a:endParaRPr>
          </a:p>
        </p:txBody>
      </p:sp>
      <p:sp>
        <p:nvSpPr>
          <p:cNvPr id="2" name="Footer Placeholder 1"/>
          <p:cNvSpPr>
            <a:spLocks noGrp="1"/>
          </p:cNvSpPr>
          <p:nvPr>
            <p:ph type="ftr" sz="quarter" idx="10"/>
          </p:nvPr>
        </p:nvSpPr>
        <p:spPr/>
        <p:txBody>
          <a:bodyPr/>
          <a:lstStyle/>
          <a:p>
            <a:r>
              <a:rPr lang="en-US" smtClean="0"/>
              <a:t>STN E-Library 2012</a:t>
            </a:r>
            <a:endParaRPr lang="en-US" dirty="0"/>
          </a:p>
        </p:txBody>
      </p:sp>
      <p:sp>
        <p:nvSpPr>
          <p:cNvPr id="3" name="Header Placeholder 2"/>
          <p:cNvSpPr>
            <a:spLocks noGrp="1"/>
          </p:cNvSpPr>
          <p:nvPr>
            <p:ph type="hdr" sz="quarter" idx="11"/>
          </p:nvPr>
        </p:nvSpPr>
        <p:spPr/>
        <p:txBody>
          <a:bodyPr/>
          <a:lstStyle/>
          <a:p>
            <a:pPr>
              <a:defRPr/>
            </a:pPr>
            <a:r>
              <a:rPr lang="en-US" smtClean="0"/>
              <a:t>10_Abdominal Injuries</a:t>
            </a:r>
            <a:endParaRPr lang="en-US"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Slide Image Placeholder 1"/>
          <p:cNvSpPr>
            <a:spLocks noGrp="1" noRot="1" noChangeAspect="1" noTextEdit="1"/>
          </p:cNvSpPr>
          <p:nvPr>
            <p:ph type="sldImg"/>
          </p:nvPr>
        </p:nvSpPr>
        <p:spPr bwMode="auto">
          <a:noFill/>
          <a:ln>
            <a:solidFill>
              <a:srgbClr val="000000"/>
            </a:solidFill>
            <a:miter lim="800000"/>
            <a:headEnd/>
            <a:tailEnd/>
          </a:ln>
        </p:spPr>
      </p:sp>
      <p:sp>
        <p:nvSpPr>
          <p:cNvPr id="159747"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dirty="0" smtClean="0">
                <a:latin typeface="Arial" pitchFamily="34" charset="0"/>
                <a:cs typeface="Arial" pitchFamily="34" charset="0"/>
              </a:rPr>
              <a:t>Some recent surgery literature advocates pan scanning while others call for a more judicial use in select patients.  </a:t>
            </a:r>
          </a:p>
          <a:p>
            <a:endParaRPr lang="en-US" dirty="0" smtClean="0">
              <a:latin typeface="Arial" pitchFamily="34" charset="0"/>
              <a:cs typeface="Arial" pitchFamily="34" charset="0"/>
            </a:endParaRPr>
          </a:p>
          <a:p>
            <a:r>
              <a:rPr lang="en-US" dirty="0" smtClean="0">
                <a:latin typeface="Arial" pitchFamily="34" charset="0"/>
                <a:cs typeface="Arial" pitchFamily="34" charset="0"/>
              </a:rPr>
              <a:t>What is the right answer? </a:t>
            </a:r>
          </a:p>
          <a:p>
            <a:endParaRPr lang="en-US" dirty="0" smtClean="0">
              <a:latin typeface="Arial" pitchFamily="34" charset="0"/>
              <a:cs typeface="Arial" pitchFamily="34" charset="0"/>
            </a:endParaRPr>
          </a:p>
          <a:p>
            <a:r>
              <a:rPr lang="en-US" dirty="0" smtClean="0">
                <a:latin typeface="Arial" pitchFamily="34" charset="0"/>
                <a:cs typeface="Arial" pitchFamily="34" charset="0"/>
              </a:rPr>
              <a:t>Despite advances in multidetector helical scanners, they are still not perfect and some injuries are not as readily identifiable, although imaging has improved in recent years.  For example, subtle findings such as bowel wall thickening or “stranding” may be the only subtle sign for a bowel injury.</a:t>
            </a:r>
          </a:p>
          <a:p>
            <a:endParaRPr lang="en-US" dirty="0" smtClean="0">
              <a:latin typeface="Arial" pitchFamily="34" charset="0"/>
              <a:cs typeface="Arial" pitchFamily="34" charset="0"/>
            </a:endParaRPr>
          </a:p>
          <a:p>
            <a:pPr eaLnBrk="1" hangingPunct="1">
              <a:spcBef>
                <a:spcPct val="0"/>
              </a:spcBef>
            </a:pPr>
            <a:r>
              <a:rPr lang="en-US" dirty="0" smtClean="0">
                <a:latin typeface="Arial" pitchFamily="34" charset="0"/>
                <a:cs typeface="Arial" pitchFamily="34" charset="0"/>
              </a:rPr>
              <a:t>Keep in mind that there is an increase in mortality related to cancer from CT scans. One should give careful consideration the diagnostic tests that are needed.  There is still much debate over “pan scanning” versus a much more judicial approach in consideration of an increasing amount of literature reviewing the effects of radiation exposure.  </a:t>
            </a:r>
          </a:p>
          <a:p>
            <a:pPr eaLnBrk="1" hangingPunct="1">
              <a:spcBef>
                <a:spcPct val="0"/>
              </a:spcBef>
            </a:pPr>
            <a:endParaRPr lang="en-US" dirty="0" smtClean="0">
              <a:latin typeface="Arial" pitchFamily="34" charset="0"/>
              <a:cs typeface="Arial" pitchFamily="34" charset="0"/>
            </a:endParaRPr>
          </a:p>
          <a:p>
            <a:pPr eaLnBrk="1" hangingPunct="1">
              <a:spcBef>
                <a:spcPct val="0"/>
              </a:spcBef>
            </a:pPr>
            <a:r>
              <a:rPr lang="en-US" dirty="0" smtClean="0">
                <a:latin typeface="Arial" pitchFamily="34" charset="0"/>
                <a:cs typeface="Arial" pitchFamily="34" charset="0"/>
              </a:rPr>
              <a:t>As with any modality, there are advantages and disadvantages, and patient safety from a risk of injury (omitting) vs. a risk of radiation (committing) should be our guide.</a:t>
            </a:r>
          </a:p>
          <a:p>
            <a:pPr eaLnBrk="1" hangingPunct="1">
              <a:spcBef>
                <a:spcPct val="0"/>
              </a:spcBef>
            </a:pPr>
            <a:endParaRPr lang="en-US" dirty="0" smtClean="0">
              <a:latin typeface="Arial" pitchFamily="34" charset="0"/>
              <a:cs typeface="Arial" pitchFamily="34" charset="0"/>
            </a:endParaRPr>
          </a:p>
          <a:p>
            <a:pPr eaLnBrk="1" hangingPunct="1">
              <a:spcBef>
                <a:spcPct val="0"/>
              </a:spcBef>
            </a:pPr>
            <a:r>
              <a:rPr lang="en-US" b="1" dirty="0" smtClean="0">
                <a:latin typeface="Arial" pitchFamily="34" charset="0"/>
                <a:cs typeface="Arial" pitchFamily="34" charset="0"/>
              </a:rPr>
              <a:t>Image is of a large splenic</a:t>
            </a:r>
            <a:r>
              <a:rPr lang="en-US" b="1" baseline="0" dirty="0" smtClean="0">
                <a:latin typeface="Arial" pitchFamily="34" charset="0"/>
                <a:cs typeface="Arial" pitchFamily="34" charset="0"/>
              </a:rPr>
              <a:t> laceration </a:t>
            </a:r>
            <a:endParaRPr lang="en-US" b="1" dirty="0" smtClean="0">
              <a:latin typeface="Arial" pitchFamily="34" charset="0"/>
              <a:cs typeface="Arial" pitchFamily="34" charset="0"/>
            </a:endParaRPr>
          </a:p>
          <a:p>
            <a:pPr eaLnBrk="1" hangingPunct="1">
              <a:spcBef>
                <a:spcPct val="0"/>
              </a:spcBef>
            </a:pPr>
            <a:endParaRPr lang="en-US" dirty="0" smtClean="0">
              <a:latin typeface="Arial" pitchFamily="34" charset="0"/>
              <a:cs typeface="Arial" pitchFamily="34" charset="0"/>
            </a:endParaRPr>
          </a:p>
          <a:p>
            <a:pPr eaLnBrk="1" hangingPunct="1">
              <a:spcBef>
                <a:spcPct val="0"/>
              </a:spcBef>
            </a:pPr>
            <a:endParaRPr lang="en-US" dirty="0" smtClean="0">
              <a:latin typeface="Arial" pitchFamily="34" charset="0"/>
              <a:cs typeface="Arial" pitchFamily="34" charset="0"/>
            </a:endParaRPr>
          </a:p>
          <a:p>
            <a:endParaRPr lang="en-US" dirty="0" smtClean="0">
              <a:latin typeface="Arial" pitchFamily="34" charset="0"/>
              <a:cs typeface="Arial" pitchFamily="34" charset="0"/>
            </a:endParaRPr>
          </a:p>
        </p:txBody>
      </p:sp>
      <p:sp>
        <p:nvSpPr>
          <p:cNvPr id="4" name="Slide Number Placeholder 3"/>
          <p:cNvSpPr>
            <a:spLocks noGrp="1"/>
          </p:cNvSpPr>
          <p:nvPr>
            <p:ph type="sldNum" sz="quarter" idx="5"/>
          </p:nvPr>
        </p:nvSpPr>
        <p:spPr/>
        <p:txBody>
          <a:bodyPr/>
          <a:lstStyle/>
          <a:p>
            <a:pPr>
              <a:defRPr/>
            </a:pPr>
            <a:fld id="{8453FC49-6316-47E2-A660-A52A10F2A0E6}" type="slidenum">
              <a:rPr lang="en-US" smtClean="0"/>
              <a:pPr>
                <a:defRPr/>
              </a:pPr>
              <a:t>23</a:t>
            </a:fld>
            <a:endParaRPr lang="en-US" dirty="0"/>
          </a:p>
        </p:txBody>
      </p:sp>
      <p:sp>
        <p:nvSpPr>
          <p:cNvPr id="2" name="Footer Placeholder 1"/>
          <p:cNvSpPr>
            <a:spLocks noGrp="1"/>
          </p:cNvSpPr>
          <p:nvPr>
            <p:ph type="ftr" sz="quarter" idx="10"/>
          </p:nvPr>
        </p:nvSpPr>
        <p:spPr/>
        <p:txBody>
          <a:bodyPr/>
          <a:lstStyle/>
          <a:p>
            <a:r>
              <a:rPr lang="en-US" smtClean="0"/>
              <a:t>STN E-Library 2012</a:t>
            </a:r>
            <a:endParaRPr lang="en-US" dirty="0"/>
          </a:p>
        </p:txBody>
      </p:sp>
      <p:sp>
        <p:nvSpPr>
          <p:cNvPr id="3" name="Header Placeholder 2"/>
          <p:cNvSpPr>
            <a:spLocks noGrp="1"/>
          </p:cNvSpPr>
          <p:nvPr>
            <p:ph type="hdr" sz="quarter" idx="11"/>
          </p:nvPr>
        </p:nvSpPr>
        <p:spPr/>
        <p:txBody>
          <a:bodyPr/>
          <a:lstStyle/>
          <a:p>
            <a:pPr>
              <a:defRPr/>
            </a:pPr>
            <a:r>
              <a:rPr lang="en-US" smtClean="0"/>
              <a:t>10_Abdominal Injuries</a:t>
            </a:r>
            <a:endParaRPr lang="en-US"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8AC2CDB2-99B8-4255-B529-D164A2829300}" type="slidenum">
              <a:rPr lang="en-US" smtClean="0"/>
              <a:pPr>
                <a:defRPr/>
              </a:pPr>
              <a:t>24</a:t>
            </a:fld>
            <a:endParaRPr lang="en-US" dirty="0"/>
          </a:p>
        </p:txBody>
      </p:sp>
      <p:sp>
        <p:nvSpPr>
          <p:cNvPr id="5" name="Footer Placeholder 4"/>
          <p:cNvSpPr>
            <a:spLocks noGrp="1"/>
          </p:cNvSpPr>
          <p:nvPr>
            <p:ph type="ftr" sz="quarter" idx="11"/>
          </p:nvPr>
        </p:nvSpPr>
        <p:spPr/>
        <p:txBody>
          <a:bodyPr/>
          <a:lstStyle/>
          <a:p>
            <a:r>
              <a:rPr lang="en-US" smtClean="0"/>
              <a:t>STN E-Library 2012</a:t>
            </a:r>
            <a:endParaRPr lang="en-US" dirty="0"/>
          </a:p>
        </p:txBody>
      </p:sp>
      <p:sp>
        <p:nvSpPr>
          <p:cNvPr id="6" name="Header Placeholder 5"/>
          <p:cNvSpPr>
            <a:spLocks noGrp="1"/>
          </p:cNvSpPr>
          <p:nvPr>
            <p:ph type="hdr" sz="quarter" idx="12"/>
          </p:nvPr>
        </p:nvSpPr>
        <p:spPr/>
        <p:txBody>
          <a:bodyPr/>
          <a:lstStyle/>
          <a:p>
            <a:pPr>
              <a:defRPr/>
            </a:pPr>
            <a:r>
              <a:rPr lang="en-US" smtClean="0"/>
              <a:t>10_Abdominal Injuries</a:t>
            </a:r>
            <a:endParaRPr lang="en-US"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8" name="Rectangle 7"/>
          <p:cNvSpPr>
            <a:spLocks noGrp="1" noChangeArrowheads="1"/>
          </p:cNvSpPr>
          <p:nvPr>
            <p:ph type="sldNum" sz="quarter" idx="5"/>
          </p:nvPr>
        </p:nvSpPr>
        <p:spPr bwMode="auto">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DE5D8E1B-D4F4-4E68-9E8E-6AA4CA99D06F}" type="slidenum">
              <a:rPr lang="en-US" smtClean="0"/>
              <a:pPr fontAlgn="base">
                <a:spcBef>
                  <a:spcPct val="0"/>
                </a:spcBef>
                <a:spcAft>
                  <a:spcPct val="0"/>
                </a:spcAft>
                <a:defRPr/>
              </a:pPr>
              <a:t>25</a:t>
            </a:fld>
            <a:endParaRPr lang="en-US" dirty="0" smtClean="0"/>
          </a:p>
        </p:txBody>
      </p:sp>
      <p:sp>
        <p:nvSpPr>
          <p:cNvPr id="16179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61798"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latin typeface="Arial" pitchFamily="34" charset="0"/>
                <a:cs typeface="Arial" pitchFamily="34" charset="0"/>
              </a:rPr>
              <a:t>In 1972, a publication described the first embolization of the internal iliac artery to control hemorrhage associated with pelvic fractures. Since that time, the role of interventional radiologists in trauma has evolved to include definitive treatment of injuries.</a:t>
            </a:r>
          </a:p>
          <a:p>
            <a:pPr eaLnBrk="1" hangingPunct="1">
              <a:spcBef>
                <a:spcPct val="0"/>
              </a:spcBef>
            </a:pPr>
            <a:endParaRPr lang="en-US" dirty="0" smtClean="0">
              <a:latin typeface="Arial" pitchFamily="34" charset="0"/>
              <a:cs typeface="Arial" pitchFamily="34" charset="0"/>
            </a:endParaRPr>
          </a:p>
          <a:p>
            <a:pPr eaLnBrk="1" hangingPunct="1">
              <a:spcBef>
                <a:spcPct val="0"/>
              </a:spcBef>
            </a:pPr>
            <a:r>
              <a:rPr lang="en-US" dirty="0" smtClean="0">
                <a:latin typeface="Arial" pitchFamily="34" charset="0"/>
                <a:cs typeface="Arial" pitchFamily="34" charset="0"/>
              </a:rPr>
              <a:t>Interventional radiology continues to be particularly useful for embolization of unrelenting hemorrhage in patients with unstable pelvic fractures. Embolization can also be done for hemorrhaging in liver and splenic injuries.  In fact, it is such an important tool in the armamentarium of treatment options, some centers are developing hybrid OR suites that can handle cases combining various specialties, (trauma, ortho, neuro, IR, etc) without having to move the patient.</a:t>
            </a:r>
          </a:p>
          <a:p>
            <a:pPr eaLnBrk="1" hangingPunct="1">
              <a:spcBef>
                <a:spcPct val="0"/>
              </a:spcBef>
            </a:pPr>
            <a:endParaRPr lang="en-US" dirty="0" smtClean="0">
              <a:latin typeface="Arial" pitchFamily="34" charset="0"/>
              <a:cs typeface="Arial" pitchFamily="34" charset="0"/>
            </a:endParaRPr>
          </a:p>
          <a:p>
            <a:pPr eaLnBrk="1" hangingPunct="1">
              <a:spcBef>
                <a:spcPct val="0"/>
              </a:spcBef>
            </a:pPr>
            <a:endParaRPr lang="en-US" dirty="0" smtClean="0"/>
          </a:p>
        </p:txBody>
      </p:sp>
      <p:sp>
        <p:nvSpPr>
          <p:cNvPr id="2" name="Footer Placeholder 1"/>
          <p:cNvSpPr>
            <a:spLocks noGrp="1"/>
          </p:cNvSpPr>
          <p:nvPr>
            <p:ph type="ftr" sz="quarter" idx="10"/>
          </p:nvPr>
        </p:nvSpPr>
        <p:spPr/>
        <p:txBody>
          <a:bodyPr/>
          <a:lstStyle/>
          <a:p>
            <a:r>
              <a:rPr lang="en-US" smtClean="0"/>
              <a:t>STN E-Library 2012</a:t>
            </a:r>
            <a:endParaRPr lang="en-US" dirty="0"/>
          </a:p>
        </p:txBody>
      </p:sp>
      <p:sp>
        <p:nvSpPr>
          <p:cNvPr id="3" name="Header Placeholder 2"/>
          <p:cNvSpPr>
            <a:spLocks noGrp="1"/>
          </p:cNvSpPr>
          <p:nvPr>
            <p:ph type="hdr" sz="quarter" idx="11"/>
          </p:nvPr>
        </p:nvSpPr>
        <p:spPr/>
        <p:txBody>
          <a:bodyPr/>
          <a:lstStyle/>
          <a:p>
            <a:pPr>
              <a:defRPr/>
            </a:pPr>
            <a:r>
              <a:rPr lang="en-US" smtClean="0"/>
              <a:t>10_Abdominal Injuries</a:t>
            </a:r>
            <a:endParaRPr lang="en-US"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Slide Image Placeholder 1"/>
          <p:cNvSpPr>
            <a:spLocks noGrp="1" noRot="1" noChangeAspect="1" noTextEdit="1"/>
          </p:cNvSpPr>
          <p:nvPr>
            <p:ph type="sldImg"/>
          </p:nvPr>
        </p:nvSpPr>
        <p:spPr bwMode="auto">
          <a:noFill/>
          <a:ln>
            <a:solidFill>
              <a:srgbClr val="000000"/>
            </a:solidFill>
            <a:miter lim="800000"/>
            <a:headEnd/>
            <a:tailEnd/>
          </a:ln>
        </p:spPr>
      </p:sp>
      <p:sp>
        <p:nvSpPr>
          <p:cNvPr id="162819"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dirty="0" smtClean="0">
                <a:latin typeface="Arial" pitchFamily="34" charset="0"/>
                <a:cs typeface="Arial" pitchFamily="34" charset="0"/>
              </a:rPr>
              <a:t>Hybrid OR with all the technology.</a:t>
            </a:r>
          </a:p>
          <a:p>
            <a:endParaRPr lang="en-US" dirty="0" smtClean="0">
              <a:latin typeface="Arial" pitchFamily="34" charset="0"/>
              <a:cs typeface="Arial" pitchFamily="34" charset="0"/>
            </a:endParaRPr>
          </a:p>
          <a:p>
            <a:r>
              <a:rPr lang="en-US" dirty="0" smtClean="0">
                <a:latin typeface="Arial" pitchFamily="34" charset="0"/>
                <a:cs typeface="Arial" pitchFamily="34" charset="0"/>
              </a:rPr>
              <a:t>Patient’s one stop for OR, Angio, etc.  Does not require the patient to be moved.  Teams rotate in / out.</a:t>
            </a:r>
          </a:p>
        </p:txBody>
      </p:sp>
      <p:sp>
        <p:nvSpPr>
          <p:cNvPr id="4" name="Slide Number Placeholder 3"/>
          <p:cNvSpPr>
            <a:spLocks noGrp="1"/>
          </p:cNvSpPr>
          <p:nvPr>
            <p:ph type="sldNum" sz="quarter" idx="5"/>
          </p:nvPr>
        </p:nvSpPr>
        <p:spPr/>
        <p:txBody>
          <a:bodyPr/>
          <a:lstStyle/>
          <a:p>
            <a:pPr>
              <a:defRPr/>
            </a:pPr>
            <a:fld id="{D1050BDA-C025-4818-BCE7-2495FC0C48ED}" type="slidenum">
              <a:rPr lang="en-US" smtClean="0"/>
              <a:pPr>
                <a:defRPr/>
              </a:pPr>
              <a:t>26</a:t>
            </a:fld>
            <a:endParaRPr lang="en-US" dirty="0"/>
          </a:p>
        </p:txBody>
      </p:sp>
      <p:sp>
        <p:nvSpPr>
          <p:cNvPr id="2" name="Footer Placeholder 1"/>
          <p:cNvSpPr>
            <a:spLocks noGrp="1"/>
          </p:cNvSpPr>
          <p:nvPr>
            <p:ph type="ftr" sz="quarter" idx="10"/>
          </p:nvPr>
        </p:nvSpPr>
        <p:spPr/>
        <p:txBody>
          <a:bodyPr/>
          <a:lstStyle/>
          <a:p>
            <a:r>
              <a:rPr lang="en-US" smtClean="0"/>
              <a:t>STN E-Library 2012</a:t>
            </a:r>
            <a:endParaRPr lang="en-US" dirty="0"/>
          </a:p>
        </p:txBody>
      </p:sp>
      <p:sp>
        <p:nvSpPr>
          <p:cNvPr id="3" name="Header Placeholder 2"/>
          <p:cNvSpPr>
            <a:spLocks noGrp="1"/>
          </p:cNvSpPr>
          <p:nvPr>
            <p:ph type="hdr" sz="quarter" idx="11"/>
          </p:nvPr>
        </p:nvSpPr>
        <p:spPr/>
        <p:txBody>
          <a:bodyPr/>
          <a:lstStyle/>
          <a:p>
            <a:pPr>
              <a:defRPr/>
            </a:pPr>
            <a:r>
              <a:rPr lang="en-US" smtClean="0"/>
              <a:t>10_Abdominal Injuries</a:t>
            </a:r>
            <a:endParaRPr lang="en-US"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2" name="Rectangle 7"/>
          <p:cNvSpPr>
            <a:spLocks noGrp="1" noChangeArrowheads="1"/>
          </p:cNvSpPr>
          <p:nvPr>
            <p:ph type="sldNum" sz="quarter" idx="5"/>
          </p:nvPr>
        </p:nvSpPr>
        <p:spPr bwMode="auto">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5FE7C3C0-2853-4B00-9CF1-F79BB2816F6A}" type="slidenum">
              <a:rPr lang="en-US" smtClean="0"/>
              <a:pPr fontAlgn="base">
                <a:spcBef>
                  <a:spcPct val="0"/>
                </a:spcBef>
                <a:spcAft>
                  <a:spcPct val="0"/>
                </a:spcAft>
                <a:defRPr/>
              </a:pPr>
              <a:t>27</a:t>
            </a:fld>
            <a:endParaRPr lang="en-US" dirty="0" smtClean="0"/>
          </a:p>
        </p:txBody>
      </p:sp>
      <p:sp>
        <p:nvSpPr>
          <p:cNvPr id="16384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63846"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latin typeface="Arial" pitchFamily="34" charset="0"/>
                <a:cs typeface="Arial" pitchFamily="34" charset="0"/>
              </a:rPr>
              <a:t>Diagnostic laparoscopy can be used to detect or exclude findings of hemoperitoneum, organ injury, intestinal spillage, or peritoneal penetration.  There is limited visibility regarding the extent or depth of injury as well as injuries in the retroperitoneal space.  However, diagnostic laparoscopy has been most useful in the evaluation of possible diaphragmatic injuries, especially in penetrating thoracoabdominal injuries on the left side.  This is beneficial to reduce the rate of unnecessary laparotomies. </a:t>
            </a:r>
          </a:p>
        </p:txBody>
      </p:sp>
      <p:sp>
        <p:nvSpPr>
          <p:cNvPr id="2" name="Footer Placeholder 1"/>
          <p:cNvSpPr>
            <a:spLocks noGrp="1"/>
          </p:cNvSpPr>
          <p:nvPr>
            <p:ph type="ftr" sz="quarter" idx="10"/>
          </p:nvPr>
        </p:nvSpPr>
        <p:spPr/>
        <p:txBody>
          <a:bodyPr/>
          <a:lstStyle/>
          <a:p>
            <a:r>
              <a:rPr lang="en-US" smtClean="0"/>
              <a:t>STN E-Library 2012</a:t>
            </a:r>
            <a:endParaRPr lang="en-US" dirty="0"/>
          </a:p>
        </p:txBody>
      </p:sp>
      <p:sp>
        <p:nvSpPr>
          <p:cNvPr id="3" name="Header Placeholder 2"/>
          <p:cNvSpPr>
            <a:spLocks noGrp="1"/>
          </p:cNvSpPr>
          <p:nvPr>
            <p:ph type="hdr" sz="quarter" idx="11"/>
          </p:nvPr>
        </p:nvSpPr>
        <p:spPr/>
        <p:txBody>
          <a:bodyPr/>
          <a:lstStyle/>
          <a:p>
            <a:pPr>
              <a:defRPr/>
            </a:pPr>
            <a:r>
              <a:rPr lang="en-US" smtClean="0"/>
              <a:t>10_Abdominal Injuries</a:t>
            </a:r>
            <a:endParaRPr lang="en-US"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60" name="Rectangle 7"/>
          <p:cNvSpPr>
            <a:spLocks noGrp="1" noChangeArrowheads="1"/>
          </p:cNvSpPr>
          <p:nvPr>
            <p:ph type="sldNum" sz="quarter" idx="5"/>
          </p:nvPr>
        </p:nvSpPr>
        <p:spPr bwMode="auto">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17F42B21-3F24-42AA-AC88-562C9E00C6AB}" type="slidenum">
              <a:rPr lang="en-US" smtClean="0"/>
              <a:pPr fontAlgn="base">
                <a:spcBef>
                  <a:spcPct val="0"/>
                </a:spcBef>
                <a:spcAft>
                  <a:spcPct val="0"/>
                </a:spcAft>
                <a:defRPr/>
              </a:pPr>
              <a:t>28</a:t>
            </a:fld>
            <a:endParaRPr lang="en-US" dirty="0" smtClean="0"/>
          </a:p>
        </p:txBody>
      </p:sp>
      <p:sp>
        <p:nvSpPr>
          <p:cNvPr id="16486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6487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latin typeface="Arial" pitchFamily="34" charset="0"/>
                <a:cs typeface="Arial" pitchFamily="34" charset="0"/>
              </a:rPr>
              <a:t>Endoscopic retrograde cholangiopancreatography (ERCP) may complement CT scanning to rule out a ductal injury. </a:t>
            </a:r>
          </a:p>
        </p:txBody>
      </p:sp>
      <p:sp>
        <p:nvSpPr>
          <p:cNvPr id="2" name="Footer Placeholder 1"/>
          <p:cNvSpPr>
            <a:spLocks noGrp="1"/>
          </p:cNvSpPr>
          <p:nvPr>
            <p:ph type="ftr" sz="quarter" idx="10"/>
          </p:nvPr>
        </p:nvSpPr>
        <p:spPr/>
        <p:txBody>
          <a:bodyPr/>
          <a:lstStyle/>
          <a:p>
            <a:r>
              <a:rPr lang="en-US" smtClean="0"/>
              <a:t>STN E-Library 2012</a:t>
            </a:r>
            <a:endParaRPr lang="en-US" dirty="0"/>
          </a:p>
        </p:txBody>
      </p:sp>
      <p:sp>
        <p:nvSpPr>
          <p:cNvPr id="3" name="Header Placeholder 2"/>
          <p:cNvSpPr>
            <a:spLocks noGrp="1"/>
          </p:cNvSpPr>
          <p:nvPr>
            <p:ph type="hdr" sz="quarter" idx="11"/>
          </p:nvPr>
        </p:nvSpPr>
        <p:spPr/>
        <p:txBody>
          <a:bodyPr/>
          <a:lstStyle/>
          <a:p>
            <a:pPr>
              <a:defRPr/>
            </a:pPr>
            <a:r>
              <a:rPr lang="en-US" smtClean="0"/>
              <a:t>10_Abdominal Injuries</a:t>
            </a:r>
            <a:endParaRPr lang="en-US"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6" name="Rectangle 7"/>
          <p:cNvSpPr>
            <a:spLocks noGrp="1" noChangeArrowheads="1"/>
          </p:cNvSpPr>
          <p:nvPr>
            <p:ph type="sldNum" sz="quarter" idx="5"/>
          </p:nvPr>
        </p:nvSpPr>
        <p:spPr bwMode="auto">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302D2E45-C0FC-48D0-B47E-0B4BE6C80415}" type="slidenum">
              <a:rPr lang="en-US" smtClean="0"/>
              <a:pPr fontAlgn="base">
                <a:spcBef>
                  <a:spcPct val="0"/>
                </a:spcBef>
                <a:spcAft>
                  <a:spcPct val="0"/>
                </a:spcAft>
                <a:defRPr/>
              </a:pPr>
              <a:t>29</a:t>
            </a:fld>
            <a:endParaRPr lang="en-US" dirty="0" smtClean="0"/>
          </a:p>
        </p:txBody>
      </p:sp>
      <p:sp>
        <p:nvSpPr>
          <p:cNvPr id="16589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65894"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p>
        </p:txBody>
      </p:sp>
      <p:sp>
        <p:nvSpPr>
          <p:cNvPr id="2" name="Footer Placeholder 1"/>
          <p:cNvSpPr>
            <a:spLocks noGrp="1"/>
          </p:cNvSpPr>
          <p:nvPr>
            <p:ph type="ftr" sz="quarter" idx="10"/>
          </p:nvPr>
        </p:nvSpPr>
        <p:spPr/>
        <p:txBody>
          <a:bodyPr/>
          <a:lstStyle/>
          <a:p>
            <a:r>
              <a:rPr lang="en-US" smtClean="0"/>
              <a:t>STN E-Library 2012</a:t>
            </a:r>
            <a:endParaRPr lang="en-US" dirty="0"/>
          </a:p>
        </p:txBody>
      </p:sp>
      <p:sp>
        <p:nvSpPr>
          <p:cNvPr id="3" name="Header Placeholder 2"/>
          <p:cNvSpPr>
            <a:spLocks noGrp="1"/>
          </p:cNvSpPr>
          <p:nvPr>
            <p:ph type="hdr" sz="quarter" idx="11"/>
          </p:nvPr>
        </p:nvSpPr>
        <p:spPr/>
        <p:txBody>
          <a:bodyPr/>
          <a:lstStyle/>
          <a:p>
            <a:pPr>
              <a:defRPr/>
            </a:pPr>
            <a:r>
              <a:rPr lang="en-US" smtClean="0"/>
              <a:t>10_Abdominal Injuries</a:t>
            </a:r>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8" name="Rectangle 7"/>
          <p:cNvSpPr>
            <a:spLocks noGrp="1" noChangeArrowheads="1"/>
          </p:cNvSpPr>
          <p:nvPr>
            <p:ph type="sldNum" sz="quarter" idx="5"/>
          </p:nvPr>
        </p:nvSpPr>
        <p:spPr bwMode="auto">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04A32A7A-AC1B-457C-A97A-1251F93CBC54}" type="slidenum">
              <a:rPr lang="en-US" smtClean="0"/>
              <a:pPr fontAlgn="base">
                <a:spcBef>
                  <a:spcPct val="0"/>
                </a:spcBef>
                <a:spcAft>
                  <a:spcPct val="0"/>
                </a:spcAft>
                <a:defRPr/>
              </a:pPr>
              <a:t>3</a:t>
            </a:fld>
            <a:endParaRPr lang="en-US" dirty="0" smtClean="0"/>
          </a:p>
        </p:txBody>
      </p:sp>
      <p:sp>
        <p:nvSpPr>
          <p:cNvPr id="13517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35174"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latin typeface="Arial" pitchFamily="34" charset="0"/>
                <a:cs typeface="Arial" pitchFamily="34" charset="0"/>
              </a:rPr>
              <a:t>The abdomen contains numerous organs and related structures that can be injured.  It is beyond the scope of the presentation to provide in-depth review of each potential injury and its detailed evaluation and surgical management, however, the most common injuries will be discussed as an overview with key points noted.</a:t>
            </a:r>
          </a:p>
          <a:p>
            <a:pPr eaLnBrk="1" hangingPunct="1">
              <a:spcBef>
                <a:spcPct val="0"/>
              </a:spcBef>
            </a:pPr>
            <a:endParaRPr lang="en-US" dirty="0" smtClean="0">
              <a:latin typeface="Arial" pitchFamily="34" charset="0"/>
              <a:cs typeface="Arial" pitchFamily="34" charset="0"/>
            </a:endParaRPr>
          </a:p>
          <a:p>
            <a:pPr eaLnBrk="1" hangingPunct="1">
              <a:spcBef>
                <a:spcPct val="0"/>
              </a:spcBef>
            </a:pPr>
            <a:r>
              <a:rPr lang="en-US" dirty="0" smtClean="0">
                <a:latin typeface="Arial" pitchFamily="34" charset="0"/>
                <a:cs typeface="Arial" pitchFamily="34" charset="0"/>
              </a:rPr>
              <a:t>Note the objectives.</a:t>
            </a:r>
          </a:p>
        </p:txBody>
      </p:sp>
      <p:sp>
        <p:nvSpPr>
          <p:cNvPr id="2" name="Footer Placeholder 1"/>
          <p:cNvSpPr>
            <a:spLocks noGrp="1"/>
          </p:cNvSpPr>
          <p:nvPr>
            <p:ph type="ftr" sz="quarter" idx="10"/>
          </p:nvPr>
        </p:nvSpPr>
        <p:spPr/>
        <p:txBody>
          <a:bodyPr/>
          <a:lstStyle/>
          <a:p>
            <a:r>
              <a:rPr lang="en-US" smtClean="0"/>
              <a:t>STN E-Library 2012</a:t>
            </a:r>
            <a:endParaRPr lang="en-US" dirty="0"/>
          </a:p>
        </p:txBody>
      </p:sp>
      <p:sp>
        <p:nvSpPr>
          <p:cNvPr id="3" name="Header Placeholder 2"/>
          <p:cNvSpPr>
            <a:spLocks noGrp="1"/>
          </p:cNvSpPr>
          <p:nvPr>
            <p:ph type="hdr" sz="quarter" idx="11"/>
          </p:nvPr>
        </p:nvSpPr>
        <p:spPr/>
        <p:txBody>
          <a:bodyPr/>
          <a:lstStyle/>
          <a:p>
            <a:pPr>
              <a:defRPr/>
            </a:pPr>
            <a:r>
              <a:rPr lang="en-US" smtClean="0"/>
              <a:t>10_Abdominal Injuries</a:t>
            </a:r>
            <a:endParaRPr lang="en-US"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Slide Image Placeholder 1"/>
          <p:cNvSpPr>
            <a:spLocks noGrp="1" noRot="1" noChangeAspect="1" noTextEdit="1"/>
          </p:cNvSpPr>
          <p:nvPr>
            <p:ph type="sldImg"/>
          </p:nvPr>
        </p:nvSpPr>
        <p:spPr bwMode="auto">
          <a:noFill/>
          <a:ln>
            <a:solidFill>
              <a:srgbClr val="000000"/>
            </a:solidFill>
            <a:miter lim="800000"/>
            <a:headEnd/>
            <a:tailEnd/>
          </a:ln>
        </p:spPr>
      </p:sp>
      <p:sp>
        <p:nvSpPr>
          <p:cNvPr id="16691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p>
        </p:txBody>
      </p:sp>
      <p:sp>
        <p:nvSpPr>
          <p:cNvPr id="149508" name="Slide Number Placeholder 3"/>
          <p:cNvSpPr>
            <a:spLocks noGrp="1"/>
          </p:cNvSpPr>
          <p:nvPr>
            <p:ph type="sldNum" sz="quarter" idx="5"/>
          </p:nvPr>
        </p:nvSpPr>
        <p:spPr bwMode="auto">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79D5EE9F-9E2B-4E00-B5B7-50161AE79A9D}" type="slidenum">
              <a:rPr lang="en-US" smtClean="0"/>
              <a:pPr fontAlgn="base">
                <a:spcBef>
                  <a:spcPct val="0"/>
                </a:spcBef>
                <a:spcAft>
                  <a:spcPct val="0"/>
                </a:spcAft>
                <a:defRPr/>
              </a:pPr>
              <a:t>30</a:t>
            </a:fld>
            <a:endParaRPr lang="en-US" dirty="0" smtClean="0"/>
          </a:p>
        </p:txBody>
      </p:sp>
      <p:sp>
        <p:nvSpPr>
          <p:cNvPr id="2" name="Footer Placeholder 1"/>
          <p:cNvSpPr>
            <a:spLocks noGrp="1"/>
          </p:cNvSpPr>
          <p:nvPr>
            <p:ph type="ftr" sz="quarter" idx="10"/>
          </p:nvPr>
        </p:nvSpPr>
        <p:spPr/>
        <p:txBody>
          <a:bodyPr/>
          <a:lstStyle/>
          <a:p>
            <a:r>
              <a:rPr lang="en-US" smtClean="0"/>
              <a:t>STN E-Library 2012</a:t>
            </a:r>
            <a:endParaRPr lang="en-US" dirty="0"/>
          </a:p>
        </p:txBody>
      </p:sp>
      <p:sp>
        <p:nvSpPr>
          <p:cNvPr id="3" name="Header Placeholder 2"/>
          <p:cNvSpPr>
            <a:spLocks noGrp="1"/>
          </p:cNvSpPr>
          <p:nvPr>
            <p:ph type="hdr" sz="quarter" idx="11"/>
          </p:nvPr>
        </p:nvSpPr>
        <p:spPr/>
        <p:txBody>
          <a:bodyPr/>
          <a:lstStyle/>
          <a:p>
            <a:pPr>
              <a:defRPr/>
            </a:pPr>
            <a:r>
              <a:rPr lang="en-US" smtClean="0"/>
              <a:t>10_Abdominal Injuries</a:t>
            </a:r>
            <a:endParaRPr lang="en-US"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Slide Image Placeholder 1"/>
          <p:cNvSpPr>
            <a:spLocks noGrp="1" noRot="1" noChangeAspect="1" noTextEdit="1"/>
          </p:cNvSpPr>
          <p:nvPr>
            <p:ph type="sldImg"/>
          </p:nvPr>
        </p:nvSpPr>
        <p:spPr bwMode="auto">
          <a:noFill/>
          <a:ln>
            <a:solidFill>
              <a:srgbClr val="000000"/>
            </a:solidFill>
            <a:miter lim="800000"/>
            <a:headEnd/>
            <a:tailEnd/>
          </a:ln>
        </p:spPr>
      </p:sp>
      <p:sp>
        <p:nvSpPr>
          <p:cNvPr id="16793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latin typeface="Arial" pitchFamily="34" charset="0"/>
                <a:cs typeface="Arial" pitchFamily="34" charset="0"/>
              </a:rPr>
              <a:t>We will first mention the esophagus. Note the location on the slide.  There is the origin, neck section, the thoracic, and the abdominal section.</a:t>
            </a:r>
          </a:p>
          <a:p>
            <a:pPr eaLnBrk="1" hangingPunct="1">
              <a:spcBef>
                <a:spcPct val="0"/>
              </a:spcBef>
            </a:pPr>
            <a:endParaRPr lang="en-US" dirty="0" smtClean="0">
              <a:latin typeface="Arial" pitchFamily="34" charset="0"/>
              <a:cs typeface="Arial" pitchFamily="34" charset="0"/>
            </a:endParaRPr>
          </a:p>
          <a:p>
            <a:pPr eaLnBrk="1" hangingPunct="1">
              <a:spcBef>
                <a:spcPct val="0"/>
              </a:spcBef>
            </a:pPr>
            <a:r>
              <a:rPr lang="en-US" dirty="0" smtClean="0">
                <a:latin typeface="Arial" pitchFamily="34" charset="0"/>
                <a:cs typeface="Arial" pitchFamily="34" charset="0"/>
              </a:rPr>
              <a:t>The origin of the esophagus and potential injuries are covered under the neck presentation, however, as part of the GI tract it connects to the stomach and will be reviewed.   </a:t>
            </a:r>
          </a:p>
          <a:p>
            <a:pPr eaLnBrk="1" hangingPunct="1"/>
            <a:endParaRPr lang="en-US" i="1" dirty="0" smtClean="0"/>
          </a:p>
          <a:p>
            <a:pPr eaLnBrk="1" hangingPunct="1">
              <a:spcBef>
                <a:spcPct val="0"/>
              </a:spcBef>
            </a:pPr>
            <a:endParaRPr lang="en-US" i="1" dirty="0" smtClean="0">
              <a:solidFill>
                <a:srgbClr val="FF0000"/>
              </a:solidFill>
            </a:endParaRPr>
          </a:p>
        </p:txBody>
      </p:sp>
      <p:sp>
        <p:nvSpPr>
          <p:cNvPr id="4" name="Slide Number Placeholder 3"/>
          <p:cNvSpPr>
            <a:spLocks noGrp="1"/>
          </p:cNvSpPr>
          <p:nvPr>
            <p:ph type="sldNum" sz="quarter" idx="5"/>
          </p:nvPr>
        </p:nvSpPr>
        <p:spPr/>
        <p:txBody>
          <a:bodyPr/>
          <a:lstStyle/>
          <a:p>
            <a:pPr>
              <a:defRPr/>
            </a:pPr>
            <a:fld id="{968DD743-0262-48F2-BC63-59147D724CB5}" type="slidenum">
              <a:rPr lang="en-US" smtClean="0"/>
              <a:pPr>
                <a:defRPr/>
              </a:pPr>
              <a:t>31</a:t>
            </a:fld>
            <a:endParaRPr lang="en-US" dirty="0"/>
          </a:p>
        </p:txBody>
      </p:sp>
      <p:sp>
        <p:nvSpPr>
          <p:cNvPr id="2" name="Footer Placeholder 1"/>
          <p:cNvSpPr>
            <a:spLocks noGrp="1"/>
          </p:cNvSpPr>
          <p:nvPr>
            <p:ph type="ftr" sz="quarter" idx="10"/>
          </p:nvPr>
        </p:nvSpPr>
        <p:spPr/>
        <p:txBody>
          <a:bodyPr/>
          <a:lstStyle/>
          <a:p>
            <a:r>
              <a:rPr lang="en-US" smtClean="0"/>
              <a:t>STN E-Library 2012</a:t>
            </a:r>
            <a:endParaRPr lang="en-US" dirty="0"/>
          </a:p>
        </p:txBody>
      </p:sp>
      <p:sp>
        <p:nvSpPr>
          <p:cNvPr id="3" name="Header Placeholder 2"/>
          <p:cNvSpPr>
            <a:spLocks noGrp="1"/>
          </p:cNvSpPr>
          <p:nvPr>
            <p:ph type="hdr" sz="quarter" idx="11"/>
          </p:nvPr>
        </p:nvSpPr>
        <p:spPr/>
        <p:txBody>
          <a:bodyPr/>
          <a:lstStyle/>
          <a:p>
            <a:pPr>
              <a:defRPr/>
            </a:pPr>
            <a:r>
              <a:rPr lang="en-US" smtClean="0"/>
              <a:t>10_Abdominal Injuries</a:t>
            </a:r>
            <a:endParaRPr lang="en-US"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40" name="Rectangle 7"/>
          <p:cNvSpPr>
            <a:spLocks noGrp="1" noChangeArrowheads="1"/>
          </p:cNvSpPr>
          <p:nvPr>
            <p:ph type="sldNum" sz="quarter" idx="5"/>
          </p:nvPr>
        </p:nvSpPr>
        <p:spPr bwMode="auto">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EC26B1BA-972E-42D8-BF4B-E820BF201401}" type="slidenum">
              <a:rPr lang="en-US" smtClean="0"/>
              <a:pPr fontAlgn="base">
                <a:spcBef>
                  <a:spcPct val="0"/>
                </a:spcBef>
                <a:spcAft>
                  <a:spcPct val="0"/>
                </a:spcAft>
                <a:defRPr/>
              </a:pPr>
              <a:t>32</a:t>
            </a:fld>
            <a:endParaRPr lang="en-US" dirty="0" smtClean="0"/>
          </a:p>
        </p:txBody>
      </p:sp>
      <p:sp>
        <p:nvSpPr>
          <p:cNvPr id="16998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6999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latin typeface="Arial" pitchFamily="34" charset="0"/>
                <a:cs typeface="Arial" pitchFamily="34" charset="0"/>
              </a:rPr>
              <a:t>Blunt trauma patients rarely sustain esophageal rupture.  Penetrating trauma is more likely.</a:t>
            </a:r>
          </a:p>
          <a:p>
            <a:pPr eaLnBrk="1" hangingPunct="1">
              <a:spcBef>
                <a:spcPct val="0"/>
              </a:spcBef>
            </a:pPr>
            <a:endParaRPr lang="en-US" dirty="0" smtClean="0">
              <a:latin typeface="Arial" pitchFamily="34" charset="0"/>
              <a:cs typeface="Arial" pitchFamily="34" charset="0"/>
            </a:endParaRPr>
          </a:p>
          <a:p>
            <a:pPr eaLnBrk="1" hangingPunct="1">
              <a:spcBef>
                <a:spcPct val="0"/>
              </a:spcBef>
            </a:pPr>
            <a:r>
              <a:rPr lang="en-US" dirty="0" smtClean="0">
                <a:latin typeface="Arial" pitchFamily="34" charset="0"/>
                <a:cs typeface="Arial" pitchFamily="34" charset="0"/>
              </a:rPr>
              <a:t>Due to the narrowed areas of the esophagus, it is predisposed to injury. Not only is it predisposed to injury but due to the lack of a serosal layer, the integrity of surgical repairs can be affected and may cause leaks to occur.</a:t>
            </a:r>
          </a:p>
          <a:p>
            <a:pPr eaLnBrk="1" hangingPunct="1">
              <a:spcBef>
                <a:spcPct val="0"/>
              </a:spcBef>
            </a:pPr>
            <a:endParaRPr lang="en-US" dirty="0" smtClean="0">
              <a:latin typeface="Arial" pitchFamily="34" charset="0"/>
              <a:cs typeface="Arial" pitchFamily="34" charset="0"/>
            </a:endParaRPr>
          </a:p>
          <a:p>
            <a:pPr eaLnBrk="1" hangingPunct="1">
              <a:spcBef>
                <a:spcPct val="0"/>
              </a:spcBef>
            </a:pPr>
            <a:r>
              <a:rPr lang="en-US" dirty="0" smtClean="0">
                <a:latin typeface="Arial" pitchFamily="34" charset="0"/>
                <a:cs typeface="Arial" pitchFamily="34" charset="0"/>
              </a:rPr>
              <a:t>Perforation may occur anywhere along the esophagus, but there is a tendency for rupture at three anatomical points of narrowing, the cricopharyngeus muscle, the broncho-aortic constriction, and the entry into diaphragm (esophagogastric junction).</a:t>
            </a:r>
          </a:p>
          <a:p>
            <a:pPr lvl="1" eaLnBrk="1" hangingPunct="1"/>
            <a:endParaRPr lang="en-US" dirty="0" smtClean="0">
              <a:latin typeface="Arial" pitchFamily="34" charset="0"/>
              <a:cs typeface="Arial" pitchFamily="34" charset="0"/>
            </a:endParaRPr>
          </a:p>
          <a:p>
            <a:pPr eaLnBrk="1" hangingPunct="1">
              <a:spcBef>
                <a:spcPct val="0"/>
              </a:spcBef>
            </a:pPr>
            <a:r>
              <a:rPr lang="en-US" dirty="0" smtClean="0">
                <a:latin typeface="Arial" pitchFamily="34" charset="0"/>
                <a:cs typeface="Arial" pitchFamily="34" charset="0"/>
              </a:rPr>
              <a:t>An esophageal perforation is a surgical emergency. Leakage of esophageal and gastric contents into the mediastinum creates a necrotizing inflammatory process that can lead to sepsis, multiorgan failure, and death. </a:t>
            </a:r>
          </a:p>
        </p:txBody>
      </p:sp>
      <p:sp>
        <p:nvSpPr>
          <p:cNvPr id="2" name="Footer Placeholder 1"/>
          <p:cNvSpPr>
            <a:spLocks noGrp="1"/>
          </p:cNvSpPr>
          <p:nvPr>
            <p:ph type="ftr" sz="quarter" idx="10"/>
          </p:nvPr>
        </p:nvSpPr>
        <p:spPr/>
        <p:txBody>
          <a:bodyPr/>
          <a:lstStyle/>
          <a:p>
            <a:r>
              <a:rPr lang="en-US" smtClean="0"/>
              <a:t>STN E-Library 2012</a:t>
            </a:r>
            <a:endParaRPr lang="en-US" dirty="0"/>
          </a:p>
        </p:txBody>
      </p:sp>
      <p:sp>
        <p:nvSpPr>
          <p:cNvPr id="3" name="Header Placeholder 2"/>
          <p:cNvSpPr>
            <a:spLocks noGrp="1"/>
          </p:cNvSpPr>
          <p:nvPr>
            <p:ph type="hdr" sz="quarter" idx="11"/>
          </p:nvPr>
        </p:nvSpPr>
        <p:spPr/>
        <p:txBody>
          <a:bodyPr/>
          <a:lstStyle/>
          <a:p>
            <a:pPr>
              <a:defRPr/>
            </a:pPr>
            <a:r>
              <a:rPr lang="en-US" smtClean="0"/>
              <a:t>10_Abdominal Injuries</a:t>
            </a:r>
            <a:endParaRPr lang="en-US"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4" name="Rectangle 7"/>
          <p:cNvSpPr>
            <a:spLocks noGrp="1" noChangeArrowheads="1"/>
          </p:cNvSpPr>
          <p:nvPr>
            <p:ph type="sldNum" sz="quarter" idx="5"/>
          </p:nvPr>
        </p:nvSpPr>
        <p:spPr bwMode="auto">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E12418C1-F783-4F63-BF0A-ED6A864C7320}" type="slidenum">
              <a:rPr lang="en-US" smtClean="0"/>
              <a:pPr fontAlgn="base">
                <a:spcBef>
                  <a:spcPct val="0"/>
                </a:spcBef>
                <a:spcAft>
                  <a:spcPct val="0"/>
                </a:spcAft>
                <a:defRPr/>
              </a:pPr>
              <a:t>33</a:t>
            </a:fld>
            <a:endParaRPr lang="en-US" dirty="0" smtClean="0"/>
          </a:p>
        </p:txBody>
      </p:sp>
      <p:sp>
        <p:nvSpPr>
          <p:cNvPr id="171013" name="Rectangle 2"/>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171014" name="Rectangle 3"/>
          <p:cNvSpPr>
            <a:spLocks noGrp="1" noChangeArrowheads="1"/>
          </p:cNvSpPr>
          <p:nvPr>
            <p:ph type="body" idx="1"/>
          </p:nvPr>
        </p:nvSpPr>
        <p:spPr bwMode="auto">
          <a:xfrm>
            <a:off x="533400" y="4267200"/>
            <a:ext cx="5638800" cy="4114800"/>
          </a:xfrm>
          <a:solidFill>
            <a:srgbClr val="FFFFFF"/>
          </a:solidFill>
          <a:ln>
            <a:noFill/>
            <a:miter lim="800000"/>
            <a:headEnd/>
            <a:tailEnd/>
          </a:ln>
        </p:spPr>
        <p:txBody>
          <a:bodyPr wrap="square" numCol="1" anchor="t" anchorCtr="0" compatLnSpc="1">
            <a:prstTxWarp prst="textNoShape">
              <a:avLst/>
            </a:prstTxWarp>
          </a:bodyPr>
          <a:lstStyle/>
          <a:p>
            <a:pPr eaLnBrk="1" hangingPunct="1">
              <a:spcBef>
                <a:spcPct val="0"/>
              </a:spcBef>
            </a:pPr>
            <a:r>
              <a:rPr lang="en-US" sz="1100" dirty="0" smtClean="0">
                <a:latin typeface="Arial" pitchFamily="34" charset="0"/>
                <a:cs typeface="Arial" pitchFamily="34" charset="0"/>
              </a:rPr>
              <a:t>Incidence lower to the portion within abdominal cavity.  The majority of injuries occur secondary to penetrating trauma and usually involve the cervical portion of the esophagus (95%)</a:t>
            </a:r>
          </a:p>
          <a:p>
            <a:pPr eaLnBrk="1" hangingPunct="1">
              <a:spcBef>
                <a:spcPct val="0"/>
              </a:spcBef>
            </a:pPr>
            <a:r>
              <a:rPr lang="en-US" sz="1100" dirty="0" smtClean="0">
                <a:latin typeface="Arial" pitchFamily="34" charset="0"/>
                <a:cs typeface="Arial" pitchFamily="34" charset="0"/>
              </a:rPr>
              <a:t>Early diagnosis is key as damage is caused by digestive juices to the tissue and bacterial contamination at the site.  </a:t>
            </a:r>
          </a:p>
          <a:p>
            <a:pPr eaLnBrk="1" hangingPunct="1">
              <a:spcBef>
                <a:spcPct val="0"/>
              </a:spcBef>
            </a:pPr>
            <a:endParaRPr lang="en-US" sz="1100" dirty="0" smtClean="0">
              <a:latin typeface="Arial" pitchFamily="34" charset="0"/>
              <a:cs typeface="Arial" pitchFamily="34" charset="0"/>
            </a:endParaRPr>
          </a:p>
          <a:p>
            <a:pPr eaLnBrk="1" hangingPunct="1">
              <a:spcBef>
                <a:spcPct val="0"/>
              </a:spcBef>
            </a:pPr>
            <a:r>
              <a:rPr lang="en-US" sz="1100" dirty="0" smtClean="0">
                <a:latin typeface="Arial" pitchFamily="34" charset="0"/>
                <a:cs typeface="Arial" pitchFamily="34" charset="0"/>
              </a:rPr>
              <a:t>Prompt diagnosis and management is critical to minimizing mortality. A delay of greater than 24 hours in diagnosis and treatment of an esophageal perforation is associated with a higher mortality rate compared with an early diagnosis and treatment initiation </a:t>
            </a:r>
          </a:p>
          <a:p>
            <a:pPr eaLnBrk="1" hangingPunct="1">
              <a:spcBef>
                <a:spcPct val="0"/>
              </a:spcBef>
            </a:pPr>
            <a:endParaRPr lang="en-US" sz="1100" dirty="0" smtClean="0">
              <a:latin typeface="Arial" pitchFamily="34" charset="0"/>
              <a:cs typeface="Arial" pitchFamily="34" charset="0"/>
            </a:endParaRPr>
          </a:p>
          <a:p>
            <a:pPr eaLnBrk="1" hangingPunct="1">
              <a:spcBef>
                <a:spcPct val="0"/>
              </a:spcBef>
            </a:pPr>
            <a:r>
              <a:rPr lang="en-US" sz="1100" dirty="0" smtClean="0">
                <a:latin typeface="Arial" pitchFamily="34" charset="0"/>
                <a:cs typeface="Arial" pitchFamily="34" charset="0"/>
              </a:rPr>
              <a:t>The mortality rate following operative management of an esophageal perforation is dependent on location of the perforation, with cervical perforations having the lowest mortality rate (6 percent) compared with thoracic perforations (27 to 34 percent), and intra-abdominal perforations (21 to 29 percent).  </a:t>
            </a:r>
          </a:p>
          <a:p>
            <a:pPr eaLnBrk="1" hangingPunct="1">
              <a:spcBef>
                <a:spcPct val="0"/>
              </a:spcBef>
            </a:pPr>
            <a:endParaRPr lang="en-US" sz="1100" dirty="0" smtClean="0">
              <a:latin typeface="Arial" pitchFamily="34" charset="0"/>
              <a:cs typeface="Arial" pitchFamily="34" charset="0"/>
            </a:endParaRPr>
          </a:p>
          <a:p>
            <a:pPr eaLnBrk="1" hangingPunct="1">
              <a:spcBef>
                <a:spcPct val="0"/>
              </a:spcBef>
            </a:pPr>
            <a:r>
              <a:rPr lang="en-US" sz="1100" dirty="0" smtClean="0">
                <a:latin typeface="Arial" pitchFamily="34" charset="0"/>
                <a:cs typeface="Arial" pitchFamily="34" charset="0"/>
              </a:rPr>
              <a:t>Fluid losses may cause respiratory compromise.</a:t>
            </a:r>
          </a:p>
          <a:p>
            <a:pPr eaLnBrk="1" hangingPunct="1">
              <a:spcBef>
                <a:spcPct val="0"/>
              </a:spcBef>
            </a:pPr>
            <a:endParaRPr lang="en-US" sz="1100" dirty="0" smtClean="0">
              <a:latin typeface="Arial" pitchFamily="34" charset="0"/>
              <a:cs typeface="Arial" pitchFamily="34" charset="0"/>
            </a:endParaRPr>
          </a:p>
          <a:p>
            <a:pPr eaLnBrk="1" hangingPunct="1">
              <a:spcBef>
                <a:spcPct val="0"/>
              </a:spcBef>
            </a:pPr>
            <a:r>
              <a:rPr lang="en-US" sz="1100" dirty="0" smtClean="0">
                <a:latin typeface="Arial" pitchFamily="34" charset="0"/>
                <a:cs typeface="Arial" pitchFamily="34" charset="0"/>
              </a:rPr>
              <a:t>Injuries to the esophagus are rare but are significant due to the increase in morbidity and mortality that occurs with delayed treatment.</a:t>
            </a:r>
          </a:p>
          <a:p>
            <a:pPr eaLnBrk="1" hangingPunct="1">
              <a:spcBef>
                <a:spcPct val="0"/>
              </a:spcBef>
            </a:pPr>
            <a:endParaRPr lang="en-US" sz="1100" dirty="0" smtClean="0">
              <a:latin typeface="Arial" pitchFamily="34" charset="0"/>
              <a:cs typeface="Arial" pitchFamily="34" charset="0"/>
            </a:endParaRPr>
          </a:p>
          <a:p>
            <a:pPr eaLnBrk="1" hangingPunct="1">
              <a:spcBef>
                <a:spcPct val="0"/>
              </a:spcBef>
            </a:pPr>
            <a:r>
              <a:rPr lang="en-US" sz="1100" dirty="0" smtClean="0">
                <a:latin typeface="Arial" pitchFamily="34" charset="0"/>
                <a:cs typeface="Arial" pitchFamily="34" charset="0"/>
              </a:rPr>
              <a:t>Esophageal injuries are often associated with severe concomitant injuries that may mask findings, delaying diagnosis until mediastinitis or an empyema develop</a:t>
            </a:r>
          </a:p>
          <a:p>
            <a:pPr eaLnBrk="1" hangingPunct="1">
              <a:spcBef>
                <a:spcPct val="0"/>
              </a:spcBef>
            </a:pPr>
            <a:endParaRPr lang="en-US" sz="1100" dirty="0" smtClean="0">
              <a:latin typeface="Arial" pitchFamily="34" charset="0"/>
              <a:cs typeface="Arial" pitchFamily="34" charset="0"/>
            </a:endParaRPr>
          </a:p>
          <a:p>
            <a:pPr eaLnBrk="1" hangingPunct="1">
              <a:spcBef>
                <a:spcPct val="0"/>
              </a:spcBef>
            </a:pPr>
            <a:endParaRPr lang="en-US" sz="1100" dirty="0" smtClean="0">
              <a:latin typeface="Arial" pitchFamily="34" charset="0"/>
              <a:cs typeface="Arial" pitchFamily="34" charset="0"/>
            </a:endParaRPr>
          </a:p>
        </p:txBody>
      </p:sp>
      <p:sp>
        <p:nvSpPr>
          <p:cNvPr id="2" name="Footer Placeholder 1"/>
          <p:cNvSpPr>
            <a:spLocks noGrp="1"/>
          </p:cNvSpPr>
          <p:nvPr>
            <p:ph type="ftr" sz="quarter" idx="10"/>
          </p:nvPr>
        </p:nvSpPr>
        <p:spPr/>
        <p:txBody>
          <a:bodyPr/>
          <a:lstStyle/>
          <a:p>
            <a:r>
              <a:rPr lang="en-US" smtClean="0"/>
              <a:t>STN E-Library 2012</a:t>
            </a:r>
            <a:endParaRPr lang="en-US" dirty="0"/>
          </a:p>
        </p:txBody>
      </p:sp>
      <p:sp>
        <p:nvSpPr>
          <p:cNvPr id="3" name="Header Placeholder 2"/>
          <p:cNvSpPr>
            <a:spLocks noGrp="1"/>
          </p:cNvSpPr>
          <p:nvPr>
            <p:ph type="hdr" sz="quarter" idx="11"/>
          </p:nvPr>
        </p:nvSpPr>
        <p:spPr/>
        <p:txBody>
          <a:bodyPr/>
          <a:lstStyle/>
          <a:p>
            <a:pPr>
              <a:defRPr/>
            </a:pPr>
            <a:r>
              <a:rPr lang="en-US" smtClean="0"/>
              <a:t>10_Abdominal Injuries</a:t>
            </a:r>
            <a:endParaRPr lang="en-US"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2" name="Rectangle 7"/>
          <p:cNvSpPr>
            <a:spLocks noGrp="1" noChangeArrowheads="1"/>
          </p:cNvSpPr>
          <p:nvPr>
            <p:ph type="sldNum" sz="quarter" idx="5"/>
          </p:nvPr>
        </p:nvSpPr>
        <p:spPr bwMode="auto">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D3C2A595-AF04-4B61-A8C2-81E63A8B470E}" type="slidenum">
              <a:rPr lang="en-US" smtClean="0"/>
              <a:pPr fontAlgn="base">
                <a:spcBef>
                  <a:spcPct val="0"/>
                </a:spcBef>
                <a:spcAft>
                  <a:spcPct val="0"/>
                </a:spcAft>
                <a:defRPr/>
              </a:pPr>
              <a:t>34</a:t>
            </a:fld>
            <a:endParaRPr lang="en-US" dirty="0" smtClean="0"/>
          </a:p>
        </p:txBody>
      </p:sp>
      <p:sp>
        <p:nvSpPr>
          <p:cNvPr id="173061" name="Rectangle 2"/>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173062" name="Rectangle 3"/>
          <p:cNvSpPr>
            <a:spLocks noGrp="1" noChangeArrowheads="1"/>
          </p:cNvSpPr>
          <p:nvPr>
            <p:ph type="body" idx="1"/>
          </p:nvPr>
        </p:nvSpPr>
        <p:spPr bwMode="auto">
          <a:xfrm>
            <a:off x="990600" y="4267200"/>
            <a:ext cx="5029200" cy="4114800"/>
          </a:xfrm>
          <a:solidFill>
            <a:srgbClr val="FFFFFF"/>
          </a:solidFill>
          <a:ln>
            <a:noFill/>
            <a:miter lim="800000"/>
            <a:headEnd/>
            <a:tailEnd/>
          </a:ln>
        </p:spPr>
        <p:txBody>
          <a:bodyPr wrap="square" numCol="1" anchor="t" anchorCtr="0" compatLnSpc="1">
            <a:prstTxWarp prst="textNoShape">
              <a:avLst/>
            </a:prstTxWarp>
          </a:bodyPr>
          <a:lstStyle/>
          <a:p>
            <a:pPr eaLnBrk="1" hangingPunct="1">
              <a:spcBef>
                <a:spcPct val="0"/>
              </a:spcBef>
            </a:pPr>
            <a:r>
              <a:rPr lang="en-US" dirty="0" smtClean="0">
                <a:latin typeface="Arial" pitchFamily="34" charset="0"/>
                <a:cs typeface="Arial" pitchFamily="34" charset="0"/>
              </a:rPr>
              <a:t>Signs and symptoms vary according to location of injury and the amount of contamination.  Perforation of the esophagus may cause pain at the site of injury or radiation of pain to then neck, chest, shoulders, or throughout the abdomen.</a:t>
            </a:r>
          </a:p>
          <a:p>
            <a:pPr eaLnBrk="1" hangingPunct="1">
              <a:spcBef>
                <a:spcPct val="0"/>
              </a:spcBef>
            </a:pPr>
            <a:endParaRPr lang="en-US" dirty="0" smtClean="0">
              <a:latin typeface="Arial" pitchFamily="34" charset="0"/>
              <a:cs typeface="Arial" pitchFamily="34" charset="0"/>
            </a:endParaRPr>
          </a:p>
          <a:p>
            <a:pPr eaLnBrk="1" hangingPunct="1">
              <a:spcBef>
                <a:spcPct val="0"/>
              </a:spcBef>
            </a:pPr>
            <a:r>
              <a:rPr lang="en-US" dirty="0" smtClean="0">
                <a:latin typeface="Arial" pitchFamily="34" charset="0"/>
                <a:cs typeface="Arial" pitchFamily="34" charset="0"/>
              </a:rPr>
              <a:t>A tear in the abdominal portion of the esophagus shows signs of peritoneal irritation from the release of gastric contents.  As these contents reflux into the pleural space, more air than fluid is appreciated producing dyspnea and pleuritic pain.</a:t>
            </a:r>
          </a:p>
          <a:p>
            <a:pPr eaLnBrk="1" hangingPunct="1">
              <a:spcBef>
                <a:spcPct val="0"/>
              </a:spcBef>
            </a:pPr>
            <a:endParaRPr lang="en-US" dirty="0" smtClean="0">
              <a:latin typeface="Arial" pitchFamily="34" charset="0"/>
              <a:cs typeface="Arial" pitchFamily="34" charset="0"/>
            </a:endParaRPr>
          </a:p>
          <a:p>
            <a:pPr eaLnBrk="1" hangingPunct="1">
              <a:spcBef>
                <a:spcPct val="0"/>
              </a:spcBef>
            </a:pPr>
            <a:r>
              <a:rPr lang="en-US" dirty="0" smtClean="0">
                <a:latin typeface="Arial" pitchFamily="34" charset="0"/>
                <a:cs typeface="Arial" pitchFamily="34" charset="0"/>
              </a:rPr>
              <a:t>Plain x-ray may reveal pneumomediastinum, pleural effusion, mediastinal contour changes (which progress with inflammation), or a gas bubble in the nasogastric tube or esophagus</a:t>
            </a:r>
          </a:p>
          <a:p>
            <a:pPr eaLnBrk="1" hangingPunct="1">
              <a:spcBef>
                <a:spcPct val="0"/>
              </a:spcBef>
            </a:pPr>
            <a:endParaRPr lang="en-US" dirty="0" smtClean="0">
              <a:latin typeface="Arial" pitchFamily="34" charset="0"/>
              <a:cs typeface="Arial" pitchFamily="34" charset="0"/>
            </a:endParaRPr>
          </a:p>
          <a:p>
            <a:pPr eaLnBrk="1" hangingPunct="1">
              <a:spcBef>
                <a:spcPct val="0"/>
              </a:spcBef>
            </a:pPr>
            <a:r>
              <a:rPr lang="en-US" dirty="0" smtClean="0">
                <a:latin typeface="Arial" pitchFamily="34" charset="0"/>
                <a:cs typeface="Arial" pitchFamily="34" charset="0"/>
              </a:rPr>
              <a:t>Diagnosis is made by endoscopy or esophagography using water-soluble contrast. CT may show subtle air leaks beside the site of perforation</a:t>
            </a:r>
          </a:p>
        </p:txBody>
      </p:sp>
      <p:sp>
        <p:nvSpPr>
          <p:cNvPr id="2" name="Footer Placeholder 1"/>
          <p:cNvSpPr>
            <a:spLocks noGrp="1"/>
          </p:cNvSpPr>
          <p:nvPr>
            <p:ph type="ftr" sz="quarter" idx="10"/>
          </p:nvPr>
        </p:nvSpPr>
        <p:spPr/>
        <p:txBody>
          <a:bodyPr/>
          <a:lstStyle/>
          <a:p>
            <a:r>
              <a:rPr lang="en-US" smtClean="0"/>
              <a:t>STN E-Library 2012</a:t>
            </a:r>
            <a:endParaRPr lang="en-US" dirty="0"/>
          </a:p>
        </p:txBody>
      </p:sp>
      <p:sp>
        <p:nvSpPr>
          <p:cNvPr id="3" name="Header Placeholder 2"/>
          <p:cNvSpPr>
            <a:spLocks noGrp="1"/>
          </p:cNvSpPr>
          <p:nvPr>
            <p:ph type="hdr" sz="quarter" idx="11"/>
          </p:nvPr>
        </p:nvSpPr>
        <p:spPr/>
        <p:txBody>
          <a:bodyPr/>
          <a:lstStyle/>
          <a:p>
            <a:pPr>
              <a:defRPr/>
            </a:pPr>
            <a:r>
              <a:rPr lang="en-US" smtClean="0"/>
              <a:t>10_Abdominal Injuries</a:t>
            </a:r>
            <a:endParaRPr lang="en-US"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6" name="Rectangle 7"/>
          <p:cNvSpPr>
            <a:spLocks noGrp="1" noChangeArrowheads="1"/>
          </p:cNvSpPr>
          <p:nvPr>
            <p:ph type="sldNum" sz="quarter" idx="5"/>
          </p:nvPr>
        </p:nvSpPr>
        <p:spPr bwMode="auto">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891C35DE-5A0F-4480-AEBB-9AB3C70AC99B}" type="slidenum">
              <a:rPr lang="en-US" smtClean="0"/>
              <a:pPr fontAlgn="base">
                <a:spcBef>
                  <a:spcPct val="0"/>
                </a:spcBef>
                <a:spcAft>
                  <a:spcPct val="0"/>
                </a:spcAft>
                <a:defRPr/>
              </a:pPr>
              <a:t>35</a:t>
            </a:fld>
            <a:endParaRPr lang="en-US" dirty="0" smtClean="0"/>
          </a:p>
        </p:txBody>
      </p:sp>
      <p:sp>
        <p:nvSpPr>
          <p:cNvPr id="174085" name="Rectangle 2"/>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174086" name="Rectangle 3"/>
          <p:cNvSpPr>
            <a:spLocks noGrp="1" noChangeArrowheads="1"/>
          </p:cNvSpPr>
          <p:nvPr>
            <p:ph type="body" idx="1"/>
          </p:nvPr>
        </p:nvSpPr>
        <p:spPr bwMode="auto">
          <a:xfrm>
            <a:off x="990600" y="4267200"/>
            <a:ext cx="5029200" cy="4114800"/>
          </a:xfrm>
          <a:solidFill>
            <a:srgbClr val="FFFFFF"/>
          </a:solidFill>
          <a:ln>
            <a:noFill/>
            <a:miter lim="800000"/>
            <a:headEnd/>
            <a:tailEnd/>
          </a:ln>
        </p:spPr>
        <p:txBody>
          <a:bodyPr wrap="square" numCol="1" anchor="t" anchorCtr="0" compatLnSpc="1">
            <a:prstTxWarp prst="textNoShape">
              <a:avLst/>
            </a:prstTxWarp>
          </a:bodyPr>
          <a:lstStyle/>
          <a:p>
            <a:pPr eaLnBrk="1" hangingPunct="1">
              <a:spcBef>
                <a:spcPct val="0"/>
              </a:spcBef>
            </a:pPr>
            <a:r>
              <a:rPr lang="en-US" dirty="0" smtClean="0">
                <a:latin typeface="Arial" pitchFamily="34" charset="0"/>
                <a:cs typeface="Arial" pitchFamily="34" charset="0"/>
              </a:rPr>
              <a:t>Evaluation is difficult as esophageal injuries are rare and usually occur in conjunction with other injuries.  Depending on the extent of injury, different surgical techniques may be employed to repair esophageal tears.</a:t>
            </a:r>
          </a:p>
          <a:p>
            <a:pPr eaLnBrk="1" hangingPunct="1">
              <a:spcBef>
                <a:spcPct val="0"/>
              </a:spcBef>
            </a:pPr>
            <a:endParaRPr lang="en-US" dirty="0" smtClean="0">
              <a:latin typeface="Arial" pitchFamily="34" charset="0"/>
              <a:cs typeface="Arial" pitchFamily="34" charset="0"/>
            </a:endParaRPr>
          </a:p>
          <a:p>
            <a:pPr eaLnBrk="1" hangingPunct="1">
              <a:spcBef>
                <a:spcPct val="0"/>
              </a:spcBef>
            </a:pPr>
            <a:r>
              <a:rPr lang="en-US" dirty="0" smtClean="0">
                <a:latin typeface="Arial" pitchFamily="34" charset="0"/>
                <a:cs typeface="Arial" pitchFamily="34" charset="0"/>
              </a:rPr>
              <a:t>The general principles for the management of an intra-abdominal esophageal perforation are the same as those of the cervical and thoracic esophagus. A primary repair is the gold standard of care and should be utilized for perforations of the thoracic and abdominal esophagus and for visualized perforations of the cervical esophagus.</a:t>
            </a:r>
          </a:p>
          <a:p>
            <a:pPr eaLnBrk="1" hangingPunct="1">
              <a:spcBef>
                <a:spcPct val="0"/>
              </a:spcBef>
            </a:pPr>
            <a:endParaRPr lang="en-US" dirty="0" smtClean="0">
              <a:latin typeface="Arial" pitchFamily="34" charset="0"/>
              <a:cs typeface="Arial" pitchFamily="34" charset="0"/>
            </a:endParaRPr>
          </a:p>
          <a:p>
            <a:pPr eaLnBrk="1" hangingPunct="1">
              <a:spcBef>
                <a:spcPct val="0"/>
              </a:spcBef>
            </a:pPr>
            <a:r>
              <a:rPr lang="en-US" dirty="0" smtClean="0">
                <a:latin typeface="Arial" pitchFamily="34" charset="0"/>
                <a:cs typeface="Arial" pitchFamily="34" charset="0"/>
              </a:rPr>
              <a:t>These surgical principles include a careful dissection to isolate the esophagus without damaging vital structures, evacuation of debris and devitalized tissues, and debridement of the area of perforation.</a:t>
            </a:r>
          </a:p>
          <a:p>
            <a:pPr eaLnBrk="1" hangingPunct="1">
              <a:spcBef>
                <a:spcPct val="0"/>
              </a:spcBef>
            </a:pPr>
            <a:endParaRPr lang="en-US" dirty="0" smtClean="0">
              <a:latin typeface="Arial" pitchFamily="34" charset="0"/>
              <a:cs typeface="Arial" pitchFamily="34" charset="0"/>
            </a:endParaRPr>
          </a:p>
        </p:txBody>
      </p:sp>
      <p:sp>
        <p:nvSpPr>
          <p:cNvPr id="2" name="Footer Placeholder 1"/>
          <p:cNvSpPr>
            <a:spLocks noGrp="1"/>
          </p:cNvSpPr>
          <p:nvPr>
            <p:ph type="ftr" sz="quarter" idx="10"/>
          </p:nvPr>
        </p:nvSpPr>
        <p:spPr/>
        <p:txBody>
          <a:bodyPr/>
          <a:lstStyle/>
          <a:p>
            <a:r>
              <a:rPr lang="en-US" smtClean="0"/>
              <a:t>STN E-Library 2012</a:t>
            </a:r>
            <a:endParaRPr lang="en-US" dirty="0"/>
          </a:p>
        </p:txBody>
      </p:sp>
      <p:sp>
        <p:nvSpPr>
          <p:cNvPr id="3" name="Header Placeholder 2"/>
          <p:cNvSpPr>
            <a:spLocks noGrp="1"/>
          </p:cNvSpPr>
          <p:nvPr>
            <p:ph type="hdr" sz="quarter" idx="11"/>
          </p:nvPr>
        </p:nvSpPr>
        <p:spPr/>
        <p:txBody>
          <a:bodyPr/>
          <a:lstStyle/>
          <a:p>
            <a:pPr>
              <a:defRPr/>
            </a:pPr>
            <a:r>
              <a:rPr lang="en-US" smtClean="0"/>
              <a:t>10_Abdominal Injuries</a:t>
            </a:r>
            <a:endParaRPr lang="en-US"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60" name="Rectangle 7"/>
          <p:cNvSpPr>
            <a:spLocks noGrp="1" noChangeArrowheads="1"/>
          </p:cNvSpPr>
          <p:nvPr>
            <p:ph type="sldNum" sz="quarter" idx="5"/>
          </p:nvPr>
        </p:nvSpPr>
        <p:spPr bwMode="auto">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A76187BC-B4CD-4AC5-88D3-D74877A340FA}" type="slidenum">
              <a:rPr lang="en-US" smtClean="0"/>
              <a:pPr fontAlgn="base">
                <a:spcBef>
                  <a:spcPct val="0"/>
                </a:spcBef>
                <a:spcAft>
                  <a:spcPct val="0"/>
                </a:spcAft>
                <a:defRPr/>
              </a:pPr>
              <a:t>36</a:t>
            </a:fld>
            <a:endParaRPr lang="en-US" dirty="0" smtClean="0"/>
          </a:p>
        </p:txBody>
      </p:sp>
      <p:sp>
        <p:nvSpPr>
          <p:cNvPr id="175109" name="Rectangle 2"/>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175110" name="Rectangle 3"/>
          <p:cNvSpPr>
            <a:spLocks noGrp="1" noChangeArrowheads="1"/>
          </p:cNvSpPr>
          <p:nvPr>
            <p:ph type="body" idx="1"/>
          </p:nvPr>
        </p:nvSpPr>
        <p:spPr bwMode="auto">
          <a:xfrm>
            <a:off x="990600" y="4267200"/>
            <a:ext cx="5029200" cy="4114800"/>
          </a:xfrm>
          <a:solidFill>
            <a:srgbClr val="FFFFFF"/>
          </a:solidFill>
          <a:ln>
            <a:noFill/>
            <a:miter lim="800000"/>
            <a:headEnd/>
            <a:tailEnd/>
          </a:ln>
        </p:spPr>
        <p:txBody>
          <a:bodyPr wrap="square" numCol="1" anchor="t" anchorCtr="0" compatLnSpc="1">
            <a:prstTxWarp prst="textNoShape">
              <a:avLst/>
            </a:prstTxWarp>
          </a:bodyPr>
          <a:lstStyle/>
          <a:p>
            <a:pPr eaLnBrk="1" hangingPunct="1">
              <a:spcBef>
                <a:spcPct val="0"/>
              </a:spcBef>
            </a:pPr>
            <a:r>
              <a:rPr lang="en-US" dirty="0" smtClean="0">
                <a:latin typeface="Arial" pitchFamily="34" charset="0"/>
                <a:cs typeface="Arial" pitchFamily="34" charset="0"/>
              </a:rPr>
              <a:t>Evaluation for signs of injury should be part of one’s assessment from critical care through rehab since these injuries are difficult to diagnose.  Ongoing assessment is key as complications can occur at any time and one should be highly observant.</a:t>
            </a:r>
          </a:p>
          <a:p>
            <a:pPr eaLnBrk="1" hangingPunct="1">
              <a:spcBef>
                <a:spcPct val="0"/>
              </a:spcBef>
            </a:pPr>
            <a:endParaRPr lang="en-US" dirty="0" smtClean="0">
              <a:latin typeface="Arial" pitchFamily="34" charset="0"/>
              <a:cs typeface="Arial" pitchFamily="34" charset="0"/>
            </a:endParaRPr>
          </a:p>
          <a:p>
            <a:pPr eaLnBrk="1" hangingPunct="1">
              <a:spcBef>
                <a:spcPct val="0"/>
              </a:spcBef>
            </a:pPr>
            <a:r>
              <a:rPr lang="en-US" dirty="0" smtClean="0">
                <a:latin typeface="Arial" pitchFamily="34" charset="0"/>
                <a:cs typeface="Arial" pitchFamily="34" charset="0"/>
              </a:rPr>
              <a:t>Monitor for </a:t>
            </a:r>
          </a:p>
          <a:p>
            <a:pPr eaLnBrk="1" hangingPunct="1">
              <a:spcBef>
                <a:spcPct val="0"/>
              </a:spcBef>
              <a:buFont typeface="Arial" pitchFamily="34" charset="0"/>
              <a:buChar char="•"/>
            </a:pPr>
            <a:r>
              <a:rPr lang="en-US" dirty="0" smtClean="0">
                <a:latin typeface="Arial" pitchFamily="34" charset="0"/>
                <a:cs typeface="Arial" pitchFamily="34" charset="0"/>
              </a:rPr>
              <a:t>Peritoneal irritation</a:t>
            </a:r>
          </a:p>
          <a:p>
            <a:pPr eaLnBrk="1" hangingPunct="1">
              <a:spcBef>
                <a:spcPct val="0"/>
              </a:spcBef>
              <a:buFont typeface="Arial" pitchFamily="34" charset="0"/>
              <a:buChar char="•"/>
            </a:pPr>
            <a:r>
              <a:rPr lang="en-US" dirty="0" smtClean="0">
                <a:latin typeface="Arial" pitchFamily="34" charset="0"/>
                <a:cs typeface="Arial" pitchFamily="34" charset="0"/>
              </a:rPr>
              <a:t>Respiratory compromise</a:t>
            </a:r>
          </a:p>
          <a:p>
            <a:pPr eaLnBrk="1" hangingPunct="1">
              <a:spcBef>
                <a:spcPct val="0"/>
              </a:spcBef>
              <a:buFont typeface="Arial" pitchFamily="34" charset="0"/>
              <a:buChar char="•"/>
            </a:pPr>
            <a:r>
              <a:rPr lang="en-US" dirty="0" smtClean="0">
                <a:latin typeface="Arial" pitchFamily="34" charset="0"/>
                <a:cs typeface="Arial" pitchFamily="34" charset="0"/>
              </a:rPr>
              <a:t>Fistula formation</a:t>
            </a:r>
          </a:p>
          <a:p>
            <a:pPr eaLnBrk="1" hangingPunct="1">
              <a:spcBef>
                <a:spcPct val="0"/>
              </a:spcBef>
              <a:buFont typeface="Arial" pitchFamily="34" charset="0"/>
              <a:buChar char="•"/>
            </a:pPr>
            <a:endParaRPr lang="en-US" dirty="0" smtClean="0">
              <a:latin typeface="Arial" pitchFamily="34" charset="0"/>
              <a:cs typeface="Arial" pitchFamily="34" charset="0"/>
            </a:endParaRPr>
          </a:p>
          <a:p>
            <a:pPr eaLnBrk="1" hangingPunct="1">
              <a:spcBef>
                <a:spcPct val="0"/>
              </a:spcBef>
              <a:buFont typeface="Arial" pitchFamily="34" charset="0"/>
              <a:buNone/>
            </a:pPr>
            <a:r>
              <a:rPr lang="en-US" dirty="0" smtClean="0">
                <a:latin typeface="Arial" pitchFamily="34" charset="0"/>
                <a:cs typeface="Arial" pitchFamily="34" charset="0"/>
              </a:rPr>
              <a:t>Potential complications after repair</a:t>
            </a:r>
          </a:p>
          <a:p>
            <a:pPr eaLnBrk="1" hangingPunct="1">
              <a:spcBef>
                <a:spcPct val="0"/>
              </a:spcBef>
              <a:buFont typeface="Arial" pitchFamily="34" charset="0"/>
              <a:buChar char="•"/>
            </a:pPr>
            <a:r>
              <a:rPr lang="en-US" dirty="0" smtClean="0">
                <a:latin typeface="Arial" pitchFamily="34" charset="0"/>
                <a:cs typeface="Arial" pitchFamily="34" charset="0"/>
              </a:rPr>
              <a:t>Peritonitis</a:t>
            </a:r>
          </a:p>
          <a:p>
            <a:pPr eaLnBrk="1" hangingPunct="1">
              <a:spcBef>
                <a:spcPct val="0"/>
              </a:spcBef>
              <a:buFont typeface="Arial" pitchFamily="34" charset="0"/>
              <a:buChar char="•"/>
            </a:pPr>
            <a:r>
              <a:rPr lang="en-US" dirty="0" smtClean="0">
                <a:latin typeface="Arial" pitchFamily="34" charset="0"/>
                <a:cs typeface="Arial" pitchFamily="34" charset="0"/>
              </a:rPr>
              <a:t>Mediastinitis</a:t>
            </a:r>
          </a:p>
          <a:p>
            <a:pPr eaLnBrk="1" hangingPunct="1">
              <a:spcBef>
                <a:spcPct val="0"/>
              </a:spcBef>
              <a:buFont typeface="Arial" pitchFamily="34" charset="0"/>
              <a:buChar char="•"/>
            </a:pPr>
            <a:r>
              <a:rPr lang="en-US" dirty="0" smtClean="0">
                <a:latin typeface="Arial" pitchFamily="34" charset="0"/>
                <a:cs typeface="Arial" pitchFamily="34" charset="0"/>
              </a:rPr>
              <a:t>Intra-abdominal abscess</a:t>
            </a:r>
          </a:p>
          <a:p>
            <a:pPr eaLnBrk="1" hangingPunct="1">
              <a:spcBef>
                <a:spcPct val="0"/>
              </a:spcBef>
              <a:buFont typeface="Arial" pitchFamily="34" charset="0"/>
              <a:buChar char="•"/>
            </a:pPr>
            <a:r>
              <a:rPr lang="en-US" dirty="0" smtClean="0">
                <a:latin typeface="Arial" pitchFamily="34" charset="0"/>
                <a:cs typeface="Arial" pitchFamily="34" charset="0"/>
              </a:rPr>
              <a:t>Esophageal</a:t>
            </a:r>
            <a:r>
              <a:rPr lang="en-US" baseline="0" dirty="0" smtClean="0">
                <a:latin typeface="Arial" pitchFamily="34" charset="0"/>
                <a:cs typeface="Arial" pitchFamily="34" charset="0"/>
              </a:rPr>
              <a:t> stricture (</a:t>
            </a:r>
            <a:r>
              <a:rPr lang="en-US" b="1" baseline="0" dirty="0" smtClean="0">
                <a:latin typeface="Arial" pitchFamily="34" charset="0"/>
                <a:cs typeface="Arial" pitchFamily="34" charset="0"/>
              </a:rPr>
              <a:t>as seen in image)</a:t>
            </a:r>
          </a:p>
          <a:p>
            <a:pPr eaLnBrk="1" hangingPunct="1">
              <a:spcBef>
                <a:spcPct val="0"/>
              </a:spcBef>
              <a:buFont typeface="Arial" pitchFamily="34" charset="0"/>
              <a:buChar char="•"/>
            </a:pPr>
            <a:r>
              <a:rPr lang="en-US" b="0" baseline="0" dirty="0" smtClean="0">
                <a:latin typeface="Arial" pitchFamily="34" charset="0"/>
                <a:cs typeface="Arial" pitchFamily="34" charset="0"/>
              </a:rPr>
              <a:t>Esophageal fistula</a:t>
            </a:r>
            <a:endParaRPr lang="en-US" b="0" dirty="0" smtClean="0">
              <a:latin typeface="Arial" pitchFamily="34" charset="0"/>
              <a:cs typeface="Arial" pitchFamily="34" charset="0"/>
            </a:endParaRPr>
          </a:p>
          <a:p>
            <a:pPr eaLnBrk="1" hangingPunct="1">
              <a:spcBef>
                <a:spcPct val="0"/>
              </a:spcBef>
              <a:buFont typeface="Arial" pitchFamily="34" charset="0"/>
              <a:buChar char="•"/>
            </a:pPr>
            <a:endParaRPr lang="en-US" dirty="0" smtClean="0">
              <a:latin typeface="Arial" pitchFamily="34" charset="0"/>
              <a:cs typeface="Arial" pitchFamily="34" charset="0"/>
            </a:endParaRPr>
          </a:p>
        </p:txBody>
      </p:sp>
      <p:sp>
        <p:nvSpPr>
          <p:cNvPr id="2" name="Footer Placeholder 1"/>
          <p:cNvSpPr>
            <a:spLocks noGrp="1"/>
          </p:cNvSpPr>
          <p:nvPr>
            <p:ph type="ftr" sz="quarter" idx="10"/>
          </p:nvPr>
        </p:nvSpPr>
        <p:spPr/>
        <p:txBody>
          <a:bodyPr/>
          <a:lstStyle/>
          <a:p>
            <a:r>
              <a:rPr lang="en-US" smtClean="0"/>
              <a:t>STN E-Library 2012</a:t>
            </a:r>
            <a:endParaRPr lang="en-US" dirty="0"/>
          </a:p>
        </p:txBody>
      </p:sp>
      <p:sp>
        <p:nvSpPr>
          <p:cNvPr id="3" name="Header Placeholder 2"/>
          <p:cNvSpPr>
            <a:spLocks noGrp="1"/>
          </p:cNvSpPr>
          <p:nvPr>
            <p:ph type="hdr" sz="quarter" idx="11"/>
          </p:nvPr>
        </p:nvSpPr>
        <p:spPr/>
        <p:txBody>
          <a:bodyPr/>
          <a:lstStyle/>
          <a:p>
            <a:pPr>
              <a:defRPr/>
            </a:pPr>
            <a:r>
              <a:rPr lang="en-US" smtClean="0"/>
              <a:t>10_Abdominal Injuries</a:t>
            </a:r>
            <a:endParaRPr lang="en-US"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Slide Image Placeholder 1"/>
          <p:cNvSpPr>
            <a:spLocks noGrp="1" noRot="1" noChangeAspect="1" noTextEdit="1"/>
          </p:cNvSpPr>
          <p:nvPr>
            <p:ph type="sldImg"/>
          </p:nvPr>
        </p:nvSpPr>
        <p:spPr bwMode="auto">
          <a:noFill/>
          <a:ln>
            <a:solidFill>
              <a:srgbClr val="000000"/>
            </a:solidFill>
            <a:miter lim="800000"/>
            <a:headEnd/>
            <a:tailEnd/>
          </a:ln>
        </p:spPr>
      </p:sp>
      <p:sp>
        <p:nvSpPr>
          <p:cNvPr id="17613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latin typeface="Arial" pitchFamily="34" charset="0"/>
                <a:cs typeface="Arial" pitchFamily="34" charset="0"/>
              </a:rPr>
              <a:t>We will mention the diaphragm next since it is considered both part of the thorax as well as abdomen. </a:t>
            </a:r>
          </a:p>
          <a:p>
            <a:pPr eaLnBrk="1" hangingPunct="1">
              <a:spcBef>
                <a:spcPct val="0"/>
              </a:spcBef>
            </a:pPr>
            <a:r>
              <a:rPr lang="en-US" dirty="0" smtClean="0">
                <a:latin typeface="Arial" pitchFamily="34" charset="0"/>
                <a:cs typeface="Arial" pitchFamily="34" charset="0"/>
              </a:rPr>
              <a:t>It is important to know that when assessing the spinal cord injured patient, any injury between the third and fifth cervical vertebrae may affect the ability of the patient to breathe due to its affect on the phrenic nerve and diaphragm.</a:t>
            </a:r>
          </a:p>
          <a:p>
            <a:pPr eaLnBrk="1" hangingPunct="1">
              <a:spcBef>
                <a:spcPct val="0"/>
              </a:spcBef>
            </a:pPr>
            <a:endParaRPr lang="en-US" dirty="0" smtClean="0">
              <a:latin typeface="Arial" pitchFamily="34" charset="0"/>
              <a:cs typeface="Arial" pitchFamily="34" charset="0"/>
            </a:endParaRPr>
          </a:p>
          <a:p>
            <a:pPr eaLnBrk="1" hangingPunct="1">
              <a:spcBef>
                <a:spcPct val="0"/>
              </a:spcBef>
            </a:pPr>
            <a:r>
              <a:rPr lang="en-US" dirty="0" smtClean="0">
                <a:latin typeface="Arial" pitchFamily="34" charset="0"/>
                <a:cs typeface="Arial" pitchFamily="34" charset="0"/>
              </a:rPr>
              <a:t>The diaphragm is primarily innervated by the phrenic nerve, formed from cranial nerves C3, C4, and C5.   A useful mnemonic to remember this is, "C-3, 4, 5 keep the diaphragm alive.“ </a:t>
            </a:r>
          </a:p>
          <a:p>
            <a:pPr eaLnBrk="1" hangingPunct="1">
              <a:spcBef>
                <a:spcPct val="0"/>
              </a:spcBef>
            </a:pPr>
            <a:endParaRPr lang="en-US" dirty="0" smtClean="0">
              <a:latin typeface="Arial" pitchFamily="34" charset="0"/>
              <a:cs typeface="Arial" pitchFamily="34" charset="0"/>
            </a:endParaRPr>
          </a:p>
          <a:p>
            <a:pPr eaLnBrk="1" hangingPunct="1">
              <a:spcBef>
                <a:spcPct val="0"/>
              </a:spcBef>
            </a:pPr>
            <a:r>
              <a:rPr lang="en-US" dirty="0" smtClean="0">
                <a:latin typeface="Arial" pitchFamily="34" charset="0"/>
                <a:cs typeface="Arial" pitchFamily="34" charset="0"/>
              </a:rPr>
              <a:t>The diaphragm is dome-shaped and attaches to the chest and abdominal walls circumferentially.</a:t>
            </a:r>
          </a:p>
          <a:p>
            <a:pPr eaLnBrk="1" hangingPunct="1">
              <a:spcBef>
                <a:spcPct val="0"/>
              </a:spcBef>
            </a:pPr>
            <a:endParaRPr lang="en-US" dirty="0" smtClean="0">
              <a:latin typeface="Arial" pitchFamily="34" charset="0"/>
              <a:cs typeface="Arial" pitchFamily="34" charset="0"/>
            </a:endParaRPr>
          </a:p>
          <a:p>
            <a:pPr eaLnBrk="1" hangingPunct="1">
              <a:spcBef>
                <a:spcPct val="0"/>
              </a:spcBef>
            </a:pPr>
            <a:r>
              <a:rPr lang="en-US" dirty="0" smtClean="0">
                <a:latin typeface="Arial" pitchFamily="34" charset="0"/>
                <a:cs typeface="Arial" pitchFamily="34" charset="0"/>
              </a:rPr>
              <a:t>Diaphragmatic injuries are relatively rare and result from either blunt or penetrating trauma.  </a:t>
            </a:r>
            <a:endParaRPr lang="en-US" i="1" dirty="0" smtClean="0">
              <a:latin typeface="Arial" pitchFamily="34" charset="0"/>
              <a:cs typeface="Arial" pitchFamily="34" charset="0"/>
            </a:endParaRPr>
          </a:p>
          <a:p>
            <a:pPr eaLnBrk="1" hangingPunct="1">
              <a:spcBef>
                <a:spcPct val="0"/>
              </a:spcBef>
            </a:pPr>
            <a:endParaRPr lang="en-US" dirty="0" smtClean="0">
              <a:latin typeface="Arial" pitchFamily="34" charset="0"/>
              <a:cs typeface="Arial" pitchFamily="34" charset="0"/>
            </a:endParaRPr>
          </a:p>
        </p:txBody>
      </p:sp>
      <p:sp>
        <p:nvSpPr>
          <p:cNvPr id="150532" name="Slide Number Placeholder 3"/>
          <p:cNvSpPr>
            <a:spLocks noGrp="1"/>
          </p:cNvSpPr>
          <p:nvPr>
            <p:ph type="sldNum" sz="quarter" idx="5"/>
          </p:nvPr>
        </p:nvSpPr>
        <p:spPr bwMode="auto">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EAB11C92-04D0-4DA1-9117-1493E1DE446F}" type="slidenum">
              <a:rPr lang="en-US" smtClean="0"/>
              <a:pPr fontAlgn="base">
                <a:spcBef>
                  <a:spcPct val="0"/>
                </a:spcBef>
                <a:spcAft>
                  <a:spcPct val="0"/>
                </a:spcAft>
                <a:defRPr/>
              </a:pPr>
              <a:t>37</a:t>
            </a:fld>
            <a:endParaRPr lang="en-US" dirty="0" smtClean="0"/>
          </a:p>
        </p:txBody>
      </p:sp>
      <p:sp>
        <p:nvSpPr>
          <p:cNvPr id="2" name="Footer Placeholder 1"/>
          <p:cNvSpPr>
            <a:spLocks noGrp="1"/>
          </p:cNvSpPr>
          <p:nvPr>
            <p:ph type="ftr" sz="quarter" idx="10"/>
          </p:nvPr>
        </p:nvSpPr>
        <p:spPr/>
        <p:txBody>
          <a:bodyPr/>
          <a:lstStyle/>
          <a:p>
            <a:r>
              <a:rPr lang="en-US" smtClean="0"/>
              <a:t>STN E-Library 2012</a:t>
            </a:r>
            <a:endParaRPr lang="en-US" dirty="0"/>
          </a:p>
        </p:txBody>
      </p:sp>
      <p:sp>
        <p:nvSpPr>
          <p:cNvPr id="3" name="Header Placeholder 2"/>
          <p:cNvSpPr>
            <a:spLocks noGrp="1"/>
          </p:cNvSpPr>
          <p:nvPr>
            <p:ph type="hdr" sz="quarter" idx="11"/>
          </p:nvPr>
        </p:nvSpPr>
        <p:spPr/>
        <p:txBody>
          <a:bodyPr/>
          <a:lstStyle/>
          <a:p>
            <a:pPr>
              <a:defRPr/>
            </a:pPr>
            <a:r>
              <a:rPr lang="en-US" smtClean="0"/>
              <a:t>10_Abdominal Injuries</a:t>
            </a:r>
            <a:endParaRPr lang="en-US" dirty="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80" name="Rectangle 7"/>
          <p:cNvSpPr>
            <a:spLocks noGrp="1" noChangeArrowheads="1"/>
          </p:cNvSpPr>
          <p:nvPr>
            <p:ph type="sldNum" sz="quarter" idx="5"/>
          </p:nvPr>
        </p:nvSpPr>
        <p:spPr bwMode="auto">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9334583D-4F24-4034-A0F9-ED22A19CDECA}" type="slidenum">
              <a:rPr lang="en-US" smtClean="0"/>
              <a:pPr fontAlgn="base">
                <a:spcBef>
                  <a:spcPct val="0"/>
                </a:spcBef>
                <a:spcAft>
                  <a:spcPct val="0"/>
                </a:spcAft>
                <a:defRPr/>
              </a:pPr>
              <a:t>38</a:t>
            </a:fld>
            <a:endParaRPr lang="en-US" dirty="0" smtClean="0"/>
          </a:p>
        </p:txBody>
      </p:sp>
      <p:sp>
        <p:nvSpPr>
          <p:cNvPr id="17818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78182"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latin typeface="Arial" pitchFamily="34" charset="0"/>
                <a:cs typeface="Arial" pitchFamily="34" charset="0"/>
              </a:rPr>
              <a:t>Diaphragmatic injury in blunt trauma is relatively rare and is seen in fewer than 5% of all patients with blunt trauma. It is estimated that 80-90% of blunt diaphragmatic ruptures result from motor vehicle crashes and 80-90% of these occur on the left side.  </a:t>
            </a:r>
          </a:p>
          <a:p>
            <a:pPr eaLnBrk="1" hangingPunct="1">
              <a:spcBef>
                <a:spcPct val="0"/>
              </a:spcBef>
            </a:pPr>
            <a:endParaRPr lang="en-US" dirty="0" smtClean="0">
              <a:latin typeface="Arial" pitchFamily="34" charset="0"/>
              <a:cs typeface="Arial" pitchFamily="34" charset="0"/>
            </a:endParaRPr>
          </a:p>
          <a:p>
            <a:pPr eaLnBrk="1" hangingPunct="1">
              <a:spcBef>
                <a:spcPct val="0"/>
              </a:spcBef>
            </a:pPr>
            <a:r>
              <a:rPr lang="en-US" dirty="0" smtClean="0">
                <a:latin typeface="Arial" pitchFamily="34" charset="0"/>
                <a:cs typeface="Arial" pitchFamily="34" charset="0"/>
              </a:rPr>
              <a:t>A left hemidiaphragm injury is more common that a right because of the protective effect of the liver on the right side.  If a right hemidiaphragmatic injury is present, suspect liver injury.  Right-sided ruptures are less common and have more severe associated injuries and result in greater hemodynamic instability. </a:t>
            </a:r>
          </a:p>
          <a:p>
            <a:pPr eaLnBrk="1" hangingPunct="1">
              <a:spcBef>
                <a:spcPct val="0"/>
              </a:spcBef>
            </a:pPr>
            <a:endParaRPr lang="en-US" dirty="0" smtClean="0">
              <a:latin typeface="Arial" pitchFamily="34" charset="0"/>
              <a:cs typeface="Arial" pitchFamily="34" charset="0"/>
            </a:endParaRPr>
          </a:p>
          <a:p>
            <a:pPr eaLnBrk="1" hangingPunct="1">
              <a:spcBef>
                <a:spcPct val="0"/>
              </a:spcBef>
            </a:pPr>
            <a:r>
              <a:rPr lang="en-US" dirty="0" smtClean="0">
                <a:latin typeface="Arial" pitchFamily="34" charset="0"/>
                <a:cs typeface="Arial" pitchFamily="34" charset="0"/>
              </a:rPr>
              <a:t>Some believe that the incidence is most likely equal for right and left sided injuries, however, due to the right side being associated with other injuries more often, these patients may not survive to actually be diagnosed.</a:t>
            </a:r>
          </a:p>
          <a:p>
            <a:pPr eaLnBrk="1" hangingPunct="1">
              <a:spcBef>
                <a:spcPct val="0"/>
              </a:spcBef>
            </a:pPr>
            <a:endParaRPr lang="en-US" dirty="0" smtClean="0">
              <a:latin typeface="Arial" pitchFamily="34" charset="0"/>
              <a:cs typeface="Arial" pitchFamily="34" charset="0"/>
            </a:endParaRPr>
          </a:p>
          <a:p>
            <a:pPr eaLnBrk="1" hangingPunct="1">
              <a:spcBef>
                <a:spcPct val="0"/>
              </a:spcBef>
            </a:pPr>
            <a:endParaRPr lang="en-US" dirty="0" smtClean="0">
              <a:latin typeface="Arial" pitchFamily="34" charset="0"/>
              <a:cs typeface="Arial" pitchFamily="34" charset="0"/>
            </a:endParaRPr>
          </a:p>
        </p:txBody>
      </p:sp>
      <p:sp>
        <p:nvSpPr>
          <p:cNvPr id="2" name="Footer Placeholder 1"/>
          <p:cNvSpPr>
            <a:spLocks noGrp="1"/>
          </p:cNvSpPr>
          <p:nvPr>
            <p:ph type="ftr" sz="quarter" idx="10"/>
          </p:nvPr>
        </p:nvSpPr>
        <p:spPr/>
        <p:txBody>
          <a:bodyPr/>
          <a:lstStyle/>
          <a:p>
            <a:r>
              <a:rPr lang="en-US" smtClean="0"/>
              <a:t>STN E-Library 2012</a:t>
            </a:r>
            <a:endParaRPr lang="en-US" dirty="0"/>
          </a:p>
        </p:txBody>
      </p:sp>
      <p:sp>
        <p:nvSpPr>
          <p:cNvPr id="3" name="Header Placeholder 2"/>
          <p:cNvSpPr>
            <a:spLocks noGrp="1"/>
          </p:cNvSpPr>
          <p:nvPr>
            <p:ph type="hdr" sz="quarter" idx="11"/>
          </p:nvPr>
        </p:nvSpPr>
        <p:spPr/>
        <p:txBody>
          <a:bodyPr/>
          <a:lstStyle/>
          <a:p>
            <a:pPr>
              <a:defRPr/>
            </a:pPr>
            <a:r>
              <a:rPr lang="en-US" smtClean="0"/>
              <a:t>10_Abdominal Injuries</a:t>
            </a:r>
            <a:endParaRPr lang="en-US" dirty="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8" name="Rectangle 7"/>
          <p:cNvSpPr>
            <a:spLocks noGrp="1" noChangeArrowheads="1"/>
          </p:cNvSpPr>
          <p:nvPr>
            <p:ph type="sldNum" sz="quarter" idx="5"/>
          </p:nvPr>
        </p:nvSpPr>
        <p:spPr bwMode="auto">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6900CC64-24E2-4BCB-84CF-24AEB829B5F5}" type="slidenum">
              <a:rPr lang="en-US" smtClean="0"/>
              <a:pPr fontAlgn="base">
                <a:spcBef>
                  <a:spcPct val="0"/>
                </a:spcBef>
                <a:spcAft>
                  <a:spcPct val="0"/>
                </a:spcAft>
                <a:defRPr/>
              </a:pPr>
              <a:t>39</a:t>
            </a:fld>
            <a:endParaRPr lang="en-US" dirty="0" smtClean="0"/>
          </a:p>
        </p:txBody>
      </p:sp>
      <p:sp>
        <p:nvSpPr>
          <p:cNvPr id="17920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79206"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latin typeface="Arial" pitchFamily="34" charset="0"/>
                <a:cs typeface="Arial" pitchFamily="34" charset="0"/>
              </a:rPr>
              <a:t>Symptoms of diaphragmatic injuries frequently are masked by associated injuries. </a:t>
            </a:r>
          </a:p>
          <a:p>
            <a:pPr eaLnBrk="1" hangingPunct="1">
              <a:spcBef>
                <a:spcPct val="0"/>
              </a:spcBef>
            </a:pPr>
            <a:endParaRPr lang="en-US" dirty="0" smtClean="0">
              <a:latin typeface="Arial" pitchFamily="34" charset="0"/>
              <a:cs typeface="Arial" pitchFamily="34" charset="0"/>
            </a:endParaRPr>
          </a:p>
          <a:p>
            <a:pPr eaLnBrk="1" hangingPunct="1">
              <a:spcBef>
                <a:spcPct val="0"/>
              </a:spcBef>
            </a:pPr>
            <a:r>
              <a:rPr lang="en-US" dirty="0" smtClean="0">
                <a:latin typeface="Arial" pitchFamily="34" charset="0"/>
                <a:cs typeface="Arial" pitchFamily="34" charset="0"/>
              </a:rPr>
              <a:t>Penetrating trauma may produce a small tear not appreciated on initial exam.  As intra-abdominal pressure rises, the defect increases and the possibility of herniation and intestinal strangulation may occur. </a:t>
            </a:r>
          </a:p>
          <a:p>
            <a:pPr eaLnBrk="1" hangingPunct="1">
              <a:spcBef>
                <a:spcPct val="0"/>
              </a:spcBef>
            </a:pPr>
            <a:endParaRPr lang="en-US" dirty="0" smtClean="0">
              <a:latin typeface="Arial" pitchFamily="34" charset="0"/>
              <a:cs typeface="Arial" pitchFamily="34" charset="0"/>
            </a:endParaRPr>
          </a:p>
          <a:p>
            <a:r>
              <a:rPr lang="en-US" dirty="0" smtClean="0">
                <a:latin typeface="Arial" pitchFamily="34" charset="0"/>
                <a:cs typeface="Arial" pitchFamily="34" charset="0"/>
              </a:rPr>
              <a:t>In 10-50% of patients, diagnosis is not made in the first 24 hours. Physical examination is limited in its utility in diagnosing this injury, but diaphragm injury may be identified by auscultation.  Peristaltic sounds in the chest on auscultation indicate a diaphragm rupture.  </a:t>
            </a:r>
          </a:p>
          <a:p>
            <a:pPr eaLnBrk="1" hangingPunct="1">
              <a:spcBef>
                <a:spcPct val="0"/>
              </a:spcBef>
            </a:pPr>
            <a:endParaRPr lang="en-US" dirty="0" smtClean="0">
              <a:latin typeface="Arial" pitchFamily="34" charset="0"/>
              <a:cs typeface="Arial" pitchFamily="34" charset="0"/>
            </a:endParaRPr>
          </a:p>
          <a:p>
            <a:pPr eaLnBrk="1" hangingPunct="1">
              <a:spcBef>
                <a:spcPct val="0"/>
              </a:spcBef>
            </a:pPr>
            <a:r>
              <a:rPr lang="en-US" dirty="0" smtClean="0">
                <a:latin typeface="Arial" pitchFamily="34" charset="0"/>
                <a:cs typeface="Arial" pitchFamily="34" charset="0"/>
              </a:rPr>
              <a:t>With gross herniation of visceral contents into the chest, mediastinal structures shift resulting in respiratory distress and hemodynamic instability.  </a:t>
            </a:r>
          </a:p>
          <a:p>
            <a:pPr eaLnBrk="1" hangingPunct="1">
              <a:spcBef>
                <a:spcPct val="0"/>
              </a:spcBef>
            </a:pPr>
            <a:endParaRPr lang="en-US" dirty="0" smtClean="0">
              <a:latin typeface="Arial" pitchFamily="34" charset="0"/>
              <a:cs typeface="Arial" pitchFamily="34" charset="0"/>
            </a:endParaRPr>
          </a:p>
          <a:p>
            <a:pPr eaLnBrk="1" hangingPunct="1">
              <a:spcBef>
                <a:spcPct val="0"/>
              </a:spcBef>
            </a:pPr>
            <a:r>
              <a:rPr lang="en-US" dirty="0" smtClean="0">
                <a:latin typeface="Arial" pitchFamily="34" charset="0"/>
                <a:cs typeface="Arial" pitchFamily="34" charset="0"/>
              </a:rPr>
              <a:t>Monitoring for the possibility of delayed rupture should be included in the assessment. </a:t>
            </a:r>
          </a:p>
          <a:p>
            <a:pPr eaLnBrk="1" hangingPunct="1">
              <a:spcBef>
                <a:spcPct val="0"/>
              </a:spcBef>
            </a:pPr>
            <a:endParaRPr lang="en-US" dirty="0" smtClean="0">
              <a:latin typeface="Arial" pitchFamily="34" charset="0"/>
              <a:cs typeface="Arial" pitchFamily="34" charset="0"/>
            </a:endParaRPr>
          </a:p>
          <a:p>
            <a:pPr eaLnBrk="1" hangingPunct="1">
              <a:spcBef>
                <a:spcPct val="0"/>
              </a:spcBef>
            </a:pPr>
            <a:r>
              <a:rPr lang="en-US" dirty="0" smtClean="0">
                <a:latin typeface="Arial" pitchFamily="34" charset="0"/>
                <a:cs typeface="Arial" pitchFamily="34" charset="0"/>
              </a:rPr>
              <a:t>If not made in the first 4 hours, the diagnosis may be delayed for months or years.  Up to 50% of blunt trauma injuries to the diaphragm are diagnosed late.  It can occur many years post trauma due to gradual weakening of the injured area leading to rupture.</a:t>
            </a:r>
          </a:p>
          <a:p>
            <a:pPr eaLnBrk="1" hangingPunct="1">
              <a:spcBef>
                <a:spcPct val="0"/>
              </a:spcBef>
            </a:pPr>
            <a:endParaRPr lang="en-US" dirty="0" smtClean="0">
              <a:latin typeface="Arial" pitchFamily="34" charset="0"/>
              <a:cs typeface="Arial" pitchFamily="34" charset="0"/>
            </a:endParaRPr>
          </a:p>
        </p:txBody>
      </p:sp>
      <p:sp>
        <p:nvSpPr>
          <p:cNvPr id="2" name="Footer Placeholder 1"/>
          <p:cNvSpPr>
            <a:spLocks noGrp="1"/>
          </p:cNvSpPr>
          <p:nvPr>
            <p:ph type="ftr" sz="quarter" idx="10"/>
          </p:nvPr>
        </p:nvSpPr>
        <p:spPr/>
        <p:txBody>
          <a:bodyPr/>
          <a:lstStyle/>
          <a:p>
            <a:r>
              <a:rPr lang="en-US" smtClean="0"/>
              <a:t>STN E-Library 2012</a:t>
            </a:r>
            <a:endParaRPr lang="en-US" dirty="0"/>
          </a:p>
        </p:txBody>
      </p:sp>
      <p:sp>
        <p:nvSpPr>
          <p:cNvPr id="3" name="Header Placeholder 2"/>
          <p:cNvSpPr>
            <a:spLocks noGrp="1"/>
          </p:cNvSpPr>
          <p:nvPr>
            <p:ph type="hdr" sz="quarter" idx="11"/>
          </p:nvPr>
        </p:nvSpPr>
        <p:spPr/>
        <p:txBody>
          <a:bodyPr/>
          <a:lstStyle/>
          <a:p>
            <a:pPr>
              <a:defRPr/>
            </a:pPr>
            <a:r>
              <a:rPr lang="en-US" smtClean="0"/>
              <a:t>10_Abdominal Injuries</a:t>
            </a:r>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2" name="Rectangle 7"/>
          <p:cNvSpPr>
            <a:spLocks noGrp="1" noChangeArrowheads="1"/>
          </p:cNvSpPr>
          <p:nvPr>
            <p:ph type="sldNum" sz="quarter" idx="5"/>
          </p:nvPr>
        </p:nvSpPr>
        <p:spPr bwMode="auto">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733583AF-A589-4F10-B34A-34D58E844494}" type="slidenum">
              <a:rPr lang="en-US" smtClean="0"/>
              <a:pPr fontAlgn="base">
                <a:spcBef>
                  <a:spcPct val="0"/>
                </a:spcBef>
                <a:spcAft>
                  <a:spcPct val="0"/>
                </a:spcAft>
                <a:defRPr/>
              </a:pPr>
              <a:t>4</a:t>
            </a:fld>
            <a:endParaRPr lang="en-US" dirty="0" smtClean="0"/>
          </a:p>
        </p:txBody>
      </p:sp>
      <p:sp>
        <p:nvSpPr>
          <p:cNvPr id="13619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36198"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buFontTx/>
              <a:buChar char="•"/>
            </a:pPr>
            <a:r>
              <a:rPr lang="en-US" dirty="0" smtClean="0">
                <a:latin typeface="Arial" pitchFamily="34" charset="0"/>
                <a:cs typeface="Arial" pitchFamily="34" charset="0"/>
              </a:rPr>
              <a:t>Abdominal trauma ranks 3</a:t>
            </a:r>
            <a:r>
              <a:rPr lang="en-US" baseline="30000" dirty="0" smtClean="0">
                <a:latin typeface="Arial" pitchFamily="34" charset="0"/>
                <a:cs typeface="Arial" pitchFamily="34" charset="0"/>
              </a:rPr>
              <a:t>rd</a:t>
            </a:r>
            <a:r>
              <a:rPr lang="en-US" dirty="0" smtClean="0">
                <a:latin typeface="Arial" pitchFamily="34" charset="0"/>
                <a:cs typeface="Arial" pitchFamily="34" charset="0"/>
              </a:rPr>
              <a:t> as a cause of death and is preceded only by head and chest injuries.</a:t>
            </a:r>
          </a:p>
          <a:p>
            <a:pPr eaLnBrk="1" hangingPunct="1">
              <a:spcBef>
                <a:spcPct val="0"/>
              </a:spcBef>
              <a:buFontTx/>
              <a:buChar char="•"/>
            </a:pPr>
            <a:r>
              <a:rPr lang="en-US" dirty="0" smtClean="0">
                <a:latin typeface="Arial" pitchFamily="34" charset="0"/>
                <a:cs typeface="Arial" pitchFamily="34" charset="0"/>
              </a:rPr>
              <a:t>Death is primarily a result of hemorrhage, however, after 48 hours, sepsis and complications lead to higher incidence of morbidity and mortality. </a:t>
            </a:r>
          </a:p>
          <a:p>
            <a:pPr eaLnBrk="1" hangingPunct="1">
              <a:spcBef>
                <a:spcPct val="0"/>
              </a:spcBef>
              <a:buFontTx/>
              <a:buChar char="•"/>
            </a:pPr>
            <a:r>
              <a:rPr lang="en-US" dirty="0" smtClean="0">
                <a:latin typeface="Arial" pitchFamily="34" charset="0"/>
                <a:cs typeface="Arial" pitchFamily="34" charset="0"/>
              </a:rPr>
              <a:t>Usually it is accompanied by other injuries and this leads to an increase in morbidity and mortality.  </a:t>
            </a:r>
          </a:p>
          <a:p>
            <a:pPr eaLnBrk="1" hangingPunct="1">
              <a:spcBef>
                <a:spcPct val="0"/>
              </a:spcBef>
              <a:buFontTx/>
              <a:buChar char="•"/>
            </a:pPr>
            <a:r>
              <a:rPr lang="en-US" dirty="0" smtClean="0">
                <a:latin typeface="Arial" pitchFamily="34" charset="0"/>
                <a:cs typeface="Arial" pitchFamily="34" charset="0"/>
              </a:rPr>
              <a:t>Whether it is the acute injury of the complication of the injury, the failure to diagnose and treat early increases the morbidity and mortality.  </a:t>
            </a:r>
          </a:p>
          <a:p>
            <a:pPr eaLnBrk="1" hangingPunct="1">
              <a:spcBef>
                <a:spcPct val="0"/>
              </a:spcBef>
            </a:pPr>
            <a:endParaRPr lang="en-US" dirty="0" smtClean="0"/>
          </a:p>
          <a:p>
            <a:pPr eaLnBrk="1" hangingPunct="1">
              <a:spcBef>
                <a:spcPct val="0"/>
              </a:spcBef>
            </a:pPr>
            <a:endParaRPr lang="en-US" dirty="0" smtClean="0"/>
          </a:p>
        </p:txBody>
      </p:sp>
      <p:sp>
        <p:nvSpPr>
          <p:cNvPr id="2" name="Footer Placeholder 1"/>
          <p:cNvSpPr>
            <a:spLocks noGrp="1"/>
          </p:cNvSpPr>
          <p:nvPr>
            <p:ph type="ftr" sz="quarter" idx="10"/>
          </p:nvPr>
        </p:nvSpPr>
        <p:spPr/>
        <p:txBody>
          <a:bodyPr/>
          <a:lstStyle/>
          <a:p>
            <a:r>
              <a:rPr lang="en-US" smtClean="0"/>
              <a:t>STN E-Library 2012</a:t>
            </a:r>
            <a:endParaRPr lang="en-US" dirty="0"/>
          </a:p>
        </p:txBody>
      </p:sp>
      <p:sp>
        <p:nvSpPr>
          <p:cNvPr id="3" name="Header Placeholder 2"/>
          <p:cNvSpPr>
            <a:spLocks noGrp="1"/>
          </p:cNvSpPr>
          <p:nvPr>
            <p:ph type="hdr" sz="quarter" idx="11"/>
          </p:nvPr>
        </p:nvSpPr>
        <p:spPr/>
        <p:txBody>
          <a:bodyPr/>
          <a:lstStyle/>
          <a:p>
            <a:pPr>
              <a:defRPr/>
            </a:pPr>
            <a:r>
              <a:rPr lang="en-US" smtClean="0"/>
              <a:t>10_Abdominal Injuries</a:t>
            </a:r>
            <a:endParaRPr lang="en-US"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Slide Image Placeholder 1"/>
          <p:cNvSpPr>
            <a:spLocks noGrp="1" noRot="1" noChangeAspect="1" noTextEdit="1"/>
          </p:cNvSpPr>
          <p:nvPr>
            <p:ph type="sldImg"/>
          </p:nvPr>
        </p:nvSpPr>
        <p:spPr bwMode="auto">
          <a:noFill/>
          <a:ln>
            <a:solidFill>
              <a:srgbClr val="000000"/>
            </a:solidFill>
            <a:miter lim="800000"/>
            <a:headEnd/>
            <a:tailEnd/>
          </a:ln>
        </p:spPr>
      </p:sp>
      <p:sp>
        <p:nvSpPr>
          <p:cNvPr id="18125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latin typeface="Arial" pitchFamily="34" charset="0"/>
                <a:cs typeface="Arial" pitchFamily="34" charset="0"/>
              </a:rPr>
              <a:t>What is wrong with this picture?</a:t>
            </a:r>
          </a:p>
          <a:p>
            <a:pPr eaLnBrk="1" hangingPunct="1">
              <a:spcBef>
                <a:spcPct val="0"/>
              </a:spcBef>
            </a:pPr>
            <a:endParaRPr lang="en-US" dirty="0" smtClean="0">
              <a:latin typeface="Arial" pitchFamily="34" charset="0"/>
              <a:cs typeface="Arial" pitchFamily="34" charset="0"/>
            </a:endParaRPr>
          </a:p>
          <a:p>
            <a:pPr eaLnBrk="1" hangingPunct="1">
              <a:spcBef>
                <a:spcPct val="0"/>
              </a:spcBef>
            </a:pPr>
            <a:r>
              <a:rPr lang="en-US" dirty="0" smtClean="0">
                <a:latin typeface="Arial" pitchFamily="34" charset="0"/>
                <a:cs typeface="Arial" pitchFamily="34" charset="0"/>
              </a:rPr>
              <a:t>Elevation of left diaphragm; gastric tube curled; herniation of abdomen contents into chest</a:t>
            </a:r>
          </a:p>
        </p:txBody>
      </p:sp>
      <p:sp>
        <p:nvSpPr>
          <p:cNvPr id="153604" name="Slide Number Placeholder 3"/>
          <p:cNvSpPr>
            <a:spLocks noGrp="1"/>
          </p:cNvSpPr>
          <p:nvPr>
            <p:ph type="sldNum" sz="quarter" idx="5"/>
          </p:nvPr>
        </p:nvSpPr>
        <p:spPr bwMode="auto">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C8180681-4941-403F-9102-75335F6DF7F0}" type="slidenum">
              <a:rPr lang="en-US" smtClean="0"/>
              <a:pPr fontAlgn="base">
                <a:spcBef>
                  <a:spcPct val="0"/>
                </a:spcBef>
                <a:spcAft>
                  <a:spcPct val="0"/>
                </a:spcAft>
                <a:defRPr/>
              </a:pPr>
              <a:t>40</a:t>
            </a:fld>
            <a:endParaRPr lang="en-US" dirty="0" smtClean="0"/>
          </a:p>
        </p:txBody>
      </p:sp>
      <p:sp>
        <p:nvSpPr>
          <p:cNvPr id="2" name="Footer Placeholder 1"/>
          <p:cNvSpPr>
            <a:spLocks noGrp="1"/>
          </p:cNvSpPr>
          <p:nvPr>
            <p:ph type="ftr" sz="quarter" idx="10"/>
          </p:nvPr>
        </p:nvSpPr>
        <p:spPr/>
        <p:txBody>
          <a:bodyPr/>
          <a:lstStyle/>
          <a:p>
            <a:r>
              <a:rPr lang="en-US" smtClean="0"/>
              <a:t>STN E-Library 2012</a:t>
            </a:r>
            <a:endParaRPr lang="en-US" dirty="0"/>
          </a:p>
        </p:txBody>
      </p:sp>
      <p:sp>
        <p:nvSpPr>
          <p:cNvPr id="3" name="Header Placeholder 2"/>
          <p:cNvSpPr>
            <a:spLocks noGrp="1"/>
          </p:cNvSpPr>
          <p:nvPr>
            <p:ph type="hdr" sz="quarter" idx="11"/>
          </p:nvPr>
        </p:nvSpPr>
        <p:spPr/>
        <p:txBody>
          <a:bodyPr/>
          <a:lstStyle/>
          <a:p>
            <a:pPr>
              <a:defRPr/>
            </a:pPr>
            <a:r>
              <a:rPr lang="en-US" smtClean="0"/>
              <a:t>10_Abdominal Injuries</a:t>
            </a:r>
            <a:endParaRPr lang="en-US" dirty="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Slide Image Placeholder 1"/>
          <p:cNvSpPr>
            <a:spLocks noGrp="1" noRot="1" noChangeAspect="1" noTextEdit="1"/>
          </p:cNvSpPr>
          <p:nvPr>
            <p:ph type="sldImg"/>
          </p:nvPr>
        </p:nvSpPr>
        <p:spPr bwMode="auto">
          <a:noFill/>
          <a:ln>
            <a:solidFill>
              <a:srgbClr val="000000"/>
            </a:solidFill>
            <a:miter lim="800000"/>
            <a:headEnd/>
            <a:tailEnd/>
          </a:ln>
        </p:spPr>
      </p:sp>
      <p:sp>
        <p:nvSpPr>
          <p:cNvPr id="18227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n-US" dirty="0" smtClean="0">
                <a:latin typeface="Arial" pitchFamily="34" charset="0"/>
                <a:cs typeface="Arial" pitchFamily="34" charset="0"/>
              </a:rPr>
              <a:t>Elevated right hemidiaphragm</a:t>
            </a:r>
          </a:p>
        </p:txBody>
      </p:sp>
      <p:sp>
        <p:nvSpPr>
          <p:cNvPr id="4" name="Slide Number Placeholder 3"/>
          <p:cNvSpPr>
            <a:spLocks noGrp="1"/>
          </p:cNvSpPr>
          <p:nvPr>
            <p:ph type="sldNum" sz="quarter" idx="5"/>
          </p:nvPr>
        </p:nvSpPr>
        <p:spPr/>
        <p:txBody>
          <a:bodyPr/>
          <a:lstStyle/>
          <a:p>
            <a:pPr>
              <a:defRPr/>
            </a:pPr>
            <a:fld id="{BBD4D69D-B6C2-44A8-B786-90619E6B9DD3}" type="slidenum">
              <a:rPr lang="en-US" smtClean="0"/>
              <a:pPr>
                <a:defRPr/>
              </a:pPr>
              <a:t>41</a:t>
            </a:fld>
            <a:endParaRPr lang="en-US" dirty="0"/>
          </a:p>
        </p:txBody>
      </p:sp>
      <p:sp>
        <p:nvSpPr>
          <p:cNvPr id="2" name="Footer Placeholder 1"/>
          <p:cNvSpPr>
            <a:spLocks noGrp="1"/>
          </p:cNvSpPr>
          <p:nvPr>
            <p:ph type="ftr" sz="quarter" idx="10"/>
          </p:nvPr>
        </p:nvSpPr>
        <p:spPr/>
        <p:txBody>
          <a:bodyPr/>
          <a:lstStyle/>
          <a:p>
            <a:r>
              <a:rPr lang="en-US" smtClean="0"/>
              <a:t>STN E-Library 2012</a:t>
            </a:r>
            <a:endParaRPr lang="en-US" dirty="0"/>
          </a:p>
        </p:txBody>
      </p:sp>
      <p:sp>
        <p:nvSpPr>
          <p:cNvPr id="3" name="Header Placeholder 2"/>
          <p:cNvSpPr>
            <a:spLocks noGrp="1"/>
          </p:cNvSpPr>
          <p:nvPr>
            <p:ph type="hdr" sz="quarter" idx="11"/>
          </p:nvPr>
        </p:nvSpPr>
        <p:spPr/>
        <p:txBody>
          <a:bodyPr/>
          <a:lstStyle/>
          <a:p>
            <a:pPr>
              <a:defRPr/>
            </a:pPr>
            <a:r>
              <a:rPr lang="en-US" smtClean="0"/>
              <a:t>10_Abdominal Injuries</a:t>
            </a:r>
            <a:endParaRPr lang="en-US" dirty="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2" name="Rectangle 7"/>
          <p:cNvSpPr>
            <a:spLocks noGrp="1" noChangeArrowheads="1"/>
          </p:cNvSpPr>
          <p:nvPr>
            <p:ph type="sldNum" sz="quarter" idx="5"/>
          </p:nvPr>
        </p:nvSpPr>
        <p:spPr bwMode="auto">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9CC5D644-5E99-42C2-8EFC-D2440FE8A081}" type="slidenum">
              <a:rPr lang="en-US" smtClean="0"/>
              <a:pPr fontAlgn="base">
                <a:spcBef>
                  <a:spcPct val="0"/>
                </a:spcBef>
                <a:spcAft>
                  <a:spcPct val="0"/>
                </a:spcAft>
                <a:defRPr/>
              </a:pPr>
              <a:t>42</a:t>
            </a:fld>
            <a:endParaRPr lang="en-US" dirty="0" smtClean="0"/>
          </a:p>
        </p:txBody>
      </p:sp>
      <p:sp>
        <p:nvSpPr>
          <p:cNvPr id="18330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83302"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latin typeface="Arial" pitchFamily="34" charset="0"/>
                <a:cs typeface="Arial" pitchFamily="34" charset="0"/>
              </a:rPr>
              <a:t>Operative repair is necessary because visceral herniation can occur even in small defects.  Laparotomy is preferred for acute traumatic tears unless it is a penetrating trauma where the entrance wound is in the chest and a thoracic approach may be utilized.</a:t>
            </a:r>
          </a:p>
        </p:txBody>
      </p:sp>
      <p:sp>
        <p:nvSpPr>
          <p:cNvPr id="2" name="Footer Placeholder 1"/>
          <p:cNvSpPr>
            <a:spLocks noGrp="1"/>
          </p:cNvSpPr>
          <p:nvPr>
            <p:ph type="ftr" sz="quarter" idx="10"/>
          </p:nvPr>
        </p:nvSpPr>
        <p:spPr/>
        <p:txBody>
          <a:bodyPr/>
          <a:lstStyle/>
          <a:p>
            <a:r>
              <a:rPr lang="en-US" smtClean="0"/>
              <a:t>STN E-Library 2012</a:t>
            </a:r>
            <a:endParaRPr lang="en-US" dirty="0"/>
          </a:p>
        </p:txBody>
      </p:sp>
      <p:sp>
        <p:nvSpPr>
          <p:cNvPr id="3" name="Header Placeholder 2"/>
          <p:cNvSpPr>
            <a:spLocks noGrp="1"/>
          </p:cNvSpPr>
          <p:nvPr>
            <p:ph type="hdr" sz="quarter" idx="11"/>
          </p:nvPr>
        </p:nvSpPr>
        <p:spPr/>
        <p:txBody>
          <a:bodyPr/>
          <a:lstStyle/>
          <a:p>
            <a:pPr>
              <a:defRPr/>
            </a:pPr>
            <a:r>
              <a:rPr lang="en-US" smtClean="0"/>
              <a:t>10_Abdominal Injuries</a:t>
            </a:r>
            <a:endParaRPr lang="en-US" dirty="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Slide Image Placeholder 1"/>
          <p:cNvSpPr>
            <a:spLocks noGrp="1" noRot="1" noChangeAspect="1" noTextEdit="1"/>
          </p:cNvSpPr>
          <p:nvPr>
            <p:ph type="sldImg"/>
          </p:nvPr>
        </p:nvSpPr>
        <p:spPr bwMode="auto">
          <a:noFill/>
          <a:ln>
            <a:solidFill>
              <a:srgbClr val="000000"/>
            </a:solidFill>
            <a:miter lim="800000"/>
            <a:headEnd/>
            <a:tailEnd/>
          </a:ln>
        </p:spPr>
      </p:sp>
      <p:sp>
        <p:nvSpPr>
          <p:cNvPr id="184323"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dirty="0" smtClean="0">
                <a:latin typeface="Arial" pitchFamily="34" charset="0"/>
                <a:cs typeface="Arial" pitchFamily="34" charset="0"/>
              </a:rPr>
              <a:t>Intraoperative</a:t>
            </a:r>
          </a:p>
          <a:p>
            <a:r>
              <a:rPr lang="en-US" b="1" dirty="0" smtClean="0">
                <a:latin typeface="Arial" pitchFamily="34" charset="0"/>
                <a:cs typeface="Arial" pitchFamily="34" charset="0"/>
              </a:rPr>
              <a:t>Note hole in </a:t>
            </a:r>
            <a:r>
              <a:rPr lang="en-US" b="1" dirty="0" err="1" smtClean="0">
                <a:latin typeface="Arial" pitchFamily="34" charset="0"/>
                <a:cs typeface="Arial" pitchFamily="34" charset="0"/>
              </a:rPr>
              <a:t>diaphrqagm</a:t>
            </a:r>
            <a:endParaRPr lang="en-US" b="1" dirty="0" smtClean="0">
              <a:latin typeface="Arial" pitchFamily="34" charset="0"/>
              <a:cs typeface="Arial" pitchFamily="34" charset="0"/>
            </a:endParaRPr>
          </a:p>
        </p:txBody>
      </p:sp>
      <p:sp>
        <p:nvSpPr>
          <p:cNvPr id="4" name="Slide Number Placeholder 3"/>
          <p:cNvSpPr>
            <a:spLocks noGrp="1"/>
          </p:cNvSpPr>
          <p:nvPr>
            <p:ph type="sldNum" sz="quarter" idx="5"/>
          </p:nvPr>
        </p:nvSpPr>
        <p:spPr/>
        <p:txBody>
          <a:bodyPr/>
          <a:lstStyle/>
          <a:p>
            <a:pPr>
              <a:defRPr/>
            </a:pPr>
            <a:fld id="{23DB6624-2A94-4FCC-91CB-2F017714A8C0}" type="slidenum">
              <a:rPr lang="en-US" smtClean="0"/>
              <a:pPr>
                <a:defRPr/>
              </a:pPr>
              <a:t>43</a:t>
            </a:fld>
            <a:endParaRPr lang="en-US" dirty="0"/>
          </a:p>
        </p:txBody>
      </p:sp>
      <p:sp>
        <p:nvSpPr>
          <p:cNvPr id="2" name="Footer Placeholder 1"/>
          <p:cNvSpPr>
            <a:spLocks noGrp="1"/>
          </p:cNvSpPr>
          <p:nvPr>
            <p:ph type="ftr" sz="quarter" idx="10"/>
          </p:nvPr>
        </p:nvSpPr>
        <p:spPr/>
        <p:txBody>
          <a:bodyPr/>
          <a:lstStyle/>
          <a:p>
            <a:r>
              <a:rPr lang="en-US" smtClean="0"/>
              <a:t>STN E-Library 2012</a:t>
            </a:r>
            <a:endParaRPr lang="en-US" dirty="0"/>
          </a:p>
        </p:txBody>
      </p:sp>
      <p:sp>
        <p:nvSpPr>
          <p:cNvPr id="3" name="Header Placeholder 2"/>
          <p:cNvSpPr>
            <a:spLocks noGrp="1"/>
          </p:cNvSpPr>
          <p:nvPr>
            <p:ph type="hdr" sz="quarter" idx="11"/>
          </p:nvPr>
        </p:nvSpPr>
        <p:spPr/>
        <p:txBody>
          <a:bodyPr/>
          <a:lstStyle/>
          <a:p>
            <a:pPr>
              <a:defRPr/>
            </a:pPr>
            <a:r>
              <a:rPr lang="en-US" smtClean="0"/>
              <a:t>10_Abdominal Injuries</a:t>
            </a:r>
            <a:endParaRPr lang="en-US" dirty="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Slide Image Placeholder 1"/>
          <p:cNvSpPr>
            <a:spLocks noGrp="1" noRot="1" noChangeAspect="1" noTextEdit="1"/>
          </p:cNvSpPr>
          <p:nvPr>
            <p:ph type="sldImg"/>
          </p:nvPr>
        </p:nvSpPr>
        <p:spPr bwMode="auto">
          <a:noFill/>
          <a:ln>
            <a:solidFill>
              <a:srgbClr val="000000"/>
            </a:solidFill>
            <a:miter lim="800000"/>
            <a:headEnd/>
            <a:tailEnd/>
          </a:ln>
        </p:spPr>
      </p:sp>
      <p:sp>
        <p:nvSpPr>
          <p:cNvPr id="186371"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dirty="0" smtClean="0">
                <a:latin typeface="Arial" pitchFamily="34" charset="0"/>
                <a:cs typeface="Arial" pitchFamily="34" charset="0"/>
              </a:rPr>
              <a:t>Abdomen contents herniating through diaphragm.  </a:t>
            </a:r>
          </a:p>
        </p:txBody>
      </p:sp>
      <p:sp>
        <p:nvSpPr>
          <p:cNvPr id="4" name="Slide Number Placeholder 3"/>
          <p:cNvSpPr>
            <a:spLocks noGrp="1"/>
          </p:cNvSpPr>
          <p:nvPr>
            <p:ph type="sldNum" sz="quarter" idx="5"/>
          </p:nvPr>
        </p:nvSpPr>
        <p:spPr/>
        <p:txBody>
          <a:bodyPr/>
          <a:lstStyle/>
          <a:p>
            <a:pPr>
              <a:defRPr/>
            </a:pPr>
            <a:fld id="{C155C6D5-6DA1-4A9A-8DF3-8BBED4280828}" type="slidenum">
              <a:rPr lang="en-US" smtClean="0"/>
              <a:pPr>
                <a:defRPr/>
              </a:pPr>
              <a:t>44</a:t>
            </a:fld>
            <a:endParaRPr lang="en-US" dirty="0"/>
          </a:p>
        </p:txBody>
      </p:sp>
      <p:sp>
        <p:nvSpPr>
          <p:cNvPr id="2" name="Footer Placeholder 1"/>
          <p:cNvSpPr>
            <a:spLocks noGrp="1"/>
          </p:cNvSpPr>
          <p:nvPr>
            <p:ph type="ftr" sz="quarter" idx="10"/>
          </p:nvPr>
        </p:nvSpPr>
        <p:spPr/>
        <p:txBody>
          <a:bodyPr/>
          <a:lstStyle/>
          <a:p>
            <a:r>
              <a:rPr lang="en-US" smtClean="0"/>
              <a:t>STN E-Library 2012</a:t>
            </a:r>
            <a:endParaRPr lang="en-US" dirty="0"/>
          </a:p>
        </p:txBody>
      </p:sp>
      <p:sp>
        <p:nvSpPr>
          <p:cNvPr id="3" name="Header Placeholder 2"/>
          <p:cNvSpPr>
            <a:spLocks noGrp="1"/>
          </p:cNvSpPr>
          <p:nvPr>
            <p:ph type="hdr" sz="quarter" idx="11"/>
          </p:nvPr>
        </p:nvSpPr>
        <p:spPr/>
        <p:txBody>
          <a:bodyPr/>
          <a:lstStyle/>
          <a:p>
            <a:pPr>
              <a:defRPr/>
            </a:pPr>
            <a:r>
              <a:rPr lang="en-US" smtClean="0"/>
              <a:t>10_Abdominal Injuries</a:t>
            </a:r>
            <a:endParaRPr lang="en-US" dirty="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2" name="Rectangle 7"/>
          <p:cNvSpPr>
            <a:spLocks noGrp="1" noChangeArrowheads="1"/>
          </p:cNvSpPr>
          <p:nvPr>
            <p:ph type="sldNum" sz="quarter" idx="5"/>
          </p:nvPr>
        </p:nvSpPr>
        <p:spPr bwMode="auto">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00E31E90-E489-4BC5-A2FA-F5238E7FB6CE}" type="slidenum">
              <a:rPr lang="en-US" smtClean="0"/>
              <a:pPr fontAlgn="base">
                <a:spcBef>
                  <a:spcPct val="0"/>
                </a:spcBef>
                <a:spcAft>
                  <a:spcPct val="0"/>
                </a:spcAft>
                <a:defRPr/>
              </a:pPr>
              <a:t>45</a:t>
            </a:fld>
            <a:endParaRPr lang="en-US" dirty="0" smtClean="0"/>
          </a:p>
        </p:txBody>
      </p:sp>
      <p:sp>
        <p:nvSpPr>
          <p:cNvPr id="19968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99686"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buFont typeface="Arial" pitchFamily="34" charset="0"/>
              <a:buChar char="•"/>
            </a:pPr>
            <a:r>
              <a:rPr lang="en-US" dirty="0" smtClean="0">
                <a:latin typeface="Arial" pitchFamily="34" charset="0"/>
                <a:cs typeface="Arial" pitchFamily="34" charset="0"/>
              </a:rPr>
              <a:t>The illustration shows the location of pancreas to include head, body, and tail as well as ductal system.  As well as the relationship to the duodenum. </a:t>
            </a:r>
          </a:p>
          <a:p>
            <a:pPr eaLnBrk="1" hangingPunct="1">
              <a:buFont typeface="Arial" pitchFamily="34" charset="0"/>
              <a:buChar char="•"/>
            </a:pPr>
            <a:r>
              <a:rPr lang="en-US" dirty="0" smtClean="0">
                <a:latin typeface="Arial" pitchFamily="34" charset="0"/>
                <a:cs typeface="Arial" pitchFamily="34" charset="0"/>
              </a:rPr>
              <a:t>Located retroperitoneally at the level of L-2</a:t>
            </a:r>
          </a:p>
          <a:p>
            <a:pPr eaLnBrk="1" hangingPunct="1">
              <a:buFont typeface="Arial" pitchFamily="34" charset="0"/>
              <a:buChar char="•"/>
            </a:pPr>
            <a:r>
              <a:rPr lang="en-US" dirty="0" smtClean="0">
                <a:latin typeface="Arial" pitchFamily="34" charset="0"/>
                <a:cs typeface="Arial" pitchFamily="34" charset="0"/>
              </a:rPr>
              <a:t>Extends from C-loop of duodenum to hilum of spleen</a:t>
            </a:r>
          </a:p>
          <a:p>
            <a:pPr eaLnBrk="1" hangingPunct="1">
              <a:buFont typeface="Arial" pitchFamily="34" charset="0"/>
              <a:buChar char="•"/>
            </a:pPr>
            <a:r>
              <a:rPr lang="en-US" dirty="0" smtClean="0">
                <a:latin typeface="Arial" pitchFamily="34" charset="0"/>
                <a:cs typeface="Arial" pitchFamily="34" charset="0"/>
              </a:rPr>
              <a:t>Rupture often tears ductal system and allows invasion of pancreatic juices</a:t>
            </a:r>
          </a:p>
          <a:p>
            <a:pPr eaLnBrk="1" hangingPunct="1">
              <a:spcBef>
                <a:spcPct val="0"/>
              </a:spcBef>
            </a:pPr>
            <a:r>
              <a:rPr lang="en-US" dirty="0" smtClean="0">
                <a:latin typeface="Arial" pitchFamily="34" charset="0"/>
                <a:cs typeface="Arial" pitchFamily="34" charset="0"/>
              </a:rPr>
              <a:t>Blood supply is from the splenic artery and vein and the superior mesenteric artery and vein. Due to its location, a blunt trauma mechanism can force the pancreas against the vertebral column causing it to rupture.  If rupture tears the ductal system, digestive enzymes invade</a:t>
            </a:r>
          </a:p>
          <a:p>
            <a:pPr eaLnBrk="1" hangingPunct="1">
              <a:spcBef>
                <a:spcPct val="0"/>
              </a:spcBef>
            </a:pPr>
            <a:endParaRPr lang="en-US" dirty="0" smtClean="0">
              <a:latin typeface="Arial" pitchFamily="34" charset="0"/>
              <a:cs typeface="Arial" pitchFamily="34" charset="0"/>
            </a:endParaRPr>
          </a:p>
          <a:p>
            <a:pPr eaLnBrk="1" hangingPunct="1">
              <a:spcBef>
                <a:spcPct val="0"/>
              </a:spcBef>
            </a:pPr>
            <a:r>
              <a:rPr lang="en-US" b="1" dirty="0" smtClean="0">
                <a:latin typeface="Arial" pitchFamily="34" charset="0"/>
                <a:cs typeface="Arial" pitchFamily="34" charset="0"/>
              </a:rPr>
              <a:t>Whether minor or major injury, it is usually easy to diagnose but becomes a major therapeutic challenge for the clinical team and the patient, depending on extent of injury.</a:t>
            </a:r>
          </a:p>
          <a:p>
            <a:pPr eaLnBrk="1" hangingPunct="1">
              <a:buFont typeface="Arial" pitchFamily="34" charset="0"/>
              <a:buChar char="•"/>
            </a:pPr>
            <a:endParaRPr lang="en-US" dirty="0" smtClean="0">
              <a:latin typeface="Arial" pitchFamily="34" charset="0"/>
              <a:cs typeface="Arial" pitchFamily="34" charset="0"/>
            </a:endParaRPr>
          </a:p>
          <a:p>
            <a:pPr eaLnBrk="1" hangingPunct="1">
              <a:buFont typeface="Arial" pitchFamily="34" charset="0"/>
              <a:buChar char="•"/>
            </a:pPr>
            <a:endParaRPr lang="en-US" dirty="0" smtClean="0">
              <a:latin typeface="Arial" pitchFamily="34" charset="0"/>
              <a:cs typeface="Arial" pitchFamily="34" charset="0"/>
            </a:endParaRPr>
          </a:p>
          <a:p>
            <a:pPr eaLnBrk="1" hangingPunct="1">
              <a:buFont typeface="Arial" pitchFamily="34" charset="0"/>
              <a:buChar char="•"/>
            </a:pPr>
            <a:endParaRPr lang="en-US" dirty="0" smtClean="0">
              <a:latin typeface="Arial" pitchFamily="34" charset="0"/>
              <a:cs typeface="Arial" pitchFamily="34" charset="0"/>
            </a:endParaRPr>
          </a:p>
          <a:p>
            <a:pPr eaLnBrk="1" hangingPunct="1">
              <a:spcBef>
                <a:spcPct val="0"/>
              </a:spcBef>
              <a:buFont typeface="Arial" pitchFamily="34" charset="0"/>
              <a:buChar char="•"/>
            </a:pPr>
            <a:endParaRPr lang="en-US" dirty="0" smtClean="0">
              <a:latin typeface="Arial" pitchFamily="34" charset="0"/>
              <a:cs typeface="Arial" pitchFamily="34" charset="0"/>
            </a:endParaRPr>
          </a:p>
          <a:p>
            <a:pPr eaLnBrk="1" hangingPunct="1">
              <a:spcBef>
                <a:spcPct val="0"/>
              </a:spcBef>
              <a:buFont typeface="Arial" pitchFamily="34" charset="0"/>
              <a:buChar char="•"/>
            </a:pPr>
            <a:endParaRPr lang="en-US" dirty="0" smtClean="0">
              <a:latin typeface="Arial" pitchFamily="34" charset="0"/>
              <a:cs typeface="Arial" pitchFamily="34" charset="0"/>
            </a:endParaRPr>
          </a:p>
        </p:txBody>
      </p:sp>
      <p:sp>
        <p:nvSpPr>
          <p:cNvPr id="2" name="Footer Placeholder 1"/>
          <p:cNvSpPr>
            <a:spLocks noGrp="1"/>
          </p:cNvSpPr>
          <p:nvPr>
            <p:ph type="ftr" sz="quarter" idx="10"/>
          </p:nvPr>
        </p:nvSpPr>
        <p:spPr/>
        <p:txBody>
          <a:bodyPr/>
          <a:lstStyle/>
          <a:p>
            <a:r>
              <a:rPr lang="en-US" smtClean="0"/>
              <a:t>STN E-Library 2012</a:t>
            </a:r>
            <a:endParaRPr lang="en-US" dirty="0"/>
          </a:p>
        </p:txBody>
      </p:sp>
      <p:sp>
        <p:nvSpPr>
          <p:cNvPr id="3" name="Header Placeholder 2"/>
          <p:cNvSpPr>
            <a:spLocks noGrp="1"/>
          </p:cNvSpPr>
          <p:nvPr>
            <p:ph type="hdr" sz="quarter" idx="11"/>
          </p:nvPr>
        </p:nvSpPr>
        <p:spPr/>
        <p:txBody>
          <a:bodyPr/>
          <a:lstStyle/>
          <a:p>
            <a:pPr>
              <a:defRPr/>
            </a:pPr>
            <a:r>
              <a:rPr lang="en-US" smtClean="0"/>
              <a:t>10_Abdominal Injuries</a:t>
            </a:r>
            <a:endParaRPr lang="en-US" dirty="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80" name="Rectangle 7"/>
          <p:cNvSpPr>
            <a:spLocks noGrp="1" noChangeArrowheads="1"/>
          </p:cNvSpPr>
          <p:nvPr>
            <p:ph type="sldNum" sz="quarter" idx="5"/>
          </p:nvPr>
        </p:nvSpPr>
        <p:spPr bwMode="auto">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E8299992-0827-4D0E-82A2-C73A3B45613D}" type="slidenum">
              <a:rPr lang="en-US" smtClean="0"/>
              <a:pPr fontAlgn="base">
                <a:spcBef>
                  <a:spcPct val="0"/>
                </a:spcBef>
                <a:spcAft>
                  <a:spcPct val="0"/>
                </a:spcAft>
                <a:defRPr/>
              </a:pPr>
              <a:t>46</a:t>
            </a:fld>
            <a:endParaRPr lang="en-US" dirty="0" smtClean="0"/>
          </a:p>
        </p:txBody>
      </p:sp>
      <p:sp>
        <p:nvSpPr>
          <p:cNvPr id="19046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9047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latin typeface="Arial" pitchFamily="34" charset="0"/>
                <a:cs typeface="Arial" pitchFamily="34" charset="0"/>
              </a:rPr>
              <a:t>Its location and proximity to other organs and vessels make multiorgan injury a frequent occurrence.  </a:t>
            </a:r>
          </a:p>
          <a:p>
            <a:pPr eaLnBrk="1" hangingPunct="1">
              <a:spcBef>
                <a:spcPct val="0"/>
              </a:spcBef>
            </a:pPr>
            <a:r>
              <a:rPr lang="en-US" dirty="0" smtClean="0">
                <a:latin typeface="Arial" pitchFamily="34" charset="0"/>
                <a:cs typeface="Arial" pitchFamily="34" charset="0"/>
              </a:rPr>
              <a:t>Over 90%</a:t>
            </a:r>
            <a:r>
              <a:rPr lang="en-US" baseline="0" dirty="0" smtClean="0">
                <a:latin typeface="Arial" pitchFamily="34" charset="0"/>
                <a:cs typeface="Arial" pitchFamily="34" charset="0"/>
              </a:rPr>
              <a:t> of pancreatic injuries have an associated intra-abdominal injury.</a:t>
            </a:r>
            <a:endParaRPr lang="en-US" dirty="0" smtClean="0">
              <a:latin typeface="Arial" pitchFamily="34" charset="0"/>
              <a:cs typeface="Arial" pitchFamily="34" charset="0"/>
            </a:endParaRPr>
          </a:p>
          <a:p>
            <a:pPr eaLnBrk="1" hangingPunct="1">
              <a:spcBef>
                <a:spcPct val="0"/>
              </a:spcBef>
            </a:pPr>
            <a:endParaRPr lang="en-US" dirty="0" smtClean="0">
              <a:latin typeface="Arial" pitchFamily="34" charset="0"/>
              <a:cs typeface="Arial" pitchFamily="34" charset="0"/>
            </a:endParaRPr>
          </a:p>
          <a:p>
            <a:pPr eaLnBrk="1" hangingPunct="1">
              <a:spcBef>
                <a:spcPct val="0"/>
              </a:spcBef>
            </a:pPr>
            <a:r>
              <a:rPr lang="en-US" dirty="0" smtClean="0">
                <a:latin typeface="Arial" pitchFamily="34" charset="0"/>
                <a:cs typeface="Arial" pitchFamily="34" charset="0"/>
              </a:rPr>
              <a:t>GSW and stab wounds frequently include pancreatic injury, occurring in approximately 20-30% of all patients with penetrating traumas</a:t>
            </a:r>
          </a:p>
          <a:p>
            <a:pPr eaLnBrk="1" hangingPunct="1">
              <a:spcBef>
                <a:spcPct val="0"/>
              </a:spcBef>
            </a:pPr>
            <a:endParaRPr lang="en-US" dirty="0" smtClean="0">
              <a:latin typeface="Arial" pitchFamily="34" charset="0"/>
              <a:cs typeface="Arial" pitchFamily="34" charset="0"/>
            </a:endParaRPr>
          </a:p>
          <a:p>
            <a:pPr eaLnBrk="1" hangingPunct="1">
              <a:spcBef>
                <a:spcPct val="0"/>
              </a:spcBef>
            </a:pPr>
            <a:r>
              <a:rPr lang="en-US" dirty="0" smtClean="0">
                <a:latin typeface="Arial" pitchFamily="34" charset="0"/>
                <a:cs typeface="Arial" pitchFamily="34" charset="0"/>
              </a:rPr>
              <a:t>Early deaths are secondary to hemorrhage.  Late deaths result from infection.</a:t>
            </a:r>
          </a:p>
        </p:txBody>
      </p:sp>
      <p:sp>
        <p:nvSpPr>
          <p:cNvPr id="2" name="Footer Placeholder 1"/>
          <p:cNvSpPr>
            <a:spLocks noGrp="1"/>
          </p:cNvSpPr>
          <p:nvPr>
            <p:ph type="ftr" sz="quarter" idx="10"/>
          </p:nvPr>
        </p:nvSpPr>
        <p:spPr/>
        <p:txBody>
          <a:bodyPr/>
          <a:lstStyle/>
          <a:p>
            <a:r>
              <a:rPr lang="en-US" smtClean="0"/>
              <a:t>STN E-Library 2012</a:t>
            </a:r>
            <a:endParaRPr lang="en-US" dirty="0"/>
          </a:p>
        </p:txBody>
      </p:sp>
      <p:sp>
        <p:nvSpPr>
          <p:cNvPr id="3" name="Header Placeholder 2"/>
          <p:cNvSpPr>
            <a:spLocks noGrp="1"/>
          </p:cNvSpPr>
          <p:nvPr>
            <p:ph type="hdr" sz="quarter" idx="11"/>
          </p:nvPr>
        </p:nvSpPr>
        <p:spPr/>
        <p:txBody>
          <a:bodyPr/>
          <a:lstStyle/>
          <a:p>
            <a:pPr>
              <a:defRPr/>
            </a:pPr>
            <a:r>
              <a:rPr lang="en-US" smtClean="0"/>
              <a:t>10_Abdominal Injuries</a:t>
            </a:r>
            <a:endParaRPr lang="en-US" dirty="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Slide Image Placeholder 1"/>
          <p:cNvSpPr>
            <a:spLocks noGrp="1" noRot="1" noChangeAspect="1" noTextEdit="1"/>
          </p:cNvSpPr>
          <p:nvPr>
            <p:ph type="sldImg"/>
          </p:nvPr>
        </p:nvSpPr>
        <p:spPr bwMode="auto">
          <a:noFill/>
          <a:ln>
            <a:solidFill>
              <a:srgbClr val="000000"/>
            </a:solidFill>
            <a:miter lim="800000"/>
            <a:headEnd/>
            <a:tailEnd/>
          </a:ln>
        </p:spPr>
      </p:sp>
      <p:sp>
        <p:nvSpPr>
          <p:cNvPr id="19251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latin typeface="Arial" pitchFamily="34" charset="0"/>
                <a:cs typeface="Arial" pitchFamily="34" charset="0"/>
              </a:rPr>
              <a:t>Primarily a retroperitoneal organ and considered the first part of the small intestine.  Significant portions of the duodenum lie directly over the spinal column, and it is bordered anteriorly by the liver, colon, and stomach. The duodenal sweep is bordered by the gallbladder laterally and the head of the pancreas medially. </a:t>
            </a:r>
          </a:p>
          <a:p>
            <a:pPr eaLnBrk="1" hangingPunct="1">
              <a:spcBef>
                <a:spcPct val="0"/>
              </a:spcBef>
            </a:pPr>
            <a:endParaRPr lang="en-US" dirty="0" smtClean="0">
              <a:latin typeface="Arial" pitchFamily="34" charset="0"/>
              <a:cs typeface="Arial" pitchFamily="34" charset="0"/>
            </a:endParaRPr>
          </a:p>
          <a:p>
            <a:pPr eaLnBrk="1" hangingPunct="1">
              <a:spcBef>
                <a:spcPct val="0"/>
              </a:spcBef>
            </a:pPr>
            <a:r>
              <a:rPr lang="en-US" dirty="0" smtClean="0">
                <a:latin typeface="Arial" pitchFamily="34" charset="0"/>
                <a:cs typeface="Arial" pitchFamily="34" charset="0"/>
              </a:rPr>
              <a:t>The duodenum is the receiver of the highly acidic chyme from the stomach.  Only the superior portion is located within the peritoneum.  The descending, transverse, and ascending segments are located in the retroperitoneum.  </a:t>
            </a:r>
          </a:p>
          <a:p>
            <a:pPr eaLnBrk="1" hangingPunct="1">
              <a:spcBef>
                <a:spcPct val="0"/>
              </a:spcBef>
            </a:pPr>
            <a:endParaRPr lang="en-US" dirty="0" smtClean="0">
              <a:latin typeface="Arial" pitchFamily="34" charset="0"/>
              <a:cs typeface="Arial" pitchFamily="34" charset="0"/>
            </a:endParaRPr>
          </a:p>
          <a:p>
            <a:pPr eaLnBrk="1" hangingPunct="1">
              <a:spcBef>
                <a:spcPct val="0"/>
              </a:spcBef>
            </a:pPr>
            <a:r>
              <a:rPr lang="en-US" dirty="0" smtClean="0">
                <a:latin typeface="Arial" pitchFamily="34" charset="0"/>
                <a:cs typeface="Arial" pitchFamily="34" charset="0"/>
              </a:rPr>
              <a:t>Due to its location, rupture may occur between the anchored and free segments.  Compression injuries are seen due to its location over the vertebral column.</a:t>
            </a:r>
          </a:p>
          <a:p>
            <a:pPr eaLnBrk="1" hangingPunct="1">
              <a:spcBef>
                <a:spcPct val="0"/>
              </a:spcBef>
            </a:pPr>
            <a:endParaRPr lang="en-US" dirty="0" smtClean="0">
              <a:latin typeface="Arial" pitchFamily="34" charset="0"/>
              <a:cs typeface="Arial" pitchFamily="34" charset="0"/>
            </a:endParaRPr>
          </a:p>
        </p:txBody>
      </p:sp>
      <p:sp>
        <p:nvSpPr>
          <p:cNvPr id="177156" name="Slide Number Placeholder 3"/>
          <p:cNvSpPr>
            <a:spLocks noGrp="1"/>
          </p:cNvSpPr>
          <p:nvPr>
            <p:ph type="sldNum" sz="quarter" idx="5"/>
          </p:nvPr>
        </p:nvSpPr>
        <p:spPr bwMode="auto">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39747FED-8BF6-4440-ABDD-61CF7CF584E0}" type="slidenum">
              <a:rPr lang="en-US" smtClean="0"/>
              <a:pPr fontAlgn="base">
                <a:spcBef>
                  <a:spcPct val="0"/>
                </a:spcBef>
                <a:spcAft>
                  <a:spcPct val="0"/>
                </a:spcAft>
                <a:defRPr/>
              </a:pPr>
              <a:t>47</a:t>
            </a:fld>
            <a:endParaRPr lang="en-US" dirty="0" smtClean="0"/>
          </a:p>
        </p:txBody>
      </p:sp>
      <p:sp>
        <p:nvSpPr>
          <p:cNvPr id="2" name="Footer Placeholder 1"/>
          <p:cNvSpPr>
            <a:spLocks noGrp="1"/>
          </p:cNvSpPr>
          <p:nvPr>
            <p:ph type="ftr" sz="quarter" idx="10"/>
          </p:nvPr>
        </p:nvSpPr>
        <p:spPr/>
        <p:txBody>
          <a:bodyPr/>
          <a:lstStyle/>
          <a:p>
            <a:r>
              <a:rPr lang="en-US" smtClean="0"/>
              <a:t>STN E-Library 2012</a:t>
            </a:r>
            <a:endParaRPr lang="en-US" dirty="0"/>
          </a:p>
        </p:txBody>
      </p:sp>
      <p:sp>
        <p:nvSpPr>
          <p:cNvPr id="3" name="Header Placeholder 2"/>
          <p:cNvSpPr>
            <a:spLocks noGrp="1"/>
          </p:cNvSpPr>
          <p:nvPr>
            <p:ph type="hdr" sz="quarter" idx="11"/>
          </p:nvPr>
        </p:nvSpPr>
        <p:spPr/>
        <p:txBody>
          <a:bodyPr/>
          <a:lstStyle/>
          <a:p>
            <a:pPr>
              <a:defRPr/>
            </a:pPr>
            <a:r>
              <a:rPr lang="en-US" smtClean="0"/>
              <a:t>10_Abdominal Injuries</a:t>
            </a:r>
            <a:endParaRPr lang="en-US" dirty="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80" name="Rectangle 7"/>
          <p:cNvSpPr>
            <a:spLocks noGrp="1" noChangeArrowheads="1"/>
          </p:cNvSpPr>
          <p:nvPr>
            <p:ph type="sldNum" sz="quarter" idx="5"/>
          </p:nvPr>
        </p:nvSpPr>
        <p:spPr bwMode="auto">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BD7C2F20-DBB3-441E-AE1E-041AE2EDA277}" type="slidenum">
              <a:rPr lang="en-US" smtClean="0"/>
              <a:pPr fontAlgn="base">
                <a:spcBef>
                  <a:spcPct val="0"/>
                </a:spcBef>
                <a:spcAft>
                  <a:spcPct val="0"/>
                </a:spcAft>
                <a:defRPr/>
              </a:pPr>
              <a:t>48</a:t>
            </a:fld>
            <a:endParaRPr lang="en-US" dirty="0" smtClean="0"/>
          </a:p>
        </p:txBody>
      </p:sp>
      <p:sp>
        <p:nvSpPr>
          <p:cNvPr id="19354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93542"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latin typeface="Arial" pitchFamily="34" charset="0"/>
                <a:cs typeface="Arial" pitchFamily="34" charset="0"/>
              </a:rPr>
              <a:t>Its locations and proximity to other organs and vessels make multi-organ injury a frequent occurrence.</a:t>
            </a:r>
          </a:p>
          <a:p>
            <a:pPr eaLnBrk="1" hangingPunct="1">
              <a:spcBef>
                <a:spcPct val="0"/>
              </a:spcBef>
            </a:pPr>
            <a:endParaRPr lang="en-US" dirty="0" smtClean="0">
              <a:latin typeface="Arial" pitchFamily="34" charset="0"/>
              <a:cs typeface="Arial" pitchFamily="34" charset="0"/>
            </a:endParaRPr>
          </a:p>
          <a:p>
            <a:pPr eaLnBrk="1" hangingPunct="1">
              <a:spcBef>
                <a:spcPct val="0"/>
              </a:spcBef>
            </a:pPr>
            <a:r>
              <a:rPr lang="en-US" dirty="0" smtClean="0">
                <a:latin typeface="Arial" pitchFamily="34" charset="0"/>
                <a:cs typeface="Arial" pitchFamily="34" charset="0"/>
              </a:rPr>
              <a:t>98% duodenal injuries have an associated intra-abdominal injury.</a:t>
            </a:r>
          </a:p>
          <a:p>
            <a:pPr eaLnBrk="1" hangingPunct="1">
              <a:spcBef>
                <a:spcPct val="0"/>
              </a:spcBef>
            </a:pPr>
            <a:endParaRPr lang="en-US" dirty="0" smtClean="0">
              <a:latin typeface="Arial" pitchFamily="34" charset="0"/>
              <a:cs typeface="Arial" pitchFamily="34" charset="0"/>
            </a:endParaRPr>
          </a:p>
          <a:p>
            <a:pPr eaLnBrk="1" hangingPunct="1">
              <a:spcBef>
                <a:spcPct val="0"/>
              </a:spcBef>
            </a:pPr>
            <a:r>
              <a:rPr lang="en-US" dirty="0" smtClean="0">
                <a:latin typeface="Arial" pitchFamily="34" charset="0"/>
                <a:cs typeface="Arial" pitchFamily="34" charset="0"/>
              </a:rPr>
              <a:t>Due to the location of various segments of the duodenum, usually the second portion, vertebral column fractures are associated. Chance fracture, transverse process fractures, etc.</a:t>
            </a:r>
          </a:p>
          <a:p>
            <a:pPr eaLnBrk="1" hangingPunct="1">
              <a:spcBef>
                <a:spcPct val="0"/>
              </a:spcBef>
            </a:pPr>
            <a:endParaRPr lang="en-US" dirty="0" smtClean="0">
              <a:latin typeface="Arial" pitchFamily="34" charset="0"/>
              <a:cs typeface="Arial" pitchFamily="34" charset="0"/>
            </a:endParaRPr>
          </a:p>
          <a:p>
            <a:pPr eaLnBrk="1" hangingPunct="1">
              <a:spcBef>
                <a:spcPct val="0"/>
              </a:spcBef>
            </a:pPr>
            <a:r>
              <a:rPr lang="en-US" b="1" dirty="0" smtClean="0">
                <a:latin typeface="Arial" pitchFamily="34" charset="0"/>
                <a:cs typeface="Arial" pitchFamily="34" charset="0"/>
              </a:rPr>
              <a:t>Image is from</a:t>
            </a:r>
            <a:r>
              <a:rPr lang="en-US" b="1" baseline="0" dirty="0" smtClean="0">
                <a:latin typeface="Arial" pitchFamily="34" charset="0"/>
                <a:cs typeface="Arial" pitchFamily="34" charset="0"/>
              </a:rPr>
              <a:t> a compression injury (BMX rider vs. handlebars)</a:t>
            </a:r>
            <a:endParaRPr lang="en-US" b="1" dirty="0" smtClean="0">
              <a:latin typeface="Arial" pitchFamily="34" charset="0"/>
              <a:cs typeface="Arial" pitchFamily="34" charset="0"/>
            </a:endParaRPr>
          </a:p>
        </p:txBody>
      </p:sp>
      <p:sp>
        <p:nvSpPr>
          <p:cNvPr id="2" name="Footer Placeholder 1"/>
          <p:cNvSpPr>
            <a:spLocks noGrp="1"/>
          </p:cNvSpPr>
          <p:nvPr>
            <p:ph type="ftr" sz="quarter" idx="10"/>
          </p:nvPr>
        </p:nvSpPr>
        <p:spPr/>
        <p:txBody>
          <a:bodyPr/>
          <a:lstStyle/>
          <a:p>
            <a:r>
              <a:rPr lang="en-US" smtClean="0"/>
              <a:t>STN E-Library 2012</a:t>
            </a:r>
            <a:endParaRPr lang="en-US" dirty="0"/>
          </a:p>
        </p:txBody>
      </p:sp>
      <p:sp>
        <p:nvSpPr>
          <p:cNvPr id="3" name="Header Placeholder 2"/>
          <p:cNvSpPr>
            <a:spLocks noGrp="1"/>
          </p:cNvSpPr>
          <p:nvPr>
            <p:ph type="hdr" sz="quarter" idx="11"/>
          </p:nvPr>
        </p:nvSpPr>
        <p:spPr/>
        <p:txBody>
          <a:bodyPr/>
          <a:lstStyle/>
          <a:p>
            <a:pPr>
              <a:defRPr/>
            </a:pPr>
            <a:r>
              <a:rPr lang="en-US" smtClean="0"/>
              <a:t>10_Abdominal Injuries</a:t>
            </a:r>
            <a:endParaRPr lang="en-US" dirty="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4" name="Rectangle 7"/>
          <p:cNvSpPr>
            <a:spLocks noGrp="1" noChangeArrowheads="1"/>
          </p:cNvSpPr>
          <p:nvPr>
            <p:ph type="sldNum" sz="quarter" idx="5"/>
          </p:nvPr>
        </p:nvSpPr>
        <p:spPr bwMode="auto">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FCD5B6BB-34D5-4CEC-BAED-95C7FC979D86}" type="slidenum">
              <a:rPr lang="en-US" smtClean="0"/>
              <a:pPr fontAlgn="base">
                <a:spcBef>
                  <a:spcPct val="0"/>
                </a:spcBef>
                <a:spcAft>
                  <a:spcPct val="0"/>
                </a:spcAft>
                <a:defRPr/>
              </a:pPr>
              <a:t>49</a:t>
            </a:fld>
            <a:endParaRPr lang="en-US" dirty="0" smtClean="0"/>
          </a:p>
        </p:txBody>
      </p:sp>
      <p:sp>
        <p:nvSpPr>
          <p:cNvPr id="19456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94566"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latin typeface="Arial" pitchFamily="34" charset="0"/>
                <a:cs typeface="Arial" pitchFamily="34" charset="0"/>
              </a:rPr>
              <a:t>The pancreas is a retroperitoneal structure, and the duodenum is primarily a retroperitoneal structure so symptoms of the injury may not be evident for 24 to 72 hours.</a:t>
            </a:r>
          </a:p>
          <a:p>
            <a:pPr eaLnBrk="1" hangingPunct="1">
              <a:spcBef>
                <a:spcPct val="0"/>
              </a:spcBef>
            </a:pPr>
            <a:r>
              <a:rPr lang="en-US" b="1" dirty="0" smtClean="0">
                <a:latin typeface="Arial" pitchFamily="34" charset="0"/>
                <a:cs typeface="Arial" pitchFamily="34" charset="0"/>
              </a:rPr>
              <a:t>Note pancreatic transection on image</a:t>
            </a:r>
          </a:p>
          <a:p>
            <a:pPr eaLnBrk="1" hangingPunct="1">
              <a:spcBef>
                <a:spcPct val="0"/>
              </a:spcBef>
            </a:pPr>
            <a:endParaRPr lang="en-US" dirty="0" smtClean="0">
              <a:latin typeface="Arial" pitchFamily="34" charset="0"/>
              <a:cs typeface="Arial" pitchFamily="34" charset="0"/>
            </a:endParaRPr>
          </a:p>
          <a:p>
            <a:pPr eaLnBrk="1" hangingPunct="1">
              <a:spcBef>
                <a:spcPct val="0"/>
              </a:spcBef>
            </a:pPr>
            <a:r>
              <a:rPr lang="en-US" dirty="0" smtClean="0">
                <a:latin typeface="Arial" pitchFamily="34" charset="0"/>
                <a:cs typeface="Arial" pitchFamily="34" charset="0"/>
              </a:rPr>
              <a:t>If isolated, initial complaints are vague, however, within 6-24 hours after injury, the patient will complain of midepigastric or back pain with evolving peritoneal signs.</a:t>
            </a:r>
          </a:p>
          <a:p>
            <a:pPr eaLnBrk="1" hangingPunct="1">
              <a:spcBef>
                <a:spcPct val="0"/>
              </a:spcBef>
            </a:pPr>
            <a:endParaRPr lang="en-US" dirty="0" smtClean="0">
              <a:latin typeface="Arial" pitchFamily="34" charset="0"/>
              <a:cs typeface="Arial" pitchFamily="34" charset="0"/>
            </a:endParaRPr>
          </a:p>
          <a:p>
            <a:pPr eaLnBrk="1" hangingPunct="1">
              <a:spcBef>
                <a:spcPct val="0"/>
              </a:spcBef>
            </a:pPr>
            <a:r>
              <a:rPr lang="en-US" dirty="0" smtClean="0">
                <a:latin typeface="Arial" pitchFamily="34" charset="0"/>
                <a:cs typeface="Arial" pitchFamily="34" charset="0"/>
              </a:rPr>
              <a:t>The head of the pancreas lies at the level of L2.  This is why associated transverse process fractures or a Chance fracture may have an associated pancreatic injury.</a:t>
            </a:r>
          </a:p>
          <a:p>
            <a:pPr eaLnBrk="1" hangingPunct="1">
              <a:spcBef>
                <a:spcPct val="0"/>
              </a:spcBef>
            </a:pPr>
            <a:endParaRPr lang="en-US" dirty="0" smtClean="0">
              <a:latin typeface="Arial" pitchFamily="34" charset="0"/>
              <a:cs typeface="Arial" pitchFamily="34" charset="0"/>
            </a:endParaRPr>
          </a:p>
          <a:p>
            <a:pPr eaLnBrk="1" hangingPunct="1">
              <a:spcBef>
                <a:spcPct val="0"/>
              </a:spcBef>
            </a:pPr>
            <a:r>
              <a:rPr lang="en-US" dirty="0" smtClean="0">
                <a:latin typeface="Arial" pitchFamily="34" charset="0"/>
                <a:cs typeface="Arial" pitchFamily="34" charset="0"/>
              </a:rPr>
              <a:t>Pancreas – Although CT scan is the exam of choice, and will identify contusions and hematomas of the pancreas early, it may not identify the actual pancreatic lacerations or transection initially. </a:t>
            </a:r>
          </a:p>
          <a:p>
            <a:pPr eaLnBrk="1" hangingPunct="1">
              <a:spcBef>
                <a:spcPct val="0"/>
              </a:spcBef>
            </a:pPr>
            <a:endParaRPr lang="en-US" dirty="0" smtClean="0">
              <a:latin typeface="Arial" pitchFamily="34" charset="0"/>
              <a:cs typeface="Arial" pitchFamily="34" charset="0"/>
            </a:endParaRPr>
          </a:p>
          <a:p>
            <a:pPr eaLnBrk="1" hangingPunct="1">
              <a:spcBef>
                <a:spcPct val="0"/>
              </a:spcBef>
            </a:pPr>
            <a:r>
              <a:rPr lang="en-US" dirty="0" smtClean="0">
                <a:latin typeface="Arial" pitchFamily="34" charset="0"/>
                <a:cs typeface="Arial" pitchFamily="34" charset="0"/>
              </a:rPr>
              <a:t>Duodenal – CT scan findings include paraduodenal hemorrhage; air or oral contrast leak</a:t>
            </a:r>
          </a:p>
          <a:p>
            <a:pPr eaLnBrk="1" hangingPunct="1">
              <a:spcBef>
                <a:spcPct val="0"/>
              </a:spcBef>
            </a:pPr>
            <a:endParaRPr lang="en-US" dirty="0" smtClean="0">
              <a:latin typeface="Arial" pitchFamily="34" charset="0"/>
              <a:cs typeface="Arial" pitchFamily="34" charset="0"/>
            </a:endParaRPr>
          </a:p>
          <a:p>
            <a:pPr eaLnBrk="1" hangingPunct="1">
              <a:spcBef>
                <a:spcPct val="0"/>
              </a:spcBef>
            </a:pPr>
            <a:r>
              <a:rPr lang="en-US" dirty="0" smtClean="0">
                <a:latin typeface="Arial" pitchFamily="34" charset="0"/>
                <a:cs typeface="Arial" pitchFamily="34" charset="0"/>
              </a:rPr>
              <a:t>Usually these injuries are found intraoperatively when other injuries are being repaired.  Or, when peritoneal signs are apparent and CT scans are repeated.</a:t>
            </a:r>
          </a:p>
        </p:txBody>
      </p:sp>
      <p:sp>
        <p:nvSpPr>
          <p:cNvPr id="2" name="Footer Placeholder 1"/>
          <p:cNvSpPr>
            <a:spLocks noGrp="1"/>
          </p:cNvSpPr>
          <p:nvPr>
            <p:ph type="ftr" sz="quarter" idx="10"/>
          </p:nvPr>
        </p:nvSpPr>
        <p:spPr/>
        <p:txBody>
          <a:bodyPr/>
          <a:lstStyle/>
          <a:p>
            <a:r>
              <a:rPr lang="en-US" smtClean="0"/>
              <a:t>STN E-Library 2012</a:t>
            </a:r>
            <a:endParaRPr lang="en-US" dirty="0"/>
          </a:p>
        </p:txBody>
      </p:sp>
      <p:sp>
        <p:nvSpPr>
          <p:cNvPr id="3" name="Header Placeholder 2"/>
          <p:cNvSpPr>
            <a:spLocks noGrp="1"/>
          </p:cNvSpPr>
          <p:nvPr>
            <p:ph type="hdr" sz="quarter" idx="11"/>
          </p:nvPr>
        </p:nvSpPr>
        <p:spPr/>
        <p:txBody>
          <a:bodyPr/>
          <a:lstStyle/>
          <a:p>
            <a:pPr>
              <a:defRPr/>
            </a:pPr>
            <a:r>
              <a:rPr lang="en-US" smtClean="0"/>
              <a:t>10_Abdominal Injuries</a:t>
            </a:r>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6" name="Rectangle 7"/>
          <p:cNvSpPr>
            <a:spLocks noGrp="1" noChangeArrowheads="1"/>
          </p:cNvSpPr>
          <p:nvPr>
            <p:ph type="sldNum" sz="quarter" idx="5"/>
          </p:nvPr>
        </p:nvSpPr>
        <p:spPr bwMode="auto">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AAF0ADCF-E937-49EF-B098-48B20BB1D09C}" type="slidenum">
              <a:rPr lang="en-US" smtClean="0"/>
              <a:pPr fontAlgn="base">
                <a:spcBef>
                  <a:spcPct val="0"/>
                </a:spcBef>
                <a:spcAft>
                  <a:spcPct val="0"/>
                </a:spcAft>
                <a:defRPr/>
              </a:pPr>
              <a:t>5</a:t>
            </a:fld>
            <a:endParaRPr lang="en-US" dirty="0" smtClean="0"/>
          </a:p>
        </p:txBody>
      </p:sp>
      <p:sp>
        <p:nvSpPr>
          <p:cNvPr id="13722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37222"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latin typeface="Arial" pitchFamily="34" charset="0"/>
                <a:cs typeface="Arial" pitchFamily="34" charset="0"/>
              </a:rPr>
              <a:t>Abdominal injuries are divided into two broad categories based on the mechanism of injury, blunt and penetrating.  </a:t>
            </a:r>
          </a:p>
          <a:p>
            <a:pPr eaLnBrk="1" hangingPunct="1">
              <a:spcBef>
                <a:spcPct val="0"/>
              </a:spcBef>
            </a:pPr>
            <a:endParaRPr lang="en-US" dirty="0" smtClean="0">
              <a:latin typeface="Arial" pitchFamily="34" charset="0"/>
              <a:cs typeface="Arial" pitchFamily="34" charset="0"/>
            </a:endParaRPr>
          </a:p>
          <a:p>
            <a:pPr eaLnBrk="1" hangingPunct="1">
              <a:spcBef>
                <a:spcPct val="0"/>
              </a:spcBef>
            </a:pPr>
            <a:r>
              <a:rPr lang="en-US" dirty="0" smtClean="0">
                <a:latin typeface="Arial" pitchFamily="34" charset="0"/>
                <a:cs typeface="Arial" pitchFamily="34" charset="0"/>
              </a:rPr>
              <a:t>Blunt trauma is the most common injury pattern with motor vehicle crashes being the most common mechanism accounting for approximately 75%.  </a:t>
            </a:r>
          </a:p>
          <a:p>
            <a:pPr eaLnBrk="1" hangingPunct="1">
              <a:spcBef>
                <a:spcPct val="0"/>
              </a:spcBef>
            </a:pPr>
            <a:endParaRPr lang="en-US" dirty="0" smtClean="0">
              <a:latin typeface="Arial" pitchFamily="34" charset="0"/>
              <a:cs typeface="Arial" pitchFamily="34" charset="0"/>
            </a:endParaRPr>
          </a:p>
          <a:p>
            <a:pPr eaLnBrk="1" hangingPunct="1">
              <a:spcBef>
                <a:spcPct val="0"/>
              </a:spcBef>
            </a:pPr>
            <a:r>
              <a:rPr lang="en-US" dirty="0" smtClean="0">
                <a:latin typeface="Arial" pitchFamily="34" charset="0"/>
                <a:cs typeface="Arial" pitchFamily="34" charset="0"/>
              </a:rPr>
              <a:t>Diagnosing blunt abdominal trauma can be very challenging.  It is often difficult to make a definitive diagnosis especially when there are either multiple organ injuries, competing injuries, and/or altered mental status from head injury or alcohol/drug intoxication that may cloud the clinician’s assessment.  Regardless, the symptomology is often subtle and may gradually progress, necessitating serial assessment and alterations to the plan of care. Unrecognized, abdominal trauma is a frequent cause of preventable death.</a:t>
            </a:r>
          </a:p>
          <a:p>
            <a:pPr eaLnBrk="1" hangingPunct="1">
              <a:spcBef>
                <a:spcPct val="0"/>
              </a:spcBef>
            </a:pPr>
            <a:endParaRPr lang="en-US" dirty="0" smtClean="0">
              <a:latin typeface="Arial" pitchFamily="34" charset="0"/>
              <a:cs typeface="Arial" pitchFamily="34" charset="0"/>
            </a:endParaRPr>
          </a:p>
        </p:txBody>
      </p:sp>
      <p:sp>
        <p:nvSpPr>
          <p:cNvPr id="2" name="Footer Placeholder 1"/>
          <p:cNvSpPr>
            <a:spLocks noGrp="1"/>
          </p:cNvSpPr>
          <p:nvPr>
            <p:ph type="ftr" sz="quarter" idx="10"/>
          </p:nvPr>
        </p:nvSpPr>
        <p:spPr/>
        <p:txBody>
          <a:bodyPr/>
          <a:lstStyle/>
          <a:p>
            <a:r>
              <a:rPr lang="en-US" smtClean="0"/>
              <a:t>STN E-Library 2012</a:t>
            </a:r>
            <a:endParaRPr lang="en-US" dirty="0"/>
          </a:p>
        </p:txBody>
      </p:sp>
      <p:sp>
        <p:nvSpPr>
          <p:cNvPr id="3" name="Header Placeholder 2"/>
          <p:cNvSpPr>
            <a:spLocks noGrp="1"/>
          </p:cNvSpPr>
          <p:nvPr>
            <p:ph type="hdr" sz="quarter" idx="11"/>
          </p:nvPr>
        </p:nvSpPr>
        <p:spPr/>
        <p:txBody>
          <a:bodyPr/>
          <a:lstStyle/>
          <a:p>
            <a:pPr>
              <a:defRPr/>
            </a:pPr>
            <a:r>
              <a:rPr lang="en-US" smtClean="0"/>
              <a:t>10_Abdominal Injuries</a:t>
            </a:r>
            <a:endParaRPr lang="en-US" dirty="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4" name="Rectangle 7"/>
          <p:cNvSpPr>
            <a:spLocks noGrp="1" noChangeArrowheads="1"/>
          </p:cNvSpPr>
          <p:nvPr>
            <p:ph type="sldNum" sz="quarter" idx="5"/>
          </p:nvPr>
        </p:nvSpPr>
        <p:spPr bwMode="auto">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0343AC39-84C6-4C6E-BEEE-173B6BCB2CF6}" type="slidenum">
              <a:rPr lang="en-US" smtClean="0"/>
              <a:pPr fontAlgn="base">
                <a:spcBef>
                  <a:spcPct val="0"/>
                </a:spcBef>
                <a:spcAft>
                  <a:spcPct val="0"/>
                </a:spcAft>
                <a:defRPr/>
              </a:pPr>
              <a:t>50</a:t>
            </a:fld>
            <a:endParaRPr lang="en-US" dirty="0" smtClean="0"/>
          </a:p>
        </p:txBody>
      </p:sp>
      <p:sp>
        <p:nvSpPr>
          <p:cNvPr id="19661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96614"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latin typeface="Arial" pitchFamily="34" charset="0"/>
              <a:cs typeface="Arial" pitchFamily="34" charset="0"/>
            </a:endParaRPr>
          </a:p>
          <a:p>
            <a:pPr eaLnBrk="1" hangingPunct="1">
              <a:spcBef>
                <a:spcPct val="0"/>
              </a:spcBef>
            </a:pPr>
            <a:r>
              <a:rPr lang="en-US" dirty="0" smtClean="0">
                <a:latin typeface="Arial" pitchFamily="34" charset="0"/>
                <a:cs typeface="Arial" pitchFamily="34" charset="0"/>
              </a:rPr>
              <a:t>Duodenal injuries are among the most commonly missed injury during exploratory laparotomy.</a:t>
            </a:r>
          </a:p>
          <a:p>
            <a:pPr eaLnBrk="1" hangingPunct="1">
              <a:spcBef>
                <a:spcPct val="0"/>
              </a:spcBef>
            </a:pPr>
            <a:endParaRPr lang="en-US" dirty="0" smtClean="0">
              <a:latin typeface="Arial" pitchFamily="34" charset="0"/>
              <a:cs typeface="Arial" pitchFamily="34" charset="0"/>
            </a:endParaRPr>
          </a:p>
          <a:p>
            <a:pPr eaLnBrk="1" hangingPunct="1">
              <a:spcBef>
                <a:spcPct val="0"/>
              </a:spcBef>
            </a:pPr>
            <a:r>
              <a:rPr lang="en-US" dirty="0" smtClean="0">
                <a:latin typeface="Arial" pitchFamily="34" charset="0"/>
                <a:cs typeface="Arial" pitchFamily="34" charset="0"/>
              </a:rPr>
              <a:t>If diagnosis is made &gt; 24h post injury, mortality is 40%.  Complications occur in 64% of duodenal injuries.</a:t>
            </a:r>
          </a:p>
          <a:p>
            <a:pPr eaLnBrk="1" hangingPunct="1">
              <a:spcBef>
                <a:spcPct val="0"/>
              </a:spcBef>
            </a:pPr>
            <a:endParaRPr lang="en-US" dirty="0" smtClean="0">
              <a:latin typeface="Arial" pitchFamily="34" charset="0"/>
              <a:cs typeface="Arial" pitchFamily="34" charset="0"/>
            </a:endParaRPr>
          </a:p>
          <a:p>
            <a:pPr eaLnBrk="1" hangingPunct="1">
              <a:spcBef>
                <a:spcPct val="0"/>
              </a:spcBef>
            </a:pPr>
            <a:r>
              <a:rPr lang="en-US" b="1" dirty="0" smtClean="0">
                <a:latin typeface="Arial" pitchFamily="34" charset="0"/>
                <a:cs typeface="Arial" pitchFamily="34" charset="0"/>
              </a:rPr>
              <a:t>Image is of a GSW to the pancreatoduodenal complex</a:t>
            </a:r>
            <a:r>
              <a:rPr lang="en-US" dirty="0" smtClean="0">
                <a:latin typeface="Arial" pitchFamily="34" charset="0"/>
                <a:cs typeface="Arial" pitchFamily="34" charset="0"/>
              </a:rPr>
              <a:t>.</a:t>
            </a:r>
          </a:p>
        </p:txBody>
      </p:sp>
      <p:sp>
        <p:nvSpPr>
          <p:cNvPr id="2" name="Footer Placeholder 1"/>
          <p:cNvSpPr>
            <a:spLocks noGrp="1"/>
          </p:cNvSpPr>
          <p:nvPr>
            <p:ph type="ftr" sz="quarter" idx="10"/>
          </p:nvPr>
        </p:nvSpPr>
        <p:spPr/>
        <p:txBody>
          <a:bodyPr/>
          <a:lstStyle/>
          <a:p>
            <a:r>
              <a:rPr lang="en-US" smtClean="0"/>
              <a:t>STN E-Library 2012</a:t>
            </a:r>
            <a:endParaRPr lang="en-US" dirty="0"/>
          </a:p>
        </p:txBody>
      </p:sp>
      <p:sp>
        <p:nvSpPr>
          <p:cNvPr id="3" name="Header Placeholder 2"/>
          <p:cNvSpPr>
            <a:spLocks noGrp="1"/>
          </p:cNvSpPr>
          <p:nvPr>
            <p:ph type="hdr" sz="quarter" idx="11"/>
          </p:nvPr>
        </p:nvSpPr>
        <p:spPr/>
        <p:txBody>
          <a:bodyPr/>
          <a:lstStyle/>
          <a:p>
            <a:pPr>
              <a:defRPr/>
            </a:pPr>
            <a:r>
              <a:rPr lang="en-US" smtClean="0"/>
              <a:t>10_Abdominal Injuries</a:t>
            </a:r>
            <a:endParaRPr lang="en-US" dirty="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8" name="Rectangle 7"/>
          <p:cNvSpPr>
            <a:spLocks noGrp="1" noChangeArrowheads="1"/>
          </p:cNvSpPr>
          <p:nvPr>
            <p:ph type="sldNum" sz="quarter" idx="5"/>
          </p:nvPr>
        </p:nvSpPr>
        <p:spPr bwMode="auto">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24FBDE1A-9591-4B78-9DEC-3F291AC1CACC}" type="slidenum">
              <a:rPr lang="en-US" smtClean="0"/>
              <a:pPr fontAlgn="base">
                <a:spcBef>
                  <a:spcPct val="0"/>
                </a:spcBef>
                <a:spcAft>
                  <a:spcPct val="0"/>
                </a:spcAft>
                <a:defRPr/>
              </a:pPr>
              <a:t>51</a:t>
            </a:fld>
            <a:endParaRPr lang="en-US" dirty="0" smtClean="0"/>
          </a:p>
        </p:txBody>
      </p:sp>
      <p:sp>
        <p:nvSpPr>
          <p:cNvPr id="19763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97638"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b="1" dirty="0" smtClean="0">
                <a:latin typeface="Arial" pitchFamily="34" charset="0"/>
                <a:cs typeface="Arial" pitchFamily="34" charset="0"/>
              </a:rPr>
              <a:t>Photo after repair. </a:t>
            </a:r>
          </a:p>
          <a:p>
            <a:pPr eaLnBrk="1" hangingPunct="1">
              <a:spcBef>
                <a:spcPct val="0"/>
              </a:spcBef>
            </a:pPr>
            <a:endParaRPr lang="en-US" dirty="0" smtClean="0">
              <a:latin typeface="Arial" pitchFamily="34" charset="0"/>
              <a:cs typeface="Arial" pitchFamily="34" charset="0"/>
            </a:endParaRPr>
          </a:p>
          <a:p>
            <a:pPr eaLnBrk="1" hangingPunct="1">
              <a:spcBef>
                <a:spcPct val="0"/>
              </a:spcBef>
            </a:pPr>
            <a:r>
              <a:rPr lang="en-US" dirty="0" smtClean="0">
                <a:latin typeface="Arial" pitchFamily="34" charset="0"/>
                <a:cs typeface="Arial" pitchFamily="34" charset="0"/>
              </a:rPr>
              <a:t>Goals are to control hemorrhage, debride devitalized tissue, and provide drainage.  Various management options depending on the site of injury, severity, and whether or not there is ductal involvement.  </a:t>
            </a:r>
          </a:p>
          <a:p>
            <a:pPr eaLnBrk="1" hangingPunct="1">
              <a:spcBef>
                <a:spcPct val="0"/>
              </a:spcBef>
            </a:pPr>
            <a:endParaRPr lang="en-US" dirty="0" smtClean="0">
              <a:latin typeface="Arial" pitchFamily="34" charset="0"/>
              <a:cs typeface="Arial" pitchFamily="34" charset="0"/>
            </a:endParaRPr>
          </a:p>
          <a:p>
            <a:pPr eaLnBrk="1" hangingPunct="1">
              <a:spcBef>
                <a:spcPct val="0"/>
              </a:spcBef>
            </a:pPr>
            <a:r>
              <a:rPr lang="en-US" dirty="0" smtClean="0">
                <a:latin typeface="Arial" pitchFamily="34" charset="0"/>
                <a:cs typeface="Arial" pitchFamily="34" charset="0"/>
              </a:rPr>
              <a:t>Removal of 90 percent of the mass of the pancreas can be performed without resulting in diabetes. </a:t>
            </a:r>
          </a:p>
          <a:p>
            <a:pPr eaLnBrk="1" hangingPunct="1">
              <a:spcBef>
                <a:spcPct val="0"/>
              </a:spcBef>
            </a:pPr>
            <a:endParaRPr lang="en-US" dirty="0" smtClean="0"/>
          </a:p>
          <a:p>
            <a:pPr eaLnBrk="1" hangingPunct="1">
              <a:spcBef>
                <a:spcPct val="0"/>
              </a:spcBef>
            </a:pPr>
            <a:endParaRPr lang="en-US" dirty="0" smtClean="0"/>
          </a:p>
        </p:txBody>
      </p:sp>
      <p:sp>
        <p:nvSpPr>
          <p:cNvPr id="2" name="Footer Placeholder 1"/>
          <p:cNvSpPr>
            <a:spLocks noGrp="1"/>
          </p:cNvSpPr>
          <p:nvPr>
            <p:ph type="ftr" sz="quarter" idx="10"/>
          </p:nvPr>
        </p:nvSpPr>
        <p:spPr/>
        <p:txBody>
          <a:bodyPr/>
          <a:lstStyle/>
          <a:p>
            <a:r>
              <a:rPr lang="en-US" smtClean="0"/>
              <a:t>STN E-Library 2012</a:t>
            </a:r>
            <a:endParaRPr lang="en-US" dirty="0"/>
          </a:p>
        </p:txBody>
      </p:sp>
      <p:sp>
        <p:nvSpPr>
          <p:cNvPr id="3" name="Header Placeholder 2"/>
          <p:cNvSpPr>
            <a:spLocks noGrp="1"/>
          </p:cNvSpPr>
          <p:nvPr>
            <p:ph type="hdr" sz="quarter" idx="11"/>
          </p:nvPr>
        </p:nvSpPr>
        <p:spPr/>
        <p:txBody>
          <a:bodyPr/>
          <a:lstStyle/>
          <a:p>
            <a:pPr>
              <a:defRPr/>
            </a:pPr>
            <a:r>
              <a:rPr lang="en-US" smtClean="0"/>
              <a:t>10_Abdominal Injuries</a:t>
            </a:r>
            <a:endParaRPr lang="en-US" dirty="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6" name="Rectangle 7"/>
          <p:cNvSpPr>
            <a:spLocks noGrp="1" noChangeArrowheads="1"/>
          </p:cNvSpPr>
          <p:nvPr>
            <p:ph type="sldNum" sz="quarter" idx="5"/>
          </p:nvPr>
        </p:nvSpPr>
        <p:spPr bwMode="auto">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12309888-98DA-4736-902E-13D3F1FBD5E8}" type="slidenum">
              <a:rPr lang="en-US" smtClean="0"/>
              <a:pPr fontAlgn="base">
                <a:spcBef>
                  <a:spcPct val="0"/>
                </a:spcBef>
                <a:spcAft>
                  <a:spcPct val="0"/>
                </a:spcAft>
                <a:defRPr/>
              </a:pPr>
              <a:t>52</a:t>
            </a:fld>
            <a:endParaRPr lang="en-US" dirty="0" smtClean="0"/>
          </a:p>
        </p:txBody>
      </p:sp>
      <p:sp>
        <p:nvSpPr>
          <p:cNvPr id="20070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0071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latin typeface="Arial" pitchFamily="34" charset="0"/>
                <a:cs typeface="Arial" pitchFamily="34" charset="0"/>
              </a:rPr>
              <a:t>Nonoperative management requires close observation for expanding or ruptured hematomas causing bleeding or peritoneal contamination. </a:t>
            </a:r>
          </a:p>
          <a:p>
            <a:pPr eaLnBrk="1" hangingPunct="1">
              <a:spcBef>
                <a:spcPct val="0"/>
              </a:spcBef>
            </a:pPr>
            <a:endParaRPr lang="en-US" dirty="0" smtClean="0">
              <a:latin typeface="Arial" pitchFamily="34" charset="0"/>
              <a:cs typeface="Arial" pitchFamily="34" charset="0"/>
            </a:endParaRPr>
          </a:p>
          <a:p>
            <a:pPr eaLnBrk="1" hangingPunct="1">
              <a:spcBef>
                <a:spcPct val="0"/>
              </a:spcBef>
            </a:pPr>
            <a:r>
              <a:rPr lang="en-US" dirty="0" smtClean="0">
                <a:latin typeface="Arial" pitchFamily="34" charset="0"/>
                <a:cs typeface="Arial" pitchFamily="34" charset="0"/>
              </a:rPr>
              <a:t>Pancreatic injuries</a:t>
            </a:r>
            <a:r>
              <a:rPr lang="en-US" baseline="0" dirty="0" smtClean="0">
                <a:latin typeface="Arial" pitchFamily="34" charset="0"/>
                <a:cs typeface="Arial" pitchFamily="34" charset="0"/>
              </a:rPr>
              <a:t> c</a:t>
            </a:r>
            <a:r>
              <a:rPr lang="en-US" dirty="0" smtClean="0">
                <a:latin typeface="Arial" pitchFamily="34" charset="0"/>
                <a:cs typeface="Arial" pitchFamily="34" charset="0"/>
              </a:rPr>
              <a:t>an be complex to manage.  Complications include fistulas, pseudocyst formation, pancreatic abscess, recurrent hemorrhage and pancreatitis.</a:t>
            </a:r>
          </a:p>
          <a:p>
            <a:pPr eaLnBrk="1" hangingPunct="1">
              <a:spcBef>
                <a:spcPct val="0"/>
              </a:spcBef>
            </a:pPr>
            <a:endParaRPr lang="en-US" dirty="0" smtClean="0">
              <a:latin typeface="Arial" pitchFamily="34" charset="0"/>
              <a:cs typeface="Arial" pitchFamily="34" charset="0"/>
            </a:endParaRPr>
          </a:p>
          <a:p>
            <a:pPr eaLnBrk="1" hangingPunct="1">
              <a:spcBef>
                <a:spcPct val="0"/>
              </a:spcBef>
            </a:pPr>
            <a:endParaRPr lang="en-US" dirty="0" smtClean="0"/>
          </a:p>
          <a:p>
            <a:pPr eaLnBrk="1" hangingPunct="1">
              <a:spcBef>
                <a:spcPct val="0"/>
              </a:spcBef>
            </a:pPr>
            <a:endParaRPr lang="en-US" dirty="0" smtClean="0"/>
          </a:p>
        </p:txBody>
      </p:sp>
      <p:sp>
        <p:nvSpPr>
          <p:cNvPr id="2" name="Footer Placeholder 1"/>
          <p:cNvSpPr>
            <a:spLocks noGrp="1"/>
          </p:cNvSpPr>
          <p:nvPr>
            <p:ph type="ftr" sz="quarter" idx="10"/>
          </p:nvPr>
        </p:nvSpPr>
        <p:spPr/>
        <p:txBody>
          <a:bodyPr/>
          <a:lstStyle/>
          <a:p>
            <a:r>
              <a:rPr lang="en-US" smtClean="0"/>
              <a:t>STN E-Library 2012</a:t>
            </a:r>
            <a:endParaRPr lang="en-US" dirty="0"/>
          </a:p>
        </p:txBody>
      </p:sp>
      <p:sp>
        <p:nvSpPr>
          <p:cNvPr id="3" name="Header Placeholder 2"/>
          <p:cNvSpPr>
            <a:spLocks noGrp="1"/>
          </p:cNvSpPr>
          <p:nvPr>
            <p:ph type="hdr" sz="quarter" idx="11"/>
          </p:nvPr>
        </p:nvSpPr>
        <p:spPr/>
        <p:txBody>
          <a:bodyPr/>
          <a:lstStyle/>
          <a:p>
            <a:pPr>
              <a:defRPr/>
            </a:pPr>
            <a:r>
              <a:rPr lang="en-US" smtClean="0"/>
              <a:t>10_Abdominal Injuries</a:t>
            </a:r>
            <a:endParaRPr lang="en-US" dirty="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Slide Image Placeholder 1"/>
          <p:cNvSpPr>
            <a:spLocks noGrp="1" noRot="1" noChangeAspect="1" noTextEdit="1"/>
          </p:cNvSpPr>
          <p:nvPr>
            <p:ph type="sldImg"/>
          </p:nvPr>
        </p:nvSpPr>
        <p:spPr bwMode="auto">
          <a:noFill/>
          <a:ln>
            <a:solidFill>
              <a:srgbClr val="000000"/>
            </a:solidFill>
            <a:miter lim="800000"/>
            <a:headEnd/>
            <a:tailEnd/>
          </a:ln>
        </p:spPr>
      </p:sp>
      <p:sp>
        <p:nvSpPr>
          <p:cNvPr id="201731"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b="1" dirty="0" smtClean="0">
                <a:latin typeface="Arial" pitchFamily="34" charset="0"/>
                <a:cs typeface="Arial" pitchFamily="34" charset="0"/>
              </a:rPr>
              <a:t>Image is of gunshot wound to the stomach</a:t>
            </a:r>
          </a:p>
        </p:txBody>
      </p:sp>
      <p:sp>
        <p:nvSpPr>
          <p:cNvPr id="4" name="Slide Number Placeholder 3"/>
          <p:cNvSpPr>
            <a:spLocks noGrp="1"/>
          </p:cNvSpPr>
          <p:nvPr>
            <p:ph type="sldNum" sz="quarter" idx="5"/>
          </p:nvPr>
        </p:nvSpPr>
        <p:spPr/>
        <p:txBody>
          <a:bodyPr/>
          <a:lstStyle/>
          <a:p>
            <a:pPr>
              <a:defRPr/>
            </a:pPr>
            <a:fld id="{78160A05-931D-445B-9CB0-0ABA99CCB00D}" type="slidenum">
              <a:rPr lang="en-US" smtClean="0"/>
              <a:pPr>
                <a:defRPr/>
              </a:pPr>
              <a:t>53</a:t>
            </a:fld>
            <a:endParaRPr lang="en-US" dirty="0"/>
          </a:p>
        </p:txBody>
      </p:sp>
      <p:sp>
        <p:nvSpPr>
          <p:cNvPr id="2" name="Footer Placeholder 1"/>
          <p:cNvSpPr>
            <a:spLocks noGrp="1"/>
          </p:cNvSpPr>
          <p:nvPr>
            <p:ph type="ftr" sz="quarter" idx="10"/>
          </p:nvPr>
        </p:nvSpPr>
        <p:spPr/>
        <p:txBody>
          <a:bodyPr/>
          <a:lstStyle/>
          <a:p>
            <a:r>
              <a:rPr lang="en-US" smtClean="0"/>
              <a:t>STN E-Library 2012</a:t>
            </a:r>
            <a:endParaRPr lang="en-US" dirty="0"/>
          </a:p>
        </p:txBody>
      </p:sp>
      <p:sp>
        <p:nvSpPr>
          <p:cNvPr id="3" name="Header Placeholder 2"/>
          <p:cNvSpPr>
            <a:spLocks noGrp="1"/>
          </p:cNvSpPr>
          <p:nvPr>
            <p:ph type="hdr" sz="quarter" idx="11"/>
          </p:nvPr>
        </p:nvSpPr>
        <p:spPr/>
        <p:txBody>
          <a:bodyPr/>
          <a:lstStyle/>
          <a:p>
            <a:pPr>
              <a:defRPr/>
            </a:pPr>
            <a:r>
              <a:rPr lang="en-US" smtClean="0"/>
              <a:t>10_Abdominal Injuries</a:t>
            </a:r>
            <a:endParaRPr lang="en-US" dirty="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300" name="Rectangle 7"/>
          <p:cNvSpPr>
            <a:spLocks noGrp="1" noChangeArrowheads="1"/>
          </p:cNvSpPr>
          <p:nvPr>
            <p:ph type="sldNum" sz="quarter" idx="5"/>
          </p:nvPr>
        </p:nvSpPr>
        <p:spPr bwMode="auto">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AEFF5E3D-28E2-4F55-ACB7-6F70BEDE3FA6}" type="slidenum">
              <a:rPr lang="en-US" smtClean="0"/>
              <a:pPr fontAlgn="base">
                <a:spcBef>
                  <a:spcPct val="0"/>
                </a:spcBef>
                <a:spcAft>
                  <a:spcPct val="0"/>
                </a:spcAft>
                <a:defRPr/>
              </a:pPr>
              <a:t>54</a:t>
            </a:fld>
            <a:endParaRPr lang="en-US" dirty="0" smtClean="0"/>
          </a:p>
        </p:txBody>
      </p:sp>
      <p:sp>
        <p:nvSpPr>
          <p:cNvPr id="20275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02758"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latin typeface="Arial" pitchFamily="34" charset="0"/>
                <a:cs typeface="Arial" pitchFamily="34" charset="0"/>
              </a:rPr>
              <a:t>Sometimes referred to as a gastric injury.</a:t>
            </a:r>
          </a:p>
          <a:p>
            <a:pPr eaLnBrk="1" hangingPunct="1">
              <a:spcBef>
                <a:spcPct val="0"/>
              </a:spcBef>
            </a:pPr>
            <a:endParaRPr lang="en-US" dirty="0" smtClean="0">
              <a:latin typeface="Arial" pitchFamily="34" charset="0"/>
              <a:cs typeface="Arial" pitchFamily="34" charset="0"/>
            </a:endParaRPr>
          </a:p>
          <a:p>
            <a:pPr eaLnBrk="1" hangingPunct="1">
              <a:spcBef>
                <a:spcPct val="0"/>
              </a:spcBef>
            </a:pPr>
            <a:r>
              <a:rPr lang="en-US" dirty="0" smtClean="0">
                <a:latin typeface="Arial" pitchFamily="34" charset="0"/>
                <a:cs typeface="Arial" pitchFamily="34" charset="0"/>
              </a:rPr>
              <a:t>Injuries to the stomach are very rare in blunt abdominal trauma. The stomach has very strong walls and these are not torn by blunt trauma unless it is very severe or the stomach is full, or both.</a:t>
            </a:r>
          </a:p>
          <a:p>
            <a:pPr eaLnBrk="1" hangingPunct="1">
              <a:spcBef>
                <a:spcPct val="0"/>
              </a:spcBef>
            </a:pPr>
            <a:endParaRPr lang="en-US" dirty="0" smtClean="0">
              <a:latin typeface="Arial" pitchFamily="34" charset="0"/>
              <a:cs typeface="Arial" pitchFamily="34" charset="0"/>
            </a:endParaRPr>
          </a:p>
          <a:p>
            <a:pPr eaLnBrk="1" hangingPunct="1">
              <a:spcBef>
                <a:spcPct val="0"/>
              </a:spcBef>
            </a:pPr>
            <a:r>
              <a:rPr lang="en-US" dirty="0" smtClean="0">
                <a:latin typeface="Arial" pitchFamily="34" charset="0"/>
                <a:cs typeface="Arial" pitchFamily="34" charset="0"/>
              </a:rPr>
              <a:t>Occurs in 10-15% of penetrating trauma.</a:t>
            </a:r>
          </a:p>
          <a:p>
            <a:pPr eaLnBrk="1" hangingPunct="1">
              <a:spcBef>
                <a:spcPct val="0"/>
              </a:spcBef>
            </a:pPr>
            <a:r>
              <a:rPr lang="en-US" dirty="0" smtClean="0">
                <a:latin typeface="Arial" pitchFamily="34" charset="0"/>
                <a:cs typeface="Arial" pitchFamily="34" charset="0"/>
              </a:rPr>
              <a:t> </a:t>
            </a:r>
            <a:r>
              <a:rPr lang="en-US" b="1" dirty="0" smtClean="0">
                <a:latin typeface="Arial" pitchFamily="34" charset="0"/>
                <a:cs typeface="Arial" pitchFamily="34" charset="0"/>
              </a:rPr>
              <a:t>Image is of GSW</a:t>
            </a:r>
            <a:r>
              <a:rPr lang="en-US" b="1" baseline="0" dirty="0" smtClean="0">
                <a:latin typeface="Arial" pitchFamily="34" charset="0"/>
                <a:cs typeface="Arial" pitchFamily="34" charset="0"/>
              </a:rPr>
              <a:t> to stomach.</a:t>
            </a:r>
            <a:endParaRPr lang="en-US" dirty="0" smtClean="0">
              <a:latin typeface="Arial" pitchFamily="34" charset="0"/>
              <a:cs typeface="Arial" pitchFamily="34" charset="0"/>
            </a:endParaRPr>
          </a:p>
        </p:txBody>
      </p:sp>
      <p:sp>
        <p:nvSpPr>
          <p:cNvPr id="2" name="Footer Placeholder 1"/>
          <p:cNvSpPr>
            <a:spLocks noGrp="1"/>
          </p:cNvSpPr>
          <p:nvPr>
            <p:ph type="ftr" sz="quarter" idx="10"/>
          </p:nvPr>
        </p:nvSpPr>
        <p:spPr/>
        <p:txBody>
          <a:bodyPr/>
          <a:lstStyle/>
          <a:p>
            <a:r>
              <a:rPr lang="en-US" smtClean="0"/>
              <a:t>STN E-Library 2012</a:t>
            </a:r>
            <a:endParaRPr lang="en-US" dirty="0"/>
          </a:p>
        </p:txBody>
      </p:sp>
      <p:sp>
        <p:nvSpPr>
          <p:cNvPr id="3" name="Header Placeholder 2"/>
          <p:cNvSpPr>
            <a:spLocks noGrp="1"/>
          </p:cNvSpPr>
          <p:nvPr>
            <p:ph type="hdr" sz="quarter" idx="11"/>
          </p:nvPr>
        </p:nvSpPr>
        <p:spPr/>
        <p:txBody>
          <a:bodyPr/>
          <a:lstStyle/>
          <a:p>
            <a:pPr>
              <a:defRPr/>
            </a:pPr>
            <a:r>
              <a:rPr lang="en-US" smtClean="0"/>
              <a:t>10_Abdominal Injuries</a:t>
            </a:r>
            <a:endParaRPr lang="en-US" dirty="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4" name="Rectangle 7"/>
          <p:cNvSpPr>
            <a:spLocks noGrp="1" noChangeArrowheads="1"/>
          </p:cNvSpPr>
          <p:nvPr>
            <p:ph type="sldNum" sz="quarter" idx="5"/>
          </p:nvPr>
        </p:nvSpPr>
        <p:spPr bwMode="auto">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859E7B1B-55C0-488E-85DA-EA844D52BC96}" type="slidenum">
              <a:rPr lang="en-US" smtClean="0"/>
              <a:pPr fontAlgn="base">
                <a:spcBef>
                  <a:spcPct val="0"/>
                </a:spcBef>
                <a:spcAft>
                  <a:spcPct val="0"/>
                </a:spcAft>
                <a:defRPr/>
              </a:pPr>
              <a:t>55</a:t>
            </a:fld>
            <a:endParaRPr lang="en-US" dirty="0" smtClean="0"/>
          </a:p>
        </p:txBody>
      </p:sp>
      <p:sp>
        <p:nvSpPr>
          <p:cNvPr id="20378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03782"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latin typeface="Arial" pitchFamily="34" charset="0"/>
                <a:cs typeface="Arial" pitchFamily="34" charset="0"/>
              </a:rPr>
              <a:t>The initial inflammatory response is due to chemical irritation rather than bacterial contamination.  The stomach has a high acidic environment normally and is relatively free from bacteria</a:t>
            </a:r>
          </a:p>
          <a:p>
            <a:pPr eaLnBrk="1" hangingPunct="1">
              <a:spcBef>
                <a:spcPct val="0"/>
              </a:spcBef>
            </a:pPr>
            <a:r>
              <a:rPr lang="en-US" dirty="0" smtClean="0">
                <a:latin typeface="Arial" pitchFamily="34" charset="0"/>
                <a:cs typeface="Arial" pitchFamily="34" charset="0"/>
              </a:rPr>
              <a:t>Bloody output from the gastric tube is seen in a third of patients with penetrating gastric wounds.</a:t>
            </a:r>
          </a:p>
          <a:p>
            <a:pPr eaLnBrk="1" hangingPunct="1">
              <a:spcBef>
                <a:spcPct val="0"/>
              </a:spcBef>
            </a:pPr>
            <a:endParaRPr lang="en-US" dirty="0" smtClean="0">
              <a:latin typeface="Arial" pitchFamily="34" charset="0"/>
              <a:cs typeface="Arial" pitchFamily="34" charset="0"/>
            </a:endParaRPr>
          </a:p>
          <a:p>
            <a:pPr eaLnBrk="1" hangingPunct="1">
              <a:spcBef>
                <a:spcPct val="0"/>
              </a:spcBef>
            </a:pPr>
            <a:r>
              <a:rPr lang="en-US" dirty="0" smtClean="0">
                <a:latin typeface="Arial" pitchFamily="34" charset="0"/>
                <a:cs typeface="Arial" pitchFamily="34" charset="0"/>
              </a:rPr>
              <a:t>Free subdiaphragmatic air is seen in less than 50% of blunt gastric ruptures. </a:t>
            </a:r>
          </a:p>
        </p:txBody>
      </p:sp>
      <p:sp>
        <p:nvSpPr>
          <p:cNvPr id="2" name="Footer Placeholder 1"/>
          <p:cNvSpPr>
            <a:spLocks noGrp="1"/>
          </p:cNvSpPr>
          <p:nvPr>
            <p:ph type="ftr" sz="quarter" idx="10"/>
          </p:nvPr>
        </p:nvSpPr>
        <p:spPr/>
        <p:txBody>
          <a:bodyPr/>
          <a:lstStyle/>
          <a:p>
            <a:r>
              <a:rPr lang="en-US" smtClean="0"/>
              <a:t>STN E-Library 2012</a:t>
            </a:r>
            <a:endParaRPr lang="en-US" dirty="0"/>
          </a:p>
        </p:txBody>
      </p:sp>
      <p:sp>
        <p:nvSpPr>
          <p:cNvPr id="3" name="Header Placeholder 2"/>
          <p:cNvSpPr>
            <a:spLocks noGrp="1"/>
          </p:cNvSpPr>
          <p:nvPr>
            <p:ph type="hdr" sz="quarter" idx="11"/>
          </p:nvPr>
        </p:nvSpPr>
        <p:spPr/>
        <p:txBody>
          <a:bodyPr/>
          <a:lstStyle/>
          <a:p>
            <a:pPr>
              <a:defRPr/>
            </a:pPr>
            <a:r>
              <a:rPr lang="en-US" smtClean="0"/>
              <a:t>10_Abdominal Injuries</a:t>
            </a:r>
            <a:endParaRPr lang="en-US" dirty="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8" name="Rectangle 7"/>
          <p:cNvSpPr>
            <a:spLocks noGrp="1" noChangeArrowheads="1"/>
          </p:cNvSpPr>
          <p:nvPr>
            <p:ph type="sldNum" sz="quarter" idx="5"/>
          </p:nvPr>
        </p:nvSpPr>
        <p:spPr bwMode="auto">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26993936-7507-4324-BDC1-2A491C18F63A}" type="slidenum">
              <a:rPr lang="en-US" smtClean="0"/>
              <a:pPr fontAlgn="base">
                <a:spcBef>
                  <a:spcPct val="0"/>
                </a:spcBef>
                <a:spcAft>
                  <a:spcPct val="0"/>
                </a:spcAft>
                <a:defRPr/>
              </a:pPr>
              <a:t>56</a:t>
            </a:fld>
            <a:endParaRPr lang="en-US" dirty="0" smtClean="0"/>
          </a:p>
        </p:txBody>
      </p:sp>
      <p:sp>
        <p:nvSpPr>
          <p:cNvPr id="20480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04806"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latin typeface="Arial" pitchFamily="34" charset="0"/>
                <a:cs typeface="Arial" pitchFamily="34" charset="0"/>
              </a:rPr>
              <a:t>The placement of a gastric tube is essential and should remain until gastric emptying returns to normal.  </a:t>
            </a:r>
          </a:p>
          <a:p>
            <a:pPr eaLnBrk="1" hangingPunct="1">
              <a:spcBef>
                <a:spcPct val="0"/>
              </a:spcBef>
            </a:pPr>
            <a:endParaRPr lang="en-US" dirty="0" smtClean="0">
              <a:latin typeface="Arial" pitchFamily="34" charset="0"/>
              <a:cs typeface="Arial" pitchFamily="34" charset="0"/>
            </a:endParaRPr>
          </a:p>
          <a:p>
            <a:pPr eaLnBrk="1" hangingPunct="1">
              <a:spcBef>
                <a:spcPct val="0"/>
              </a:spcBef>
            </a:pPr>
            <a:r>
              <a:rPr lang="en-US" dirty="0" smtClean="0">
                <a:latin typeface="Arial" pitchFamily="34" charset="0"/>
                <a:cs typeface="Arial" pitchFamily="34" charset="0"/>
              </a:rPr>
              <a:t>Surgery includes debridement, diligent irrigation to remove any contaminants, and primary closure.  Obviously, appropriate timing and selection of antibiotics is important.</a:t>
            </a:r>
          </a:p>
          <a:p>
            <a:pPr eaLnBrk="1" hangingPunct="1">
              <a:spcBef>
                <a:spcPct val="0"/>
              </a:spcBef>
            </a:pPr>
            <a:endParaRPr lang="en-US" dirty="0" smtClean="0">
              <a:latin typeface="Arial" pitchFamily="34" charset="0"/>
              <a:cs typeface="Arial" pitchFamily="34" charset="0"/>
            </a:endParaRPr>
          </a:p>
          <a:p>
            <a:pPr eaLnBrk="1" hangingPunct="1">
              <a:spcBef>
                <a:spcPct val="0"/>
              </a:spcBef>
            </a:pPr>
            <a:r>
              <a:rPr lang="en-US" dirty="0" smtClean="0">
                <a:latin typeface="Arial" pitchFamily="34" charset="0"/>
                <a:cs typeface="Arial" pitchFamily="34" charset="0"/>
              </a:rPr>
              <a:t>Complications are rare.  Judicious irrigation is essential to prevent complications such as peritonitis intra-abdominal abscesses to include subphrenic, subhepatic, and pelvic as well as those of the lower sac, and formation of gastric fistulas.</a:t>
            </a:r>
          </a:p>
        </p:txBody>
      </p:sp>
      <p:sp>
        <p:nvSpPr>
          <p:cNvPr id="2" name="Footer Placeholder 1"/>
          <p:cNvSpPr>
            <a:spLocks noGrp="1"/>
          </p:cNvSpPr>
          <p:nvPr>
            <p:ph type="ftr" sz="quarter" idx="10"/>
          </p:nvPr>
        </p:nvSpPr>
        <p:spPr/>
        <p:txBody>
          <a:bodyPr/>
          <a:lstStyle/>
          <a:p>
            <a:r>
              <a:rPr lang="en-US" smtClean="0"/>
              <a:t>STN E-Library 2012</a:t>
            </a:r>
            <a:endParaRPr lang="en-US" dirty="0"/>
          </a:p>
        </p:txBody>
      </p:sp>
      <p:sp>
        <p:nvSpPr>
          <p:cNvPr id="3" name="Header Placeholder 2"/>
          <p:cNvSpPr>
            <a:spLocks noGrp="1"/>
          </p:cNvSpPr>
          <p:nvPr>
            <p:ph type="hdr" sz="quarter" idx="11"/>
          </p:nvPr>
        </p:nvSpPr>
        <p:spPr/>
        <p:txBody>
          <a:bodyPr/>
          <a:lstStyle/>
          <a:p>
            <a:pPr>
              <a:defRPr/>
            </a:pPr>
            <a:r>
              <a:rPr lang="en-US" smtClean="0"/>
              <a:t>10_Abdominal Injuries</a:t>
            </a:r>
            <a:endParaRPr lang="en-US" dirty="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4" name="Rectangle 7"/>
          <p:cNvSpPr>
            <a:spLocks noGrp="1" noChangeArrowheads="1"/>
          </p:cNvSpPr>
          <p:nvPr>
            <p:ph type="sldNum" sz="quarter" idx="5"/>
          </p:nvPr>
        </p:nvSpPr>
        <p:spPr bwMode="auto">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15695CE2-05EE-49EC-A4F7-F324EA4113B0}" type="slidenum">
              <a:rPr lang="en-US" smtClean="0"/>
              <a:pPr fontAlgn="base">
                <a:spcBef>
                  <a:spcPct val="0"/>
                </a:spcBef>
                <a:spcAft>
                  <a:spcPct val="0"/>
                </a:spcAft>
                <a:defRPr/>
              </a:pPr>
              <a:t>57</a:t>
            </a:fld>
            <a:endParaRPr lang="en-US" dirty="0" smtClean="0"/>
          </a:p>
        </p:txBody>
      </p:sp>
      <p:sp>
        <p:nvSpPr>
          <p:cNvPr id="20582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0583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r>
              <a:rPr lang="en-US" dirty="0" smtClean="0">
                <a:latin typeface="Arial" pitchFamily="34" charset="0"/>
                <a:cs typeface="Arial" pitchFamily="34" charset="0"/>
              </a:rPr>
              <a:t>The small intestine is divided into three structural parts: the duodenum (already discussed) and the jejunum and ileum</a:t>
            </a:r>
          </a:p>
          <a:p>
            <a:pPr eaLnBrk="1" hangingPunct="1">
              <a:spcBef>
                <a:spcPct val="0"/>
              </a:spcBef>
            </a:pPr>
            <a:endParaRPr lang="en-US" dirty="0" smtClean="0">
              <a:latin typeface="Arial" pitchFamily="34" charset="0"/>
              <a:cs typeface="Arial" pitchFamily="34" charset="0"/>
            </a:endParaRPr>
          </a:p>
          <a:p>
            <a:pPr eaLnBrk="1" hangingPunct="1">
              <a:spcBef>
                <a:spcPct val="0"/>
              </a:spcBef>
            </a:pPr>
            <a:r>
              <a:rPr lang="en-US" dirty="0" smtClean="0">
                <a:latin typeface="Arial" pitchFamily="34" charset="0"/>
                <a:cs typeface="Arial" pitchFamily="34" charset="0"/>
              </a:rPr>
              <a:t>The lap belt can cause the bowel to be crushed between the vertebrae and a solid object.</a:t>
            </a:r>
          </a:p>
          <a:p>
            <a:pPr eaLnBrk="1" hangingPunct="1">
              <a:spcBef>
                <a:spcPct val="0"/>
              </a:spcBef>
            </a:pPr>
            <a:endParaRPr lang="en-US" dirty="0" smtClean="0">
              <a:latin typeface="Arial" pitchFamily="34" charset="0"/>
              <a:cs typeface="Arial" pitchFamily="34" charset="0"/>
            </a:endParaRPr>
          </a:p>
          <a:p>
            <a:pPr eaLnBrk="1" hangingPunct="1">
              <a:spcBef>
                <a:spcPct val="0"/>
              </a:spcBef>
            </a:pPr>
            <a:r>
              <a:rPr lang="en-US" dirty="0" smtClean="0">
                <a:latin typeface="Arial" pitchFamily="34" charset="0"/>
                <a:cs typeface="Arial" pitchFamily="34" charset="0"/>
              </a:rPr>
              <a:t>  </a:t>
            </a:r>
            <a:r>
              <a:rPr lang="en-US" b="1" dirty="0" smtClean="0">
                <a:latin typeface="Arial" pitchFamily="34" charset="0"/>
                <a:cs typeface="Arial" pitchFamily="34" charset="0"/>
              </a:rPr>
              <a:t>Note seat belt mark in the image.</a:t>
            </a:r>
            <a:endParaRPr lang="en-US" dirty="0" smtClean="0">
              <a:latin typeface="Arial" pitchFamily="34" charset="0"/>
              <a:cs typeface="Arial" pitchFamily="34" charset="0"/>
            </a:endParaRPr>
          </a:p>
          <a:p>
            <a:pPr eaLnBrk="1" hangingPunct="1">
              <a:spcBef>
                <a:spcPct val="0"/>
              </a:spcBef>
            </a:pPr>
            <a:endParaRPr lang="en-US" dirty="0" smtClean="0">
              <a:latin typeface="Arial" pitchFamily="34" charset="0"/>
              <a:cs typeface="Arial" pitchFamily="34" charset="0"/>
            </a:endParaRPr>
          </a:p>
          <a:p>
            <a:pPr eaLnBrk="1" hangingPunct="1">
              <a:spcBef>
                <a:spcPct val="0"/>
              </a:spcBef>
            </a:pPr>
            <a:r>
              <a:rPr lang="en-US" dirty="0" smtClean="0">
                <a:latin typeface="Arial" pitchFamily="34" charset="0"/>
                <a:cs typeface="Arial" pitchFamily="34" charset="0"/>
              </a:rPr>
              <a:t>Not always diagnosed on initial presentation, and this delay contributes to morbidity and mortality.  </a:t>
            </a:r>
          </a:p>
        </p:txBody>
      </p:sp>
      <p:sp>
        <p:nvSpPr>
          <p:cNvPr id="2" name="Footer Placeholder 1"/>
          <p:cNvSpPr>
            <a:spLocks noGrp="1"/>
          </p:cNvSpPr>
          <p:nvPr>
            <p:ph type="ftr" sz="quarter" idx="10"/>
          </p:nvPr>
        </p:nvSpPr>
        <p:spPr/>
        <p:txBody>
          <a:bodyPr/>
          <a:lstStyle/>
          <a:p>
            <a:r>
              <a:rPr lang="en-US" smtClean="0"/>
              <a:t>STN E-Library 2012</a:t>
            </a:r>
            <a:endParaRPr lang="en-US" dirty="0"/>
          </a:p>
        </p:txBody>
      </p:sp>
      <p:sp>
        <p:nvSpPr>
          <p:cNvPr id="3" name="Header Placeholder 2"/>
          <p:cNvSpPr>
            <a:spLocks noGrp="1"/>
          </p:cNvSpPr>
          <p:nvPr>
            <p:ph type="hdr" sz="quarter" idx="11"/>
          </p:nvPr>
        </p:nvSpPr>
        <p:spPr/>
        <p:txBody>
          <a:bodyPr/>
          <a:lstStyle/>
          <a:p>
            <a:pPr>
              <a:defRPr/>
            </a:pPr>
            <a:r>
              <a:rPr lang="en-US" smtClean="0"/>
              <a:t>10_Abdominal Injuries</a:t>
            </a:r>
            <a:endParaRPr lang="en-US" dirty="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Slide Image Placeholder 1"/>
          <p:cNvSpPr>
            <a:spLocks noGrp="1" noRot="1" noChangeAspect="1" noTextEdit="1"/>
          </p:cNvSpPr>
          <p:nvPr>
            <p:ph type="sldImg"/>
          </p:nvPr>
        </p:nvSpPr>
        <p:spPr bwMode="auto">
          <a:noFill/>
          <a:ln>
            <a:solidFill>
              <a:srgbClr val="000000"/>
            </a:solidFill>
            <a:miter lim="800000"/>
            <a:headEnd/>
            <a:tailEnd/>
          </a:ln>
        </p:spPr>
      </p:sp>
      <p:sp>
        <p:nvSpPr>
          <p:cNvPr id="20685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latin typeface="Arial" pitchFamily="34" charset="0"/>
                <a:cs typeface="Arial" pitchFamily="34" charset="0"/>
              </a:rPr>
              <a:t>Review the anatomy of location of key structures.  </a:t>
            </a:r>
          </a:p>
          <a:p>
            <a:pPr eaLnBrk="1" hangingPunct="1">
              <a:spcBef>
                <a:spcPct val="0"/>
              </a:spcBef>
            </a:pPr>
            <a:endParaRPr lang="en-US" dirty="0" smtClean="0">
              <a:latin typeface="Arial" pitchFamily="34" charset="0"/>
              <a:cs typeface="Arial" pitchFamily="34" charset="0"/>
            </a:endParaRPr>
          </a:p>
          <a:p>
            <a:pPr eaLnBrk="1" hangingPunct="1">
              <a:spcBef>
                <a:spcPct val="0"/>
              </a:spcBef>
            </a:pPr>
            <a:r>
              <a:rPr lang="en-US" dirty="0" smtClean="0">
                <a:latin typeface="Arial" pitchFamily="34" charset="0"/>
                <a:cs typeface="Arial" pitchFamily="34" charset="0"/>
              </a:rPr>
              <a:t>Duodenum, Jejunum, Ileum</a:t>
            </a:r>
          </a:p>
        </p:txBody>
      </p:sp>
      <p:sp>
        <p:nvSpPr>
          <p:cNvPr id="206852" name="Slide Number Placeholder 3"/>
          <p:cNvSpPr>
            <a:spLocks noGrp="1"/>
          </p:cNvSpPr>
          <p:nvPr>
            <p:ph type="sldNum" sz="quarter" idx="5"/>
          </p:nvPr>
        </p:nvSpPr>
        <p:spPr bwMode="auto">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477CA23C-F2CC-4D79-B883-3FEA1A9AA27F}" type="slidenum">
              <a:rPr lang="en-US" smtClean="0"/>
              <a:pPr fontAlgn="base">
                <a:spcBef>
                  <a:spcPct val="0"/>
                </a:spcBef>
                <a:spcAft>
                  <a:spcPct val="0"/>
                </a:spcAft>
                <a:defRPr/>
              </a:pPr>
              <a:t>58</a:t>
            </a:fld>
            <a:endParaRPr lang="en-US" dirty="0" smtClean="0"/>
          </a:p>
        </p:txBody>
      </p:sp>
      <p:sp>
        <p:nvSpPr>
          <p:cNvPr id="2" name="Footer Placeholder 1"/>
          <p:cNvSpPr>
            <a:spLocks noGrp="1"/>
          </p:cNvSpPr>
          <p:nvPr>
            <p:ph type="ftr" sz="quarter" idx="10"/>
          </p:nvPr>
        </p:nvSpPr>
        <p:spPr/>
        <p:txBody>
          <a:bodyPr/>
          <a:lstStyle/>
          <a:p>
            <a:r>
              <a:rPr lang="en-US" smtClean="0"/>
              <a:t>STN E-Library 2012</a:t>
            </a:r>
            <a:endParaRPr lang="en-US" dirty="0"/>
          </a:p>
        </p:txBody>
      </p:sp>
      <p:sp>
        <p:nvSpPr>
          <p:cNvPr id="3" name="Header Placeholder 2"/>
          <p:cNvSpPr>
            <a:spLocks noGrp="1"/>
          </p:cNvSpPr>
          <p:nvPr>
            <p:ph type="hdr" sz="quarter" idx="11"/>
          </p:nvPr>
        </p:nvSpPr>
        <p:spPr/>
        <p:txBody>
          <a:bodyPr/>
          <a:lstStyle/>
          <a:p>
            <a:pPr>
              <a:defRPr/>
            </a:pPr>
            <a:r>
              <a:rPr lang="en-US" smtClean="0"/>
              <a:t>10_Abdominal Injuries</a:t>
            </a:r>
            <a:endParaRPr lang="en-US" dirty="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Slide Image Placeholder 1"/>
          <p:cNvSpPr>
            <a:spLocks noGrp="1" noRot="1" noChangeAspect="1" noTextEdit="1"/>
          </p:cNvSpPr>
          <p:nvPr>
            <p:ph type="sldImg"/>
          </p:nvPr>
        </p:nvSpPr>
        <p:spPr bwMode="auto">
          <a:noFill/>
          <a:ln>
            <a:solidFill>
              <a:srgbClr val="000000"/>
            </a:solidFill>
            <a:miter lim="800000"/>
            <a:headEnd/>
            <a:tailEnd/>
          </a:ln>
        </p:spPr>
      </p:sp>
      <p:sp>
        <p:nvSpPr>
          <p:cNvPr id="207875"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dirty="0" smtClean="0">
                <a:latin typeface="Arial" pitchFamily="34" charset="0"/>
                <a:cs typeface="Arial" pitchFamily="34" charset="0"/>
              </a:rPr>
              <a:t>What is wrong with this picture.</a:t>
            </a:r>
          </a:p>
          <a:p>
            <a:endParaRPr lang="en-US" dirty="0" smtClean="0">
              <a:latin typeface="Arial" pitchFamily="34" charset="0"/>
              <a:cs typeface="Arial" pitchFamily="34" charset="0"/>
            </a:endParaRPr>
          </a:p>
          <a:p>
            <a:r>
              <a:rPr lang="en-US" dirty="0" smtClean="0">
                <a:latin typeface="Arial" pitchFamily="34" charset="0"/>
                <a:cs typeface="Arial" pitchFamily="34" charset="0"/>
              </a:rPr>
              <a:t>Obviously, a seatbelt sign in an obese abdomen. However, more importantly, one can see the incorrect wearing of the seat belt, high across the abdomen, which increases the chance for injury.</a:t>
            </a:r>
          </a:p>
        </p:txBody>
      </p:sp>
      <p:sp>
        <p:nvSpPr>
          <p:cNvPr id="4" name="Slide Number Placeholder 3"/>
          <p:cNvSpPr>
            <a:spLocks noGrp="1"/>
          </p:cNvSpPr>
          <p:nvPr>
            <p:ph type="sldNum" sz="quarter" idx="5"/>
          </p:nvPr>
        </p:nvSpPr>
        <p:spPr/>
        <p:txBody>
          <a:bodyPr/>
          <a:lstStyle/>
          <a:p>
            <a:pPr>
              <a:defRPr/>
            </a:pPr>
            <a:fld id="{A715EDE5-8E7A-490E-BC93-01D11E859BC1}" type="slidenum">
              <a:rPr lang="en-US" smtClean="0"/>
              <a:pPr>
                <a:defRPr/>
              </a:pPr>
              <a:t>59</a:t>
            </a:fld>
            <a:endParaRPr lang="en-US" dirty="0"/>
          </a:p>
        </p:txBody>
      </p:sp>
      <p:sp>
        <p:nvSpPr>
          <p:cNvPr id="2" name="Footer Placeholder 1"/>
          <p:cNvSpPr>
            <a:spLocks noGrp="1"/>
          </p:cNvSpPr>
          <p:nvPr>
            <p:ph type="ftr" sz="quarter" idx="10"/>
          </p:nvPr>
        </p:nvSpPr>
        <p:spPr/>
        <p:txBody>
          <a:bodyPr/>
          <a:lstStyle/>
          <a:p>
            <a:r>
              <a:rPr lang="en-US" smtClean="0"/>
              <a:t>STN E-Library 2012</a:t>
            </a:r>
            <a:endParaRPr lang="en-US" dirty="0"/>
          </a:p>
        </p:txBody>
      </p:sp>
      <p:sp>
        <p:nvSpPr>
          <p:cNvPr id="3" name="Header Placeholder 2"/>
          <p:cNvSpPr>
            <a:spLocks noGrp="1"/>
          </p:cNvSpPr>
          <p:nvPr>
            <p:ph type="hdr" sz="quarter" idx="11"/>
          </p:nvPr>
        </p:nvSpPr>
        <p:spPr/>
        <p:txBody>
          <a:bodyPr/>
          <a:lstStyle/>
          <a:p>
            <a:pPr>
              <a:defRPr/>
            </a:pPr>
            <a:r>
              <a:rPr lang="en-US" smtClean="0"/>
              <a:t>10_Abdominal Injuries</a:t>
            </a:r>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60" name="Rectangle 7"/>
          <p:cNvSpPr>
            <a:spLocks noGrp="1" noChangeArrowheads="1"/>
          </p:cNvSpPr>
          <p:nvPr>
            <p:ph type="sldNum" sz="quarter" idx="5"/>
          </p:nvPr>
        </p:nvSpPr>
        <p:spPr bwMode="auto">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281C412E-42E2-43B2-8A5D-5185E83FEDF8}" type="slidenum">
              <a:rPr lang="en-US" smtClean="0"/>
              <a:pPr fontAlgn="base">
                <a:spcBef>
                  <a:spcPct val="0"/>
                </a:spcBef>
                <a:spcAft>
                  <a:spcPct val="0"/>
                </a:spcAft>
                <a:defRPr/>
              </a:pPr>
              <a:t>6</a:t>
            </a:fld>
            <a:endParaRPr lang="en-US" dirty="0" smtClean="0"/>
          </a:p>
        </p:txBody>
      </p:sp>
      <p:sp>
        <p:nvSpPr>
          <p:cNvPr id="138245" name="Rectangle 2"/>
          <p:cNvSpPr>
            <a:spLocks noGrp="1" noRot="1" noChangeAspect="1" noChangeArrowheads="1" noTextEdit="1"/>
          </p:cNvSpPr>
          <p:nvPr>
            <p:ph type="sldImg"/>
          </p:nvPr>
        </p:nvSpPr>
        <p:spPr bwMode="auto">
          <a:xfrm>
            <a:off x="1092200" y="762000"/>
            <a:ext cx="4368800" cy="3276600"/>
          </a:xfrm>
          <a:noFill/>
          <a:ln>
            <a:solidFill>
              <a:srgbClr val="000000"/>
            </a:solidFill>
            <a:miter lim="800000"/>
            <a:headEnd/>
            <a:tailEnd/>
          </a:ln>
        </p:spPr>
      </p:sp>
      <p:sp>
        <p:nvSpPr>
          <p:cNvPr id="138246" name="Rectangle 3"/>
          <p:cNvSpPr>
            <a:spLocks noGrp="1" noChangeArrowheads="1"/>
          </p:cNvSpPr>
          <p:nvPr>
            <p:ph type="body" idx="1"/>
          </p:nvPr>
        </p:nvSpPr>
        <p:spPr bwMode="auto">
          <a:xfrm>
            <a:off x="457200" y="4038600"/>
            <a:ext cx="6019800" cy="4572000"/>
          </a:xfrm>
          <a:noFill/>
        </p:spPr>
        <p:txBody>
          <a:bodyPr wrap="square" numCol="1" anchor="t" anchorCtr="0" compatLnSpc="1">
            <a:prstTxWarp prst="textNoShape">
              <a:avLst/>
            </a:prstTxWarp>
          </a:bodyPr>
          <a:lstStyle/>
          <a:p>
            <a:pPr eaLnBrk="1" hangingPunct="1">
              <a:spcBef>
                <a:spcPct val="0"/>
              </a:spcBef>
            </a:pPr>
            <a:endParaRPr lang="en-US" sz="1100" dirty="0" smtClean="0"/>
          </a:p>
          <a:p>
            <a:pPr eaLnBrk="1" hangingPunct="1">
              <a:spcBef>
                <a:spcPct val="0"/>
              </a:spcBef>
              <a:buFontTx/>
              <a:buChar char="•"/>
            </a:pPr>
            <a:r>
              <a:rPr lang="en-US" sz="1100" dirty="0" smtClean="0">
                <a:latin typeface="Arial" pitchFamily="34" charset="0"/>
                <a:cs typeface="Arial" pitchFamily="34" charset="0"/>
              </a:rPr>
              <a:t>Acceleration and deceleration injuries are self explanatory.</a:t>
            </a:r>
          </a:p>
          <a:p>
            <a:pPr eaLnBrk="1" hangingPunct="1">
              <a:spcBef>
                <a:spcPct val="0"/>
              </a:spcBef>
              <a:buFontTx/>
              <a:buChar char="•"/>
            </a:pPr>
            <a:r>
              <a:rPr lang="en-US" sz="1100" dirty="0" smtClean="0">
                <a:latin typeface="Arial" pitchFamily="34" charset="0"/>
                <a:cs typeface="Arial" pitchFamily="34" charset="0"/>
              </a:rPr>
              <a:t>Blunt forces compressing anteriorly on the abdomen compress the abdominal viscera against the posterior rib cage or vertebral column causes crushing type injuries.  Solid organs are most susceptible to this mechanism.  </a:t>
            </a:r>
          </a:p>
          <a:p>
            <a:pPr eaLnBrk="1" hangingPunct="1">
              <a:spcBef>
                <a:spcPct val="0"/>
              </a:spcBef>
              <a:buFontTx/>
              <a:buChar char="•"/>
            </a:pPr>
            <a:r>
              <a:rPr lang="en-US" sz="1100" dirty="0" smtClean="0">
                <a:latin typeface="Arial" pitchFamily="34" charset="0"/>
                <a:cs typeface="Arial" pitchFamily="34" charset="0"/>
              </a:rPr>
              <a:t>Shearing forces caused by sudden deceleration can result in lacerations to both solid and hollow organs.  These forces may also cause “stretch” injuries resulting in some intimal vessel tears with subsequent organ infarction.</a:t>
            </a:r>
          </a:p>
          <a:p>
            <a:pPr eaLnBrk="1" hangingPunct="1">
              <a:spcBef>
                <a:spcPct val="0"/>
              </a:spcBef>
              <a:buFontTx/>
              <a:buChar char="•"/>
            </a:pPr>
            <a:r>
              <a:rPr lang="en-US" sz="1100" dirty="0" smtClean="0">
                <a:latin typeface="Arial" pitchFamily="34" charset="0"/>
                <a:cs typeface="Arial" pitchFamily="34" charset="0"/>
              </a:rPr>
              <a:t>The use of safety belts and air bags has helped decrease injuries and fatalities, but it cannot totally eliminate them.</a:t>
            </a:r>
          </a:p>
          <a:p>
            <a:pPr eaLnBrk="1" hangingPunct="1">
              <a:spcBef>
                <a:spcPct val="0"/>
              </a:spcBef>
              <a:buFontTx/>
              <a:buChar char="•"/>
            </a:pPr>
            <a:r>
              <a:rPr lang="en-US" sz="1100" dirty="0" smtClean="0">
                <a:latin typeface="Arial" pitchFamily="34" charset="0"/>
                <a:cs typeface="Arial" pitchFamily="34" charset="0"/>
              </a:rPr>
              <a:t>The seat belt “sign” indicates intra-abdominal injury in about one third of patients.  </a:t>
            </a:r>
          </a:p>
          <a:p>
            <a:pPr eaLnBrk="1" hangingPunct="1">
              <a:spcBef>
                <a:spcPct val="0"/>
              </a:spcBef>
              <a:buFontTx/>
              <a:buChar char="•"/>
            </a:pPr>
            <a:r>
              <a:rPr lang="en-US" sz="1100" dirty="0" smtClean="0">
                <a:latin typeface="Arial" pitchFamily="34" charset="0"/>
                <a:cs typeface="Arial" pitchFamily="34" charset="0"/>
              </a:rPr>
              <a:t>Classic seat belt injuries include abdominal wall disruption, hollow viscus injuries, and flexion-distraction fracture of the lumbar vertebrae (Chance fracture).  </a:t>
            </a:r>
          </a:p>
          <a:p>
            <a:pPr eaLnBrk="1" hangingPunct="1">
              <a:spcBef>
                <a:spcPct val="0"/>
              </a:spcBef>
            </a:pPr>
            <a:endParaRPr lang="en-US" sz="1100" dirty="0" smtClean="0">
              <a:latin typeface="Arial" pitchFamily="34" charset="0"/>
              <a:cs typeface="Arial" pitchFamily="34" charset="0"/>
            </a:endParaRPr>
          </a:p>
          <a:p>
            <a:pPr eaLnBrk="1" hangingPunct="1">
              <a:spcBef>
                <a:spcPct val="0"/>
              </a:spcBef>
              <a:buFontTx/>
              <a:buChar char="•"/>
            </a:pPr>
            <a:r>
              <a:rPr lang="en-US" sz="1100" dirty="0" smtClean="0">
                <a:latin typeface="Arial" pitchFamily="34" charset="0"/>
                <a:cs typeface="Arial" pitchFamily="34" charset="0"/>
              </a:rPr>
              <a:t>Penetrating injuries result from stab, impalement, or missile incident.  </a:t>
            </a:r>
          </a:p>
          <a:p>
            <a:pPr eaLnBrk="1" hangingPunct="1">
              <a:spcBef>
                <a:spcPct val="0"/>
              </a:spcBef>
              <a:buFontTx/>
              <a:buChar char="•"/>
            </a:pPr>
            <a:r>
              <a:rPr lang="en-US" sz="1100" dirty="0" smtClean="0">
                <a:latin typeface="Arial" pitchFamily="34" charset="0"/>
                <a:cs typeface="Arial" pitchFamily="34" charset="0"/>
              </a:rPr>
              <a:t>The degree of penetration may be estimated by the length of the stabbing instrument.  </a:t>
            </a:r>
          </a:p>
          <a:p>
            <a:pPr eaLnBrk="1" hangingPunct="1">
              <a:spcBef>
                <a:spcPct val="0"/>
              </a:spcBef>
              <a:buFontTx/>
              <a:buChar char="•"/>
            </a:pPr>
            <a:r>
              <a:rPr lang="en-US" sz="1100" dirty="0" smtClean="0">
                <a:latin typeface="Arial" pitchFamily="34" charset="0"/>
                <a:cs typeface="Arial" pitchFamily="34" charset="0"/>
              </a:rPr>
              <a:t>Impalement injuries result in a higher mortality as they are considered a dirty wound and result in bacterial contamination leading to multiple organ involvement.  </a:t>
            </a:r>
          </a:p>
          <a:p>
            <a:pPr eaLnBrk="1" hangingPunct="1">
              <a:spcBef>
                <a:spcPct val="0"/>
              </a:spcBef>
              <a:buFontTx/>
              <a:buChar char="•"/>
            </a:pPr>
            <a:r>
              <a:rPr lang="en-US" sz="1100" dirty="0" smtClean="0">
                <a:latin typeface="Arial" pitchFamily="34" charset="0"/>
                <a:cs typeface="Arial" pitchFamily="34" charset="0"/>
              </a:rPr>
              <a:t>Missile injuries are difficult to assess, and it must be noted that the appearance of the wound may not compare to the magnitude of the destruction caused by a bullet.  Bullets may ricochet off organs or bones and move throughout  the body.  </a:t>
            </a:r>
          </a:p>
          <a:p>
            <a:pPr eaLnBrk="1" hangingPunct="1">
              <a:spcBef>
                <a:spcPct val="0"/>
              </a:spcBef>
              <a:buFontTx/>
              <a:buChar char="•"/>
            </a:pPr>
            <a:r>
              <a:rPr lang="en-US" sz="1100" dirty="0" smtClean="0">
                <a:latin typeface="Arial" pitchFamily="34" charset="0"/>
                <a:cs typeface="Arial" pitchFamily="34" charset="0"/>
              </a:rPr>
              <a:t>Hemorrhage and hollow viscus injuries with resultant chemical and bacterial peritonitis must be considered and promptly treated.</a:t>
            </a:r>
          </a:p>
        </p:txBody>
      </p:sp>
      <p:sp>
        <p:nvSpPr>
          <p:cNvPr id="2" name="Footer Placeholder 1"/>
          <p:cNvSpPr>
            <a:spLocks noGrp="1"/>
          </p:cNvSpPr>
          <p:nvPr>
            <p:ph type="ftr" sz="quarter" idx="10"/>
          </p:nvPr>
        </p:nvSpPr>
        <p:spPr/>
        <p:txBody>
          <a:bodyPr/>
          <a:lstStyle/>
          <a:p>
            <a:r>
              <a:rPr lang="en-US" smtClean="0"/>
              <a:t>STN E-Library 2012</a:t>
            </a:r>
            <a:endParaRPr lang="en-US" dirty="0"/>
          </a:p>
        </p:txBody>
      </p:sp>
      <p:sp>
        <p:nvSpPr>
          <p:cNvPr id="3" name="Header Placeholder 2"/>
          <p:cNvSpPr>
            <a:spLocks noGrp="1"/>
          </p:cNvSpPr>
          <p:nvPr>
            <p:ph type="hdr" sz="quarter" idx="11"/>
          </p:nvPr>
        </p:nvSpPr>
        <p:spPr/>
        <p:txBody>
          <a:bodyPr/>
          <a:lstStyle/>
          <a:p>
            <a:pPr>
              <a:defRPr/>
            </a:pPr>
            <a:r>
              <a:rPr lang="en-US" smtClean="0"/>
              <a:t>10_Abdominal Injuries</a:t>
            </a:r>
            <a:endParaRPr lang="en-US" dirty="0"/>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2" name="Rectangle 7"/>
          <p:cNvSpPr>
            <a:spLocks noGrp="1" noChangeArrowheads="1"/>
          </p:cNvSpPr>
          <p:nvPr>
            <p:ph type="sldNum" sz="quarter" idx="5"/>
          </p:nvPr>
        </p:nvSpPr>
        <p:spPr bwMode="auto">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CDA8D2A7-9CBD-4F6E-8F99-519AF23244FE}" type="slidenum">
              <a:rPr lang="en-US" smtClean="0"/>
              <a:pPr fontAlgn="base">
                <a:spcBef>
                  <a:spcPct val="0"/>
                </a:spcBef>
                <a:spcAft>
                  <a:spcPct val="0"/>
                </a:spcAft>
                <a:defRPr/>
              </a:pPr>
              <a:t>60</a:t>
            </a:fld>
            <a:endParaRPr lang="en-US" dirty="0" smtClean="0"/>
          </a:p>
        </p:txBody>
      </p:sp>
      <p:sp>
        <p:nvSpPr>
          <p:cNvPr id="20890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08902"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latin typeface="Arial" pitchFamily="34" charset="0"/>
                <a:cs typeface="Arial" pitchFamily="34" charset="0"/>
              </a:rPr>
              <a:t>Direct blows crush the intestine between the force and the vertebrae.  Shearing forces occur in MVC.  </a:t>
            </a:r>
          </a:p>
          <a:p>
            <a:pPr eaLnBrk="1" hangingPunct="1">
              <a:spcBef>
                <a:spcPct val="0"/>
              </a:spcBef>
            </a:pPr>
            <a:endParaRPr lang="en-US" dirty="0" smtClean="0">
              <a:latin typeface="Arial" pitchFamily="34" charset="0"/>
              <a:cs typeface="Arial" pitchFamily="34" charset="0"/>
            </a:endParaRPr>
          </a:p>
          <a:p>
            <a:pPr eaLnBrk="1" hangingPunct="1">
              <a:spcBef>
                <a:spcPct val="0"/>
              </a:spcBef>
            </a:pPr>
            <a:r>
              <a:rPr lang="en-US" dirty="0" smtClean="0">
                <a:latin typeface="Arial" pitchFamily="34" charset="0"/>
                <a:cs typeface="Arial" pitchFamily="34" charset="0"/>
              </a:rPr>
              <a:t>It is the most commonly injured intra-abdominal organ in penetrating trauma.</a:t>
            </a:r>
          </a:p>
          <a:p>
            <a:pPr eaLnBrk="1" hangingPunct="1">
              <a:spcBef>
                <a:spcPct val="0"/>
              </a:spcBef>
            </a:pPr>
            <a:r>
              <a:rPr lang="en-US" dirty="0" smtClean="0">
                <a:latin typeface="Arial" pitchFamily="34" charset="0"/>
                <a:cs typeface="Arial" pitchFamily="34" charset="0"/>
              </a:rPr>
              <a:t>The lack of specific symptoms initially should challenge the nurse to carefully evaluate all information provided from the scene until admission.  </a:t>
            </a:r>
          </a:p>
          <a:p>
            <a:pPr eaLnBrk="1" hangingPunct="1">
              <a:spcBef>
                <a:spcPct val="0"/>
              </a:spcBef>
            </a:pPr>
            <a:r>
              <a:rPr lang="en-US" dirty="0" smtClean="0">
                <a:latin typeface="Arial" pitchFamily="34" charset="0"/>
                <a:cs typeface="Arial" pitchFamily="34" charset="0"/>
              </a:rPr>
              <a:t>Spinal injury may occur with bowel trauma and may mask symptoms.</a:t>
            </a:r>
          </a:p>
          <a:p>
            <a:pPr eaLnBrk="1" hangingPunct="1">
              <a:spcBef>
                <a:spcPct val="0"/>
              </a:spcBef>
            </a:pPr>
            <a:endParaRPr lang="en-US" dirty="0" smtClean="0"/>
          </a:p>
          <a:p>
            <a:pPr eaLnBrk="1" hangingPunct="1">
              <a:spcBef>
                <a:spcPct val="0"/>
              </a:spcBef>
            </a:pPr>
            <a:endParaRPr lang="en-US" dirty="0" smtClean="0"/>
          </a:p>
        </p:txBody>
      </p:sp>
      <p:sp>
        <p:nvSpPr>
          <p:cNvPr id="2" name="Footer Placeholder 1"/>
          <p:cNvSpPr>
            <a:spLocks noGrp="1"/>
          </p:cNvSpPr>
          <p:nvPr>
            <p:ph type="ftr" sz="quarter" idx="10"/>
          </p:nvPr>
        </p:nvSpPr>
        <p:spPr/>
        <p:txBody>
          <a:bodyPr/>
          <a:lstStyle/>
          <a:p>
            <a:r>
              <a:rPr lang="en-US" smtClean="0"/>
              <a:t>STN E-Library 2012</a:t>
            </a:r>
            <a:endParaRPr lang="en-US" dirty="0"/>
          </a:p>
        </p:txBody>
      </p:sp>
      <p:sp>
        <p:nvSpPr>
          <p:cNvPr id="3" name="Header Placeholder 2"/>
          <p:cNvSpPr>
            <a:spLocks noGrp="1"/>
          </p:cNvSpPr>
          <p:nvPr>
            <p:ph type="hdr" sz="quarter" idx="11"/>
          </p:nvPr>
        </p:nvSpPr>
        <p:spPr/>
        <p:txBody>
          <a:bodyPr/>
          <a:lstStyle/>
          <a:p>
            <a:pPr>
              <a:defRPr/>
            </a:pPr>
            <a:r>
              <a:rPr lang="en-US" smtClean="0"/>
              <a:t>10_Abdominal Injuries</a:t>
            </a:r>
            <a:endParaRPr lang="en-US" dirty="0"/>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20" name="Rectangle 7"/>
          <p:cNvSpPr>
            <a:spLocks noGrp="1" noChangeArrowheads="1"/>
          </p:cNvSpPr>
          <p:nvPr>
            <p:ph type="sldNum" sz="quarter" idx="5"/>
          </p:nvPr>
        </p:nvSpPr>
        <p:spPr bwMode="auto">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A6AB4982-6A2F-4894-B48F-5BAC9F0AE7C4}" type="slidenum">
              <a:rPr lang="en-US" smtClean="0"/>
              <a:pPr fontAlgn="base">
                <a:spcBef>
                  <a:spcPct val="0"/>
                </a:spcBef>
                <a:spcAft>
                  <a:spcPct val="0"/>
                </a:spcAft>
                <a:defRPr/>
              </a:pPr>
              <a:t>61</a:t>
            </a:fld>
            <a:endParaRPr lang="en-US" dirty="0" smtClean="0"/>
          </a:p>
        </p:txBody>
      </p:sp>
      <p:sp>
        <p:nvSpPr>
          <p:cNvPr id="21094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1095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latin typeface="Arial" pitchFamily="34" charset="0"/>
                <a:cs typeface="Arial" pitchFamily="34" charset="0"/>
              </a:rPr>
              <a:t>Hemoperitoneum can be associated with injuries to the mesentery and ligation of bleeders is necessary as they can bleed massively.  </a:t>
            </a:r>
          </a:p>
          <a:p>
            <a:pPr eaLnBrk="1" hangingPunct="1">
              <a:spcBef>
                <a:spcPct val="0"/>
              </a:spcBef>
            </a:pPr>
            <a:endParaRPr lang="en-US" dirty="0" smtClean="0">
              <a:latin typeface="Arial" pitchFamily="34" charset="0"/>
              <a:cs typeface="Arial" pitchFamily="34" charset="0"/>
            </a:endParaRPr>
          </a:p>
          <a:p>
            <a:pPr eaLnBrk="1" hangingPunct="1">
              <a:spcBef>
                <a:spcPct val="0"/>
              </a:spcBef>
            </a:pPr>
            <a:r>
              <a:rPr lang="en-US" dirty="0" smtClean="0">
                <a:latin typeface="Arial" pitchFamily="34" charset="0"/>
                <a:cs typeface="Arial" pitchFamily="34" charset="0"/>
              </a:rPr>
              <a:t>Bowel resection will be performed for larger or multiple injuries with end-to-end anastomosis as indicated.</a:t>
            </a:r>
          </a:p>
          <a:p>
            <a:pPr eaLnBrk="1" hangingPunct="1">
              <a:spcBef>
                <a:spcPct val="0"/>
              </a:spcBef>
            </a:pPr>
            <a:r>
              <a:rPr lang="en-US" dirty="0" smtClean="0">
                <a:latin typeface="Arial" pitchFamily="34" charset="0"/>
                <a:cs typeface="Arial" pitchFamily="34" charset="0"/>
              </a:rPr>
              <a:t>Antibiotics are given postoperatively to reduce the incidence of postoperative infections after contamination.  </a:t>
            </a:r>
          </a:p>
          <a:p>
            <a:pPr eaLnBrk="1" hangingPunct="1">
              <a:spcBef>
                <a:spcPct val="0"/>
              </a:spcBef>
            </a:pPr>
            <a:endParaRPr lang="en-US" dirty="0" smtClean="0">
              <a:latin typeface="Arial" pitchFamily="34" charset="0"/>
              <a:cs typeface="Arial" pitchFamily="34" charset="0"/>
            </a:endParaRPr>
          </a:p>
          <a:p>
            <a:pPr eaLnBrk="1" hangingPunct="1">
              <a:spcBef>
                <a:spcPct val="0"/>
              </a:spcBef>
            </a:pPr>
            <a:r>
              <a:rPr lang="en-US" dirty="0" smtClean="0">
                <a:latin typeface="Arial" pitchFamily="34" charset="0"/>
                <a:cs typeface="Arial" pitchFamily="34" charset="0"/>
              </a:rPr>
              <a:t>Complications are related to the extent of contamination.</a:t>
            </a:r>
          </a:p>
          <a:p>
            <a:pPr eaLnBrk="1" hangingPunct="1">
              <a:spcBef>
                <a:spcPct val="0"/>
              </a:spcBef>
            </a:pPr>
            <a:endParaRPr lang="en-US" dirty="0" smtClean="0">
              <a:latin typeface="Arial" pitchFamily="34" charset="0"/>
              <a:cs typeface="Arial" pitchFamily="34" charset="0"/>
            </a:endParaRPr>
          </a:p>
          <a:p>
            <a:pPr eaLnBrk="1" hangingPunct="1">
              <a:spcBef>
                <a:spcPct val="0"/>
              </a:spcBef>
            </a:pPr>
            <a:r>
              <a:rPr lang="en-US" dirty="0" smtClean="0">
                <a:latin typeface="Arial" pitchFamily="34" charset="0"/>
                <a:cs typeface="Arial" pitchFamily="34" charset="0"/>
              </a:rPr>
              <a:t>There is a possibility for an anastomotic leak that will show up as a enterocutaneous fistula, peritonitis, or intra-abdominal abscess.</a:t>
            </a:r>
          </a:p>
          <a:p>
            <a:pPr eaLnBrk="1" hangingPunct="1">
              <a:spcBef>
                <a:spcPct val="0"/>
              </a:spcBef>
            </a:pPr>
            <a:endParaRPr lang="en-US" dirty="0" smtClean="0">
              <a:latin typeface="Arial" pitchFamily="34" charset="0"/>
              <a:cs typeface="Arial" pitchFamily="34" charset="0"/>
            </a:endParaRPr>
          </a:p>
          <a:p>
            <a:pPr eaLnBrk="1" hangingPunct="1">
              <a:spcBef>
                <a:spcPct val="0"/>
              </a:spcBef>
            </a:pPr>
            <a:endParaRPr lang="en-US" dirty="0" smtClean="0">
              <a:latin typeface="Arial" pitchFamily="34" charset="0"/>
              <a:cs typeface="Arial" pitchFamily="34" charset="0"/>
            </a:endParaRPr>
          </a:p>
          <a:p>
            <a:pPr eaLnBrk="1" hangingPunct="1">
              <a:spcBef>
                <a:spcPct val="0"/>
              </a:spcBef>
            </a:pPr>
            <a:endParaRPr lang="en-US" dirty="0" smtClean="0">
              <a:latin typeface="Arial" pitchFamily="34" charset="0"/>
              <a:cs typeface="Arial" pitchFamily="34" charset="0"/>
            </a:endParaRPr>
          </a:p>
          <a:p>
            <a:pPr eaLnBrk="1" hangingPunct="1">
              <a:spcBef>
                <a:spcPct val="0"/>
              </a:spcBef>
            </a:pPr>
            <a:endParaRPr lang="en-US" dirty="0" smtClean="0">
              <a:latin typeface="Arial" pitchFamily="34" charset="0"/>
              <a:cs typeface="Arial" pitchFamily="34" charset="0"/>
            </a:endParaRPr>
          </a:p>
          <a:p>
            <a:pPr eaLnBrk="1" hangingPunct="1">
              <a:spcBef>
                <a:spcPct val="0"/>
              </a:spcBef>
            </a:pPr>
            <a:endParaRPr lang="en-US" dirty="0" smtClean="0">
              <a:latin typeface="Arial" pitchFamily="34" charset="0"/>
              <a:cs typeface="Arial" pitchFamily="34" charset="0"/>
            </a:endParaRPr>
          </a:p>
        </p:txBody>
      </p:sp>
      <p:sp>
        <p:nvSpPr>
          <p:cNvPr id="2" name="Footer Placeholder 1"/>
          <p:cNvSpPr>
            <a:spLocks noGrp="1"/>
          </p:cNvSpPr>
          <p:nvPr>
            <p:ph type="ftr" sz="quarter" idx="10"/>
          </p:nvPr>
        </p:nvSpPr>
        <p:spPr/>
        <p:txBody>
          <a:bodyPr/>
          <a:lstStyle/>
          <a:p>
            <a:r>
              <a:rPr lang="en-US" smtClean="0"/>
              <a:t>STN E-Library 2012</a:t>
            </a:r>
            <a:endParaRPr lang="en-US" dirty="0"/>
          </a:p>
        </p:txBody>
      </p:sp>
      <p:sp>
        <p:nvSpPr>
          <p:cNvPr id="3" name="Header Placeholder 2"/>
          <p:cNvSpPr>
            <a:spLocks noGrp="1"/>
          </p:cNvSpPr>
          <p:nvPr>
            <p:ph type="hdr" sz="quarter" idx="11"/>
          </p:nvPr>
        </p:nvSpPr>
        <p:spPr/>
        <p:txBody>
          <a:bodyPr/>
          <a:lstStyle/>
          <a:p>
            <a:pPr>
              <a:defRPr/>
            </a:pPr>
            <a:r>
              <a:rPr lang="en-US" smtClean="0"/>
              <a:t>10_Abdominal Injuries</a:t>
            </a:r>
            <a:endParaRPr lang="en-US" dirty="0"/>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Slide Image Placeholder 1"/>
          <p:cNvSpPr>
            <a:spLocks noGrp="1" noRot="1" noChangeAspect="1" noTextEdit="1"/>
          </p:cNvSpPr>
          <p:nvPr>
            <p:ph type="sldImg"/>
          </p:nvPr>
        </p:nvSpPr>
        <p:spPr bwMode="auto">
          <a:noFill/>
          <a:ln>
            <a:solidFill>
              <a:srgbClr val="000000"/>
            </a:solidFill>
            <a:miter lim="800000"/>
            <a:headEnd/>
            <a:tailEnd/>
          </a:ln>
        </p:spPr>
      </p:sp>
      <p:sp>
        <p:nvSpPr>
          <p:cNvPr id="21299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lnSpc>
                <a:spcPct val="90000"/>
              </a:lnSpc>
            </a:pPr>
            <a:r>
              <a:rPr lang="en-US" dirty="0" smtClean="0">
                <a:latin typeface="Arial" pitchFamily="34" charset="0"/>
                <a:cs typeface="Arial" pitchFamily="34" charset="0"/>
              </a:rPr>
              <a:t>Just completed review of the small intestines and now we will discuss the large intestines, comprised of the colon, cecum and rectum</a:t>
            </a:r>
          </a:p>
          <a:p>
            <a:pPr eaLnBrk="1" hangingPunct="1">
              <a:lnSpc>
                <a:spcPct val="90000"/>
              </a:lnSpc>
            </a:pPr>
            <a:r>
              <a:rPr lang="en-US" dirty="0" smtClean="0">
                <a:latin typeface="Arial" pitchFamily="34" charset="0"/>
                <a:cs typeface="Arial" pitchFamily="34" charset="0"/>
              </a:rPr>
              <a:t>Digestive functions</a:t>
            </a:r>
          </a:p>
          <a:p>
            <a:pPr lvl="1" eaLnBrk="1" hangingPunct="1">
              <a:lnSpc>
                <a:spcPct val="90000"/>
              </a:lnSpc>
            </a:pPr>
            <a:r>
              <a:rPr lang="en-US" dirty="0" smtClean="0">
                <a:latin typeface="Arial" pitchFamily="34" charset="0"/>
                <a:cs typeface="Arial" pitchFamily="34" charset="0"/>
              </a:rPr>
              <a:t>Absorption of water and electrolytes</a:t>
            </a:r>
          </a:p>
          <a:p>
            <a:pPr lvl="1" eaLnBrk="1" hangingPunct="1">
              <a:lnSpc>
                <a:spcPct val="90000"/>
              </a:lnSpc>
            </a:pPr>
            <a:r>
              <a:rPr lang="en-US" dirty="0" smtClean="0">
                <a:latin typeface="Arial" pitchFamily="34" charset="0"/>
                <a:cs typeface="Arial" pitchFamily="34" charset="0"/>
              </a:rPr>
              <a:t>Synthesis of certain vitamins</a:t>
            </a:r>
          </a:p>
          <a:p>
            <a:pPr lvl="1" eaLnBrk="1" hangingPunct="1">
              <a:lnSpc>
                <a:spcPct val="90000"/>
              </a:lnSpc>
            </a:pPr>
            <a:r>
              <a:rPr lang="en-US" dirty="0" smtClean="0">
                <a:latin typeface="Arial" pitchFamily="34" charset="0"/>
                <a:cs typeface="Arial" pitchFamily="34" charset="0"/>
              </a:rPr>
              <a:t>Temporary storage of intestinal waste</a:t>
            </a:r>
          </a:p>
          <a:p>
            <a:pPr lvl="1" eaLnBrk="1" hangingPunct="1">
              <a:lnSpc>
                <a:spcPct val="90000"/>
              </a:lnSpc>
            </a:pPr>
            <a:r>
              <a:rPr lang="en-US" dirty="0" smtClean="0">
                <a:latin typeface="Arial" pitchFamily="34" charset="0"/>
                <a:cs typeface="Arial" pitchFamily="34" charset="0"/>
              </a:rPr>
              <a:t>Elimination of body waste</a:t>
            </a:r>
          </a:p>
          <a:p>
            <a:pPr eaLnBrk="1" hangingPunct="1">
              <a:lnSpc>
                <a:spcPct val="90000"/>
              </a:lnSpc>
            </a:pPr>
            <a:endParaRPr lang="en-US" sz="1200" dirty="0" smtClean="0">
              <a:latin typeface="Arial" pitchFamily="34" charset="0"/>
              <a:cs typeface="Arial" pitchFamily="34" charset="0"/>
            </a:endParaRPr>
          </a:p>
          <a:p>
            <a:pPr eaLnBrk="1" hangingPunct="1">
              <a:spcBef>
                <a:spcPct val="0"/>
              </a:spcBef>
            </a:pPr>
            <a:r>
              <a:rPr lang="en-US" dirty="0" smtClean="0">
                <a:latin typeface="Arial" pitchFamily="34" charset="0"/>
                <a:cs typeface="Arial" pitchFamily="34" charset="0"/>
              </a:rPr>
              <a:t>Blood supply from superior and inferior mesenteric arteries</a:t>
            </a:r>
          </a:p>
          <a:p>
            <a:pPr eaLnBrk="1" hangingPunct="1">
              <a:spcBef>
                <a:spcPct val="0"/>
              </a:spcBef>
            </a:pPr>
            <a:endParaRPr lang="en-US" dirty="0" smtClean="0">
              <a:latin typeface="Arial" pitchFamily="34" charset="0"/>
              <a:cs typeface="Arial" pitchFamily="34" charset="0"/>
            </a:endParaRPr>
          </a:p>
          <a:p>
            <a:pPr eaLnBrk="1" hangingPunct="1">
              <a:spcBef>
                <a:spcPct val="0"/>
              </a:spcBef>
            </a:pPr>
            <a:r>
              <a:rPr lang="en-US" dirty="0" smtClean="0">
                <a:latin typeface="Arial" pitchFamily="34" charset="0"/>
                <a:cs typeface="Arial" pitchFamily="34" charset="0"/>
              </a:rPr>
              <a:t>Bacteria such as </a:t>
            </a:r>
            <a:r>
              <a:rPr lang="en-US" i="1" dirty="0" smtClean="0">
                <a:latin typeface="Arial" pitchFamily="34" charset="0"/>
                <a:cs typeface="Arial" pitchFamily="34" charset="0"/>
              </a:rPr>
              <a:t>E coli </a:t>
            </a:r>
            <a:r>
              <a:rPr lang="en-US" dirty="0" smtClean="0">
                <a:latin typeface="Arial" pitchFamily="34" charset="0"/>
                <a:cs typeface="Arial" pitchFamily="34" charset="0"/>
              </a:rPr>
              <a:t> in the intestinal tract is natural and are important in the synthesis of vitamins K and B complex but it causes significant problems in the bloodstream and urinary system.</a:t>
            </a:r>
          </a:p>
          <a:p>
            <a:pPr eaLnBrk="1" hangingPunct="1">
              <a:spcBef>
                <a:spcPct val="0"/>
              </a:spcBef>
            </a:pPr>
            <a:endParaRPr lang="en-US" dirty="0" smtClean="0">
              <a:latin typeface="Arial" pitchFamily="34" charset="0"/>
              <a:cs typeface="Arial" pitchFamily="34" charset="0"/>
            </a:endParaRPr>
          </a:p>
          <a:p>
            <a:pPr eaLnBrk="1" hangingPunct="1">
              <a:spcBef>
                <a:spcPct val="0"/>
              </a:spcBef>
            </a:pPr>
            <a:r>
              <a:rPr lang="en-US" dirty="0" smtClean="0">
                <a:latin typeface="Arial" pitchFamily="34" charset="0"/>
                <a:cs typeface="Arial" pitchFamily="34" charset="0"/>
              </a:rPr>
              <a:t>Rectal injuries may be associated with severe pelvic fractures.</a:t>
            </a:r>
          </a:p>
        </p:txBody>
      </p:sp>
      <p:sp>
        <p:nvSpPr>
          <p:cNvPr id="4" name="Slide Number Placeholder 3"/>
          <p:cNvSpPr>
            <a:spLocks noGrp="1"/>
          </p:cNvSpPr>
          <p:nvPr>
            <p:ph type="sldNum" sz="quarter" idx="5"/>
          </p:nvPr>
        </p:nvSpPr>
        <p:spPr/>
        <p:txBody>
          <a:bodyPr/>
          <a:lstStyle/>
          <a:p>
            <a:pPr>
              <a:defRPr/>
            </a:pPr>
            <a:fld id="{F261D49C-7204-4135-AAC7-45860D215362}" type="slidenum">
              <a:rPr lang="en-US" smtClean="0"/>
              <a:pPr>
                <a:defRPr/>
              </a:pPr>
              <a:t>62</a:t>
            </a:fld>
            <a:endParaRPr lang="en-US" dirty="0"/>
          </a:p>
        </p:txBody>
      </p:sp>
      <p:sp>
        <p:nvSpPr>
          <p:cNvPr id="2" name="Footer Placeholder 1"/>
          <p:cNvSpPr>
            <a:spLocks noGrp="1"/>
          </p:cNvSpPr>
          <p:nvPr>
            <p:ph type="ftr" sz="quarter" idx="10"/>
          </p:nvPr>
        </p:nvSpPr>
        <p:spPr/>
        <p:txBody>
          <a:bodyPr/>
          <a:lstStyle/>
          <a:p>
            <a:r>
              <a:rPr lang="en-US" smtClean="0"/>
              <a:t>STN E-Library 2012</a:t>
            </a:r>
            <a:endParaRPr lang="en-US" dirty="0"/>
          </a:p>
        </p:txBody>
      </p:sp>
      <p:sp>
        <p:nvSpPr>
          <p:cNvPr id="3" name="Header Placeholder 2"/>
          <p:cNvSpPr>
            <a:spLocks noGrp="1"/>
          </p:cNvSpPr>
          <p:nvPr>
            <p:ph type="hdr" sz="quarter" idx="11"/>
          </p:nvPr>
        </p:nvSpPr>
        <p:spPr/>
        <p:txBody>
          <a:bodyPr/>
          <a:lstStyle/>
          <a:p>
            <a:pPr>
              <a:defRPr/>
            </a:pPr>
            <a:r>
              <a:rPr lang="en-US" smtClean="0"/>
              <a:t>10_Abdominal Injuries</a:t>
            </a:r>
            <a:endParaRPr lang="en-US" dirty="0"/>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Slide Image Placeholder 1"/>
          <p:cNvSpPr>
            <a:spLocks noGrp="1" noRot="1" noChangeAspect="1" noTextEdit="1"/>
          </p:cNvSpPr>
          <p:nvPr>
            <p:ph type="sldImg"/>
          </p:nvPr>
        </p:nvSpPr>
        <p:spPr bwMode="auto">
          <a:noFill/>
          <a:ln>
            <a:solidFill>
              <a:srgbClr val="000000"/>
            </a:solidFill>
            <a:miter lim="800000"/>
            <a:headEnd/>
            <a:tailEnd/>
          </a:ln>
        </p:spPr>
      </p:sp>
      <p:sp>
        <p:nvSpPr>
          <p:cNvPr id="215043"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dirty="0" smtClean="0">
                <a:latin typeface="Arial" charset="0"/>
                <a:cs typeface="Arial" charset="0"/>
              </a:rPr>
              <a:t>The colon is made up of three sections:  ascending, transverse and descending</a:t>
            </a:r>
          </a:p>
          <a:p>
            <a:endParaRPr lang="en-US" dirty="0" smtClean="0"/>
          </a:p>
        </p:txBody>
      </p:sp>
      <p:sp>
        <p:nvSpPr>
          <p:cNvPr id="4" name="Slide Number Placeholder 3"/>
          <p:cNvSpPr>
            <a:spLocks noGrp="1"/>
          </p:cNvSpPr>
          <p:nvPr>
            <p:ph type="sldNum" sz="quarter" idx="5"/>
          </p:nvPr>
        </p:nvSpPr>
        <p:spPr/>
        <p:txBody>
          <a:bodyPr/>
          <a:lstStyle/>
          <a:p>
            <a:pPr>
              <a:defRPr/>
            </a:pPr>
            <a:fld id="{0BB1A64E-7911-47E0-AB91-622AFDC2A07B}" type="slidenum">
              <a:rPr lang="en-US" smtClean="0"/>
              <a:pPr>
                <a:defRPr/>
              </a:pPr>
              <a:t>63</a:t>
            </a:fld>
            <a:endParaRPr lang="en-US" dirty="0"/>
          </a:p>
        </p:txBody>
      </p:sp>
      <p:sp>
        <p:nvSpPr>
          <p:cNvPr id="2" name="Footer Placeholder 1"/>
          <p:cNvSpPr>
            <a:spLocks noGrp="1"/>
          </p:cNvSpPr>
          <p:nvPr>
            <p:ph type="ftr" sz="quarter" idx="10"/>
          </p:nvPr>
        </p:nvSpPr>
        <p:spPr/>
        <p:txBody>
          <a:bodyPr/>
          <a:lstStyle/>
          <a:p>
            <a:r>
              <a:rPr lang="en-US" smtClean="0"/>
              <a:t>STN E-Library 2012</a:t>
            </a:r>
            <a:endParaRPr lang="en-US" dirty="0"/>
          </a:p>
        </p:txBody>
      </p:sp>
      <p:sp>
        <p:nvSpPr>
          <p:cNvPr id="3" name="Header Placeholder 2"/>
          <p:cNvSpPr>
            <a:spLocks noGrp="1"/>
          </p:cNvSpPr>
          <p:nvPr>
            <p:ph type="hdr" sz="quarter" idx="11"/>
          </p:nvPr>
        </p:nvSpPr>
        <p:spPr/>
        <p:txBody>
          <a:bodyPr/>
          <a:lstStyle/>
          <a:p>
            <a:pPr>
              <a:defRPr/>
            </a:pPr>
            <a:r>
              <a:rPr lang="en-US" smtClean="0"/>
              <a:t>10_Abdominal Injuries</a:t>
            </a:r>
            <a:endParaRPr lang="en-US" dirty="0"/>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Slide Image Placeholder 1"/>
          <p:cNvSpPr>
            <a:spLocks noGrp="1" noRot="1" noChangeAspect="1" noTextEdit="1"/>
          </p:cNvSpPr>
          <p:nvPr>
            <p:ph type="sldImg"/>
          </p:nvPr>
        </p:nvSpPr>
        <p:spPr bwMode="auto">
          <a:noFill/>
          <a:ln>
            <a:solidFill>
              <a:srgbClr val="000000"/>
            </a:solidFill>
            <a:miter lim="800000"/>
            <a:headEnd/>
            <a:tailEnd/>
          </a:ln>
        </p:spPr>
      </p:sp>
      <p:sp>
        <p:nvSpPr>
          <p:cNvPr id="216067"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dirty="0" smtClean="0">
                <a:latin typeface="Arial" pitchFamily="34" charset="0"/>
                <a:cs typeface="Arial" pitchFamily="34" charset="0"/>
              </a:rPr>
              <a:t>Severe pelvic fractures with destroyed rectum.</a:t>
            </a:r>
          </a:p>
        </p:txBody>
      </p:sp>
      <p:sp>
        <p:nvSpPr>
          <p:cNvPr id="4" name="Slide Number Placeholder 3"/>
          <p:cNvSpPr>
            <a:spLocks noGrp="1"/>
          </p:cNvSpPr>
          <p:nvPr>
            <p:ph type="sldNum" sz="quarter" idx="5"/>
          </p:nvPr>
        </p:nvSpPr>
        <p:spPr/>
        <p:txBody>
          <a:bodyPr/>
          <a:lstStyle/>
          <a:p>
            <a:pPr>
              <a:defRPr/>
            </a:pPr>
            <a:fld id="{6B102687-079F-44DC-8C57-C8A86314E43C}" type="slidenum">
              <a:rPr lang="en-US" smtClean="0"/>
              <a:pPr>
                <a:defRPr/>
              </a:pPr>
              <a:t>64</a:t>
            </a:fld>
            <a:endParaRPr lang="en-US" dirty="0"/>
          </a:p>
        </p:txBody>
      </p:sp>
      <p:sp>
        <p:nvSpPr>
          <p:cNvPr id="2" name="Footer Placeholder 1"/>
          <p:cNvSpPr>
            <a:spLocks noGrp="1"/>
          </p:cNvSpPr>
          <p:nvPr>
            <p:ph type="ftr" sz="quarter" idx="10"/>
          </p:nvPr>
        </p:nvSpPr>
        <p:spPr/>
        <p:txBody>
          <a:bodyPr/>
          <a:lstStyle/>
          <a:p>
            <a:r>
              <a:rPr lang="en-US" smtClean="0"/>
              <a:t>STN E-Library 2012</a:t>
            </a:r>
            <a:endParaRPr lang="en-US" dirty="0"/>
          </a:p>
        </p:txBody>
      </p:sp>
      <p:sp>
        <p:nvSpPr>
          <p:cNvPr id="3" name="Header Placeholder 2"/>
          <p:cNvSpPr>
            <a:spLocks noGrp="1"/>
          </p:cNvSpPr>
          <p:nvPr>
            <p:ph type="hdr" sz="quarter" idx="11"/>
          </p:nvPr>
        </p:nvSpPr>
        <p:spPr/>
        <p:txBody>
          <a:bodyPr/>
          <a:lstStyle/>
          <a:p>
            <a:pPr>
              <a:defRPr/>
            </a:pPr>
            <a:r>
              <a:rPr lang="en-US" smtClean="0"/>
              <a:t>10_Abdominal Injuries</a:t>
            </a:r>
            <a:endParaRPr lang="en-US" dirty="0"/>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8" name="Rectangle 7"/>
          <p:cNvSpPr>
            <a:spLocks noGrp="1" noChangeArrowheads="1"/>
          </p:cNvSpPr>
          <p:nvPr>
            <p:ph type="sldNum" sz="quarter" idx="5"/>
          </p:nvPr>
        </p:nvSpPr>
        <p:spPr bwMode="auto">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0D76A52D-07FB-4AD6-848D-6CA7FCFB6D60}" type="slidenum">
              <a:rPr lang="en-US" smtClean="0"/>
              <a:pPr fontAlgn="base">
                <a:spcBef>
                  <a:spcPct val="0"/>
                </a:spcBef>
                <a:spcAft>
                  <a:spcPct val="0"/>
                </a:spcAft>
                <a:defRPr/>
              </a:pPr>
              <a:t>65</a:t>
            </a:fld>
            <a:endParaRPr lang="en-US" dirty="0" smtClean="0"/>
          </a:p>
        </p:txBody>
      </p:sp>
      <p:sp>
        <p:nvSpPr>
          <p:cNvPr id="21709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17094"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latin typeface="Arial" pitchFamily="34" charset="0"/>
                <a:cs typeface="Arial" pitchFamily="34" charset="0"/>
              </a:rPr>
              <a:t>Lethal due to the probability of sepsis related to fecal contamination.</a:t>
            </a:r>
          </a:p>
          <a:p>
            <a:pPr eaLnBrk="1" hangingPunct="1">
              <a:spcBef>
                <a:spcPct val="0"/>
              </a:spcBef>
            </a:pPr>
            <a:endParaRPr lang="en-US" dirty="0" smtClean="0">
              <a:latin typeface="Arial" pitchFamily="34" charset="0"/>
              <a:cs typeface="Arial" pitchFamily="34" charset="0"/>
            </a:endParaRPr>
          </a:p>
          <a:p>
            <a:pPr eaLnBrk="1" hangingPunct="1">
              <a:spcBef>
                <a:spcPct val="0"/>
              </a:spcBef>
            </a:pPr>
            <a:r>
              <a:rPr lang="en-US" dirty="0" smtClean="0">
                <a:latin typeface="Arial" pitchFamily="34" charset="0"/>
                <a:cs typeface="Arial" pitchFamily="34" charset="0"/>
              </a:rPr>
              <a:t>96% of injuries to the colon and rectum are due to penetrating trauma.  The transverse colon is most often injured.</a:t>
            </a:r>
          </a:p>
          <a:p>
            <a:pPr eaLnBrk="1" hangingPunct="1">
              <a:spcBef>
                <a:spcPct val="0"/>
              </a:spcBef>
            </a:pPr>
            <a:endParaRPr lang="en-US" dirty="0" smtClean="0">
              <a:latin typeface="Arial" pitchFamily="34" charset="0"/>
              <a:cs typeface="Arial" pitchFamily="34" charset="0"/>
            </a:endParaRPr>
          </a:p>
          <a:p>
            <a:pPr eaLnBrk="1" hangingPunct="1">
              <a:spcBef>
                <a:spcPct val="0"/>
              </a:spcBef>
            </a:pPr>
            <a:r>
              <a:rPr lang="en-US" dirty="0" smtClean="0">
                <a:latin typeface="Arial" pitchFamily="34" charset="0"/>
                <a:cs typeface="Arial" pitchFamily="34" charset="0"/>
              </a:rPr>
              <a:t>Blunt trauma affects the sigmoid and transverse colon.  Most injuries are contusions.  </a:t>
            </a:r>
          </a:p>
          <a:p>
            <a:pPr eaLnBrk="1" hangingPunct="1">
              <a:spcBef>
                <a:spcPct val="0"/>
              </a:spcBef>
            </a:pPr>
            <a:endParaRPr lang="en-US" dirty="0" smtClean="0">
              <a:latin typeface="Arial" pitchFamily="34" charset="0"/>
              <a:cs typeface="Arial" pitchFamily="34" charset="0"/>
            </a:endParaRPr>
          </a:p>
          <a:p>
            <a:pPr eaLnBrk="1" hangingPunct="1">
              <a:spcBef>
                <a:spcPct val="0"/>
              </a:spcBef>
            </a:pPr>
            <a:r>
              <a:rPr lang="en-US" dirty="0" smtClean="0">
                <a:latin typeface="Arial" pitchFamily="34" charset="0"/>
                <a:cs typeface="Arial" pitchFamily="34" charset="0"/>
              </a:rPr>
              <a:t>A laparotomy is performed when perforation to the colon or rectum is suspected.  Operative management includes hemorrhage control, fecal contamination, and irrigation. If primary repair cannot be done, a colostomy may be needed.</a:t>
            </a:r>
          </a:p>
          <a:p>
            <a:pPr eaLnBrk="1" hangingPunct="1">
              <a:spcBef>
                <a:spcPct val="0"/>
              </a:spcBef>
            </a:pPr>
            <a:endParaRPr lang="en-US" dirty="0" smtClean="0">
              <a:latin typeface="Arial" pitchFamily="34" charset="0"/>
              <a:cs typeface="Arial" pitchFamily="34" charset="0"/>
            </a:endParaRPr>
          </a:p>
          <a:p>
            <a:pPr eaLnBrk="1" hangingPunct="1">
              <a:spcBef>
                <a:spcPct val="0"/>
              </a:spcBef>
            </a:pPr>
            <a:r>
              <a:rPr lang="en-US" dirty="0" smtClean="0">
                <a:latin typeface="Arial" pitchFamily="34" charset="0"/>
                <a:cs typeface="Arial" pitchFamily="34" charset="0"/>
              </a:rPr>
              <a:t>Complications include incisional infection.  Delayed skin closure is advocated in patients with major contamination.  Intra-abdominal abscess is the most frequent complication.</a:t>
            </a:r>
          </a:p>
          <a:p>
            <a:pPr eaLnBrk="1" hangingPunct="1">
              <a:spcBef>
                <a:spcPct val="0"/>
              </a:spcBef>
            </a:pPr>
            <a:endParaRPr lang="en-US" dirty="0" smtClean="0">
              <a:latin typeface="Arial" pitchFamily="34" charset="0"/>
              <a:cs typeface="Arial" pitchFamily="34" charset="0"/>
            </a:endParaRPr>
          </a:p>
          <a:p>
            <a:pPr eaLnBrk="1" hangingPunct="1">
              <a:spcBef>
                <a:spcPct val="0"/>
              </a:spcBef>
            </a:pPr>
            <a:r>
              <a:rPr lang="en-US" dirty="0" smtClean="0">
                <a:latin typeface="Arial" pitchFamily="34" charset="0"/>
                <a:cs typeface="Arial" pitchFamily="34" charset="0"/>
              </a:rPr>
              <a:t>Abscesses can be percutaneously drained. </a:t>
            </a:r>
          </a:p>
          <a:p>
            <a:pPr marL="0" marR="0" indent="0" algn="l" defTabSz="914400" rtl="0" eaLnBrk="1" fontAlgn="base" latinLnBrk="0" hangingPunct="1">
              <a:lnSpc>
                <a:spcPct val="100000"/>
              </a:lnSpc>
              <a:spcBef>
                <a:spcPct val="0"/>
              </a:spcBef>
              <a:spcAft>
                <a:spcPct val="0"/>
              </a:spcAft>
              <a:buClrTx/>
              <a:buSzTx/>
              <a:buFontTx/>
              <a:buNone/>
              <a:tabLst/>
              <a:defRPr/>
            </a:pPr>
            <a:endParaRPr lang="en-US" dirty="0" smtClean="0">
              <a:latin typeface="Arial" pitchFamily="34" charset="0"/>
              <a:cs typeface="Arial" pitchFamily="34" charset="0"/>
            </a:endParaRPr>
          </a:p>
          <a:p>
            <a:pPr eaLnBrk="1" hangingPunct="1">
              <a:spcBef>
                <a:spcPct val="0"/>
              </a:spcBef>
            </a:pPr>
            <a:endParaRPr lang="en-US" dirty="0" smtClean="0">
              <a:latin typeface="Arial" pitchFamily="34" charset="0"/>
              <a:cs typeface="Arial" pitchFamily="34" charset="0"/>
            </a:endParaRPr>
          </a:p>
        </p:txBody>
      </p:sp>
      <p:sp>
        <p:nvSpPr>
          <p:cNvPr id="2" name="Footer Placeholder 1"/>
          <p:cNvSpPr>
            <a:spLocks noGrp="1"/>
          </p:cNvSpPr>
          <p:nvPr>
            <p:ph type="ftr" sz="quarter" idx="10"/>
          </p:nvPr>
        </p:nvSpPr>
        <p:spPr/>
        <p:txBody>
          <a:bodyPr/>
          <a:lstStyle/>
          <a:p>
            <a:r>
              <a:rPr lang="en-US" smtClean="0"/>
              <a:t>STN E-Library 2012</a:t>
            </a:r>
            <a:endParaRPr lang="en-US" dirty="0"/>
          </a:p>
        </p:txBody>
      </p:sp>
      <p:sp>
        <p:nvSpPr>
          <p:cNvPr id="3" name="Header Placeholder 2"/>
          <p:cNvSpPr>
            <a:spLocks noGrp="1"/>
          </p:cNvSpPr>
          <p:nvPr>
            <p:ph type="hdr" sz="quarter" idx="11"/>
          </p:nvPr>
        </p:nvSpPr>
        <p:spPr/>
        <p:txBody>
          <a:bodyPr/>
          <a:lstStyle/>
          <a:p>
            <a:pPr>
              <a:defRPr/>
            </a:pPr>
            <a:r>
              <a:rPr lang="en-US" smtClean="0"/>
              <a:t>10_Abdominal Injuries</a:t>
            </a:r>
            <a:endParaRPr lang="en-US" dirty="0"/>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Slide Image Placeholder 1"/>
          <p:cNvSpPr>
            <a:spLocks noGrp="1" noRot="1" noChangeAspect="1" noTextEdit="1"/>
          </p:cNvSpPr>
          <p:nvPr>
            <p:ph type="sldImg"/>
          </p:nvPr>
        </p:nvSpPr>
        <p:spPr bwMode="auto">
          <a:noFill/>
          <a:ln>
            <a:solidFill>
              <a:srgbClr val="000000"/>
            </a:solidFill>
            <a:miter lim="800000"/>
            <a:headEnd/>
            <a:tailEnd/>
          </a:ln>
        </p:spPr>
      </p:sp>
      <p:sp>
        <p:nvSpPr>
          <p:cNvPr id="21913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lnSpc>
                <a:spcPct val="90000"/>
              </a:lnSpc>
            </a:pPr>
            <a:r>
              <a:rPr lang="en-US" sz="1200" dirty="0" smtClean="0">
                <a:latin typeface="Arial" pitchFamily="34" charset="0"/>
                <a:cs typeface="Arial" pitchFamily="34" charset="0"/>
              </a:rPr>
              <a:t>Largest intra-abdominal organ in the body. It weighs approximately 3-4 pounds and lies in the RUQ. It is the most vulnerable to blunt injury because of its size and location</a:t>
            </a:r>
          </a:p>
          <a:p>
            <a:pPr eaLnBrk="1" hangingPunct="1">
              <a:lnSpc>
                <a:spcPct val="90000"/>
              </a:lnSpc>
            </a:pPr>
            <a:r>
              <a:rPr lang="en-US" sz="1200" dirty="0" smtClean="0">
                <a:latin typeface="Arial" pitchFamily="34" charset="0"/>
                <a:cs typeface="Arial" pitchFamily="34" charset="0"/>
              </a:rPr>
              <a:t>75% of blood to the liver is delivered by the portal vein</a:t>
            </a:r>
          </a:p>
          <a:p>
            <a:pPr lvl="1" eaLnBrk="1" hangingPunct="1">
              <a:spcBef>
                <a:spcPct val="0"/>
              </a:spcBef>
              <a:buFontTx/>
              <a:buChar char="•"/>
            </a:pPr>
            <a:r>
              <a:rPr lang="en-US" sz="1200" dirty="0" smtClean="0">
                <a:latin typeface="Arial" pitchFamily="34" charset="0"/>
                <a:cs typeface="Arial" pitchFamily="34" charset="0"/>
              </a:rPr>
              <a:t>   The porta hepatis is located between the two lobes and provides the entry and exit points of all vessels and nerves as well as bile ducts.  </a:t>
            </a:r>
          </a:p>
          <a:p>
            <a:pPr lvl="1" eaLnBrk="1" hangingPunct="1">
              <a:spcBef>
                <a:spcPct val="0"/>
              </a:spcBef>
              <a:buFontTx/>
              <a:buChar char="•"/>
            </a:pPr>
            <a:r>
              <a:rPr lang="en-US" sz="1200" dirty="0" smtClean="0">
                <a:latin typeface="Arial" pitchFamily="34" charset="0"/>
                <a:cs typeface="Arial" pitchFamily="34" charset="0"/>
              </a:rPr>
              <a:t>The majority of nutrient rich blood is delivered via the portal vein.  </a:t>
            </a:r>
          </a:p>
          <a:p>
            <a:pPr lvl="1" eaLnBrk="1" hangingPunct="1">
              <a:spcBef>
                <a:spcPct val="0"/>
              </a:spcBef>
              <a:buFontTx/>
              <a:buChar char="•"/>
            </a:pPr>
            <a:r>
              <a:rPr lang="en-US" sz="1200" dirty="0" smtClean="0">
                <a:latin typeface="Arial" pitchFamily="34" charset="0"/>
                <a:cs typeface="Arial" pitchFamily="34" charset="0"/>
              </a:rPr>
              <a:t>Additional nutrient rich arterial blood enters through the hepatic artery. </a:t>
            </a:r>
          </a:p>
          <a:p>
            <a:pPr lvl="1" eaLnBrk="1" hangingPunct="1">
              <a:spcBef>
                <a:spcPct val="0"/>
              </a:spcBef>
              <a:buFontTx/>
              <a:buChar char="•"/>
            </a:pPr>
            <a:r>
              <a:rPr lang="en-US" sz="1200" dirty="0" smtClean="0">
                <a:latin typeface="Arial" pitchFamily="34" charset="0"/>
                <a:cs typeface="Arial" pitchFamily="34" charset="0"/>
              </a:rPr>
              <a:t>The right and left hepatic veins dump into the IVC. The mixture of blood occurs in the central vein of each lobule and is then channeled to the lobular veins which empty into the inferior vena cava.  </a:t>
            </a:r>
          </a:p>
          <a:p>
            <a:pPr eaLnBrk="1" hangingPunct="1">
              <a:spcBef>
                <a:spcPct val="0"/>
              </a:spcBef>
            </a:pPr>
            <a:r>
              <a:rPr lang="en-US" sz="1200" dirty="0" smtClean="0">
                <a:latin typeface="Arial" pitchFamily="34" charset="0"/>
                <a:cs typeface="Arial" pitchFamily="34" charset="0"/>
              </a:rPr>
              <a:t>The liver may be lacerated or contused, and it may leak bile without serious consequence. One can appreciate this rich vascular supply and the complicated surgical repair.</a:t>
            </a:r>
          </a:p>
          <a:p>
            <a:pPr eaLnBrk="1" hangingPunct="1">
              <a:spcBef>
                <a:spcPct val="0"/>
              </a:spcBef>
            </a:pPr>
            <a:r>
              <a:rPr lang="en-US" sz="1200" dirty="0" smtClean="0">
                <a:latin typeface="Arial" pitchFamily="34" charset="0"/>
                <a:cs typeface="Arial" pitchFamily="34" charset="0"/>
              </a:rPr>
              <a:t> </a:t>
            </a:r>
            <a:r>
              <a:rPr lang="en-US" sz="1200" b="1" dirty="0" smtClean="0">
                <a:latin typeface="Arial" pitchFamily="34" charset="0"/>
                <a:cs typeface="Arial" pitchFamily="34" charset="0"/>
              </a:rPr>
              <a:t>Uncontrolled hemorrhage is the primary cause of death</a:t>
            </a:r>
          </a:p>
        </p:txBody>
      </p:sp>
      <p:sp>
        <p:nvSpPr>
          <p:cNvPr id="157700" name="Slide Number Placeholder 3"/>
          <p:cNvSpPr>
            <a:spLocks noGrp="1"/>
          </p:cNvSpPr>
          <p:nvPr>
            <p:ph type="sldNum" sz="quarter" idx="5"/>
          </p:nvPr>
        </p:nvSpPr>
        <p:spPr bwMode="auto">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F737B76C-5858-4364-8C06-5783525B184F}" type="slidenum">
              <a:rPr lang="en-US" smtClean="0"/>
              <a:pPr fontAlgn="base">
                <a:spcBef>
                  <a:spcPct val="0"/>
                </a:spcBef>
                <a:spcAft>
                  <a:spcPct val="0"/>
                </a:spcAft>
                <a:defRPr/>
              </a:pPr>
              <a:t>66</a:t>
            </a:fld>
            <a:endParaRPr lang="en-US" dirty="0" smtClean="0"/>
          </a:p>
        </p:txBody>
      </p:sp>
      <p:sp>
        <p:nvSpPr>
          <p:cNvPr id="2" name="Footer Placeholder 1"/>
          <p:cNvSpPr>
            <a:spLocks noGrp="1"/>
          </p:cNvSpPr>
          <p:nvPr>
            <p:ph type="ftr" sz="quarter" idx="10"/>
          </p:nvPr>
        </p:nvSpPr>
        <p:spPr/>
        <p:txBody>
          <a:bodyPr/>
          <a:lstStyle/>
          <a:p>
            <a:r>
              <a:rPr lang="en-US" smtClean="0"/>
              <a:t>STN E-Library 2012</a:t>
            </a:r>
            <a:endParaRPr lang="en-US" dirty="0"/>
          </a:p>
        </p:txBody>
      </p:sp>
      <p:sp>
        <p:nvSpPr>
          <p:cNvPr id="3" name="Header Placeholder 2"/>
          <p:cNvSpPr>
            <a:spLocks noGrp="1"/>
          </p:cNvSpPr>
          <p:nvPr>
            <p:ph type="hdr" sz="quarter" idx="11"/>
          </p:nvPr>
        </p:nvSpPr>
        <p:spPr/>
        <p:txBody>
          <a:bodyPr/>
          <a:lstStyle/>
          <a:p>
            <a:pPr>
              <a:defRPr/>
            </a:pPr>
            <a:r>
              <a:rPr lang="en-US" smtClean="0"/>
              <a:t>10_Abdominal Injuries</a:t>
            </a:r>
            <a:endParaRPr lang="en-US" dirty="0"/>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4" name="Rectangle 7"/>
          <p:cNvSpPr>
            <a:spLocks noGrp="1" noChangeArrowheads="1"/>
          </p:cNvSpPr>
          <p:nvPr>
            <p:ph type="sldNum" sz="quarter" idx="5"/>
          </p:nvPr>
        </p:nvSpPr>
        <p:spPr bwMode="auto">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69C2B81A-A2A9-434D-97A1-14F09D414BB5}" type="slidenum">
              <a:rPr lang="en-US" smtClean="0"/>
              <a:pPr fontAlgn="base">
                <a:spcBef>
                  <a:spcPct val="0"/>
                </a:spcBef>
                <a:spcAft>
                  <a:spcPct val="0"/>
                </a:spcAft>
                <a:defRPr/>
              </a:pPr>
              <a:t>67</a:t>
            </a:fld>
            <a:endParaRPr lang="en-US" dirty="0" smtClean="0"/>
          </a:p>
        </p:txBody>
      </p:sp>
      <p:sp>
        <p:nvSpPr>
          <p:cNvPr id="22118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2119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latin typeface="Arial" pitchFamily="34" charset="0"/>
                <a:cs typeface="Arial" pitchFamily="34" charset="0"/>
              </a:rPr>
              <a:t>The liver performs many vital functions.  </a:t>
            </a:r>
          </a:p>
          <a:p>
            <a:pPr eaLnBrk="1" hangingPunct="1">
              <a:spcBef>
                <a:spcPct val="0"/>
              </a:spcBef>
            </a:pPr>
            <a:r>
              <a:rPr lang="en-US" dirty="0" smtClean="0">
                <a:latin typeface="Arial" pitchFamily="34" charset="0"/>
                <a:cs typeface="Arial" pitchFamily="34" charset="0"/>
              </a:rPr>
              <a:t>It is responsible for detoxifying various substances to include alcohol and drugs.  </a:t>
            </a:r>
          </a:p>
          <a:p>
            <a:pPr eaLnBrk="1" hangingPunct="1">
              <a:spcBef>
                <a:spcPct val="0"/>
              </a:spcBef>
            </a:pPr>
            <a:r>
              <a:rPr lang="en-US" dirty="0" smtClean="0">
                <a:latin typeface="Arial" pitchFamily="34" charset="0"/>
                <a:cs typeface="Arial" pitchFamily="34" charset="0"/>
              </a:rPr>
              <a:t>By synthesizing plasma protein, the liver plays an important role in maintaining blood volume and controlling coagulation.  </a:t>
            </a:r>
          </a:p>
          <a:p>
            <a:pPr eaLnBrk="1" hangingPunct="1">
              <a:spcBef>
                <a:spcPct val="0"/>
              </a:spcBef>
            </a:pPr>
            <a:r>
              <a:rPr lang="en-US" dirty="0" smtClean="0">
                <a:latin typeface="Arial" pitchFamily="34" charset="0"/>
                <a:cs typeface="Arial" pitchFamily="34" charset="0"/>
              </a:rPr>
              <a:t>The liver provides storage of iron as well as certain vitamins, ADEK and vitamin B12.  </a:t>
            </a:r>
          </a:p>
          <a:p>
            <a:pPr eaLnBrk="1" hangingPunct="1">
              <a:spcBef>
                <a:spcPct val="0"/>
              </a:spcBef>
            </a:pPr>
            <a:r>
              <a:rPr lang="en-US" dirty="0" smtClean="0">
                <a:latin typeface="Arial" pitchFamily="34" charset="0"/>
                <a:cs typeface="Arial" pitchFamily="34" charset="0"/>
              </a:rPr>
              <a:t>It also serves as the site for metabolism of carbohydrates, fats, and proteins.  </a:t>
            </a:r>
          </a:p>
          <a:p>
            <a:pPr eaLnBrk="1" hangingPunct="1">
              <a:spcBef>
                <a:spcPct val="0"/>
              </a:spcBef>
            </a:pPr>
            <a:r>
              <a:rPr lang="en-US" dirty="0" smtClean="0">
                <a:latin typeface="Arial" pitchFamily="34" charset="0"/>
                <a:cs typeface="Arial" pitchFamily="34" charset="0"/>
              </a:rPr>
              <a:t>This results in regulation of blood glucose, synthesis of amino acids and conversion of nitrogen to urea for excretion, and synthesis of cholesterol and phospholipids as well as conversion of excess dietary protein and carbohydrates to fat.  </a:t>
            </a:r>
          </a:p>
          <a:p>
            <a:pPr eaLnBrk="1" hangingPunct="1">
              <a:spcBef>
                <a:spcPct val="0"/>
              </a:spcBef>
            </a:pPr>
            <a:r>
              <a:rPr lang="en-US" dirty="0" smtClean="0">
                <a:latin typeface="Arial" pitchFamily="34" charset="0"/>
                <a:cs typeface="Arial" pitchFamily="34" charset="0"/>
              </a:rPr>
              <a:t>Lastly, the Kupffer cells perform phagocytosis of bacteria.</a:t>
            </a:r>
          </a:p>
          <a:p>
            <a:pPr eaLnBrk="1" hangingPunct="1">
              <a:spcBef>
                <a:spcPct val="0"/>
              </a:spcBef>
            </a:pPr>
            <a:endParaRPr lang="en-US" dirty="0" smtClean="0">
              <a:latin typeface="Arial" pitchFamily="34" charset="0"/>
              <a:cs typeface="Arial" pitchFamily="34" charset="0"/>
            </a:endParaRPr>
          </a:p>
          <a:p>
            <a:pPr eaLnBrk="1" hangingPunct="1">
              <a:spcBef>
                <a:spcPct val="0"/>
              </a:spcBef>
            </a:pPr>
            <a:r>
              <a:rPr lang="en-US" dirty="0" smtClean="0">
                <a:latin typeface="Arial" pitchFamily="34" charset="0"/>
                <a:cs typeface="Arial" pitchFamily="34" charset="0"/>
              </a:rPr>
              <a:t>Point out anatomical areas and the liver’s relationship to other abdominal organs.</a:t>
            </a:r>
          </a:p>
          <a:p>
            <a:pPr eaLnBrk="1" hangingPunct="1">
              <a:spcBef>
                <a:spcPct val="0"/>
              </a:spcBef>
            </a:pPr>
            <a:endParaRPr lang="en-US" dirty="0" smtClean="0">
              <a:latin typeface="Arial" pitchFamily="34" charset="0"/>
              <a:cs typeface="Arial" pitchFamily="34" charset="0"/>
            </a:endParaRPr>
          </a:p>
          <a:p>
            <a:pPr eaLnBrk="1" hangingPunct="1">
              <a:spcBef>
                <a:spcPct val="0"/>
              </a:spcBef>
            </a:pPr>
            <a:endParaRPr lang="en-US" dirty="0" smtClean="0">
              <a:latin typeface="Arial" pitchFamily="34" charset="0"/>
              <a:cs typeface="Arial" pitchFamily="34" charset="0"/>
            </a:endParaRPr>
          </a:p>
        </p:txBody>
      </p:sp>
      <p:sp>
        <p:nvSpPr>
          <p:cNvPr id="2" name="Footer Placeholder 1"/>
          <p:cNvSpPr>
            <a:spLocks noGrp="1"/>
          </p:cNvSpPr>
          <p:nvPr>
            <p:ph type="ftr" sz="quarter" idx="10"/>
          </p:nvPr>
        </p:nvSpPr>
        <p:spPr/>
        <p:txBody>
          <a:bodyPr/>
          <a:lstStyle/>
          <a:p>
            <a:r>
              <a:rPr lang="en-US" smtClean="0"/>
              <a:t>STN E-Library 2012</a:t>
            </a:r>
            <a:endParaRPr lang="en-US" dirty="0"/>
          </a:p>
        </p:txBody>
      </p:sp>
      <p:sp>
        <p:nvSpPr>
          <p:cNvPr id="3" name="Header Placeholder 2"/>
          <p:cNvSpPr>
            <a:spLocks noGrp="1"/>
          </p:cNvSpPr>
          <p:nvPr>
            <p:ph type="hdr" sz="quarter" idx="11"/>
          </p:nvPr>
        </p:nvSpPr>
        <p:spPr/>
        <p:txBody>
          <a:bodyPr/>
          <a:lstStyle/>
          <a:p>
            <a:pPr>
              <a:defRPr/>
            </a:pPr>
            <a:r>
              <a:rPr lang="en-US" smtClean="0"/>
              <a:t>10_Abdominal Injuries</a:t>
            </a:r>
            <a:endParaRPr lang="en-US" dirty="0"/>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6" name="Rectangle 7"/>
          <p:cNvSpPr>
            <a:spLocks noGrp="1" noChangeArrowheads="1"/>
          </p:cNvSpPr>
          <p:nvPr>
            <p:ph type="sldNum" sz="quarter" idx="5"/>
          </p:nvPr>
        </p:nvSpPr>
        <p:spPr bwMode="auto">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8E45961A-BE47-4E63-87E7-B19E35F2EC10}" type="slidenum">
              <a:rPr lang="en-US" smtClean="0"/>
              <a:pPr fontAlgn="base">
                <a:spcBef>
                  <a:spcPct val="0"/>
                </a:spcBef>
                <a:spcAft>
                  <a:spcPct val="0"/>
                </a:spcAft>
                <a:defRPr/>
              </a:pPr>
              <a:t>68</a:t>
            </a:fld>
            <a:endParaRPr lang="en-US" dirty="0" smtClean="0"/>
          </a:p>
        </p:txBody>
      </p:sp>
      <p:sp>
        <p:nvSpPr>
          <p:cNvPr id="22323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23238"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latin typeface="Arial" pitchFamily="34" charset="0"/>
                <a:cs typeface="Arial" pitchFamily="34" charset="0"/>
              </a:rPr>
              <a:t>Size and location make it susceptible to injury from both blunt and penetrating trauma.</a:t>
            </a:r>
          </a:p>
          <a:p>
            <a:pPr eaLnBrk="1" hangingPunct="1">
              <a:spcBef>
                <a:spcPct val="0"/>
              </a:spcBef>
            </a:pPr>
            <a:r>
              <a:rPr lang="en-US" dirty="0" smtClean="0">
                <a:latin typeface="Arial" pitchFamily="34" charset="0"/>
                <a:cs typeface="Arial" pitchFamily="34" charset="0"/>
              </a:rPr>
              <a:t>Either liver or spleen,</a:t>
            </a:r>
            <a:r>
              <a:rPr lang="en-US" baseline="0" dirty="0" smtClean="0">
                <a:latin typeface="Arial" pitchFamily="34" charset="0"/>
                <a:cs typeface="Arial" pitchFamily="34" charset="0"/>
              </a:rPr>
              <a:t> depending on the reference.</a:t>
            </a:r>
            <a:endParaRPr lang="en-US" dirty="0" smtClean="0">
              <a:latin typeface="Arial" pitchFamily="34" charset="0"/>
              <a:cs typeface="Arial" pitchFamily="34" charset="0"/>
            </a:endParaRPr>
          </a:p>
          <a:p>
            <a:pPr eaLnBrk="1" hangingPunct="1">
              <a:spcBef>
                <a:spcPct val="0"/>
              </a:spcBef>
            </a:pPr>
            <a:endParaRPr lang="en-US" dirty="0" smtClean="0">
              <a:latin typeface="Arial" pitchFamily="34" charset="0"/>
              <a:cs typeface="Arial" pitchFamily="34" charset="0"/>
            </a:endParaRPr>
          </a:p>
          <a:p>
            <a:pPr eaLnBrk="1" hangingPunct="1">
              <a:spcBef>
                <a:spcPct val="0"/>
              </a:spcBef>
            </a:pPr>
            <a:r>
              <a:rPr lang="en-US" dirty="0" smtClean="0">
                <a:latin typeface="Arial" pitchFamily="34" charset="0"/>
                <a:cs typeface="Arial" pitchFamily="34" charset="0"/>
              </a:rPr>
              <a:t>Factors affecting mortality include associated injuries, the length of time from injury to treatment, and overall premorbid condition.  The greatest risk following injury to the liver is severe hemorrhage.</a:t>
            </a:r>
          </a:p>
        </p:txBody>
      </p:sp>
      <p:sp>
        <p:nvSpPr>
          <p:cNvPr id="2" name="Footer Placeholder 1"/>
          <p:cNvSpPr>
            <a:spLocks noGrp="1"/>
          </p:cNvSpPr>
          <p:nvPr>
            <p:ph type="ftr" sz="quarter" idx="10"/>
          </p:nvPr>
        </p:nvSpPr>
        <p:spPr/>
        <p:txBody>
          <a:bodyPr/>
          <a:lstStyle/>
          <a:p>
            <a:r>
              <a:rPr lang="en-US" smtClean="0"/>
              <a:t>STN E-Library 2012</a:t>
            </a:r>
            <a:endParaRPr lang="en-US" dirty="0"/>
          </a:p>
        </p:txBody>
      </p:sp>
      <p:sp>
        <p:nvSpPr>
          <p:cNvPr id="3" name="Header Placeholder 2"/>
          <p:cNvSpPr>
            <a:spLocks noGrp="1"/>
          </p:cNvSpPr>
          <p:nvPr>
            <p:ph type="hdr" sz="quarter" idx="11"/>
          </p:nvPr>
        </p:nvSpPr>
        <p:spPr/>
        <p:txBody>
          <a:bodyPr/>
          <a:lstStyle/>
          <a:p>
            <a:pPr>
              <a:defRPr/>
            </a:pPr>
            <a:r>
              <a:rPr lang="en-US" smtClean="0"/>
              <a:t>10_Abdominal Injuries</a:t>
            </a:r>
            <a:endParaRPr lang="en-US" dirty="0"/>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4" name="Rectangle 7"/>
          <p:cNvSpPr>
            <a:spLocks noGrp="1" noChangeArrowheads="1"/>
          </p:cNvSpPr>
          <p:nvPr>
            <p:ph type="sldNum" sz="quarter" idx="5"/>
          </p:nvPr>
        </p:nvSpPr>
        <p:spPr bwMode="auto">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04F64CE3-024A-462D-8BB8-5ADF7AC574F6}" type="slidenum">
              <a:rPr lang="en-US" smtClean="0"/>
              <a:pPr fontAlgn="base">
                <a:spcBef>
                  <a:spcPct val="0"/>
                </a:spcBef>
                <a:spcAft>
                  <a:spcPct val="0"/>
                </a:spcAft>
                <a:defRPr/>
              </a:pPr>
              <a:t>69</a:t>
            </a:fld>
            <a:endParaRPr lang="en-US" dirty="0" smtClean="0"/>
          </a:p>
        </p:txBody>
      </p:sp>
      <p:sp>
        <p:nvSpPr>
          <p:cNvPr id="22426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24262"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latin typeface="Arial" pitchFamily="34" charset="0"/>
                <a:cs typeface="Arial" pitchFamily="34" charset="0"/>
              </a:rPr>
              <a:t>MVCs cause crushing of the liver between the ribs and vertebrae.  Blunt injuries range from stellate lacerations or major fractures and are more lethal.  Death results from exsanguination, and in later stages, sepsis.  </a:t>
            </a:r>
          </a:p>
          <a:p>
            <a:pPr eaLnBrk="1" hangingPunct="1">
              <a:spcBef>
                <a:spcPct val="0"/>
              </a:spcBef>
            </a:pPr>
            <a:endParaRPr lang="en-US" dirty="0" smtClean="0">
              <a:latin typeface="Arial" pitchFamily="34" charset="0"/>
              <a:cs typeface="Arial" pitchFamily="34" charset="0"/>
            </a:endParaRPr>
          </a:p>
          <a:p>
            <a:pPr eaLnBrk="1" hangingPunct="1">
              <a:spcBef>
                <a:spcPct val="0"/>
              </a:spcBef>
            </a:pPr>
            <a:r>
              <a:rPr lang="en-US" dirty="0" smtClean="0">
                <a:latin typeface="Arial" pitchFamily="34" charset="0"/>
                <a:cs typeface="Arial" pitchFamily="34" charset="0"/>
              </a:rPr>
              <a:t>Stab wounds and low velocity gunshots produce minor lacerations, but high velocity gunshot wounds produce more widespread damage that creates massive hemorrhage.</a:t>
            </a:r>
          </a:p>
          <a:p>
            <a:pPr eaLnBrk="1" hangingPunct="1">
              <a:spcBef>
                <a:spcPct val="0"/>
              </a:spcBef>
            </a:pPr>
            <a:endParaRPr lang="en-US" dirty="0" smtClean="0">
              <a:latin typeface="Arial" pitchFamily="34" charset="0"/>
              <a:cs typeface="Arial" pitchFamily="34" charset="0"/>
            </a:endParaRPr>
          </a:p>
          <a:p>
            <a:pPr eaLnBrk="1" hangingPunct="1">
              <a:spcBef>
                <a:spcPct val="0"/>
              </a:spcBef>
            </a:pPr>
            <a:r>
              <a:rPr lang="en-US" dirty="0" smtClean="0">
                <a:latin typeface="Arial" pitchFamily="34" charset="0"/>
                <a:cs typeface="Arial" pitchFamily="34" charset="0"/>
              </a:rPr>
              <a:t>Obviously, the signs and symptoms are those associated with pain to the affected area and shock like symptoms if injury is serious.</a:t>
            </a:r>
          </a:p>
          <a:p>
            <a:pPr eaLnBrk="1" hangingPunct="1">
              <a:spcBef>
                <a:spcPct val="0"/>
              </a:spcBef>
            </a:pPr>
            <a:endParaRPr lang="en-US" dirty="0" smtClean="0">
              <a:latin typeface="Arial" pitchFamily="34" charset="0"/>
              <a:cs typeface="Arial" pitchFamily="34" charset="0"/>
            </a:endParaRPr>
          </a:p>
          <a:p>
            <a:pPr eaLnBrk="1" hangingPunct="1">
              <a:spcBef>
                <a:spcPct val="0"/>
              </a:spcBef>
            </a:pPr>
            <a:r>
              <a:rPr lang="en-US" dirty="0" smtClean="0">
                <a:latin typeface="Arial" pitchFamily="34" charset="0"/>
                <a:cs typeface="Arial" pitchFamily="34" charset="0"/>
              </a:rPr>
              <a:t>FAST is commonly used initially to rule out free fluid.</a:t>
            </a:r>
          </a:p>
          <a:p>
            <a:pPr eaLnBrk="1" hangingPunct="1">
              <a:spcBef>
                <a:spcPct val="0"/>
              </a:spcBef>
            </a:pPr>
            <a:endParaRPr lang="en-US" dirty="0" smtClean="0">
              <a:latin typeface="Arial" pitchFamily="34" charset="0"/>
              <a:cs typeface="Arial" pitchFamily="34" charset="0"/>
            </a:endParaRPr>
          </a:p>
          <a:p>
            <a:pPr eaLnBrk="1" hangingPunct="1">
              <a:spcBef>
                <a:spcPct val="0"/>
              </a:spcBef>
            </a:pPr>
            <a:r>
              <a:rPr lang="en-US" dirty="0" smtClean="0">
                <a:latin typeface="Arial" pitchFamily="34" charset="0"/>
                <a:cs typeface="Arial" pitchFamily="34" charset="0"/>
              </a:rPr>
              <a:t>CT scan is the preferred modality of choice in hemodynamically stable patients with blunt trauma and suspected injuries.  Injuries can be graded from I to VI.  Helical CT scanners offer better imaging and provide clinicians more information when determining operative vs. nonoperative management.</a:t>
            </a:r>
          </a:p>
          <a:p>
            <a:pPr eaLnBrk="1" hangingPunct="1">
              <a:spcBef>
                <a:spcPct val="0"/>
              </a:spcBef>
            </a:pPr>
            <a:endParaRPr lang="en-US" dirty="0" smtClean="0">
              <a:latin typeface="Arial" pitchFamily="34" charset="0"/>
              <a:cs typeface="Arial" pitchFamily="34" charset="0"/>
            </a:endParaRPr>
          </a:p>
          <a:p>
            <a:pPr eaLnBrk="1" hangingPunct="1">
              <a:spcBef>
                <a:spcPct val="0"/>
              </a:spcBef>
            </a:pPr>
            <a:r>
              <a:rPr lang="en-US" dirty="0" smtClean="0">
                <a:latin typeface="Arial" pitchFamily="34" charset="0"/>
                <a:cs typeface="Arial" pitchFamily="34" charset="0"/>
              </a:rPr>
              <a:t>Many centers have established care guidelines for certain grades of injury.  Reference www.aast.org for information on grading.</a:t>
            </a:r>
          </a:p>
          <a:p>
            <a:pPr eaLnBrk="1" hangingPunct="1">
              <a:spcBef>
                <a:spcPct val="0"/>
              </a:spcBef>
            </a:pPr>
            <a:endParaRPr lang="en-US" b="1" dirty="0" smtClean="0">
              <a:latin typeface="Arial" pitchFamily="34" charset="0"/>
              <a:cs typeface="Arial" pitchFamily="34" charset="0"/>
            </a:endParaRPr>
          </a:p>
          <a:p>
            <a:pPr eaLnBrk="1" hangingPunct="1">
              <a:spcBef>
                <a:spcPct val="0"/>
              </a:spcBef>
            </a:pPr>
            <a:r>
              <a:rPr lang="en-US" b="1" dirty="0" smtClean="0">
                <a:latin typeface="Arial" pitchFamily="34" charset="0"/>
                <a:cs typeface="Arial" pitchFamily="34" charset="0"/>
              </a:rPr>
              <a:t>Note</a:t>
            </a:r>
            <a:r>
              <a:rPr lang="en-US" b="1" baseline="0" dirty="0" smtClean="0">
                <a:latin typeface="Arial" pitchFamily="34" charset="0"/>
                <a:cs typeface="Arial" pitchFamily="34" charset="0"/>
              </a:rPr>
              <a:t> liver injury on CT.</a:t>
            </a:r>
            <a:endParaRPr lang="en-US" b="1" dirty="0" smtClean="0">
              <a:latin typeface="Arial" pitchFamily="34" charset="0"/>
              <a:cs typeface="Arial" pitchFamily="34" charset="0"/>
            </a:endParaRPr>
          </a:p>
          <a:p>
            <a:pPr eaLnBrk="1" hangingPunct="1">
              <a:spcBef>
                <a:spcPct val="0"/>
              </a:spcBef>
            </a:pPr>
            <a:endParaRPr lang="en-US" dirty="0" smtClean="0">
              <a:latin typeface="Arial" pitchFamily="34" charset="0"/>
              <a:cs typeface="Arial" pitchFamily="34" charset="0"/>
            </a:endParaRPr>
          </a:p>
        </p:txBody>
      </p:sp>
      <p:sp>
        <p:nvSpPr>
          <p:cNvPr id="2" name="Footer Placeholder 1"/>
          <p:cNvSpPr>
            <a:spLocks noGrp="1"/>
          </p:cNvSpPr>
          <p:nvPr>
            <p:ph type="ftr" sz="quarter" idx="10"/>
          </p:nvPr>
        </p:nvSpPr>
        <p:spPr/>
        <p:txBody>
          <a:bodyPr/>
          <a:lstStyle/>
          <a:p>
            <a:r>
              <a:rPr lang="en-US" smtClean="0"/>
              <a:t>STN E-Library 2012</a:t>
            </a:r>
            <a:endParaRPr lang="en-US" dirty="0"/>
          </a:p>
        </p:txBody>
      </p:sp>
      <p:sp>
        <p:nvSpPr>
          <p:cNvPr id="3" name="Header Placeholder 2"/>
          <p:cNvSpPr>
            <a:spLocks noGrp="1"/>
          </p:cNvSpPr>
          <p:nvPr>
            <p:ph type="hdr" sz="quarter" idx="11"/>
          </p:nvPr>
        </p:nvSpPr>
        <p:spPr/>
        <p:txBody>
          <a:bodyPr/>
          <a:lstStyle/>
          <a:p>
            <a:pPr>
              <a:defRPr/>
            </a:pPr>
            <a:r>
              <a:rPr lang="en-US" smtClean="0"/>
              <a:t>10_Abdominal Injuries</a:t>
            </a:r>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4" name="Rectangle 7"/>
          <p:cNvSpPr>
            <a:spLocks noGrp="1" noChangeArrowheads="1"/>
          </p:cNvSpPr>
          <p:nvPr>
            <p:ph type="sldNum" sz="quarter" idx="5"/>
          </p:nvPr>
        </p:nvSpPr>
        <p:spPr bwMode="auto">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77AAD61E-B5CE-4477-B1C2-CBA1F073D5D9}" type="slidenum">
              <a:rPr lang="en-US" smtClean="0"/>
              <a:pPr fontAlgn="base">
                <a:spcBef>
                  <a:spcPct val="0"/>
                </a:spcBef>
                <a:spcAft>
                  <a:spcPct val="0"/>
                </a:spcAft>
                <a:defRPr/>
              </a:pPr>
              <a:t>7</a:t>
            </a:fld>
            <a:endParaRPr lang="en-US" dirty="0" smtClean="0"/>
          </a:p>
        </p:txBody>
      </p:sp>
      <p:sp>
        <p:nvSpPr>
          <p:cNvPr id="13926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3927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z="1000" dirty="0" smtClean="0">
                <a:latin typeface="Arial" pitchFamily="34" charset="0"/>
                <a:cs typeface="Arial" pitchFamily="34" charset="0"/>
              </a:rPr>
              <a:t>In review, the abdomen can be described as a contained structure that is bordered superiorly by the diaphragm, inferiorly by the pelvis, posteriorly by the vertebral column and anteriorly by the abdominal and iliac muscles. </a:t>
            </a:r>
          </a:p>
          <a:p>
            <a:pPr eaLnBrk="1" hangingPunct="1">
              <a:lnSpc>
                <a:spcPct val="90000"/>
              </a:lnSpc>
            </a:pPr>
            <a:endParaRPr lang="en-US" sz="1000" dirty="0" smtClean="0">
              <a:latin typeface="Arial" pitchFamily="34" charset="0"/>
              <a:cs typeface="Arial" pitchFamily="34" charset="0"/>
            </a:endParaRPr>
          </a:p>
          <a:p>
            <a:pPr eaLnBrk="1" hangingPunct="1">
              <a:lnSpc>
                <a:spcPct val="90000"/>
              </a:lnSpc>
            </a:pPr>
            <a:r>
              <a:rPr lang="en-US" sz="1000" b="1" dirty="0" smtClean="0">
                <a:latin typeface="Arial" pitchFamily="34" charset="0"/>
                <a:cs typeface="Arial" pitchFamily="34" charset="0"/>
              </a:rPr>
              <a:t>Peritoneal Cavity</a:t>
            </a:r>
            <a:r>
              <a:rPr lang="en-US" sz="1000" dirty="0" smtClean="0">
                <a:latin typeface="Arial" pitchFamily="34" charset="0"/>
                <a:cs typeface="Arial" pitchFamily="34" charset="0"/>
              </a:rPr>
              <a:t>		</a:t>
            </a:r>
            <a:r>
              <a:rPr lang="en-US" sz="1000" b="1" dirty="0" smtClean="0">
                <a:latin typeface="Arial" pitchFamily="34" charset="0"/>
                <a:cs typeface="Arial" pitchFamily="34" charset="0"/>
              </a:rPr>
              <a:t>Retroperitoneum</a:t>
            </a:r>
          </a:p>
          <a:p>
            <a:pPr marL="457200" marR="0" lvl="1" indent="0" algn="l" defTabSz="914400" rtl="0" eaLnBrk="1" fontAlgn="base" latinLnBrk="0" hangingPunct="1">
              <a:lnSpc>
                <a:spcPct val="90000"/>
              </a:lnSpc>
              <a:spcBef>
                <a:spcPct val="30000"/>
              </a:spcBef>
              <a:spcAft>
                <a:spcPct val="0"/>
              </a:spcAft>
              <a:buClrTx/>
              <a:buSzTx/>
              <a:buFontTx/>
              <a:buNone/>
              <a:tabLst/>
              <a:defRPr/>
            </a:pPr>
            <a:r>
              <a:rPr lang="en-US" sz="1000" dirty="0" smtClean="0">
                <a:latin typeface="Arial" pitchFamily="34" charset="0"/>
                <a:cs typeface="Arial" pitchFamily="34" charset="0"/>
              </a:rPr>
              <a:t>	Stomach		Ascending and descending colon</a:t>
            </a:r>
          </a:p>
          <a:p>
            <a:pPr marL="457200" marR="0" lvl="1" indent="0" algn="l" defTabSz="914400" rtl="0" eaLnBrk="1" fontAlgn="base" latinLnBrk="0" hangingPunct="1">
              <a:lnSpc>
                <a:spcPct val="90000"/>
              </a:lnSpc>
              <a:spcBef>
                <a:spcPct val="30000"/>
              </a:spcBef>
              <a:spcAft>
                <a:spcPct val="0"/>
              </a:spcAft>
              <a:buClrTx/>
              <a:buSzTx/>
              <a:buFontTx/>
              <a:buNone/>
              <a:tabLst/>
              <a:defRPr/>
            </a:pPr>
            <a:r>
              <a:rPr lang="en-US" sz="1000" dirty="0" smtClean="0">
                <a:latin typeface="Arial" pitchFamily="34" charset="0"/>
                <a:cs typeface="Arial" pitchFamily="34" charset="0"/>
              </a:rPr>
              <a:t>	Liver		Small intestine			Gallbladder		Kidneys</a:t>
            </a:r>
          </a:p>
          <a:p>
            <a:pPr marL="457200" marR="0" lvl="1" indent="0" algn="l" defTabSz="914400" rtl="0" eaLnBrk="1" fontAlgn="base" latinLnBrk="0" hangingPunct="1">
              <a:lnSpc>
                <a:spcPct val="90000"/>
              </a:lnSpc>
              <a:spcBef>
                <a:spcPct val="30000"/>
              </a:spcBef>
              <a:spcAft>
                <a:spcPct val="0"/>
              </a:spcAft>
              <a:buClrTx/>
              <a:buSzTx/>
              <a:buFontTx/>
              <a:buNone/>
              <a:tabLst/>
              <a:defRPr/>
            </a:pPr>
            <a:r>
              <a:rPr lang="en-US" sz="1000" dirty="0" smtClean="0">
                <a:latin typeface="Arial" pitchFamily="34" charset="0"/>
                <a:cs typeface="Arial" pitchFamily="34" charset="0"/>
              </a:rPr>
              <a:t>	Spleen		Pancreas</a:t>
            </a:r>
          </a:p>
          <a:p>
            <a:pPr marL="457200" marR="0" lvl="1" indent="0" algn="l" defTabSz="914400" rtl="0" eaLnBrk="1" fontAlgn="base" latinLnBrk="0" hangingPunct="1">
              <a:lnSpc>
                <a:spcPct val="90000"/>
              </a:lnSpc>
              <a:spcBef>
                <a:spcPct val="30000"/>
              </a:spcBef>
              <a:spcAft>
                <a:spcPct val="0"/>
              </a:spcAft>
              <a:buClrTx/>
              <a:buSzTx/>
              <a:buFontTx/>
              <a:buNone/>
              <a:tabLst/>
              <a:defRPr/>
            </a:pPr>
            <a:r>
              <a:rPr lang="en-US" sz="1000" dirty="0" smtClean="0">
                <a:latin typeface="Arial" pitchFamily="34" charset="0"/>
                <a:cs typeface="Arial" pitchFamily="34" charset="0"/>
              </a:rPr>
              <a:t>	Transverse Colon	Adrenal glands</a:t>
            </a:r>
          </a:p>
          <a:p>
            <a:pPr marL="457200" marR="0" lvl="1" indent="0" algn="l" defTabSz="914400" rtl="0" eaLnBrk="1" fontAlgn="base" latinLnBrk="0" hangingPunct="1">
              <a:lnSpc>
                <a:spcPct val="90000"/>
              </a:lnSpc>
              <a:spcBef>
                <a:spcPct val="30000"/>
              </a:spcBef>
              <a:spcAft>
                <a:spcPct val="0"/>
              </a:spcAft>
              <a:buClrTx/>
              <a:buSzTx/>
              <a:buFontTx/>
              <a:buNone/>
              <a:tabLst/>
              <a:defRPr/>
            </a:pPr>
            <a:r>
              <a:rPr lang="en-US" sz="1000" dirty="0" smtClean="0">
                <a:latin typeface="Arial" pitchFamily="34" charset="0"/>
                <a:cs typeface="Arial" pitchFamily="34" charset="0"/>
              </a:rPr>
              <a:t>	Sigmoid</a:t>
            </a:r>
            <a:r>
              <a:rPr lang="en-US" sz="1000" baseline="0" dirty="0" smtClean="0">
                <a:latin typeface="Arial" pitchFamily="34" charset="0"/>
                <a:cs typeface="Arial" pitchFamily="34" charset="0"/>
              </a:rPr>
              <a:t> Colon</a:t>
            </a:r>
            <a:r>
              <a:rPr lang="en-US" sz="1000" dirty="0" smtClean="0">
                <a:latin typeface="Arial" pitchFamily="34" charset="0"/>
                <a:cs typeface="Arial" pitchFamily="34" charset="0"/>
              </a:rPr>
              <a:t>		Aorta</a:t>
            </a:r>
          </a:p>
          <a:p>
            <a:pPr marL="457200" marR="0" lvl="1" indent="0" algn="l" defTabSz="914400" rtl="0" eaLnBrk="1" fontAlgn="base" latinLnBrk="0" hangingPunct="1">
              <a:lnSpc>
                <a:spcPct val="90000"/>
              </a:lnSpc>
              <a:spcBef>
                <a:spcPct val="30000"/>
              </a:spcBef>
              <a:spcAft>
                <a:spcPct val="0"/>
              </a:spcAft>
              <a:buClrTx/>
              <a:buSzTx/>
              <a:buFontTx/>
              <a:buNone/>
              <a:tabLst/>
              <a:defRPr/>
            </a:pPr>
            <a:r>
              <a:rPr lang="en-US" sz="1000" dirty="0" smtClean="0">
                <a:latin typeface="Arial" pitchFamily="34" charset="0"/>
                <a:cs typeface="Arial" pitchFamily="34" charset="0"/>
              </a:rPr>
              <a:t>	Upper third of rectum	Vena cava</a:t>
            </a:r>
          </a:p>
          <a:p>
            <a:pPr marL="457200" marR="0" lvl="1" indent="0" algn="l" defTabSz="914400" rtl="0" eaLnBrk="1" fontAlgn="base" latinLnBrk="0" hangingPunct="1">
              <a:lnSpc>
                <a:spcPct val="90000"/>
              </a:lnSpc>
              <a:spcBef>
                <a:spcPct val="30000"/>
              </a:spcBef>
              <a:spcAft>
                <a:spcPct val="0"/>
              </a:spcAft>
              <a:buClrTx/>
              <a:buSzTx/>
              <a:buFontTx/>
              <a:buNone/>
              <a:tabLst/>
              <a:defRPr/>
            </a:pPr>
            <a:r>
              <a:rPr lang="en-US" sz="1000" dirty="0" smtClean="0">
                <a:latin typeface="Arial" pitchFamily="34" charset="0"/>
                <a:cs typeface="Arial" pitchFamily="34" charset="0"/>
              </a:rPr>
              <a:t>	Uterus in women	Part of duodenum</a:t>
            </a:r>
          </a:p>
          <a:p>
            <a:pPr lvl="1" eaLnBrk="1" hangingPunct="1">
              <a:lnSpc>
                <a:spcPct val="90000"/>
              </a:lnSpc>
            </a:pPr>
            <a:r>
              <a:rPr lang="en-US" sz="1000" dirty="0" smtClean="0">
                <a:latin typeface="Arial" pitchFamily="34" charset="0"/>
                <a:cs typeface="Arial" pitchFamily="34" charset="0"/>
              </a:rPr>
              <a:t>			Major vessels</a:t>
            </a:r>
          </a:p>
          <a:p>
            <a:pPr eaLnBrk="1" hangingPunct="1">
              <a:spcBef>
                <a:spcPct val="0"/>
              </a:spcBef>
              <a:buFont typeface="Arial" pitchFamily="34" charset="0"/>
              <a:buChar char="•"/>
            </a:pPr>
            <a:r>
              <a:rPr lang="en-US" sz="1000" dirty="0" smtClean="0">
                <a:latin typeface="Arial" pitchFamily="34" charset="0"/>
                <a:cs typeface="Arial" pitchFamily="34" charset="0"/>
              </a:rPr>
              <a:t> The basic divisions include those structures located within the peritoneal cavity and those located within the retroperitoneum.  </a:t>
            </a:r>
          </a:p>
          <a:p>
            <a:pPr eaLnBrk="1" hangingPunct="1">
              <a:spcBef>
                <a:spcPct val="0"/>
              </a:spcBef>
              <a:buFont typeface="Arial" pitchFamily="34" charset="0"/>
              <a:buChar char="•"/>
            </a:pPr>
            <a:r>
              <a:rPr lang="en-US" sz="1000" dirty="0" smtClean="0">
                <a:latin typeface="Arial" pitchFamily="34" charset="0"/>
                <a:cs typeface="Arial" pitchFamily="34" charset="0"/>
              </a:rPr>
              <a:t> Injury to abdominal organs, especially those in the retroperitoneal space, can bleed as the space can hold a great deal of blood, up to four liters.  Solid organs, such as the liver and spleen bleed profusely as do the major abdominal blood vessels, the aorta and vena cava. </a:t>
            </a:r>
          </a:p>
          <a:p>
            <a:pPr eaLnBrk="1" hangingPunct="1">
              <a:spcBef>
                <a:spcPct val="0"/>
              </a:spcBef>
              <a:buFont typeface="Arial" pitchFamily="34" charset="0"/>
              <a:buChar char="•"/>
            </a:pPr>
            <a:r>
              <a:rPr lang="en-US" sz="1000" dirty="0" smtClean="0">
                <a:latin typeface="Arial" pitchFamily="34" charset="0"/>
                <a:cs typeface="Arial" pitchFamily="34" charset="0"/>
              </a:rPr>
              <a:t> Injury to hollow organs such as the stomach and bowel presents a serious risk of infection, especially if there is a delay in diagnosis. </a:t>
            </a:r>
          </a:p>
          <a:p>
            <a:pPr eaLnBrk="1" hangingPunct="1">
              <a:spcBef>
                <a:spcPct val="0"/>
              </a:spcBef>
              <a:buFont typeface="Arial" pitchFamily="34" charset="0"/>
              <a:buChar char="•"/>
            </a:pPr>
            <a:r>
              <a:rPr lang="en-US" sz="1000" dirty="0" smtClean="0">
                <a:latin typeface="Arial" pitchFamily="34" charset="0"/>
                <a:cs typeface="Arial" pitchFamily="34" charset="0"/>
              </a:rPr>
              <a:t> One or more of the intra-abdominal organs may be injured in abdominal trauma given the close proximity and the typical associated pattern of injury.  </a:t>
            </a:r>
          </a:p>
          <a:p>
            <a:pPr eaLnBrk="1" hangingPunct="1">
              <a:spcBef>
                <a:spcPct val="0"/>
              </a:spcBef>
            </a:pPr>
            <a:r>
              <a:rPr lang="en-US" sz="1000" dirty="0" smtClean="0">
                <a:latin typeface="Arial" pitchFamily="34" charset="0"/>
                <a:cs typeface="Arial" pitchFamily="34" charset="0"/>
              </a:rPr>
              <a:t>Note: As part of the review, the esophagus has been mentioned as it passes through the diaphragm connecting to the stomach, however, it is also covered in the neck module.  Genitourinary injuries are covered in a separate session and will not be addressed.</a:t>
            </a:r>
          </a:p>
          <a:p>
            <a:pPr eaLnBrk="1" hangingPunct="1">
              <a:spcBef>
                <a:spcPct val="0"/>
              </a:spcBef>
            </a:pPr>
            <a:endParaRPr lang="en-US" sz="1000" dirty="0" smtClean="0">
              <a:latin typeface="Arial" pitchFamily="34" charset="0"/>
              <a:cs typeface="Arial" pitchFamily="34" charset="0"/>
            </a:endParaRPr>
          </a:p>
        </p:txBody>
      </p:sp>
      <p:sp>
        <p:nvSpPr>
          <p:cNvPr id="2" name="Footer Placeholder 1"/>
          <p:cNvSpPr>
            <a:spLocks noGrp="1"/>
          </p:cNvSpPr>
          <p:nvPr>
            <p:ph type="ftr" sz="quarter" idx="10"/>
          </p:nvPr>
        </p:nvSpPr>
        <p:spPr/>
        <p:txBody>
          <a:bodyPr/>
          <a:lstStyle/>
          <a:p>
            <a:r>
              <a:rPr lang="en-US" smtClean="0"/>
              <a:t>STN E-Library 2012</a:t>
            </a:r>
            <a:endParaRPr lang="en-US" dirty="0"/>
          </a:p>
        </p:txBody>
      </p:sp>
      <p:sp>
        <p:nvSpPr>
          <p:cNvPr id="3" name="Header Placeholder 2"/>
          <p:cNvSpPr>
            <a:spLocks noGrp="1"/>
          </p:cNvSpPr>
          <p:nvPr>
            <p:ph type="hdr" sz="quarter" idx="11"/>
          </p:nvPr>
        </p:nvSpPr>
        <p:spPr/>
        <p:txBody>
          <a:bodyPr/>
          <a:lstStyle/>
          <a:p>
            <a:pPr>
              <a:defRPr/>
            </a:pPr>
            <a:r>
              <a:rPr lang="en-US" smtClean="0"/>
              <a:t>10_Abdominal Injuries</a:t>
            </a:r>
            <a:endParaRPr lang="en-US" dirty="0"/>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8" name="Rectangle 7"/>
          <p:cNvSpPr>
            <a:spLocks noGrp="1" noChangeArrowheads="1"/>
          </p:cNvSpPr>
          <p:nvPr>
            <p:ph type="sldNum" sz="quarter" idx="5"/>
          </p:nvPr>
        </p:nvSpPr>
        <p:spPr bwMode="auto">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7A1BC1F4-257B-484D-AFD3-CDAF2ADCEBC3}" type="slidenum">
              <a:rPr lang="en-US" smtClean="0"/>
              <a:pPr fontAlgn="base">
                <a:spcBef>
                  <a:spcPct val="0"/>
                </a:spcBef>
                <a:spcAft>
                  <a:spcPct val="0"/>
                </a:spcAft>
                <a:defRPr/>
              </a:pPr>
              <a:t>70</a:t>
            </a:fld>
            <a:endParaRPr lang="en-US" dirty="0" smtClean="0"/>
          </a:p>
        </p:txBody>
      </p:sp>
      <p:sp>
        <p:nvSpPr>
          <p:cNvPr id="22528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25286" name="Rectangle 3"/>
          <p:cNvSpPr>
            <a:spLocks noGrp="1" noChangeArrowheads="1"/>
          </p:cNvSpPr>
          <p:nvPr>
            <p:ph type="body" idx="1"/>
          </p:nvPr>
        </p:nvSpPr>
        <p:spPr bwMode="auto">
          <a:noFill/>
        </p:spPr>
        <p:txBody>
          <a:bodyPr wrap="square" numCol="1" anchor="t" anchorCtr="0" compatLnSpc="1">
            <a:prstTxWarp prst="textNoShape">
              <a:avLst/>
            </a:prstTxWarp>
          </a:bodyPr>
          <a:lstStyle/>
          <a:p>
            <a:r>
              <a:rPr lang="en-US" dirty="0" smtClean="0">
                <a:latin typeface="Arial" pitchFamily="34" charset="0"/>
                <a:cs typeface="Arial" pitchFamily="34" charset="0"/>
              </a:rPr>
              <a:t>The trend in blunt hepatic trauma is nonoperative management for hemodynamically stable patients. Historically, liver trauma was explored and packed, however, the nontherapeutic laparotomy rate reached as high as 67%.  The presence of hemoperitoneum does not mandate exploratory laparotomy in the stable patient. The selection of patients for nonoperative management involves those who are usually neurologically intact and hemodynamically stable.  These patients can be managed nonoperatively with high success. </a:t>
            </a:r>
          </a:p>
          <a:p>
            <a:endParaRPr lang="en-US" dirty="0" smtClean="0">
              <a:latin typeface="Arial" pitchFamily="34" charset="0"/>
              <a:cs typeface="Arial" pitchFamily="34" charset="0"/>
            </a:endParaRPr>
          </a:p>
          <a:p>
            <a:r>
              <a:rPr lang="en-US" dirty="0" smtClean="0">
                <a:latin typeface="Arial" pitchFamily="34" charset="0"/>
                <a:cs typeface="Arial" pitchFamily="34" charset="0"/>
              </a:rPr>
              <a:t>Arterial blush or contrast pooling indicates a more significant injury that requires further evaluation and potentially operative intervention and/or angioembolization.  If operative intervention is indicated, packing may be required if bleeding persists, and the patient is not stable enough for additional surgical intervention.  The patient is taken to the ICU for continued resuscitation and stabilization and will be taken back to the OR in 24 to 36 hours for removal of packing, definitive management of the liver, and possible closure.  </a:t>
            </a:r>
          </a:p>
          <a:p>
            <a:endParaRPr lang="en-US" dirty="0" smtClean="0">
              <a:latin typeface="Arial" pitchFamily="34" charset="0"/>
              <a:cs typeface="Arial" pitchFamily="34" charset="0"/>
            </a:endParaRPr>
          </a:p>
          <a:p>
            <a:r>
              <a:rPr lang="en-US" dirty="0" smtClean="0">
                <a:latin typeface="Arial" pitchFamily="34" charset="0"/>
                <a:cs typeface="Arial" pitchFamily="34" charset="0"/>
              </a:rPr>
              <a:t>Aggressive resuscitation with hemorrhage control is required to prevent hypothermia, coagulopathy, and maintain hemodynamic stability.  The risk for abdominal compartment syndrome must be considered.  </a:t>
            </a:r>
          </a:p>
          <a:p>
            <a:endParaRPr lang="en-US" dirty="0" smtClean="0">
              <a:latin typeface="Arial" pitchFamily="34" charset="0"/>
              <a:cs typeface="Arial" pitchFamily="34" charset="0"/>
            </a:endParaRPr>
          </a:p>
          <a:p>
            <a:r>
              <a:rPr lang="en-US" dirty="0" smtClean="0">
                <a:latin typeface="Arial" pitchFamily="34" charset="0"/>
                <a:cs typeface="Arial" pitchFamily="34" charset="0"/>
              </a:rPr>
              <a:t>The nurse’s role is key in resuscitation and ongoing monitoring.</a:t>
            </a:r>
          </a:p>
          <a:p>
            <a:r>
              <a:rPr lang="en-US" dirty="0" smtClean="0">
                <a:latin typeface="Arial" pitchFamily="34" charset="0"/>
                <a:cs typeface="Arial" pitchFamily="34" charset="0"/>
              </a:rPr>
              <a:t> </a:t>
            </a:r>
          </a:p>
        </p:txBody>
      </p:sp>
      <p:sp>
        <p:nvSpPr>
          <p:cNvPr id="2" name="Footer Placeholder 1"/>
          <p:cNvSpPr>
            <a:spLocks noGrp="1"/>
          </p:cNvSpPr>
          <p:nvPr>
            <p:ph type="ftr" sz="quarter" idx="10"/>
          </p:nvPr>
        </p:nvSpPr>
        <p:spPr/>
        <p:txBody>
          <a:bodyPr/>
          <a:lstStyle/>
          <a:p>
            <a:r>
              <a:rPr lang="en-US" smtClean="0"/>
              <a:t>STN E-Library 2012</a:t>
            </a:r>
            <a:endParaRPr lang="en-US" dirty="0"/>
          </a:p>
        </p:txBody>
      </p:sp>
      <p:sp>
        <p:nvSpPr>
          <p:cNvPr id="3" name="Header Placeholder 2"/>
          <p:cNvSpPr>
            <a:spLocks noGrp="1"/>
          </p:cNvSpPr>
          <p:nvPr>
            <p:ph type="hdr" sz="quarter" idx="11"/>
          </p:nvPr>
        </p:nvSpPr>
        <p:spPr/>
        <p:txBody>
          <a:bodyPr/>
          <a:lstStyle/>
          <a:p>
            <a:pPr>
              <a:defRPr/>
            </a:pPr>
            <a:r>
              <a:rPr lang="en-US" smtClean="0"/>
              <a:t>10_Abdominal Injuries</a:t>
            </a:r>
            <a:endParaRPr lang="en-US" dirty="0"/>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20" name="Rectangle 7"/>
          <p:cNvSpPr>
            <a:spLocks noGrp="1" noChangeArrowheads="1"/>
          </p:cNvSpPr>
          <p:nvPr>
            <p:ph type="sldNum" sz="quarter" idx="5"/>
          </p:nvPr>
        </p:nvSpPr>
        <p:spPr bwMode="auto">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54C78858-40B8-41A3-9C52-81835CDF8A57}" type="slidenum">
              <a:rPr lang="en-US" smtClean="0"/>
              <a:pPr fontAlgn="base">
                <a:spcBef>
                  <a:spcPct val="0"/>
                </a:spcBef>
                <a:spcAft>
                  <a:spcPct val="0"/>
                </a:spcAft>
                <a:defRPr/>
              </a:pPr>
              <a:t>71</a:t>
            </a:fld>
            <a:endParaRPr lang="en-US" dirty="0" smtClean="0"/>
          </a:p>
        </p:txBody>
      </p:sp>
      <p:sp>
        <p:nvSpPr>
          <p:cNvPr id="22630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2631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b="1" dirty="0" smtClean="0">
                <a:latin typeface="Arial" pitchFamily="34" charset="0"/>
                <a:cs typeface="Arial" pitchFamily="34" charset="0"/>
              </a:rPr>
              <a:t>Image shows a hemorrhagic liver injury intraoperatively.</a:t>
            </a:r>
          </a:p>
        </p:txBody>
      </p:sp>
      <p:sp>
        <p:nvSpPr>
          <p:cNvPr id="2" name="Footer Placeholder 1"/>
          <p:cNvSpPr>
            <a:spLocks noGrp="1"/>
          </p:cNvSpPr>
          <p:nvPr>
            <p:ph type="ftr" sz="quarter" idx="10"/>
          </p:nvPr>
        </p:nvSpPr>
        <p:spPr/>
        <p:txBody>
          <a:bodyPr/>
          <a:lstStyle/>
          <a:p>
            <a:r>
              <a:rPr lang="en-US" smtClean="0"/>
              <a:t>STN E-Library 2012</a:t>
            </a:r>
            <a:endParaRPr lang="en-US" dirty="0"/>
          </a:p>
        </p:txBody>
      </p:sp>
      <p:sp>
        <p:nvSpPr>
          <p:cNvPr id="3" name="Header Placeholder 2"/>
          <p:cNvSpPr>
            <a:spLocks noGrp="1"/>
          </p:cNvSpPr>
          <p:nvPr>
            <p:ph type="hdr" sz="quarter" idx="11"/>
          </p:nvPr>
        </p:nvSpPr>
        <p:spPr/>
        <p:txBody>
          <a:bodyPr/>
          <a:lstStyle/>
          <a:p>
            <a:pPr>
              <a:defRPr/>
            </a:pPr>
            <a:r>
              <a:rPr lang="en-US" smtClean="0"/>
              <a:t>10_Abdominal Injuries</a:t>
            </a:r>
            <a:endParaRPr lang="en-US" dirty="0"/>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2" name="Rectangle 7"/>
          <p:cNvSpPr>
            <a:spLocks noGrp="1" noChangeArrowheads="1"/>
          </p:cNvSpPr>
          <p:nvPr>
            <p:ph type="sldNum" sz="quarter" idx="5"/>
          </p:nvPr>
        </p:nvSpPr>
        <p:spPr bwMode="auto">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51C93208-F3A5-4752-8978-8CEAC00053D1}" type="slidenum">
              <a:rPr lang="en-US" smtClean="0"/>
              <a:pPr fontAlgn="base">
                <a:spcBef>
                  <a:spcPct val="0"/>
                </a:spcBef>
                <a:spcAft>
                  <a:spcPct val="0"/>
                </a:spcAft>
                <a:defRPr/>
              </a:pPr>
              <a:t>72</a:t>
            </a:fld>
            <a:endParaRPr lang="en-US" dirty="0" smtClean="0"/>
          </a:p>
        </p:txBody>
      </p:sp>
      <p:sp>
        <p:nvSpPr>
          <p:cNvPr id="22733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27334"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latin typeface="Arial" pitchFamily="34" charset="0"/>
                <a:cs typeface="Arial" pitchFamily="34" charset="0"/>
              </a:rPr>
              <a:t>Occasionally, the patient must be returned to the OR for recurrent bleeding, usually as a result of inadequate hemostasis initially. </a:t>
            </a:r>
          </a:p>
          <a:p>
            <a:pPr eaLnBrk="1" hangingPunct="1">
              <a:spcBef>
                <a:spcPct val="0"/>
              </a:spcBef>
            </a:pPr>
            <a:endParaRPr lang="en-US" dirty="0" smtClean="0">
              <a:latin typeface="Arial" pitchFamily="34" charset="0"/>
              <a:cs typeface="Arial" pitchFamily="34" charset="0"/>
            </a:endParaRPr>
          </a:p>
          <a:p>
            <a:pPr eaLnBrk="1" hangingPunct="1">
              <a:spcBef>
                <a:spcPct val="0"/>
              </a:spcBef>
            </a:pPr>
            <a:r>
              <a:rPr lang="en-US" dirty="0" smtClean="0">
                <a:latin typeface="Arial" pitchFamily="34" charset="0"/>
                <a:cs typeface="Arial" pitchFamily="34" charset="0"/>
              </a:rPr>
              <a:t>Hemobilia – RUQ pain with jaundice; may present days and weeks post injury so follow-up care is important.</a:t>
            </a:r>
          </a:p>
          <a:p>
            <a:pPr eaLnBrk="1" hangingPunct="1">
              <a:spcBef>
                <a:spcPct val="0"/>
              </a:spcBef>
            </a:pPr>
            <a:endParaRPr lang="en-US" dirty="0" smtClean="0">
              <a:latin typeface="Arial" pitchFamily="34" charset="0"/>
              <a:cs typeface="Arial" pitchFamily="34" charset="0"/>
            </a:endParaRPr>
          </a:p>
          <a:p>
            <a:pPr eaLnBrk="1" hangingPunct="1">
              <a:spcBef>
                <a:spcPct val="0"/>
              </a:spcBef>
            </a:pPr>
            <a:r>
              <a:rPr lang="en-US" dirty="0" smtClean="0">
                <a:latin typeface="Arial" pitchFamily="34" charset="0"/>
                <a:cs typeface="Arial" pitchFamily="34" charset="0"/>
              </a:rPr>
              <a:t>Abscess – intrahepatic, perihepatic or biloma occur up between 7%-40% in the literature.  Treated by percutaneous drain.</a:t>
            </a:r>
          </a:p>
          <a:p>
            <a:pPr eaLnBrk="1" hangingPunct="1">
              <a:spcBef>
                <a:spcPct val="0"/>
              </a:spcBef>
            </a:pPr>
            <a:endParaRPr lang="en-US" dirty="0" smtClean="0">
              <a:latin typeface="Arial" pitchFamily="34" charset="0"/>
              <a:cs typeface="Arial" pitchFamily="34" charset="0"/>
            </a:endParaRPr>
          </a:p>
          <a:p>
            <a:pPr eaLnBrk="1" hangingPunct="1">
              <a:spcBef>
                <a:spcPct val="0"/>
              </a:spcBef>
            </a:pPr>
            <a:r>
              <a:rPr lang="en-US" dirty="0" smtClean="0">
                <a:latin typeface="Arial" pitchFamily="34" charset="0"/>
                <a:cs typeface="Arial" pitchFamily="34" charset="0"/>
              </a:rPr>
              <a:t>Biliary fistula –usually resolve nonoperatively.  If output is high, &gt;300ml per day, further investigation with a fistulogram, ERCP or transhepatic cholangiogram may be necessary. Ductal injury can be repair with stenting if necessary.</a:t>
            </a:r>
          </a:p>
        </p:txBody>
      </p:sp>
      <p:sp>
        <p:nvSpPr>
          <p:cNvPr id="2" name="Footer Placeholder 1"/>
          <p:cNvSpPr>
            <a:spLocks noGrp="1"/>
          </p:cNvSpPr>
          <p:nvPr>
            <p:ph type="ftr" sz="quarter" idx="10"/>
          </p:nvPr>
        </p:nvSpPr>
        <p:spPr/>
        <p:txBody>
          <a:bodyPr/>
          <a:lstStyle/>
          <a:p>
            <a:r>
              <a:rPr lang="en-US" smtClean="0"/>
              <a:t>STN E-Library 2012</a:t>
            </a:r>
            <a:endParaRPr lang="en-US" dirty="0"/>
          </a:p>
        </p:txBody>
      </p:sp>
      <p:sp>
        <p:nvSpPr>
          <p:cNvPr id="3" name="Header Placeholder 2"/>
          <p:cNvSpPr>
            <a:spLocks noGrp="1"/>
          </p:cNvSpPr>
          <p:nvPr>
            <p:ph type="hdr" sz="quarter" idx="11"/>
          </p:nvPr>
        </p:nvSpPr>
        <p:spPr/>
        <p:txBody>
          <a:bodyPr/>
          <a:lstStyle/>
          <a:p>
            <a:pPr>
              <a:defRPr/>
            </a:pPr>
            <a:r>
              <a:rPr lang="en-US" smtClean="0"/>
              <a:t>10_Abdominal Injuries</a:t>
            </a:r>
            <a:endParaRPr lang="en-US" dirty="0"/>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4" name="Slide Image Placeholder 1"/>
          <p:cNvSpPr>
            <a:spLocks noGrp="1" noRot="1" noChangeAspect="1" noTextEdit="1"/>
          </p:cNvSpPr>
          <p:nvPr>
            <p:ph type="sldImg"/>
          </p:nvPr>
        </p:nvSpPr>
        <p:spPr bwMode="auto">
          <a:noFill/>
          <a:ln>
            <a:solidFill>
              <a:srgbClr val="000000"/>
            </a:solidFill>
            <a:miter lim="800000"/>
            <a:headEnd/>
            <a:tailEnd/>
          </a:ln>
        </p:spPr>
      </p:sp>
      <p:sp>
        <p:nvSpPr>
          <p:cNvPr id="22835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n-US" b="1" dirty="0" smtClean="0">
                <a:latin typeface="Arial" pitchFamily="34" charset="0"/>
                <a:cs typeface="Arial" pitchFamily="34" charset="0"/>
              </a:rPr>
              <a:t>Image is a spleen in a bucket!</a:t>
            </a:r>
          </a:p>
        </p:txBody>
      </p:sp>
      <p:sp>
        <p:nvSpPr>
          <p:cNvPr id="4" name="Slide Number Placeholder 3"/>
          <p:cNvSpPr>
            <a:spLocks noGrp="1"/>
          </p:cNvSpPr>
          <p:nvPr>
            <p:ph type="sldNum" sz="quarter" idx="5"/>
          </p:nvPr>
        </p:nvSpPr>
        <p:spPr/>
        <p:txBody>
          <a:bodyPr/>
          <a:lstStyle/>
          <a:p>
            <a:pPr>
              <a:defRPr/>
            </a:pPr>
            <a:fld id="{6231E442-B8BD-461F-B923-4B25F45463F6}" type="slidenum">
              <a:rPr lang="en-US" smtClean="0"/>
              <a:pPr>
                <a:defRPr/>
              </a:pPr>
              <a:t>73</a:t>
            </a:fld>
            <a:endParaRPr lang="en-US" dirty="0"/>
          </a:p>
        </p:txBody>
      </p:sp>
      <p:sp>
        <p:nvSpPr>
          <p:cNvPr id="2" name="Footer Placeholder 1"/>
          <p:cNvSpPr>
            <a:spLocks noGrp="1"/>
          </p:cNvSpPr>
          <p:nvPr>
            <p:ph type="ftr" sz="quarter" idx="10"/>
          </p:nvPr>
        </p:nvSpPr>
        <p:spPr/>
        <p:txBody>
          <a:bodyPr/>
          <a:lstStyle/>
          <a:p>
            <a:r>
              <a:rPr lang="en-US" smtClean="0"/>
              <a:t>STN E-Library 2012</a:t>
            </a:r>
            <a:endParaRPr lang="en-US" dirty="0"/>
          </a:p>
        </p:txBody>
      </p:sp>
      <p:sp>
        <p:nvSpPr>
          <p:cNvPr id="3" name="Header Placeholder 2"/>
          <p:cNvSpPr>
            <a:spLocks noGrp="1"/>
          </p:cNvSpPr>
          <p:nvPr>
            <p:ph type="hdr" sz="quarter" idx="11"/>
          </p:nvPr>
        </p:nvSpPr>
        <p:spPr/>
        <p:txBody>
          <a:bodyPr/>
          <a:lstStyle/>
          <a:p>
            <a:pPr>
              <a:defRPr/>
            </a:pPr>
            <a:r>
              <a:rPr lang="en-US" smtClean="0"/>
              <a:t>10_Abdominal Injuries</a:t>
            </a:r>
            <a:endParaRPr lang="en-US" dirty="0"/>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6" name="Rectangle 7"/>
          <p:cNvSpPr>
            <a:spLocks noGrp="1" noChangeArrowheads="1"/>
          </p:cNvSpPr>
          <p:nvPr>
            <p:ph type="sldNum" sz="quarter" idx="5"/>
          </p:nvPr>
        </p:nvSpPr>
        <p:spPr bwMode="auto">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468D519A-1D59-4653-86B0-3AB182C608A7}" type="slidenum">
              <a:rPr lang="en-US" smtClean="0"/>
              <a:pPr fontAlgn="base">
                <a:spcBef>
                  <a:spcPct val="0"/>
                </a:spcBef>
                <a:spcAft>
                  <a:spcPct val="0"/>
                </a:spcAft>
                <a:defRPr/>
              </a:pPr>
              <a:t>74</a:t>
            </a:fld>
            <a:endParaRPr lang="en-US" dirty="0" smtClean="0"/>
          </a:p>
        </p:txBody>
      </p:sp>
      <p:sp>
        <p:nvSpPr>
          <p:cNvPr id="22938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29382"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latin typeface="Arial" pitchFamily="34" charset="0"/>
                <a:cs typeface="Arial" pitchFamily="34" charset="0"/>
              </a:rPr>
              <a:t>The spleen is a lymphoid organ functioning in defense, hematopoiesis, and RBC and platelet destruction.  Macrophages break apart the hemoglobin molecule from the destroyed RBCs and salvages the iron and globin and returns it to the bloodstream for storage in the bone marrow and liver. Approximately 90% of the splenic blood flow participates in the filtering process.</a:t>
            </a:r>
          </a:p>
          <a:p>
            <a:pPr eaLnBrk="1" hangingPunct="1">
              <a:spcBef>
                <a:spcPct val="0"/>
              </a:spcBef>
            </a:pPr>
            <a:endParaRPr lang="en-US" dirty="0" smtClean="0">
              <a:latin typeface="Arial" pitchFamily="34" charset="0"/>
              <a:cs typeface="Arial" pitchFamily="34" charset="0"/>
            </a:endParaRPr>
          </a:p>
          <a:p>
            <a:pPr eaLnBrk="1" hangingPunct="1">
              <a:spcBef>
                <a:spcPct val="0"/>
              </a:spcBef>
            </a:pPr>
            <a:r>
              <a:rPr lang="en-US" dirty="0" smtClean="0">
                <a:latin typeface="Arial" pitchFamily="34" charset="0"/>
                <a:cs typeface="Arial" pitchFamily="34" charset="0"/>
              </a:rPr>
              <a:t>The spleen is a functionally complex organ occupying the left upper quadrant (LUQ) and is vulnerable to injury due to its proximity to left ribs 7-10. The spleen is the most vascular organ of the body, and approximately 350 L of blood passes through it per day. The spleen contains approximately 1 unit of blood at a given time, and injury poses a potentially life-threatening situation. </a:t>
            </a:r>
          </a:p>
          <a:p>
            <a:pPr eaLnBrk="1" hangingPunct="1">
              <a:spcBef>
                <a:spcPct val="0"/>
              </a:spcBef>
            </a:pPr>
            <a:endParaRPr lang="en-US" dirty="0" smtClean="0">
              <a:latin typeface="Arial" pitchFamily="34" charset="0"/>
              <a:cs typeface="Arial" pitchFamily="34" charset="0"/>
            </a:endParaRPr>
          </a:p>
          <a:p>
            <a:pPr eaLnBrk="1" hangingPunct="1">
              <a:spcBef>
                <a:spcPct val="0"/>
              </a:spcBef>
            </a:pPr>
            <a:r>
              <a:rPr lang="en-US" dirty="0" smtClean="0">
                <a:latin typeface="Arial" pitchFamily="34" charset="0"/>
                <a:cs typeface="Arial" pitchFamily="34" charset="0"/>
              </a:rPr>
              <a:t>The blood supply is from the splenic artery which enters the spleen at the hilum and the splenic vein which originates outside the hilum.  It joins the superior mesenteric vein to form the portal vein. It is extremely vascular and a source for profuse bleeding after injury.</a:t>
            </a:r>
          </a:p>
          <a:p>
            <a:pPr eaLnBrk="1" hangingPunct="1">
              <a:spcBef>
                <a:spcPct val="0"/>
              </a:spcBef>
            </a:pPr>
            <a:endParaRPr lang="en-US" dirty="0" smtClean="0">
              <a:latin typeface="Arial" pitchFamily="34" charset="0"/>
              <a:cs typeface="Arial" pitchFamily="34" charset="0"/>
            </a:endParaRPr>
          </a:p>
          <a:p>
            <a:pPr eaLnBrk="1" hangingPunct="1">
              <a:spcBef>
                <a:spcPct val="0"/>
              </a:spcBef>
            </a:pPr>
            <a:endParaRPr lang="en-US" dirty="0" smtClean="0">
              <a:latin typeface="Arial" pitchFamily="34" charset="0"/>
              <a:cs typeface="Arial" pitchFamily="34" charset="0"/>
            </a:endParaRPr>
          </a:p>
        </p:txBody>
      </p:sp>
      <p:sp>
        <p:nvSpPr>
          <p:cNvPr id="2" name="Footer Placeholder 1"/>
          <p:cNvSpPr>
            <a:spLocks noGrp="1"/>
          </p:cNvSpPr>
          <p:nvPr>
            <p:ph type="ftr" sz="quarter" idx="10"/>
          </p:nvPr>
        </p:nvSpPr>
        <p:spPr/>
        <p:txBody>
          <a:bodyPr/>
          <a:lstStyle/>
          <a:p>
            <a:r>
              <a:rPr lang="en-US" smtClean="0"/>
              <a:t>STN E-Library 2012</a:t>
            </a:r>
            <a:endParaRPr lang="en-US" dirty="0"/>
          </a:p>
        </p:txBody>
      </p:sp>
      <p:sp>
        <p:nvSpPr>
          <p:cNvPr id="3" name="Header Placeholder 2"/>
          <p:cNvSpPr>
            <a:spLocks noGrp="1"/>
          </p:cNvSpPr>
          <p:nvPr>
            <p:ph type="hdr" sz="quarter" idx="11"/>
          </p:nvPr>
        </p:nvSpPr>
        <p:spPr/>
        <p:txBody>
          <a:bodyPr/>
          <a:lstStyle/>
          <a:p>
            <a:pPr>
              <a:defRPr/>
            </a:pPr>
            <a:r>
              <a:rPr lang="en-US" smtClean="0"/>
              <a:t>10_Abdominal Injuries</a:t>
            </a:r>
            <a:endParaRPr lang="en-US" dirty="0"/>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40" name="Rectangle 7"/>
          <p:cNvSpPr>
            <a:spLocks noGrp="1" noChangeArrowheads="1"/>
          </p:cNvSpPr>
          <p:nvPr>
            <p:ph type="sldNum" sz="quarter" idx="5"/>
          </p:nvPr>
        </p:nvSpPr>
        <p:spPr bwMode="auto">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1AA65D80-2E48-4705-A0AC-0D658E63026F}" type="slidenum">
              <a:rPr lang="en-US" smtClean="0"/>
              <a:pPr fontAlgn="base">
                <a:spcBef>
                  <a:spcPct val="0"/>
                </a:spcBef>
                <a:spcAft>
                  <a:spcPct val="0"/>
                </a:spcAft>
                <a:defRPr/>
              </a:pPr>
              <a:t>75</a:t>
            </a:fld>
            <a:endParaRPr lang="en-US" dirty="0" smtClean="0"/>
          </a:p>
        </p:txBody>
      </p:sp>
      <p:sp>
        <p:nvSpPr>
          <p:cNvPr id="23040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30406"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latin typeface="Arial" pitchFamily="34" charset="0"/>
                <a:cs typeface="Arial" pitchFamily="34" charset="0"/>
              </a:rPr>
              <a:t>Stated to be the most commonly injured intra-abdominal organ in most resources.  However, depending on the resource, the spleen is either the most commonly injured organ or second most commonly injured organ, the liver being the other. Splenic injuries represent approximately 25% of all blunt injuries to the abdominal viscera.  </a:t>
            </a:r>
          </a:p>
          <a:p>
            <a:pPr eaLnBrk="1" hangingPunct="1">
              <a:spcBef>
                <a:spcPct val="0"/>
              </a:spcBef>
            </a:pPr>
            <a:endParaRPr lang="en-US" dirty="0" smtClean="0">
              <a:latin typeface="Arial" pitchFamily="34" charset="0"/>
              <a:cs typeface="Arial" pitchFamily="34" charset="0"/>
            </a:endParaRPr>
          </a:p>
          <a:p>
            <a:pPr eaLnBrk="1" hangingPunct="1">
              <a:spcBef>
                <a:spcPct val="0"/>
              </a:spcBef>
            </a:pPr>
            <a:r>
              <a:rPr lang="en-US" dirty="0" smtClean="0">
                <a:latin typeface="Arial" pitchFamily="34" charset="0"/>
                <a:cs typeface="Arial" pitchFamily="34" charset="0"/>
              </a:rPr>
              <a:t>The location of the spleen makes it vulnerable to penetrating trauma of the LUQ.  The lower ribs in the LUQ provide some protection, however, can also cause injury due to penetration from fractures.  Penetrating injuries also frequently involve the spleen along with other abdominal organs. </a:t>
            </a:r>
          </a:p>
          <a:p>
            <a:pPr eaLnBrk="1" hangingPunct="1">
              <a:spcBef>
                <a:spcPct val="0"/>
              </a:spcBef>
            </a:pPr>
            <a:endParaRPr lang="en-US" dirty="0" smtClean="0">
              <a:latin typeface="Arial" pitchFamily="34" charset="0"/>
              <a:cs typeface="Arial" pitchFamily="34" charset="0"/>
            </a:endParaRPr>
          </a:p>
          <a:p>
            <a:pPr eaLnBrk="1" hangingPunct="1">
              <a:spcBef>
                <a:spcPct val="0"/>
              </a:spcBef>
            </a:pPr>
            <a:r>
              <a:rPr lang="en-US" dirty="0" smtClean="0">
                <a:latin typeface="Arial" pitchFamily="34" charset="0"/>
                <a:cs typeface="Arial" pitchFamily="34" charset="0"/>
              </a:rPr>
              <a:t>The diagnosis of penetrating splenic injury is made easily because patients will most likely go to surgery for a penetrating injury to the abdomen.</a:t>
            </a:r>
          </a:p>
          <a:p>
            <a:pPr eaLnBrk="1" hangingPunct="1">
              <a:spcBef>
                <a:spcPct val="0"/>
              </a:spcBef>
            </a:pPr>
            <a:endParaRPr lang="en-US" dirty="0" smtClean="0">
              <a:latin typeface="Arial" pitchFamily="34" charset="0"/>
              <a:cs typeface="Arial" pitchFamily="34" charset="0"/>
            </a:endParaRPr>
          </a:p>
        </p:txBody>
      </p:sp>
      <p:sp>
        <p:nvSpPr>
          <p:cNvPr id="2" name="Footer Placeholder 1"/>
          <p:cNvSpPr>
            <a:spLocks noGrp="1"/>
          </p:cNvSpPr>
          <p:nvPr>
            <p:ph type="ftr" sz="quarter" idx="10"/>
          </p:nvPr>
        </p:nvSpPr>
        <p:spPr/>
        <p:txBody>
          <a:bodyPr/>
          <a:lstStyle/>
          <a:p>
            <a:r>
              <a:rPr lang="en-US" smtClean="0"/>
              <a:t>STN E-Library 2012</a:t>
            </a:r>
            <a:endParaRPr lang="en-US" dirty="0"/>
          </a:p>
        </p:txBody>
      </p:sp>
      <p:sp>
        <p:nvSpPr>
          <p:cNvPr id="3" name="Header Placeholder 2"/>
          <p:cNvSpPr>
            <a:spLocks noGrp="1"/>
          </p:cNvSpPr>
          <p:nvPr>
            <p:ph type="hdr" sz="quarter" idx="11"/>
          </p:nvPr>
        </p:nvSpPr>
        <p:spPr/>
        <p:txBody>
          <a:bodyPr/>
          <a:lstStyle/>
          <a:p>
            <a:pPr>
              <a:defRPr/>
            </a:pPr>
            <a:r>
              <a:rPr lang="en-US" smtClean="0"/>
              <a:t>10_Abdominal Injuries</a:t>
            </a:r>
            <a:endParaRPr lang="en-US" dirty="0"/>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Slide Image Placeholder 1"/>
          <p:cNvSpPr>
            <a:spLocks noGrp="1" noRot="1" noChangeAspect="1" noTextEdit="1"/>
          </p:cNvSpPr>
          <p:nvPr>
            <p:ph type="sldImg"/>
          </p:nvPr>
        </p:nvSpPr>
        <p:spPr bwMode="auto">
          <a:noFill/>
          <a:ln>
            <a:solidFill>
              <a:srgbClr val="000000"/>
            </a:solidFill>
            <a:miter lim="800000"/>
            <a:headEnd/>
            <a:tailEnd/>
          </a:ln>
        </p:spPr>
      </p:sp>
      <p:sp>
        <p:nvSpPr>
          <p:cNvPr id="231427" name="Notes Placeholder 2"/>
          <p:cNvSpPr>
            <a:spLocks noGrp="1"/>
          </p:cNvSpPr>
          <p:nvPr>
            <p:ph type="body" idx="1"/>
          </p:nvPr>
        </p:nvSpPr>
        <p:spPr bwMode="auto">
          <a:xfrm>
            <a:off x="685800" y="4343400"/>
            <a:ext cx="5791200" cy="4495800"/>
          </a:xfrm>
          <a:noFill/>
        </p:spPr>
        <p:txBody>
          <a:bodyPr wrap="square" numCol="1" anchor="t" anchorCtr="0" compatLnSpc="1">
            <a:prstTxWarp prst="textNoShape">
              <a:avLst/>
            </a:prstTxWarp>
          </a:bodyPr>
          <a:lstStyle/>
          <a:p>
            <a:pPr eaLnBrk="1" hangingPunct="1"/>
            <a:r>
              <a:rPr lang="en-US" sz="1000" dirty="0" smtClean="0"/>
              <a:t>The most common finding associated with splenic injury is left lower rib fractures signifying adequate force has been transmitted to the LUQ . Left lower rib fractures are present in 44% of patients with splenic rupture.</a:t>
            </a:r>
          </a:p>
          <a:p>
            <a:pPr eaLnBrk="1" hangingPunct="1"/>
            <a:r>
              <a:rPr lang="en-US" sz="1000" dirty="0" smtClean="0"/>
              <a:t>As with other types of abdominal trauma, the signs and symptoms are those associated with pain to the affected area and shock like symptoms if injury is serious.  In splenic injury, one may have referred pain to the left shoulder caused by the blood irritation to the phrenic nerve.  This is called Kehr’s sign.</a:t>
            </a:r>
          </a:p>
          <a:p>
            <a:pPr eaLnBrk="1" hangingPunct="1"/>
            <a:r>
              <a:rPr lang="en-US" sz="1000" dirty="0" smtClean="0"/>
              <a:t>Initial evaluation of abdominal trauma is done with FAST to rule out free fluid.  If positive, free fluid will usually be seen around the spleen or in Morrison’s pouch.</a:t>
            </a:r>
          </a:p>
          <a:p>
            <a:pPr eaLnBrk="1" hangingPunct="1"/>
            <a:r>
              <a:rPr lang="en-US" sz="1000" dirty="0" smtClean="0"/>
              <a:t>Nonoperative management should be considered for patients with splenic injury who are hemodynamically stable and who have no associated abdominal or CNS injuries that may preclude an accurate assessment of the abdomen by physical examination.  CT scan is the preferred imaging modality of choice in hemodynamically stable blunt trauma. Injuries can be graded from I to VI. Helical CT scanners offer better imaging and provide clinicians more information when determining operative vs. nonoperative management. Active extravasation of contrast indicates ongoing bleeding and the need for urgent intervention.</a:t>
            </a:r>
          </a:p>
          <a:p>
            <a:pPr eaLnBrk="1" hangingPunct="1"/>
            <a:r>
              <a:rPr lang="en-US" sz="1000" dirty="0" smtClean="0"/>
              <a:t>The classic triad indicative of acute splenic rupture (i.e., left hemidiaphragm elevation, left lower lobe atelectasis, and pleural effusion) is not commonly present and should not be regarded as a reliable sign. However, any patient with apparent left hemidiaphragm elevation following blunt abdominal trauma should be considered to have splenic injury until proven otherwise. </a:t>
            </a:r>
          </a:p>
          <a:p>
            <a:pPr eaLnBrk="1" hangingPunct="1"/>
            <a:r>
              <a:rPr lang="en-US" sz="1000" dirty="0" smtClean="0"/>
              <a:t>More reliable signs of LUQ injury are medial displacement of the gastric bubble and inferior displacement of the splenic flexure gas pattern on radiology images. </a:t>
            </a:r>
          </a:p>
          <a:p>
            <a:pPr eaLnBrk="1" hangingPunct="1"/>
            <a:r>
              <a:rPr lang="en-US" sz="1000" dirty="0" smtClean="0"/>
              <a:t>Angioembolization may be utilized in select patients. </a:t>
            </a:r>
          </a:p>
          <a:p>
            <a:pPr eaLnBrk="1" hangingPunct="1"/>
            <a:r>
              <a:rPr lang="en-US" sz="1000" dirty="0" smtClean="0"/>
              <a:t>Many centers have established care guidelines for certain grades of injury.  Reference www.aast.org for information on grading.</a:t>
            </a:r>
          </a:p>
          <a:p>
            <a:pPr eaLnBrk="1" hangingPunct="1"/>
            <a:endParaRPr lang="en-US" sz="1000" dirty="0" smtClean="0"/>
          </a:p>
        </p:txBody>
      </p:sp>
      <p:sp>
        <p:nvSpPr>
          <p:cNvPr id="4" name="Slide Number Placeholder 3"/>
          <p:cNvSpPr>
            <a:spLocks noGrp="1"/>
          </p:cNvSpPr>
          <p:nvPr>
            <p:ph type="sldNum" sz="quarter" idx="5"/>
          </p:nvPr>
        </p:nvSpPr>
        <p:spPr/>
        <p:txBody>
          <a:bodyPr/>
          <a:lstStyle/>
          <a:p>
            <a:pPr>
              <a:defRPr/>
            </a:pPr>
            <a:fld id="{ADD4FB54-A69A-47E3-A015-448F952CF1CA}" type="slidenum">
              <a:rPr lang="en-US" smtClean="0"/>
              <a:pPr>
                <a:defRPr/>
              </a:pPr>
              <a:t>76</a:t>
            </a:fld>
            <a:endParaRPr lang="en-US" dirty="0"/>
          </a:p>
        </p:txBody>
      </p:sp>
      <p:sp>
        <p:nvSpPr>
          <p:cNvPr id="2" name="Footer Placeholder 1"/>
          <p:cNvSpPr>
            <a:spLocks noGrp="1"/>
          </p:cNvSpPr>
          <p:nvPr>
            <p:ph type="ftr" sz="quarter" idx="10"/>
          </p:nvPr>
        </p:nvSpPr>
        <p:spPr/>
        <p:txBody>
          <a:bodyPr/>
          <a:lstStyle/>
          <a:p>
            <a:r>
              <a:rPr lang="en-US" smtClean="0"/>
              <a:t>STN E-Library 2012</a:t>
            </a:r>
            <a:endParaRPr lang="en-US" dirty="0"/>
          </a:p>
        </p:txBody>
      </p:sp>
      <p:sp>
        <p:nvSpPr>
          <p:cNvPr id="3" name="Header Placeholder 2"/>
          <p:cNvSpPr>
            <a:spLocks noGrp="1"/>
          </p:cNvSpPr>
          <p:nvPr>
            <p:ph type="hdr" sz="quarter" idx="11"/>
          </p:nvPr>
        </p:nvSpPr>
        <p:spPr/>
        <p:txBody>
          <a:bodyPr/>
          <a:lstStyle/>
          <a:p>
            <a:pPr>
              <a:defRPr/>
            </a:pPr>
            <a:r>
              <a:rPr lang="en-US" smtClean="0"/>
              <a:t>10_Abdominal Injuries</a:t>
            </a:r>
            <a:endParaRPr lang="en-US" dirty="0"/>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8" name="Rectangle 7"/>
          <p:cNvSpPr>
            <a:spLocks noGrp="1" noChangeArrowheads="1"/>
          </p:cNvSpPr>
          <p:nvPr>
            <p:ph type="sldNum" sz="quarter" idx="5"/>
          </p:nvPr>
        </p:nvSpPr>
        <p:spPr bwMode="auto">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063D3B00-F3E4-41BB-80FB-F0E4FBD150CF}" type="slidenum">
              <a:rPr lang="en-US" smtClean="0"/>
              <a:pPr fontAlgn="base">
                <a:spcBef>
                  <a:spcPct val="0"/>
                </a:spcBef>
                <a:spcAft>
                  <a:spcPct val="0"/>
                </a:spcAft>
                <a:defRPr/>
              </a:pPr>
              <a:t>77</a:t>
            </a:fld>
            <a:endParaRPr lang="en-US" dirty="0" smtClean="0"/>
          </a:p>
        </p:txBody>
      </p:sp>
      <p:sp>
        <p:nvSpPr>
          <p:cNvPr id="23245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32454"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latin typeface="Arial" pitchFamily="34" charset="0"/>
                <a:cs typeface="Arial" pitchFamily="34" charset="0"/>
              </a:rPr>
              <a:t>The traditional treatment of blunt splenic trauma was splenectomy. However, more trauma surgeons are performing splenic salvage through nonoperative management as they recognize the important role the spleen plays in preventing overwhelming sepsis.  When making nonoperative management decisions, the patient’s age, stability, associated injuries and type of splenic injury are evaluated.</a:t>
            </a:r>
          </a:p>
          <a:p>
            <a:pPr eaLnBrk="1" hangingPunct="1">
              <a:spcBef>
                <a:spcPct val="0"/>
              </a:spcBef>
            </a:pPr>
            <a:endParaRPr lang="en-US" dirty="0" smtClean="0">
              <a:latin typeface="Arial" pitchFamily="34" charset="0"/>
              <a:cs typeface="Arial" pitchFamily="34" charset="0"/>
            </a:endParaRPr>
          </a:p>
          <a:p>
            <a:pPr eaLnBrk="1" hangingPunct="1">
              <a:spcBef>
                <a:spcPct val="0"/>
              </a:spcBef>
            </a:pPr>
            <a:r>
              <a:rPr lang="en-US" dirty="0" smtClean="0">
                <a:latin typeface="Arial" pitchFamily="34" charset="0"/>
                <a:cs typeface="Arial" pitchFamily="34" charset="0"/>
              </a:rPr>
              <a:t>If operative intervention is necessary, repair of the spleen or partial splenectomy is recommended when possible due to the role of the spleen in maintaining immunocompetence.  Removal of the spleen is indicated for the patient with associated life-threatening injuries and shock. In cases of severe hemorrhage, resuscitation is aggressively performed with possible damage control procedure depending on patient’s stability. </a:t>
            </a:r>
          </a:p>
          <a:p>
            <a:pPr eaLnBrk="1" hangingPunct="1">
              <a:spcBef>
                <a:spcPct val="0"/>
              </a:spcBef>
            </a:pPr>
            <a:endParaRPr lang="en-US" dirty="0" smtClean="0">
              <a:latin typeface="Arial" pitchFamily="34" charset="0"/>
              <a:cs typeface="Arial" pitchFamily="34" charset="0"/>
            </a:endParaRPr>
          </a:p>
          <a:p>
            <a:pPr eaLnBrk="1" hangingPunct="1">
              <a:spcBef>
                <a:spcPct val="0"/>
              </a:spcBef>
            </a:pPr>
            <a:r>
              <a:rPr lang="en-US" dirty="0" smtClean="0">
                <a:latin typeface="Arial" pitchFamily="34" charset="0"/>
                <a:cs typeface="Arial" pitchFamily="34" charset="0"/>
              </a:rPr>
              <a:t>.</a:t>
            </a:r>
          </a:p>
        </p:txBody>
      </p:sp>
      <p:sp>
        <p:nvSpPr>
          <p:cNvPr id="2" name="Footer Placeholder 1"/>
          <p:cNvSpPr>
            <a:spLocks noGrp="1"/>
          </p:cNvSpPr>
          <p:nvPr>
            <p:ph type="ftr" sz="quarter" idx="10"/>
          </p:nvPr>
        </p:nvSpPr>
        <p:spPr/>
        <p:txBody>
          <a:bodyPr/>
          <a:lstStyle/>
          <a:p>
            <a:r>
              <a:rPr lang="en-US" smtClean="0"/>
              <a:t>STN E-Library 2012</a:t>
            </a:r>
            <a:endParaRPr lang="en-US" dirty="0"/>
          </a:p>
        </p:txBody>
      </p:sp>
      <p:sp>
        <p:nvSpPr>
          <p:cNvPr id="3" name="Header Placeholder 2"/>
          <p:cNvSpPr>
            <a:spLocks noGrp="1"/>
          </p:cNvSpPr>
          <p:nvPr>
            <p:ph type="hdr" sz="quarter" idx="11"/>
          </p:nvPr>
        </p:nvSpPr>
        <p:spPr/>
        <p:txBody>
          <a:bodyPr/>
          <a:lstStyle/>
          <a:p>
            <a:pPr>
              <a:defRPr/>
            </a:pPr>
            <a:r>
              <a:rPr lang="en-US" smtClean="0"/>
              <a:t>10_Abdominal Injuries</a:t>
            </a:r>
            <a:endParaRPr lang="en-US" dirty="0"/>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2" name="Rectangle 7"/>
          <p:cNvSpPr>
            <a:spLocks noGrp="1" noChangeArrowheads="1"/>
          </p:cNvSpPr>
          <p:nvPr>
            <p:ph type="sldNum" sz="quarter" idx="5"/>
          </p:nvPr>
        </p:nvSpPr>
        <p:spPr bwMode="auto">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29F0E12E-E534-4C17-AA72-588C2E15656C}" type="slidenum">
              <a:rPr lang="en-US" smtClean="0"/>
              <a:pPr fontAlgn="base">
                <a:spcBef>
                  <a:spcPct val="0"/>
                </a:spcBef>
                <a:spcAft>
                  <a:spcPct val="0"/>
                </a:spcAft>
                <a:defRPr/>
              </a:pPr>
              <a:t>78</a:t>
            </a:fld>
            <a:endParaRPr lang="en-US" dirty="0" smtClean="0"/>
          </a:p>
        </p:txBody>
      </p:sp>
      <p:sp>
        <p:nvSpPr>
          <p:cNvPr id="23347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33478"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latin typeface="Arial" pitchFamily="34" charset="0"/>
                <a:cs typeface="Arial" pitchFamily="34" charset="0"/>
              </a:rPr>
              <a:t>The nurse’s role is key to patient assessment.  When observing a patient with known splenic injury, monitor signs and symptoms of increasing pain, shock like state, etc. This may indicate a failed attempt at nonoperative management.  In the postoperative period, the nurse should observe for any complications and notify the appropriate surgeon as indicated.</a:t>
            </a:r>
          </a:p>
          <a:p>
            <a:pPr eaLnBrk="1" hangingPunct="1">
              <a:spcBef>
                <a:spcPct val="0"/>
              </a:spcBef>
            </a:pPr>
            <a:endParaRPr lang="en-US" dirty="0" smtClean="0">
              <a:latin typeface="Arial" pitchFamily="34" charset="0"/>
              <a:cs typeface="Arial" pitchFamily="34" charset="0"/>
            </a:endParaRPr>
          </a:p>
          <a:p>
            <a:pPr eaLnBrk="1" hangingPunct="1">
              <a:spcBef>
                <a:spcPct val="0"/>
              </a:spcBef>
            </a:pPr>
            <a:r>
              <a:rPr lang="en-US" dirty="0" smtClean="0">
                <a:latin typeface="Arial" pitchFamily="34" charset="0"/>
                <a:cs typeface="Arial" pitchFamily="34" charset="0"/>
              </a:rPr>
              <a:t>Studies have shown that as many as 70% of patients may be treated nonoperatively, with success rates of up to 97%. Nonoperative management of splenic injuries is effective in more than 95% of children. </a:t>
            </a:r>
          </a:p>
          <a:p>
            <a:pPr eaLnBrk="1" hangingPunct="1">
              <a:spcBef>
                <a:spcPct val="0"/>
              </a:spcBef>
            </a:pPr>
            <a:endParaRPr lang="en-US" dirty="0" smtClean="0">
              <a:latin typeface="Arial" pitchFamily="34" charset="0"/>
              <a:cs typeface="Arial" pitchFamily="34" charset="0"/>
            </a:endParaRPr>
          </a:p>
          <a:p>
            <a:pPr eaLnBrk="1" hangingPunct="1">
              <a:spcBef>
                <a:spcPct val="0"/>
              </a:spcBef>
            </a:pPr>
            <a:r>
              <a:rPr lang="en-US" dirty="0" smtClean="0">
                <a:latin typeface="Arial" pitchFamily="34" charset="0"/>
                <a:cs typeface="Arial" pitchFamily="34" charset="0"/>
              </a:rPr>
              <a:t>Again, the nurse’s role involves close observation for any complications, resuscitation, and after the acute period, ensuring vaccines are administered prior to discharge.  Vaccinations include pneumococcal vaccine, H. influenza and meningococcal vaccines.</a:t>
            </a:r>
          </a:p>
          <a:p>
            <a:pPr eaLnBrk="1" hangingPunct="1">
              <a:spcBef>
                <a:spcPct val="0"/>
              </a:spcBef>
            </a:pPr>
            <a:endParaRPr lang="en-US" dirty="0" smtClean="0">
              <a:latin typeface="Arial" pitchFamily="34" charset="0"/>
              <a:cs typeface="Arial" pitchFamily="34" charset="0"/>
            </a:endParaRPr>
          </a:p>
          <a:p>
            <a:pPr eaLnBrk="1" hangingPunct="1">
              <a:spcBef>
                <a:spcPct val="0"/>
              </a:spcBef>
            </a:pPr>
            <a:r>
              <a:rPr lang="en-US" dirty="0" smtClean="0">
                <a:latin typeface="Arial" pitchFamily="34" charset="0"/>
                <a:cs typeface="Arial" pitchFamily="34" charset="0"/>
              </a:rPr>
              <a:t>There is not a lot of good evidence regarding vaccine administration and few studies.  The CDC still recommends all three vaccines to be given day 14 post splenectomy or just prior to discharge due to issues in follow-up.  Current recommendations include repeated pneumococcal vaccine at 5 years.</a:t>
            </a:r>
          </a:p>
          <a:p>
            <a:pPr eaLnBrk="1" hangingPunct="1">
              <a:spcBef>
                <a:spcPct val="0"/>
              </a:spcBef>
            </a:pPr>
            <a:endParaRPr lang="en-US" dirty="0" smtClean="0">
              <a:latin typeface="Arial" pitchFamily="34" charset="0"/>
              <a:cs typeface="Arial" pitchFamily="34" charset="0"/>
            </a:endParaRPr>
          </a:p>
          <a:p>
            <a:pPr eaLnBrk="1" hangingPunct="1">
              <a:spcBef>
                <a:spcPct val="0"/>
              </a:spcBef>
            </a:pPr>
            <a:r>
              <a:rPr lang="en-US" dirty="0" smtClean="0">
                <a:latin typeface="Arial" pitchFamily="34" charset="0"/>
                <a:cs typeface="Arial" pitchFamily="34" charset="0"/>
              </a:rPr>
              <a:t>Discharge instructions related to activity will need to be provided to patients who have had nonoperative management and are discharged home for continued recovery.</a:t>
            </a:r>
          </a:p>
          <a:p>
            <a:pPr eaLnBrk="1" hangingPunct="1">
              <a:spcBef>
                <a:spcPct val="0"/>
              </a:spcBef>
            </a:pPr>
            <a:endParaRPr lang="en-US" dirty="0" smtClean="0">
              <a:latin typeface="Arial" pitchFamily="34" charset="0"/>
              <a:cs typeface="Arial" pitchFamily="34" charset="0"/>
            </a:endParaRPr>
          </a:p>
        </p:txBody>
      </p:sp>
      <p:sp>
        <p:nvSpPr>
          <p:cNvPr id="2" name="Footer Placeholder 1"/>
          <p:cNvSpPr>
            <a:spLocks noGrp="1"/>
          </p:cNvSpPr>
          <p:nvPr>
            <p:ph type="ftr" sz="quarter" idx="10"/>
          </p:nvPr>
        </p:nvSpPr>
        <p:spPr/>
        <p:txBody>
          <a:bodyPr/>
          <a:lstStyle/>
          <a:p>
            <a:r>
              <a:rPr lang="en-US" smtClean="0"/>
              <a:t>STN E-Library 2012</a:t>
            </a:r>
            <a:endParaRPr lang="en-US" dirty="0"/>
          </a:p>
        </p:txBody>
      </p:sp>
      <p:sp>
        <p:nvSpPr>
          <p:cNvPr id="3" name="Header Placeholder 2"/>
          <p:cNvSpPr>
            <a:spLocks noGrp="1"/>
          </p:cNvSpPr>
          <p:nvPr>
            <p:ph type="hdr" sz="quarter" idx="11"/>
          </p:nvPr>
        </p:nvSpPr>
        <p:spPr/>
        <p:txBody>
          <a:bodyPr/>
          <a:lstStyle/>
          <a:p>
            <a:pPr>
              <a:defRPr/>
            </a:pPr>
            <a:r>
              <a:rPr lang="en-US" smtClean="0"/>
              <a:t>10_Abdominal Injuries</a:t>
            </a:r>
            <a:endParaRPr lang="en-US" dirty="0"/>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6" name="Rectangle 7"/>
          <p:cNvSpPr>
            <a:spLocks noGrp="1" noChangeArrowheads="1"/>
          </p:cNvSpPr>
          <p:nvPr>
            <p:ph type="sldNum" sz="quarter" idx="5"/>
          </p:nvPr>
        </p:nvSpPr>
        <p:spPr bwMode="auto">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01E29DD6-EBBE-4347-AD52-A5A5B8B0DE21}" type="slidenum">
              <a:rPr lang="en-US" smtClean="0"/>
              <a:pPr fontAlgn="base">
                <a:spcBef>
                  <a:spcPct val="0"/>
                </a:spcBef>
                <a:spcAft>
                  <a:spcPct val="0"/>
                </a:spcAft>
                <a:defRPr/>
              </a:pPr>
              <a:t>79</a:t>
            </a:fld>
            <a:endParaRPr lang="en-US" dirty="0" smtClean="0"/>
          </a:p>
        </p:txBody>
      </p:sp>
      <p:sp>
        <p:nvSpPr>
          <p:cNvPr id="23450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34502"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r>
              <a:rPr lang="en-US" dirty="0" smtClean="0">
                <a:latin typeface="Arial" pitchFamily="34" charset="0"/>
                <a:cs typeface="Arial" pitchFamily="34" charset="0"/>
              </a:rPr>
              <a:t>Rare; Few cases documented; less than 0.5%</a:t>
            </a:r>
          </a:p>
          <a:p>
            <a:pPr eaLnBrk="1" hangingPunct="1"/>
            <a:r>
              <a:rPr lang="en-US" dirty="0" smtClean="0">
                <a:latin typeface="Arial" pitchFamily="34" charset="0"/>
                <a:cs typeface="Arial" pitchFamily="34" charset="0"/>
              </a:rPr>
              <a:t>More common in children</a:t>
            </a:r>
          </a:p>
          <a:p>
            <a:pPr eaLnBrk="1" hangingPunct="1">
              <a:spcBef>
                <a:spcPct val="0"/>
              </a:spcBef>
            </a:pPr>
            <a:endParaRPr lang="en-US" dirty="0" smtClean="0"/>
          </a:p>
        </p:txBody>
      </p:sp>
      <p:sp>
        <p:nvSpPr>
          <p:cNvPr id="2" name="Footer Placeholder 1"/>
          <p:cNvSpPr>
            <a:spLocks noGrp="1"/>
          </p:cNvSpPr>
          <p:nvPr>
            <p:ph type="ftr" sz="quarter" idx="10"/>
          </p:nvPr>
        </p:nvSpPr>
        <p:spPr/>
        <p:txBody>
          <a:bodyPr/>
          <a:lstStyle/>
          <a:p>
            <a:r>
              <a:rPr lang="en-US" smtClean="0"/>
              <a:t>STN E-Library 2012</a:t>
            </a:r>
            <a:endParaRPr lang="en-US" dirty="0"/>
          </a:p>
        </p:txBody>
      </p:sp>
      <p:sp>
        <p:nvSpPr>
          <p:cNvPr id="3" name="Header Placeholder 2"/>
          <p:cNvSpPr>
            <a:spLocks noGrp="1"/>
          </p:cNvSpPr>
          <p:nvPr>
            <p:ph type="hdr" sz="quarter" idx="11"/>
          </p:nvPr>
        </p:nvSpPr>
        <p:spPr/>
        <p:txBody>
          <a:bodyPr/>
          <a:lstStyle/>
          <a:p>
            <a:pPr>
              <a:defRPr/>
            </a:pPr>
            <a:r>
              <a:rPr lang="en-US" smtClean="0"/>
              <a:t>10_Abdominal Injuries</a:t>
            </a:r>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Slide Image Placeholder 1"/>
          <p:cNvSpPr>
            <a:spLocks noGrp="1" noRot="1" noChangeAspect="1" noTextEdit="1"/>
          </p:cNvSpPr>
          <p:nvPr>
            <p:ph type="sldImg"/>
          </p:nvPr>
        </p:nvSpPr>
        <p:spPr bwMode="auto">
          <a:noFill/>
          <a:ln>
            <a:solidFill>
              <a:srgbClr val="000000"/>
            </a:solidFill>
            <a:miter lim="800000"/>
            <a:headEnd/>
            <a:tailEnd/>
          </a:ln>
        </p:spPr>
      </p:sp>
      <p:sp>
        <p:nvSpPr>
          <p:cNvPr id="14131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z="1100" dirty="0" smtClean="0">
                <a:latin typeface="Arial" pitchFamily="34" charset="0"/>
                <a:cs typeface="Arial" pitchFamily="34" charset="0"/>
              </a:rPr>
              <a:t>There are four key abdominal sections with their related structures.  Review anatomy on diagram.</a:t>
            </a:r>
          </a:p>
          <a:p>
            <a:pPr eaLnBrk="1" hangingPunct="1">
              <a:spcBef>
                <a:spcPct val="0"/>
              </a:spcBef>
            </a:pPr>
            <a:endParaRPr lang="en-US" sz="1100" dirty="0" smtClean="0">
              <a:latin typeface="Arial" pitchFamily="34" charset="0"/>
              <a:cs typeface="Arial" pitchFamily="34" charset="0"/>
            </a:endParaRPr>
          </a:p>
          <a:p>
            <a:pPr eaLnBrk="1" hangingPunct="1">
              <a:spcBef>
                <a:spcPct val="0"/>
              </a:spcBef>
            </a:pPr>
            <a:r>
              <a:rPr lang="en-US" sz="1100" dirty="0" smtClean="0">
                <a:latin typeface="Arial" pitchFamily="34" charset="0"/>
                <a:cs typeface="Arial" pitchFamily="34" charset="0"/>
              </a:rPr>
              <a:t>The first section is the intrathoracic abdomen, or the portion of the upper abdomen that lies beneath the rib cage which makes the area inaccessible to palpate. Its contents include the diaphragm, liver, spleen, and stomach.. </a:t>
            </a:r>
          </a:p>
          <a:p>
            <a:pPr eaLnBrk="1" hangingPunct="1">
              <a:spcBef>
                <a:spcPct val="0"/>
              </a:spcBef>
            </a:pPr>
            <a:endParaRPr lang="en-US" sz="1100" dirty="0" smtClean="0">
              <a:latin typeface="Arial" pitchFamily="34" charset="0"/>
              <a:cs typeface="Arial" pitchFamily="34" charset="0"/>
            </a:endParaRPr>
          </a:p>
          <a:p>
            <a:pPr eaLnBrk="1" hangingPunct="1">
              <a:spcBef>
                <a:spcPct val="0"/>
              </a:spcBef>
            </a:pPr>
            <a:r>
              <a:rPr lang="en-US" sz="1100" dirty="0" smtClean="0">
                <a:latin typeface="Arial" pitchFamily="34" charset="0"/>
                <a:cs typeface="Arial" pitchFamily="34" charset="0"/>
              </a:rPr>
              <a:t>The second is the pelvic abdomen and is defined by the bony pelvis. Its contents include the urinary bladder, urethra, rectum, small intestine, and, in females, ovaries, fallopian tubes, and uterus. If injury occurs to these structures, diagnosis may be difficult as they are extraperitoneal in nature. </a:t>
            </a:r>
          </a:p>
          <a:p>
            <a:pPr eaLnBrk="1" hangingPunct="1">
              <a:spcBef>
                <a:spcPct val="0"/>
              </a:spcBef>
            </a:pPr>
            <a:endParaRPr lang="en-US" sz="1100" dirty="0" smtClean="0">
              <a:latin typeface="Arial" pitchFamily="34" charset="0"/>
              <a:cs typeface="Arial" pitchFamily="34" charset="0"/>
            </a:endParaRPr>
          </a:p>
          <a:p>
            <a:pPr eaLnBrk="1" hangingPunct="1">
              <a:spcBef>
                <a:spcPct val="0"/>
              </a:spcBef>
            </a:pPr>
            <a:r>
              <a:rPr lang="en-US" sz="1100" dirty="0" smtClean="0">
                <a:latin typeface="Arial" pitchFamily="34" charset="0"/>
                <a:cs typeface="Arial" pitchFamily="34" charset="0"/>
              </a:rPr>
              <a:t>The third is the retroperitoneal abdomen containing the kidneys, ureters, pancreas, aorta, and vena cava. The findings on physical exam do not reveal specific injuries to these structures, and evaluation of the structures in this region may require radiologic tests to include computed tomography (CT) scanning and angiography.</a:t>
            </a:r>
          </a:p>
          <a:p>
            <a:pPr eaLnBrk="1" hangingPunct="1">
              <a:spcBef>
                <a:spcPct val="0"/>
              </a:spcBef>
            </a:pPr>
            <a:endParaRPr lang="en-US" sz="1100" dirty="0" smtClean="0">
              <a:latin typeface="Arial" pitchFamily="34" charset="0"/>
              <a:cs typeface="Arial" pitchFamily="34" charset="0"/>
            </a:endParaRPr>
          </a:p>
          <a:p>
            <a:pPr eaLnBrk="1" hangingPunct="1">
              <a:spcBef>
                <a:spcPct val="0"/>
              </a:spcBef>
            </a:pPr>
            <a:r>
              <a:rPr lang="en-US" sz="1100" dirty="0" smtClean="0">
                <a:latin typeface="Arial" pitchFamily="34" charset="0"/>
                <a:cs typeface="Arial" pitchFamily="34" charset="0"/>
              </a:rPr>
              <a:t>The fourth is the “true” abdomen, which contains the small and large intestines, the uterus (if gravid), and the bladder (when distended).  Perforation of these organs is associated with physical findings, and the patient usually complains of pain and tenderness from peritonitis.  </a:t>
            </a:r>
          </a:p>
          <a:p>
            <a:pPr eaLnBrk="1" hangingPunct="1">
              <a:spcBef>
                <a:spcPct val="0"/>
              </a:spcBef>
            </a:pPr>
            <a:endParaRPr lang="en-US" sz="1100" dirty="0" smtClean="0">
              <a:latin typeface="Arial" pitchFamily="34" charset="0"/>
              <a:cs typeface="Arial" pitchFamily="34" charset="0"/>
            </a:endParaRPr>
          </a:p>
          <a:p>
            <a:pPr eaLnBrk="1" hangingPunct="1">
              <a:spcBef>
                <a:spcPct val="0"/>
              </a:spcBef>
            </a:pPr>
            <a:r>
              <a:rPr lang="en-US" sz="1100" dirty="0" smtClean="0">
                <a:latin typeface="Arial" pitchFamily="34" charset="0"/>
                <a:cs typeface="Arial" pitchFamily="34" charset="0"/>
              </a:rPr>
              <a:t>Author released diagram into the public domain and </a:t>
            </a:r>
            <a:r>
              <a:rPr lang="en-US" sz="1100" i="1" dirty="0" smtClean="0">
                <a:latin typeface="Arial" pitchFamily="34" charset="0"/>
                <a:cs typeface="Arial" pitchFamily="34" charset="0"/>
              </a:rPr>
              <a:t>grants anyone the right to use this work </a:t>
            </a:r>
            <a:r>
              <a:rPr lang="en-US" sz="1100" b="1" i="1" dirty="0" smtClean="0">
                <a:latin typeface="Arial" pitchFamily="34" charset="0"/>
                <a:cs typeface="Arial" pitchFamily="34" charset="0"/>
              </a:rPr>
              <a:t>for any purpose</a:t>
            </a:r>
            <a:r>
              <a:rPr lang="en-US" sz="1100" i="1" dirty="0" smtClean="0">
                <a:latin typeface="Arial" pitchFamily="34" charset="0"/>
                <a:cs typeface="Arial" pitchFamily="34" charset="0"/>
              </a:rPr>
              <a:t>, without any conditions, unless such conditions are required by law.</a:t>
            </a:r>
            <a:endParaRPr lang="en-US" sz="1100" dirty="0" smtClean="0">
              <a:latin typeface="Arial" pitchFamily="34" charset="0"/>
              <a:cs typeface="Arial" pitchFamily="34" charset="0"/>
            </a:endParaRPr>
          </a:p>
          <a:p>
            <a:pPr eaLnBrk="1" hangingPunct="1">
              <a:spcBef>
                <a:spcPct val="0"/>
              </a:spcBef>
            </a:pPr>
            <a:endParaRPr lang="en-US" sz="1100" dirty="0" smtClean="0">
              <a:latin typeface="Arial" pitchFamily="34" charset="0"/>
              <a:cs typeface="Arial" pitchFamily="34" charset="0"/>
            </a:endParaRPr>
          </a:p>
        </p:txBody>
      </p:sp>
      <p:sp>
        <p:nvSpPr>
          <p:cNvPr id="124932" name="Slide Number Placeholder 3"/>
          <p:cNvSpPr>
            <a:spLocks noGrp="1"/>
          </p:cNvSpPr>
          <p:nvPr>
            <p:ph type="sldNum" sz="quarter" idx="5"/>
          </p:nvPr>
        </p:nvSpPr>
        <p:spPr bwMode="auto">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ECBCD040-A368-48FA-AF5C-171253DC7849}" type="slidenum">
              <a:rPr lang="en-US" smtClean="0"/>
              <a:pPr fontAlgn="base">
                <a:spcBef>
                  <a:spcPct val="0"/>
                </a:spcBef>
                <a:spcAft>
                  <a:spcPct val="0"/>
                </a:spcAft>
                <a:defRPr/>
              </a:pPr>
              <a:t>8</a:t>
            </a:fld>
            <a:endParaRPr lang="en-US" dirty="0" smtClean="0"/>
          </a:p>
        </p:txBody>
      </p:sp>
      <p:sp>
        <p:nvSpPr>
          <p:cNvPr id="2" name="Footer Placeholder 1"/>
          <p:cNvSpPr>
            <a:spLocks noGrp="1"/>
          </p:cNvSpPr>
          <p:nvPr>
            <p:ph type="ftr" sz="quarter" idx="10"/>
          </p:nvPr>
        </p:nvSpPr>
        <p:spPr/>
        <p:txBody>
          <a:bodyPr/>
          <a:lstStyle/>
          <a:p>
            <a:r>
              <a:rPr lang="en-US" smtClean="0"/>
              <a:t>STN E-Library 2012</a:t>
            </a:r>
            <a:endParaRPr lang="en-US" dirty="0"/>
          </a:p>
        </p:txBody>
      </p:sp>
      <p:sp>
        <p:nvSpPr>
          <p:cNvPr id="3" name="Header Placeholder 2"/>
          <p:cNvSpPr>
            <a:spLocks noGrp="1"/>
          </p:cNvSpPr>
          <p:nvPr>
            <p:ph type="hdr" sz="quarter" idx="11"/>
          </p:nvPr>
        </p:nvSpPr>
        <p:spPr/>
        <p:txBody>
          <a:bodyPr/>
          <a:lstStyle/>
          <a:p>
            <a:pPr>
              <a:defRPr/>
            </a:pPr>
            <a:r>
              <a:rPr lang="en-US" smtClean="0"/>
              <a:t>10_Abdominal Injuries</a:t>
            </a:r>
            <a:endParaRPr lang="en-US" dirty="0"/>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Slide Image Placeholder 1"/>
          <p:cNvSpPr>
            <a:spLocks noGrp="1" noRot="1" noChangeAspect="1" noTextEdit="1"/>
          </p:cNvSpPr>
          <p:nvPr>
            <p:ph type="sldImg"/>
          </p:nvPr>
        </p:nvSpPr>
        <p:spPr bwMode="auto">
          <a:noFill/>
          <a:ln>
            <a:solidFill>
              <a:srgbClr val="000000"/>
            </a:solidFill>
            <a:miter lim="800000"/>
            <a:headEnd/>
            <a:tailEnd/>
          </a:ln>
        </p:spPr>
      </p:sp>
      <p:sp>
        <p:nvSpPr>
          <p:cNvPr id="235523"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dirty="0" smtClean="0">
                <a:latin typeface="Arial" pitchFamily="34" charset="0"/>
                <a:cs typeface="Arial" pitchFamily="34" charset="0"/>
              </a:rPr>
              <a:t>70-80% retroperitoneal hemorrhage is due from blunt trauma involving pelvic fractures.</a:t>
            </a:r>
          </a:p>
          <a:p>
            <a:endParaRPr lang="en-US" dirty="0" smtClean="0">
              <a:latin typeface="Arial" pitchFamily="34" charset="0"/>
              <a:cs typeface="Arial" pitchFamily="34" charset="0"/>
            </a:endParaRPr>
          </a:p>
          <a:p>
            <a:r>
              <a:rPr lang="en-US" dirty="0" smtClean="0">
                <a:latin typeface="Arial" pitchFamily="34" charset="0"/>
                <a:cs typeface="Arial" pitchFamily="34" charset="0"/>
              </a:rPr>
              <a:t>Much debate has occurred over the years as to how to intraoperatively manage a retroperitoneal hematoma.  Most will advise to leave intact unless expanding, pulsatile, etc.  The challenge is to gain control prior to exploring</a:t>
            </a:r>
          </a:p>
          <a:p>
            <a:endParaRPr lang="en-US" dirty="0" smtClean="0"/>
          </a:p>
          <a:p>
            <a:endParaRPr lang="en-US" dirty="0" smtClean="0"/>
          </a:p>
        </p:txBody>
      </p:sp>
      <p:sp>
        <p:nvSpPr>
          <p:cNvPr id="4" name="Slide Number Placeholder 3"/>
          <p:cNvSpPr>
            <a:spLocks noGrp="1"/>
          </p:cNvSpPr>
          <p:nvPr>
            <p:ph type="sldNum" sz="quarter" idx="5"/>
          </p:nvPr>
        </p:nvSpPr>
        <p:spPr/>
        <p:txBody>
          <a:bodyPr/>
          <a:lstStyle/>
          <a:p>
            <a:pPr>
              <a:defRPr/>
            </a:pPr>
            <a:fld id="{069EF162-6802-4723-83D0-3336DC227960}" type="slidenum">
              <a:rPr lang="en-US" smtClean="0"/>
              <a:pPr>
                <a:defRPr/>
              </a:pPr>
              <a:t>80</a:t>
            </a:fld>
            <a:endParaRPr lang="en-US" dirty="0"/>
          </a:p>
        </p:txBody>
      </p:sp>
      <p:sp>
        <p:nvSpPr>
          <p:cNvPr id="2" name="Footer Placeholder 1"/>
          <p:cNvSpPr>
            <a:spLocks noGrp="1"/>
          </p:cNvSpPr>
          <p:nvPr>
            <p:ph type="ftr" sz="quarter" idx="10"/>
          </p:nvPr>
        </p:nvSpPr>
        <p:spPr/>
        <p:txBody>
          <a:bodyPr/>
          <a:lstStyle/>
          <a:p>
            <a:r>
              <a:rPr lang="en-US" smtClean="0"/>
              <a:t>STN E-Library 2012</a:t>
            </a:r>
            <a:endParaRPr lang="en-US" dirty="0"/>
          </a:p>
        </p:txBody>
      </p:sp>
      <p:sp>
        <p:nvSpPr>
          <p:cNvPr id="3" name="Header Placeholder 2"/>
          <p:cNvSpPr>
            <a:spLocks noGrp="1"/>
          </p:cNvSpPr>
          <p:nvPr>
            <p:ph type="hdr" sz="quarter" idx="11"/>
          </p:nvPr>
        </p:nvSpPr>
        <p:spPr/>
        <p:txBody>
          <a:bodyPr/>
          <a:lstStyle/>
          <a:p>
            <a:pPr>
              <a:defRPr/>
            </a:pPr>
            <a:r>
              <a:rPr lang="en-US" smtClean="0"/>
              <a:t>10_Abdominal Injuries</a:t>
            </a:r>
            <a:endParaRPr lang="en-US" dirty="0"/>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Slide Image Placeholder 1"/>
          <p:cNvSpPr>
            <a:spLocks noGrp="1" noRot="1" noChangeAspect="1" noTextEdit="1"/>
          </p:cNvSpPr>
          <p:nvPr>
            <p:ph type="sldImg"/>
          </p:nvPr>
        </p:nvSpPr>
        <p:spPr bwMode="auto">
          <a:noFill/>
          <a:ln>
            <a:solidFill>
              <a:srgbClr val="000000"/>
            </a:solidFill>
            <a:miter lim="800000"/>
            <a:headEnd/>
            <a:tailEnd/>
          </a:ln>
        </p:spPr>
      </p:sp>
      <p:sp>
        <p:nvSpPr>
          <p:cNvPr id="236547"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b="1" dirty="0" smtClean="0">
                <a:latin typeface="Arial" pitchFamily="34" charset="0"/>
                <a:cs typeface="Arial" pitchFamily="34" charset="0"/>
              </a:rPr>
              <a:t>Note</a:t>
            </a:r>
            <a:r>
              <a:rPr lang="en-US" b="1" baseline="0" dirty="0" smtClean="0">
                <a:latin typeface="Arial" pitchFamily="34" charset="0"/>
                <a:cs typeface="Arial" pitchFamily="34" charset="0"/>
              </a:rPr>
              <a:t> </a:t>
            </a:r>
            <a:r>
              <a:rPr lang="en-US" b="1" dirty="0" smtClean="0">
                <a:latin typeface="Arial" pitchFamily="34" charset="0"/>
                <a:cs typeface="Arial" pitchFamily="34" charset="0"/>
              </a:rPr>
              <a:t>Yellow line – extravasation of contrast from artery in retroperitoneum</a:t>
            </a:r>
          </a:p>
        </p:txBody>
      </p:sp>
      <p:sp>
        <p:nvSpPr>
          <p:cNvPr id="4" name="Slide Number Placeholder 3"/>
          <p:cNvSpPr>
            <a:spLocks noGrp="1"/>
          </p:cNvSpPr>
          <p:nvPr>
            <p:ph type="sldNum" sz="quarter" idx="5"/>
          </p:nvPr>
        </p:nvSpPr>
        <p:spPr/>
        <p:txBody>
          <a:bodyPr/>
          <a:lstStyle/>
          <a:p>
            <a:pPr>
              <a:defRPr/>
            </a:pPr>
            <a:fld id="{C3C185C8-280D-422E-AC7A-55CE6A36B3EA}" type="slidenum">
              <a:rPr lang="en-US" smtClean="0"/>
              <a:pPr>
                <a:defRPr/>
              </a:pPr>
              <a:t>81</a:t>
            </a:fld>
            <a:endParaRPr lang="en-US" dirty="0"/>
          </a:p>
        </p:txBody>
      </p:sp>
      <p:sp>
        <p:nvSpPr>
          <p:cNvPr id="2" name="Footer Placeholder 1"/>
          <p:cNvSpPr>
            <a:spLocks noGrp="1"/>
          </p:cNvSpPr>
          <p:nvPr>
            <p:ph type="ftr" sz="quarter" idx="10"/>
          </p:nvPr>
        </p:nvSpPr>
        <p:spPr/>
        <p:txBody>
          <a:bodyPr/>
          <a:lstStyle/>
          <a:p>
            <a:r>
              <a:rPr lang="en-US" smtClean="0"/>
              <a:t>STN E-Library 2012</a:t>
            </a:r>
            <a:endParaRPr lang="en-US" dirty="0"/>
          </a:p>
        </p:txBody>
      </p:sp>
      <p:sp>
        <p:nvSpPr>
          <p:cNvPr id="3" name="Header Placeholder 2"/>
          <p:cNvSpPr>
            <a:spLocks noGrp="1"/>
          </p:cNvSpPr>
          <p:nvPr>
            <p:ph type="hdr" sz="quarter" idx="11"/>
          </p:nvPr>
        </p:nvSpPr>
        <p:spPr/>
        <p:txBody>
          <a:bodyPr/>
          <a:lstStyle/>
          <a:p>
            <a:pPr>
              <a:defRPr/>
            </a:pPr>
            <a:r>
              <a:rPr lang="en-US" smtClean="0"/>
              <a:t>10_Abdominal Injuries</a:t>
            </a:r>
            <a:endParaRPr lang="en-US" dirty="0"/>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Slide Image Placeholder 1"/>
          <p:cNvSpPr>
            <a:spLocks noGrp="1" noRot="1" noChangeAspect="1" noTextEdit="1"/>
          </p:cNvSpPr>
          <p:nvPr>
            <p:ph type="sldImg"/>
          </p:nvPr>
        </p:nvSpPr>
        <p:spPr bwMode="auto">
          <a:noFill/>
          <a:ln>
            <a:solidFill>
              <a:srgbClr val="000000"/>
            </a:solidFill>
            <a:miter lim="800000"/>
            <a:headEnd/>
            <a:tailEnd/>
          </a:ln>
        </p:spPr>
      </p:sp>
      <p:sp>
        <p:nvSpPr>
          <p:cNvPr id="23757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smtClean="0"/>
          </a:p>
        </p:txBody>
      </p:sp>
      <p:sp>
        <p:nvSpPr>
          <p:cNvPr id="4" name="Slide Number Placeholder 3"/>
          <p:cNvSpPr>
            <a:spLocks noGrp="1"/>
          </p:cNvSpPr>
          <p:nvPr>
            <p:ph type="sldNum" sz="quarter" idx="5"/>
          </p:nvPr>
        </p:nvSpPr>
        <p:spPr/>
        <p:txBody>
          <a:bodyPr/>
          <a:lstStyle/>
          <a:p>
            <a:pPr>
              <a:defRPr/>
            </a:pPr>
            <a:fld id="{12A31C77-D8DC-452D-948F-01F0EB64EF5B}" type="slidenum">
              <a:rPr lang="en-US" smtClean="0"/>
              <a:pPr>
                <a:defRPr/>
              </a:pPr>
              <a:t>82</a:t>
            </a:fld>
            <a:endParaRPr lang="en-US" dirty="0"/>
          </a:p>
        </p:txBody>
      </p:sp>
      <p:sp>
        <p:nvSpPr>
          <p:cNvPr id="2" name="Footer Placeholder 1"/>
          <p:cNvSpPr>
            <a:spLocks noGrp="1"/>
          </p:cNvSpPr>
          <p:nvPr>
            <p:ph type="ftr" sz="quarter" idx="10"/>
          </p:nvPr>
        </p:nvSpPr>
        <p:spPr/>
        <p:txBody>
          <a:bodyPr/>
          <a:lstStyle/>
          <a:p>
            <a:r>
              <a:rPr lang="en-US" smtClean="0"/>
              <a:t>STN E-Library 2012</a:t>
            </a:r>
            <a:endParaRPr lang="en-US" dirty="0"/>
          </a:p>
        </p:txBody>
      </p:sp>
      <p:sp>
        <p:nvSpPr>
          <p:cNvPr id="3" name="Header Placeholder 2"/>
          <p:cNvSpPr>
            <a:spLocks noGrp="1"/>
          </p:cNvSpPr>
          <p:nvPr>
            <p:ph type="hdr" sz="quarter" idx="11"/>
          </p:nvPr>
        </p:nvSpPr>
        <p:spPr/>
        <p:txBody>
          <a:bodyPr/>
          <a:lstStyle/>
          <a:p>
            <a:pPr>
              <a:defRPr/>
            </a:pPr>
            <a:r>
              <a:rPr lang="en-US" smtClean="0"/>
              <a:t>10_Abdominal Injuries</a:t>
            </a:r>
            <a:endParaRPr lang="en-US" dirty="0"/>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6" name="Rectangle 7"/>
          <p:cNvSpPr>
            <a:spLocks noGrp="1" noChangeArrowheads="1"/>
          </p:cNvSpPr>
          <p:nvPr>
            <p:ph type="sldNum" sz="quarter" idx="5"/>
          </p:nvPr>
        </p:nvSpPr>
        <p:spPr bwMode="auto">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6D65A1EF-6D87-4090-ABEA-215642212474}" type="slidenum">
              <a:rPr lang="en-US" smtClean="0"/>
              <a:pPr fontAlgn="base">
                <a:spcBef>
                  <a:spcPct val="0"/>
                </a:spcBef>
                <a:spcAft>
                  <a:spcPct val="0"/>
                </a:spcAft>
                <a:defRPr/>
              </a:pPr>
              <a:t>83</a:t>
            </a:fld>
            <a:endParaRPr lang="en-US" dirty="0" smtClean="0"/>
          </a:p>
        </p:txBody>
      </p:sp>
      <p:sp>
        <p:nvSpPr>
          <p:cNvPr id="23962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39622"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latin typeface="Arial" pitchFamily="34" charset="0"/>
                <a:cs typeface="Arial" pitchFamily="34" charset="0"/>
              </a:rPr>
              <a:t>More patients are surviving vascular injuries that previously caused them to exsanguinate before transport or in the ED.   Injuries occur as a result of penetrating trauma primarily, however, blunt injury can also occur.</a:t>
            </a:r>
          </a:p>
          <a:p>
            <a:pPr eaLnBrk="1" hangingPunct="1">
              <a:spcBef>
                <a:spcPct val="0"/>
              </a:spcBef>
            </a:pPr>
            <a:endParaRPr lang="en-US" dirty="0" smtClean="0">
              <a:latin typeface="Arial" pitchFamily="34" charset="0"/>
              <a:cs typeface="Arial" pitchFamily="34" charset="0"/>
            </a:endParaRPr>
          </a:p>
          <a:p>
            <a:pPr eaLnBrk="1" hangingPunct="1">
              <a:spcBef>
                <a:spcPct val="0"/>
              </a:spcBef>
            </a:pPr>
            <a:r>
              <a:rPr lang="en-US" dirty="0" smtClean="0">
                <a:latin typeface="Arial" pitchFamily="34" charset="0"/>
                <a:cs typeface="Arial" pitchFamily="34" charset="0"/>
              </a:rPr>
              <a:t>After a clean transection, arterial injuries secondary to penetrating injury can stop bleeding spontaneously.</a:t>
            </a:r>
          </a:p>
          <a:p>
            <a:pPr eaLnBrk="1" hangingPunct="1">
              <a:spcBef>
                <a:spcPct val="0"/>
              </a:spcBef>
            </a:pPr>
            <a:endParaRPr lang="en-US" dirty="0" smtClean="0">
              <a:latin typeface="Arial" pitchFamily="34" charset="0"/>
              <a:cs typeface="Arial" pitchFamily="34" charset="0"/>
            </a:endParaRPr>
          </a:p>
          <a:p>
            <a:pPr eaLnBrk="1" hangingPunct="1">
              <a:spcBef>
                <a:spcPct val="0"/>
              </a:spcBef>
            </a:pPr>
            <a:r>
              <a:rPr lang="en-US" dirty="0" smtClean="0">
                <a:latin typeface="Arial" pitchFamily="34" charset="0"/>
                <a:cs typeface="Arial" pitchFamily="34" charset="0"/>
              </a:rPr>
              <a:t>Retroperitoneal hematoma in conjunction with pelvic or spine trauma may cause up to 4 liters of blood to collect.</a:t>
            </a:r>
          </a:p>
        </p:txBody>
      </p:sp>
      <p:sp>
        <p:nvSpPr>
          <p:cNvPr id="2" name="Footer Placeholder 1"/>
          <p:cNvSpPr>
            <a:spLocks noGrp="1"/>
          </p:cNvSpPr>
          <p:nvPr>
            <p:ph type="ftr" sz="quarter" idx="10"/>
          </p:nvPr>
        </p:nvSpPr>
        <p:spPr/>
        <p:txBody>
          <a:bodyPr/>
          <a:lstStyle/>
          <a:p>
            <a:r>
              <a:rPr lang="en-US" smtClean="0"/>
              <a:t>STN E-Library 2012</a:t>
            </a:r>
            <a:endParaRPr lang="en-US" dirty="0"/>
          </a:p>
        </p:txBody>
      </p:sp>
      <p:sp>
        <p:nvSpPr>
          <p:cNvPr id="3" name="Header Placeholder 2"/>
          <p:cNvSpPr>
            <a:spLocks noGrp="1"/>
          </p:cNvSpPr>
          <p:nvPr>
            <p:ph type="hdr" sz="quarter" idx="11"/>
          </p:nvPr>
        </p:nvSpPr>
        <p:spPr/>
        <p:txBody>
          <a:bodyPr/>
          <a:lstStyle/>
          <a:p>
            <a:pPr>
              <a:defRPr/>
            </a:pPr>
            <a:r>
              <a:rPr lang="en-US" smtClean="0"/>
              <a:t>10_Abdominal Injuries</a:t>
            </a:r>
            <a:endParaRPr lang="en-US" dirty="0"/>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80" name="Rectangle 7"/>
          <p:cNvSpPr>
            <a:spLocks noGrp="1" noChangeArrowheads="1"/>
          </p:cNvSpPr>
          <p:nvPr>
            <p:ph type="sldNum" sz="quarter" idx="5"/>
          </p:nvPr>
        </p:nvSpPr>
        <p:spPr bwMode="auto">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B41906C1-BBE0-40FF-B07F-067B91DD8E99}" type="slidenum">
              <a:rPr lang="en-US" smtClean="0"/>
              <a:pPr fontAlgn="base">
                <a:spcBef>
                  <a:spcPct val="0"/>
                </a:spcBef>
                <a:spcAft>
                  <a:spcPct val="0"/>
                </a:spcAft>
                <a:defRPr/>
              </a:pPr>
              <a:t>84</a:t>
            </a:fld>
            <a:endParaRPr lang="en-US" dirty="0" smtClean="0"/>
          </a:p>
        </p:txBody>
      </p:sp>
      <p:sp>
        <p:nvSpPr>
          <p:cNvPr id="24064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40646"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latin typeface="Arial" pitchFamily="34" charset="0"/>
                <a:cs typeface="Arial" pitchFamily="34" charset="0"/>
              </a:rPr>
              <a:t>Restoration of volume may be impossible without surgical control.  </a:t>
            </a:r>
          </a:p>
          <a:p>
            <a:pPr eaLnBrk="1" hangingPunct="1">
              <a:spcBef>
                <a:spcPct val="0"/>
              </a:spcBef>
            </a:pPr>
            <a:endParaRPr lang="en-US" dirty="0" smtClean="0">
              <a:latin typeface="Arial" pitchFamily="34" charset="0"/>
              <a:cs typeface="Arial" pitchFamily="34" charset="0"/>
            </a:endParaRPr>
          </a:p>
          <a:p>
            <a:pPr eaLnBrk="1" hangingPunct="1">
              <a:spcBef>
                <a:spcPct val="0"/>
              </a:spcBef>
            </a:pPr>
            <a:r>
              <a:rPr lang="en-US" dirty="0" smtClean="0">
                <a:latin typeface="Arial" pitchFamily="34" charset="0"/>
                <a:cs typeface="Arial" pitchFamily="34" charset="0"/>
              </a:rPr>
              <a:t>The repair depends on the type and extent of injury. </a:t>
            </a:r>
          </a:p>
          <a:p>
            <a:pPr eaLnBrk="1" hangingPunct="1">
              <a:spcBef>
                <a:spcPct val="0"/>
              </a:spcBef>
            </a:pPr>
            <a:endParaRPr lang="en-US" dirty="0" smtClean="0">
              <a:latin typeface="Arial" pitchFamily="34" charset="0"/>
              <a:cs typeface="Arial" pitchFamily="34" charset="0"/>
            </a:endParaRPr>
          </a:p>
          <a:p>
            <a:pPr eaLnBrk="1" hangingPunct="1">
              <a:spcBef>
                <a:spcPct val="0"/>
              </a:spcBef>
            </a:pPr>
            <a:r>
              <a:rPr lang="en-US" dirty="0" err="1" smtClean="0">
                <a:latin typeface="Arial" pitchFamily="34" charset="0"/>
                <a:cs typeface="Arial" pitchFamily="34" charset="0"/>
              </a:rPr>
              <a:t>Autogenous</a:t>
            </a:r>
            <a:r>
              <a:rPr lang="en-US" dirty="0" smtClean="0">
                <a:latin typeface="Arial" pitchFamily="34" charset="0"/>
                <a:cs typeface="Arial" pitchFamily="34" charset="0"/>
              </a:rPr>
              <a:t> </a:t>
            </a:r>
            <a:r>
              <a:rPr lang="en-US" dirty="0" smtClean="0">
                <a:latin typeface="Arial" pitchFamily="34" charset="0"/>
                <a:cs typeface="Arial" pitchFamily="34" charset="0"/>
              </a:rPr>
              <a:t>graft is preferred because many wounds are contaminated.  Many injuries may require ligation if the site is contaminated.</a:t>
            </a:r>
          </a:p>
        </p:txBody>
      </p:sp>
      <p:sp>
        <p:nvSpPr>
          <p:cNvPr id="2" name="Footer Placeholder 1"/>
          <p:cNvSpPr>
            <a:spLocks noGrp="1"/>
          </p:cNvSpPr>
          <p:nvPr>
            <p:ph type="ftr" sz="quarter" idx="10"/>
          </p:nvPr>
        </p:nvSpPr>
        <p:spPr/>
        <p:txBody>
          <a:bodyPr/>
          <a:lstStyle/>
          <a:p>
            <a:r>
              <a:rPr lang="en-US" smtClean="0"/>
              <a:t>STN E-Library 2012</a:t>
            </a:r>
            <a:endParaRPr lang="en-US" dirty="0"/>
          </a:p>
        </p:txBody>
      </p:sp>
      <p:sp>
        <p:nvSpPr>
          <p:cNvPr id="3" name="Header Placeholder 2"/>
          <p:cNvSpPr>
            <a:spLocks noGrp="1"/>
          </p:cNvSpPr>
          <p:nvPr>
            <p:ph type="hdr" sz="quarter" idx="11"/>
          </p:nvPr>
        </p:nvSpPr>
        <p:spPr/>
        <p:txBody>
          <a:bodyPr/>
          <a:lstStyle/>
          <a:p>
            <a:pPr>
              <a:defRPr/>
            </a:pPr>
            <a:r>
              <a:rPr lang="en-US" smtClean="0"/>
              <a:t>10_Abdominal Injuries</a:t>
            </a:r>
            <a:endParaRPr lang="en-US" dirty="0"/>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4" name="Rectangle 7"/>
          <p:cNvSpPr>
            <a:spLocks noGrp="1" noChangeArrowheads="1"/>
          </p:cNvSpPr>
          <p:nvPr>
            <p:ph type="sldNum" sz="quarter" idx="5"/>
          </p:nvPr>
        </p:nvSpPr>
        <p:spPr bwMode="auto">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CC68356E-D918-4043-A84F-6E69C8CA95BE}" type="slidenum">
              <a:rPr lang="en-US" smtClean="0"/>
              <a:pPr fontAlgn="base">
                <a:spcBef>
                  <a:spcPct val="0"/>
                </a:spcBef>
                <a:spcAft>
                  <a:spcPct val="0"/>
                </a:spcAft>
                <a:defRPr/>
              </a:pPr>
              <a:t>85</a:t>
            </a:fld>
            <a:endParaRPr lang="en-US" dirty="0" smtClean="0"/>
          </a:p>
        </p:txBody>
      </p:sp>
      <p:sp>
        <p:nvSpPr>
          <p:cNvPr id="24166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4167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latin typeface="Arial" pitchFamily="34" charset="0"/>
                <a:cs typeface="Arial" pitchFamily="34" charset="0"/>
              </a:rPr>
              <a:t>Shock unresponsive to fluid administration should cause one to suspect major injury.</a:t>
            </a:r>
          </a:p>
        </p:txBody>
      </p:sp>
      <p:sp>
        <p:nvSpPr>
          <p:cNvPr id="2" name="Footer Placeholder 1"/>
          <p:cNvSpPr>
            <a:spLocks noGrp="1"/>
          </p:cNvSpPr>
          <p:nvPr>
            <p:ph type="ftr" sz="quarter" idx="10"/>
          </p:nvPr>
        </p:nvSpPr>
        <p:spPr/>
        <p:txBody>
          <a:bodyPr/>
          <a:lstStyle/>
          <a:p>
            <a:r>
              <a:rPr lang="en-US" smtClean="0"/>
              <a:t>STN E-Library 2012</a:t>
            </a:r>
            <a:endParaRPr lang="en-US" dirty="0"/>
          </a:p>
        </p:txBody>
      </p:sp>
      <p:sp>
        <p:nvSpPr>
          <p:cNvPr id="3" name="Header Placeholder 2"/>
          <p:cNvSpPr>
            <a:spLocks noGrp="1"/>
          </p:cNvSpPr>
          <p:nvPr>
            <p:ph type="hdr" sz="quarter" idx="11"/>
          </p:nvPr>
        </p:nvSpPr>
        <p:spPr/>
        <p:txBody>
          <a:bodyPr/>
          <a:lstStyle/>
          <a:p>
            <a:pPr>
              <a:defRPr/>
            </a:pPr>
            <a:r>
              <a:rPr lang="en-US" smtClean="0"/>
              <a:t>10_Abdominal Injuries</a:t>
            </a:r>
            <a:endParaRPr lang="en-US" dirty="0"/>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8" name="Rectangle 7"/>
          <p:cNvSpPr>
            <a:spLocks noGrp="1" noChangeArrowheads="1"/>
          </p:cNvSpPr>
          <p:nvPr>
            <p:ph type="sldNum" sz="quarter" idx="5"/>
          </p:nvPr>
        </p:nvSpPr>
        <p:spPr bwMode="auto">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33A1E5C1-DB90-42AD-BBD9-B281325CFFC9}" type="slidenum">
              <a:rPr lang="en-US" smtClean="0"/>
              <a:pPr fontAlgn="base">
                <a:spcBef>
                  <a:spcPct val="0"/>
                </a:spcBef>
                <a:spcAft>
                  <a:spcPct val="0"/>
                </a:spcAft>
                <a:defRPr/>
              </a:pPr>
              <a:t>86</a:t>
            </a:fld>
            <a:endParaRPr lang="en-US" dirty="0" smtClean="0"/>
          </a:p>
        </p:txBody>
      </p:sp>
      <p:sp>
        <p:nvSpPr>
          <p:cNvPr id="24269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42694"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latin typeface="Arial" pitchFamily="34" charset="0"/>
                <a:cs typeface="Arial" pitchFamily="34" charset="0"/>
              </a:rPr>
              <a:t>Some complicated repairs lead to stenosis of the vessel and increased risk of thrombosis or embolism.  Others include dehiscence of the suture line and infection as well as bleeding.</a:t>
            </a:r>
          </a:p>
          <a:p>
            <a:pPr eaLnBrk="1" hangingPunct="1">
              <a:spcBef>
                <a:spcPct val="0"/>
              </a:spcBef>
            </a:pPr>
            <a:endParaRPr lang="en-US" dirty="0" smtClean="0">
              <a:latin typeface="Arial" pitchFamily="34" charset="0"/>
              <a:cs typeface="Arial" pitchFamily="34" charset="0"/>
            </a:endParaRPr>
          </a:p>
          <a:p>
            <a:pPr eaLnBrk="1" hangingPunct="1">
              <a:spcBef>
                <a:spcPct val="0"/>
              </a:spcBef>
            </a:pPr>
            <a:r>
              <a:rPr lang="en-US" dirty="0" smtClean="0">
                <a:latin typeface="Arial" pitchFamily="34" charset="0"/>
                <a:cs typeface="Arial" pitchFamily="34" charset="0"/>
              </a:rPr>
              <a:t>Abdominal compartment syndrome can develop.</a:t>
            </a:r>
          </a:p>
        </p:txBody>
      </p:sp>
      <p:sp>
        <p:nvSpPr>
          <p:cNvPr id="2" name="Footer Placeholder 1"/>
          <p:cNvSpPr>
            <a:spLocks noGrp="1"/>
          </p:cNvSpPr>
          <p:nvPr>
            <p:ph type="ftr" sz="quarter" idx="10"/>
          </p:nvPr>
        </p:nvSpPr>
        <p:spPr/>
        <p:txBody>
          <a:bodyPr/>
          <a:lstStyle/>
          <a:p>
            <a:r>
              <a:rPr lang="en-US" smtClean="0"/>
              <a:t>STN E-Library 2012</a:t>
            </a:r>
            <a:endParaRPr lang="en-US" dirty="0"/>
          </a:p>
        </p:txBody>
      </p:sp>
      <p:sp>
        <p:nvSpPr>
          <p:cNvPr id="3" name="Header Placeholder 2"/>
          <p:cNvSpPr>
            <a:spLocks noGrp="1"/>
          </p:cNvSpPr>
          <p:nvPr>
            <p:ph type="hdr" sz="quarter" idx="11"/>
          </p:nvPr>
        </p:nvSpPr>
        <p:spPr/>
        <p:txBody>
          <a:bodyPr/>
          <a:lstStyle/>
          <a:p>
            <a:pPr>
              <a:defRPr/>
            </a:pPr>
            <a:r>
              <a:rPr lang="en-US" smtClean="0"/>
              <a:t>10_Abdominal Injuries</a:t>
            </a:r>
            <a:endParaRPr lang="en-US" dirty="0"/>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Slide Image Placeholder 1"/>
          <p:cNvSpPr>
            <a:spLocks noGrp="1" noRot="1" noChangeAspect="1" noTextEdit="1"/>
          </p:cNvSpPr>
          <p:nvPr>
            <p:ph type="sldImg"/>
          </p:nvPr>
        </p:nvSpPr>
        <p:spPr bwMode="auto">
          <a:noFill/>
          <a:ln>
            <a:solidFill>
              <a:srgbClr val="000000"/>
            </a:solidFill>
            <a:miter lim="800000"/>
            <a:headEnd/>
            <a:tailEnd/>
          </a:ln>
        </p:spPr>
      </p:sp>
      <p:sp>
        <p:nvSpPr>
          <p:cNvPr id="24371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smtClean="0"/>
          </a:p>
        </p:txBody>
      </p:sp>
      <p:sp>
        <p:nvSpPr>
          <p:cNvPr id="4" name="Slide Number Placeholder 3"/>
          <p:cNvSpPr>
            <a:spLocks noGrp="1"/>
          </p:cNvSpPr>
          <p:nvPr>
            <p:ph type="sldNum" sz="quarter" idx="5"/>
          </p:nvPr>
        </p:nvSpPr>
        <p:spPr/>
        <p:txBody>
          <a:bodyPr/>
          <a:lstStyle/>
          <a:p>
            <a:pPr>
              <a:defRPr/>
            </a:pPr>
            <a:fld id="{8D6708F2-55E5-4626-9D68-11159AE90544}" type="slidenum">
              <a:rPr lang="en-US" smtClean="0"/>
              <a:pPr>
                <a:defRPr/>
              </a:pPr>
              <a:t>87</a:t>
            </a:fld>
            <a:endParaRPr lang="en-US" dirty="0"/>
          </a:p>
        </p:txBody>
      </p:sp>
      <p:sp>
        <p:nvSpPr>
          <p:cNvPr id="2" name="Footer Placeholder 1"/>
          <p:cNvSpPr>
            <a:spLocks noGrp="1"/>
          </p:cNvSpPr>
          <p:nvPr>
            <p:ph type="ftr" sz="quarter" idx="10"/>
          </p:nvPr>
        </p:nvSpPr>
        <p:spPr/>
        <p:txBody>
          <a:bodyPr/>
          <a:lstStyle/>
          <a:p>
            <a:r>
              <a:rPr lang="en-US" smtClean="0"/>
              <a:t>STN E-Library 2012</a:t>
            </a:r>
            <a:endParaRPr lang="en-US" dirty="0"/>
          </a:p>
        </p:txBody>
      </p:sp>
      <p:sp>
        <p:nvSpPr>
          <p:cNvPr id="3" name="Header Placeholder 2"/>
          <p:cNvSpPr>
            <a:spLocks noGrp="1"/>
          </p:cNvSpPr>
          <p:nvPr>
            <p:ph type="hdr" sz="quarter" idx="11"/>
          </p:nvPr>
        </p:nvSpPr>
        <p:spPr/>
        <p:txBody>
          <a:bodyPr/>
          <a:lstStyle/>
          <a:p>
            <a:pPr>
              <a:defRPr/>
            </a:pPr>
            <a:r>
              <a:rPr lang="en-US" smtClean="0"/>
              <a:t>10_Abdominal Injuries</a:t>
            </a:r>
            <a:endParaRPr lang="en-US" dirty="0"/>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8" name="Slide Image Placeholder 1"/>
          <p:cNvSpPr>
            <a:spLocks noGrp="1" noRot="1" noChangeAspect="1" noTextEdit="1"/>
          </p:cNvSpPr>
          <p:nvPr>
            <p:ph type="sldImg"/>
          </p:nvPr>
        </p:nvSpPr>
        <p:spPr bwMode="auto">
          <a:noFill/>
          <a:ln>
            <a:solidFill>
              <a:srgbClr val="000000"/>
            </a:solidFill>
            <a:miter lim="800000"/>
            <a:headEnd/>
            <a:tailEnd/>
          </a:ln>
        </p:spPr>
      </p:sp>
      <p:sp>
        <p:nvSpPr>
          <p:cNvPr id="244739"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dirty="0" smtClean="0">
                <a:latin typeface="Arial" pitchFamily="34" charset="0"/>
                <a:cs typeface="Arial" pitchFamily="34" charset="0"/>
              </a:rPr>
              <a:t>Damage control in a difference sense.  This term was first coined in the early 90s to describe a “salvage” philosophy for patients with exsanguinating hemorrhage. </a:t>
            </a:r>
          </a:p>
          <a:p>
            <a:endParaRPr lang="en-US" dirty="0" smtClean="0">
              <a:latin typeface="Arial" pitchFamily="34" charset="0"/>
              <a:cs typeface="Arial" pitchFamily="34" charset="0"/>
            </a:endParaRPr>
          </a:p>
          <a:p>
            <a:r>
              <a:rPr lang="en-US" dirty="0" smtClean="0">
                <a:latin typeface="Arial" pitchFamily="34" charset="0"/>
                <a:cs typeface="Arial" pitchFamily="34" charset="0"/>
              </a:rPr>
              <a:t>The approach arose out of the need to stop hemorrhage within the abdominal cavity, stage resuscitation, and correct coagulopathy, acidosis, and hypothermia….The Triad of Death.   A move away from the traditional approach in which the surgeon “completed” the laparotomy which often led to the triad of death.</a:t>
            </a:r>
          </a:p>
          <a:p>
            <a:endParaRPr lang="en-US" dirty="0" smtClean="0">
              <a:latin typeface="Arial" pitchFamily="34" charset="0"/>
              <a:cs typeface="Arial" pitchFamily="34" charset="0"/>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b="1" dirty="0" smtClean="0">
                <a:latin typeface="Arial" pitchFamily="34" charset="0"/>
                <a:cs typeface="Arial" pitchFamily="34" charset="0"/>
              </a:rPr>
              <a:t>Note open abdomen with VacPak</a:t>
            </a:r>
          </a:p>
          <a:p>
            <a:endParaRPr lang="en-US" dirty="0" smtClean="0">
              <a:latin typeface="Arial" pitchFamily="34" charset="0"/>
              <a:cs typeface="Arial" pitchFamily="34" charset="0"/>
            </a:endParaRPr>
          </a:p>
          <a:p>
            <a:endParaRPr lang="en-US" dirty="0" smtClean="0">
              <a:latin typeface="Arial" pitchFamily="34" charset="0"/>
              <a:cs typeface="Arial" pitchFamily="34" charset="0"/>
            </a:endParaRPr>
          </a:p>
        </p:txBody>
      </p:sp>
      <p:sp>
        <p:nvSpPr>
          <p:cNvPr id="4" name="Slide Number Placeholder 3"/>
          <p:cNvSpPr>
            <a:spLocks noGrp="1"/>
          </p:cNvSpPr>
          <p:nvPr>
            <p:ph type="sldNum" sz="quarter" idx="5"/>
          </p:nvPr>
        </p:nvSpPr>
        <p:spPr/>
        <p:txBody>
          <a:bodyPr/>
          <a:lstStyle/>
          <a:p>
            <a:pPr>
              <a:defRPr/>
            </a:pPr>
            <a:fld id="{F64C7DEA-323B-4FFB-A3F2-93DD3C5E7CE5}" type="slidenum">
              <a:rPr lang="en-US" smtClean="0"/>
              <a:pPr>
                <a:defRPr/>
              </a:pPr>
              <a:t>88</a:t>
            </a:fld>
            <a:endParaRPr lang="en-US" dirty="0"/>
          </a:p>
        </p:txBody>
      </p:sp>
      <p:sp>
        <p:nvSpPr>
          <p:cNvPr id="2" name="Footer Placeholder 1"/>
          <p:cNvSpPr>
            <a:spLocks noGrp="1"/>
          </p:cNvSpPr>
          <p:nvPr>
            <p:ph type="ftr" sz="quarter" idx="10"/>
          </p:nvPr>
        </p:nvSpPr>
        <p:spPr/>
        <p:txBody>
          <a:bodyPr/>
          <a:lstStyle/>
          <a:p>
            <a:r>
              <a:rPr lang="en-US" smtClean="0"/>
              <a:t>STN E-Library 2012</a:t>
            </a:r>
            <a:endParaRPr lang="en-US" dirty="0"/>
          </a:p>
        </p:txBody>
      </p:sp>
      <p:sp>
        <p:nvSpPr>
          <p:cNvPr id="3" name="Header Placeholder 2"/>
          <p:cNvSpPr>
            <a:spLocks noGrp="1"/>
          </p:cNvSpPr>
          <p:nvPr>
            <p:ph type="hdr" sz="quarter" idx="11"/>
          </p:nvPr>
        </p:nvSpPr>
        <p:spPr/>
        <p:txBody>
          <a:bodyPr/>
          <a:lstStyle/>
          <a:p>
            <a:pPr>
              <a:defRPr/>
            </a:pPr>
            <a:r>
              <a:rPr lang="en-US" smtClean="0"/>
              <a:t>10_Abdominal Injuries</a:t>
            </a:r>
            <a:endParaRPr lang="en-US" dirty="0"/>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2" name="Slide Image Placeholder 1"/>
          <p:cNvSpPr>
            <a:spLocks noGrp="1" noRot="1" noChangeAspect="1" noTextEdit="1"/>
          </p:cNvSpPr>
          <p:nvPr>
            <p:ph type="sldImg"/>
          </p:nvPr>
        </p:nvSpPr>
        <p:spPr bwMode="auto">
          <a:noFill/>
          <a:ln>
            <a:solidFill>
              <a:srgbClr val="000000"/>
            </a:solidFill>
            <a:miter lim="800000"/>
            <a:headEnd/>
            <a:tailEnd/>
          </a:ln>
        </p:spPr>
      </p:sp>
      <p:sp>
        <p:nvSpPr>
          <p:cNvPr id="245763"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dirty="0" smtClean="0">
                <a:latin typeface="Arial" pitchFamily="34" charset="0"/>
                <a:cs typeface="Arial" pitchFamily="34" charset="0"/>
              </a:rPr>
              <a:t>In the ICU:  Optimization of hemodynamics and oxygen delivery/consumption, clearance of lactate, core rewarming, correction of coagulopathy, ventilatory support, monitoring for abdominal compartment syndrome, and identification of additional injuries.</a:t>
            </a:r>
          </a:p>
          <a:p>
            <a:endParaRPr lang="en-US" dirty="0" smtClean="0">
              <a:latin typeface="Arial" pitchFamily="34" charset="0"/>
              <a:cs typeface="Arial" pitchFamily="34" charset="0"/>
            </a:endParaRPr>
          </a:p>
          <a:p>
            <a:r>
              <a:rPr lang="en-US" dirty="0" smtClean="0">
                <a:latin typeface="Arial" pitchFamily="34" charset="0"/>
                <a:cs typeface="Arial" pitchFamily="34" charset="0"/>
              </a:rPr>
              <a:t>Key points:</a:t>
            </a:r>
          </a:p>
          <a:p>
            <a:endParaRPr lang="en-US" dirty="0" smtClean="0">
              <a:latin typeface="Arial" pitchFamily="34" charset="0"/>
              <a:cs typeface="Arial" pitchFamily="34" charset="0"/>
            </a:endParaRPr>
          </a:p>
          <a:p>
            <a:pPr>
              <a:buFontTx/>
              <a:buChar char="•"/>
            </a:pPr>
            <a:r>
              <a:rPr lang="en-US" dirty="0" smtClean="0">
                <a:latin typeface="Arial" pitchFamily="34" charset="0"/>
                <a:cs typeface="Arial" pitchFamily="34" charset="0"/>
              </a:rPr>
              <a:t>Involves the placement of multiple laparotomy pads within the abdominal cavities.</a:t>
            </a:r>
          </a:p>
          <a:p>
            <a:pPr>
              <a:buFontTx/>
              <a:buChar char="•"/>
            </a:pPr>
            <a:r>
              <a:rPr lang="en-US" dirty="0" smtClean="0">
                <a:latin typeface="Arial" pitchFamily="34" charset="0"/>
                <a:cs typeface="Arial" pitchFamily="34" charset="0"/>
              </a:rPr>
              <a:t>OR reports in the chart should reflect that “the sponge count was incorrect.”</a:t>
            </a:r>
          </a:p>
          <a:p>
            <a:pPr>
              <a:buFontTx/>
              <a:buChar char="•"/>
            </a:pPr>
            <a:r>
              <a:rPr lang="en-US" dirty="0" smtClean="0">
                <a:latin typeface="Arial" pitchFamily="34" charset="0"/>
                <a:cs typeface="Arial" pitchFamily="34" charset="0"/>
              </a:rPr>
              <a:t>Any dressing changes and re-packing that occur in the Operating</a:t>
            </a:r>
            <a:r>
              <a:rPr lang="en-US" baseline="0" dirty="0" smtClean="0">
                <a:latin typeface="Arial" pitchFamily="34" charset="0"/>
                <a:cs typeface="Arial" pitchFamily="34" charset="0"/>
              </a:rPr>
              <a:t> Room or</a:t>
            </a:r>
            <a:r>
              <a:rPr lang="en-US" dirty="0" smtClean="0">
                <a:latin typeface="Arial" pitchFamily="34" charset="0"/>
                <a:cs typeface="Arial" pitchFamily="34" charset="0"/>
              </a:rPr>
              <a:t> in the ICU, must include lap sponges removed and replaced; all notes should indicate “sponges were left in the abdomen.”</a:t>
            </a:r>
          </a:p>
          <a:p>
            <a:endParaRPr lang="en-US" dirty="0" smtClean="0">
              <a:latin typeface="Arial" pitchFamily="34" charset="0"/>
              <a:cs typeface="Arial" pitchFamily="34" charset="0"/>
            </a:endParaRPr>
          </a:p>
        </p:txBody>
      </p:sp>
      <p:sp>
        <p:nvSpPr>
          <p:cNvPr id="4" name="Slide Number Placeholder 3"/>
          <p:cNvSpPr>
            <a:spLocks noGrp="1"/>
          </p:cNvSpPr>
          <p:nvPr>
            <p:ph type="sldNum" sz="quarter" idx="5"/>
          </p:nvPr>
        </p:nvSpPr>
        <p:spPr/>
        <p:txBody>
          <a:bodyPr/>
          <a:lstStyle/>
          <a:p>
            <a:pPr>
              <a:defRPr/>
            </a:pPr>
            <a:fld id="{42A752ED-1306-4E9D-9938-D10EA73B10C5}" type="slidenum">
              <a:rPr lang="en-US" smtClean="0"/>
              <a:pPr>
                <a:defRPr/>
              </a:pPr>
              <a:t>89</a:t>
            </a:fld>
            <a:endParaRPr lang="en-US" dirty="0"/>
          </a:p>
        </p:txBody>
      </p:sp>
      <p:sp>
        <p:nvSpPr>
          <p:cNvPr id="2" name="Footer Placeholder 1"/>
          <p:cNvSpPr>
            <a:spLocks noGrp="1"/>
          </p:cNvSpPr>
          <p:nvPr>
            <p:ph type="ftr" sz="quarter" idx="10"/>
          </p:nvPr>
        </p:nvSpPr>
        <p:spPr/>
        <p:txBody>
          <a:bodyPr/>
          <a:lstStyle/>
          <a:p>
            <a:r>
              <a:rPr lang="en-US" smtClean="0"/>
              <a:t>STN E-Library 2012</a:t>
            </a:r>
            <a:endParaRPr lang="en-US" dirty="0"/>
          </a:p>
        </p:txBody>
      </p:sp>
      <p:sp>
        <p:nvSpPr>
          <p:cNvPr id="3" name="Header Placeholder 2"/>
          <p:cNvSpPr>
            <a:spLocks noGrp="1"/>
          </p:cNvSpPr>
          <p:nvPr>
            <p:ph type="hdr" sz="quarter" idx="11"/>
          </p:nvPr>
        </p:nvSpPr>
        <p:spPr/>
        <p:txBody>
          <a:bodyPr/>
          <a:lstStyle/>
          <a:p>
            <a:pPr>
              <a:defRPr/>
            </a:pPr>
            <a:r>
              <a:rPr lang="en-US" smtClean="0"/>
              <a:t>10_Abdominal Injuries</a:t>
            </a:r>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80" name="Rectangle 7"/>
          <p:cNvSpPr>
            <a:spLocks noGrp="1" noChangeArrowheads="1"/>
          </p:cNvSpPr>
          <p:nvPr>
            <p:ph type="sldNum" sz="quarter" idx="5"/>
          </p:nvPr>
        </p:nvSpPr>
        <p:spPr bwMode="auto">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8A46134D-EF01-45D8-9BA7-A4C06D4570B8}" type="slidenum">
              <a:rPr lang="en-US" smtClean="0"/>
              <a:pPr fontAlgn="base">
                <a:spcBef>
                  <a:spcPct val="0"/>
                </a:spcBef>
                <a:spcAft>
                  <a:spcPct val="0"/>
                </a:spcAft>
                <a:defRPr/>
              </a:pPr>
              <a:t>9</a:t>
            </a:fld>
            <a:endParaRPr lang="en-US" dirty="0" smtClean="0"/>
          </a:p>
        </p:txBody>
      </p:sp>
      <p:sp>
        <p:nvSpPr>
          <p:cNvPr id="14336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43366"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latin typeface="Arial" pitchFamily="34" charset="0"/>
                <a:cs typeface="Arial" pitchFamily="34" charset="0"/>
              </a:rPr>
              <a:t>The appearance of the abdomen should be described with any abnormalities noted to include size, shape, and location. The back and flank areas should be included in the evaluation.</a:t>
            </a:r>
          </a:p>
          <a:p>
            <a:pPr eaLnBrk="1" hangingPunct="1">
              <a:spcBef>
                <a:spcPct val="0"/>
              </a:spcBef>
            </a:pPr>
            <a:endParaRPr lang="en-US" dirty="0" smtClean="0">
              <a:latin typeface="Arial" pitchFamily="34" charset="0"/>
              <a:cs typeface="Arial" pitchFamily="34" charset="0"/>
            </a:endParaRPr>
          </a:p>
          <a:p>
            <a:pPr eaLnBrk="1" hangingPunct="1">
              <a:spcBef>
                <a:spcPct val="0"/>
              </a:spcBef>
            </a:pPr>
            <a:r>
              <a:rPr lang="en-US" dirty="0" smtClean="0">
                <a:latin typeface="Arial" pitchFamily="34" charset="0"/>
                <a:cs typeface="Arial" pitchFamily="34" charset="0"/>
              </a:rPr>
              <a:t>During the resuscitative phase, auscultation is difficult due to the noise level in the resuscitation room.  This can be controlled somewhat with an organized team leader, both physician and  nursing.  Auscultation may be performed before percussion and palpation because vigorously touching the abdomen may disturb the intestines, and perhaps alter their activity and as a result, the bowel sounds.  Serial auscultations that reveal absence of bowel sounds may indicate an ileus or peritonitis.</a:t>
            </a:r>
          </a:p>
          <a:p>
            <a:pPr eaLnBrk="1" hangingPunct="1">
              <a:spcBef>
                <a:spcPct val="0"/>
              </a:spcBef>
            </a:pPr>
            <a:endParaRPr lang="en-US" dirty="0" smtClean="0">
              <a:latin typeface="Arial" pitchFamily="34" charset="0"/>
              <a:cs typeface="Arial" pitchFamily="34" charset="0"/>
            </a:endParaRPr>
          </a:p>
          <a:p>
            <a:pPr eaLnBrk="1" hangingPunct="1">
              <a:spcBef>
                <a:spcPct val="0"/>
              </a:spcBef>
            </a:pPr>
            <a:r>
              <a:rPr lang="en-US" dirty="0" smtClean="0">
                <a:latin typeface="Arial" pitchFamily="34" charset="0"/>
                <a:cs typeface="Arial" pitchFamily="34" charset="0"/>
              </a:rPr>
              <a:t>Percussion is rarely used in the resuscitative phase, however, the presence of air is indicated by tympanic sounds as found in hollow or air filled organs whereas a dull sound is elicited over abdominal solid organs or space filled with blood. Tenderness on percussion constitutes a peritoneal sign and mandates further evaluation. </a:t>
            </a:r>
          </a:p>
          <a:p>
            <a:pPr eaLnBrk="1" hangingPunct="1">
              <a:spcBef>
                <a:spcPct val="0"/>
              </a:spcBef>
            </a:pPr>
            <a:endParaRPr lang="en-US" dirty="0" smtClean="0">
              <a:latin typeface="Arial" pitchFamily="34" charset="0"/>
              <a:cs typeface="Arial" pitchFamily="34" charset="0"/>
            </a:endParaRPr>
          </a:p>
          <a:p>
            <a:pPr eaLnBrk="1" hangingPunct="1">
              <a:spcBef>
                <a:spcPct val="0"/>
              </a:spcBef>
            </a:pPr>
            <a:r>
              <a:rPr lang="en-US" dirty="0" smtClean="0">
                <a:latin typeface="Arial" pitchFamily="34" charset="0"/>
                <a:cs typeface="Arial" pitchFamily="34" charset="0"/>
              </a:rPr>
              <a:t>To evaluate abdominal tenderness, all four quadrants are assessed using light to deep palpation.  Guarding, distention, and signs of peritoneal irritation can indicate organ rupture. Kehr’s sign, pain in the left shoulder, secondary to irritation of the diaphragm via the phrenic nerve from a ruptured spleen is a common example of “referred pain”.</a:t>
            </a:r>
          </a:p>
        </p:txBody>
      </p:sp>
      <p:sp>
        <p:nvSpPr>
          <p:cNvPr id="2" name="Footer Placeholder 1"/>
          <p:cNvSpPr>
            <a:spLocks noGrp="1"/>
          </p:cNvSpPr>
          <p:nvPr>
            <p:ph type="ftr" sz="quarter" idx="10"/>
          </p:nvPr>
        </p:nvSpPr>
        <p:spPr/>
        <p:txBody>
          <a:bodyPr/>
          <a:lstStyle/>
          <a:p>
            <a:r>
              <a:rPr lang="en-US" smtClean="0"/>
              <a:t>STN E-Library 2012</a:t>
            </a:r>
            <a:endParaRPr lang="en-US" dirty="0"/>
          </a:p>
        </p:txBody>
      </p:sp>
      <p:sp>
        <p:nvSpPr>
          <p:cNvPr id="3" name="Header Placeholder 2"/>
          <p:cNvSpPr>
            <a:spLocks noGrp="1"/>
          </p:cNvSpPr>
          <p:nvPr>
            <p:ph type="hdr" sz="quarter" idx="11"/>
          </p:nvPr>
        </p:nvSpPr>
        <p:spPr/>
        <p:txBody>
          <a:bodyPr/>
          <a:lstStyle/>
          <a:p>
            <a:pPr>
              <a:defRPr/>
            </a:pPr>
            <a:r>
              <a:rPr lang="en-US" smtClean="0"/>
              <a:t>10_Abdominal Injuries</a:t>
            </a:r>
            <a:endParaRPr lang="en-US" dirty="0"/>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Slide Image Placeholder 1"/>
          <p:cNvSpPr>
            <a:spLocks noGrp="1" noRot="1" noChangeAspect="1" noTextEdit="1"/>
          </p:cNvSpPr>
          <p:nvPr>
            <p:ph type="sldImg"/>
          </p:nvPr>
        </p:nvSpPr>
        <p:spPr bwMode="auto">
          <a:noFill/>
          <a:ln>
            <a:solidFill>
              <a:srgbClr val="000000"/>
            </a:solidFill>
            <a:miter lim="800000"/>
            <a:headEnd/>
            <a:tailEnd/>
          </a:ln>
        </p:spPr>
      </p:sp>
      <p:sp>
        <p:nvSpPr>
          <p:cNvPr id="247811" name="Notes Placeholder 2"/>
          <p:cNvSpPr>
            <a:spLocks noGrp="1"/>
          </p:cNvSpPr>
          <p:nvPr>
            <p:ph type="body" idx="1"/>
          </p:nvPr>
        </p:nvSpPr>
        <p:spPr bwMode="auto">
          <a:noFill/>
        </p:spPr>
        <p:txBody>
          <a:bodyPr wrap="square" numCol="1" anchor="t" anchorCtr="0" compatLnSpc="1">
            <a:prstTxWarp prst="textNoShape">
              <a:avLst/>
            </a:prstTxWarp>
          </a:bodyPr>
          <a:lstStyle/>
          <a:p>
            <a:pPr>
              <a:buFontTx/>
              <a:buChar char="•"/>
            </a:pPr>
            <a:r>
              <a:rPr lang="en-US" dirty="0" smtClean="0">
                <a:latin typeface="Arial" pitchFamily="34" charset="0"/>
                <a:cs typeface="Arial" pitchFamily="34" charset="0"/>
              </a:rPr>
              <a:t>At the time of definitive abdominal closure, a series of x-rays must be obtained in the OR prior to closure showing the entire body cavity</a:t>
            </a:r>
          </a:p>
          <a:p>
            <a:pPr>
              <a:buFontTx/>
              <a:buChar char="•"/>
            </a:pPr>
            <a:r>
              <a:rPr lang="en-US" dirty="0" smtClean="0">
                <a:latin typeface="Arial" pitchFamily="34" charset="0"/>
                <a:cs typeface="Arial" pitchFamily="34" charset="0"/>
              </a:rPr>
              <a:t>The dictated sponge count is “incorrect” must be included in the operative reports</a:t>
            </a:r>
          </a:p>
        </p:txBody>
      </p:sp>
      <p:sp>
        <p:nvSpPr>
          <p:cNvPr id="4" name="Slide Number Placeholder 3"/>
          <p:cNvSpPr>
            <a:spLocks noGrp="1"/>
          </p:cNvSpPr>
          <p:nvPr>
            <p:ph type="sldNum" sz="quarter" idx="5"/>
          </p:nvPr>
        </p:nvSpPr>
        <p:spPr/>
        <p:txBody>
          <a:bodyPr/>
          <a:lstStyle/>
          <a:p>
            <a:pPr>
              <a:defRPr/>
            </a:pPr>
            <a:fld id="{B836B3C9-8CD8-489A-A23E-DD6B8DB96098}" type="slidenum">
              <a:rPr lang="en-US" smtClean="0"/>
              <a:pPr>
                <a:defRPr/>
              </a:pPr>
              <a:t>90</a:t>
            </a:fld>
            <a:endParaRPr lang="en-US" dirty="0"/>
          </a:p>
        </p:txBody>
      </p:sp>
      <p:sp>
        <p:nvSpPr>
          <p:cNvPr id="2" name="Footer Placeholder 1"/>
          <p:cNvSpPr>
            <a:spLocks noGrp="1"/>
          </p:cNvSpPr>
          <p:nvPr>
            <p:ph type="ftr" sz="quarter" idx="10"/>
          </p:nvPr>
        </p:nvSpPr>
        <p:spPr/>
        <p:txBody>
          <a:bodyPr/>
          <a:lstStyle/>
          <a:p>
            <a:r>
              <a:rPr lang="en-US" smtClean="0"/>
              <a:t>STN E-Library 2012</a:t>
            </a:r>
            <a:endParaRPr lang="en-US" dirty="0"/>
          </a:p>
        </p:txBody>
      </p:sp>
      <p:sp>
        <p:nvSpPr>
          <p:cNvPr id="3" name="Header Placeholder 2"/>
          <p:cNvSpPr>
            <a:spLocks noGrp="1"/>
          </p:cNvSpPr>
          <p:nvPr>
            <p:ph type="hdr" sz="quarter" idx="11"/>
          </p:nvPr>
        </p:nvSpPr>
        <p:spPr/>
        <p:txBody>
          <a:bodyPr/>
          <a:lstStyle/>
          <a:p>
            <a:pPr>
              <a:defRPr/>
            </a:pPr>
            <a:r>
              <a:rPr lang="en-US" smtClean="0"/>
              <a:t>10_Abdominal Injuries</a:t>
            </a:r>
            <a:endParaRPr lang="en-US" dirty="0"/>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4" name="Slide Image Placeholder 1"/>
          <p:cNvSpPr>
            <a:spLocks noGrp="1" noRot="1" noChangeAspect="1" noTextEdit="1"/>
          </p:cNvSpPr>
          <p:nvPr>
            <p:ph type="sldImg"/>
          </p:nvPr>
        </p:nvSpPr>
        <p:spPr bwMode="auto">
          <a:noFill/>
          <a:ln>
            <a:solidFill>
              <a:srgbClr val="000000"/>
            </a:solidFill>
            <a:miter lim="800000"/>
            <a:headEnd/>
            <a:tailEnd/>
          </a:ln>
        </p:spPr>
      </p:sp>
      <p:sp>
        <p:nvSpPr>
          <p:cNvPr id="248835"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dirty="0" smtClean="0">
                <a:latin typeface="Arial" pitchFamily="34" charset="0"/>
                <a:cs typeface="Arial" pitchFamily="34" charset="0"/>
              </a:rPr>
              <a:t>What is Your Policy?</a:t>
            </a:r>
            <a:br>
              <a:rPr lang="en-US" dirty="0" smtClean="0">
                <a:latin typeface="Arial" pitchFamily="34" charset="0"/>
                <a:cs typeface="Arial" pitchFamily="34" charset="0"/>
              </a:rPr>
            </a:br>
            <a:r>
              <a:rPr lang="en-US" dirty="0" smtClean="0">
                <a:latin typeface="Arial" pitchFamily="34" charset="0"/>
                <a:cs typeface="Arial" pitchFamily="34" charset="0"/>
              </a:rPr>
              <a:t>As a matter of process, one should check their hospital policy to ensure Damage Control is included.</a:t>
            </a:r>
          </a:p>
          <a:p>
            <a:endParaRPr lang="en-US" dirty="0" smtClean="0">
              <a:latin typeface="Arial" pitchFamily="34" charset="0"/>
              <a:cs typeface="Arial" pitchFamily="34" charset="0"/>
            </a:endParaRPr>
          </a:p>
          <a:p>
            <a:r>
              <a:rPr lang="en-US" dirty="0" smtClean="0">
                <a:latin typeface="Arial" pitchFamily="34" charset="0"/>
                <a:cs typeface="Arial" pitchFamily="34" charset="0"/>
              </a:rPr>
              <a:t>X-ray detectable sponges may be used as packing to facilitate removal at a later date e.g. “Damage Control.”</a:t>
            </a:r>
          </a:p>
          <a:p>
            <a:r>
              <a:rPr lang="en-US" dirty="0" smtClean="0">
                <a:latin typeface="Arial" pitchFamily="34" charset="0"/>
                <a:cs typeface="Arial" pitchFamily="34" charset="0"/>
              </a:rPr>
              <a:t>Count- When counted sponges are used as packing, they should be documented/dictated as incorrect.</a:t>
            </a:r>
          </a:p>
          <a:p>
            <a:r>
              <a:rPr lang="en-US" dirty="0" smtClean="0">
                <a:latin typeface="Arial" pitchFamily="34" charset="0"/>
                <a:cs typeface="Arial" pitchFamily="34" charset="0"/>
              </a:rPr>
              <a:t>An x-ray should always be done at the end of the permanent closure to fully evaluate cavity and validate that all sponges have been removed.</a:t>
            </a:r>
          </a:p>
        </p:txBody>
      </p:sp>
      <p:sp>
        <p:nvSpPr>
          <p:cNvPr id="4" name="Slide Number Placeholder 3"/>
          <p:cNvSpPr>
            <a:spLocks noGrp="1"/>
          </p:cNvSpPr>
          <p:nvPr>
            <p:ph type="sldNum" sz="quarter" idx="5"/>
          </p:nvPr>
        </p:nvSpPr>
        <p:spPr/>
        <p:txBody>
          <a:bodyPr/>
          <a:lstStyle/>
          <a:p>
            <a:pPr>
              <a:defRPr/>
            </a:pPr>
            <a:fld id="{24B51622-812D-4CB5-A132-D0B1ACA3BD18}" type="slidenum">
              <a:rPr lang="en-US" smtClean="0"/>
              <a:pPr>
                <a:defRPr/>
              </a:pPr>
              <a:t>91</a:t>
            </a:fld>
            <a:endParaRPr lang="en-US" dirty="0"/>
          </a:p>
        </p:txBody>
      </p:sp>
      <p:sp>
        <p:nvSpPr>
          <p:cNvPr id="2" name="Footer Placeholder 1"/>
          <p:cNvSpPr>
            <a:spLocks noGrp="1"/>
          </p:cNvSpPr>
          <p:nvPr>
            <p:ph type="ftr" sz="quarter" idx="10"/>
          </p:nvPr>
        </p:nvSpPr>
        <p:spPr/>
        <p:txBody>
          <a:bodyPr/>
          <a:lstStyle/>
          <a:p>
            <a:r>
              <a:rPr lang="en-US" smtClean="0"/>
              <a:t>STN E-Library 2012</a:t>
            </a:r>
            <a:endParaRPr lang="en-US" dirty="0"/>
          </a:p>
        </p:txBody>
      </p:sp>
      <p:sp>
        <p:nvSpPr>
          <p:cNvPr id="3" name="Header Placeholder 2"/>
          <p:cNvSpPr>
            <a:spLocks noGrp="1"/>
          </p:cNvSpPr>
          <p:nvPr>
            <p:ph type="hdr" sz="quarter" idx="11"/>
          </p:nvPr>
        </p:nvSpPr>
        <p:spPr/>
        <p:txBody>
          <a:bodyPr/>
          <a:lstStyle/>
          <a:p>
            <a:pPr>
              <a:defRPr/>
            </a:pPr>
            <a:r>
              <a:rPr lang="en-US" smtClean="0"/>
              <a:t>10_Abdominal Injuries</a:t>
            </a:r>
            <a:endParaRPr lang="en-US" dirty="0"/>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6" name="Rectangle 7"/>
          <p:cNvSpPr>
            <a:spLocks noGrp="1" noChangeArrowheads="1"/>
          </p:cNvSpPr>
          <p:nvPr>
            <p:ph type="sldNum" sz="quarter" idx="5"/>
          </p:nvPr>
        </p:nvSpPr>
        <p:spPr bwMode="auto">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AC51B195-3A2B-4D7E-923E-33C23EEFD97B}" type="slidenum">
              <a:rPr lang="en-US" smtClean="0"/>
              <a:pPr fontAlgn="base">
                <a:spcBef>
                  <a:spcPct val="0"/>
                </a:spcBef>
                <a:spcAft>
                  <a:spcPct val="0"/>
                </a:spcAft>
                <a:defRPr/>
              </a:pPr>
              <a:t>92</a:t>
            </a:fld>
            <a:endParaRPr lang="en-US" dirty="0" smtClean="0"/>
          </a:p>
        </p:txBody>
      </p:sp>
      <p:sp>
        <p:nvSpPr>
          <p:cNvPr id="24986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49862" name="Rectangle 3"/>
          <p:cNvSpPr>
            <a:spLocks noGrp="1" noChangeArrowheads="1"/>
          </p:cNvSpPr>
          <p:nvPr>
            <p:ph type="body" idx="1"/>
          </p:nvPr>
        </p:nvSpPr>
        <p:spPr bwMode="auto">
          <a:xfrm>
            <a:off x="685800" y="4343400"/>
            <a:ext cx="5486400" cy="4419600"/>
          </a:xfrm>
          <a:noFill/>
        </p:spPr>
        <p:txBody>
          <a:bodyPr wrap="square" numCol="1" anchor="t" anchorCtr="0" compatLnSpc="1">
            <a:prstTxWarp prst="textNoShape">
              <a:avLst/>
            </a:prstTxWarp>
          </a:bodyPr>
          <a:lstStyle/>
          <a:p>
            <a:pPr eaLnBrk="1" hangingPunct="1">
              <a:spcBef>
                <a:spcPct val="0"/>
              </a:spcBef>
            </a:pPr>
            <a:r>
              <a:rPr lang="en-US" sz="1000" dirty="0" smtClean="0">
                <a:latin typeface="Arial" pitchFamily="34" charset="0"/>
                <a:cs typeface="Arial" pitchFamily="34" charset="0"/>
              </a:rPr>
              <a:t>The extent of organ involvement, level of injury, and time of injury until treatment affect the morbidity.   </a:t>
            </a:r>
          </a:p>
          <a:p>
            <a:r>
              <a:rPr lang="en-US" sz="1000" dirty="0" smtClean="0">
                <a:latin typeface="Arial" pitchFamily="34" charset="0"/>
                <a:cs typeface="Arial" pitchFamily="34" charset="0"/>
              </a:rPr>
              <a:t>Increased intra-abd pressure prevents venous return (preload reduction) and impedes arterial outflow (increase in afterload).  Transmitted backpressure from the abdominal cavity falsely elevates CVP, PAP, PCWP, PVR, and SVR. </a:t>
            </a:r>
          </a:p>
          <a:p>
            <a:r>
              <a:rPr lang="en-US" sz="1000" dirty="0" smtClean="0">
                <a:latin typeface="Arial" pitchFamily="34" charset="0"/>
                <a:cs typeface="Arial" pitchFamily="34" charset="0"/>
              </a:rPr>
              <a:t>Due to decreased preload and venous stasis, patients may develop DVTs; once IAH resolved, pulmonary emboli may occur</a:t>
            </a:r>
            <a:r>
              <a:rPr lang="en-US" sz="1000" dirty="0" smtClean="0">
                <a:latin typeface="Arial" pitchFamily="34" charset="0"/>
                <a:cs typeface="Arial" pitchFamily="34" charset="0"/>
              </a:rPr>
              <a:t>.</a:t>
            </a:r>
          </a:p>
          <a:p>
            <a:endParaRPr lang="en-US" sz="1000" dirty="0" smtClean="0">
              <a:latin typeface="Arial" pitchFamily="34" charset="0"/>
              <a:cs typeface="Arial" pitchFamily="34" charset="0"/>
            </a:endParaRPr>
          </a:p>
          <a:p>
            <a:r>
              <a:rPr lang="en-US" sz="1000" dirty="0" smtClean="0">
                <a:latin typeface="Arial" pitchFamily="34" charset="0"/>
                <a:cs typeface="Arial" pitchFamily="34" charset="0"/>
              </a:rPr>
              <a:t>Renal parenchyma is compressed reducing blood flow and urinary output.</a:t>
            </a:r>
          </a:p>
          <a:p>
            <a:r>
              <a:rPr lang="en-US" sz="1000" dirty="0" smtClean="0">
                <a:latin typeface="Arial" pitchFamily="34" charset="0"/>
                <a:cs typeface="Arial" pitchFamily="34" charset="0"/>
              </a:rPr>
              <a:t>Increased intrathoracic pressure (sec to abd) limits diaphragmatic excursion resulting in hypoventilation and hypoxia.  Increased PIP; decreases tidal volume</a:t>
            </a:r>
          </a:p>
          <a:p>
            <a:r>
              <a:rPr lang="en-US" sz="1000" dirty="0" smtClean="0">
                <a:latin typeface="Arial" pitchFamily="34" charset="0"/>
                <a:cs typeface="Arial" pitchFamily="34" charset="0"/>
              </a:rPr>
              <a:t>It also impedes venous outflow from the brain increasing cerebral congestion so there is increased ICP but decreased CPP.</a:t>
            </a:r>
          </a:p>
          <a:p>
            <a:r>
              <a:rPr lang="en-US" sz="1000" dirty="0" smtClean="0">
                <a:latin typeface="Arial" pitchFamily="34" charset="0"/>
                <a:cs typeface="Arial" pitchFamily="34" charset="0"/>
              </a:rPr>
              <a:t>Decreased perfusion to gut exhibited by decreased intramucosal pH (pHi)</a:t>
            </a:r>
          </a:p>
          <a:p>
            <a:pPr eaLnBrk="1" hangingPunct="1">
              <a:spcBef>
                <a:spcPct val="0"/>
              </a:spcBef>
            </a:pPr>
            <a:endParaRPr lang="en-US" sz="1000" dirty="0" smtClean="0">
              <a:latin typeface="Arial" pitchFamily="34" charset="0"/>
              <a:cs typeface="Arial" pitchFamily="34" charset="0"/>
            </a:endParaRPr>
          </a:p>
          <a:p>
            <a:r>
              <a:rPr lang="en-US" sz="1000" dirty="0" smtClean="0">
                <a:latin typeface="Arial" pitchFamily="34" charset="0"/>
                <a:cs typeface="Arial" pitchFamily="34" charset="0"/>
              </a:rPr>
              <a:t>Occurs when the pressure within a closed anatomic space increases to the point that vascular flow into the area is compromised and the function and viability of the tissues within the compartment  are threatened</a:t>
            </a:r>
          </a:p>
          <a:p>
            <a:r>
              <a:rPr lang="en-US" sz="1000" dirty="0" smtClean="0">
                <a:latin typeface="Arial" pitchFamily="34" charset="0"/>
                <a:cs typeface="Arial" pitchFamily="34" charset="0"/>
              </a:rPr>
              <a:t>How?  Within any closed body cavity when the size of the compartment is restricted; when the volume of the contents in the compartment is increased</a:t>
            </a:r>
          </a:p>
          <a:p>
            <a:pPr eaLnBrk="1" hangingPunct="1">
              <a:spcBef>
                <a:spcPct val="0"/>
              </a:spcBef>
            </a:pPr>
            <a:endParaRPr lang="en-US" sz="1000" dirty="0" smtClean="0">
              <a:latin typeface="Arial" pitchFamily="34" charset="0"/>
              <a:cs typeface="Arial" pitchFamily="34" charset="0"/>
            </a:endParaRPr>
          </a:p>
          <a:p>
            <a:pPr eaLnBrk="1" hangingPunct="1">
              <a:spcBef>
                <a:spcPct val="0"/>
              </a:spcBef>
            </a:pPr>
            <a:r>
              <a:rPr lang="en-US" sz="1000" dirty="0" smtClean="0">
                <a:latin typeface="Arial" pitchFamily="34" charset="0"/>
                <a:cs typeface="Arial" pitchFamily="34" charset="0"/>
              </a:rPr>
              <a:t>What you see:</a:t>
            </a:r>
          </a:p>
          <a:p>
            <a:pPr eaLnBrk="1" hangingPunct="1">
              <a:spcBef>
                <a:spcPct val="0"/>
              </a:spcBef>
            </a:pPr>
            <a:r>
              <a:rPr lang="en-US" sz="1000" dirty="0" smtClean="0">
                <a:latin typeface="Arial" pitchFamily="34" charset="0"/>
                <a:cs typeface="Arial" pitchFamily="34" charset="0"/>
              </a:rPr>
              <a:t>Tense distended abdomen</a:t>
            </a:r>
          </a:p>
          <a:p>
            <a:pPr eaLnBrk="1" hangingPunct="1">
              <a:spcBef>
                <a:spcPct val="0"/>
              </a:spcBef>
            </a:pPr>
            <a:r>
              <a:rPr lang="en-US" sz="1000" dirty="0" smtClean="0">
                <a:latin typeface="Arial" pitchFamily="34" charset="0"/>
                <a:cs typeface="Arial" pitchFamily="34" charset="0"/>
              </a:rPr>
              <a:t>Failure of ventilation: high PIP, high pCO2</a:t>
            </a:r>
          </a:p>
          <a:p>
            <a:pPr eaLnBrk="1" hangingPunct="1">
              <a:spcBef>
                <a:spcPct val="0"/>
              </a:spcBef>
            </a:pPr>
            <a:r>
              <a:rPr lang="en-US" sz="1000" dirty="0" smtClean="0">
                <a:latin typeface="Arial" pitchFamily="34" charset="0"/>
                <a:cs typeface="Arial" pitchFamily="34" charset="0"/>
              </a:rPr>
              <a:t>Oliguria</a:t>
            </a:r>
          </a:p>
          <a:p>
            <a:pPr eaLnBrk="1" hangingPunct="1">
              <a:spcBef>
                <a:spcPct val="0"/>
              </a:spcBef>
            </a:pPr>
            <a:endParaRPr lang="en-US" sz="1000" dirty="0" smtClean="0">
              <a:latin typeface="Arial" pitchFamily="34" charset="0"/>
              <a:cs typeface="Arial" pitchFamily="34" charset="0"/>
            </a:endParaRPr>
          </a:p>
        </p:txBody>
      </p:sp>
      <p:sp>
        <p:nvSpPr>
          <p:cNvPr id="2" name="Footer Placeholder 1"/>
          <p:cNvSpPr>
            <a:spLocks noGrp="1"/>
          </p:cNvSpPr>
          <p:nvPr>
            <p:ph type="ftr" sz="quarter" idx="10"/>
          </p:nvPr>
        </p:nvSpPr>
        <p:spPr/>
        <p:txBody>
          <a:bodyPr/>
          <a:lstStyle/>
          <a:p>
            <a:r>
              <a:rPr lang="en-US" smtClean="0"/>
              <a:t>STN E-Library 2012</a:t>
            </a:r>
            <a:endParaRPr lang="en-US" dirty="0"/>
          </a:p>
        </p:txBody>
      </p:sp>
      <p:sp>
        <p:nvSpPr>
          <p:cNvPr id="3" name="Header Placeholder 2"/>
          <p:cNvSpPr>
            <a:spLocks noGrp="1"/>
          </p:cNvSpPr>
          <p:nvPr>
            <p:ph type="hdr" sz="quarter" idx="11"/>
          </p:nvPr>
        </p:nvSpPr>
        <p:spPr/>
        <p:txBody>
          <a:bodyPr/>
          <a:lstStyle/>
          <a:p>
            <a:pPr>
              <a:defRPr/>
            </a:pPr>
            <a:r>
              <a:rPr lang="en-US" smtClean="0"/>
              <a:t>10_Abdominal Injuries</a:t>
            </a:r>
            <a:endParaRPr lang="en-US" dirty="0"/>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900" name="Rectangle 7"/>
          <p:cNvSpPr>
            <a:spLocks noGrp="1" noChangeArrowheads="1"/>
          </p:cNvSpPr>
          <p:nvPr>
            <p:ph type="sldNum" sz="quarter" idx="5"/>
          </p:nvPr>
        </p:nvSpPr>
        <p:spPr bwMode="auto">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C615F5B1-F5D0-4F78-93A3-BC5C33D79ABE}" type="slidenum">
              <a:rPr lang="en-US" smtClean="0"/>
              <a:pPr fontAlgn="base">
                <a:spcBef>
                  <a:spcPct val="0"/>
                </a:spcBef>
                <a:spcAft>
                  <a:spcPct val="0"/>
                </a:spcAft>
                <a:defRPr/>
              </a:pPr>
              <a:t>93</a:t>
            </a:fld>
            <a:endParaRPr lang="en-US" dirty="0" smtClean="0"/>
          </a:p>
        </p:txBody>
      </p:sp>
      <p:sp>
        <p:nvSpPr>
          <p:cNvPr id="25088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484355" name="Rectangle 3"/>
          <p:cNvSpPr>
            <a:spLocks noGrp="1" noChangeArrowheads="1"/>
          </p:cNvSpPr>
          <p:nvPr>
            <p:ph type="body" idx="1"/>
          </p:nvPr>
        </p:nvSpPr>
        <p:spPr/>
        <p:txBody>
          <a:bodyPr/>
          <a:lstStyle/>
          <a:p>
            <a:pPr eaLnBrk="1" fontAlgn="auto" hangingPunct="1">
              <a:spcBef>
                <a:spcPts val="0"/>
              </a:spcBef>
              <a:spcAft>
                <a:spcPts val="0"/>
              </a:spcAft>
              <a:defRPr/>
            </a:pPr>
            <a:r>
              <a:rPr lang="en-US" sz="1000" dirty="0" smtClean="0">
                <a:latin typeface="Arial" pitchFamily="34" charset="0"/>
                <a:cs typeface="Arial" pitchFamily="34" charset="0"/>
              </a:rPr>
              <a:t>Abdominal compartment syndrome (ACS), also referred to as intra-abdominal hypertension, is a clinical condition in which elevated intra-abdominal pressure leads to impaired end-organ perfusion.  </a:t>
            </a:r>
          </a:p>
          <a:p>
            <a:pPr eaLnBrk="1" fontAlgn="auto" hangingPunct="1">
              <a:spcBef>
                <a:spcPts val="0"/>
              </a:spcBef>
              <a:spcAft>
                <a:spcPts val="0"/>
              </a:spcAft>
              <a:defRPr/>
            </a:pPr>
            <a:r>
              <a:rPr lang="en-US" sz="1000" dirty="0" smtClean="0">
                <a:latin typeface="Arial" pitchFamily="34" charset="0"/>
                <a:cs typeface="Arial" pitchFamily="34" charset="0"/>
              </a:rPr>
              <a:t>Causes… It can be caused primarily by the above.  Fluid resuscitation is a known risk factor.  </a:t>
            </a:r>
          </a:p>
          <a:p>
            <a:pPr eaLnBrk="1" fontAlgn="auto" hangingPunct="1">
              <a:spcBef>
                <a:spcPts val="0"/>
              </a:spcBef>
              <a:spcAft>
                <a:spcPts val="0"/>
              </a:spcAft>
              <a:defRPr/>
            </a:pPr>
            <a:endParaRPr lang="en-US" sz="1000" dirty="0" smtClean="0">
              <a:latin typeface="Arial" pitchFamily="34" charset="0"/>
              <a:cs typeface="Arial" pitchFamily="34" charset="0"/>
            </a:endParaRPr>
          </a:p>
          <a:p>
            <a:pPr eaLnBrk="1" fontAlgn="auto" hangingPunct="1">
              <a:spcBef>
                <a:spcPts val="0"/>
              </a:spcBef>
              <a:spcAft>
                <a:spcPts val="0"/>
              </a:spcAft>
              <a:defRPr/>
            </a:pPr>
            <a:r>
              <a:rPr lang="en-US" sz="1000" dirty="0" smtClean="0">
                <a:latin typeface="Arial" pitchFamily="34" charset="0"/>
                <a:cs typeface="Arial" pitchFamily="34" charset="0"/>
              </a:rPr>
              <a:t>Intra-abdominal hypertension (IAH) is when the abdominal pressure is sustained at 12 mm Hg or greater </a:t>
            </a:r>
          </a:p>
          <a:p>
            <a:pPr eaLnBrk="1" fontAlgn="auto" hangingPunct="1">
              <a:spcBef>
                <a:spcPts val="0"/>
              </a:spcBef>
              <a:spcAft>
                <a:spcPts val="0"/>
              </a:spcAft>
              <a:defRPr/>
            </a:pPr>
            <a:r>
              <a:rPr lang="en-US" sz="1000" dirty="0" smtClean="0">
                <a:latin typeface="Arial" pitchFamily="34" charset="0"/>
                <a:cs typeface="Arial" pitchFamily="34" charset="0"/>
              </a:rPr>
              <a:t>Abdominal compartment syndrome (ACS) pressure </a:t>
            </a:r>
            <a:r>
              <a:rPr lang="en-US" sz="1000" dirty="0">
                <a:latin typeface="Arial" pitchFamily="34" charset="0"/>
                <a:cs typeface="Arial" pitchFamily="34" charset="0"/>
              </a:rPr>
              <a:t>greater than 20 mm Hg produces physiological effects.  </a:t>
            </a:r>
            <a:endParaRPr lang="en-US" sz="1000" dirty="0" smtClean="0">
              <a:latin typeface="Arial" pitchFamily="34" charset="0"/>
              <a:cs typeface="Arial" pitchFamily="34" charset="0"/>
            </a:endParaRPr>
          </a:p>
          <a:p>
            <a:pPr eaLnBrk="1" fontAlgn="auto" hangingPunct="1">
              <a:spcBef>
                <a:spcPts val="0"/>
              </a:spcBef>
              <a:spcAft>
                <a:spcPts val="0"/>
              </a:spcAft>
              <a:defRPr/>
            </a:pPr>
            <a:endParaRPr lang="en-US" sz="1000" dirty="0" smtClean="0">
              <a:latin typeface="Arial" pitchFamily="34" charset="0"/>
              <a:cs typeface="Arial" pitchFamily="34" charset="0"/>
            </a:endParaRPr>
          </a:p>
          <a:p>
            <a:pPr eaLnBrk="1" fontAlgn="auto" hangingPunct="1">
              <a:spcBef>
                <a:spcPts val="0"/>
              </a:spcBef>
              <a:spcAft>
                <a:spcPts val="0"/>
              </a:spcAft>
              <a:defRPr/>
            </a:pPr>
            <a:r>
              <a:rPr lang="en-US" sz="1000" dirty="0" smtClean="0">
                <a:latin typeface="Arial" pitchFamily="34" charset="0"/>
                <a:cs typeface="Arial" pitchFamily="34" charset="0"/>
              </a:rPr>
              <a:t>There are two types of ACS, primary and secondary, as defined by a consensus statement from the World Congress of ACS.  </a:t>
            </a:r>
          </a:p>
          <a:p>
            <a:pPr marL="171450" indent="-171450" eaLnBrk="1" fontAlgn="auto" hangingPunct="1">
              <a:spcBef>
                <a:spcPts val="0"/>
              </a:spcBef>
              <a:spcAft>
                <a:spcPts val="0"/>
              </a:spcAft>
              <a:buFont typeface="Arial" pitchFamily="34" charset="0"/>
              <a:buChar char="•"/>
              <a:defRPr/>
            </a:pPr>
            <a:r>
              <a:rPr lang="en-US" sz="1000" dirty="0" smtClean="0">
                <a:latin typeface="Arial" pitchFamily="34" charset="0"/>
                <a:cs typeface="Arial" pitchFamily="34" charset="0"/>
              </a:rPr>
              <a:t>Primary ACS is caused by a condition associated with injury in the abdominopelvic region requiring early surgical or radiological  intervention, or a condition that develops following abdominal surgery e.g. surgical repair of abdominal organs, damage control surgery, bleeding pelvic fractures.  It may also result from continuing hemorrhage from either a missed injury (surgical hemorrhage) or hypothermia/coagulopathy (non-surgical).  Visceral edema from third spacing is also a consideration.</a:t>
            </a:r>
          </a:p>
          <a:p>
            <a:pPr marL="171450" indent="-171450" eaLnBrk="1" fontAlgn="auto" hangingPunct="1">
              <a:spcBef>
                <a:spcPts val="0"/>
              </a:spcBef>
              <a:spcAft>
                <a:spcPts val="0"/>
              </a:spcAft>
              <a:buFont typeface="Arial" pitchFamily="34" charset="0"/>
              <a:buChar char="•"/>
              <a:defRPr/>
            </a:pPr>
            <a:r>
              <a:rPr lang="en-US" sz="1000" dirty="0" smtClean="0">
                <a:latin typeface="Arial" pitchFamily="34" charset="0"/>
                <a:cs typeface="Arial" pitchFamily="34" charset="0"/>
              </a:rPr>
              <a:t>Secondary ACS is caused from other conditions that do not originate in the abdomen and appear to be fluid sequestered in the viscera due to a reperfusion injury and increased capillary permeability.</a:t>
            </a:r>
          </a:p>
          <a:p>
            <a:pPr marL="171450" indent="-171450" eaLnBrk="1" fontAlgn="auto" hangingPunct="1">
              <a:spcBef>
                <a:spcPts val="0"/>
              </a:spcBef>
              <a:spcAft>
                <a:spcPts val="0"/>
              </a:spcAft>
              <a:buFont typeface="Arial" pitchFamily="34" charset="0"/>
              <a:buChar char="•"/>
              <a:defRPr/>
            </a:pPr>
            <a:endParaRPr lang="en-US" sz="1000" dirty="0" smtClean="0">
              <a:latin typeface="Arial" pitchFamily="34" charset="0"/>
              <a:cs typeface="Arial" pitchFamily="34" charset="0"/>
            </a:endParaRPr>
          </a:p>
          <a:p>
            <a:pPr eaLnBrk="1" fontAlgn="auto" hangingPunct="1">
              <a:spcBef>
                <a:spcPts val="0"/>
              </a:spcBef>
              <a:spcAft>
                <a:spcPts val="0"/>
              </a:spcAft>
              <a:defRPr/>
            </a:pPr>
            <a:r>
              <a:rPr lang="en-US" sz="1000" dirty="0" smtClean="0">
                <a:latin typeface="Arial" pitchFamily="34" charset="0"/>
                <a:cs typeface="Arial" pitchFamily="34" charset="0"/>
              </a:rPr>
              <a:t>Patient with open abdomen.  </a:t>
            </a:r>
          </a:p>
          <a:p>
            <a:pPr eaLnBrk="1" fontAlgn="auto" hangingPunct="1">
              <a:spcBef>
                <a:spcPts val="0"/>
              </a:spcBef>
              <a:spcAft>
                <a:spcPts val="0"/>
              </a:spcAft>
              <a:defRPr/>
            </a:pPr>
            <a:endParaRPr lang="en-US" sz="1000" dirty="0" smtClean="0">
              <a:latin typeface="Arial" pitchFamily="34" charset="0"/>
              <a:cs typeface="Arial" pitchFamily="34" charset="0"/>
            </a:endParaRPr>
          </a:p>
        </p:txBody>
      </p:sp>
      <p:sp>
        <p:nvSpPr>
          <p:cNvPr id="2" name="Footer Placeholder 1"/>
          <p:cNvSpPr>
            <a:spLocks noGrp="1"/>
          </p:cNvSpPr>
          <p:nvPr>
            <p:ph type="ftr" sz="quarter" idx="10"/>
          </p:nvPr>
        </p:nvSpPr>
        <p:spPr/>
        <p:txBody>
          <a:bodyPr/>
          <a:lstStyle/>
          <a:p>
            <a:r>
              <a:rPr lang="en-US" smtClean="0"/>
              <a:t>STN E-Library 2012</a:t>
            </a:r>
            <a:endParaRPr lang="en-US" dirty="0"/>
          </a:p>
        </p:txBody>
      </p:sp>
      <p:sp>
        <p:nvSpPr>
          <p:cNvPr id="3" name="Header Placeholder 2"/>
          <p:cNvSpPr>
            <a:spLocks noGrp="1"/>
          </p:cNvSpPr>
          <p:nvPr>
            <p:ph type="hdr" sz="quarter" idx="11"/>
          </p:nvPr>
        </p:nvSpPr>
        <p:spPr/>
        <p:txBody>
          <a:bodyPr/>
          <a:lstStyle/>
          <a:p>
            <a:pPr>
              <a:defRPr/>
            </a:pPr>
            <a:r>
              <a:rPr lang="en-US" smtClean="0"/>
              <a:t>10_Abdominal Injuries</a:t>
            </a:r>
            <a:endParaRPr lang="en-US" dirty="0"/>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Rectangle 2"/>
          <p:cNvSpPr>
            <a:spLocks noGrp="1" noChangeArrowheads="1"/>
          </p:cNvSpPr>
          <p:nvPr>
            <p:ph type="hdr" sz="quarter"/>
          </p:nvPr>
        </p:nvSpPr>
        <p:spPr bwMode="auto">
          <a:extLst/>
        </p:spPr>
        <p:txBody>
          <a:bodyPr wrap="square" numCol="1" anchor="t"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r>
              <a:rPr lang="en-US" smtClean="0"/>
              <a:t>10_Abdominal Injuries</a:t>
            </a:r>
            <a:endParaRPr lang="en-US" dirty="0" smtClean="0"/>
          </a:p>
        </p:txBody>
      </p:sp>
      <p:sp>
        <p:nvSpPr>
          <p:cNvPr id="208900" name="Rectangle 7"/>
          <p:cNvSpPr>
            <a:spLocks noGrp="1" noChangeArrowheads="1"/>
          </p:cNvSpPr>
          <p:nvPr>
            <p:ph type="sldNum" sz="quarter" idx="5"/>
          </p:nvPr>
        </p:nvSpPr>
        <p:spPr bwMode="auto">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F094D409-163F-45CC-AA41-3D57E273B7D3}" type="slidenum">
              <a:rPr lang="en-US" smtClean="0"/>
              <a:pPr fontAlgn="base">
                <a:spcBef>
                  <a:spcPct val="0"/>
                </a:spcBef>
                <a:spcAft>
                  <a:spcPct val="0"/>
                </a:spcAft>
                <a:defRPr/>
              </a:pPr>
              <a:t>94</a:t>
            </a:fld>
            <a:endParaRPr lang="en-US" dirty="0" smtClean="0"/>
          </a:p>
        </p:txBody>
      </p:sp>
      <p:sp>
        <p:nvSpPr>
          <p:cNvPr id="25190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5191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latin typeface="Arial" pitchFamily="34" charset="0"/>
                <a:cs typeface="Arial" pitchFamily="34" charset="0"/>
              </a:rPr>
              <a:t>Some of the secondary causes are listed above.</a:t>
            </a:r>
          </a:p>
        </p:txBody>
      </p:sp>
      <p:sp>
        <p:nvSpPr>
          <p:cNvPr id="2" name="Footer Placeholder 1"/>
          <p:cNvSpPr>
            <a:spLocks noGrp="1"/>
          </p:cNvSpPr>
          <p:nvPr>
            <p:ph type="ftr" sz="quarter" idx="10"/>
          </p:nvPr>
        </p:nvSpPr>
        <p:spPr/>
        <p:txBody>
          <a:bodyPr/>
          <a:lstStyle/>
          <a:p>
            <a:r>
              <a:rPr lang="en-US" smtClean="0"/>
              <a:t>STN E-Library 2012</a:t>
            </a:r>
            <a:endParaRPr lang="en-US" dirty="0"/>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0" name="Slide Image Placeholder 1"/>
          <p:cNvSpPr>
            <a:spLocks noGrp="1" noRot="1" noChangeAspect="1" noTextEdit="1"/>
          </p:cNvSpPr>
          <p:nvPr>
            <p:ph type="sldImg"/>
          </p:nvPr>
        </p:nvSpPr>
        <p:spPr bwMode="auto">
          <a:noFill/>
          <a:ln>
            <a:solidFill>
              <a:srgbClr val="000000"/>
            </a:solidFill>
            <a:miter lim="800000"/>
            <a:headEnd/>
            <a:tailEnd/>
          </a:ln>
        </p:spPr>
      </p:sp>
      <p:sp>
        <p:nvSpPr>
          <p:cNvPr id="25293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latin typeface="Arial" pitchFamily="34" charset="0"/>
                <a:cs typeface="Arial" pitchFamily="34" charset="0"/>
              </a:rPr>
              <a:t>Discuss values for Intra-Abdominal Hypertension:  Sustained 12 mm Hg or more</a:t>
            </a:r>
          </a:p>
          <a:p>
            <a:pPr eaLnBrk="1" hangingPunct="1">
              <a:spcBef>
                <a:spcPct val="0"/>
              </a:spcBef>
            </a:pPr>
            <a:endParaRPr lang="en-US" dirty="0" smtClean="0">
              <a:latin typeface="Arial" pitchFamily="34" charset="0"/>
              <a:cs typeface="Arial" pitchFamily="34" charset="0"/>
            </a:endParaRPr>
          </a:p>
          <a:p>
            <a:pPr eaLnBrk="1" fontAlgn="auto" hangingPunct="1">
              <a:spcBef>
                <a:spcPts val="0"/>
              </a:spcBef>
              <a:spcAft>
                <a:spcPts val="0"/>
              </a:spcAft>
              <a:defRPr/>
            </a:pPr>
            <a:r>
              <a:rPr lang="en-US" dirty="0" smtClean="0">
                <a:latin typeface="Arial" pitchFamily="34" charset="0"/>
                <a:cs typeface="Arial" pitchFamily="34" charset="0"/>
              </a:rPr>
              <a:t>Abdominal Compartment Syndrome:  Sustained pressures &gt; 20 mm Hg; clearly an indication for decompression; Consideration should be given for pressures between 15 and 20 with signs of organ failure</a:t>
            </a:r>
          </a:p>
          <a:p>
            <a:pPr eaLnBrk="1" fontAlgn="auto" hangingPunct="1">
              <a:spcBef>
                <a:spcPts val="0"/>
              </a:spcBef>
              <a:spcAft>
                <a:spcPts val="0"/>
              </a:spcAft>
              <a:defRPr/>
            </a:pPr>
            <a:endParaRPr lang="en-US" dirty="0" smtClean="0">
              <a:latin typeface="Arial" pitchFamily="34" charset="0"/>
              <a:cs typeface="Arial" pitchFamily="34" charset="0"/>
            </a:endParaRPr>
          </a:p>
          <a:p>
            <a:pPr eaLnBrk="1" fontAlgn="auto" hangingPunct="1">
              <a:spcBef>
                <a:spcPts val="0"/>
              </a:spcBef>
              <a:spcAft>
                <a:spcPts val="0"/>
              </a:spcAft>
              <a:defRPr/>
            </a:pPr>
            <a:r>
              <a:rPr lang="en-US" dirty="0" smtClean="0">
                <a:latin typeface="Arial" pitchFamily="34" charset="0"/>
                <a:cs typeface="Arial" pitchFamily="34" charset="0"/>
              </a:rPr>
              <a:t>. When pressure increases above 20 mm Hg and oliguria is present, the abdomen should be re-explored.</a:t>
            </a:r>
          </a:p>
          <a:p>
            <a:pPr eaLnBrk="1" fontAlgn="auto" hangingPunct="1">
              <a:spcBef>
                <a:spcPts val="0"/>
              </a:spcBef>
              <a:spcAft>
                <a:spcPts val="0"/>
              </a:spcAft>
              <a:defRPr/>
            </a:pPr>
            <a:r>
              <a:rPr lang="en-US" dirty="0" smtClean="0">
                <a:latin typeface="Arial" pitchFamily="34" charset="0"/>
                <a:cs typeface="Arial" pitchFamily="34" charset="0"/>
              </a:rPr>
              <a:t>Other signs that the nurse should monitor include increasing abdominal girth, increasing tenseness, decreased I &amp; O, increased peak inspiratory pressures, and worsening lung compliance.</a:t>
            </a:r>
          </a:p>
          <a:p>
            <a:pPr marL="171450" indent="-171450" eaLnBrk="1" fontAlgn="auto" hangingPunct="1">
              <a:spcBef>
                <a:spcPts val="0"/>
              </a:spcBef>
              <a:spcAft>
                <a:spcPts val="0"/>
              </a:spcAft>
              <a:buFont typeface="Arial" pitchFamily="34" charset="0"/>
              <a:buChar char="•"/>
              <a:defRPr/>
            </a:pPr>
            <a:endParaRPr lang="en-US" dirty="0" smtClean="0">
              <a:latin typeface="Arial" pitchFamily="34" charset="0"/>
              <a:cs typeface="Arial" pitchFamily="34" charset="0"/>
            </a:endParaRPr>
          </a:p>
          <a:p>
            <a:pPr marL="171450" indent="-171450" eaLnBrk="1" fontAlgn="auto" hangingPunct="1">
              <a:spcBef>
                <a:spcPts val="0"/>
              </a:spcBef>
              <a:spcAft>
                <a:spcPts val="0"/>
              </a:spcAft>
              <a:buFont typeface="Arial" pitchFamily="34" charset="0"/>
              <a:buChar char="•"/>
              <a:defRPr/>
            </a:pPr>
            <a:r>
              <a:rPr lang="en-US" dirty="0" smtClean="0">
                <a:latin typeface="Arial" pitchFamily="34" charset="0"/>
                <a:cs typeface="Arial" pitchFamily="34" charset="0"/>
              </a:rPr>
              <a:t>Any patient that has had massive fluid/blood resuscitation within a 24-hour period should have bladder pressure monitoring.  </a:t>
            </a:r>
          </a:p>
          <a:p>
            <a:pPr marL="171450" lvl="1" indent="-171450" eaLnBrk="1" fontAlgn="auto" hangingPunct="1">
              <a:spcBef>
                <a:spcPts val="0"/>
              </a:spcBef>
              <a:spcAft>
                <a:spcPts val="0"/>
              </a:spcAft>
              <a:buFont typeface="Arial" pitchFamily="34" charset="0"/>
              <a:buChar char="•"/>
              <a:defRPr/>
            </a:pPr>
            <a:r>
              <a:rPr lang="en-US" dirty="0" smtClean="0">
                <a:latin typeface="Arial" pitchFamily="34" charset="0"/>
                <a:cs typeface="Arial" pitchFamily="34" charset="0"/>
              </a:rPr>
              <a:t>Recommendation: Check bladder pressures when volumes approach 10 liters of fluid or 10 units of packed cells</a:t>
            </a:r>
          </a:p>
          <a:p>
            <a:pPr marL="171450" indent="-171450" eaLnBrk="1" fontAlgn="auto" hangingPunct="1">
              <a:spcBef>
                <a:spcPts val="0"/>
              </a:spcBef>
              <a:spcAft>
                <a:spcPts val="0"/>
              </a:spcAft>
              <a:buFont typeface="Arial" pitchFamily="34" charset="0"/>
              <a:buChar char="•"/>
              <a:defRPr/>
            </a:pPr>
            <a:r>
              <a:rPr lang="en-US" dirty="0" smtClean="0">
                <a:latin typeface="Arial" pitchFamily="34" charset="0"/>
                <a:cs typeface="Arial" pitchFamily="34" charset="0"/>
              </a:rPr>
              <a:t>There are a few ways this can be done, however, the most simple and user friendly method is to use a commercially available kit called the ABVISOR.</a:t>
            </a:r>
          </a:p>
          <a:p>
            <a:pPr eaLnBrk="1" fontAlgn="auto" hangingPunct="1">
              <a:spcBef>
                <a:spcPts val="0"/>
              </a:spcBef>
              <a:spcAft>
                <a:spcPts val="0"/>
              </a:spcAft>
              <a:defRPr/>
            </a:pPr>
            <a:endParaRPr lang="en-US" dirty="0" smtClean="0">
              <a:latin typeface="Arial" pitchFamily="34" charset="0"/>
              <a:cs typeface="Arial" pitchFamily="34" charset="0"/>
            </a:endParaRPr>
          </a:p>
          <a:p>
            <a:pPr eaLnBrk="1" fontAlgn="auto" hangingPunct="1">
              <a:spcBef>
                <a:spcPts val="0"/>
              </a:spcBef>
              <a:spcAft>
                <a:spcPts val="0"/>
              </a:spcAft>
              <a:defRPr/>
            </a:pPr>
            <a:endParaRPr lang="en-US" dirty="0" smtClean="0">
              <a:latin typeface="Arial" pitchFamily="34" charset="0"/>
              <a:cs typeface="Arial" pitchFamily="34" charset="0"/>
            </a:endParaRPr>
          </a:p>
          <a:p>
            <a:pPr eaLnBrk="1" hangingPunct="1">
              <a:spcBef>
                <a:spcPct val="0"/>
              </a:spcBef>
            </a:pPr>
            <a:endParaRPr lang="en-US" dirty="0" smtClean="0">
              <a:latin typeface="Arial" pitchFamily="34" charset="0"/>
              <a:cs typeface="Arial" pitchFamily="34" charset="0"/>
            </a:endParaRPr>
          </a:p>
          <a:p>
            <a:pPr eaLnBrk="1" hangingPunct="1">
              <a:spcBef>
                <a:spcPct val="0"/>
              </a:spcBef>
            </a:pPr>
            <a:endParaRPr lang="en-US" dirty="0" smtClean="0">
              <a:latin typeface="Arial" pitchFamily="34" charset="0"/>
              <a:cs typeface="Arial" pitchFamily="34" charset="0"/>
            </a:endParaRPr>
          </a:p>
          <a:p>
            <a:pPr eaLnBrk="1" hangingPunct="1">
              <a:spcBef>
                <a:spcPct val="0"/>
              </a:spcBef>
            </a:pPr>
            <a:endParaRPr lang="en-US" dirty="0" smtClean="0">
              <a:latin typeface="Arial" pitchFamily="34" charset="0"/>
              <a:cs typeface="Arial" pitchFamily="34" charset="0"/>
            </a:endParaRPr>
          </a:p>
        </p:txBody>
      </p:sp>
      <p:sp>
        <p:nvSpPr>
          <p:cNvPr id="209924" name="Slide Number Placeholder 3"/>
          <p:cNvSpPr>
            <a:spLocks noGrp="1"/>
          </p:cNvSpPr>
          <p:nvPr>
            <p:ph type="sldNum" sz="quarter" idx="5"/>
          </p:nvPr>
        </p:nvSpPr>
        <p:spPr bwMode="auto">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1DA9D1C0-ABDB-4D6D-A4AE-E141987ABDBE}" type="slidenum">
              <a:rPr lang="en-US" smtClean="0"/>
              <a:pPr fontAlgn="base">
                <a:spcBef>
                  <a:spcPct val="0"/>
                </a:spcBef>
                <a:spcAft>
                  <a:spcPct val="0"/>
                </a:spcAft>
                <a:defRPr/>
              </a:pPr>
              <a:t>95</a:t>
            </a:fld>
            <a:endParaRPr lang="en-US" dirty="0" smtClean="0"/>
          </a:p>
        </p:txBody>
      </p:sp>
      <p:sp>
        <p:nvSpPr>
          <p:cNvPr id="2" name="Footer Placeholder 1"/>
          <p:cNvSpPr>
            <a:spLocks noGrp="1"/>
          </p:cNvSpPr>
          <p:nvPr>
            <p:ph type="ftr" sz="quarter" idx="10"/>
          </p:nvPr>
        </p:nvSpPr>
        <p:spPr/>
        <p:txBody>
          <a:bodyPr/>
          <a:lstStyle/>
          <a:p>
            <a:r>
              <a:rPr lang="en-US" smtClean="0"/>
              <a:t>STN E-Library 2012</a:t>
            </a:r>
            <a:endParaRPr lang="en-US" dirty="0"/>
          </a:p>
        </p:txBody>
      </p:sp>
      <p:sp>
        <p:nvSpPr>
          <p:cNvPr id="3" name="Header Placeholder 2"/>
          <p:cNvSpPr>
            <a:spLocks noGrp="1"/>
          </p:cNvSpPr>
          <p:nvPr>
            <p:ph type="hdr" sz="quarter" idx="11"/>
          </p:nvPr>
        </p:nvSpPr>
        <p:spPr/>
        <p:txBody>
          <a:bodyPr/>
          <a:lstStyle/>
          <a:p>
            <a:pPr>
              <a:defRPr/>
            </a:pPr>
            <a:r>
              <a:rPr lang="en-US" smtClean="0"/>
              <a:t>10_Abdominal Injuries</a:t>
            </a:r>
            <a:endParaRPr lang="en-US" dirty="0"/>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4"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normAutofit/>
          </a:bodyPr>
          <a:lstStyle/>
          <a:p>
            <a:pPr>
              <a:defRPr/>
            </a:pPr>
            <a:r>
              <a:rPr lang="en-US" sz="1300" dirty="0" smtClean="0">
                <a:latin typeface="Arial" pitchFamily="34" charset="0"/>
                <a:cs typeface="Arial" pitchFamily="34" charset="0"/>
              </a:rPr>
              <a:t>Review the slide and all the changes that affect each body system as a result of abdominal compartment syndrome.</a:t>
            </a:r>
          </a:p>
          <a:p>
            <a:pPr>
              <a:defRPr/>
            </a:pPr>
            <a:endParaRPr lang="en-US" sz="1300" dirty="0" smtClean="0">
              <a:latin typeface="Arial" pitchFamily="34" charset="0"/>
              <a:cs typeface="Arial" pitchFamily="34" charset="0"/>
            </a:endParaRPr>
          </a:p>
          <a:p>
            <a:pPr>
              <a:lnSpc>
                <a:spcPct val="90000"/>
              </a:lnSpc>
              <a:defRPr/>
            </a:pPr>
            <a:r>
              <a:rPr lang="en-US" sz="1300" b="1" dirty="0" smtClean="0">
                <a:latin typeface="Arial" pitchFamily="34" charset="0"/>
                <a:cs typeface="Arial" pitchFamily="34" charset="0"/>
              </a:rPr>
              <a:t>CV - </a:t>
            </a:r>
            <a:r>
              <a:rPr lang="en-US" sz="1300" dirty="0" smtClean="0">
                <a:latin typeface="Arial" pitchFamily="34" charset="0"/>
                <a:cs typeface="Arial" pitchFamily="34" charset="0"/>
              </a:rPr>
              <a:t>Decreased cardiac output; Decreased preload; Increased afterload (SVR); Increased CVP and PCWP </a:t>
            </a:r>
          </a:p>
          <a:p>
            <a:pPr>
              <a:lnSpc>
                <a:spcPct val="90000"/>
              </a:lnSpc>
              <a:defRPr/>
            </a:pPr>
            <a:r>
              <a:rPr lang="en-US" sz="1300" b="1" dirty="0" smtClean="0">
                <a:latin typeface="Arial" pitchFamily="34" charset="0"/>
                <a:cs typeface="Arial" pitchFamily="34" charset="0"/>
              </a:rPr>
              <a:t>Pulmonary - </a:t>
            </a:r>
            <a:r>
              <a:rPr lang="en-US" sz="1300" dirty="0" smtClean="0">
                <a:latin typeface="Arial" pitchFamily="34" charset="0"/>
                <a:cs typeface="Arial" pitchFamily="34" charset="0"/>
              </a:rPr>
              <a:t>Increased peak inspiratory pressures; Increased airway pressure; Hypoxemia, hypercarbia; Decreased compliance</a:t>
            </a:r>
          </a:p>
          <a:p>
            <a:pPr>
              <a:defRPr/>
            </a:pPr>
            <a:r>
              <a:rPr lang="en-US" sz="1300" b="1" dirty="0" smtClean="0">
                <a:latin typeface="Arial" pitchFamily="34" charset="0"/>
                <a:cs typeface="Arial" pitchFamily="34" charset="0"/>
              </a:rPr>
              <a:t>Renal - </a:t>
            </a:r>
            <a:r>
              <a:rPr lang="en-US" sz="1300" dirty="0" smtClean="0">
                <a:latin typeface="Arial" pitchFamily="34" charset="0"/>
                <a:cs typeface="Arial" pitchFamily="34" charset="0"/>
              </a:rPr>
              <a:t>Decreased renal plasma flow; Decreased GFR; Oliguria, anuria</a:t>
            </a:r>
          </a:p>
          <a:p>
            <a:pPr>
              <a:defRPr/>
            </a:pPr>
            <a:r>
              <a:rPr lang="en-US" sz="1300" b="1" dirty="0" smtClean="0">
                <a:latin typeface="Arial" pitchFamily="34" charset="0"/>
                <a:cs typeface="Arial" pitchFamily="34" charset="0"/>
              </a:rPr>
              <a:t>Neurologic - </a:t>
            </a:r>
            <a:r>
              <a:rPr lang="en-US" sz="1300" dirty="0" smtClean="0">
                <a:latin typeface="Arial" pitchFamily="34" charset="0"/>
                <a:cs typeface="Arial" pitchFamily="34" charset="0"/>
              </a:rPr>
              <a:t>Increased ICP; Decreased CPP</a:t>
            </a:r>
          </a:p>
          <a:p>
            <a:pPr>
              <a:lnSpc>
                <a:spcPct val="90000"/>
              </a:lnSpc>
              <a:defRPr/>
            </a:pPr>
            <a:r>
              <a:rPr lang="en-US" sz="1300" b="1" dirty="0" smtClean="0">
                <a:latin typeface="Arial" pitchFamily="34" charset="0"/>
                <a:cs typeface="Arial" pitchFamily="34" charset="0"/>
              </a:rPr>
              <a:t>Intestinal and Mucosa - </a:t>
            </a:r>
            <a:r>
              <a:rPr lang="en-US" sz="1300" dirty="0" smtClean="0">
                <a:latin typeface="Arial" pitchFamily="34" charset="0"/>
                <a:cs typeface="Arial" pitchFamily="34" charset="0"/>
              </a:rPr>
              <a:t>Decreased blood flow to all abdominal organs; Decreased mesenteric and mucosal blood flow </a:t>
            </a:r>
          </a:p>
          <a:p>
            <a:pPr>
              <a:lnSpc>
                <a:spcPct val="90000"/>
              </a:lnSpc>
              <a:defRPr/>
            </a:pPr>
            <a:r>
              <a:rPr lang="en-US" sz="1300" b="1" dirty="0" smtClean="0">
                <a:latin typeface="Arial" pitchFamily="34" charset="0"/>
                <a:cs typeface="Arial" pitchFamily="34" charset="0"/>
              </a:rPr>
              <a:t>Abdominal wall abnormalities - </a:t>
            </a:r>
            <a:r>
              <a:rPr lang="en-US" sz="1300" dirty="0" smtClean="0">
                <a:latin typeface="Arial" pitchFamily="34" charset="0"/>
                <a:cs typeface="Arial" pitchFamily="34" charset="0"/>
              </a:rPr>
              <a:t>Actual defects; Large, open wound; Repair </a:t>
            </a:r>
          </a:p>
          <a:p>
            <a:pPr>
              <a:lnSpc>
                <a:spcPct val="90000"/>
              </a:lnSpc>
              <a:defRPr/>
            </a:pPr>
            <a:r>
              <a:rPr lang="en-US" sz="1300" dirty="0" smtClean="0">
                <a:latin typeface="Arial" pitchFamily="34" charset="0"/>
                <a:cs typeface="Arial" pitchFamily="34" charset="0"/>
              </a:rPr>
              <a:t>Increased pressure; Reduces blood flow to abdominal wall; Leads to local ischemia and edema; Ischemia of muscle and fascia; Contributes to wound complications such as infection, dehiscence, herniation, and necrotizing fasciitis; Wall becomes less compliant and less capable of stretching to accommodate additional increases in pressure</a:t>
            </a:r>
          </a:p>
          <a:p>
            <a:pPr>
              <a:lnSpc>
                <a:spcPct val="90000"/>
              </a:lnSpc>
              <a:defRPr/>
            </a:pPr>
            <a:endParaRPr lang="en-US" sz="1700" dirty="0" smtClean="0">
              <a:latin typeface="Arial" pitchFamily="34" charset="0"/>
              <a:cs typeface="Arial" pitchFamily="34" charset="0"/>
            </a:endParaRPr>
          </a:p>
          <a:p>
            <a:pPr>
              <a:defRPr/>
            </a:pPr>
            <a:endParaRPr lang="en-US" sz="1700" dirty="0">
              <a:latin typeface="Arial" pitchFamily="34" charset="0"/>
              <a:cs typeface="Arial" pitchFamily="34" charset="0"/>
            </a:endParaRPr>
          </a:p>
        </p:txBody>
      </p:sp>
      <p:sp>
        <p:nvSpPr>
          <p:cNvPr id="4" name="Slide Number Placeholder 3"/>
          <p:cNvSpPr>
            <a:spLocks noGrp="1"/>
          </p:cNvSpPr>
          <p:nvPr>
            <p:ph type="sldNum" sz="quarter" idx="5"/>
          </p:nvPr>
        </p:nvSpPr>
        <p:spPr/>
        <p:txBody>
          <a:bodyPr/>
          <a:lstStyle/>
          <a:p>
            <a:pPr>
              <a:defRPr/>
            </a:pPr>
            <a:fld id="{5A0C02E7-BD19-491C-B8E4-1F5AE9D0FB66}" type="slidenum">
              <a:rPr lang="en-US" smtClean="0"/>
              <a:pPr>
                <a:defRPr/>
              </a:pPr>
              <a:t>96</a:t>
            </a:fld>
            <a:endParaRPr lang="en-US" dirty="0"/>
          </a:p>
        </p:txBody>
      </p:sp>
      <p:sp>
        <p:nvSpPr>
          <p:cNvPr id="2" name="Footer Placeholder 1"/>
          <p:cNvSpPr>
            <a:spLocks noGrp="1"/>
          </p:cNvSpPr>
          <p:nvPr>
            <p:ph type="ftr" sz="quarter" idx="10"/>
          </p:nvPr>
        </p:nvSpPr>
        <p:spPr/>
        <p:txBody>
          <a:bodyPr/>
          <a:lstStyle/>
          <a:p>
            <a:r>
              <a:rPr lang="en-US" smtClean="0"/>
              <a:t>STN E-Library 2012</a:t>
            </a:r>
            <a:endParaRPr lang="en-US" dirty="0"/>
          </a:p>
        </p:txBody>
      </p:sp>
      <p:sp>
        <p:nvSpPr>
          <p:cNvPr id="5" name="Header Placeholder 4"/>
          <p:cNvSpPr>
            <a:spLocks noGrp="1"/>
          </p:cNvSpPr>
          <p:nvPr>
            <p:ph type="hdr" sz="quarter" idx="11"/>
          </p:nvPr>
        </p:nvSpPr>
        <p:spPr/>
        <p:txBody>
          <a:bodyPr/>
          <a:lstStyle/>
          <a:p>
            <a:pPr>
              <a:defRPr/>
            </a:pPr>
            <a:r>
              <a:rPr lang="en-US" smtClean="0"/>
              <a:t>10_Abdominal Injuries</a:t>
            </a:r>
            <a:endParaRPr lang="en-US" dirty="0"/>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3D73B016-96CA-4BCE-B1E0-98EF3FEB948B}" type="slidenum">
              <a:rPr lang="en-US"/>
              <a:pPr>
                <a:defRPr/>
              </a:pPr>
              <a:t>97</a:t>
            </a:fld>
            <a:endParaRPr lang="en-US" dirty="0"/>
          </a:p>
        </p:txBody>
      </p:sp>
      <p:sp>
        <p:nvSpPr>
          <p:cNvPr id="254981" name="Rectangle 2"/>
          <p:cNvSpPr>
            <a:spLocks noGrp="1" noRot="1" noChangeAspect="1" noChangeArrowheads="1" noTextEdit="1"/>
          </p:cNvSpPr>
          <p:nvPr>
            <p:ph type="sldImg"/>
          </p:nvPr>
        </p:nvSpPr>
        <p:spPr bwMode="auto">
          <a:xfrm>
            <a:off x="1143000" y="609600"/>
            <a:ext cx="4572000" cy="3429000"/>
          </a:xfrm>
          <a:noFill/>
          <a:ln>
            <a:solidFill>
              <a:srgbClr val="000000"/>
            </a:solidFill>
            <a:miter lim="800000"/>
            <a:headEnd/>
            <a:tailEnd/>
          </a:ln>
        </p:spPr>
      </p:sp>
      <p:sp>
        <p:nvSpPr>
          <p:cNvPr id="254982" name="Rectangle 3"/>
          <p:cNvSpPr>
            <a:spLocks noGrp="1" noChangeArrowheads="1"/>
          </p:cNvSpPr>
          <p:nvPr>
            <p:ph type="body" idx="1"/>
          </p:nvPr>
        </p:nvSpPr>
        <p:spPr bwMode="auto">
          <a:noFill/>
        </p:spPr>
        <p:txBody>
          <a:bodyPr wrap="square" numCol="1" anchor="t" anchorCtr="0" compatLnSpc="1">
            <a:prstTxWarp prst="textNoShape">
              <a:avLst/>
            </a:prstTxWarp>
          </a:bodyPr>
          <a:lstStyle/>
          <a:p>
            <a:r>
              <a:rPr lang="en-US" b="1" dirty="0" smtClean="0">
                <a:latin typeface="Arial" pitchFamily="34" charset="0"/>
                <a:cs typeface="Arial" pitchFamily="34" charset="0"/>
              </a:rPr>
              <a:t>Fasciitis as mentioned in previous slide</a:t>
            </a:r>
          </a:p>
        </p:txBody>
      </p:sp>
      <p:sp>
        <p:nvSpPr>
          <p:cNvPr id="2" name="Footer Placeholder 1"/>
          <p:cNvSpPr>
            <a:spLocks noGrp="1"/>
          </p:cNvSpPr>
          <p:nvPr>
            <p:ph type="ftr" sz="quarter" idx="10"/>
          </p:nvPr>
        </p:nvSpPr>
        <p:spPr/>
        <p:txBody>
          <a:bodyPr/>
          <a:lstStyle/>
          <a:p>
            <a:r>
              <a:rPr lang="en-US" smtClean="0"/>
              <a:t>STN E-Library 2012</a:t>
            </a:r>
            <a:endParaRPr lang="en-US" dirty="0"/>
          </a:p>
        </p:txBody>
      </p:sp>
      <p:sp>
        <p:nvSpPr>
          <p:cNvPr id="3" name="Header Placeholder 2"/>
          <p:cNvSpPr>
            <a:spLocks noGrp="1"/>
          </p:cNvSpPr>
          <p:nvPr>
            <p:ph type="hdr" sz="quarter" idx="11"/>
          </p:nvPr>
        </p:nvSpPr>
        <p:spPr/>
        <p:txBody>
          <a:bodyPr/>
          <a:lstStyle/>
          <a:p>
            <a:pPr>
              <a:defRPr/>
            </a:pPr>
            <a:r>
              <a:rPr lang="en-US" smtClean="0"/>
              <a:t>10_Abdominal Injuries</a:t>
            </a:r>
            <a:endParaRPr lang="en-US" dirty="0"/>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2" name="Slide Image Placeholder 1"/>
          <p:cNvSpPr>
            <a:spLocks noGrp="1" noRot="1" noChangeAspect="1" noTextEdit="1"/>
          </p:cNvSpPr>
          <p:nvPr>
            <p:ph type="sldImg"/>
          </p:nvPr>
        </p:nvSpPr>
        <p:spPr bwMode="auto">
          <a:noFill/>
          <a:ln>
            <a:solidFill>
              <a:srgbClr val="000000"/>
            </a:solidFill>
            <a:miter lim="800000"/>
            <a:headEnd/>
            <a:tailEnd/>
          </a:ln>
        </p:spPr>
      </p:sp>
      <p:sp>
        <p:nvSpPr>
          <p:cNvPr id="256003"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dirty="0" smtClean="0">
                <a:latin typeface="Arial" pitchFamily="34" charset="0"/>
                <a:cs typeface="Arial" pitchFamily="34" charset="0"/>
              </a:rPr>
              <a:t>Review with the surgeon and staff the need for volume loading before abdominal decompression advocated as a means of controlling hypotension after acute reduction in SVR caused by a decrease in IAP or from ischemia-reperfusion phenomenon after decompression.</a:t>
            </a:r>
          </a:p>
          <a:p>
            <a:endParaRPr lang="en-US" dirty="0" smtClean="0">
              <a:latin typeface="Arial" pitchFamily="34" charset="0"/>
              <a:cs typeface="Arial" pitchFamily="34" charset="0"/>
            </a:endParaRPr>
          </a:p>
          <a:p>
            <a:r>
              <a:rPr lang="en-US" dirty="0" smtClean="0">
                <a:latin typeface="Arial" pitchFamily="34" charset="0"/>
                <a:cs typeface="Arial" pitchFamily="34" charset="0"/>
              </a:rPr>
              <a:t>Some advocate giving the patient Bicarb to counter the influx of acids.</a:t>
            </a:r>
          </a:p>
          <a:p>
            <a:endParaRPr lang="en-US" dirty="0" smtClean="0"/>
          </a:p>
        </p:txBody>
      </p:sp>
      <p:sp>
        <p:nvSpPr>
          <p:cNvPr id="4" name="Slide Number Placeholder 3"/>
          <p:cNvSpPr>
            <a:spLocks noGrp="1"/>
          </p:cNvSpPr>
          <p:nvPr>
            <p:ph type="sldNum" sz="quarter" idx="5"/>
          </p:nvPr>
        </p:nvSpPr>
        <p:spPr/>
        <p:txBody>
          <a:bodyPr/>
          <a:lstStyle/>
          <a:p>
            <a:pPr>
              <a:defRPr/>
            </a:pPr>
            <a:fld id="{9EFEDBBA-7FCA-404A-8119-D71513F55E2D}" type="slidenum">
              <a:rPr lang="en-US" smtClean="0"/>
              <a:pPr>
                <a:defRPr/>
              </a:pPr>
              <a:t>98</a:t>
            </a:fld>
            <a:endParaRPr lang="en-US" dirty="0"/>
          </a:p>
        </p:txBody>
      </p:sp>
      <p:sp>
        <p:nvSpPr>
          <p:cNvPr id="2" name="Footer Placeholder 1"/>
          <p:cNvSpPr>
            <a:spLocks noGrp="1"/>
          </p:cNvSpPr>
          <p:nvPr>
            <p:ph type="ftr" sz="quarter" idx="10"/>
          </p:nvPr>
        </p:nvSpPr>
        <p:spPr/>
        <p:txBody>
          <a:bodyPr/>
          <a:lstStyle/>
          <a:p>
            <a:r>
              <a:rPr lang="en-US" smtClean="0"/>
              <a:t>STN E-Library 2012</a:t>
            </a:r>
            <a:endParaRPr lang="en-US" dirty="0"/>
          </a:p>
        </p:txBody>
      </p:sp>
      <p:sp>
        <p:nvSpPr>
          <p:cNvPr id="3" name="Header Placeholder 2"/>
          <p:cNvSpPr>
            <a:spLocks noGrp="1"/>
          </p:cNvSpPr>
          <p:nvPr>
            <p:ph type="hdr" sz="quarter" idx="11"/>
          </p:nvPr>
        </p:nvSpPr>
        <p:spPr/>
        <p:txBody>
          <a:bodyPr/>
          <a:lstStyle/>
          <a:p>
            <a:pPr>
              <a:defRPr/>
            </a:pPr>
            <a:r>
              <a:rPr lang="en-US" smtClean="0"/>
              <a:t>10_Abdominal Injuries</a:t>
            </a:r>
            <a:endParaRPr lang="en-US" dirty="0"/>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2" name="Rectangle 7"/>
          <p:cNvSpPr>
            <a:spLocks noGrp="1" noChangeArrowheads="1"/>
          </p:cNvSpPr>
          <p:nvPr>
            <p:ph type="sldNum" sz="quarter" idx="5"/>
          </p:nvPr>
        </p:nvSpPr>
        <p:spPr bwMode="auto">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7DEE7E6C-81E5-461E-80AE-2FD32D891967}" type="slidenum">
              <a:rPr lang="en-US" smtClean="0"/>
              <a:pPr fontAlgn="base">
                <a:spcBef>
                  <a:spcPct val="0"/>
                </a:spcBef>
                <a:spcAft>
                  <a:spcPct val="0"/>
                </a:spcAft>
                <a:defRPr/>
              </a:pPr>
              <a:t>99</a:t>
            </a:fld>
            <a:endParaRPr lang="en-US" dirty="0" smtClean="0"/>
          </a:p>
        </p:txBody>
      </p:sp>
      <p:sp>
        <p:nvSpPr>
          <p:cNvPr id="25702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5703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latin typeface="Arial" pitchFamily="34" charset="0"/>
                <a:cs typeface="Arial" pitchFamily="34" charset="0"/>
              </a:rPr>
              <a:t>Cause of ACC is uncertain and most likely multifactorial.  </a:t>
            </a:r>
          </a:p>
          <a:p>
            <a:pPr eaLnBrk="1" hangingPunct="1">
              <a:spcBef>
                <a:spcPct val="0"/>
              </a:spcBef>
            </a:pPr>
            <a:r>
              <a:rPr lang="en-US" dirty="0" smtClean="0">
                <a:latin typeface="Arial" pitchFamily="34" charset="0"/>
                <a:cs typeface="Arial" pitchFamily="34" charset="0"/>
              </a:rPr>
              <a:t>Does not differ from calculous type except there is a higher rate of gangrene and perforation.  </a:t>
            </a:r>
          </a:p>
          <a:p>
            <a:pPr eaLnBrk="1" hangingPunct="1">
              <a:spcBef>
                <a:spcPct val="0"/>
              </a:spcBef>
            </a:pPr>
            <a:r>
              <a:rPr lang="en-US" dirty="0" smtClean="0">
                <a:latin typeface="Arial" pitchFamily="34" charset="0"/>
                <a:cs typeface="Arial" pitchFamily="34" charset="0"/>
              </a:rPr>
              <a:t>It is a diagnostic challenge because it can be masked by many things to include narcotic administration, incisional abdominal pain, other injuries or disease processes.  </a:t>
            </a:r>
          </a:p>
          <a:p>
            <a:pPr eaLnBrk="1" hangingPunct="1">
              <a:spcBef>
                <a:spcPct val="0"/>
              </a:spcBef>
            </a:pPr>
            <a:r>
              <a:rPr lang="en-US" dirty="0" smtClean="0">
                <a:latin typeface="Arial" pitchFamily="34" charset="0"/>
                <a:cs typeface="Arial" pitchFamily="34" charset="0"/>
              </a:rPr>
              <a:t>US is helpful in the diagnosis and an elevated WBC in found in 70% of cases.  </a:t>
            </a:r>
          </a:p>
          <a:p>
            <a:pPr eaLnBrk="1" hangingPunct="1">
              <a:spcBef>
                <a:spcPct val="0"/>
              </a:spcBef>
            </a:pPr>
            <a:r>
              <a:rPr lang="en-US" dirty="0" smtClean="0">
                <a:latin typeface="Arial" pitchFamily="34" charset="0"/>
                <a:cs typeface="Arial" pitchFamily="34" charset="0"/>
              </a:rPr>
              <a:t>The gallbladder can by removed by cholecystectomy or laparoscopic cholecystectomy.</a:t>
            </a:r>
          </a:p>
        </p:txBody>
      </p:sp>
      <p:sp>
        <p:nvSpPr>
          <p:cNvPr id="2" name="Footer Placeholder 1"/>
          <p:cNvSpPr>
            <a:spLocks noGrp="1"/>
          </p:cNvSpPr>
          <p:nvPr>
            <p:ph type="ftr" sz="quarter" idx="10"/>
          </p:nvPr>
        </p:nvSpPr>
        <p:spPr/>
        <p:txBody>
          <a:bodyPr/>
          <a:lstStyle/>
          <a:p>
            <a:r>
              <a:rPr lang="en-US" smtClean="0"/>
              <a:t>STN E-Library 2012</a:t>
            </a:r>
            <a:endParaRPr lang="en-US" dirty="0"/>
          </a:p>
        </p:txBody>
      </p:sp>
      <p:sp>
        <p:nvSpPr>
          <p:cNvPr id="3" name="Header Placeholder 2"/>
          <p:cNvSpPr>
            <a:spLocks noGrp="1"/>
          </p:cNvSpPr>
          <p:nvPr>
            <p:ph type="hdr" sz="quarter" idx="11"/>
          </p:nvPr>
        </p:nvSpPr>
        <p:spPr/>
        <p:txBody>
          <a:bodyPr/>
          <a:lstStyle/>
          <a:p>
            <a:pPr>
              <a:defRPr/>
            </a:pPr>
            <a:r>
              <a:rPr lang="en-US" smtClean="0"/>
              <a:t>10_Abdominal Injuries</a:t>
            </a:r>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0" y="2667000"/>
            <a:ext cx="9144000" cy="1143000"/>
          </a:xfrm>
        </p:spPr>
        <p:txBody>
          <a:bodyPr/>
          <a:lstStyle>
            <a:lvl1pPr>
              <a:defRPr/>
            </a:lvl1pPr>
          </a:lstStyle>
          <a:p>
            <a:r>
              <a:rPr lang="en-US" dirty="0"/>
              <a:t>Click to edit Master title style</a:t>
            </a:r>
          </a:p>
        </p:txBody>
      </p:sp>
      <p:sp>
        <p:nvSpPr>
          <p:cNvPr id="3075" name="Rectangle 3"/>
          <p:cNvSpPr>
            <a:spLocks noGrp="1" noChangeArrowheads="1"/>
          </p:cNvSpPr>
          <p:nvPr>
            <p:ph type="subTitle" idx="1"/>
          </p:nvPr>
        </p:nvSpPr>
        <p:spPr>
          <a:xfrm>
            <a:off x="0" y="3886200"/>
            <a:ext cx="9144000" cy="609600"/>
          </a:xfrm>
        </p:spPr>
        <p:txBody>
          <a:bodyPr/>
          <a:lstStyle>
            <a:lvl1pPr marL="0" indent="0" algn="ctr">
              <a:buFontTx/>
              <a:buNone/>
              <a:defRPr sz="2800" b="1">
                <a:solidFill>
                  <a:schemeClr val="bg1"/>
                </a:solidFill>
                <a:latin typeface="Arial" pitchFamily="34" charset="0"/>
                <a:cs typeface="Arial" pitchFamily="34" charset="0"/>
              </a:defRPr>
            </a:lvl1pPr>
          </a:lstStyle>
          <a:p>
            <a:r>
              <a:rPr lang="en-US" dirty="0"/>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EFFF934F-1029-4BB2-8494-4BC513C01A03}"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0372006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2162A97-FA0B-449C-A26A-C0F1A9CF8EE7}"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4661909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BFEF2F7-A17A-4E17-86B9-FA34CED9F550}"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9840576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990600" y="19050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953000" y="19050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953000" y="40386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685800" y="6248400"/>
            <a:ext cx="1905000" cy="457200"/>
          </a:xfrm>
        </p:spPr>
        <p:txBody>
          <a:bodyPr/>
          <a:lstStyle>
            <a:lvl1pPr>
              <a:defRPr/>
            </a:lvl1pPr>
          </a:lstStyle>
          <a:p>
            <a:pPr>
              <a:defRPr/>
            </a:pPr>
            <a:endParaRPr lang="en-US" dirty="0"/>
          </a:p>
        </p:txBody>
      </p:sp>
      <p:sp>
        <p:nvSpPr>
          <p:cNvPr id="7" name="Footer Placeholder 6"/>
          <p:cNvSpPr>
            <a:spLocks noGrp="1"/>
          </p:cNvSpPr>
          <p:nvPr>
            <p:ph type="ftr" sz="quarter" idx="11"/>
          </p:nvPr>
        </p:nvSpPr>
        <p:spPr>
          <a:xfrm>
            <a:off x="3124200" y="6248400"/>
            <a:ext cx="2895600" cy="457200"/>
          </a:xfrm>
        </p:spPr>
        <p:txBody>
          <a:bodyPr/>
          <a:lstStyle>
            <a:lvl1pPr>
              <a:defRPr/>
            </a:lvl1pPr>
          </a:lstStyle>
          <a:p>
            <a:pPr>
              <a:defRPr/>
            </a:pPr>
            <a:endParaRPr lang="en-US" dirty="0"/>
          </a:p>
        </p:txBody>
      </p:sp>
      <p:sp>
        <p:nvSpPr>
          <p:cNvPr id="8" name="Slide Number Placeholder 7"/>
          <p:cNvSpPr>
            <a:spLocks noGrp="1"/>
          </p:cNvSpPr>
          <p:nvPr>
            <p:ph type="sldNum" sz="quarter" idx="12"/>
          </p:nvPr>
        </p:nvSpPr>
        <p:spPr>
          <a:xfrm>
            <a:off x="6553200" y="6248400"/>
            <a:ext cx="1905000" cy="457200"/>
          </a:xfrm>
        </p:spPr>
        <p:txBody>
          <a:bodyPr/>
          <a:lstStyle>
            <a:lvl1pPr>
              <a:defRPr/>
            </a:lvl1pPr>
          </a:lstStyle>
          <a:p>
            <a:pPr>
              <a:defRPr/>
            </a:pPr>
            <a:fld id="{0F6DA675-B670-4A3C-B4F8-4FCBAD78278F}" type="slidenum">
              <a:rPr lang="en-US"/>
              <a:pPr>
                <a:defRPr/>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990600" y="19050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953000" y="1905000"/>
            <a:ext cx="3810000" cy="4114800"/>
          </a:xfrm>
        </p:spPr>
        <p:txBody>
          <a:bodyPr rtlCol="0">
            <a:normAutofit/>
          </a:bodyPr>
          <a:lstStyle/>
          <a:p>
            <a:pPr lvl="0"/>
            <a:endParaRPr lang="en-US" noProof="0" dirty="0"/>
          </a:p>
        </p:txBody>
      </p:sp>
      <p:sp>
        <p:nvSpPr>
          <p:cNvPr id="5" name="Date Placeholder 4"/>
          <p:cNvSpPr>
            <a:spLocks noGrp="1"/>
          </p:cNvSpPr>
          <p:nvPr>
            <p:ph type="dt" sz="half" idx="10"/>
          </p:nvPr>
        </p:nvSpPr>
        <p:spPr>
          <a:xfrm>
            <a:off x="685800" y="6248400"/>
            <a:ext cx="1905000" cy="457200"/>
          </a:xfrm>
        </p:spPr>
        <p:txBody>
          <a:bodyPr/>
          <a:lstStyle>
            <a:lvl1pPr>
              <a:defRPr/>
            </a:lvl1pPr>
          </a:lstStyle>
          <a:p>
            <a:pPr>
              <a:defRPr/>
            </a:pPr>
            <a:endParaRPr lang="en-US" dirty="0"/>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pPr>
              <a:defRPr/>
            </a:pPr>
            <a:endParaRPr lang="en-US" dirty="0"/>
          </a:p>
        </p:txBody>
      </p:sp>
      <p:sp>
        <p:nvSpPr>
          <p:cNvPr id="7" name="Slide Number Placeholder 6"/>
          <p:cNvSpPr>
            <a:spLocks noGrp="1"/>
          </p:cNvSpPr>
          <p:nvPr>
            <p:ph type="sldNum" sz="quarter" idx="12"/>
          </p:nvPr>
        </p:nvSpPr>
        <p:spPr>
          <a:xfrm>
            <a:off x="6553200" y="6248400"/>
            <a:ext cx="1905000" cy="457200"/>
          </a:xfrm>
        </p:spPr>
        <p:txBody>
          <a:bodyPr/>
          <a:lstStyle>
            <a:lvl1pPr>
              <a:defRPr/>
            </a:lvl1pPr>
          </a:lstStyle>
          <a:p>
            <a:pPr>
              <a:defRPr/>
            </a:pPr>
            <a:fld id="{88C5AB9C-D7DE-4CA9-BAB2-80A347FCA9A4}" type="slidenum">
              <a:rPr lang="en-US"/>
              <a:pPr>
                <a:defRPr/>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990600" y="19050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953000" y="19050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685800" y="6248400"/>
            <a:ext cx="1905000" cy="457200"/>
          </a:xfrm>
        </p:spPr>
        <p:txBody>
          <a:bodyPr/>
          <a:lstStyle>
            <a:lvl1pPr>
              <a:defRPr/>
            </a:lvl1pPr>
          </a:lstStyle>
          <a:p>
            <a:pPr>
              <a:defRPr/>
            </a:pPr>
            <a:endParaRPr lang="en-US" dirty="0"/>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pPr>
              <a:defRPr/>
            </a:pPr>
            <a:endParaRPr lang="en-US" dirty="0"/>
          </a:p>
        </p:txBody>
      </p:sp>
      <p:sp>
        <p:nvSpPr>
          <p:cNvPr id="7" name="Slide Number Placeholder 6"/>
          <p:cNvSpPr>
            <a:spLocks noGrp="1"/>
          </p:cNvSpPr>
          <p:nvPr>
            <p:ph type="sldNum" sz="quarter" idx="12"/>
          </p:nvPr>
        </p:nvSpPr>
        <p:spPr>
          <a:xfrm>
            <a:off x="6553200" y="6248400"/>
            <a:ext cx="1905000" cy="457200"/>
          </a:xfrm>
        </p:spPr>
        <p:txBody>
          <a:bodyPr/>
          <a:lstStyle>
            <a:lvl1pPr>
              <a:defRPr/>
            </a:lvl1pPr>
          </a:lstStyle>
          <a:p>
            <a:pPr>
              <a:defRPr/>
            </a:pPr>
            <a:fld id="{AC28AB4C-3094-41B9-B66E-68F7469BFF5C}" type="slidenum">
              <a:rPr lang="en-US"/>
              <a:pPr>
                <a:defRPr/>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3D193919-9D89-471A-88B8-DA6DA7835895}" type="datetimeFigureOut">
              <a:rPr lang="en-US"/>
              <a:pPr>
                <a:defRPr/>
              </a:pPr>
              <a:t>1/10/2013</a:t>
            </a:fld>
            <a:endParaRPr lang="en-US" dirty="0"/>
          </a:p>
        </p:txBody>
      </p:sp>
      <p:sp>
        <p:nvSpPr>
          <p:cNvPr id="4" name="Footer Placeholder 4"/>
          <p:cNvSpPr>
            <a:spLocks noGrp="1"/>
          </p:cNvSpPr>
          <p:nvPr>
            <p:ph type="ftr" sz="quarter" idx="11"/>
          </p:nvPr>
        </p:nvSpPr>
        <p:spPr/>
        <p:txBody>
          <a:bodyPr/>
          <a:lstStyle>
            <a:lvl1pPr>
              <a:defRPr/>
            </a:lvl1pPr>
          </a:lstStyle>
          <a:p>
            <a:pPr>
              <a:defRPr/>
            </a:pPr>
            <a:endParaRPr lang="en-US" dirty="0"/>
          </a:p>
        </p:txBody>
      </p:sp>
      <p:sp>
        <p:nvSpPr>
          <p:cNvPr id="5" name="Slide Number Placeholder 5"/>
          <p:cNvSpPr>
            <a:spLocks noGrp="1"/>
          </p:cNvSpPr>
          <p:nvPr>
            <p:ph type="sldNum" sz="quarter" idx="12"/>
          </p:nvPr>
        </p:nvSpPr>
        <p:spPr/>
        <p:txBody>
          <a:bodyPr/>
          <a:lstStyle>
            <a:lvl1pPr>
              <a:defRPr/>
            </a:lvl1pPr>
          </a:lstStyle>
          <a:p>
            <a:pPr>
              <a:defRPr/>
            </a:pPr>
            <a:fld id="{2CF0BDDA-AF38-4AF5-ADB0-A7387C2D0299}" type="slidenum">
              <a:rPr lang="en-US"/>
              <a:pPr>
                <a:defRPr/>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3EF9E40E-1D74-47B1-9834-C8E62C981EF6}" type="datetimeFigureOut">
              <a:rPr lang="en-US"/>
              <a:pPr>
                <a:defRPr/>
              </a:pPr>
              <a:t>1/10/2013</a:t>
            </a:fld>
            <a:endParaRPr lang="en-US" dirty="0"/>
          </a:p>
        </p:txBody>
      </p:sp>
      <p:sp>
        <p:nvSpPr>
          <p:cNvPr id="4" name="Footer Placeholder 4"/>
          <p:cNvSpPr>
            <a:spLocks noGrp="1"/>
          </p:cNvSpPr>
          <p:nvPr>
            <p:ph type="ftr" sz="quarter" idx="11"/>
          </p:nvPr>
        </p:nvSpPr>
        <p:spPr/>
        <p:txBody>
          <a:bodyPr/>
          <a:lstStyle>
            <a:lvl1pPr>
              <a:defRPr/>
            </a:lvl1pPr>
          </a:lstStyle>
          <a:p>
            <a:pPr>
              <a:defRPr/>
            </a:pPr>
            <a:endParaRPr lang="en-US" dirty="0"/>
          </a:p>
        </p:txBody>
      </p:sp>
      <p:sp>
        <p:nvSpPr>
          <p:cNvPr id="5" name="Slide Number Placeholder 5"/>
          <p:cNvSpPr>
            <a:spLocks noGrp="1"/>
          </p:cNvSpPr>
          <p:nvPr>
            <p:ph type="sldNum" sz="quarter" idx="12"/>
          </p:nvPr>
        </p:nvSpPr>
        <p:spPr/>
        <p:txBody>
          <a:bodyPr/>
          <a:lstStyle>
            <a:lvl1pPr>
              <a:defRPr/>
            </a:lvl1pPr>
          </a:lstStyle>
          <a:p>
            <a:pPr>
              <a:defRPr/>
            </a:pPr>
            <a:fld id="{9DF38F96-E3B8-4F4F-8FCD-D4C802CBE7E5}" type="slidenum">
              <a:rPr lang="en-US"/>
              <a:pPr>
                <a:defRPr/>
              </a:pPr>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0" y="2667000"/>
            <a:ext cx="9144000" cy="1143000"/>
          </a:xfrm>
        </p:spPr>
        <p:txBody>
          <a:bodyPr/>
          <a:lstStyle>
            <a:lvl1pPr>
              <a:defRPr/>
            </a:lvl1pPr>
          </a:lstStyle>
          <a:p>
            <a:r>
              <a:rPr lang="en-US" dirty="0"/>
              <a:t>Click to edit Master title style</a:t>
            </a:r>
          </a:p>
        </p:txBody>
      </p:sp>
      <p:sp>
        <p:nvSpPr>
          <p:cNvPr id="3075" name="Rectangle 3"/>
          <p:cNvSpPr>
            <a:spLocks noGrp="1" noChangeArrowheads="1"/>
          </p:cNvSpPr>
          <p:nvPr>
            <p:ph type="subTitle" idx="1"/>
          </p:nvPr>
        </p:nvSpPr>
        <p:spPr>
          <a:xfrm>
            <a:off x="0" y="3886200"/>
            <a:ext cx="9144000" cy="609600"/>
          </a:xfrm>
        </p:spPr>
        <p:txBody>
          <a:bodyPr/>
          <a:lstStyle>
            <a:lvl1pPr marL="0" indent="0" algn="ctr">
              <a:buFontTx/>
              <a:buNone/>
              <a:defRPr sz="2800" b="1">
                <a:solidFill>
                  <a:schemeClr val="bg1"/>
                </a:solidFill>
                <a:latin typeface="Arial" pitchFamily="34" charset="0"/>
                <a:cs typeface="Arial" pitchFamily="34" charset="0"/>
              </a:defRPr>
            </a:lvl1pPr>
          </a:lstStyle>
          <a:p>
            <a:r>
              <a:rPr lang="en-US" dirty="0"/>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EFFF934F-1029-4BB2-8494-4BC513C01A03}"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52742960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ection Header">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4561995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lvl2pPr>
              <a:defRPr>
                <a:solidFill>
                  <a:schemeClr val="accent2"/>
                </a:solidFill>
              </a:defRPr>
            </a:lvl2pPr>
            <a:lvl3pPr>
              <a:defRPr>
                <a:solidFill>
                  <a:schemeClr val="accent2">
                    <a:lumMod val="75000"/>
                  </a:schemeClr>
                </a:solidFill>
              </a:defRPr>
            </a:lvl3pPr>
            <a:lvl4pPr>
              <a:defRPr>
                <a:solidFill>
                  <a:schemeClr val="accent2">
                    <a:lumMod val="50000"/>
                  </a:schemeClr>
                </a:solidFill>
              </a:defRPr>
            </a:lvl4pPr>
            <a:lvl5pPr>
              <a:defRPr>
                <a:solidFill>
                  <a:schemeClr val="accent6">
                    <a:lumMod val="75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8BD0341-D1C8-4CF7-8FEC-D73AC30EE9CF}"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4611198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Header">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2560105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3C11336-34DF-4DEF-A989-A8E2E7555C80}"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78124540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01DD7DBD-4FF4-4C9A-A2CF-ECED7731D137}"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56825921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12FC6637-6409-4DDA-B16A-7DBB9918D0D0}"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14075527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DCDADB8E-E678-4720-B24B-AB7946A0BEBE}"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99491041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0582348-BB56-4861-834F-781E43B531E3}"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0745868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9DFBAAC-A5A3-47E1-A61B-8DDEB2FAF30F}"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5524086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2162A97-FA0B-449C-A26A-C0F1A9CF8EE7}"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85570741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BFEF2F7-A17A-4E17-86B9-FA34CED9F550}"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4713221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lvl2pPr>
              <a:defRPr>
                <a:solidFill>
                  <a:schemeClr val="accent2"/>
                </a:solidFill>
              </a:defRPr>
            </a:lvl2pPr>
            <a:lvl3pPr>
              <a:defRPr>
                <a:solidFill>
                  <a:schemeClr val="accent2">
                    <a:lumMod val="75000"/>
                  </a:schemeClr>
                </a:solidFill>
              </a:defRPr>
            </a:lvl3pPr>
            <a:lvl4pPr>
              <a:defRPr>
                <a:solidFill>
                  <a:schemeClr val="accent2">
                    <a:lumMod val="50000"/>
                  </a:schemeClr>
                </a:solidFill>
              </a:defRPr>
            </a:lvl4pPr>
            <a:lvl5pPr>
              <a:defRPr>
                <a:solidFill>
                  <a:schemeClr val="accent6">
                    <a:lumMod val="75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8BD0341-D1C8-4CF7-8FEC-D73AC30EE9CF}"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42420088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3C11336-34DF-4DEF-A989-A8E2E7555C80}"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42864262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01DD7DBD-4FF4-4C9A-A2CF-ECED7731D137}"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9040397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12FC6637-6409-4DDA-B16A-7DBB9918D0D0}"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6762342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DCDADB8E-E678-4720-B24B-AB7946A0BEBE}"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4018328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0582348-BB56-4861-834F-781E43B531E3}"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6004120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9DFBAAC-A5A3-47E1-A61B-8DDEB2FAF30F}"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9450021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image" Target="../media/image1.jpeg"/><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2.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8" cstate="print"/>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52400" y="76200"/>
            <a:ext cx="8991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85800" y="14478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eaLnBrk="0" hangingPunct="0">
              <a:defRPr/>
            </a:pPr>
            <a:endParaRPr lang="en-US" dirty="0">
              <a:solidFill>
                <a:srgbClr val="000000"/>
              </a:solidFill>
              <a:latin typeface="Times" pitchFamily="-16" charset="0"/>
              <a:cs typeface="+mn-cs"/>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eaLnBrk="0" hangingPunct="0">
              <a:defRPr/>
            </a:pPr>
            <a:endParaRPr lang="en-US" dirty="0">
              <a:solidFill>
                <a:srgbClr val="000000"/>
              </a:solidFill>
              <a:latin typeface="Times" pitchFamily="-16" charset="0"/>
              <a:cs typeface="+mn-cs"/>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hangingPunct="0">
              <a:defRPr/>
            </a:pPr>
            <a:fld id="{DEF70DB8-1739-4111-A620-FA63EE63CCFF}" type="slidenum">
              <a:rPr lang="en-US">
                <a:solidFill>
                  <a:srgbClr val="000000"/>
                </a:solidFill>
                <a:latin typeface="Times" pitchFamily="-16" charset="0"/>
                <a:cs typeface="+mn-cs"/>
              </a:rPr>
              <a:pPr eaLnBrk="0" hangingPunct="0">
                <a:defRPr/>
              </a:pPr>
              <a:t>‹#›</a:t>
            </a:fld>
            <a:endParaRPr lang="en-US" dirty="0">
              <a:solidFill>
                <a:srgbClr val="000000"/>
              </a:solidFill>
              <a:latin typeface="Times" pitchFamily="-16" charset="0"/>
              <a:cs typeface="+mn-cs"/>
            </a:endParaRPr>
          </a:p>
        </p:txBody>
      </p:sp>
    </p:spTree>
    <p:extLst>
      <p:ext uri="{BB962C8B-B14F-4D97-AF65-F5344CB8AC3E}">
        <p14:creationId xmlns:p14="http://schemas.microsoft.com/office/powerpoint/2010/main" val="3745520619"/>
      </p:ext>
    </p:extLst>
  </p:cSld>
  <p:clrMap bg1="lt1" tx1="dk1" bg2="lt2" tx2="dk2" accent1="accent1" accent2="accent2" accent3="accent3" accent4="accent4" accent5="accent5" accent6="accent6" hlink="hlink" folHlink="folHlink"/>
  <p:sldLayoutIdLst>
    <p:sldLayoutId id="2147483800" r:id="rId1"/>
    <p:sldLayoutId id="2147483801" r:id="rId2"/>
    <p:sldLayoutId id="2147483802" r:id="rId3"/>
    <p:sldLayoutId id="2147483803" r:id="rId4"/>
    <p:sldLayoutId id="2147483804" r:id="rId5"/>
    <p:sldLayoutId id="2147483805" r:id="rId6"/>
    <p:sldLayoutId id="2147483806" r:id="rId7"/>
    <p:sldLayoutId id="2147483807" r:id="rId8"/>
    <p:sldLayoutId id="2147483808" r:id="rId9"/>
    <p:sldLayoutId id="2147483809" r:id="rId10"/>
    <p:sldLayoutId id="2147483810" r:id="rId11"/>
    <p:sldLayoutId id="2147483811" r:id="rId12"/>
    <p:sldLayoutId id="2147483812" r:id="rId13"/>
    <p:sldLayoutId id="2147483813" r:id="rId14"/>
    <p:sldLayoutId id="2147483814" r:id="rId15"/>
    <p:sldLayoutId id="2147483786" r:id="rId16"/>
  </p:sldLayoutIdLst>
  <p:txStyles>
    <p:titleStyle>
      <a:lvl1pPr algn="ctr" rtl="0" eaLnBrk="0" fontAlgn="base" hangingPunct="0">
        <a:spcBef>
          <a:spcPct val="0"/>
        </a:spcBef>
        <a:spcAft>
          <a:spcPct val="0"/>
        </a:spcAft>
        <a:defRPr sz="3600" b="1">
          <a:solidFill>
            <a:schemeClr val="bg1"/>
          </a:solidFill>
          <a:latin typeface="Arial" pitchFamily="34" charset="0"/>
          <a:ea typeface="+mj-ea"/>
          <a:cs typeface="Arial" pitchFamily="34" charset="0"/>
        </a:defRPr>
      </a:lvl1pPr>
      <a:lvl2pPr algn="ctr" rtl="0" eaLnBrk="0" fontAlgn="base" hangingPunct="0">
        <a:spcBef>
          <a:spcPct val="0"/>
        </a:spcBef>
        <a:spcAft>
          <a:spcPct val="0"/>
        </a:spcAft>
        <a:defRPr sz="3600" b="1">
          <a:solidFill>
            <a:schemeClr val="bg1"/>
          </a:solidFill>
          <a:latin typeface="Arial" charset="0"/>
          <a:cs typeface="Arial" charset="0"/>
        </a:defRPr>
      </a:lvl2pPr>
      <a:lvl3pPr algn="ctr" rtl="0" eaLnBrk="0" fontAlgn="base" hangingPunct="0">
        <a:spcBef>
          <a:spcPct val="0"/>
        </a:spcBef>
        <a:spcAft>
          <a:spcPct val="0"/>
        </a:spcAft>
        <a:defRPr sz="3600" b="1">
          <a:solidFill>
            <a:schemeClr val="bg1"/>
          </a:solidFill>
          <a:latin typeface="Arial" charset="0"/>
          <a:cs typeface="Arial" charset="0"/>
        </a:defRPr>
      </a:lvl3pPr>
      <a:lvl4pPr algn="ctr" rtl="0" eaLnBrk="0" fontAlgn="base" hangingPunct="0">
        <a:spcBef>
          <a:spcPct val="0"/>
        </a:spcBef>
        <a:spcAft>
          <a:spcPct val="0"/>
        </a:spcAft>
        <a:defRPr sz="3600" b="1">
          <a:solidFill>
            <a:schemeClr val="bg1"/>
          </a:solidFill>
          <a:latin typeface="Arial" charset="0"/>
          <a:cs typeface="Arial" charset="0"/>
        </a:defRPr>
      </a:lvl4pPr>
      <a:lvl5pPr algn="ctr" rtl="0" eaLnBrk="0" fontAlgn="base" hangingPunct="0">
        <a:spcBef>
          <a:spcPct val="0"/>
        </a:spcBef>
        <a:spcAft>
          <a:spcPct val="0"/>
        </a:spcAft>
        <a:defRPr sz="3600" b="1">
          <a:solidFill>
            <a:schemeClr val="bg1"/>
          </a:solidFill>
          <a:latin typeface="Arial" charset="0"/>
          <a:cs typeface="Arial" charset="0"/>
        </a:defRPr>
      </a:lvl5pPr>
      <a:lvl6pPr marL="457200" algn="ctr" rtl="0" fontAlgn="base">
        <a:spcBef>
          <a:spcPct val="0"/>
        </a:spcBef>
        <a:spcAft>
          <a:spcPct val="0"/>
        </a:spcAft>
        <a:defRPr sz="3600" b="1">
          <a:solidFill>
            <a:srgbClr val="0088CC"/>
          </a:solidFill>
          <a:latin typeface="Verdana" pitchFamily="-16" charset="0"/>
        </a:defRPr>
      </a:lvl6pPr>
      <a:lvl7pPr marL="914400" algn="ctr" rtl="0" fontAlgn="base">
        <a:spcBef>
          <a:spcPct val="0"/>
        </a:spcBef>
        <a:spcAft>
          <a:spcPct val="0"/>
        </a:spcAft>
        <a:defRPr sz="3600" b="1">
          <a:solidFill>
            <a:srgbClr val="0088CC"/>
          </a:solidFill>
          <a:latin typeface="Verdana" pitchFamily="-16" charset="0"/>
        </a:defRPr>
      </a:lvl7pPr>
      <a:lvl8pPr marL="1371600" algn="ctr" rtl="0" fontAlgn="base">
        <a:spcBef>
          <a:spcPct val="0"/>
        </a:spcBef>
        <a:spcAft>
          <a:spcPct val="0"/>
        </a:spcAft>
        <a:defRPr sz="3600" b="1">
          <a:solidFill>
            <a:srgbClr val="0088CC"/>
          </a:solidFill>
          <a:latin typeface="Verdana" pitchFamily="-16" charset="0"/>
        </a:defRPr>
      </a:lvl8pPr>
      <a:lvl9pPr marL="1828800" algn="ctr" rtl="0" fontAlgn="base">
        <a:spcBef>
          <a:spcPct val="0"/>
        </a:spcBef>
        <a:spcAft>
          <a:spcPct val="0"/>
        </a:spcAft>
        <a:defRPr sz="3600" b="1">
          <a:solidFill>
            <a:srgbClr val="0088CC"/>
          </a:solidFill>
          <a:latin typeface="Verdana" pitchFamily="-16" charset="0"/>
        </a:defRPr>
      </a:lvl9pPr>
    </p:titleStyle>
    <p:bodyStyle>
      <a:lvl1pPr marL="457200" indent="-457200" algn="l" rtl="0" eaLnBrk="0" fontAlgn="base" hangingPunct="0">
        <a:spcBef>
          <a:spcPct val="20000"/>
        </a:spcBef>
        <a:spcAft>
          <a:spcPct val="0"/>
        </a:spcAft>
        <a:buFont typeface="Arial" charset="0"/>
        <a:buChar char="•"/>
        <a:defRPr sz="3200">
          <a:solidFill>
            <a:schemeClr val="tx1"/>
          </a:solidFill>
          <a:latin typeface="Arial" pitchFamily="34" charset="0"/>
          <a:ea typeface="+mn-ea"/>
          <a:cs typeface="Arial" pitchFamily="34" charset="0"/>
        </a:defRPr>
      </a:lvl1pPr>
      <a:lvl2pPr marL="914400" indent="-457200" algn="l" rtl="0" eaLnBrk="0" fontAlgn="base" hangingPunct="0">
        <a:spcBef>
          <a:spcPct val="20000"/>
        </a:spcBef>
        <a:spcAft>
          <a:spcPct val="0"/>
        </a:spcAft>
        <a:buFont typeface="Arial" charset="0"/>
        <a:buChar char="•"/>
        <a:defRPr sz="2800">
          <a:solidFill>
            <a:schemeClr val="accent2"/>
          </a:solidFill>
          <a:latin typeface="Arial" pitchFamily="34" charset="0"/>
          <a:cs typeface="Arial" pitchFamily="34" charset="0"/>
        </a:defRPr>
      </a:lvl2pPr>
      <a:lvl3pPr marL="1257300" indent="-342900" algn="l" rtl="0" eaLnBrk="0" fontAlgn="base" hangingPunct="0">
        <a:spcBef>
          <a:spcPct val="20000"/>
        </a:spcBef>
        <a:spcAft>
          <a:spcPct val="0"/>
        </a:spcAft>
        <a:buFont typeface="Arial" charset="0"/>
        <a:buChar char="•"/>
        <a:defRPr sz="2400">
          <a:solidFill>
            <a:srgbClr val="262673"/>
          </a:solidFill>
          <a:latin typeface="Arial" pitchFamily="34" charset="0"/>
          <a:cs typeface="Arial" pitchFamily="34" charset="0"/>
        </a:defRPr>
      </a:lvl3pPr>
      <a:lvl4pPr marL="1714500" indent="-342900" algn="l" rtl="0" eaLnBrk="0" fontAlgn="base" hangingPunct="0">
        <a:spcBef>
          <a:spcPct val="20000"/>
        </a:spcBef>
        <a:spcAft>
          <a:spcPct val="0"/>
        </a:spcAft>
        <a:buFont typeface="Arial" charset="0"/>
        <a:buChar char="•"/>
        <a:defRPr sz="2000">
          <a:solidFill>
            <a:srgbClr val="19194D"/>
          </a:solidFill>
          <a:latin typeface="Arial" pitchFamily="34" charset="0"/>
          <a:cs typeface="Arial" pitchFamily="34" charset="0"/>
        </a:defRPr>
      </a:lvl4pPr>
      <a:lvl5pPr marL="2171700" indent="-342900" algn="l" rtl="0" eaLnBrk="0" fontAlgn="base" hangingPunct="0">
        <a:spcBef>
          <a:spcPct val="20000"/>
        </a:spcBef>
        <a:spcAft>
          <a:spcPct val="0"/>
        </a:spcAft>
        <a:buFont typeface="Arial" charset="0"/>
        <a:buChar char="•"/>
        <a:defRPr sz="2000">
          <a:solidFill>
            <a:schemeClr val="tx1"/>
          </a:solidFill>
          <a:latin typeface="Arial" pitchFamily="34" charset="0"/>
          <a:cs typeface="Arial" pitchFamily="34" charset="0"/>
        </a:defRPr>
      </a:lvl5pPr>
      <a:lvl6pPr marL="2514600" indent="-228600" algn="l" rtl="0" fontAlgn="base">
        <a:spcBef>
          <a:spcPct val="20000"/>
        </a:spcBef>
        <a:spcAft>
          <a:spcPct val="0"/>
        </a:spcAft>
        <a:buClr>
          <a:srgbClr val="0089CD"/>
        </a:buClr>
        <a:buChar char="»"/>
        <a:defRPr sz="2000">
          <a:solidFill>
            <a:schemeClr val="tx1"/>
          </a:solidFill>
          <a:latin typeface="+mn-lt"/>
        </a:defRPr>
      </a:lvl6pPr>
      <a:lvl7pPr marL="2971800" indent="-228600" algn="l" rtl="0" fontAlgn="base">
        <a:spcBef>
          <a:spcPct val="20000"/>
        </a:spcBef>
        <a:spcAft>
          <a:spcPct val="0"/>
        </a:spcAft>
        <a:buClr>
          <a:srgbClr val="0089CD"/>
        </a:buClr>
        <a:buChar char="»"/>
        <a:defRPr sz="2000">
          <a:solidFill>
            <a:schemeClr val="tx1"/>
          </a:solidFill>
          <a:latin typeface="+mn-lt"/>
        </a:defRPr>
      </a:lvl7pPr>
      <a:lvl8pPr marL="3429000" indent="-228600" algn="l" rtl="0" fontAlgn="base">
        <a:spcBef>
          <a:spcPct val="20000"/>
        </a:spcBef>
        <a:spcAft>
          <a:spcPct val="0"/>
        </a:spcAft>
        <a:buClr>
          <a:srgbClr val="0089CD"/>
        </a:buClr>
        <a:buChar char="»"/>
        <a:defRPr sz="2000">
          <a:solidFill>
            <a:schemeClr val="tx1"/>
          </a:solidFill>
          <a:latin typeface="+mn-lt"/>
        </a:defRPr>
      </a:lvl8pPr>
      <a:lvl9pPr marL="3886200" indent="-228600" algn="l" rtl="0" fontAlgn="base">
        <a:spcBef>
          <a:spcPct val="20000"/>
        </a:spcBef>
        <a:spcAft>
          <a:spcPct val="0"/>
        </a:spcAft>
        <a:buClr>
          <a:srgbClr val="0089CD"/>
        </a:buClr>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52400" y="76200"/>
            <a:ext cx="8991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85800" y="14478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eaLnBrk="0" hangingPunct="0">
              <a:defRPr/>
            </a:pPr>
            <a:endParaRPr lang="en-US" dirty="0">
              <a:solidFill>
                <a:srgbClr val="000000"/>
              </a:solidFill>
              <a:latin typeface="Times" pitchFamily="-16" charset="0"/>
              <a:cs typeface="+mn-cs"/>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eaLnBrk="0" hangingPunct="0">
              <a:defRPr/>
            </a:pPr>
            <a:endParaRPr lang="en-US" dirty="0">
              <a:solidFill>
                <a:srgbClr val="000000"/>
              </a:solidFill>
              <a:latin typeface="Times" pitchFamily="-16" charset="0"/>
              <a:cs typeface="+mn-cs"/>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hangingPunct="0">
              <a:defRPr/>
            </a:pPr>
            <a:fld id="{DEF70DB8-1739-4111-A620-FA63EE63CCFF}" type="slidenum">
              <a:rPr lang="en-US">
                <a:solidFill>
                  <a:srgbClr val="000000"/>
                </a:solidFill>
                <a:latin typeface="Times" pitchFamily="-16" charset="0"/>
                <a:cs typeface="+mn-cs"/>
              </a:rPr>
              <a:pPr eaLnBrk="0" hangingPunct="0">
                <a:defRPr/>
              </a:pPr>
              <a:t>‹#›</a:t>
            </a:fld>
            <a:endParaRPr lang="en-US" dirty="0">
              <a:solidFill>
                <a:srgbClr val="000000"/>
              </a:solidFill>
              <a:latin typeface="Times" pitchFamily="-16" charset="0"/>
              <a:cs typeface="+mn-cs"/>
            </a:endParaRPr>
          </a:p>
        </p:txBody>
      </p:sp>
    </p:spTree>
    <p:extLst>
      <p:ext uri="{BB962C8B-B14F-4D97-AF65-F5344CB8AC3E}">
        <p14:creationId xmlns:p14="http://schemas.microsoft.com/office/powerpoint/2010/main" val="829994760"/>
      </p:ext>
    </p:extLst>
  </p:cSld>
  <p:clrMap bg1="lt1" tx1="dk1" bg2="lt2" tx2="dk2" accent1="accent1" accent2="accent2" accent3="accent3" accent4="accent4" accent5="accent5" accent6="accent6" hlink="hlink" folHlink="folHlink"/>
  <p:sldLayoutIdLst>
    <p:sldLayoutId id="2147483816" r:id="rId1"/>
    <p:sldLayoutId id="2147483817" r:id="rId2"/>
    <p:sldLayoutId id="2147483818" r:id="rId3"/>
    <p:sldLayoutId id="2147483819" r:id="rId4"/>
    <p:sldLayoutId id="2147483820" r:id="rId5"/>
    <p:sldLayoutId id="2147483821" r:id="rId6"/>
    <p:sldLayoutId id="2147483822" r:id="rId7"/>
    <p:sldLayoutId id="2147483823" r:id="rId8"/>
    <p:sldLayoutId id="2147483824" r:id="rId9"/>
    <p:sldLayoutId id="2147483825" r:id="rId10"/>
    <p:sldLayoutId id="2147483826" r:id="rId11"/>
  </p:sldLayoutIdLst>
  <p:txStyles>
    <p:titleStyle>
      <a:lvl1pPr algn="ctr" rtl="0" eaLnBrk="0" fontAlgn="base" hangingPunct="0">
        <a:spcBef>
          <a:spcPct val="0"/>
        </a:spcBef>
        <a:spcAft>
          <a:spcPct val="0"/>
        </a:spcAft>
        <a:defRPr sz="3600" b="1">
          <a:solidFill>
            <a:schemeClr val="bg1"/>
          </a:solidFill>
          <a:latin typeface="Arial" pitchFamily="34" charset="0"/>
          <a:ea typeface="+mj-ea"/>
          <a:cs typeface="Arial" pitchFamily="34" charset="0"/>
        </a:defRPr>
      </a:lvl1pPr>
      <a:lvl2pPr algn="ctr" rtl="0" eaLnBrk="0" fontAlgn="base" hangingPunct="0">
        <a:spcBef>
          <a:spcPct val="0"/>
        </a:spcBef>
        <a:spcAft>
          <a:spcPct val="0"/>
        </a:spcAft>
        <a:defRPr sz="3600" b="1">
          <a:solidFill>
            <a:schemeClr val="bg1"/>
          </a:solidFill>
          <a:latin typeface="Arial" charset="0"/>
          <a:cs typeface="Arial" charset="0"/>
        </a:defRPr>
      </a:lvl2pPr>
      <a:lvl3pPr algn="ctr" rtl="0" eaLnBrk="0" fontAlgn="base" hangingPunct="0">
        <a:spcBef>
          <a:spcPct val="0"/>
        </a:spcBef>
        <a:spcAft>
          <a:spcPct val="0"/>
        </a:spcAft>
        <a:defRPr sz="3600" b="1">
          <a:solidFill>
            <a:schemeClr val="bg1"/>
          </a:solidFill>
          <a:latin typeface="Arial" charset="0"/>
          <a:cs typeface="Arial" charset="0"/>
        </a:defRPr>
      </a:lvl3pPr>
      <a:lvl4pPr algn="ctr" rtl="0" eaLnBrk="0" fontAlgn="base" hangingPunct="0">
        <a:spcBef>
          <a:spcPct val="0"/>
        </a:spcBef>
        <a:spcAft>
          <a:spcPct val="0"/>
        </a:spcAft>
        <a:defRPr sz="3600" b="1">
          <a:solidFill>
            <a:schemeClr val="bg1"/>
          </a:solidFill>
          <a:latin typeface="Arial" charset="0"/>
          <a:cs typeface="Arial" charset="0"/>
        </a:defRPr>
      </a:lvl4pPr>
      <a:lvl5pPr algn="ctr" rtl="0" eaLnBrk="0" fontAlgn="base" hangingPunct="0">
        <a:spcBef>
          <a:spcPct val="0"/>
        </a:spcBef>
        <a:spcAft>
          <a:spcPct val="0"/>
        </a:spcAft>
        <a:defRPr sz="3600" b="1">
          <a:solidFill>
            <a:schemeClr val="bg1"/>
          </a:solidFill>
          <a:latin typeface="Arial" charset="0"/>
          <a:cs typeface="Arial" charset="0"/>
        </a:defRPr>
      </a:lvl5pPr>
      <a:lvl6pPr marL="457200" algn="ctr" rtl="0" fontAlgn="base">
        <a:spcBef>
          <a:spcPct val="0"/>
        </a:spcBef>
        <a:spcAft>
          <a:spcPct val="0"/>
        </a:spcAft>
        <a:defRPr sz="3600" b="1">
          <a:solidFill>
            <a:srgbClr val="0088CC"/>
          </a:solidFill>
          <a:latin typeface="Verdana" pitchFamily="-16" charset="0"/>
        </a:defRPr>
      </a:lvl6pPr>
      <a:lvl7pPr marL="914400" algn="ctr" rtl="0" fontAlgn="base">
        <a:spcBef>
          <a:spcPct val="0"/>
        </a:spcBef>
        <a:spcAft>
          <a:spcPct val="0"/>
        </a:spcAft>
        <a:defRPr sz="3600" b="1">
          <a:solidFill>
            <a:srgbClr val="0088CC"/>
          </a:solidFill>
          <a:latin typeface="Verdana" pitchFamily="-16" charset="0"/>
        </a:defRPr>
      </a:lvl7pPr>
      <a:lvl8pPr marL="1371600" algn="ctr" rtl="0" fontAlgn="base">
        <a:spcBef>
          <a:spcPct val="0"/>
        </a:spcBef>
        <a:spcAft>
          <a:spcPct val="0"/>
        </a:spcAft>
        <a:defRPr sz="3600" b="1">
          <a:solidFill>
            <a:srgbClr val="0088CC"/>
          </a:solidFill>
          <a:latin typeface="Verdana" pitchFamily="-16" charset="0"/>
        </a:defRPr>
      </a:lvl8pPr>
      <a:lvl9pPr marL="1828800" algn="ctr" rtl="0" fontAlgn="base">
        <a:spcBef>
          <a:spcPct val="0"/>
        </a:spcBef>
        <a:spcAft>
          <a:spcPct val="0"/>
        </a:spcAft>
        <a:defRPr sz="3600" b="1">
          <a:solidFill>
            <a:srgbClr val="0088CC"/>
          </a:solidFill>
          <a:latin typeface="Verdana" pitchFamily="-16" charset="0"/>
        </a:defRPr>
      </a:lvl9pPr>
    </p:titleStyle>
    <p:bodyStyle>
      <a:lvl1pPr marL="457200" indent="-457200" algn="l" rtl="0" eaLnBrk="0" fontAlgn="base" hangingPunct="0">
        <a:spcBef>
          <a:spcPct val="20000"/>
        </a:spcBef>
        <a:spcAft>
          <a:spcPct val="0"/>
        </a:spcAft>
        <a:buFont typeface="Arial" charset="0"/>
        <a:buChar char="•"/>
        <a:defRPr sz="3200">
          <a:solidFill>
            <a:schemeClr val="tx1"/>
          </a:solidFill>
          <a:latin typeface="Arial" pitchFamily="34" charset="0"/>
          <a:ea typeface="+mn-ea"/>
          <a:cs typeface="Arial" pitchFamily="34" charset="0"/>
        </a:defRPr>
      </a:lvl1pPr>
      <a:lvl2pPr marL="914400" indent="-457200" algn="l" rtl="0" eaLnBrk="0" fontAlgn="base" hangingPunct="0">
        <a:spcBef>
          <a:spcPct val="20000"/>
        </a:spcBef>
        <a:spcAft>
          <a:spcPct val="0"/>
        </a:spcAft>
        <a:buFont typeface="Arial" charset="0"/>
        <a:buChar char="•"/>
        <a:defRPr sz="2800">
          <a:solidFill>
            <a:schemeClr val="accent2"/>
          </a:solidFill>
          <a:latin typeface="Arial" pitchFamily="34" charset="0"/>
          <a:cs typeface="Arial" pitchFamily="34" charset="0"/>
        </a:defRPr>
      </a:lvl2pPr>
      <a:lvl3pPr marL="1257300" indent="-342900" algn="l" rtl="0" eaLnBrk="0" fontAlgn="base" hangingPunct="0">
        <a:spcBef>
          <a:spcPct val="20000"/>
        </a:spcBef>
        <a:spcAft>
          <a:spcPct val="0"/>
        </a:spcAft>
        <a:buFont typeface="Arial" charset="0"/>
        <a:buChar char="•"/>
        <a:defRPr sz="2400">
          <a:solidFill>
            <a:srgbClr val="262673"/>
          </a:solidFill>
          <a:latin typeface="Arial" pitchFamily="34" charset="0"/>
          <a:cs typeface="Arial" pitchFamily="34" charset="0"/>
        </a:defRPr>
      </a:lvl3pPr>
      <a:lvl4pPr marL="1714500" indent="-342900" algn="l" rtl="0" eaLnBrk="0" fontAlgn="base" hangingPunct="0">
        <a:spcBef>
          <a:spcPct val="20000"/>
        </a:spcBef>
        <a:spcAft>
          <a:spcPct val="0"/>
        </a:spcAft>
        <a:buFont typeface="Arial" charset="0"/>
        <a:buChar char="•"/>
        <a:defRPr sz="2000">
          <a:solidFill>
            <a:srgbClr val="19194D"/>
          </a:solidFill>
          <a:latin typeface="Arial" pitchFamily="34" charset="0"/>
          <a:cs typeface="Arial" pitchFamily="34" charset="0"/>
        </a:defRPr>
      </a:lvl4pPr>
      <a:lvl5pPr marL="2171700" indent="-342900" algn="l" rtl="0" eaLnBrk="0" fontAlgn="base" hangingPunct="0">
        <a:spcBef>
          <a:spcPct val="20000"/>
        </a:spcBef>
        <a:spcAft>
          <a:spcPct val="0"/>
        </a:spcAft>
        <a:buFont typeface="Arial" charset="0"/>
        <a:buChar char="•"/>
        <a:defRPr sz="2000">
          <a:solidFill>
            <a:schemeClr val="tx1"/>
          </a:solidFill>
          <a:latin typeface="Arial" pitchFamily="34" charset="0"/>
          <a:cs typeface="Arial" pitchFamily="34" charset="0"/>
        </a:defRPr>
      </a:lvl5pPr>
      <a:lvl6pPr marL="2514600" indent="-228600" algn="l" rtl="0" fontAlgn="base">
        <a:spcBef>
          <a:spcPct val="20000"/>
        </a:spcBef>
        <a:spcAft>
          <a:spcPct val="0"/>
        </a:spcAft>
        <a:buClr>
          <a:srgbClr val="0089CD"/>
        </a:buClr>
        <a:buChar char="»"/>
        <a:defRPr sz="2000">
          <a:solidFill>
            <a:schemeClr val="tx1"/>
          </a:solidFill>
          <a:latin typeface="+mn-lt"/>
        </a:defRPr>
      </a:lvl6pPr>
      <a:lvl7pPr marL="2971800" indent="-228600" algn="l" rtl="0" fontAlgn="base">
        <a:spcBef>
          <a:spcPct val="20000"/>
        </a:spcBef>
        <a:spcAft>
          <a:spcPct val="0"/>
        </a:spcAft>
        <a:buClr>
          <a:srgbClr val="0089CD"/>
        </a:buClr>
        <a:buChar char="»"/>
        <a:defRPr sz="2000">
          <a:solidFill>
            <a:schemeClr val="tx1"/>
          </a:solidFill>
          <a:latin typeface="+mn-lt"/>
        </a:defRPr>
      </a:lvl7pPr>
      <a:lvl8pPr marL="3429000" indent="-228600" algn="l" rtl="0" fontAlgn="base">
        <a:spcBef>
          <a:spcPct val="20000"/>
        </a:spcBef>
        <a:spcAft>
          <a:spcPct val="0"/>
        </a:spcAft>
        <a:buClr>
          <a:srgbClr val="0089CD"/>
        </a:buClr>
        <a:buChar char="»"/>
        <a:defRPr sz="2000">
          <a:solidFill>
            <a:schemeClr val="tx1"/>
          </a:solidFill>
          <a:latin typeface="+mn-lt"/>
        </a:defRPr>
      </a:lvl8pPr>
      <a:lvl9pPr marL="3886200" indent="-228600" algn="l" rtl="0" fontAlgn="base">
        <a:spcBef>
          <a:spcPct val="20000"/>
        </a:spcBef>
        <a:spcAft>
          <a:spcPct val="0"/>
        </a:spcAft>
        <a:buClr>
          <a:srgbClr val="0089CD"/>
        </a:buClr>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3.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3.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11.xml"/><Relationship Id="rId1" Type="http://schemas.openxmlformats.org/officeDocument/2006/relationships/slideLayout" Target="../slideLayouts/slideLayout8.xml"/><Relationship Id="rId4" Type="http://schemas.openxmlformats.org/officeDocument/2006/relationships/image" Target="../media/image15.emf"/></Relationships>
</file>

<file path=ppt/slides/_rels/slide12.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12.xml"/><Relationship Id="rId1" Type="http://schemas.openxmlformats.org/officeDocument/2006/relationships/slideLayout" Target="../slideLayouts/slideLayout8.xml"/><Relationship Id="rId4" Type="http://schemas.openxmlformats.org/officeDocument/2006/relationships/image" Target="../media/image15.emf"/></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7.xml"/></Relationships>
</file>

<file path=ppt/slides/_rels/slide2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hyperlink" Target="http://en.wikipedia.org/wiki/File:Laparoscopic_Hand_Instruments_001_JPN.jpg" TargetMode="External"/><Relationship Id="rId2" Type="http://schemas.openxmlformats.org/officeDocument/2006/relationships/notesSlide" Target="../notesSlides/notesSlide27.xml"/><Relationship Id="rId1" Type="http://schemas.openxmlformats.org/officeDocument/2006/relationships/slideLayout" Target="../slideLayouts/slideLayout3.xml"/><Relationship Id="rId4" Type="http://schemas.openxmlformats.org/officeDocument/2006/relationships/image" Target="../media/image26.jpe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6.xml"/><Relationship Id="rId1" Type="http://schemas.openxmlformats.org/officeDocument/2006/relationships/slideLayout" Target="../slideLayouts/slideLayout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42.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47.xml"/><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48.xml"/><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49.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6.png"/></Relationships>
</file>

<file path=ppt/slides/_rels/slide5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50.xml"/><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51.xml"/><Relationship Id="rId1" Type="http://schemas.openxmlformats.org/officeDocument/2006/relationships/slideLayout" Target="../slideLayouts/slideLayout14.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3" Type="http://schemas.openxmlformats.org/officeDocument/2006/relationships/hyperlink" Target="http://www.trauma.org/images/image_library/guts0011c.jpg" TargetMode="External"/><Relationship Id="rId2" Type="http://schemas.openxmlformats.org/officeDocument/2006/relationships/notesSlide" Target="../notesSlides/notesSlide53.xml"/><Relationship Id="rId1" Type="http://schemas.openxmlformats.org/officeDocument/2006/relationships/slideLayout" Target="../slideLayouts/slideLayout6.xml"/><Relationship Id="rId5" Type="http://schemas.openxmlformats.org/officeDocument/2006/relationships/image" Target="../media/image44.jpeg"/><Relationship Id="rId4" Type="http://schemas.openxmlformats.org/officeDocument/2006/relationships/image" Target="../media/image43.jpeg"/></Relationships>
</file>

<file path=ppt/slides/_rels/slide5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54.xml"/><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57.xml"/><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58.xml"/><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hyperlink" Target="http://www.trauma.org/imagebank/wounds/images/wound0005.html" TargetMode="External"/><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8.jpeg"/><Relationship Id="rId5" Type="http://schemas.openxmlformats.org/officeDocument/2006/relationships/hyperlink" Target="http://www.trauma.org/imagebank/wounds/images/wound0006.html" TargetMode="External"/><Relationship Id="rId4" Type="http://schemas.openxmlformats.org/officeDocument/2006/relationships/image" Target="../media/image7.jpeg"/></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62.xml"/><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3" Type="http://schemas.openxmlformats.org/officeDocument/2006/relationships/hyperlink" Target="//upload.wikimedia.org/wikipedia/commons/1/11/Intestine-diagram.svg" TargetMode="External"/><Relationship Id="rId2" Type="http://schemas.openxmlformats.org/officeDocument/2006/relationships/notesSlide" Target="../notesSlides/notesSlide63.xml"/><Relationship Id="rId1" Type="http://schemas.openxmlformats.org/officeDocument/2006/relationships/slideLayout" Target="../slideLayouts/slideLayout8.xml"/><Relationship Id="rId4" Type="http://schemas.openxmlformats.org/officeDocument/2006/relationships/image" Target="../media/image50.png"/></Relationships>
</file>

<file path=ppt/slides/_rels/slide6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64.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66.xml"/><Relationship Id="rId1" Type="http://schemas.openxmlformats.org/officeDocument/2006/relationships/slideLayout" Target="../slideLayouts/slideLayout15.xml"/></Relationships>
</file>

<file path=ppt/slides/_rels/slide67.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67.xml"/><Relationship Id="rId1" Type="http://schemas.openxmlformats.org/officeDocument/2006/relationships/slideLayout" Target="../slideLayouts/slideLayout8.xml"/></Relationships>
</file>

<file path=ppt/slides/_rels/slide68.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68.xml"/><Relationship Id="rId1" Type="http://schemas.openxmlformats.org/officeDocument/2006/relationships/slideLayout" Target="../slideLayouts/slideLayout8.xml"/></Relationships>
</file>

<file path=ppt/slides/_rels/slide69.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69.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71.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73.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74.xml"/><Relationship Id="rId1" Type="http://schemas.openxmlformats.org/officeDocument/2006/relationships/slideLayout" Target="../slideLayouts/slideLayout13.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77.xml"/><Relationship Id="rId1" Type="http://schemas.openxmlformats.org/officeDocument/2006/relationships/slideLayout" Target="../slideLayouts/slideLayout14.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3.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3.xml"/></Relationships>
</file>

<file path=ppt/slides/_rels/slide8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81.xml"/><Relationship Id="rId1" Type="http://schemas.openxmlformats.org/officeDocument/2006/relationships/slideLayout" Target="../slideLayouts/slideLayout3.xml"/></Relationships>
</file>

<file path=ppt/slides/_rels/slide8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82.xml"/><Relationship Id="rId1" Type="http://schemas.openxmlformats.org/officeDocument/2006/relationships/slideLayout" Target="../slideLayouts/slideLayout3.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3.xml"/></Relationships>
</file>

<file path=ppt/slides/_rels/slide84.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84.xml"/><Relationship Id="rId1" Type="http://schemas.openxmlformats.org/officeDocument/2006/relationships/slideLayout" Target="../slideLayouts/slideLayout3.xml"/></Relationships>
</file>

<file path=ppt/slides/_rels/slide85.xml.rels><?xml version="1.0" encoding="UTF-8" standalone="yes"?>
<Relationships xmlns="http://schemas.openxmlformats.org/package/2006/relationships"><Relationship Id="rId3" Type="http://schemas.openxmlformats.org/officeDocument/2006/relationships/hyperlink" Target="//upload.wikimedia.org/wikipedia/commons/a/af/Gray531.png" TargetMode="External"/><Relationship Id="rId2" Type="http://schemas.openxmlformats.org/officeDocument/2006/relationships/notesSlide" Target="../notesSlides/notesSlide85.xml"/><Relationship Id="rId1" Type="http://schemas.openxmlformats.org/officeDocument/2006/relationships/slideLayout" Target="../slideLayouts/slideLayout3.xml"/><Relationship Id="rId4" Type="http://schemas.openxmlformats.org/officeDocument/2006/relationships/image" Target="../media/image62.png"/></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3.xml"/></Relationships>
</file>

<file path=ppt/slides/_rels/slide87.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87.xml"/><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88.xml"/><Relationship Id="rId1" Type="http://schemas.openxmlformats.org/officeDocument/2006/relationships/slideLayout" Target="../slideLayouts/slideLayout4.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12.jpeg"/></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3.xml"/></Relationships>
</file>

<file path=ppt/slides/_rels/slide9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91.xml"/><Relationship Id="rId1" Type="http://schemas.openxmlformats.org/officeDocument/2006/relationships/slideLayout" Target="../slideLayouts/slideLayout4.xml"/></Relationships>
</file>

<file path=ppt/slides/_rels/slide92.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92.xml"/><Relationship Id="rId1" Type="http://schemas.openxmlformats.org/officeDocument/2006/relationships/slideLayout" Target="../slideLayouts/slideLayout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93.xml.rels><?xml version="1.0" encoding="UTF-8" standalone="yes"?>
<Relationships xmlns="http://schemas.openxmlformats.org/package/2006/relationships"><Relationship Id="rId3" Type="http://schemas.openxmlformats.org/officeDocument/2006/relationships/notesSlide" Target="../notesSlides/notesSlide93.xml"/><Relationship Id="rId2" Type="http://schemas.openxmlformats.org/officeDocument/2006/relationships/slideLayout" Target="../slideLayouts/slideLayout4.xml"/><Relationship Id="rId1" Type="http://schemas.openxmlformats.org/officeDocument/2006/relationships/vmlDrawing" Target="../drawings/vmlDrawing1.vml"/><Relationship Id="rId5" Type="http://schemas.openxmlformats.org/officeDocument/2006/relationships/image" Target="../media/image66.emf"/><Relationship Id="rId4" Type="http://schemas.openxmlformats.org/officeDocument/2006/relationships/oleObject" Target="../embeddings/oleObject1.bin"/></Relationships>
</file>

<file path=ppt/slides/_rels/slide9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94.xml"/><Relationship Id="rId1" Type="http://schemas.openxmlformats.org/officeDocument/2006/relationships/slideLayout" Target="../slideLayouts/slideLayout4.xml"/></Relationships>
</file>

<file path=ppt/slides/_rels/slide95.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95.xml"/><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96.xml"/><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97.xml"/><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3.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99025626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2514600" y="228600"/>
            <a:ext cx="4114800" cy="793750"/>
          </a:xfrm>
        </p:spPr>
        <p:txBody>
          <a:bodyPr/>
          <a:lstStyle/>
          <a:p>
            <a:pPr algn="ctr" eaLnBrk="1" hangingPunct="1"/>
            <a:r>
              <a:rPr lang="en-US" sz="3200" dirty="0" smtClean="0">
                <a:latin typeface="Arial" charset="0"/>
                <a:cs typeface="Arial" charset="0"/>
              </a:rPr>
              <a:t>Four </a:t>
            </a:r>
            <a:r>
              <a:rPr lang="en-US" sz="3600" dirty="0" smtClean="0">
                <a:latin typeface="Arial" charset="0"/>
                <a:cs typeface="Arial" charset="0"/>
              </a:rPr>
              <a:t>Quadrants</a:t>
            </a:r>
          </a:p>
        </p:txBody>
      </p:sp>
      <p:sp>
        <p:nvSpPr>
          <p:cNvPr id="15363" name="Rectangle 3"/>
          <p:cNvSpPr>
            <a:spLocks noGrp="1" noChangeArrowheads="1"/>
          </p:cNvSpPr>
          <p:nvPr>
            <p:ph type="body" sz="half" idx="2"/>
          </p:nvPr>
        </p:nvSpPr>
        <p:spPr>
          <a:xfrm>
            <a:off x="533400" y="1752600"/>
            <a:ext cx="3008313" cy="3886200"/>
          </a:xfrm>
        </p:spPr>
        <p:txBody>
          <a:bodyPr/>
          <a:lstStyle/>
          <a:p>
            <a:pPr eaLnBrk="1" hangingPunct="1"/>
            <a:r>
              <a:rPr lang="en-US" sz="2800" dirty="0" smtClean="0">
                <a:latin typeface="Arial" charset="0"/>
                <a:cs typeface="Arial" charset="0"/>
              </a:rPr>
              <a:t>Right upper quadrant (RUQ)</a:t>
            </a:r>
          </a:p>
          <a:p>
            <a:pPr eaLnBrk="1" hangingPunct="1"/>
            <a:r>
              <a:rPr lang="en-US" sz="2800" dirty="0" smtClean="0">
                <a:latin typeface="Arial" charset="0"/>
                <a:cs typeface="Arial" charset="0"/>
              </a:rPr>
              <a:t>Left upper quadrant (LUQ)</a:t>
            </a:r>
          </a:p>
          <a:p>
            <a:pPr eaLnBrk="1" hangingPunct="1"/>
            <a:r>
              <a:rPr lang="en-US" sz="2800" dirty="0" smtClean="0">
                <a:latin typeface="Arial" charset="0"/>
                <a:cs typeface="Arial" charset="0"/>
              </a:rPr>
              <a:t>Right lower quadrant (RLQ)</a:t>
            </a:r>
          </a:p>
          <a:p>
            <a:pPr eaLnBrk="1" hangingPunct="1"/>
            <a:r>
              <a:rPr lang="en-US" sz="2800" dirty="0" smtClean="0">
                <a:latin typeface="Arial" charset="0"/>
                <a:cs typeface="Arial" charset="0"/>
              </a:rPr>
              <a:t>Left lower quadrant (LLQ)</a:t>
            </a:r>
          </a:p>
        </p:txBody>
      </p:sp>
      <p:grpSp>
        <p:nvGrpSpPr>
          <p:cNvPr id="2" name="Group 1"/>
          <p:cNvGrpSpPr/>
          <p:nvPr/>
        </p:nvGrpSpPr>
        <p:grpSpPr>
          <a:xfrm>
            <a:off x="3530601" y="1752600"/>
            <a:ext cx="5486399" cy="4114800"/>
            <a:chOff x="3530601" y="1143000"/>
            <a:chExt cx="5486399" cy="4114800"/>
          </a:xfrm>
        </p:grpSpPr>
        <p:pic>
          <p:nvPicPr>
            <p:cNvPr id="381954" name="Picture 2" descr="http://health.usf.edu/nocms/medicine/anatomylab/surface/abdomen/abdomen.jpeg"/>
            <p:cNvPicPr>
              <a:picLocks noChangeAspect="1" noChangeArrowheads="1"/>
            </p:cNvPicPr>
            <p:nvPr/>
          </p:nvPicPr>
          <p:blipFill>
            <a:blip r:embed="rId3" cstate="print"/>
            <a:srcRect/>
            <a:stretch>
              <a:fillRect/>
            </a:stretch>
          </p:blipFill>
          <p:spPr bwMode="auto">
            <a:xfrm>
              <a:off x="3530601" y="1143000"/>
              <a:ext cx="5486399" cy="4114800"/>
            </a:xfrm>
            <a:prstGeom prst="rect">
              <a:avLst/>
            </a:prstGeom>
            <a:noFill/>
          </p:spPr>
        </p:pic>
        <p:cxnSp>
          <p:nvCxnSpPr>
            <p:cNvPr id="9" name="Straight Connector 8"/>
            <p:cNvCxnSpPr/>
            <p:nvPr/>
          </p:nvCxnSpPr>
          <p:spPr>
            <a:xfrm>
              <a:off x="6400800" y="2286000"/>
              <a:ext cx="0" cy="2743200"/>
            </a:xfrm>
            <a:prstGeom prst="line">
              <a:avLst/>
            </a:prstGeom>
            <a:ln w="349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V="1">
              <a:off x="5181600" y="3886200"/>
              <a:ext cx="2667000" cy="76200"/>
            </a:xfrm>
            <a:prstGeom prst="line">
              <a:avLst/>
            </a:prstGeom>
            <a:ln w="34925">
              <a:solidFill>
                <a:srgbClr val="FF0000"/>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Title 1"/>
          <p:cNvSpPr>
            <a:spLocks noGrp="1"/>
          </p:cNvSpPr>
          <p:nvPr>
            <p:ph type="title"/>
          </p:nvPr>
        </p:nvSpPr>
        <p:spPr>
          <a:xfrm>
            <a:off x="533400" y="152400"/>
            <a:ext cx="8229600" cy="1143000"/>
          </a:xfrm>
        </p:spPr>
        <p:txBody>
          <a:bodyPr/>
          <a:lstStyle/>
          <a:p>
            <a:pPr eaLnBrk="1" hangingPunct="1"/>
            <a:r>
              <a:rPr lang="en-US" dirty="0" smtClean="0">
                <a:latin typeface="Arial" charset="0"/>
                <a:cs typeface="Arial" charset="0"/>
              </a:rPr>
              <a:t>Common Pitfalls</a:t>
            </a:r>
          </a:p>
        </p:txBody>
      </p:sp>
      <p:sp>
        <p:nvSpPr>
          <p:cNvPr id="130051" name="Content Placeholder 2"/>
          <p:cNvSpPr>
            <a:spLocks noGrp="1"/>
          </p:cNvSpPr>
          <p:nvPr>
            <p:ph idx="1"/>
          </p:nvPr>
        </p:nvSpPr>
        <p:spPr/>
        <p:txBody>
          <a:bodyPr/>
          <a:lstStyle/>
          <a:p>
            <a:pPr eaLnBrk="1" hangingPunct="1"/>
            <a:r>
              <a:rPr lang="en-US" dirty="0" smtClean="0">
                <a:latin typeface="Arial" charset="0"/>
                <a:cs typeface="Arial" charset="0"/>
              </a:rPr>
              <a:t>Failure to suspect intra-abdominal injury from the mechanism of injury</a:t>
            </a:r>
          </a:p>
          <a:p>
            <a:pPr eaLnBrk="1" hangingPunct="1"/>
            <a:r>
              <a:rPr lang="en-US" dirty="0" smtClean="0">
                <a:latin typeface="Arial" charset="0"/>
                <a:cs typeface="Arial" charset="0"/>
              </a:rPr>
              <a:t>Failure to fully evaluate abdominal pain after sustaining blunt abdominal injury</a:t>
            </a:r>
          </a:p>
          <a:p>
            <a:pPr eaLnBrk="1" hangingPunct="1"/>
            <a:r>
              <a:rPr lang="en-US" dirty="0" smtClean="0">
                <a:latin typeface="Arial" charset="0"/>
                <a:cs typeface="Arial" charset="0"/>
              </a:rPr>
              <a:t>Failure to perform timely operative intervention</a:t>
            </a:r>
          </a:p>
          <a:p>
            <a:pPr eaLnBrk="1" hangingPunct="1"/>
            <a:r>
              <a:rPr lang="en-US" dirty="0" smtClean="0">
                <a:latin typeface="Arial" charset="0"/>
                <a:cs typeface="Arial" charset="0"/>
              </a:rPr>
              <a:t>Failure to recognize hemodynamic compromise and delay surgery for additional diagnostic testing</a:t>
            </a:r>
            <a:endParaRPr lang="en-US" sz="3600" dirty="0" smtClean="0">
              <a:latin typeface="Arial" charset="0"/>
              <a:cs typeface="Arial" charset="0"/>
            </a:endParaRPr>
          </a:p>
        </p:txBody>
      </p:sp>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p:cNvSpPr>
            <a:spLocks noGrp="1" noChangeArrowheads="1"/>
          </p:cNvSpPr>
          <p:nvPr>
            <p:ph type="title"/>
          </p:nvPr>
        </p:nvSpPr>
        <p:spPr>
          <a:xfrm>
            <a:off x="457200" y="350838"/>
            <a:ext cx="8305800" cy="639762"/>
          </a:xfrm>
        </p:spPr>
        <p:txBody>
          <a:bodyPr/>
          <a:lstStyle/>
          <a:p>
            <a:pPr eaLnBrk="1" hangingPunct="1"/>
            <a:r>
              <a:rPr lang="en-US" dirty="0" smtClean="0">
                <a:latin typeface="Arial" charset="0"/>
                <a:cs typeface="Arial" charset="0"/>
              </a:rPr>
              <a:t/>
            </a:r>
            <a:br>
              <a:rPr lang="en-US" dirty="0" smtClean="0">
                <a:latin typeface="Arial" charset="0"/>
                <a:cs typeface="Arial" charset="0"/>
              </a:rPr>
            </a:br>
            <a:r>
              <a:rPr lang="en-US" dirty="0" smtClean="0">
                <a:latin typeface="Arial" charset="0"/>
                <a:cs typeface="Arial" charset="0"/>
              </a:rPr>
              <a:t>General Nursing Considerations</a:t>
            </a:r>
            <a:br>
              <a:rPr lang="en-US" dirty="0" smtClean="0">
                <a:latin typeface="Arial" charset="0"/>
                <a:cs typeface="Arial" charset="0"/>
              </a:rPr>
            </a:br>
            <a:endParaRPr lang="en-US" dirty="0" smtClean="0">
              <a:latin typeface="Arial" charset="0"/>
              <a:cs typeface="Arial" charset="0"/>
            </a:endParaRPr>
          </a:p>
        </p:txBody>
      </p:sp>
      <p:sp>
        <p:nvSpPr>
          <p:cNvPr id="119811" name="Rectangle 3"/>
          <p:cNvSpPr>
            <a:spLocks noGrp="1" noChangeArrowheads="1"/>
          </p:cNvSpPr>
          <p:nvPr>
            <p:ph idx="1"/>
          </p:nvPr>
        </p:nvSpPr>
        <p:spPr>
          <a:xfrm>
            <a:off x="457200" y="1371600"/>
            <a:ext cx="8229600" cy="4343400"/>
          </a:xfrm>
        </p:spPr>
        <p:txBody>
          <a:bodyPr/>
          <a:lstStyle/>
          <a:p>
            <a:pPr marL="463550" indent="-406400" eaLnBrk="1" hangingPunct="1">
              <a:defRPr/>
            </a:pPr>
            <a:r>
              <a:rPr lang="en-US" dirty="0" smtClean="0">
                <a:latin typeface="Arial" charset="0"/>
                <a:cs typeface="Arial" charset="0"/>
              </a:rPr>
              <a:t>Preparation of patient</a:t>
            </a:r>
          </a:p>
          <a:p>
            <a:pPr marL="463550" indent="-406400" eaLnBrk="1" hangingPunct="1">
              <a:defRPr/>
            </a:pPr>
            <a:r>
              <a:rPr lang="en-US" dirty="0" smtClean="0">
                <a:latin typeface="Arial" charset="0"/>
                <a:cs typeface="Arial" charset="0"/>
              </a:rPr>
              <a:t>Current knowledge of resuscitation </a:t>
            </a:r>
          </a:p>
          <a:p>
            <a:pPr marL="463550" indent="-406400" eaLnBrk="1" hangingPunct="1">
              <a:buFont typeface="Arial" pitchFamily="34" charset="0"/>
              <a:buChar char="•"/>
              <a:defRPr/>
            </a:pPr>
            <a:r>
              <a:rPr lang="en-US" dirty="0" smtClean="0">
                <a:latin typeface="Arial" charset="0"/>
                <a:cs typeface="Arial" charset="0"/>
              </a:rPr>
              <a:t> Administer blood and blood products</a:t>
            </a:r>
          </a:p>
          <a:p>
            <a:pPr marL="463550" indent="-406400" eaLnBrk="1" hangingPunct="1">
              <a:buFont typeface="Arial" pitchFamily="34" charset="0"/>
              <a:buChar char="•"/>
              <a:defRPr/>
            </a:pPr>
            <a:r>
              <a:rPr lang="en-US" dirty="0" smtClean="0">
                <a:latin typeface="Arial" charset="0"/>
                <a:cs typeface="Arial" charset="0"/>
              </a:rPr>
              <a:t> Prevent hypothermia</a:t>
            </a:r>
          </a:p>
          <a:p>
            <a:pPr marL="463550" indent="-406400" eaLnBrk="1" hangingPunct="1">
              <a:buFont typeface="Arial" pitchFamily="34" charset="0"/>
              <a:buChar char="•"/>
              <a:defRPr/>
            </a:pPr>
            <a:r>
              <a:rPr lang="en-US" dirty="0" smtClean="0">
                <a:latin typeface="Arial" charset="0"/>
                <a:cs typeface="Arial" charset="0"/>
              </a:rPr>
              <a:t> Ongoing monitoring of patients</a:t>
            </a:r>
          </a:p>
          <a:p>
            <a:pPr marL="463550" indent="-406400" eaLnBrk="1" hangingPunct="1">
              <a:buFont typeface="Arial" pitchFamily="34" charset="0"/>
              <a:buChar char="•"/>
              <a:defRPr/>
            </a:pPr>
            <a:r>
              <a:rPr lang="en-US" dirty="0" smtClean="0">
                <a:latin typeface="Arial" charset="0"/>
                <a:cs typeface="Arial" charset="0"/>
              </a:rPr>
              <a:t> Monitor intake and output</a:t>
            </a:r>
          </a:p>
          <a:p>
            <a:pPr marL="463550" indent="-406400" eaLnBrk="1" hangingPunct="1">
              <a:buFont typeface="Arial" pitchFamily="34" charset="0"/>
              <a:buChar char="•"/>
              <a:defRPr/>
            </a:pPr>
            <a:r>
              <a:rPr lang="en-US" dirty="0" smtClean="0">
                <a:latin typeface="Arial" charset="0"/>
                <a:cs typeface="Arial" charset="0"/>
              </a:rPr>
              <a:t>Evidenced based practice</a:t>
            </a:r>
          </a:p>
          <a:p>
            <a:pPr marL="514350" indent="-457200" eaLnBrk="1" hangingPunct="1">
              <a:buFont typeface="Arial" pitchFamily="34" charset="0"/>
              <a:buChar char="•"/>
              <a:defRPr/>
            </a:pPr>
            <a:endParaRPr lang="en-US" dirty="0" smtClean="0">
              <a:latin typeface="Arial" charset="0"/>
              <a:cs typeface="Arial" charset="0"/>
            </a:endParaRPr>
          </a:p>
          <a:p>
            <a:pPr marL="514350" indent="-457200" eaLnBrk="1" hangingPunct="1">
              <a:buFont typeface="Arial" pitchFamily="34" charset="0"/>
              <a:buChar char="•"/>
              <a:defRPr/>
            </a:pPr>
            <a:endParaRPr lang="en-US" dirty="0" smtClean="0">
              <a:latin typeface="Arial" charset="0"/>
              <a:cs typeface="Arial" charset="0"/>
            </a:endParaRPr>
          </a:p>
        </p:txBody>
      </p:sp>
    </p:spTree>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Title 1"/>
          <p:cNvSpPr>
            <a:spLocks noGrp="1"/>
          </p:cNvSpPr>
          <p:nvPr>
            <p:ph type="title"/>
          </p:nvPr>
        </p:nvSpPr>
        <p:spPr/>
        <p:txBody>
          <a:bodyPr/>
          <a:lstStyle/>
          <a:p>
            <a:r>
              <a:rPr lang="en-US" dirty="0" smtClean="0">
                <a:latin typeface="Arial" charset="0"/>
                <a:cs typeface="Arial" charset="0"/>
              </a:rPr>
              <a:t>Summary</a:t>
            </a:r>
          </a:p>
        </p:txBody>
      </p:sp>
      <p:sp>
        <p:nvSpPr>
          <p:cNvPr id="132099" name="Content Placeholder 2"/>
          <p:cNvSpPr>
            <a:spLocks noGrp="1"/>
          </p:cNvSpPr>
          <p:nvPr>
            <p:ph idx="1"/>
          </p:nvPr>
        </p:nvSpPr>
        <p:spPr/>
        <p:txBody>
          <a:bodyPr/>
          <a:lstStyle/>
          <a:p>
            <a:r>
              <a:rPr lang="en-US" dirty="0" smtClean="0">
                <a:latin typeface="Arial" charset="0"/>
                <a:cs typeface="Arial" charset="0"/>
              </a:rPr>
              <a:t>Abdominal trauma presents challenges</a:t>
            </a:r>
          </a:p>
          <a:p>
            <a:r>
              <a:rPr lang="en-US" dirty="0" smtClean="0">
                <a:latin typeface="Arial" charset="0"/>
                <a:cs typeface="Arial" charset="0"/>
              </a:rPr>
              <a:t>Not all injuries are easy to diagnose</a:t>
            </a:r>
          </a:p>
          <a:p>
            <a:r>
              <a:rPr lang="en-US" dirty="0" smtClean="0">
                <a:latin typeface="Arial" charset="0"/>
                <a:cs typeface="Arial" charset="0"/>
              </a:rPr>
              <a:t>Not all diagnostic modalities are useful in certain injuries</a:t>
            </a:r>
          </a:p>
          <a:p>
            <a:r>
              <a:rPr lang="en-US" dirty="0" smtClean="0">
                <a:latin typeface="Arial" charset="0"/>
                <a:cs typeface="Arial" charset="0"/>
              </a:rPr>
              <a:t>Nursing staff must be astute in assessment skills and injury management </a:t>
            </a:r>
          </a:p>
          <a:p>
            <a:r>
              <a:rPr lang="en-US" dirty="0" smtClean="0">
                <a:latin typeface="Arial" charset="0"/>
                <a:cs typeface="Arial" charset="0"/>
              </a:rPr>
              <a:t>Teamwork is essential</a:t>
            </a:r>
          </a:p>
          <a:p>
            <a:r>
              <a:rPr lang="en-US" dirty="0" smtClean="0">
                <a:latin typeface="Arial" charset="0"/>
                <a:cs typeface="Arial" charset="0"/>
              </a:rPr>
              <a:t>Optimizing outcomes is important</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Text Placeholder 4"/>
          <p:cNvSpPr>
            <a:spLocks noGrp="1"/>
          </p:cNvSpPr>
          <p:nvPr>
            <p:ph type="body" sz="half" idx="2"/>
          </p:nvPr>
        </p:nvSpPr>
        <p:spPr>
          <a:xfrm>
            <a:off x="457200" y="839212"/>
            <a:ext cx="3505200" cy="2753880"/>
          </a:xfrm>
        </p:spPr>
        <p:txBody>
          <a:bodyPr/>
          <a:lstStyle/>
          <a:p>
            <a:pPr eaLnBrk="1" hangingPunct="1"/>
            <a:r>
              <a:rPr lang="en-US" sz="3200" b="1" dirty="0">
                <a:latin typeface="Arial" charset="0"/>
                <a:cs typeface="Arial" charset="0"/>
              </a:rPr>
              <a:t>RUQ</a:t>
            </a:r>
            <a:endParaRPr lang="en-US" sz="3200" b="1" dirty="0" smtClean="0">
              <a:latin typeface="Arial" charset="0"/>
              <a:cs typeface="Arial" charset="0"/>
            </a:endParaRPr>
          </a:p>
          <a:p>
            <a:pPr marL="457200" indent="-457200" eaLnBrk="1" hangingPunct="1">
              <a:buFont typeface="Arial" charset="0"/>
              <a:buChar char="•"/>
            </a:pPr>
            <a:r>
              <a:rPr lang="en-US" sz="2000" dirty="0" smtClean="0">
                <a:latin typeface="Arial" charset="0"/>
                <a:cs typeface="Arial" charset="0"/>
              </a:rPr>
              <a:t>Liver</a:t>
            </a:r>
          </a:p>
          <a:p>
            <a:pPr marL="457200" indent="-457200" eaLnBrk="1" hangingPunct="1">
              <a:buFont typeface="Arial" charset="0"/>
              <a:buChar char="•"/>
            </a:pPr>
            <a:r>
              <a:rPr lang="en-US" sz="2000" dirty="0" smtClean="0">
                <a:latin typeface="Arial" charset="0"/>
                <a:cs typeface="Arial" charset="0"/>
              </a:rPr>
              <a:t>Gallbladder with biliary tree</a:t>
            </a:r>
          </a:p>
          <a:p>
            <a:pPr marL="457200" indent="-457200" eaLnBrk="1" hangingPunct="1">
              <a:buFont typeface="Arial" charset="0"/>
              <a:buChar char="•"/>
            </a:pPr>
            <a:r>
              <a:rPr lang="en-US" sz="2000" dirty="0" smtClean="0">
                <a:latin typeface="Arial" charset="0"/>
                <a:cs typeface="Arial" charset="0"/>
              </a:rPr>
              <a:t>Duodenum</a:t>
            </a:r>
          </a:p>
          <a:p>
            <a:pPr marL="457200" indent="-457200" eaLnBrk="1" hangingPunct="1">
              <a:buFont typeface="Arial" charset="0"/>
              <a:buChar char="•"/>
            </a:pPr>
            <a:r>
              <a:rPr lang="en-US" sz="2000" dirty="0" smtClean="0">
                <a:latin typeface="Arial" charset="0"/>
                <a:cs typeface="Arial" charset="0"/>
              </a:rPr>
              <a:t>Head of pancreas</a:t>
            </a:r>
          </a:p>
          <a:p>
            <a:pPr marL="457200" indent="-457200" eaLnBrk="1" hangingPunct="1">
              <a:buFont typeface="Arial" charset="0"/>
              <a:buChar char="•"/>
            </a:pPr>
            <a:r>
              <a:rPr lang="en-US" sz="2000" dirty="0" smtClean="0">
                <a:latin typeface="Arial" charset="0"/>
                <a:cs typeface="Arial" charset="0"/>
              </a:rPr>
              <a:t>Hepatic flexure of colon</a:t>
            </a:r>
          </a:p>
        </p:txBody>
      </p:sp>
      <p:sp>
        <p:nvSpPr>
          <p:cNvPr id="7" name="Rectangle 6"/>
          <p:cNvSpPr/>
          <p:nvPr/>
        </p:nvSpPr>
        <p:spPr>
          <a:xfrm>
            <a:off x="457200" y="3582412"/>
            <a:ext cx="4343400" cy="3046988"/>
          </a:xfrm>
          <a:prstGeom prst="rect">
            <a:avLst/>
          </a:prstGeom>
        </p:spPr>
        <p:txBody>
          <a:bodyPr wrap="square">
            <a:spAutoFit/>
          </a:bodyPr>
          <a:lstStyle/>
          <a:p>
            <a:pPr lvl="0" fontAlgn="auto">
              <a:spcAft>
                <a:spcPts val="0"/>
              </a:spcAft>
              <a:defRPr/>
            </a:pPr>
            <a:r>
              <a:rPr lang="en-US" sz="3200" b="1" dirty="0">
                <a:latin typeface="Arial" charset="0"/>
              </a:rPr>
              <a:t>LUQ</a:t>
            </a:r>
          </a:p>
          <a:p>
            <a:pPr marL="457200" indent="-457200" eaLnBrk="1" fontAlgn="auto" hangingPunct="1">
              <a:spcAft>
                <a:spcPts val="0"/>
              </a:spcAft>
              <a:buFont typeface="Arial" pitchFamily="34" charset="0"/>
              <a:buChar char="•"/>
              <a:defRPr/>
            </a:pPr>
            <a:r>
              <a:rPr lang="en-US" sz="2000" dirty="0" smtClean="0">
                <a:latin typeface="Arial" pitchFamily="34" charset="0"/>
                <a:cs typeface="Arial" pitchFamily="34" charset="0"/>
              </a:rPr>
              <a:t>Stomach</a:t>
            </a:r>
          </a:p>
          <a:p>
            <a:pPr marL="457200" indent="-457200" eaLnBrk="1" fontAlgn="auto" hangingPunct="1">
              <a:spcAft>
                <a:spcPts val="0"/>
              </a:spcAft>
              <a:buFont typeface="Arial" pitchFamily="34" charset="0"/>
              <a:buChar char="•"/>
              <a:defRPr/>
            </a:pPr>
            <a:r>
              <a:rPr lang="en-US" sz="2000" dirty="0" smtClean="0">
                <a:latin typeface="Arial" pitchFamily="34" charset="0"/>
                <a:cs typeface="Arial" pitchFamily="34" charset="0"/>
              </a:rPr>
              <a:t>Spleen</a:t>
            </a:r>
          </a:p>
          <a:p>
            <a:pPr marL="457200" indent="-457200" eaLnBrk="1" fontAlgn="auto" hangingPunct="1">
              <a:spcAft>
                <a:spcPts val="0"/>
              </a:spcAft>
              <a:buFont typeface="Arial" pitchFamily="34" charset="0"/>
              <a:buChar char="•"/>
              <a:defRPr/>
            </a:pPr>
            <a:r>
              <a:rPr lang="en-US" sz="2000" dirty="0" smtClean="0">
                <a:latin typeface="Arial" pitchFamily="34" charset="0"/>
                <a:cs typeface="Arial" pitchFamily="34" charset="0"/>
              </a:rPr>
              <a:t>Left lobe liver</a:t>
            </a:r>
          </a:p>
          <a:p>
            <a:pPr marL="457200" indent="-457200" eaLnBrk="1" fontAlgn="auto" hangingPunct="1">
              <a:spcAft>
                <a:spcPts val="0"/>
              </a:spcAft>
              <a:buFont typeface="Arial" pitchFamily="34" charset="0"/>
              <a:buChar char="•"/>
              <a:defRPr/>
            </a:pPr>
            <a:r>
              <a:rPr lang="en-US" sz="2000" dirty="0" smtClean="0">
                <a:latin typeface="Arial" pitchFamily="34" charset="0"/>
                <a:cs typeface="Arial" pitchFamily="34" charset="0"/>
              </a:rPr>
              <a:t>Left Kidney</a:t>
            </a:r>
          </a:p>
          <a:p>
            <a:pPr marL="457200" indent="-457200" eaLnBrk="1" fontAlgn="auto" hangingPunct="1">
              <a:spcAft>
                <a:spcPts val="0"/>
              </a:spcAft>
              <a:buFont typeface="Arial" pitchFamily="34" charset="0"/>
              <a:buChar char="•"/>
              <a:defRPr/>
            </a:pPr>
            <a:r>
              <a:rPr lang="en-US" sz="2000" dirty="0" smtClean="0">
                <a:latin typeface="Arial" pitchFamily="34" charset="0"/>
                <a:cs typeface="Arial" pitchFamily="34" charset="0"/>
              </a:rPr>
              <a:t>Left adrenal gland</a:t>
            </a:r>
          </a:p>
          <a:p>
            <a:pPr marL="457200" indent="-457200" eaLnBrk="1" fontAlgn="auto" hangingPunct="1">
              <a:spcAft>
                <a:spcPts val="0"/>
              </a:spcAft>
              <a:buFont typeface="Arial" pitchFamily="34" charset="0"/>
              <a:buChar char="•"/>
              <a:defRPr/>
            </a:pPr>
            <a:r>
              <a:rPr lang="en-US" sz="2000" dirty="0" smtClean="0">
                <a:latin typeface="Arial" pitchFamily="34" charset="0"/>
                <a:cs typeface="Arial" pitchFamily="34" charset="0"/>
              </a:rPr>
              <a:t>Splenic flexure of colon</a:t>
            </a:r>
          </a:p>
          <a:p>
            <a:pPr marL="457200" indent="-457200" eaLnBrk="1" fontAlgn="auto" hangingPunct="1">
              <a:spcAft>
                <a:spcPts val="0"/>
              </a:spcAft>
              <a:buFont typeface="Arial" pitchFamily="34" charset="0"/>
              <a:buChar char="•"/>
              <a:defRPr/>
            </a:pPr>
            <a:r>
              <a:rPr lang="en-US" sz="2000" dirty="0" smtClean="0">
                <a:latin typeface="Arial" pitchFamily="34" charset="0"/>
                <a:cs typeface="Arial" pitchFamily="34" charset="0"/>
              </a:rPr>
              <a:t>Parts of transverse and descending  colon</a:t>
            </a:r>
            <a:endParaRPr lang="en-US" sz="2000" dirty="0">
              <a:latin typeface="Arial" pitchFamily="34" charset="0"/>
              <a:cs typeface="Arial" pitchFamily="34" charset="0"/>
            </a:endParaRPr>
          </a:p>
        </p:txBody>
      </p:sp>
      <p:sp>
        <p:nvSpPr>
          <p:cNvPr id="291153" name="Rectangle 337"/>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dirty="0"/>
          </a:p>
        </p:txBody>
      </p:sp>
      <p:grpSp>
        <p:nvGrpSpPr>
          <p:cNvPr id="290817" name="Group 1"/>
          <p:cNvGrpSpPr>
            <a:grpSpLocks noChangeAspect="1"/>
          </p:cNvGrpSpPr>
          <p:nvPr/>
        </p:nvGrpSpPr>
        <p:grpSpPr bwMode="auto">
          <a:xfrm>
            <a:off x="4267200" y="990600"/>
            <a:ext cx="3975034" cy="5102109"/>
            <a:chOff x="0" y="0"/>
            <a:chExt cx="9354" cy="12008"/>
          </a:xfrm>
        </p:grpSpPr>
        <p:sp>
          <p:nvSpPr>
            <p:cNvPr id="291152" name="AutoShape 336"/>
            <p:cNvSpPr>
              <a:spLocks noChangeAspect="1" noChangeArrowheads="1" noTextEdit="1"/>
            </p:cNvSpPr>
            <p:nvPr/>
          </p:nvSpPr>
          <p:spPr bwMode="auto">
            <a:xfrm>
              <a:off x="0" y="0"/>
              <a:ext cx="9354" cy="12008"/>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grpSp>
          <p:nvGrpSpPr>
            <p:cNvPr id="290951" name="Group 135"/>
            <p:cNvGrpSpPr>
              <a:grpSpLocks/>
            </p:cNvGrpSpPr>
            <p:nvPr/>
          </p:nvGrpSpPr>
          <p:grpSpPr bwMode="auto">
            <a:xfrm>
              <a:off x="0" y="0"/>
              <a:ext cx="9354" cy="12008"/>
              <a:chOff x="0" y="0"/>
              <a:chExt cx="9354" cy="12008"/>
            </a:xfrm>
          </p:grpSpPr>
          <p:sp>
            <p:nvSpPr>
              <p:cNvPr id="291151" name="Rectangle 335"/>
              <p:cNvSpPr>
                <a:spLocks noChangeArrowheads="1"/>
              </p:cNvSpPr>
              <p:nvPr/>
            </p:nvSpPr>
            <p:spPr bwMode="auto">
              <a:xfrm>
                <a:off x="0" y="0"/>
                <a:ext cx="9354" cy="12008"/>
              </a:xfrm>
              <a:prstGeom prst="rect">
                <a:avLst/>
              </a:prstGeom>
              <a:noFill/>
              <a:ln w="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dirty="0"/>
              </a:p>
            </p:txBody>
          </p:sp>
          <p:pic>
            <p:nvPicPr>
              <p:cNvPr id="291150" name="Picture 334"/>
              <p:cNvPicPr>
                <a:picLocks noChangeAspect="1" noChangeArrowheads="1"/>
              </p:cNvPicPr>
              <p:nvPr/>
            </p:nvPicPr>
            <p:blipFill>
              <a:blip r:embed="rId3" cstate="print"/>
              <a:srcRect/>
              <a:stretch>
                <a:fillRect/>
              </a:stretch>
            </p:blipFill>
            <p:spPr bwMode="auto">
              <a:xfrm>
                <a:off x="3953" y="6215"/>
                <a:ext cx="2095" cy="775"/>
              </a:xfrm>
              <a:prstGeom prst="rect">
                <a:avLst/>
              </a:prstGeom>
              <a:noFill/>
            </p:spPr>
          </p:pic>
          <p:sp>
            <p:nvSpPr>
              <p:cNvPr id="291149" name="Freeform 333"/>
              <p:cNvSpPr>
                <a:spLocks noEditPoints="1"/>
              </p:cNvSpPr>
              <p:nvPr/>
            </p:nvSpPr>
            <p:spPr bwMode="auto">
              <a:xfrm>
                <a:off x="4073" y="6357"/>
                <a:ext cx="1946" cy="611"/>
              </a:xfrm>
              <a:custGeom>
                <a:avLst/>
                <a:gdLst/>
                <a:ahLst/>
                <a:cxnLst>
                  <a:cxn ang="0">
                    <a:pos x="688" y="480"/>
                  </a:cxn>
                  <a:cxn ang="0">
                    <a:pos x="917" y="466"/>
                  </a:cxn>
                  <a:cxn ang="0">
                    <a:pos x="709" y="448"/>
                  </a:cxn>
                  <a:cxn ang="0">
                    <a:pos x="906" y="531"/>
                  </a:cxn>
                  <a:cxn ang="0">
                    <a:pos x="728" y="509"/>
                  </a:cxn>
                  <a:cxn ang="0">
                    <a:pos x="324" y="484"/>
                  </a:cxn>
                  <a:cxn ang="0">
                    <a:pos x="946" y="393"/>
                  </a:cxn>
                  <a:cxn ang="0">
                    <a:pos x="506" y="422"/>
                  </a:cxn>
                  <a:cxn ang="0">
                    <a:pos x="608" y="597"/>
                  </a:cxn>
                  <a:cxn ang="0">
                    <a:pos x="448" y="411"/>
                  </a:cxn>
                  <a:cxn ang="0">
                    <a:pos x="1302" y="426"/>
                  </a:cxn>
                  <a:cxn ang="0">
                    <a:pos x="1237" y="469"/>
                  </a:cxn>
                  <a:cxn ang="0">
                    <a:pos x="1062" y="378"/>
                  </a:cxn>
                  <a:cxn ang="0">
                    <a:pos x="1011" y="378"/>
                  </a:cxn>
                  <a:cxn ang="0">
                    <a:pos x="1011" y="360"/>
                  </a:cxn>
                  <a:cxn ang="0">
                    <a:pos x="360" y="397"/>
                  </a:cxn>
                  <a:cxn ang="0">
                    <a:pos x="291" y="400"/>
                  </a:cxn>
                  <a:cxn ang="0">
                    <a:pos x="1270" y="360"/>
                  </a:cxn>
                  <a:cxn ang="0">
                    <a:pos x="986" y="335"/>
                  </a:cxn>
                  <a:cxn ang="0">
                    <a:pos x="1433" y="360"/>
                  </a:cxn>
                  <a:cxn ang="0">
                    <a:pos x="1004" y="327"/>
                  </a:cxn>
                  <a:cxn ang="0">
                    <a:pos x="1440" y="429"/>
                  </a:cxn>
                  <a:cxn ang="0">
                    <a:pos x="233" y="455"/>
                  </a:cxn>
                  <a:cxn ang="0">
                    <a:pos x="1364" y="367"/>
                  </a:cxn>
                  <a:cxn ang="0">
                    <a:pos x="575" y="367"/>
                  </a:cxn>
                  <a:cxn ang="0">
                    <a:pos x="1360" y="331"/>
                  </a:cxn>
                  <a:cxn ang="0">
                    <a:pos x="1248" y="473"/>
                  </a:cxn>
                  <a:cxn ang="0">
                    <a:pos x="1455" y="458"/>
                  </a:cxn>
                  <a:cxn ang="0">
                    <a:pos x="1604" y="404"/>
                  </a:cxn>
                  <a:cxn ang="0">
                    <a:pos x="669" y="320"/>
                  </a:cxn>
                  <a:cxn ang="0">
                    <a:pos x="1266" y="433"/>
                  </a:cxn>
                  <a:cxn ang="0">
                    <a:pos x="1211" y="309"/>
                  </a:cxn>
                  <a:cxn ang="0">
                    <a:pos x="1135" y="324"/>
                  </a:cxn>
                  <a:cxn ang="0">
                    <a:pos x="462" y="324"/>
                  </a:cxn>
                  <a:cxn ang="0">
                    <a:pos x="1426" y="302"/>
                  </a:cxn>
                  <a:cxn ang="0">
                    <a:pos x="440" y="371"/>
                  </a:cxn>
                  <a:cxn ang="0">
                    <a:pos x="699" y="295"/>
                  </a:cxn>
                  <a:cxn ang="0">
                    <a:pos x="171" y="284"/>
                  </a:cxn>
                  <a:cxn ang="0">
                    <a:pos x="1593" y="386"/>
                  </a:cxn>
                  <a:cxn ang="0">
                    <a:pos x="924" y="375"/>
                  </a:cxn>
                  <a:cxn ang="0">
                    <a:pos x="1288" y="266"/>
                  </a:cxn>
                  <a:cxn ang="0">
                    <a:pos x="175" y="266"/>
                  </a:cxn>
                  <a:cxn ang="0">
                    <a:pos x="389" y="258"/>
                  </a:cxn>
                  <a:cxn ang="0">
                    <a:pos x="1430" y="280"/>
                  </a:cxn>
                  <a:cxn ang="0">
                    <a:pos x="1437" y="280"/>
                  </a:cxn>
                  <a:cxn ang="0">
                    <a:pos x="1026" y="317"/>
                  </a:cxn>
                  <a:cxn ang="0">
                    <a:pos x="728" y="277"/>
                  </a:cxn>
                  <a:cxn ang="0">
                    <a:pos x="782" y="397"/>
                  </a:cxn>
                  <a:cxn ang="0">
                    <a:pos x="1426" y="317"/>
                  </a:cxn>
                  <a:cxn ang="0">
                    <a:pos x="688" y="284"/>
                  </a:cxn>
                  <a:cxn ang="0">
                    <a:pos x="1739" y="295"/>
                  </a:cxn>
                  <a:cxn ang="0">
                    <a:pos x="335" y="298"/>
                  </a:cxn>
                  <a:cxn ang="0">
                    <a:pos x="262" y="211"/>
                  </a:cxn>
                  <a:cxn ang="0">
                    <a:pos x="91" y="291"/>
                  </a:cxn>
                  <a:cxn ang="0">
                    <a:pos x="528" y="298"/>
                  </a:cxn>
                  <a:cxn ang="0">
                    <a:pos x="8" y="247"/>
                  </a:cxn>
                  <a:cxn ang="0">
                    <a:pos x="248" y="189"/>
                  </a:cxn>
                  <a:cxn ang="0">
                    <a:pos x="0" y="102"/>
                  </a:cxn>
                  <a:cxn ang="0">
                    <a:pos x="1870" y="146"/>
                  </a:cxn>
                  <a:cxn ang="0">
                    <a:pos x="1600" y="280"/>
                  </a:cxn>
                  <a:cxn ang="0">
                    <a:pos x="193" y="113"/>
                  </a:cxn>
                  <a:cxn ang="0">
                    <a:pos x="80" y="182"/>
                  </a:cxn>
                </a:cxnLst>
                <a:rect l="0" t="0" r="r" b="b"/>
                <a:pathLst>
                  <a:path w="1946" h="611">
                    <a:moveTo>
                      <a:pt x="619" y="600"/>
                    </a:moveTo>
                    <a:lnTo>
                      <a:pt x="608" y="611"/>
                    </a:lnTo>
                    <a:lnTo>
                      <a:pt x="600" y="604"/>
                    </a:lnTo>
                    <a:lnTo>
                      <a:pt x="608" y="604"/>
                    </a:lnTo>
                    <a:lnTo>
                      <a:pt x="611" y="604"/>
                    </a:lnTo>
                    <a:lnTo>
                      <a:pt x="619" y="600"/>
                    </a:lnTo>
                    <a:close/>
                    <a:moveTo>
                      <a:pt x="222" y="506"/>
                    </a:moveTo>
                    <a:lnTo>
                      <a:pt x="222" y="517"/>
                    </a:lnTo>
                    <a:lnTo>
                      <a:pt x="229" y="528"/>
                    </a:lnTo>
                    <a:lnTo>
                      <a:pt x="237" y="535"/>
                    </a:lnTo>
                    <a:lnTo>
                      <a:pt x="248" y="535"/>
                    </a:lnTo>
                    <a:lnTo>
                      <a:pt x="258" y="535"/>
                    </a:lnTo>
                    <a:lnTo>
                      <a:pt x="269" y="531"/>
                    </a:lnTo>
                    <a:lnTo>
                      <a:pt x="280" y="524"/>
                    </a:lnTo>
                    <a:lnTo>
                      <a:pt x="291" y="517"/>
                    </a:lnTo>
                    <a:lnTo>
                      <a:pt x="277" y="531"/>
                    </a:lnTo>
                    <a:lnTo>
                      <a:pt x="262" y="546"/>
                    </a:lnTo>
                    <a:lnTo>
                      <a:pt x="244" y="564"/>
                    </a:lnTo>
                    <a:lnTo>
                      <a:pt x="229" y="535"/>
                    </a:lnTo>
                    <a:lnTo>
                      <a:pt x="218" y="509"/>
                    </a:lnTo>
                    <a:lnTo>
                      <a:pt x="222" y="506"/>
                    </a:lnTo>
                    <a:close/>
                    <a:moveTo>
                      <a:pt x="629" y="498"/>
                    </a:moveTo>
                    <a:lnTo>
                      <a:pt x="637" y="498"/>
                    </a:lnTo>
                    <a:lnTo>
                      <a:pt x="644" y="498"/>
                    </a:lnTo>
                    <a:lnTo>
                      <a:pt x="640" y="502"/>
                    </a:lnTo>
                    <a:lnTo>
                      <a:pt x="637" y="509"/>
                    </a:lnTo>
                    <a:lnTo>
                      <a:pt x="629" y="498"/>
                    </a:lnTo>
                    <a:close/>
                    <a:moveTo>
                      <a:pt x="673" y="473"/>
                    </a:moveTo>
                    <a:lnTo>
                      <a:pt x="673" y="473"/>
                    </a:lnTo>
                    <a:lnTo>
                      <a:pt x="680" y="477"/>
                    </a:lnTo>
                    <a:lnTo>
                      <a:pt x="688" y="480"/>
                    </a:lnTo>
                    <a:lnTo>
                      <a:pt x="695" y="491"/>
                    </a:lnTo>
                    <a:lnTo>
                      <a:pt x="706" y="502"/>
                    </a:lnTo>
                    <a:lnTo>
                      <a:pt x="713" y="509"/>
                    </a:lnTo>
                    <a:lnTo>
                      <a:pt x="717" y="520"/>
                    </a:lnTo>
                    <a:lnTo>
                      <a:pt x="677" y="546"/>
                    </a:lnTo>
                    <a:lnTo>
                      <a:pt x="637" y="582"/>
                    </a:lnTo>
                    <a:lnTo>
                      <a:pt x="640" y="575"/>
                    </a:lnTo>
                    <a:lnTo>
                      <a:pt x="651" y="564"/>
                    </a:lnTo>
                    <a:lnTo>
                      <a:pt x="651" y="549"/>
                    </a:lnTo>
                    <a:lnTo>
                      <a:pt x="651" y="535"/>
                    </a:lnTo>
                    <a:lnTo>
                      <a:pt x="655" y="542"/>
                    </a:lnTo>
                    <a:lnTo>
                      <a:pt x="659" y="546"/>
                    </a:lnTo>
                    <a:lnTo>
                      <a:pt x="662" y="549"/>
                    </a:lnTo>
                    <a:lnTo>
                      <a:pt x="669" y="546"/>
                    </a:lnTo>
                    <a:lnTo>
                      <a:pt x="666" y="546"/>
                    </a:lnTo>
                    <a:lnTo>
                      <a:pt x="662" y="542"/>
                    </a:lnTo>
                    <a:lnTo>
                      <a:pt x="659" y="535"/>
                    </a:lnTo>
                    <a:lnTo>
                      <a:pt x="651" y="528"/>
                    </a:lnTo>
                    <a:lnTo>
                      <a:pt x="648" y="520"/>
                    </a:lnTo>
                    <a:lnTo>
                      <a:pt x="644" y="517"/>
                    </a:lnTo>
                    <a:lnTo>
                      <a:pt x="644" y="509"/>
                    </a:lnTo>
                    <a:lnTo>
                      <a:pt x="648" y="498"/>
                    </a:lnTo>
                    <a:lnTo>
                      <a:pt x="655" y="488"/>
                    </a:lnTo>
                    <a:lnTo>
                      <a:pt x="666" y="477"/>
                    </a:lnTo>
                    <a:lnTo>
                      <a:pt x="669" y="473"/>
                    </a:lnTo>
                    <a:lnTo>
                      <a:pt x="673" y="473"/>
                    </a:lnTo>
                    <a:close/>
                    <a:moveTo>
                      <a:pt x="902" y="458"/>
                    </a:moveTo>
                    <a:lnTo>
                      <a:pt x="909" y="462"/>
                    </a:lnTo>
                    <a:lnTo>
                      <a:pt x="917" y="466"/>
                    </a:lnTo>
                    <a:lnTo>
                      <a:pt x="909" y="469"/>
                    </a:lnTo>
                    <a:lnTo>
                      <a:pt x="906" y="473"/>
                    </a:lnTo>
                    <a:lnTo>
                      <a:pt x="906" y="466"/>
                    </a:lnTo>
                    <a:lnTo>
                      <a:pt x="902" y="458"/>
                    </a:lnTo>
                    <a:close/>
                    <a:moveTo>
                      <a:pt x="1070" y="429"/>
                    </a:moveTo>
                    <a:lnTo>
                      <a:pt x="1066" y="440"/>
                    </a:lnTo>
                    <a:lnTo>
                      <a:pt x="1066" y="448"/>
                    </a:lnTo>
                    <a:lnTo>
                      <a:pt x="1066" y="451"/>
                    </a:lnTo>
                    <a:lnTo>
                      <a:pt x="1055" y="448"/>
                    </a:lnTo>
                    <a:lnTo>
                      <a:pt x="1040" y="440"/>
                    </a:lnTo>
                    <a:lnTo>
                      <a:pt x="1051" y="440"/>
                    </a:lnTo>
                    <a:lnTo>
                      <a:pt x="1059" y="437"/>
                    </a:lnTo>
                    <a:lnTo>
                      <a:pt x="1070" y="429"/>
                    </a:lnTo>
                    <a:close/>
                    <a:moveTo>
                      <a:pt x="513" y="426"/>
                    </a:moveTo>
                    <a:lnTo>
                      <a:pt x="535" y="433"/>
                    </a:lnTo>
                    <a:lnTo>
                      <a:pt x="524" y="440"/>
                    </a:lnTo>
                    <a:lnTo>
                      <a:pt x="517" y="448"/>
                    </a:lnTo>
                    <a:lnTo>
                      <a:pt x="517" y="437"/>
                    </a:lnTo>
                    <a:lnTo>
                      <a:pt x="513" y="426"/>
                    </a:lnTo>
                    <a:close/>
                    <a:moveTo>
                      <a:pt x="575" y="422"/>
                    </a:moveTo>
                    <a:lnTo>
                      <a:pt x="579" y="433"/>
                    </a:lnTo>
                    <a:lnTo>
                      <a:pt x="571" y="429"/>
                    </a:lnTo>
                    <a:lnTo>
                      <a:pt x="575" y="422"/>
                    </a:lnTo>
                    <a:close/>
                    <a:moveTo>
                      <a:pt x="662" y="415"/>
                    </a:moveTo>
                    <a:lnTo>
                      <a:pt x="669" y="429"/>
                    </a:lnTo>
                    <a:lnTo>
                      <a:pt x="677" y="440"/>
                    </a:lnTo>
                    <a:lnTo>
                      <a:pt x="684" y="444"/>
                    </a:lnTo>
                    <a:lnTo>
                      <a:pt x="691" y="448"/>
                    </a:lnTo>
                    <a:lnTo>
                      <a:pt x="702" y="448"/>
                    </a:lnTo>
                    <a:lnTo>
                      <a:pt x="709" y="448"/>
                    </a:lnTo>
                    <a:lnTo>
                      <a:pt x="720" y="444"/>
                    </a:lnTo>
                    <a:lnTo>
                      <a:pt x="713" y="455"/>
                    </a:lnTo>
                    <a:lnTo>
                      <a:pt x="709" y="466"/>
                    </a:lnTo>
                    <a:lnTo>
                      <a:pt x="709" y="477"/>
                    </a:lnTo>
                    <a:lnTo>
                      <a:pt x="713" y="488"/>
                    </a:lnTo>
                    <a:lnTo>
                      <a:pt x="717" y="498"/>
                    </a:lnTo>
                    <a:lnTo>
                      <a:pt x="720" y="506"/>
                    </a:lnTo>
                    <a:lnTo>
                      <a:pt x="720" y="513"/>
                    </a:lnTo>
                    <a:lnTo>
                      <a:pt x="713" y="502"/>
                    </a:lnTo>
                    <a:lnTo>
                      <a:pt x="702" y="488"/>
                    </a:lnTo>
                    <a:lnTo>
                      <a:pt x="695" y="477"/>
                    </a:lnTo>
                    <a:lnTo>
                      <a:pt x="684" y="469"/>
                    </a:lnTo>
                    <a:lnTo>
                      <a:pt x="673" y="466"/>
                    </a:lnTo>
                    <a:lnTo>
                      <a:pt x="666" y="469"/>
                    </a:lnTo>
                    <a:lnTo>
                      <a:pt x="662" y="473"/>
                    </a:lnTo>
                    <a:lnTo>
                      <a:pt x="659" y="477"/>
                    </a:lnTo>
                    <a:lnTo>
                      <a:pt x="662" y="462"/>
                    </a:lnTo>
                    <a:lnTo>
                      <a:pt x="662" y="444"/>
                    </a:lnTo>
                    <a:lnTo>
                      <a:pt x="662" y="422"/>
                    </a:lnTo>
                    <a:lnTo>
                      <a:pt x="662" y="415"/>
                    </a:lnTo>
                    <a:close/>
                    <a:moveTo>
                      <a:pt x="822" y="411"/>
                    </a:moveTo>
                    <a:lnTo>
                      <a:pt x="859" y="418"/>
                    </a:lnTo>
                    <a:lnTo>
                      <a:pt x="888" y="444"/>
                    </a:lnTo>
                    <a:lnTo>
                      <a:pt x="891" y="451"/>
                    </a:lnTo>
                    <a:lnTo>
                      <a:pt x="899" y="469"/>
                    </a:lnTo>
                    <a:lnTo>
                      <a:pt x="906" y="495"/>
                    </a:lnTo>
                    <a:lnTo>
                      <a:pt x="902" y="517"/>
                    </a:lnTo>
                    <a:lnTo>
                      <a:pt x="899" y="531"/>
                    </a:lnTo>
                    <a:lnTo>
                      <a:pt x="895" y="539"/>
                    </a:lnTo>
                    <a:lnTo>
                      <a:pt x="902" y="542"/>
                    </a:lnTo>
                    <a:lnTo>
                      <a:pt x="906" y="531"/>
                    </a:lnTo>
                    <a:lnTo>
                      <a:pt x="909" y="509"/>
                    </a:lnTo>
                    <a:lnTo>
                      <a:pt x="906" y="473"/>
                    </a:lnTo>
                    <a:lnTo>
                      <a:pt x="913" y="477"/>
                    </a:lnTo>
                    <a:lnTo>
                      <a:pt x="917" y="473"/>
                    </a:lnTo>
                    <a:lnTo>
                      <a:pt x="920" y="469"/>
                    </a:lnTo>
                    <a:lnTo>
                      <a:pt x="931" y="466"/>
                    </a:lnTo>
                    <a:lnTo>
                      <a:pt x="939" y="462"/>
                    </a:lnTo>
                    <a:lnTo>
                      <a:pt x="946" y="458"/>
                    </a:lnTo>
                    <a:lnTo>
                      <a:pt x="957" y="455"/>
                    </a:lnTo>
                    <a:lnTo>
                      <a:pt x="982" y="448"/>
                    </a:lnTo>
                    <a:lnTo>
                      <a:pt x="993" y="444"/>
                    </a:lnTo>
                    <a:lnTo>
                      <a:pt x="1011" y="444"/>
                    </a:lnTo>
                    <a:lnTo>
                      <a:pt x="1026" y="444"/>
                    </a:lnTo>
                    <a:lnTo>
                      <a:pt x="1037" y="448"/>
                    </a:lnTo>
                    <a:lnTo>
                      <a:pt x="1051" y="451"/>
                    </a:lnTo>
                    <a:lnTo>
                      <a:pt x="1059" y="458"/>
                    </a:lnTo>
                    <a:lnTo>
                      <a:pt x="1066" y="458"/>
                    </a:lnTo>
                    <a:lnTo>
                      <a:pt x="1066" y="462"/>
                    </a:lnTo>
                    <a:lnTo>
                      <a:pt x="1070" y="462"/>
                    </a:lnTo>
                    <a:lnTo>
                      <a:pt x="1070" y="466"/>
                    </a:lnTo>
                    <a:lnTo>
                      <a:pt x="1019" y="495"/>
                    </a:lnTo>
                    <a:lnTo>
                      <a:pt x="968" y="531"/>
                    </a:lnTo>
                    <a:lnTo>
                      <a:pt x="935" y="575"/>
                    </a:lnTo>
                    <a:lnTo>
                      <a:pt x="902" y="546"/>
                    </a:lnTo>
                    <a:lnTo>
                      <a:pt x="866" y="528"/>
                    </a:lnTo>
                    <a:lnTo>
                      <a:pt x="829" y="513"/>
                    </a:lnTo>
                    <a:lnTo>
                      <a:pt x="797" y="509"/>
                    </a:lnTo>
                    <a:lnTo>
                      <a:pt x="760" y="509"/>
                    </a:lnTo>
                    <a:lnTo>
                      <a:pt x="724" y="517"/>
                    </a:lnTo>
                    <a:lnTo>
                      <a:pt x="728" y="509"/>
                    </a:lnTo>
                    <a:lnTo>
                      <a:pt x="724" y="498"/>
                    </a:lnTo>
                    <a:lnTo>
                      <a:pt x="717" y="484"/>
                    </a:lnTo>
                    <a:lnTo>
                      <a:pt x="713" y="469"/>
                    </a:lnTo>
                    <a:lnTo>
                      <a:pt x="717" y="458"/>
                    </a:lnTo>
                    <a:lnTo>
                      <a:pt x="735" y="440"/>
                    </a:lnTo>
                    <a:lnTo>
                      <a:pt x="760" y="429"/>
                    </a:lnTo>
                    <a:lnTo>
                      <a:pt x="786" y="418"/>
                    </a:lnTo>
                    <a:lnTo>
                      <a:pt x="811" y="411"/>
                    </a:lnTo>
                    <a:lnTo>
                      <a:pt x="822" y="411"/>
                    </a:lnTo>
                    <a:close/>
                    <a:moveTo>
                      <a:pt x="844" y="408"/>
                    </a:moveTo>
                    <a:lnTo>
                      <a:pt x="855" y="408"/>
                    </a:lnTo>
                    <a:lnTo>
                      <a:pt x="866" y="415"/>
                    </a:lnTo>
                    <a:lnTo>
                      <a:pt x="873" y="418"/>
                    </a:lnTo>
                    <a:lnTo>
                      <a:pt x="884" y="422"/>
                    </a:lnTo>
                    <a:lnTo>
                      <a:pt x="891" y="426"/>
                    </a:lnTo>
                    <a:lnTo>
                      <a:pt x="891" y="429"/>
                    </a:lnTo>
                    <a:lnTo>
                      <a:pt x="888" y="437"/>
                    </a:lnTo>
                    <a:lnTo>
                      <a:pt x="873" y="422"/>
                    </a:lnTo>
                    <a:lnTo>
                      <a:pt x="859" y="415"/>
                    </a:lnTo>
                    <a:lnTo>
                      <a:pt x="844" y="408"/>
                    </a:lnTo>
                    <a:close/>
                    <a:moveTo>
                      <a:pt x="288" y="408"/>
                    </a:moveTo>
                    <a:lnTo>
                      <a:pt x="313" y="411"/>
                    </a:lnTo>
                    <a:lnTo>
                      <a:pt x="339" y="422"/>
                    </a:lnTo>
                    <a:lnTo>
                      <a:pt x="360" y="440"/>
                    </a:lnTo>
                    <a:lnTo>
                      <a:pt x="364" y="448"/>
                    </a:lnTo>
                    <a:lnTo>
                      <a:pt x="368" y="455"/>
                    </a:lnTo>
                    <a:lnTo>
                      <a:pt x="368" y="458"/>
                    </a:lnTo>
                    <a:lnTo>
                      <a:pt x="364" y="462"/>
                    </a:lnTo>
                    <a:lnTo>
                      <a:pt x="357" y="466"/>
                    </a:lnTo>
                    <a:lnTo>
                      <a:pt x="349" y="473"/>
                    </a:lnTo>
                    <a:lnTo>
                      <a:pt x="339" y="477"/>
                    </a:lnTo>
                    <a:lnTo>
                      <a:pt x="324" y="484"/>
                    </a:lnTo>
                    <a:lnTo>
                      <a:pt x="313" y="491"/>
                    </a:lnTo>
                    <a:lnTo>
                      <a:pt x="302" y="498"/>
                    </a:lnTo>
                    <a:lnTo>
                      <a:pt x="291" y="509"/>
                    </a:lnTo>
                    <a:lnTo>
                      <a:pt x="277" y="517"/>
                    </a:lnTo>
                    <a:lnTo>
                      <a:pt x="266" y="524"/>
                    </a:lnTo>
                    <a:lnTo>
                      <a:pt x="255" y="528"/>
                    </a:lnTo>
                    <a:lnTo>
                      <a:pt x="248" y="531"/>
                    </a:lnTo>
                    <a:lnTo>
                      <a:pt x="240" y="528"/>
                    </a:lnTo>
                    <a:lnTo>
                      <a:pt x="233" y="524"/>
                    </a:lnTo>
                    <a:lnTo>
                      <a:pt x="229" y="517"/>
                    </a:lnTo>
                    <a:lnTo>
                      <a:pt x="229" y="506"/>
                    </a:lnTo>
                    <a:lnTo>
                      <a:pt x="229" y="495"/>
                    </a:lnTo>
                    <a:lnTo>
                      <a:pt x="233" y="473"/>
                    </a:lnTo>
                    <a:lnTo>
                      <a:pt x="244" y="444"/>
                    </a:lnTo>
                    <a:lnTo>
                      <a:pt x="262" y="415"/>
                    </a:lnTo>
                    <a:lnTo>
                      <a:pt x="269" y="411"/>
                    </a:lnTo>
                    <a:lnTo>
                      <a:pt x="277" y="408"/>
                    </a:lnTo>
                    <a:lnTo>
                      <a:pt x="288" y="408"/>
                    </a:lnTo>
                    <a:close/>
                    <a:moveTo>
                      <a:pt x="982" y="404"/>
                    </a:moveTo>
                    <a:lnTo>
                      <a:pt x="975" y="415"/>
                    </a:lnTo>
                    <a:lnTo>
                      <a:pt x="971" y="426"/>
                    </a:lnTo>
                    <a:lnTo>
                      <a:pt x="971" y="433"/>
                    </a:lnTo>
                    <a:lnTo>
                      <a:pt x="975" y="440"/>
                    </a:lnTo>
                    <a:lnTo>
                      <a:pt x="964" y="444"/>
                    </a:lnTo>
                    <a:lnTo>
                      <a:pt x="968" y="437"/>
                    </a:lnTo>
                    <a:lnTo>
                      <a:pt x="968" y="429"/>
                    </a:lnTo>
                    <a:lnTo>
                      <a:pt x="968" y="418"/>
                    </a:lnTo>
                    <a:lnTo>
                      <a:pt x="964" y="404"/>
                    </a:lnTo>
                    <a:lnTo>
                      <a:pt x="968" y="408"/>
                    </a:lnTo>
                    <a:lnTo>
                      <a:pt x="975" y="404"/>
                    </a:lnTo>
                    <a:lnTo>
                      <a:pt x="982" y="404"/>
                    </a:lnTo>
                    <a:close/>
                    <a:moveTo>
                      <a:pt x="946" y="393"/>
                    </a:moveTo>
                    <a:lnTo>
                      <a:pt x="950" y="397"/>
                    </a:lnTo>
                    <a:lnTo>
                      <a:pt x="957" y="404"/>
                    </a:lnTo>
                    <a:lnTo>
                      <a:pt x="960" y="415"/>
                    </a:lnTo>
                    <a:lnTo>
                      <a:pt x="960" y="429"/>
                    </a:lnTo>
                    <a:lnTo>
                      <a:pt x="957" y="440"/>
                    </a:lnTo>
                    <a:lnTo>
                      <a:pt x="953" y="448"/>
                    </a:lnTo>
                    <a:lnTo>
                      <a:pt x="942" y="455"/>
                    </a:lnTo>
                    <a:lnTo>
                      <a:pt x="935" y="458"/>
                    </a:lnTo>
                    <a:lnTo>
                      <a:pt x="931" y="458"/>
                    </a:lnTo>
                    <a:lnTo>
                      <a:pt x="928" y="458"/>
                    </a:lnTo>
                    <a:lnTo>
                      <a:pt x="924" y="458"/>
                    </a:lnTo>
                    <a:lnTo>
                      <a:pt x="917" y="458"/>
                    </a:lnTo>
                    <a:lnTo>
                      <a:pt x="906" y="455"/>
                    </a:lnTo>
                    <a:lnTo>
                      <a:pt x="895" y="448"/>
                    </a:lnTo>
                    <a:lnTo>
                      <a:pt x="891" y="444"/>
                    </a:lnTo>
                    <a:lnTo>
                      <a:pt x="891" y="437"/>
                    </a:lnTo>
                    <a:lnTo>
                      <a:pt x="895" y="433"/>
                    </a:lnTo>
                    <a:lnTo>
                      <a:pt x="902" y="426"/>
                    </a:lnTo>
                    <a:lnTo>
                      <a:pt x="906" y="422"/>
                    </a:lnTo>
                    <a:lnTo>
                      <a:pt x="913" y="418"/>
                    </a:lnTo>
                    <a:lnTo>
                      <a:pt x="920" y="411"/>
                    </a:lnTo>
                    <a:lnTo>
                      <a:pt x="928" y="408"/>
                    </a:lnTo>
                    <a:lnTo>
                      <a:pt x="935" y="400"/>
                    </a:lnTo>
                    <a:lnTo>
                      <a:pt x="939" y="397"/>
                    </a:lnTo>
                    <a:lnTo>
                      <a:pt x="946" y="393"/>
                    </a:lnTo>
                    <a:close/>
                    <a:moveTo>
                      <a:pt x="462" y="389"/>
                    </a:moveTo>
                    <a:lnTo>
                      <a:pt x="466" y="393"/>
                    </a:lnTo>
                    <a:lnTo>
                      <a:pt x="473" y="397"/>
                    </a:lnTo>
                    <a:lnTo>
                      <a:pt x="484" y="404"/>
                    </a:lnTo>
                    <a:lnTo>
                      <a:pt x="495" y="411"/>
                    </a:lnTo>
                    <a:lnTo>
                      <a:pt x="506" y="422"/>
                    </a:lnTo>
                    <a:lnTo>
                      <a:pt x="509" y="426"/>
                    </a:lnTo>
                    <a:lnTo>
                      <a:pt x="509" y="433"/>
                    </a:lnTo>
                    <a:lnTo>
                      <a:pt x="509" y="440"/>
                    </a:lnTo>
                    <a:lnTo>
                      <a:pt x="509" y="448"/>
                    </a:lnTo>
                    <a:lnTo>
                      <a:pt x="506" y="455"/>
                    </a:lnTo>
                    <a:lnTo>
                      <a:pt x="509" y="458"/>
                    </a:lnTo>
                    <a:lnTo>
                      <a:pt x="506" y="462"/>
                    </a:lnTo>
                    <a:lnTo>
                      <a:pt x="502" y="466"/>
                    </a:lnTo>
                    <a:lnTo>
                      <a:pt x="509" y="469"/>
                    </a:lnTo>
                    <a:lnTo>
                      <a:pt x="513" y="462"/>
                    </a:lnTo>
                    <a:lnTo>
                      <a:pt x="520" y="455"/>
                    </a:lnTo>
                    <a:lnTo>
                      <a:pt x="531" y="444"/>
                    </a:lnTo>
                    <a:lnTo>
                      <a:pt x="542" y="437"/>
                    </a:lnTo>
                    <a:lnTo>
                      <a:pt x="546" y="433"/>
                    </a:lnTo>
                    <a:lnTo>
                      <a:pt x="549" y="433"/>
                    </a:lnTo>
                    <a:lnTo>
                      <a:pt x="553" y="433"/>
                    </a:lnTo>
                    <a:lnTo>
                      <a:pt x="560" y="433"/>
                    </a:lnTo>
                    <a:lnTo>
                      <a:pt x="564" y="433"/>
                    </a:lnTo>
                    <a:lnTo>
                      <a:pt x="575" y="440"/>
                    </a:lnTo>
                    <a:lnTo>
                      <a:pt x="586" y="451"/>
                    </a:lnTo>
                    <a:lnTo>
                      <a:pt x="597" y="469"/>
                    </a:lnTo>
                    <a:lnTo>
                      <a:pt x="611" y="484"/>
                    </a:lnTo>
                    <a:lnTo>
                      <a:pt x="637" y="520"/>
                    </a:lnTo>
                    <a:lnTo>
                      <a:pt x="644" y="546"/>
                    </a:lnTo>
                    <a:lnTo>
                      <a:pt x="637" y="571"/>
                    </a:lnTo>
                    <a:lnTo>
                      <a:pt x="629" y="579"/>
                    </a:lnTo>
                    <a:lnTo>
                      <a:pt x="622" y="589"/>
                    </a:lnTo>
                    <a:lnTo>
                      <a:pt x="615" y="597"/>
                    </a:lnTo>
                    <a:lnTo>
                      <a:pt x="608" y="597"/>
                    </a:lnTo>
                    <a:lnTo>
                      <a:pt x="600" y="593"/>
                    </a:lnTo>
                    <a:lnTo>
                      <a:pt x="593" y="586"/>
                    </a:lnTo>
                    <a:lnTo>
                      <a:pt x="586" y="575"/>
                    </a:lnTo>
                    <a:lnTo>
                      <a:pt x="582" y="575"/>
                    </a:lnTo>
                    <a:lnTo>
                      <a:pt x="549" y="535"/>
                    </a:lnTo>
                    <a:lnTo>
                      <a:pt x="509" y="502"/>
                    </a:lnTo>
                    <a:lnTo>
                      <a:pt x="466" y="477"/>
                    </a:lnTo>
                    <a:lnTo>
                      <a:pt x="411" y="469"/>
                    </a:lnTo>
                    <a:lnTo>
                      <a:pt x="364" y="477"/>
                    </a:lnTo>
                    <a:lnTo>
                      <a:pt x="328" y="488"/>
                    </a:lnTo>
                    <a:lnTo>
                      <a:pt x="339" y="480"/>
                    </a:lnTo>
                    <a:lnTo>
                      <a:pt x="349" y="477"/>
                    </a:lnTo>
                    <a:lnTo>
                      <a:pt x="360" y="473"/>
                    </a:lnTo>
                    <a:lnTo>
                      <a:pt x="368" y="469"/>
                    </a:lnTo>
                    <a:lnTo>
                      <a:pt x="371" y="466"/>
                    </a:lnTo>
                    <a:lnTo>
                      <a:pt x="375" y="458"/>
                    </a:lnTo>
                    <a:lnTo>
                      <a:pt x="379" y="469"/>
                    </a:lnTo>
                    <a:lnTo>
                      <a:pt x="386" y="466"/>
                    </a:lnTo>
                    <a:lnTo>
                      <a:pt x="375" y="440"/>
                    </a:lnTo>
                    <a:lnTo>
                      <a:pt x="375" y="418"/>
                    </a:lnTo>
                    <a:lnTo>
                      <a:pt x="379" y="408"/>
                    </a:lnTo>
                    <a:lnTo>
                      <a:pt x="382" y="404"/>
                    </a:lnTo>
                    <a:lnTo>
                      <a:pt x="386" y="404"/>
                    </a:lnTo>
                    <a:lnTo>
                      <a:pt x="397" y="404"/>
                    </a:lnTo>
                    <a:lnTo>
                      <a:pt x="404" y="408"/>
                    </a:lnTo>
                    <a:lnTo>
                      <a:pt x="419" y="415"/>
                    </a:lnTo>
                    <a:lnTo>
                      <a:pt x="426" y="415"/>
                    </a:lnTo>
                    <a:lnTo>
                      <a:pt x="433" y="418"/>
                    </a:lnTo>
                    <a:lnTo>
                      <a:pt x="440" y="415"/>
                    </a:lnTo>
                    <a:lnTo>
                      <a:pt x="448" y="411"/>
                    </a:lnTo>
                    <a:lnTo>
                      <a:pt x="451" y="404"/>
                    </a:lnTo>
                    <a:lnTo>
                      <a:pt x="455" y="397"/>
                    </a:lnTo>
                    <a:lnTo>
                      <a:pt x="462" y="393"/>
                    </a:lnTo>
                    <a:lnTo>
                      <a:pt x="462" y="389"/>
                    </a:lnTo>
                    <a:close/>
                    <a:moveTo>
                      <a:pt x="1219" y="389"/>
                    </a:moveTo>
                    <a:lnTo>
                      <a:pt x="1219" y="389"/>
                    </a:lnTo>
                    <a:lnTo>
                      <a:pt x="1215" y="400"/>
                    </a:lnTo>
                    <a:lnTo>
                      <a:pt x="1215" y="411"/>
                    </a:lnTo>
                    <a:lnTo>
                      <a:pt x="1219" y="422"/>
                    </a:lnTo>
                    <a:lnTo>
                      <a:pt x="1215" y="415"/>
                    </a:lnTo>
                    <a:lnTo>
                      <a:pt x="1204" y="408"/>
                    </a:lnTo>
                    <a:lnTo>
                      <a:pt x="1193" y="397"/>
                    </a:lnTo>
                    <a:lnTo>
                      <a:pt x="1208" y="397"/>
                    </a:lnTo>
                    <a:lnTo>
                      <a:pt x="1219" y="389"/>
                    </a:lnTo>
                    <a:close/>
                    <a:moveTo>
                      <a:pt x="1364" y="389"/>
                    </a:moveTo>
                    <a:lnTo>
                      <a:pt x="1368" y="404"/>
                    </a:lnTo>
                    <a:lnTo>
                      <a:pt x="1379" y="418"/>
                    </a:lnTo>
                    <a:lnTo>
                      <a:pt x="1371" y="418"/>
                    </a:lnTo>
                    <a:lnTo>
                      <a:pt x="1353" y="418"/>
                    </a:lnTo>
                    <a:lnTo>
                      <a:pt x="1339" y="422"/>
                    </a:lnTo>
                    <a:lnTo>
                      <a:pt x="1328" y="422"/>
                    </a:lnTo>
                    <a:lnTo>
                      <a:pt x="1320" y="426"/>
                    </a:lnTo>
                    <a:lnTo>
                      <a:pt x="1317" y="429"/>
                    </a:lnTo>
                    <a:lnTo>
                      <a:pt x="1306" y="429"/>
                    </a:lnTo>
                    <a:lnTo>
                      <a:pt x="1295" y="433"/>
                    </a:lnTo>
                    <a:lnTo>
                      <a:pt x="1284" y="437"/>
                    </a:lnTo>
                    <a:lnTo>
                      <a:pt x="1270" y="440"/>
                    </a:lnTo>
                    <a:lnTo>
                      <a:pt x="1266" y="440"/>
                    </a:lnTo>
                    <a:lnTo>
                      <a:pt x="1270" y="437"/>
                    </a:lnTo>
                    <a:lnTo>
                      <a:pt x="1277" y="433"/>
                    </a:lnTo>
                    <a:lnTo>
                      <a:pt x="1288" y="429"/>
                    </a:lnTo>
                    <a:lnTo>
                      <a:pt x="1302" y="426"/>
                    </a:lnTo>
                    <a:lnTo>
                      <a:pt x="1313" y="426"/>
                    </a:lnTo>
                    <a:lnTo>
                      <a:pt x="1324" y="422"/>
                    </a:lnTo>
                    <a:lnTo>
                      <a:pt x="1335" y="422"/>
                    </a:lnTo>
                    <a:lnTo>
                      <a:pt x="1346" y="418"/>
                    </a:lnTo>
                    <a:lnTo>
                      <a:pt x="1353" y="411"/>
                    </a:lnTo>
                    <a:lnTo>
                      <a:pt x="1360" y="400"/>
                    </a:lnTo>
                    <a:lnTo>
                      <a:pt x="1364" y="397"/>
                    </a:lnTo>
                    <a:lnTo>
                      <a:pt x="1364" y="389"/>
                    </a:lnTo>
                    <a:close/>
                    <a:moveTo>
                      <a:pt x="1150" y="389"/>
                    </a:moveTo>
                    <a:lnTo>
                      <a:pt x="1157" y="389"/>
                    </a:lnTo>
                    <a:lnTo>
                      <a:pt x="1168" y="389"/>
                    </a:lnTo>
                    <a:lnTo>
                      <a:pt x="1171" y="393"/>
                    </a:lnTo>
                    <a:lnTo>
                      <a:pt x="1179" y="397"/>
                    </a:lnTo>
                    <a:lnTo>
                      <a:pt x="1186" y="400"/>
                    </a:lnTo>
                    <a:lnTo>
                      <a:pt x="1197" y="408"/>
                    </a:lnTo>
                    <a:lnTo>
                      <a:pt x="1204" y="415"/>
                    </a:lnTo>
                    <a:lnTo>
                      <a:pt x="1208" y="422"/>
                    </a:lnTo>
                    <a:lnTo>
                      <a:pt x="1211" y="426"/>
                    </a:lnTo>
                    <a:lnTo>
                      <a:pt x="1215" y="433"/>
                    </a:lnTo>
                    <a:lnTo>
                      <a:pt x="1215" y="444"/>
                    </a:lnTo>
                    <a:lnTo>
                      <a:pt x="1219" y="451"/>
                    </a:lnTo>
                    <a:lnTo>
                      <a:pt x="1219" y="458"/>
                    </a:lnTo>
                    <a:lnTo>
                      <a:pt x="1226" y="458"/>
                    </a:lnTo>
                    <a:lnTo>
                      <a:pt x="1222" y="448"/>
                    </a:lnTo>
                    <a:lnTo>
                      <a:pt x="1222" y="440"/>
                    </a:lnTo>
                    <a:lnTo>
                      <a:pt x="1219" y="426"/>
                    </a:lnTo>
                    <a:lnTo>
                      <a:pt x="1222" y="437"/>
                    </a:lnTo>
                    <a:lnTo>
                      <a:pt x="1233" y="444"/>
                    </a:lnTo>
                    <a:lnTo>
                      <a:pt x="1230" y="448"/>
                    </a:lnTo>
                    <a:lnTo>
                      <a:pt x="1226" y="451"/>
                    </a:lnTo>
                    <a:lnTo>
                      <a:pt x="1230" y="458"/>
                    </a:lnTo>
                    <a:lnTo>
                      <a:pt x="1237" y="469"/>
                    </a:lnTo>
                    <a:lnTo>
                      <a:pt x="1240" y="477"/>
                    </a:lnTo>
                    <a:lnTo>
                      <a:pt x="1248" y="484"/>
                    </a:lnTo>
                    <a:lnTo>
                      <a:pt x="1251" y="484"/>
                    </a:lnTo>
                    <a:lnTo>
                      <a:pt x="1197" y="466"/>
                    </a:lnTo>
                    <a:lnTo>
                      <a:pt x="1131" y="455"/>
                    </a:lnTo>
                    <a:lnTo>
                      <a:pt x="1120" y="455"/>
                    </a:lnTo>
                    <a:lnTo>
                      <a:pt x="1110" y="455"/>
                    </a:lnTo>
                    <a:lnTo>
                      <a:pt x="1091" y="458"/>
                    </a:lnTo>
                    <a:lnTo>
                      <a:pt x="1077" y="466"/>
                    </a:lnTo>
                    <a:lnTo>
                      <a:pt x="1077" y="462"/>
                    </a:lnTo>
                    <a:lnTo>
                      <a:pt x="1073" y="458"/>
                    </a:lnTo>
                    <a:lnTo>
                      <a:pt x="1077" y="458"/>
                    </a:lnTo>
                    <a:lnTo>
                      <a:pt x="1084" y="433"/>
                    </a:lnTo>
                    <a:lnTo>
                      <a:pt x="1099" y="408"/>
                    </a:lnTo>
                    <a:lnTo>
                      <a:pt x="1117" y="397"/>
                    </a:lnTo>
                    <a:lnTo>
                      <a:pt x="1128" y="393"/>
                    </a:lnTo>
                    <a:lnTo>
                      <a:pt x="1139" y="389"/>
                    </a:lnTo>
                    <a:lnTo>
                      <a:pt x="1150" y="389"/>
                    </a:lnTo>
                    <a:close/>
                    <a:moveTo>
                      <a:pt x="1117" y="375"/>
                    </a:moveTo>
                    <a:lnTo>
                      <a:pt x="1117" y="378"/>
                    </a:lnTo>
                    <a:lnTo>
                      <a:pt x="1117" y="382"/>
                    </a:lnTo>
                    <a:lnTo>
                      <a:pt x="1120" y="386"/>
                    </a:lnTo>
                    <a:lnTo>
                      <a:pt x="1113" y="389"/>
                    </a:lnTo>
                    <a:lnTo>
                      <a:pt x="1106" y="393"/>
                    </a:lnTo>
                    <a:lnTo>
                      <a:pt x="1095" y="400"/>
                    </a:lnTo>
                    <a:lnTo>
                      <a:pt x="1084" y="408"/>
                    </a:lnTo>
                    <a:lnTo>
                      <a:pt x="1077" y="418"/>
                    </a:lnTo>
                    <a:lnTo>
                      <a:pt x="1077" y="415"/>
                    </a:lnTo>
                    <a:lnTo>
                      <a:pt x="1077" y="408"/>
                    </a:lnTo>
                    <a:lnTo>
                      <a:pt x="1077" y="400"/>
                    </a:lnTo>
                    <a:lnTo>
                      <a:pt x="1073" y="389"/>
                    </a:lnTo>
                    <a:lnTo>
                      <a:pt x="1062" y="378"/>
                    </a:lnTo>
                    <a:lnTo>
                      <a:pt x="1091" y="386"/>
                    </a:lnTo>
                    <a:lnTo>
                      <a:pt x="1099" y="389"/>
                    </a:lnTo>
                    <a:lnTo>
                      <a:pt x="1106" y="386"/>
                    </a:lnTo>
                    <a:lnTo>
                      <a:pt x="1113" y="382"/>
                    </a:lnTo>
                    <a:lnTo>
                      <a:pt x="1113" y="378"/>
                    </a:lnTo>
                    <a:lnTo>
                      <a:pt x="1117" y="375"/>
                    </a:lnTo>
                    <a:close/>
                    <a:moveTo>
                      <a:pt x="1026" y="371"/>
                    </a:moveTo>
                    <a:lnTo>
                      <a:pt x="1040" y="371"/>
                    </a:lnTo>
                    <a:lnTo>
                      <a:pt x="1051" y="378"/>
                    </a:lnTo>
                    <a:lnTo>
                      <a:pt x="1059" y="382"/>
                    </a:lnTo>
                    <a:lnTo>
                      <a:pt x="1062" y="389"/>
                    </a:lnTo>
                    <a:lnTo>
                      <a:pt x="1066" y="393"/>
                    </a:lnTo>
                    <a:lnTo>
                      <a:pt x="1073" y="404"/>
                    </a:lnTo>
                    <a:lnTo>
                      <a:pt x="1070" y="411"/>
                    </a:lnTo>
                    <a:lnTo>
                      <a:pt x="1066" y="422"/>
                    </a:lnTo>
                    <a:lnTo>
                      <a:pt x="1059" y="429"/>
                    </a:lnTo>
                    <a:lnTo>
                      <a:pt x="1051" y="433"/>
                    </a:lnTo>
                    <a:lnTo>
                      <a:pt x="1040" y="433"/>
                    </a:lnTo>
                    <a:lnTo>
                      <a:pt x="1033" y="433"/>
                    </a:lnTo>
                    <a:lnTo>
                      <a:pt x="1030" y="433"/>
                    </a:lnTo>
                    <a:lnTo>
                      <a:pt x="1026" y="433"/>
                    </a:lnTo>
                    <a:lnTo>
                      <a:pt x="1019" y="437"/>
                    </a:lnTo>
                    <a:lnTo>
                      <a:pt x="1011" y="437"/>
                    </a:lnTo>
                    <a:lnTo>
                      <a:pt x="997" y="437"/>
                    </a:lnTo>
                    <a:lnTo>
                      <a:pt x="982" y="440"/>
                    </a:lnTo>
                    <a:lnTo>
                      <a:pt x="979" y="437"/>
                    </a:lnTo>
                    <a:lnTo>
                      <a:pt x="979" y="433"/>
                    </a:lnTo>
                    <a:lnTo>
                      <a:pt x="979" y="422"/>
                    </a:lnTo>
                    <a:lnTo>
                      <a:pt x="982" y="411"/>
                    </a:lnTo>
                    <a:lnTo>
                      <a:pt x="990" y="400"/>
                    </a:lnTo>
                    <a:lnTo>
                      <a:pt x="1000" y="389"/>
                    </a:lnTo>
                    <a:lnTo>
                      <a:pt x="1011" y="378"/>
                    </a:lnTo>
                    <a:lnTo>
                      <a:pt x="1019" y="375"/>
                    </a:lnTo>
                    <a:lnTo>
                      <a:pt x="1026" y="371"/>
                    </a:lnTo>
                    <a:close/>
                    <a:moveTo>
                      <a:pt x="357" y="367"/>
                    </a:moveTo>
                    <a:lnTo>
                      <a:pt x="371" y="382"/>
                    </a:lnTo>
                    <a:lnTo>
                      <a:pt x="386" y="393"/>
                    </a:lnTo>
                    <a:lnTo>
                      <a:pt x="393" y="397"/>
                    </a:lnTo>
                    <a:lnTo>
                      <a:pt x="386" y="397"/>
                    </a:lnTo>
                    <a:lnTo>
                      <a:pt x="379" y="400"/>
                    </a:lnTo>
                    <a:lnTo>
                      <a:pt x="371" y="404"/>
                    </a:lnTo>
                    <a:lnTo>
                      <a:pt x="368" y="411"/>
                    </a:lnTo>
                    <a:lnTo>
                      <a:pt x="368" y="418"/>
                    </a:lnTo>
                    <a:lnTo>
                      <a:pt x="368" y="429"/>
                    </a:lnTo>
                    <a:lnTo>
                      <a:pt x="371" y="440"/>
                    </a:lnTo>
                    <a:lnTo>
                      <a:pt x="364" y="437"/>
                    </a:lnTo>
                    <a:lnTo>
                      <a:pt x="353" y="422"/>
                    </a:lnTo>
                    <a:lnTo>
                      <a:pt x="339" y="415"/>
                    </a:lnTo>
                    <a:lnTo>
                      <a:pt x="324" y="408"/>
                    </a:lnTo>
                    <a:lnTo>
                      <a:pt x="309" y="404"/>
                    </a:lnTo>
                    <a:lnTo>
                      <a:pt x="317" y="404"/>
                    </a:lnTo>
                    <a:lnTo>
                      <a:pt x="331" y="404"/>
                    </a:lnTo>
                    <a:lnTo>
                      <a:pt x="346" y="408"/>
                    </a:lnTo>
                    <a:lnTo>
                      <a:pt x="353" y="408"/>
                    </a:lnTo>
                    <a:lnTo>
                      <a:pt x="360" y="404"/>
                    </a:lnTo>
                    <a:lnTo>
                      <a:pt x="364" y="400"/>
                    </a:lnTo>
                    <a:lnTo>
                      <a:pt x="364" y="397"/>
                    </a:lnTo>
                    <a:lnTo>
                      <a:pt x="364" y="393"/>
                    </a:lnTo>
                    <a:lnTo>
                      <a:pt x="364" y="378"/>
                    </a:lnTo>
                    <a:lnTo>
                      <a:pt x="357" y="367"/>
                    </a:lnTo>
                    <a:close/>
                    <a:moveTo>
                      <a:pt x="1011" y="360"/>
                    </a:moveTo>
                    <a:lnTo>
                      <a:pt x="1019" y="367"/>
                    </a:lnTo>
                    <a:lnTo>
                      <a:pt x="1008" y="371"/>
                    </a:lnTo>
                    <a:lnTo>
                      <a:pt x="1011" y="360"/>
                    </a:lnTo>
                    <a:close/>
                    <a:moveTo>
                      <a:pt x="1506" y="346"/>
                    </a:moveTo>
                    <a:lnTo>
                      <a:pt x="1510" y="346"/>
                    </a:lnTo>
                    <a:lnTo>
                      <a:pt x="1517" y="349"/>
                    </a:lnTo>
                    <a:lnTo>
                      <a:pt x="1520" y="346"/>
                    </a:lnTo>
                    <a:lnTo>
                      <a:pt x="1524" y="353"/>
                    </a:lnTo>
                    <a:lnTo>
                      <a:pt x="1528" y="357"/>
                    </a:lnTo>
                    <a:lnTo>
                      <a:pt x="1535" y="364"/>
                    </a:lnTo>
                    <a:lnTo>
                      <a:pt x="1550" y="371"/>
                    </a:lnTo>
                    <a:lnTo>
                      <a:pt x="1531" y="375"/>
                    </a:lnTo>
                    <a:lnTo>
                      <a:pt x="1520" y="378"/>
                    </a:lnTo>
                    <a:lnTo>
                      <a:pt x="1506" y="386"/>
                    </a:lnTo>
                    <a:lnTo>
                      <a:pt x="1499" y="393"/>
                    </a:lnTo>
                    <a:lnTo>
                      <a:pt x="1491" y="404"/>
                    </a:lnTo>
                    <a:lnTo>
                      <a:pt x="1484" y="415"/>
                    </a:lnTo>
                    <a:lnTo>
                      <a:pt x="1477" y="422"/>
                    </a:lnTo>
                    <a:lnTo>
                      <a:pt x="1480" y="418"/>
                    </a:lnTo>
                    <a:lnTo>
                      <a:pt x="1488" y="404"/>
                    </a:lnTo>
                    <a:lnTo>
                      <a:pt x="1495" y="389"/>
                    </a:lnTo>
                    <a:lnTo>
                      <a:pt x="1502" y="378"/>
                    </a:lnTo>
                    <a:lnTo>
                      <a:pt x="1510" y="367"/>
                    </a:lnTo>
                    <a:lnTo>
                      <a:pt x="1510" y="360"/>
                    </a:lnTo>
                    <a:lnTo>
                      <a:pt x="1510" y="353"/>
                    </a:lnTo>
                    <a:lnTo>
                      <a:pt x="1506" y="346"/>
                    </a:lnTo>
                    <a:close/>
                    <a:moveTo>
                      <a:pt x="309" y="335"/>
                    </a:moveTo>
                    <a:lnTo>
                      <a:pt x="320" y="338"/>
                    </a:lnTo>
                    <a:lnTo>
                      <a:pt x="328" y="342"/>
                    </a:lnTo>
                    <a:lnTo>
                      <a:pt x="339" y="349"/>
                    </a:lnTo>
                    <a:lnTo>
                      <a:pt x="349" y="360"/>
                    </a:lnTo>
                    <a:lnTo>
                      <a:pt x="353" y="375"/>
                    </a:lnTo>
                    <a:lnTo>
                      <a:pt x="360" y="393"/>
                    </a:lnTo>
                    <a:lnTo>
                      <a:pt x="360" y="397"/>
                    </a:lnTo>
                    <a:lnTo>
                      <a:pt x="357" y="397"/>
                    </a:lnTo>
                    <a:lnTo>
                      <a:pt x="353" y="400"/>
                    </a:lnTo>
                    <a:lnTo>
                      <a:pt x="346" y="400"/>
                    </a:lnTo>
                    <a:lnTo>
                      <a:pt x="331" y="400"/>
                    </a:lnTo>
                    <a:lnTo>
                      <a:pt x="317" y="397"/>
                    </a:lnTo>
                    <a:lnTo>
                      <a:pt x="306" y="397"/>
                    </a:lnTo>
                    <a:lnTo>
                      <a:pt x="295" y="393"/>
                    </a:lnTo>
                    <a:lnTo>
                      <a:pt x="288" y="393"/>
                    </a:lnTo>
                    <a:lnTo>
                      <a:pt x="284" y="386"/>
                    </a:lnTo>
                    <a:lnTo>
                      <a:pt x="277" y="378"/>
                    </a:lnTo>
                    <a:lnTo>
                      <a:pt x="273" y="371"/>
                    </a:lnTo>
                    <a:lnTo>
                      <a:pt x="269" y="360"/>
                    </a:lnTo>
                    <a:lnTo>
                      <a:pt x="266" y="353"/>
                    </a:lnTo>
                    <a:lnTo>
                      <a:pt x="266" y="346"/>
                    </a:lnTo>
                    <a:lnTo>
                      <a:pt x="269" y="342"/>
                    </a:lnTo>
                    <a:lnTo>
                      <a:pt x="288" y="338"/>
                    </a:lnTo>
                    <a:lnTo>
                      <a:pt x="299" y="338"/>
                    </a:lnTo>
                    <a:lnTo>
                      <a:pt x="309" y="335"/>
                    </a:lnTo>
                    <a:close/>
                    <a:moveTo>
                      <a:pt x="248" y="335"/>
                    </a:moveTo>
                    <a:lnTo>
                      <a:pt x="262" y="338"/>
                    </a:lnTo>
                    <a:lnTo>
                      <a:pt x="269" y="338"/>
                    </a:lnTo>
                    <a:lnTo>
                      <a:pt x="266" y="338"/>
                    </a:lnTo>
                    <a:lnTo>
                      <a:pt x="262" y="342"/>
                    </a:lnTo>
                    <a:lnTo>
                      <a:pt x="258" y="346"/>
                    </a:lnTo>
                    <a:lnTo>
                      <a:pt x="258" y="353"/>
                    </a:lnTo>
                    <a:lnTo>
                      <a:pt x="262" y="364"/>
                    </a:lnTo>
                    <a:lnTo>
                      <a:pt x="266" y="375"/>
                    </a:lnTo>
                    <a:lnTo>
                      <a:pt x="273" y="386"/>
                    </a:lnTo>
                    <a:lnTo>
                      <a:pt x="280" y="397"/>
                    </a:lnTo>
                    <a:lnTo>
                      <a:pt x="291" y="400"/>
                    </a:lnTo>
                    <a:lnTo>
                      <a:pt x="288" y="400"/>
                    </a:lnTo>
                    <a:lnTo>
                      <a:pt x="277" y="400"/>
                    </a:lnTo>
                    <a:lnTo>
                      <a:pt x="266" y="404"/>
                    </a:lnTo>
                    <a:lnTo>
                      <a:pt x="258" y="411"/>
                    </a:lnTo>
                    <a:lnTo>
                      <a:pt x="251" y="418"/>
                    </a:lnTo>
                    <a:lnTo>
                      <a:pt x="255" y="404"/>
                    </a:lnTo>
                    <a:lnTo>
                      <a:pt x="255" y="389"/>
                    </a:lnTo>
                    <a:lnTo>
                      <a:pt x="258" y="382"/>
                    </a:lnTo>
                    <a:lnTo>
                      <a:pt x="255" y="364"/>
                    </a:lnTo>
                    <a:lnTo>
                      <a:pt x="255" y="349"/>
                    </a:lnTo>
                    <a:lnTo>
                      <a:pt x="248" y="335"/>
                    </a:lnTo>
                    <a:close/>
                    <a:moveTo>
                      <a:pt x="1670" y="335"/>
                    </a:moveTo>
                    <a:lnTo>
                      <a:pt x="1662" y="349"/>
                    </a:lnTo>
                    <a:lnTo>
                      <a:pt x="1662" y="357"/>
                    </a:lnTo>
                    <a:lnTo>
                      <a:pt x="1659" y="349"/>
                    </a:lnTo>
                    <a:lnTo>
                      <a:pt x="1655" y="338"/>
                    </a:lnTo>
                    <a:lnTo>
                      <a:pt x="1659" y="338"/>
                    </a:lnTo>
                    <a:lnTo>
                      <a:pt x="1662" y="338"/>
                    </a:lnTo>
                    <a:lnTo>
                      <a:pt x="1666" y="338"/>
                    </a:lnTo>
                    <a:lnTo>
                      <a:pt x="1670" y="335"/>
                    </a:lnTo>
                    <a:close/>
                    <a:moveTo>
                      <a:pt x="1237" y="331"/>
                    </a:moveTo>
                    <a:lnTo>
                      <a:pt x="1244" y="335"/>
                    </a:lnTo>
                    <a:lnTo>
                      <a:pt x="1255" y="335"/>
                    </a:lnTo>
                    <a:lnTo>
                      <a:pt x="1259" y="335"/>
                    </a:lnTo>
                    <a:lnTo>
                      <a:pt x="1262" y="335"/>
                    </a:lnTo>
                    <a:lnTo>
                      <a:pt x="1262" y="338"/>
                    </a:lnTo>
                    <a:lnTo>
                      <a:pt x="1259" y="342"/>
                    </a:lnTo>
                    <a:lnTo>
                      <a:pt x="1262" y="346"/>
                    </a:lnTo>
                    <a:lnTo>
                      <a:pt x="1262" y="349"/>
                    </a:lnTo>
                    <a:lnTo>
                      <a:pt x="1266" y="357"/>
                    </a:lnTo>
                    <a:lnTo>
                      <a:pt x="1270" y="360"/>
                    </a:lnTo>
                    <a:lnTo>
                      <a:pt x="1270" y="364"/>
                    </a:lnTo>
                    <a:lnTo>
                      <a:pt x="1266" y="367"/>
                    </a:lnTo>
                    <a:lnTo>
                      <a:pt x="1259" y="367"/>
                    </a:lnTo>
                    <a:lnTo>
                      <a:pt x="1248" y="371"/>
                    </a:lnTo>
                    <a:lnTo>
                      <a:pt x="1240" y="371"/>
                    </a:lnTo>
                    <a:lnTo>
                      <a:pt x="1240" y="364"/>
                    </a:lnTo>
                    <a:lnTo>
                      <a:pt x="1240" y="353"/>
                    </a:lnTo>
                    <a:lnTo>
                      <a:pt x="1240" y="342"/>
                    </a:lnTo>
                    <a:lnTo>
                      <a:pt x="1237" y="331"/>
                    </a:lnTo>
                    <a:close/>
                    <a:moveTo>
                      <a:pt x="1120" y="324"/>
                    </a:moveTo>
                    <a:lnTo>
                      <a:pt x="1117" y="327"/>
                    </a:lnTo>
                    <a:lnTo>
                      <a:pt x="1113" y="335"/>
                    </a:lnTo>
                    <a:lnTo>
                      <a:pt x="1113" y="346"/>
                    </a:lnTo>
                    <a:lnTo>
                      <a:pt x="1110" y="335"/>
                    </a:lnTo>
                    <a:lnTo>
                      <a:pt x="1110" y="331"/>
                    </a:lnTo>
                    <a:lnTo>
                      <a:pt x="1106" y="324"/>
                    </a:lnTo>
                    <a:lnTo>
                      <a:pt x="1120" y="324"/>
                    </a:lnTo>
                    <a:close/>
                    <a:moveTo>
                      <a:pt x="971" y="324"/>
                    </a:moveTo>
                    <a:lnTo>
                      <a:pt x="986" y="324"/>
                    </a:lnTo>
                    <a:lnTo>
                      <a:pt x="1000" y="324"/>
                    </a:lnTo>
                    <a:lnTo>
                      <a:pt x="997" y="327"/>
                    </a:lnTo>
                    <a:lnTo>
                      <a:pt x="997" y="335"/>
                    </a:lnTo>
                    <a:lnTo>
                      <a:pt x="990" y="331"/>
                    </a:lnTo>
                    <a:lnTo>
                      <a:pt x="982" y="327"/>
                    </a:lnTo>
                    <a:lnTo>
                      <a:pt x="971" y="324"/>
                    </a:lnTo>
                    <a:close/>
                    <a:moveTo>
                      <a:pt x="942" y="324"/>
                    </a:moveTo>
                    <a:lnTo>
                      <a:pt x="950" y="324"/>
                    </a:lnTo>
                    <a:lnTo>
                      <a:pt x="964" y="327"/>
                    </a:lnTo>
                    <a:lnTo>
                      <a:pt x="975" y="331"/>
                    </a:lnTo>
                    <a:lnTo>
                      <a:pt x="986" y="335"/>
                    </a:lnTo>
                    <a:lnTo>
                      <a:pt x="993" y="338"/>
                    </a:lnTo>
                    <a:lnTo>
                      <a:pt x="1000" y="346"/>
                    </a:lnTo>
                    <a:lnTo>
                      <a:pt x="1004" y="357"/>
                    </a:lnTo>
                    <a:lnTo>
                      <a:pt x="1004" y="364"/>
                    </a:lnTo>
                    <a:lnTo>
                      <a:pt x="1000" y="371"/>
                    </a:lnTo>
                    <a:lnTo>
                      <a:pt x="997" y="382"/>
                    </a:lnTo>
                    <a:lnTo>
                      <a:pt x="986" y="389"/>
                    </a:lnTo>
                    <a:lnTo>
                      <a:pt x="979" y="397"/>
                    </a:lnTo>
                    <a:lnTo>
                      <a:pt x="968" y="400"/>
                    </a:lnTo>
                    <a:lnTo>
                      <a:pt x="960" y="397"/>
                    </a:lnTo>
                    <a:lnTo>
                      <a:pt x="953" y="393"/>
                    </a:lnTo>
                    <a:lnTo>
                      <a:pt x="950" y="389"/>
                    </a:lnTo>
                    <a:lnTo>
                      <a:pt x="946" y="386"/>
                    </a:lnTo>
                    <a:lnTo>
                      <a:pt x="942" y="375"/>
                    </a:lnTo>
                    <a:lnTo>
                      <a:pt x="939" y="364"/>
                    </a:lnTo>
                    <a:lnTo>
                      <a:pt x="935" y="349"/>
                    </a:lnTo>
                    <a:lnTo>
                      <a:pt x="935" y="338"/>
                    </a:lnTo>
                    <a:lnTo>
                      <a:pt x="931" y="331"/>
                    </a:lnTo>
                    <a:lnTo>
                      <a:pt x="931" y="327"/>
                    </a:lnTo>
                    <a:lnTo>
                      <a:pt x="935" y="324"/>
                    </a:lnTo>
                    <a:lnTo>
                      <a:pt x="942" y="324"/>
                    </a:lnTo>
                    <a:close/>
                    <a:moveTo>
                      <a:pt x="1419" y="320"/>
                    </a:moveTo>
                    <a:lnTo>
                      <a:pt x="1419" y="324"/>
                    </a:lnTo>
                    <a:lnTo>
                      <a:pt x="1422" y="327"/>
                    </a:lnTo>
                    <a:lnTo>
                      <a:pt x="1430" y="331"/>
                    </a:lnTo>
                    <a:lnTo>
                      <a:pt x="1433" y="331"/>
                    </a:lnTo>
                    <a:lnTo>
                      <a:pt x="1437" y="331"/>
                    </a:lnTo>
                    <a:lnTo>
                      <a:pt x="1433" y="346"/>
                    </a:lnTo>
                    <a:lnTo>
                      <a:pt x="1433" y="360"/>
                    </a:lnTo>
                    <a:lnTo>
                      <a:pt x="1433" y="375"/>
                    </a:lnTo>
                    <a:lnTo>
                      <a:pt x="1430" y="360"/>
                    </a:lnTo>
                    <a:lnTo>
                      <a:pt x="1426" y="346"/>
                    </a:lnTo>
                    <a:lnTo>
                      <a:pt x="1422" y="331"/>
                    </a:lnTo>
                    <a:lnTo>
                      <a:pt x="1419" y="320"/>
                    </a:lnTo>
                    <a:close/>
                    <a:moveTo>
                      <a:pt x="1055" y="320"/>
                    </a:moveTo>
                    <a:lnTo>
                      <a:pt x="1073" y="320"/>
                    </a:lnTo>
                    <a:lnTo>
                      <a:pt x="1088" y="324"/>
                    </a:lnTo>
                    <a:lnTo>
                      <a:pt x="1099" y="327"/>
                    </a:lnTo>
                    <a:lnTo>
                      <a:pt x="1102" y="327"/>
                    </a:lnTo>
                    <a:lnTo>
                      <a:pt x="1102" y="331"/>
                    </a:lnTo>
                    <a:lnTo>
                      <a:pt x="1106" y="338"/>
                    </a:lnTo>
                    <a:lnTo>
                      <a:pt x="1106" y="346"/>
                    </a:lnTo>
                    <a:lnTo>
                      <a:pt x="1110" y="357"/>
                    </a:lnTo>
                    <a:lnTo>
                      <a:pt x="1110" y="367"/>
                    </a:lnTo>
                    <a:lnTo>
                      <a:pt x="1110" y="375"/>
                    </a:lnTo>
                    <a:lnTo>
                      <a:pt x="1106" y="378"/>
                    </a:lnTo>
                    <a:lnTo>
                      <a:pt x="1102" y="382"/>
                    </a:lnTo>
                    <a:lnTo>
                      <a:pt x="1099" y="382"/>
                    </a:lnTo>
                    <a:lnTo>
                      <a:pt x="1091" y="382"/>
                    </a:lnTo>
                    <a:lnTo>
                      <a:pt x="1077" y="375"/>
                    </a:lnTo>
                    <a:lnTo>
                      <a:pt x="1062" y="371"/>
                    </a:lnTo>
                    <a:lnTo>
                      <a:pt x="1051" y="371"/>
                    </a:lnTo>
                    <a:lnTo>
                      <a:pt x="1040" y="367"/>
                    </a:lnTo>
                    <a:lnTo>
                      <a:pt x="1030" y="364"/>
                    </a:lnTo>
                    <a:lnTo>
                      <a:pt x="1026" y="364"/>
                    </a:lnTo>
                    <a:lnTo>
                      <a:pt x="1022" y="360"/>
                    </a:lnTo>
                    <a:lnTo>
                      <a:pt x="1019" y="357"/>
                    </a:lnTo>
                    <a:lnTo>
                      <a:pt x="1011" y="349"/>
                    </a:lnTo>
                    <a:lnTo>
                      <a:pt x="1004" y="342"/>
                    </a:lnTo>
                    <a:lnTo>
                      <a:pt x="1004" y="331"/>
                    </a:lnTo>
                    <a:lnTo>
                      <a:pt x="1004" y="327"/>
                    </a:lnTo>
                    <a:lnTo>
                      <a:pt x="1008" y="327"/>
                    </a:lnTo>
                    <a:lnTo>
                      <a:pt x="1011" y="324"/>
                    </a:lnTo>
                    <a:lnTo>
                      <a:pt x="1022" y="324"/>
                    </a:lnTo>
                    <a:lnTo>
                      <a:pt x="1033" y="320"/>
                    </a:lnTo>
                    <a:lnTo>
                      <a:pt x="1055" y="320"/>
                    </a:lnTo>
                    <a:close/>
                    <a:moveTo>
                      <a:pt x="335" y="320"/>
                    </a:moveTo>
                    <a:lnTo>
                      <a:pt x="339" y="331"/>
                    </a:lnTo>
                    <a:lnTo>
                      <a:pt x="342" y="342"/>
                    </a:lnTo>
                    <a:lnTo>
                      <a:pt x="331" y="335"/>
                    </a:lnTo>
                    <a:lnTo>
                      <a:pt x="320" y="331"/>
                    </a:lnTo>
                    <a:lnTo>
                      <a:pt x="309" y="331"/>
                    </a:lnTo>
                    <a:lnTo>
                      <a:pt x="317" y="327"/>
                    </a:lnTo>
                    <a:lnTo>
                      <a:pt x="328" y="324"/>
                    </a:lnTo>
                    <a:lnTo>
                      <a:pt x="335" y="320"/>
                    </a:lnTo>
                    <a:close/>
                    <a:moveTo>
                      <a:pt x="1477" y="317"/>
                    </a:moveTo>
                    <a:lnTo>
                      <a:pt x="1480" y="317"/>
                    </a:lnTo>
                    <a:lnTo>
                      <a:pt x="1484" y="320"/>
                    </a:lnTo>
                    <a:lnTo>
                      <a:pt x="1491" y="327"/>
                    </a:lnTo>
                    <a:lnTo>
                      <a:pt x="1495" y="338"/>
                    </a:lnTo>
                    <a:lnTo>
                      <a:pt x="1502" y="349"/>
                    </a:lnTo>
                    <a:lnTo>
                      <a:pt x="1502" y="357"/>
                    </a:lnTo>
                    <a:lnTo>
                      <a:pt x="1502" y="364"/>
                    </a:lnTo>
                    <a:lnTo>
                      <a:pt x="1499" y="375"/>
                    </a:lnTo>
                    <a:lnTo>
                      <a:pt x="1491" y="386"/>
                    </a:lnTo>
                    <a:lnTo>
                      <a:pt x="1480" y="400"/>
                    </a:lnTo>
                    <a:lnTo>
                      <a:pt x="1473" y="415"/>
                    </a:lnTo>
                    <a:lnTo>
                      <a:pt x="1466" y="426"/>
                    </a:lnTo>
                    <a:lnTo>
                      <a:pt x="1462" y="433"/>
                    </a:lnTo>
                    <a:lnTo>
                      <a:pt x="1459" y="437"/>
                    </a:lnTo>
                    <a:lnTo>
                      <a:pt x="1451" y="437"/>
                    </a:lnTo>
                    <a:lnTo>
                      <a:pt x="1448" y="433"/>
                    </a:lnTo>
                    <a:lnTo>
                      <a:pt x="1440" y="429"/>
                    </a:lnTo>
                    <a:lnTo>
                      <a:pt x="1433" y="426"/>
                    </a:lnTo>
                    <a:lnTo>
                      <a:pt x="1433" y="422"/>
                    </a:lnTo>
                    <a:lnTo>
                      <a:pt x="1430" y="418"/>
                    </a:lnTo>
                    <a:lnTo>
                      <a:pt x="1430" y="411"/>
                    </a:lnTo>
                    <a:lnTo>
                      <a:pt x="1433" y="400"/>
                    </a:lnTo>
                    <a:lnTo>
                      <a:pt x="1437" y="386"/>
                    </a:lnTo>
                    <a:lnTo>
                      <a:pt x="1440" y="371"/>
                    </a:lnTo>
                    <a:lnTo>
                      <a:pt x="1440" y="360"/>
                    </a:lnTo>
                    <a:lnTo>
                      <a:pt x="1440" y="346"/>
                    </a:lnTo>
                    <a:lnTo>
                      <a:pt x="1444" y="335"/>
                    </a:lnTo>
                    <a:lnTo>
                      <a:pt x="1448" y="327"/>
                    </a:lnTo>
                    <a:lnTo>
                      <a:pt x="1451" y="324"/>
                    </a:lnTo>
                    <a:lnTo>
                      <a:pt x="1455" y="320"/>
                    </a:lnTo>
                    <a:lnTo>
                      <a:pt x="1462" y="320"/>
                    </a:lnTo>
                    <a:lnTo>
                      <a:pt x="1473" y="317"/>
                    </a:lnTo>
                    <a:lnTo>
                      <a:pt x="1477" y="317"/>
                    </a:lnTo>
                    <a:close/>
                    <a:moveTo>
                      <a:pt x="171" y="313"/>
                    </a:moveTo>
                    <a:lnTo>
                      <a:pt x="182" y="313"/>
                    </a:lnTo>
                    <a:lnTo>
                      <a:pt x="200" y="317"/>
                    </a:lnTo>
                    <a:lnTo>
                      <a:pt x="215" y="320"/>
                    </a:lnTo>
                    <a:lnTo>
                      <a:pt x="222" y="324"/>
                    </a:lnTo>
                    <a:lnTo>
                      <a:pt x="229" y="327"/>
                    </a:lnTo>
                    <a:lnTo>
                      <a:pt x="237" y="331"/>
                    </a:lnTo>
                    <a:lnTo>
                      <a:pt x="244" y="342"/>
                    </a:lnTo>
                    <a:lnTo>
                      <a:pt x="248" y="357"/>
                    </a:lnTo>
                    <a:lnTo>
                      <a:pt x="251" y="367"/>
                    </a:lnTo>
                    <a:lnTo>
                      <a:pt x="251" y="382"/>
                    </a:lnTo>
                    <a:lnTo>
                      <a:pt x="251" y="393"/>
                    </a:lnTo>
                    <a:lnTo>
                      <a:pt x="248" y="408"/>
                    </a:lnTo>
                    <a:lnTo>
                      <a:pt x="244" y="422"/>
                    </a:lnTo>
                    <a:lnTo>
                      <a:pt x="240" y="437"/>
                    </a:lnTo>
                    <a:lnTo>
                      <a:pt x="233" y="455"/>
                    </a:lnTo>
                    <a:lnTo>
                      <a:pt x="226" y="473"/>
                    </a:lnTo>
                    <a:lnTo>
                      <a:pt x="222" y="491"/>
                    </a:lnTo>
                    <a:lnTo>
                      <a:pt x="218" y="498"/>
                    </a:lnTo>
                    <a:lnTo>
                      <a:pt x="215" y="502"/>
                    </a:lnTo>
                    <a:lnTo>
                      <a:pt x="200" y="484"/>
                    </a:lnTo>
                    <a:lnTo>
                      <a:pt x="182" y="466"/>
                    </a:lnTo>
                    <a:lnTo>
                      <a:pt x="168" y="451"/>
                    </a:lnTo>
                    <a:lnTo>
                      <a:pt x="157" y="440"/>
                    </a:lnTo>
                    <a:lnTo>
                      <a:pt x="142" y="429"/>
                    </a:lnTo>
                    <a:lnTo>
                      <a:pt x="131" y="426"/>
                    </a:lnTo>
                    <a:lnTo>
                      <a:pt x="124" y="418"/>
                    </a:lnTo>
                    <a:lnTo>
                      <a:pt x="120" y="415"/>
                    </a:lnTo>
                    <a:lnTo>
                      <a:pt x="117" y="408"/>
                    </a:lnTo>
                    <a:lnTo>
                      <a:pt x="117" y="404"/>
                    </a:lnTo>
                    <a:lnTo>
                      <a:pt x="117" y="375"/>
                    </a:lnTo>
                    <a:lnTo>
                      <a:pt x="120" y="349"/>
                    </a:lnTo>
                    <a:lnTo>
                      <a:pt x="128" y="327"/>
                    </a:lnTo>
                    <a:lnTo>
                      <a:pt x="138" y="320"/>
                    </a:lnTo>
                    <a:lnTo>
                      <a:pt x="153" y="317"/>
                    </a:lnTo>
                    <a:lnTo>
                      <a:pt x="171" y="313"/>
                    </a:lnTo>
                    <a:close/>
                    <a:moveTo>
                      <a:pt x="1350" y="313"/>
                    </a:moveTo>
                    <a:lnTo>
                      <a:pt x="1353" y="313"/>
                    </a:lnTo>
                    <a:lnTo>
                      <a:pt x="1357" y="313"/>
                    </a:lnTo>
                    <a:lnTo>
                      <a:pt x="1353" y="320"/>
                    </a:lnTo>
                    <a:lnTo>
                      <a:pt x="1353" y="327"/>
                    </a:lnTo>
                    <a:lnTo>
                      <a:pt x="1353" y="335"/>
                    </a:lnTo>
                    <a:lnTo>
                      <a:pt x="1357" y="342"/>
                    </a:lnTo>
                    <a:lnTo>
                      <a:pt x="1360" y="349"/>
                    </a:lnTo>
                    <a:lnTo>
                      <a:pt x="1364" y="360"/>
                    </a:lnTo>
                    <a:lnTo>
                      <a:pt x="1364" y="367"/>
                    </a:lnTo>
                    <a:lnTo>
                      <a:pt x="1364" y="378"/>
                    </a:lnTo>
                    <a:lnTo>
                      <a:pt x="1364" y="386"/>
                    </a:lnTo>
                    <a:lnTo>
                      <a:pt x="1364" y="378"/>
                    </a:lnTo>
                    <a:lnTo>
                      <a:pt x="1360" y="371"/>
                    </a:lnTo>
                    <a:lnTo>
                      <a:pt x="1353" y="364"/>
                    </a:lnTo>
                    <a:lnTo>
                      <a:pt x="1350" y="357"/>
                    </a:lnTo>
                    <a:lnTo>
                      <a:pt x="1346" y="353"/>
                    </a:lnTo>
                    <a:lnTo>
                      <a:pt x="1346" y="346"/>
                    </a:lnTo>
                    <a:lnTo>
                      <a:pt x="1350" y="331"/>
                    </a:lnTo>
                    <a:lnTo>
                      <a:pt x="1353" y="320"/>
                    </a:lnTo>
                    <a:lnTo>
                      <a:pt x="1350" y="313"/>
                    </a:lnTo>
                    <a:close/>
                    <a:moveTo>
                      <a:pt x="615" y="313"/>
                    </a:moveTo>
                    <a:lnTo>
                      <a:pt x="626" y="313"/>
                    </a:lnTo>
                    <a:lnTo>
                      <a:pt x="633" y="313"/>
                    </a:lnTo>
                    <a:lnTo>
                      <a:pt x="640" y="317"/>
                    </a:lnTo>
                    <a:lnTo>
                      <a:pt x="648" y="338"/>
                    </a:lnTo>
                    <a:lnTo>
                      <a:pt x="655" y="371"/>
                    </a:lnTo>
                    <a:lnTo>
                      <a:pt x="655" y="422"/>
                    </a:lnTo>
                    <a:lnTo>
                      <a:pt x="655" y="458"/>
                    </a:lnTo>
                    <a:lnTo>
                      <a:pt x="648" y="484"/>
                    </a:lnTo>
                    <a:lnTo>
                      <a:pt x="637" y="491"/>
                    </a:lnTo>
                    <a:lnTo>
                      <a:pt x="629" y="491"/>
                    </a:lnTo>
                    <a:lnTo>
                      <a:pt x="626" y="488"/>
                    </a:lnTo>
                    <a:lnTo>
                      <a:pt x="619" y="480"/>
                    </a:lnTo>
                    <a:lnTo>
                      <a:pt x="608" y="469"/>
                    </a:lnTo>
                    <a:lnTo>
                      <a:pt x="597" y="455"/>
                    </a:lnTo>
                    <a:lnTo>
                      <a:pt x="593" y="448"/>
                    </a:lnTo>
                    <a:lnTo>
                      <a:pt x="589" y="444"/>
                    </a:lnTo>
                    <a:lnTo>
                      <a:pt x="586" y="433"/>
                    </a:lnTo>
                    <a:lnTo>
                      <a:pt x="582" y="422"/>
                    </a:lnTo>
                    <a:lnTo>
                      <a:pt x="579" y="408"/>
                    </a:lnTo>
                    <a:lnTo>
                      <a:pt x="575" y="367"/>
                    </a:lnTo>
                    <a:lnTo>
                      <a:pt x="579" y="342"/>
                    </a:lnTo>
                    <a:lnTo>
                      <a:pt x="579" y="331"/>
                    </a:lnTo>
                    <a:lnTo>
                      <a:pt x="582" y="324"/>
                    </a:lnTo>
                    <a:lnTo>
                      <a:pt x="586" y="317"/>
                    </a:lnTo>
                    <a:lnTo>
                      <a:pt x="600" y="313"/>
                    </a:lnTo>
                    <a:lnTo>
                      <a:pt x="615" y="313"/>
                    </a:lnTo>
                    <a:close/>
                    <a:moveTo>
                      <a:pt x="1400" y="309"/>
                    </a:moveTo>
                    <a:lnTo>
                      <a:pt x="1408" y="309"/>
                    </a:lnTo>
                    <a:lnTo>
                      <a:pt x="1411" y="313"/>
                    </a:lnTo>
                    <a:lnTo>
                      <a:pt x="1411" y="317"/>
                    </a:lnTo>
                    <a:lnTo>
                      <a:pt x="1411" y="327"/>
                    </a:lnTo>
                    <a:lnTo>
                      <a:pt x="1415" y="335"/>
                    </a:lnTo>
                    <a:lnTo>
                      <a:pt x="1419" y="346"/>
                    </a:lnTo>
                    <a:lnTo>
                      <a:pt x="1422" y="360"/>
                    </a:lnTo>
                    <a:lnTo>
                      <a:pt x="1426" y="371"/>
                    </a:lnTo>
                    <a:lnTo>
                      <a:pt x="1426" y="386"/>
                    </a:lnTo>
                    <a:lnTo>
                      <a:pt x="1422" y="397"/>
                    </a:lnTo>
                    <a:lnTo>
                      <a:pt x="1415" y="408"/>
                    </a:lnTo>
                    <a:lnTo>
                      <a:pt x="1411" y="418"/>
                    </a:lnTo>
                    <a:lnTo>
                      <a:pt x="1404" y="422"/>
                    </a:lnTo>
                    <a:lnTo>
                      <a:pt x="1397" y="422"/>
                    </a:lnTo>
                    <a:lnTo>
                      <a:pt x="1393" y="422"/>
                    </a:lnTo>
                    <a:lnTo>
                      <a:pt x="1390" y="418"/>
                    </a:lnTo>
                    <a:lnTo>
                      <a:pt x="1379" y="404"/>
                    </a:lnTo>
                    <a:lnTo>
                      <a:pt x="1371" y="393"/>
                    </a:lnTo>
                    <a:lnTo>
                      <a:pt x="1371" y="378"/>
                    </a:lnTo>
                    <a:lnTo>
                      <a:pt x="1371" y="367"/>
                    </a:lnTo>
                    <a:lnTo>
                      <a:pt x="1371" y="357"/>
                    </a:lnTo>
                    <a:lnTo>
                      <a:pt x="1368" y="346"/>
                    </a:lnTo>
                    <a:lnTo>
                      <a:pt x="1364" y="338"/>
                    </a:lnTo>
                    <a:lnTo>
                      <a:pt x="1360" y="331"/>
                    </a:lnTo>
                    <a:lnTo>
                      <a:pt x="1360" y="324"/>
                    </a:lnTo>
                    <a:lnTo>
                      <a:pt x="1364" y="320"/>
                    </a:lnTo>
                    <a:lnTo>
                      <a:pt x="1368" y="317"/>
                    </a:lnTo>
                    <a:lnTo>
                      <a:pt x="1371" y="317"/>
                    </a:lnTo>
                    <a:lnTo>
                      <a:pt x="1386" y="313"/>
                    </a:lnTo>
                    <a:lnTo>
                      <a:pt x="1400" y="309"/>
                    </a:lnTo>
                    <a:close/>
                    <a:moveTo>
                      <a:pt x="1710" y="309"/>
                    </a:moveTo>
                    <a:lnTo>
                      <a:pt x="1713" y="309"/>
                    </a:lnTo>
                    <a:lnTo>
                      <a:pt x="1724" y="313"/>
                    </a:lnTo>
                    <a:lnTo>
                      <a:pt x="1731" y="313"/>
                    </a:lnTo>
                    <a:lnTo>
                      <a:pt x="1735" y="317"/>
                    </a:lnTo>
                    <a:lnTo>
                      <a:pt x="1739" y="317"/>
                    </a:lnTo>
                    <a:lnTo>
                      <a:pt x="1739" y="320"/>
                    </a:lnTo>
                    <a:lnTo>
                      <a:pt x="1731" y="360"/>
                    </a:lnTo>
                    <a:lnTo>
                      <a:pt x="1728" y="400"/>
                    </a:lnTo>
                    <a:lnTo>
                      <a:pt x="1728" y="437"/>
                    </a:lnTo>
                    <a:lnTo>
                      <a:pt x="1731" y="462"/>
                    </a:lnTo>
                    <a:lnTo>
                      <a:pt x="1688" y="451"/>
                    </a:lnTo>
                    <a:lnTo>
                      <a:pt x="1644" y="444"/>
                    </a:lnTo>
                    <a:lnTo>
                      <a:pt x="1593" y="444"/>
                    </a:lnTo>
                    <a:lnTo>
                      <a:pt x="1571" y="444"/>
                    </a:lnTo>
                    <a:lnTo>
                      <a:pt x="1506" y="455"/>
                    </a:lnTo>
                    <a:lnTo>
                      <a:pt x="1440" y="477"/>
                    </a:lnTo>
                    <a:lnTo>
                      <a:pt x="1382" y="513"/>
                    </a:lnTo>
                    <a:lnTo>
                      <a:pt x="1324" y="560"/>
                    </a:lnTo>
                    <a:lnTo>
                      <a:pt x="1291" y="517"/>
                    </a:lnTo>
                    <a:lnTo>
                      <a:pt x="1251" y="488"/>
                    </a:lnTo>
                    <a:lnTo>
                      <a:pt x="1255" y="480"/>
                    </a:lnTo>
                    <a:lnTo>
                      <a:pt x="1251" y="477"/>
                    </a:lnTo>
                    <a:lnTo>
                      <a:pt x="1248" y="473"/>
                    </a:lnTo>
                    <a:lnTo>
                      <a:pt x="1240" y="466"/>
                    </a:lnTo>
                    <a:lnTo>
                      <a:pt x="1237" y="455"/>
                    </a:lnTo>
                    <a:lnTo>
                      <a:pt x="1233" y="451"/>
                    </a:lnTo>
                    <a:lnTo>
                      <a:pt x="1237" y="448"/>
                    </a:lnTo>
                    <a:lnTo>
                      <a:pt x="1240" y="448"/>
                    </a:lnTo>
                    <a:lnTo>
                      <a:pt x="1244" y="448"/>
                    </a:lnTo>
                    <a:lnTo>
                      <a:pt x="1251" y="448"/>
                    </a:lnTo>
                    <a:lnTo>
                      <a:pt x="1262" y="448"/>
                    </a:lnTo>
                    <a:lnTo>
                      <a:pt x="1273" y="444"/>
                    </a:lnTo>
                    <a:lnTo>
                      <a:pt x="1284" y="440"/>
                    </a:lnTo>
                    <a:lnTo>
                      <a:pt x="1299" y="440"/>
                    </a:lnTo>
                    <a:lnTo>
                      <a:pt x="1310" y="437"/>
                    </a:lnTo>
                    <a:lnTo>
                      <a:pt x="1320" y="433"/>
                    </a:lnTo>
                    <a:lnTo>
                      <a:pt x="1324" y="433"/>
                    </a:lnTo>
                    <a:lnTo>
                      <a:pt x="1331" y="429"/>
                    </a:lnTo>
                    <a:lnTo>
                      <a:pt x="1342" y="426"/>
                    </a:lnTo>
                    <a:lnTo>
                      <a:pt x="1353" y="426"/>
                    </a:lnTo>
                    <a:lnTo>
                      <a:pt x="1371" y="426"/>
                    </a:lnTo>
                    <a:lnTo>
                      <a:pt x="1386" y="426"/>
                    </a:lnTo>
                    <a:lnTo>
                      <a:pt x="1393" y="426"/>
                    </a:lnTo>
                    <a:lnTo>
                      <a:pt x="1400" y="429"/>
                    </a:lnTo>
                    <a:lnTo>
                      <a:pt x="1415" y="433"/>
                    </a:lnTo>
                    <a:lnTo>
                      <a:pt x="1426" y="440"/>
                    </a:lnTo>
                    <a:lnTo>
                      <a:pt x="1437" y="448"/>
                    </a:lnTo>
                    <a:lnTo>
                      <a:pt x="1444" y="455"/>
                    </a:lnTo>
                    <a:lnTo>
                      <a:pt x="1451" y="462"/>
                    </a:lnTo>
                    <a:lnTo>
                      <a:pt x="1455" y="466"/>
                    </a:lnTo>
                    <a:lnTo>
                      <a:pt x="1459" y="469"/>
                    </a:lnTo>
                    <a:lnTo>
                      <a:pt x="1462" y="462"/>
                    </a:lnTo>
                    <a:lnTo>
                      <a:pt x="1455" y="458"/>
                    </a:lnTo>
                    <a:lnTo>
                      <a:pt x="1451" y="451"/>
                    </a:lnTo>
                    <a:lnTo>
                      <a:pt x="1440" y="444"/>
                    </a:lnTo>
                    <a:lnTo>
                      <a:pt x="1433" y="437"/>
                    </a:lnTo>
                    <a:lnTo>
                      <a:pt x="1422" y="429"/>
                    </a:lnTo>
                    <a:lnTo>
                      <a:pt x="1411" y="426"/>
                    </a:lnTo>
                    <a:lnTo>
                      <a:pt x="1419" y="418"/>
                    </a:lnTo>
                    <a:lnTo>
                      <a:pt x="1426" y="404"/>
                    </a:lnTo>
                    <a:lnTo>
                      <a:pt x="1426" y="415"/>
                    </a:lnTo>
                    <a:lnTo>
                      <a:pt x="1426" y="422"/>
                    </a:lnTo>
                    <a:lnTo>
                      <a:pt x="1426" y="429"/>
                    </a:lnTo>
                    <a:lnTo>
                      <a:pt x="1430" y="433"/>
                    </a:lnTo>
                    <a:lnTo>
                      <a:pt x="1437" y="437"/>
                    </a:lnTo>
                    <a:lnTo>
                      <a:pt x="1444" y="440"/>
                    </a:lnTo>
                    <a:lnTo>
                      <a:pt x="1451" y="440"/>
                    </a:lnTo>
                    <a:lnTo>
                      <a:pt x="1459" y="444"/>
                    </a:lnTo>
                    <a:lnTo>
                      <a:pt x="1462" y="440"/>
                    </a:lnTo>
                    <a:lnTo>
                      <a:pt x="1466" y="437"/>
                    </a:lnTo>
                    <a:lnTo>
                      <a:pt x="1466" y="440"/>
                    </a:lnTo>
                    <a:lnTo>
                      <a:pt x="1470" y="448"/>
                    </a:lnTo>
                    <a:lnTo>
                      <a:pt x="1477" y="437"/>
                    </a:lnTo>
                    <a:lnTo>
                      <a:pt x="1480" y="429"/>
                    </a:lnTo>
                    <a:lnTo>
                      <a:pt x="1488" y="418"/>
                    </a:lnTo>
                    <a:lnTo>
                      <a:pt x="1495" y="411"/>
                    </a:lnTo>
                    <a:lnTo>
                      <a:pt x="1502" y="400"/>
                    </a:lnTo>
                    <a:lnTo>
                      <a:pt x="1510" y="393"/>
                    </a:lnTo>
                    <a:lnTo>
                      <a:pt x="1520" y="386"/>
                    </a:lnTo>
                    <a:lnTo>
                      <a:pt x="1535" y="382"/>
                    </a:lnTo>
                    <a:lnTo>
                      <a:pt x="1550" y="378"/>
                    </a:lnTo>
                    <a:lnTo>
                      <a:pt x="1560" y="382"/>
                    </a:lnTo>
                    <a:lnTo>
                      <a:pt x="1575" y="386"/>
                    </a:lnTo>
                    <a:lnTo>
                      <a:pt x="1590" y="393"/>
                    </a:lnTo>
                    <a:lnTo>
                      <a:pt x="1604" y="404"/>
                    </a:lnTo>
                    <a:lnTo>
                      <a:pt x="1615" y="415"/>
                    </a:lnTo>
                    <a:lnTo>
                      <a:pt x="1626" y="429"/>
                    </a:lnTo>
                    <a:lnTo>
                      <a:pt x="1633" y="426"/>
                    </a:lnTo>
                    <a:lnTo>
                      <a:pt x="1619" y="411"/>
                    </a:lnTo>
                    <a:lnTo>
                      <a:pt x="1608" y="397"/>
                    </a:lnTo>
                    <a:lnTo>
                      <a:pt x="1619" y="397"/>
                    </a:lnTo>
                    <a:lnTo>
                      <a:pt x="1622" y="400"/>
                    </a:lnTo>
                    <a:lnTo>
                      <a:pt x="1630" y="397"/>
                    </a:lnTo>
                    <a:lnTo>
                      <a:pt x="1633" y="397"/>
                    </a:lnTo>
                    <a:lnTo>
                      <a:pt x="1637" y="389"/>
                    </a:lnTo>
                    <a:lnTo>
                      <a:pt x="1644" y="386"/>
                    </a:lnTo>
                    <a:lnTo>
                      <a:pt x="1648" y="378"/>
                    </a:lnTo>
                    <a:lnTo>
                      <a:pt x="1651" y="375"/>
                    </a:lnTo>
                    <a:lnTo>
                      <a:pt x="1648" y="404"/>
                    </a:lnTo>
                    <a:lnTo>
                      <a:pt x="1644" y="433"/>
                    </a:lnTo>
                    <a:lnTo>
                      <a:pt x="1644" y="444"/>
                    </a:lnTo>
                    <a:lnTo>
                      <a:pt x="1651" y="444"/>
                    </a:lnTo>
                    <a:lnTo>
                      <a:pt x="1651" y="437"/>
                    </a:lnTo>
                    <a:lnTo>
                      <a:pt x="1651" y="415"/>
                    </a:lnTo>
                    <a:lnTo>
                      <a:pt x="1655" y="389"/>
                    </a:lnTo>
                    <a:lnTo>
                      <a:pt x="1662" y="367"/>
                    </a:lnTo>
                    <a:lnTo>
                      <a:pt x="1666" y="360"/>
                    </a:lnTo>
                    <a:lnTo>
                      <a:pt x="1670" y="349"/>
                    </a:lnTo>
                    <a:lnTo>
                      <a:pt x="1677" y="338"/>
                    </a:lnTo>
                    <a:lnTo>
                      <a:pt x="1681" y="327"/>
                    </a:lnTo>
                    <a:lnTo>
                      <a:pt x="1681" y="324"/>
                    </a:lnTo>
                    <a:lnTo>
                      <a:pt x="1684" y="320"/>
                    </a:lnTo>
                    <a:lnTo>
                      <a:pt x="1691" y="317"/>
                    </a:lnTo>
                    <a:lnTo>
                      <a:pt x="1702" y="309"/>
                    </a:lnTo>
                    <a:lnTo>
                      <a:pt x="1710" y="309"/>
                    </a:lnTo>
                    <a:close/>
                    <a:moveTo>
                      <a:pt x="680" y="306"/>
                    </a:moveTo>
                    <a:lnTo>
                      <a:pt x="669" y="320"/>
                    </a:lnTo>
                    <a:lnTo>
                      <a:pt x="666" y="335"/>
                    </a:lnTo>
                    <a:lnTo>
                      <a:pt x="659" y="353"/>
                    </a:lnTo>
                    <a:lnTo>
                      <a:pt x="655" y="338"/>
                    </a:lnTo>
                    <a:lnTo>
                      <a:pt x="651" y="327"/>
                    </a:lnTo>
                    <a:lnTo>
                      <a:pt x="648" y="317"/>
                    </a:lnTo>
                    <a:lnTo>
                      <a:pt x="666" y="313"/>
                    </a:lnTo>
                    <a:lnTo>
                      <a:pt x="680" y="306"/>
                    </a:lnTo>
                    <a:close/>
                    <a:moveTo>
                      <a:pt x="1324" y="306"/>
                    </a:moveTo>
                    <a:lnTo>
                      <a:pt x="1335" y="309"/>
                    </a:lnTo>
                    <a:lnTo>
                      <a:pt x="1339" y="313"/>
                    </a:lnTo>
                    <a:lnTo>
                      <a:pt x="1342" y="317"/>
                    </a:lnTo>
                    <a:lnTo>
                      <a:pt x="1346" y="320"/>
                    </a:lnTo>
                    <a:lnTo>
                      <a:pt x="1346" y="331"/>
                    </a:lnTo>
                    <a:lnTo>
                      <a:pt x="1342" y="346"/>
                    </a:lnTo>
                    <a:lnTo>
                      <a:pt x="1339" y="353"/>
                    </a:lnTo>
                    <a:lnTo>
                      <a:pt x="1342" y="357"/>
                    </a:lnTo>
                    <a:lnTo>
                      <a:pt x="1346" y="364"/>
                    </a:lnTo>
                    <a:lnTo>
                      <a:pt x="1350" y="367"/>
                    </a:lnTo>
                    <a:lnTo>
                      <a:pt x="1353" y="375"/>
                    </a:lnTo>
                    <a:lnTo>
                      <a:pt x="1357" y="378"/>
                    </a:lnTo>
                    <a:lnTo>
                      <a:pt x="1357" y="386"/>
                    </a:lnTo>
                    <a:lnTo>
                      <a:pt x="1357" y="389"/>
                    </a:lnTo>
                    <a:lnTo>
                      <a:pt x="1353" y="397"/>
                    </a:lnTo>
                    <a:lnTo>
                      <a:pt x="1350" y="404"/>
                    </a:lnTo>
                    <a:lnTo>
                      <a:pt x="1342" y="411"/>
                    </a:lnTo>
                    <a:lnTo>
                      <a:pt x="1331" y="415"/>
                    </a:lnTo>
                    <a:lnTo>
                      <a:pt x="1324" y="418"/>
                    </a:lnTo>
                    <a:lnTo>
                      <a:pt x="1313" y="418"/>
                    </a:lnTo>
                    <a:lnTo>
                      <a:pt x="1299" y="418"/>
                    </a:lnTo>
                    <a:lnTo>
                      <a:pt x="1284" y="422"/>
                    </a:lnTo>
                    <a:lnTo>
                      <a:pt x="1277" y="426"/>
                    </a:lnTo>
                    <a:lnTo>
                      <a:pt x="1266" y="433"/>
                    </a:lnTo>
                    <a:lnTo>
                      <a:pt x="1259" y="437"/>
                    </a:lnTo>
                    <a:lnTo>
                      <a:pt x="1248" y="440"/>
                    </a:lnTo>
                    <a:lnTo>
                      <a:pt x="1240" y="440"/>
                    </a:lnTo>
                    <a:lnTo>
                      <a:pt x="1237" y="440"/>
                    </a:lnTo>
                    <a:lnTo>
                      <a:pt x="1233" y="437"/>
                    </a:lnTo>
                    <a:lnTo>
                      <a:pt x="1230" y="433"/>
                    </a:lnTo>
                    <a:lnTo>
                      <a:pt x="1222" y="418"/>
                    </a:lnTo>
                    <a:lnTo>
                      <a:pt x="1222" y="404"/>
                    </a:lnTo>
                    <a:lnTo>
                      <a:pt x="1226" y="393"/>
                    </a:lnTo>
                    <a:lnTo>
                      <a:pt x="1233" y="382"/>
                    </a:lnTo>
                    <a:lnTo>
                      <a:pt x="1244" y="378"/>
                    </a:lnTo>
                    <a:lnTo>
                      <a:pt x="1259" y="375"/>
                    </a:lnTo>
                    <a:lnTo>
                      <a:pt x="1266" y="375"/>
                    </a:lnTo>
                    <a:lnTo>
                      <a:pt x="1270" y="371"/>
                    </a:lnTo>
                    <a:lnTo>
                      <a:pt x="1273" y="367"/>
                    </a:lnTo>
                    <a:lnTo>
                      <a:pt x="1277" y="364"/>
                    </a:lnTo>
                    <a:lnTo>
                      <a:pt x="1273" y="357"/>
                    </a:lnTo>
                    <a:lnTo>
                      <a:pt x="1270" y="349"/>
                    </a:lnTo>
                    <a:lnTo>
                      <a:pt x="1270" y="346"/>
                    </a:lnTo>
                    <a:lnTo>
                      <a:pt x="1266" y="342"/>
                    </a:lnTo>
                    <a:lnTo>
                      <a:pt x="1273" y="338"/>
                    </a:lnTo>
                    <a:lnTo>
                      <a:pt x="1280" y="335"/>
                    </a:lnTo>
                    <a:lnTo>
                      <a:pt x="1291" y="327"/>
                    </a:lnTo>
                    <a:lnTo>
                      <a:pt x="1299" y="320"/>
                    </a:lnTo>
                    <a:lnTo>
                      <a:pt x="1310" y="313"/>
                    </a:lnTo>
                    <a:lnTo>
                      <a:pt x="1317" y="309"/>
                    </a:lnTo>
                    <a:lnTo>
                      <a:pt x="1324" y="306"/>
                    </a:lnTo>
                    <a:close/>
                    <a:moveTo>
                      <a:pt x="1200" y="306"/>
                    </a:moveTo>
                    <a:lnTo>
                      <a:pt x="1204" y="306"/>
                    </a:lnTo>
                    <a:lnTo>
                      <a:pt x="1211" y="309"/>
                    </a:lnTo>
                    <a:lnTo>
                      <a:pt x="1215" y="313"/>
                    </a:lnTo>
                    <a:lnTo>
                      <a:pt x="1222" y="320"/>
                    </a:lnTo>
                    <a:lnTo>
                      <a:pt x="1230" y="327"/>
                    </a:lnTo>
                    <a:lnTo>
                      <a:pt x="1233" y="342"/>
                    </a:lnTo>
                    <a:lnTo>
                      <a:pt x="1237" y="353"/>
                    </a:lnTo>
                    <a:lnTo>
                      <a:pt x="1237" y="364"/>
                    </a:lnTo>
                    <a:lnTo>
                      <a:pt x="1233" y="371"/>
                    </a:lnTo>
                    <a:lnTo>
                      <a:pt x="1226" y="378"/>
                    </a:lnTo>
                    <a:lnTo>
                      <a:pt x="1215" y="386"/>
                    </a:lnTo>
                    <a:lnTo>
                      <a:pt x="1204" y="389"/>
                    </a:lnTo>
                    <a:lnTo>
                      <a:pt x="1193" y="389"/>
                    </a:lnTo>
                    <a:lnTo>
                      <a:pt x="1182" y="389"/>
                    </a:lnTo>
                    <a:lnTo>
                      <a:pt x="1175" y="386"/>
                    </a:lnTo>
                    <a:lnTo>
                      <a:pt x="1164" y="382"/>
                    </a:lnTo>
                    <a:lnTo>
                      <a:pt x="1157" y="378"/>
                    </a:lnTo>
                    <a:lnTo>
                      <a:pt x="1150" y="378"/>
                    </a:lnTo>
                    <a:lnTo>
                      <a:pt x="1139" y="378"/>
                    </a:lnTo>
                    <a:lnTo>
                      <a:pt x="1131" y="382"/>
                    </a:lnTo>
                    <a:lnTo>
                      <a:pt x="1128" y="382"/>
                    </a:lnTo>
                    <a:lnTo>
                      <a:pt x="1124" y="382"/>
                    </a:lnTo>
                    <a:lnTo>
                      <a:pt x="1124" y="378"/>
                    </a:lnTo>
                    <a:lnTo>
                      <a:pt x="1120" y="364"/>
                    </a:lnTo>
                    <a:lnTo>
                      <a:pt x="1120" y="353"/>
                    </a:lnTo>
                    <a:lnTo>
                      <a:pt x="1120" y="342"/>
                    </a:lnTo>
                    <a:lnTo>
                      <a:pt x="1124" y="331"/>
                    </a:lnTo>
                    <a:lnTo>
                      <a:pt x="1128" y="324"/>
                    </a:lnTo>
                    <a:lnTo>
                      <a:pt x="1135" y="324"/>
                    </a:lnTo>
                    <a:lnTo>
                      <a:pt x="1157" y="320"/>
                    </a:lnTo>
                    <a:lnTo>
                      <a:pt x="1171" y="317"/>
                    </a:lnTo>
                    <a:lnTo>
                      <a:pt x="1186" y="313"/>
                    </a:lnTo>
                    <a:lnTo>
                      <a:pt x="1193" y="306"/>
                    </a:lnTo>
                    <a:lnTo>
                      <a:pt x="1200" y="306"/>
                    </a:lnTo>
                    <a:close/>
                    <a:moveTo>
                      <a:pt x="517" y="306"/>
                    </a:moveTo>
                    <a:lnTo>
                      <a:pt x="535" y="306"/>
                    </a:lnTo>
                    <a:lnTo>
                      <a:pt x="546" y="309"/>
                    </a:lnTo>
                    <a:lnTo>
                      <a:pt x="557" y="313"/>
                    </a:lnTo>
                    <a:lnTo>
                      <a:pt x="564" y="320"/>
                    </a:lnTo>
                    <a:lnTo>
                      <a:pt x="568" y="331"/>
                    </a:lnTo>
                    <a:lnTo>
                      <a:pt x="571" y="342"/>
                    </a:lnTo>
                    <a:lnTo>
                      <a:pt x="571" y="408"/>
                    </a:lnTo>
                    <a:lnTo>
                      <a:pt x="568" y="418"/>
                    </a:lnTo>
                    <a:lnTo>
                      <a:pt x="564" y="426"/>
                    </a:lnTo>
                    <a:lnTo>
                      <a:pt x="560" y="429"/>
                    </a:lnTo>
                    <a:lnTo>
                      <a:pt x="553" y="429"/>
                    </a:lnTo>
                    <a:lnTo>
                      <a:pt x="546" y="429"/>
                    </a:lnTo>
                    <a:lnTo>
                      <a:pt x="542" y="429"/>
                    </a:lnTo>
                    <a:lnTo>
                      <a:pt x="528" y="422"/>
                    </a:lnTo>
                    <a:lnTo>
                      <a:pt x="513" y="415"/>
                    </a:lnTo>
                    <a:lnTo>
                      <a:pt x="509" y="415"/>
                    </a:lnTo>
                    <a:lnTo>
                      <a:pt x="495" y="411"/>
                    </a:lnTo>
                    <a:lnTo>
                      <a:pt x="484" y="400"/>
                    </a:lnTo>
                    <a:lnTo>
                      <a:pt x="473" y="389"/>
                    </a:lnTo>
                    <a:lnTo>
                      <a:pt x="466" y="382"/>
                    </a:lnTo>
                    <a:lnTo>
                      <a:pt x="466" y="378"/>
                    </a:lnTo>
                    <a:lnTo>
                      <a:pt x="462" y="360"/>
                    </a:lnTo>
                    <a:lnTo>
                      <a:pt x="459" y="342"/>
                    </a:lnTo>
                    <a:lnTo>
                      <a:pt x="459" y="331"/>
                    </a:lnTo>
                    <a:lnTo>
                      <a:pt x="462" y="324"/>
                    </a:lnTo>
                    <a:lnTo>
                      <a:pt x="466" y="317"/>
                    </a:lnTo>
                    <a:lnTo>
                      <a:pt x="473" y="313"/>
                    </a:lnTo>
                    <a:lnTo>
                      <a:pt x="480" y="309"/>
                    </a:lnTo>
                    <a:lnTo>
                      <a:pt x="491" y="306"/>
                    </a:lnTo>
                    <a:lnTo>
                      <a:pt x="506" y="306"/>
                    </a:lnTo>
                    <a:lnTo>
                      <a:pt x="517" y="306"/>
                    </a:lnTo>
                    <a:close/>
                    <a:moveTo>
                      <a:pt x="909" y="302"/>
                    </a:moveTo>
                    <a:lnTo>
                      <a:pt x="924" y="309"/>
                    </a:lnTo>
                    <a:lnTo>
                      <a:pt x="939" y="317"/>
                    </a:lnTo>
                    <a:lnTo>
                      <a:pt x="931" y="320"/>
                    </a:lnTo>
                    <a:lnTo>
                      <a:pt x="928" y="320"/>
                    </a:lnTo>
                    <a:lnTo>
                      <a:pt x="924" y="327"/>
                    </a:lnTo>
                    <a:lnTo>
                      <a:pt x="924" y="331"/>
                    </a:lnTo>
                    <a:lnTo>
                      <a:pt x="928" y="338"/>
                    </a:lnTo>
                    <a:lnTo>
                      <a:pt x="928" y="353"/>
                    </a:lnTo>
                    <a:lnTo>
                      <a:pt x="931" y="364"/>
                    </a:lnTo>
                    <a:lnTo>
                      <a:pt x="935" y="378"/>
                    </a:lnTo>
                    <a:lnTo>
                      <a:pt x="939" y="389"/>
                    </a:lnTo>
                    <a:lnTo>
                      <a:pt x="935" y="389"/>
                    </a:lnTo>
                    <a:lnTo>
                      <a:pt x="928" y="397"/>
                    </a:lnTo>
                    <a:lnTo>
                      <a:pt x="928" y="364"/>
                    </a:lnTo>
                    <a:lnTo>
                      <a:pt x="920" y="331"/>
                    </a:lnTo>
                    <a:lnTo>
                      <a:pt x="909" y="302"/>
                    </a:lnTo>
                    <a:close/>
                    <a:moveTo>
                      <a:pt x="1426" y="302"/>
                    </a:moveTo>
                    <a:lnTo>
                      <a:pt x="1422" y="306"/>
                    </a:lnTo>
                    <a:lnTo>
                      <a:pt x="1419" y="313"/>
                    </a:lnTo>
                    <a:lnTo>
                      <a:pt x="1415" y="309"/>
                    </a:lnTo>
                    <a:lnTo>
                      <a:pt x="1411" y="306"/>
                    </a:lnTo>
                    <a:lnTo>
                      <a:pt x="1422" y="302"/>
                    </a:lnTo>
                    <a:lnTo>
                      <a:pt x="1426" y="302"/>
                    </a:lnTo>
                    <a:close/>
                    <a:moveTo>
                      <a:pt x="1480" y="302"/>
                    </a:moveTo>
                    <a:lnTo>
                      <a:pt x="1484" y="313"/>
                    </a:lnTo>
                    <a:lnTo>
                      <a:pt x="1477" y="309"/>
                    </a:lnTo>
                    <a:lnTo>
                      <a:pt x="1480" y="302"/>
                    </a:lnTo>
                    <a:close/>
                    <a:moveTo>
                      <a:pt x="1313" y="298"/>
                    </a:moveTo>
                    <a:lnTo>
                      <a:pt x="1317" y="302"/>
                    </a:lnTo>
                    <a:lnTo>
                      <a:pt x="1313" y="302"/>
                    </a:lnTo>
                    <a:lnTo>
                      <a:pt x="1313" y="298"/>
                    </a:lnTo>
                    <a:close/>
                    <a:moveTo>
                      <a:pt x="451" y="295"/>
                    </a:moveTo>
                    <a:lnTo>
                      <a:pt x="462" y="298"/>
                    </a:lnTo>
                    <a:lnTo>
                      <a:pt x="477" y="302"/>
                    </a:lnTo>
                    <a:lnTo>
                      <a:pt x="466" y="306"/>
                    </a:lnTo>
                    <a:lnTo>
                      <a:pt x="462" y="309"/>
                    </a:lnTo>
                    <a:lnTo>
                      <a:pt x="455" y="320"/>
                    </a:lnTo>
                    <a:lnTo>
                      <a:pt x="455" y="331"/>
                    </a:lnTo>
                    <a:lnTo>
                      <a:pt x="455" y="342"/>
                    </a:lnTo>
                    <a:lnTo>
                      <a:pt x="455" y="360"/>
                    </a:lnTo>
                    <a:lnTo>
                      <a:pt x="459" y="378"/>
                    </a:lnTo>
                    <a:lnTo>
                      <a:pt x="459" y="386"/>
                    </a:lnTo>
                    <a:lnTo>
                      <a:pt x="455" y="389"/>
                    </a:lnTo>
                    <a:lnTo>
                      <a:pt x="448" y="397"/>
                    </a:lnTo>
                    <a:lnTo>
                      <a:pt x="444" y="400"/>
                    </a:lnTo>
                    <a:lnTo>
                      <a:pt x="444" y="408"/>
                    </a:lnTo>
                    <a:lnTo>
                      <a:pt x="440" y="408"/>
                    </a:lnTo>
                    <a:lnTo>
                      <a:pt x="433" y="411"/>
                    </a:lnTo>
                    <a:lnTo>
                      <a:pt x="429" y="411"/>
                    </a:lnTo>
                    <a:lnTo>
                      <a:pt x="419" y="408"/>
                    </a:lnTo>
                    <a:lnTo>
                      <a:pt x="408" y="404"/>
                    </a:lnTo>
                    <a:lnTo>
                      <a:pt x="404" y="400"/>
                    </a:lnTo>
                    <a:lnTo>
                      <a:pt x="408" y="404"/>
                    </a:lnTo>
                    <a:lnTo>
                      <a:pt x="426" y="393"/>
                    </a:lnTo>
                    <a:lnTo>
                      <a:pt x="440" y="371"/>
                    </a:lnTo>
                    <a:lnTo>
                      <a:pt x="448" y="342"/>
                    </a:lnTo>
                    <a:lnTo>
                      <a:pt x="455" y="313"/>
                    </a:lnTo>
                    <a:lnTo>
                      <a:pt x="455" y="302"/>
                    </a:lnTo>
                    <a:lnTo>
                      <a:pt x="451" y="295"/>
                    </a:lnTo>
                    <a:close/>
                    <a:moveTo>
                      <a:pt x="1190" y="295"/>
                    </a:moveTo>
                    <a:lnTo>
                      <a:pt x="1197" y="298"/>
                    </a:lnTo>
                    <a:lnTo>
                      <a:pt x="1190" y="302"/>
                    </a:lnTo>
                    <a:lnTo>
                      <a:pt x="1182" y="306"/>
                    </a:lnTo>
                    <a:lnTo>
                      <a:pt x="1186" y="298"/>
                    </a:lnTo>
                    <a:lnTo>
                      <a:pt x="1190" y="295"/>
                    </a:lnTo>
                    <a:close/>
                    <a:moveTo>
                      <a:pt x="709" y="291"/>
                    </a:moveTo>
                    <a:lnTo>
                      <a:pt x="717" y="291"/>
                    </a:lnTo>
                    <a:lnTo>
                      <a:pt x="724" y="298"/>
                    </a:lnTo>
                    <a:lnTo>
                      <a:pt x="728" y="306"/>
                    </a:lnTo>
                    <a:lnTo>
                      <a:pt x="731" y="309"/>
                    </a:lnTo>
                    <a:lnTo>
                      <a:pt x="764" y="338"/>
                    </a:lnTo>
                    <a:lnTo>
                      <a:pt x="779" y="371"/>
                    </a:lnTo>
                    <a:lnTo>
                      <a:pt x="779" y="382"/>
                    </a:lnTo>
                    <a:lnTo>
                      <a:pt x="775" y="393"/>
                    </a:lnTo>
                    <a:lnTo>
                      <a:pt x="771" y="400"/>
                    </a:lnTo>
                    <a:lnTo>
                      <a:pt x="749" y="418"/>
                    </a:lnTo>
                    <a:lnTo>
                      <a:pt x="728" y="437"/>
                    </a:lnTo>
                    <a:lnTo>
                      <a:pt x="702" y="444"/>
                    </a:lnTo>
                    <a:lnTo>
                      <a:pt x="691" y="440"/>
                    </a:lnTo>
                    <a:lnTo>
                      <a:pt x="680" y="437"/>
                    </a:lnTo>
                    <a:lnTo>
                      <a:pt x="673" y="426"/>
                    </a:lnTo>
                    <a:lnTo>
                      <a:pt x="669" y="415"/>
                    </a:lnTo>
                    <a:lnTo>
                      <a:pt x="662" y="371"/>
                    </a:lnTo>
                    <a:lnTo>
                      <a:pt x="669" y="335"/>
                    </a:lnTo>
                    <a:lnTo>
                      <a:pt x="684" y="309"/>
                    </a:lnTo>
                    <a:lnTo>
                      <a:pt x="699" y="295"/>
                    </a:lnTo>
                    <a:lnTo>
                      <a:pt x="709" y="291"/>
                    </a:lnTo>
                    <a:close/>
                    <a:moveTo>
                      <a:pt x="1713" y="287"/>
                    </a:moveTo>
                    <a:lnTo>
                      <a:pt x="1713" y="295"/>
                    </a:lnTo>
                    <a:lnTo>
                      <a:pt x="1717" y="298"/>
                    </a:lnTo>
                    <a:lnTo>
                      <a:pt x="1724" y="302"/>
                    </a:lnTo>
                    <a:lnTo>
                      <a:pt x="1731" y="302"/>
                    </a:lnTo>
                    <a:lnTo>
                      <a:pt x="1742" y="298"/>
                    </a:lnTo>
                    <a:lnTo>
                      <a:pt x="1750" y="298"/>
                    </a:lnTo>
                    <a:lnTo>
                      <a:pt x="1742" y="306"/>
                    </a:lnTo>
                    <a:lnTo>
                      <a:pt x="1742" y="309"/>
                    </a:lnTo>
                    <a:lnTo>
                      <a:pt x="1735" y="306"/>
                    </a:lnTo>
                    <a:lnTo>
                      <a:pt x="1728" y="306"/>
                    </a:lnTo>
                    <a:lnTo>
                      <a:pt x="1713" y="302"/>
                    </a:lnTo>
                    <a:lnTo>
                      <a:pt x="1710" y="302"/>
                    </a:lnTo>
                    <a:lnTo>
                      <a:pt x="1706" y="302"/>
                    </a:lnTo>
                    <a:lnTo>
                      <a:pt x="1706" y="298"/>
                    </a:lnTo>
                    <a:lnTo>
                      <a:pt x="1713" y="287"/>
                    </a:lnTo>
                    <a:close/>
                    <a:moveTo>
                      <a:pt x="575" y="287"/>
                    </a:moveTo>
                    <a:lnTo>
                      <a:pt x="582" y="298"/>
                    </a:lnTo>
                    <a:lnTo>
                      <a:pt x="593" y="309"/>
                    </a:lnTo>
                    <a:lnTo>
                      <a:pt x="586" y="309"/>
                    </a:lnTo>
                    <a:lnTo>
                      <a:pt x="582" y="313"/>
                    </a:lnTo>
                    <a:lnTo>
                      <a:pt x="575" y="320"/>
                    </a:lnTo>
                    <a:lnTo>
                      <a:pt x="575" y="327"/>
                    </a:lnTo>
                    <a:lnTo>
                      <a:pt x="571" y="317"/>
                    </a:lnTo>
                    <a:lnTo>
                      <a:pt x="564" y="309"/>
                    </a:lnTo>
                    <a:lnTo>
                      <a:pt x="553" y="306"/>
                    </a:lnTo>
                    <a:lnTo>
                      <a:pt x="564" y="298"/>
                    </a:lnTo>
                    <a:lnTo>
                      <a:pt x="571" y="291"/>
                    </a:lnTo>
                    <a:lnTo>
                      <a:pt x="575" y="287"/>
                    </a:lnTo>
                    <a:close/>
                    <a:moveTo>
                      <a:pt x="171" y="284"/>
                    </a:moveTo>
                    <a:lnTo>
                      <a:pt x="171" y="291"/>
                    </a:lnTo>
                    <a:lnTo>
                      <a:pt x="175" y="298"/>
                    </a:lnTo>
                    <a:lnTo>
                      <a:pt x="178" y="302"/>
                    </a:lnTo>
                    <a:lnTo>
                      <a:pt x="189" y="309"/>
                    </a:lnTo>
                    <a:lnTo>
                      <a:pt x="182" y="306"/>
                    </a:lnTo>
                    <a:lnTo>
                      <a:pt x="175" y="306"/>
                    </a:lnTo>
                    <a:lnTo>
                      <a:pt x="164" y="306"/>
                    </a:lnTo>
                    <a:lnTo>
                      <a:pt x="157" y="309"/>
                    </a:lnTo>
                    <a:lnTo>
                      <a:pt x="164" y="298"/>
                    </a:lnTo>
                    <a:lnTo>
                      <a:pt x="171" y="284"/>
                    </a:lnTo>
                    <a:close/>
                    <a:moveTo>
                      <a:pt x="1608" y="284"/>
                    </a:moveTo>
                    <a:lnTo>
                      <a:pt x="1619" y="284"/>
                    </a:lnTo>
                    <a:lnTo>
                      <a:pt x="1626" y="287"/>
                    </a:lnTo>
                    <a:lnTo>
                      <a:pt x="1630" y="295"/>
                    </a:lnTo>
                    <a:lnTo>
                      <a:pt x="1637" y="306"/>
                    </a:lnTo>
                    <a:lnTo>
                      <a:pt x="1641" y="320"/>
                    </a:lnTo>
                    <a:lnTo>
                      <a:pt x="1648" y="331"/>
                    </a:lnTo>
                    <a:lnTo>
                      <a:pt x="1651" y="342"/>
                    </a:lnTo>
                    <a:lnTo>
                      <a:pt x="1655" y="349"/>
                    </a:lnTo>
                    <a:lnTo>
                      <a:pt x="1655" y="357"/>
                    </a:lnTo>
                    <a:lnTo>
                      <a:pt x="1655" y="364"/>
                    </a:lnTo>
                    <a:lnTo>
                      <a:pt x="1651" y="367"/>
                    </a:lnTo>
                    <a:lnTo>
                      <a:pt x="1648" y="371"/>
                    </a:lnTo>
                    <a:lnTo>
                      <a:pt x="1644" y="375"/>
                    </a:lnTo>
                    <a:lnTo>
                      <a:pt x="1637" y="378"/>
                    </a:lnTo>
                    <a:lnTo>
                      <a:pt x="1633" y="389"/>
                    </a:lnTo>
                    <a:lnTo>
                      <a:pt x="1630" y="389"/>
                    </a:lnTo>
                    <a:lnTo>
                      <a:pt x="1626" y="393"/>
                    </a:lnTo>
                    <a:lnTo>
                      <a:pt x="1622" y="393"/>
                    </a:lnTo>
                    <a:lnTo>
                      <a:pt x="1619" y="393"/>
                    </a:lnTo>
                    <a:lnTo>
                      <a:pt x="1608" y="389"/>
                    </a:lnTo>
                    <a:lnTo>
                      <a:pt x="1593" y="386"/>
                    </a:lnTo>
                    <a:lnTo>
                      <a:pt x="1579" y="378"/>
                    </a:lnTo>
                    <a:lnTo>
                      <a:pt x="1564" y="375"/>
                    </a:lnTo>
                    <a:lnTo>
                      <a:pt x="1553" y="367"/>
                    </a:lnTo>
                    <a:lnTo>
                      <a:pt x="1542" y="360"/>
                    </a:lnTo>
                    <a:lnTo>
                      <a:pt x="1535" y="353"/>
                    </a:lnTo>
                    <a:lnTo>
                      <a:pt x="1528" y="349"/>
                    </a:lnTo>
                    <a:lnTo>
                      <a:pt x="1528" y="342"/>
                    </a:lnTo>
                    <a:lnTo>
                      <a:pt x="1531" y="338"/>
                    </a:lnTo>
                    <a:lnTo>
                      <a:pt x="1535" y="331"/>
                    </a:lnTo>
                    <a:lnTo>
                      <a:pt x="1542" y="324"/>
                    </a:lnTo>
                    <a:lnTo>
                      <a:pt x="1550" y="317"/>
                    </a:lnTo>
                    <a:lnTo>
                      <a:pt x="1557" y="306"/>
                    </a:lnTo>
                    <a:lnTo>
                      <a:pt x="1568" y="298"/>
                    </a:lnTo>
                    <a:lnTo>
                      <a:pt x="1571" y="295"/>
                    </a:lnTo>
                    <a:lnTo>
                      <a:pt x="1579" y="291"/>
                    </a:lnTo>
                    <a:lnTo>
                      <a:pt x="1586" y="287"/>
                    </a:lnTo>
                    <a:lnTo>
                      <a:pt x="1593" y="284"/>
                    </a:lnTo>
                    <a:lnTo>
                      <a:pt x="1600" y="284"/>
                    </a:lnTo>
                    <a:lnTo>
                      <a:pt x="1608" y="284"/>
                    </a:lnTo>
                    <a:close/>
                    <a:moveTo>
                      <a:pt x="1641" y="280"/>
                    </a:moveTo>
                    <a:lnTo>
                      <a:pt x="1641" y="287"/>
                    </a:lnTo>
                    <a:lnTo>
                      <a:pt x="1641" y="302"/>
                    </a:lnTo>
                    <a:lnTo>
                      <a:pt x="1633" y="291"/>
                    </a:lnTo>
                    <a:lnTo>
                      <a:pt x="1626" y="284"/>
                    </a:lnTo>
                    <a:lnTo>
                      <a:pt x="1641" y="280"/>
                    </a:lnTo>
                    <a:close/>
                    <a:moveTo>
                      <a:pt x="880" y="266"/>
                    </a:moveTo>
                    <a:lnTo>
                      <a:pt x="884" y="273"/>
                    </a:lnTo>
                    <a:lnTo>
                      <a:pt x="891" y="284"/>
                    </a:lnTo>
                    <a:lnTo>
                      <a:pt x="909" y="306"/>
                    </a:lnTo>
                    <a:lnTo>
                      <a:pt x="920" y="338"/>
                    </a:lnTo>
                    <a:lnTo>
                      <a:pt x="924" y="375"/>
                    </a:lnTo>
                    <a:lnTo>
                      <a:pt x="917" y="408"/>
                    </a:lnTo>
                    <a:lnTo>
                      <a:pt x="913" y="411"/>
                    </a:lnTo>
                    <a:lnTo>
                      <a:pt x="909" y="415"/>
                    </a:lnTo>
                    <a:lnTo>
                      <a:pt x="902" y="418"/>
                    </a:lnTo>
                    <a:lnTo>
                      <a:pt x="899" y="422"/>
                    </a:lnTo>
                    <a:lnTo>
                      <a:pt x="888" y="418"/>
                    </a:lnTo>
                    <a:lnTo>
                      <a:pt x="877" y="411"/>
                    </a:lnTo>
                    <a:lnTo>
                      <a:pt x="866" y="408"/>
                    </a:lnTo>
                    <a:lnTo>
                      <a:pt x="855" y="404"/>
                    </a:lnTo>
                    <a:lnTo>
                      <a:pt x="844" y="400"/>
                    </a:lnTo>
                    <a:lnTo>
                      <a:pt x="840" y="400"/>
                    </a:lnTo>
                    <a:lnTo>
                      <a:pt x="829" y="400"/>
                    </a:lnTo>
                    <a:lnTo>
                      <a:pt x="819" y="400"/>
                    </a:lnTo>
                    <a:lnTo>
                      <a:pt x="811" y="397"/>
                    </a:lnTo>
                    <a:lnTo>
                      <a:pt x="808" y="389"/>
                    </a:lnTo>
                    <a:lnTo>
                      <a:pt x="800" y="382"/>
                    </a:lnTo>
                    <a:lnTo>
                      <a:pt x="797" y="371"/>
                    </a:lnTo>
                    <a:lnTo>
                      <a:pt x="793" y="360"/>
                    </a:lnTo>
                    <a:lnTo>
                      <a:pt x="789" y="357"/>
                    </a:lnTo>
                    <a:lnTo>
                      <a:pt x="786" y="346"/>
                    </a:lnTo>
                    <a:lnTo>
                      <a:pt x="786" y="335"/>
                    </a:lnTo>
                    <a:lnTo>
                      <a:pt x="786" y="331"/>
                    </a:lnTo>
                    <a:lnTo>
                      <a:pt x="789" y="327"/>
                    </a:lnTo>
                    <a:lnTo>
                      <a:pt x="793" y="327"/>
                    </a:lnTo>
                    <a:lnTo>
                      <a:pt x="797" y="324"/>
                    </a:lnTo>
                    <a:lnTo>
                      <a:pt x="804" y="320"/>
                    </a:lnTo>
                    <a:lnTo>
                      <a:pt x="808" y="317"/>
                    </a:lnTo>
                    <a:lnTo>
                      <a:pt x="840" y="306"/>
                    </a:lnTo>
                    <a:lnTo>
                      <a:pt x="866" y="284"/>
                    </a:lnTo>
                    <a:lnTo>
                      <a:pt x="880" y="266"/>
                    </a:lnTo>
                    <a:close/>
                    <a:moveTo>
                      <a:pt x="1288" y="266"/>
                    </a:moveTo>
                    <a:lnTo>
                      <a:pt x="1295" y="273"/>
                    </a:lnTo>
                    <a:lnTo>
                      <a:pt x="1302" y="284"/>
                    </a:lnTo>
                    <a:lnTo>
                      <a:pt x="1306" y="291"/>
                    </a:lnTo>
                    <a:lnTo>
                      <a:pt x="1306" y="298"/>
                    </a:lnTo>
                    <a:lnTo>
                      <a:pt x="1302" y="306"/>
                    </a:lnTo>
                    <a:lnTo>
                      <a:pt x="1299" y="313"/>
                    </a:lnTo>
                    <a:lnTo>
                      <a:pt x="1280" y="320"/>
                    </a:lnTo>
                    <a:lnTo>
                      <a:pt x="1266" y="327"/>
                    </a:lnTo>
                    <a:lnTo>
                      <a:pt x="1255" y="331"/>
                    </a:lnTo>
                    <a:lnTo>
                      <a:pt x="1244" y="327"/>
                    </a:lnTo>
                    <a:lnTo>
                      <a:pt x="1240" y="324"/>
                    </a:lnTo>
                    <a:lnTo>
                      <a:pt x="1233" y="320"/>
                    </a:lnTo>
                    <a:lnTo>
                      <a:pt x="1226" y="317"/>
                    </a:lnTo>
                    <a:lnTo>
                      <a:pt x="1219" y="309"/>
                    </a:lnTo>
                    <a:lnTo>
                      <a:pt x="1215" y="306"/>
                    </a:lnTo>
                    <a:lnTo>
                      <a:pt x="1208" y="298"/>
                    </a:lnTo>
                    <a:lnTo>
                      <a:pt x="1200" y="295"/>
                    </a:lnTo>
                    <a:lnTo>
                      <a:pt x="1193" y="291"/>
                    </a:lnTo>
                    <a:lnTo>
                      <a:pt x="1190" y="287"/>
                    </a:lnTo>
                    <a:lnTo>
                      <a:pt x="1190" y="280"/>
                    </a:lnTo>
                    <a:lnTo>
                      <a:pt x="1197" y="277"/>
                    </a:lnTo>
                    <a:lnTo>
                      <a:pt x="1215" y="273"/>
                    </a:lnTo>
                    <a:lnTo>
                      <a:pt x="1244" y="269"/>
                    </a:lnTo>
                    <a:lnTo>
                      <a:pt x="1270" y="266"/>
                    </a:lnTo>
                    <a:lnTo>
                      <a:pt x="1288" y="266"/>
                    </a:lnTo>
                    <a:close/>
                    <a:moveTo>
                      <a:pt x="175" y="266"/>
                    </a:moveTo>
                    <a:lnTo>
                      <a:pt x="182" y="266"/>
                    </a:lnTo>
                    <a:lnTo>
                      <a:pt x="175" y="273"/>
                    </a:lnTo>
                    <a:lnTo>
                      <a:pt x="175" y="266"/>
                    </a:lnTo>
                    <a:close/>
                    <a:moveTo>
                      <a:pt x="1702" y="266"/>
                    </a:moveTo>
                    <a:lnTo>
                      <a:pt x="1710" y="269"/>
                    </a:lnTo>
                    <a:lnTo>
                      <a:pt x="1713" y="273"/>
                    </a:lnTo>
                    <a:lnTo>
                      <a:pt x="1713" y="277"/>
                    </a:lnTo>
                    <a:lnTo>
                      <a:pt x="1710" y="280"/>
                    </a:lnTo>
                    <a:lnTo>
                      <a:pt x="1706" y="284"/>
                    </a:lnTo>
                    <a:lnTo>
                      <a:pt x="1702" y="298"/>
                    </a:lnTo>
                    <a:lnTo>
                      <a:pt x="1699" y="302"/>
                    </a:lnTo>
                    <a:lnTo>
                      <a:pt x="1695" y="306"/>
                    </a:lnTo>
                    <a:lnTo>
                      <a:pt x="1688" y="313"/>
                    </a:lnTo>
                    <a:lnTo>
                      <a:pt x="1681" y="320"/>
                    </a:lnTo>
                    <a:lnTo>
                      <a:pt x="1673" y="327"/>
                    </a:lnTo>
                    <a:lnTo>
                      <a:pt x="1666" y="331"/>
                    </a:lnTo>
                    <a:lnTo>
                      <a:pt x="1662" y="331"/>
                    </a:lnTo>
                    <a:lnTo>
                      <a:pt x="1655" y="327"/>
                    </a:lnTo>
                    <a:lnTo>
                      <a:pt x="1651" y="317"/>
                    </a:lnTo>
                    <a:lnTo>
                      <a:pt x="1648" y="302"/>
                    </a:lnTo>
                    <a:lnTo>
                      <a:pt x="1644" y="287"/>
                    </a:lnTo>
                    <a:lnTo>
                      <a:pt x="1648" y="284"/>
                    </a:lnTo>
                    <a:lnTo>
                      <a:pt x="1651" y="280"/>
                    </a:lnTo>
                    <a:lnTo>
                      <a:pt x="1659" y="277"/>
                    </a:lnTo>
                    <a:lnTo>
                      <a:pt x="1670" y="277"/>
                    </a:lnTo>
                    <a:lnTo>
                      <a:pt x="1681" y="277"/>
                    </a:lnTo>
                    <a:lnTo>
                      <a:pt x="1688" y="277"/>
                    </a:lnTo>
                    <a:lnTo>
                      <a:pt x="1695" y="277"/>
                    </a:lnTo>
                    <a:lnTo>
                      <a:pt x="1702" y="277"/>
                    </a:lnTo>
                    <a:lnTo>
                      <a:pt x="1706" y="273"/>
                    </a:lnTo>
                    <a:lnTo>
                      <a:pt x="1706" y="269"/>
                    </a:lnTo>
                    <a:lnTo>
                      <a:pt x="1702" y="266"/>
                    </a:lnTo>
                    <a:close/>
                    <a:moveTo>
                      <a:pt x="389" y="258"/>
                    </a:moveTo>
                    <a:lnTo>
                      <a:pt x="393" y="258"/>
                    </a:lnTo>
                    <a:lnTo>
                      <a:pt x="397" y="258"/>
                    </a:lnTo>
                    <a:lnTo>
                      <a:pt x="404" y="262"/>
                    </a:lnTo>
                    <a:lnTo>
                      <a:pt x="419" y="269"/>
                    </a:lnTo>
                    <a:lnTo>
                      <a:pt x="429" y="273"/>
                    </a:lnTo>
                    <a:lnTo>
                      <a:pt x="440" y="284"/>
                    </a:lnTo>
                    <a:lnTo>
                      <a:pt x="444" y="291"/>
                    </a:lnTo>
                    <a:lnTo>
                      <a:pt x="448" y="302"/>
                    </a:lnTo>
                    <a:lnTo>
                      <a:pt x="448" y="309"/>
                    </a:lnTo>
                    <a:lnTo>
                      <a:pt x="437" y="357"/>
                    </a:lnTo>
                    <a:lnTo>
                      <a:pt x="426" y="386"/>
                    </a:lnTo>
                    <a:lnTo>
                      <a:pt x="408" y="397"/>
                    </a:lnTo>
                    <a:lnTo>
                      <a:pt x="397" y="393"/>
                    </a:lnTo>
                    <a:lnTo>
                      <a:pt x="389" y="386"/>
                    </a:lnTo>
                    <a:lnTo>
                      <a:pt x="353" y="353"/>
                    </a:lnTo>
                    <a:lnTo>
                      <a:pt x="339" y="313"/>
                    </a:lnTo>
                    <a:lnTo>
                      <a:pt x="339" y="306"/>
                    </a:lnTo>
                    <a:lnTo>
                      <a:pt x="339" y="302"/>
                    </a:lnTo>
                    <a:lnTo>
                      <a:pt x="342" y="291"/>
                    </a:lnTo>
                    <a:lnTo>
                      <a:pt x="349" y="280"/>
                    </a:lnTo>
                    <a:lnTo>
                      <a:pt x="357" y="273"/>
                    </a:lnTo>
                    <a:lnTo>
                      <a:pt x="360" y="269"/>
                    </a:lnTo>
                    <a:lnTo>
                      <a:pt x="371" y="266"/>
                    </a:lnTo>
                    <a:lnTo>
                      <a:pt x="382" y="258"/>
                    </a:lnTo>
                    <a:lnTo>
                      <a:pt x="389" y="258"/>
                    </a:lnTo>
                    <a:close/>
                    <a:moveTo>
                      <a:pt x="1422" y="258"/>
                    </a:moveTo>
                    <a:lnTo>
                      <a:pt x="1422" y="262"/>
                    </a:lnTo>
                    <a:lnTo>
                      <a:pt x="1426" y="266"/>
                    </a:lnTo>
                    <a:lnTo>
                      <a:pt x="1430" y="273"/>
                    </a:lnTo>
                    <a:lnTo>
                      <a:pt x="1430" y="280"/>
                    </a:lnTo>
                    <a:lnTo>
                      <a:pt x="1430" y="287"/>
                    </a:lnTo>
                    <a:lnTo>
                      <a:pt x="1430" y="291"/>
                    </a:lnTo>
                    <a:lnTo>
                      <a:pt x="1422" y="295"/>
                    </a:lnTo>
                    <a:lnTo>
                      <a:pt x="1419" y="298"/>
                    </a:lnTo>
                    <a:lnTo>
                      <a:pt x="1400" y="302"/>
                    </a:lnTo>
                    <a:lnTo>
                      <a:pt x="1382" y="306"/>
                    </a:lnTo>
                    <a:lnTo>
                      <a:pt x="1368" y="309"/>
                    </a:lnTo>
                    <a:lnTo>
                      <a:pt x="1357" y="306"/>
                    </a:lnTo>
                    <a:lnTo>
                      <a:pt x="1339" y="302"/>
                    </a:lnTo>
                    <a:lnTo>
                      <a:pt x="1331" y="298"/>
                    </a:lnTo>
                    <a:lnTo>
                      <a:pt x="1328" y="298"/>
                    </a:lnTo>
                    <a:lnTo>
                      <a:pt x="1320" y="298"/>
                    </a:lnTo>
                    <a:lnTo>
                      <a:pt x="1317" y="291"/>
                    </a:lnTo>
                    <a:lnTo>
                      <a:pt x="1313" y="287"/>
                    </a:lnTo>
                    <a:lnTo>
                      <a:pt x="1310" y="284"/>
                    </a:lnTo>
                    <a:lnTo>
                      <a:pt x="1302" y="273"/>
                    </a:lnTo>
                    <a:lnTo>
                      <a:pt x="1295" y="262"/>
                    </a:lnTo>
                    <a:lnTo>
                      <a:pt x="1342" y="262"/>
                    </a:lnTo>
                    <a:lnTo>
                      <a:pt x="1422" y="258"/>
                    </a:lnTo>
                    <a:close/>
                    <a:moveTo>
                      <a:pt x="1433" y="255"/>
                    </a:moveTo>
                    <a:lnTo>
                      <a:pt x="1433" y="258"/>
                    </a:lnTo>
                    <a:lnTo>
                      <a:pt x="1437" y="258"/>
                    </a:lnTo>
                    <a:lnTo>
                      <a:pt x="1440" y="262"/>
                    </a:lnTo>
                    <a:lnTo>
                      <a:pt x="1440" y="266"/>
                    </a:lnTo>
                    <a:lnTo>
                      <a:pt x="1440" y="273"/>
                    </a:lnTo>
                    <a:lnTo>
                      <a:pt x="1440" y="280"/>
                    </a:lnTo>
                    <a:lnTo>
                      <a:pt x="1437" y="287"/>
                    </a:lnTo>
                    <a:lnTo>
                      <a:pt x="1437" y="280"/>
                    </a:lnTo>
                    <a:lnTo>
                      <a:pt x="1437" y="273"/>
                    </a:lnTo>
                    <a:lnTo>
                      <a:pt x="1433" y="266"/>
                    </a:lnTo>
                    <a:lnTo>
                      <a:pt x="1430" y="258"/>
                    </a:lnTo>
                    <a:lnTo>
                      <a:pt x="1433" y="255"/>
                    </a:lnTo>
                    <a:close/>
                    <a:moveTo>
                      <a:pt x="891" y="255"/>
                    </a:moveTo>
                    <a:lnTo>
                      <a:pt x="997" y="258"/>
                    </a:lnTo>
                    <a:lnTo>
                      <a:pt x="1120" y="262"/>
                    </a:lnTo>
                    <a:lnTo>
                      <a:pt x="1233" y="262"/>
                    </a:lnTo>
                    <a:lnTo>
                      <a:pt x="1219" y="266"/>
                    </a:lnTo>
                    <a:lnTo>
                      <a:pt x="1204" y="269"/>
                    </a:lnTo>
                    <a:lnTo>
                      <a:pt x="1193" y="269"/>
                    </a:lnTo>
                    <a:lnTo>
                      <a:pt x="1186" y="273"/>
                    </a:lnTo>
                    <a:lnTo>
                      <a:pt x="1182" y="280"/>
                    </a:lnTo>
                    <a:lnTo>
                      <a:pt x="1182" y="273"/>
                    </a:lnTo>
                    <a:lnTo>
                      <a:pt x="1179" y="273"/>
                    </a:lnTo>
                    <a:lnTo>
                      <a:pt x="1175" y="277"/>
                    </a:lnTo>
                    <a:lnTo>
                      <a:pt x="1175" y="280"/>
                    </a:lnTo>
                    <a:lnTo>
                      <a:pt x="1179" y="284"/>
                    </a:lnTo>
                    <a:lnTo>
                      <a:pt x="1182" y="287"/>
                    </a:lnTo>
                    <a:lnTo>
                      <a:pt x="1182" y="295"/>
                    </a:lnTo>
                    <a:lnTo>
                      <a:pt x="1179" y="298"/>
                    </a:lnTo>
                    <a:lnTo>
                      <a:pt x="1175" y="306"/>
                    </a:lnTo>
                    <a:lnTo>
                      <a:pt x="1164" y="309"/>
                    </a:lnTo>
                    <a:lnTo>
                      <a:pt x="1153" y="313"/>
                    </a:lnTo>
                    <a:lnTo>
                      <a:pt x="1135" y="317"/>
                    </a:lnTo>
                    <a:lnTo>
                      <a:pt x="1117" y="317"/>
                    </a:lnTo>
                    <a:lnTo>
                      <a:pt x="1102" y="320"/>
                    </a:lnTo>
                    <a:lnTo>
                      <a:pt x="1084" y="317"/>
                    </a:lnTo>
                    <a:lnTo>
                      <a:pt x="1062" y="317"/>
                    </a:lnTo>
                    <a:lnTo>
                      <a:pt x="1040" y="313"/>
                    </a:lnTo>
                    <a:lnTo>
                      <a:pt x="1033" y="313"/>
                    </a:lnTo>
                    <a:lnTo>
                      <a:pt x="1026" y="317"/>
                    </a:lnTo>
                    <a:lnTo>
                      <a:pt x="1019" y="317"/>
                    </a:lnTo>
                    <a:lnTo>
                      <a:pt x="1000" y="317"/>
                    </a:lnTo>
                    <a:lnTo>
                      <a:pt x="986" y="317"/>
                    </a:lnTo>
                    <a:lnTo>
                      <a:pt x="953" y="317"/>
                    </a:lnTo>
                    <a:lnTo>
                      <a:pt x="924" y="306"/>
                    </a:lnTo>
                    <a:lnTo>
                      <a:pt x="899" y="284"/>
                    </a:lnTo>
                    <a:lnTo>
                      <a:pt x="891" y="273"/>
                    </a:lnTo>
                    <a:lnTo>
                      <a:pt x="888" y="269"/>
                    </a:lnTo>
                    <a:lnTo>
                      <a:pt x="888" y="266"/>
                    </a:lnTo>
                    <a:lnTo>
                      <a:pt x="884" y="262"/>
                    </a:lnTo>
                    <a:lnTo>
                      <a:pt x="888" y="262"/>
                    </a:lnTo>
                    <a:lnTo>
                      <a:pt x="891" y="255"/>
                    </a:lnTo>
                    <a:close/>
                    <a:moveTo>
                      <a:pt x="1717" y="255"/>
                    </a:moveTo>
                    <a:lnTo>
                      <a:pt x="1713" y="266"/>
                    </a:lnTo>
                    <a:lnTo>
                      <a:pt x="1710" y="258"/>
                    </a:lnTo>
                    <a:lnTo>
                      <a:pt x="1717" y="255"/>
                    </a:lnTo>
                    <a:close/>
                    <a:moveTo>
                      <a:pt x="709" y="255"/>
                    </a:moveTo>
                    <a:lnTo>
                      <a:pt x="789" y="255"/>
                    </a:lnTo>
                    <a:lnTo>
                      <a:pt x="880" y="255"/>
                    </a:lnTo>
                    <a:lnTo>
                      <a:pt x="880" y="258"/>
                    </a:lnTo>
                    <a:lnTo>
                      <a:pt x="877" y="258"/>
                    </a:lnTo>
                    <a:lnTo>
                      <a:pt x="873" y="266"/>
                    </a:lnTo>
                    <a:lnTo>
                      <a:pt x="862" y="277"/>
                    </a:lnTo>
                    <a:lnTo>
                      <a:pt x="848" y="291"/>
                    </a:lnTo>
                    <a:lnTo>
                      <a:pt x="826" y="306"/>
                    </a:lnTo>
                    <a:lnTo>
                      <a:pt x="804" y="313"/>
                    </a:lnTo>
                    <a:lnTo>
                      <a:pt x="800" y="313"/>
                    </a:lnTo>
                    <a:lnTo>
                      <a:pt x="775" y="306"/>
                    </a:lnTo>
                    <a:lnTo>
                      <a:pt x="746" y="291"/>
                    </a:lnTo>
                    <a:lnTo>
                      <a:pt x="728" y="277"/>
                    </a:lnTo>
                    <a:lnTo>
                      <a:pt x="717" y="266"/>
                    </a:lnTo>
                    <a:lnTo>
                      <a:pt x="713" y="258"/>
                    </a:lnTo>
                    <a:lnTo>
                      <a:pt x="709" y="255"/>
                    </a:lnTo>
                    <a:close/>
                    <a:moveTo>
                      <a:pt x="702" y="251"/>
                    </a:moveTo>
                    <a:lnTo>
                      <a:pt x="702" y="255"/>
                    </a:lnTo>
                    <a:lnTo>
                      <a:pt x="706" y="262"/>
                    </a:lnTo>
                    <a:lnTo>
                      <a:pt x="709" y="269"/>
                    </a:lnTo>
                    <a:lnTo>
                      <a:pt x="717" y="277"/>
                    </a:lnTo>
                    <a:lnTo>
                      <a:pt x="720" y="280"/>
                    </a:lnTo>
                    <a:lnTo>
                      <a:pt x="746" y="298"/>
                    </a:lnTo>
                    <a:lnTo>
                      <a:pt x="771" y="313"/>
                    </a:lnTo>
                    <a:lnTo>
                      <a:pt x="800" y="317"/>
                    </a:lnTo>
                    <a:lnTo>
                      <a:pt x="789" y="320"/>
                    </a:lnTo>
                    <a:lnTo>
                      <a:pt x="786" y="324"/>
                    </a:lnTo>
                    <a:lnTo>
                      <a:pt x="779" y="327"/>
                    </a:lnTo>
                    <a:lnTo>
                      <a:pt x="779" y="335"/>
                    </a:lnTo>
                    <a:lnTo>
                      <a:pt x="779" y="338"/>
                    </a:lnTo>
                    <a:lnTo>
                      <a:pt x="782" y="349"/>
                    </a:lnTo>
                    <a:lnTo>
                      <a:pt x="786" y="357"/>
                    </a:lnTo>
                    <a:lnTo>
                      <a:pt x="786" y="360"/>
                    </a:lnTo>
                    <a:lnTo>
                      <a:pt x="789" y="375"/>
                    </a:lnTo>
                    <a:lnTo>
                      <a:pt x="797" y="386"/>
                    </a:lnTo>
                    <a:lnTo>
                      <a:pt x="800" y="393"/>
                    </a:lnTo>
                    <a:lnTo>
                      <a:pt x="808" y="400"/>
                    </a:lnTo>
                    <a:lnTo>
                      <a:pt x="815" y="404"/>
                    </a:lnTo>
                    <a:lnTo>
                      <a:pt x="811" y="408"/>
                    </a:lnTo>
                    <a:lnTo>
                      <a:pt x="793" y="408"/>
                    </a:lnTo>
                    <a:lnTo>
                      <a:pt x="779" y="415"/>
                    </a:lnTo>
                    <a:lnTo>
                      <a:pt x="760" y="418"/>
                    </a:lnTo>
                    <a:lnTo>
                      <a:pt x="775" y="408"/>
                    </a:lnTo>
                    <a:lnTo>
                      <a:pt x="782" y="397"/>
                    </a:lnTo>
                    <a:lnTo>
                      <a:pt x="786" y="386"/>
                    </a:lnTo>
                    <a:lnTo>
                      <a:pt x="786" y="371"/>
                    </a:lnTo>
                    <a:lnTo>
                      <a:pt x="771" y="335"/>
                    </a:lnTo>
                    <a:lnTo>
                      <a:pt x="735" y="306"/>
                    </a:lnTo>
                    <a:lnTo>
                      <a:pt x="735" y="302"/>
                    </a:lnTo>
                    <a:lnTo>
                      <a:pt x="731" y="295"/>
                    </a:lnTo>
                    <a:lnTo>
                      <a:pt x="724" y="291"/>
                    </a:lnTo>
                    <a:lnTo>
                      <a:pt x="717" y="284"/>
                    </a:lnTo>
                    <a:lnTo>
                      <a:pt x="709" y="284"/>
                    </a:lnTo>
                    <a:lnTo>
                      <a:pt x="702" y="284"/>
                    </a:lnTo>
                    <a:lnTo>
                      <a:pt x="695" y="287"/>
                    </a:lnTo>
                    <a:lnTo>
                      <a:pt x="699" y="280"/>
                    </a:lnTo>
                    <a:lnTo>
                      <a:pt x="699" y="273"/>
                    </a:lnTo>
                    <a:lnTo>
                      <a:pt x="702" y="262"/>
                    </a:lnTo>
                    <a:lnTo>
                      <a:pt x="702" y="251"/>
                    </a:lnTo>
                    <a:close/>
                    <a:moveTo>
                      <a:pt x="1473" y="251"/>
                    </a:moveTo>
                    <a:lnTo>
                      <a:pt x="1477" y="258"/>
                    </a:lnTo>
                    <a:lnTo>
                      <a:pt x="1477" y="269"/>
                    </a:lnTo>
                    <a:lnTo>
                      <a:pt x="1477" y="280"/>
                    </a:lnTo>
                    <a:lnTo>
                      <a:pt x="1477" y="291"/>
                    </a:lnTo>
                    <a:lnTo>
                      <a:pt x="1477" y="298"/>
                    </a:lnTo>
                    <a:lnTo>
                      <a:pt x="1473" y="306"/>
                    </a:lnTo>
                    <a:lnTo>
                      <a:pt x="1470" y="309"/>
                    </a:lnTo>
                    <a:lnTo>
                      <a:pt x="1462" y="313"/>
                    </a:lnTo>
                    <a:lnTo>
                      <a:pt x="1455" y="317"/>
                    </a:lnTo>
                    <a:lnTo>
                      <a:pt x="1444" y="324"/>
                    </a:lnTo>
                    <a:lnTo>
                      <a:pt x="1437" y="324"/>
                    </a:lnTo>
                    <a:lnTo>
                      <a:pt x="1433" y="324"/>
                    </a:lnTo>
                    <a:lnTo>
                      <a:pt x="1430" y="324"/>
                    </a:lnTo>
                    <a:lnTo>
                      <a:pt x="1426" y="320"/>
                    </a:lnTo>
                    <a:lnTo>
                      <a:pt x="1426" y="317"/>
                    </a:lnTo>
                    <a:lnTo>
                      <a:pt x="1426" y="309"/>
                    </a:lnTo>
                    <a:lnTo>
                      <a:pt x="1430" y="309"/>
                    </a:lnTo>
                    <a:lnTo>
                      <a:pt x="1433" y="302"/>
                    </a:lnTo>
                    <a:lnTo>
                      <a:pt x="1437" y="298"/>
                    </a:lnTo>
                    <a:lnTo>
                      <a:pt x="1444" y="291"/>
                    </a:lnTo>
                    <a:lnTo>
                      <a:pt x="1448" y="284"/>
                    </a:lnTo>
                    <a:lnTo>
                      <a:pt x="1448" y="273"/>
                    </a:lnTo>
                    <a:lnTo>
                      <a:pt x="1448" y="266"/>
                    </a:lnTo>
                    <a:lnTo>
                      <a:pt x="1444" y="258"/>
                    </a:lnTo>
                    <a:lnTo>
                      <a:pt x="1444" y="255"/>
                    </a:lnTo>
                    <a:lnTo>
                      <a:pt x="1473" y="251"/>
                    </a:lnTo>
                    <a:close/>
                    <a:moveTo>
                      <a:pt x="1484" y="251"/>
                    </a:moveTo>
                    <a:lnTo>
                      <a:pt x="1480" y="255"/>
                    </a:lnTo>
                    <a:lnTo>
                      <a:pt x="1480" y="251"/>
                    </a:lnTo>
                    <a:lnTo>
                      <a:pt x="1484" y="251"/>
                    </a:lnTo>
                    <a:close/>
                    <a:moveTo>
                      <a:pt x="324" y="251"/>
                    </a:moveTo>
                    <a:lnTo>
                      <a:pt x="328" y="251"/>
                    </a:lnTo>
                    <a:lnTo>
                      <a:pt x="339" y="262"/>
                    </a:lnTo>
                    <a:lnTo>
                      <a:pt x="346" y="266"/>
                    </a:lnTo>
                    <a:lnTo>
                      <a:pt x="353" y="269"/>
                    </a:lnTo>
                    <a:lnTo>
                      <a:pt x="342" y="277"/>
                    </a:lnTo>
                    <a:lnTo>
                      <a:pt x="339" y="284"/>
                    </a:lnTo>
                    <a:lnTo>
                      <a:pt x="331" y="269"/>
                    </a:lnTo>
                    <a:lnTo>
                      <a:pt x="324" y="251"/>
                    </a:lnTo>
                    <a:close/>
                    <a:moveTo>
                      <a:pt x="575" y="240"/>
                    </a:moveTo>
                    <a:lnTo>
                      <a:pt x="659" y="251"/>
                    </a:lnTo>
                    <a:lnTo>
                      <a:pt x="699" y="251"/>
                    </a:lnTo>
                    <a:lnTo>
                      <a:pt x="695" y="255"/>
                    </a:lnTo>
                    <a:lnTo>
                      <a:pt x="695" y="266"/>
                    </a:lnTo>
                    <a:lnTo>
                      <a:pt x="691" y="273"/>
                    </a:lnTo>
                    <a:lnTo>
                      <a:pt x="688" y="284"/>
                    </a:lnTo>
                    <a:lnTo>
                      <a:pt x="684" y="295"/>
                    </a:lnTo>
                    <a:lnTo>
                      <a:pt x="677" y="298"/>
                    </a:lnTo>
                    <a:lnTo>
                      <a:pt x="666" y="306"/>
                    </a:lnTo>
                    <a:lnTo>
                      <a:pt x="655" y="309"/>
                    </a:lnTo>
                    <a:lnTo>
                      <a:pt x="644" y="313"/>
                    </a:lnTo>
                    <a:lnTo>
                      <a:pt x="637" y="313"/>
                    </a:lnTo>
                    <a:lnTo>
                      <a:pt x="626" y="309"/>
                    </a:lnTo>
                    <a:lnTo>
                      <a:pt x="619" y="309"/>
                    </a:lnTo>
                    <a:lnTo>
                      <a:pt x="608" y="309"/>
                    </a:lnTo>
                    <a:lnTo>
                      <a:pt x="600" y="306"/>
                    </a:lnTo>
                    <a:lnTo>
                      <a:pt x="589" y="298"/>
                    </a:lnTo>
                    <a:lnTo>
                      <a:pt x="582" y="287"/>
                    </a:lnTo>
                    <a:lnTo>
                      <a:pt x="579" y="277"/>
                    </a:lnTo>
                    <a:lnTo>
                      <a:pt x="579" y="266"/>
                    </a:lnTo>
                    <a:lnTo>
                      <a:pt x="579" y="255"/>
                    </a:lnTo>
                    <a:lnTo>
                      <a:pt x="575" y="244"/>
                    </a:lnTo>
                    <a:lnTo>
                      <a:pt x="575" y="240"/>
                    </a:lnTo>
                    <a:close/>
                    <a:moveTo>
                      <a:pt x="568" y="236"/>
                    </a:moveTo>
                    <a:lnTo>
                      <a:pt x="571" y="240"/>
                    </a:lnTo>
                    <a:lnTo>
                      <a:pt x="568" y="240"/>
                    </a:lnTo>
                    <a:lnTo>
                      <a:pt x="568" y="236"/>
                    </a:lnTo>
                    <a:close/>
                    <a:moveTo>
                      <a:pt x="1742" y="222"/>
                    </a:moveTo>
                    <a:lnTo>
                      <a:pt x="1753" y="226"/>
                    </a:lnTo>
                    <a:lnTo>
                      <a:pt x="1764" y="226"/>
                    </a:lnTo>
                    <a:lnTo>
                      <a:pt x="1771" y="233"/>
                    </a:lnTo>
                    <a:lnTo>
                      <a:pt x="1775" y="236"/>
                    </a:lnTo>
                    <a:lnTo>
                      <a:pt x="1771" y="247"/>
                    </a:lnTo>
                    <a:lnTo>
                      <a:pt x="1768" y="258"/>
                    </a:lnTo>
                    <a:lnTo>
                      <a:pt x="1764" y="269"/>
                    </a:lnTo>
                    <a:lnTo>
                      <a:pt x="1757" y="280"/>
                    </a:lnTo>
                    <a:lnTo>
                      <a:pt x="1746" y="287"/>
                    </a:lnTo>
                    <a:lnTo>
                      <a:pt x="1739" y="295"/>
                    </a:lnTo>
                    <a:lnTo>
                      <a:pt x="1731" y="295"/>
                    </a:lnTo>
                    <a:lnTo>
                      <a:pt x="1724" y="295"/>
                    </a:lnTo>
                    <a:lnTo>
                      <a:pt x="1721" y="291"/>
                    </a:lnTo>
                    <a:lnTo>
                      <a:pt x="1721" y="287"/>
                    </a:lnTo>
                    <a:lnTo>
                      <a:pt x="1721" y="277"/>
                    </a:lnTo>
                    <a:lnTo>
                      <a:pt x="1721" y="262"/>
                    </a:lnTo>
                    <a:lnTo>
                      <a:pt x="1724" y="251"/>
                    </a:lnTo>
                    <a:lnTo>
                      <a:pt x="1731" y="236"/>
                    </a:lnTo>
                    <a:lnTo>
                      <a:pt x="1731" y="229"/>
                    </a:lnTo>
                    <a:lnTo>
                      <a:pt x="1735" y="226"/>
                    </a:lnTo>
                    <a:lnTo>
                      <a:pt x="1742" y="222"/>
                    </a:lnTo>
                    <a:close/>
                    <a:moveTo>
                      <a:pt x="426" y="222"/>
                    </a:moveTo>
                    <a:lnTo>
                      <a:pt x="426" y="240"/>
                    </a:lnTo>
                    <a:lnTo>
                      <a:pt x="426" y="255"/>
                    </a:lnTo>
                    <a:lnTo>
                      <a:pt x="429" y="266"/>
                    </a:lnTo>
                    <a:lnTo>
                      <a:pt x="419" y="262"/>
                    </a:lnTo>
                    <a:lnTo>
                      <a:pt x="408" y="255"/>
                    </a:lnTo>
                    <a:lnTo>
                      <a:pt x="400" y="255"/>
                    </a:lnTo>
                    <a:lnTo>
                      <a:pt x="408" y="247"/>
                    </a:lnTo>
                    <a:lnTo>
                      <a:pt x="419" y="236"/>
                    </a:lnTo>
                    <a:lnTo>
                      <a:pt x="426" y="222"/>
                    </a:lnTo>
                    <a:close/>
                    <a:moveTo>
                      <a:pt x="273" y="207"/>
                    </a:moveTo>
                    <a:lnTo>
                      <a:pt x="284" y="211"/>
                    </a:lnTo>
                    <a:lnTo>
                      <a:pt x="291" y="218"/>
                    </a:lnTo>
                    <a:lnTo>
                      <a:pt x="299" y="222"/>
                    </a:lnTo>
                    <a:lnTo>
                      <a:pt x="302" y="229"/>
                    </a:lnTo>
                    <a:lnTo>
                      <a:pt x="309" y="236"/>
                    </a:lnTo>
                    <a:lnTo>
                      <a:pt x="320" y="258"/>
                    </a:lnTo>
                    <a:lnTo>
                      <a:pt x="331" y="280"/>
                    </a:lnTo>
                    <a:lnTo>
                      <a:pt x="335" y="298"/>
                    </a:lnTo>
                    <a:lnTo>
                      <a:pt x="331" y="306"/>
                    </a:lnTo>
                    <a:lnTo>
                      <a:pt x="331" y="309"/>
                    </a:lnTo>
                    <a:lnTo>
                      <a:pt x="328" y="317"/>
                    </a:lnTo>
                    <a:lnTo>
                      <a:pt x="324" y="320"/>
                    </a:lnTo>
                    <a:lnTo>
                      <a:pt x="317" y="324"/>
                    </a:lnTo>
                    <a:lnTo>
                      <a:pt x="309" y="324"/>
                    </a:lnTo>
                    <a:lnTo>
                      <a:pt x="284" y="327"/>
                    </a:lnTo>
                    <a:lnTo>
                      <a:pt x="262" y="331"/>
                    </a:lnTo>
                    <a:lnTo>
                      <a:pt x="251" y="327"/>
                    </a:lnTo>
                    <a:lnTo>
                      <a:pt x="240" y="327"/>
                    </a:lnTo>
                    <a:lnTo>
                      <a:pt x="229" y="320"/>
                    </a:lnTo>
                    <a:lnTo>
                      <a:pt x="215" y="313"/>
                    </a:lnTo>
                    <a:lnTo>
                      <a:pt x="204" y="309"/>
                    </a:lnTo>
                    <a:lnTo>
                      <a:pt x="193" y="302"/>
                    </a:lnTo>
                    <a:lnTo>
                      <a:pt x="186" y="298"/>
                    </a:lnTo>
                    <a:lnTo>
                      <a:pt x="178" y="295"/>
                    </a:lnTo>
                    <a:lnTo>
                      <a:pt x="175" y="287"/>
                    </a:lnTo>
                    <a:lnTo>
                      <a:pt x="175" y="284"/>
                    </a:lnTo>
                    <a:lnTo>
                      <a:pt x="182" y="277"/>
                    </a:lnTo>
                    <a:lnTo>
                      <a:pt x="186" y="269"/>
                    </a:lnTo>
                    <a:lnTo>
                      <a:pt x="197" y="262"/>
                    </a:lnTo>
                    <a:lnTo>
                      <a:pt x="200" y="258"/>
                    </a:lnTo>
                    <a:lnTo>
                      <a:pt x="208" y="255"/>
                    </a:lnTo>
                    <a:lnTo>
                      <a:pt x="215" y="247"/>
                    </a:lnTo>
                    <a:lnTo>
                      <a:pt x="222" y="240"/>
                    </a:lnTo>
                    <a:lnTo>
                      <a:pt x="229" y="233"/>
                    </a:lnTo>
                    <a:lnTo>
                      <a:pt x="237" y="229"/>
                    </a:lnTo>
                    <a:lnTo>
                      <a:pt x="240" y="222"/>
                    </a:lnTo>
                    <a:lnTo>
                      <a:pt x="244" y="222"/>
                    </a:lnTo>
                    <a:lnTo>
                      <a:pt x="251" y="215"/>
                    </a:lnTo>
                    <a:lnTo>
                      <a:pt x="262" y="211"/>
                    </a:lnTo>
                    <a:lnTo>
                      <a:pt x="273" y="207"/>
                    </a:lnTo>
                    <a:close/>
                    <a:moveTo>
                      <a:pt x="1735" y="207"/>
                    </a:moveTo>
                    <a:lnTo>
                      <a:pt x="1739" y="211"/>
                    </a:lnTo>
                    <a:lnTo>
                      <a:pt x="1746" y="215"/>
                    </a:lnTo>
                    <a:lnTo>
                      <a:pt x="1750" y="218"/>
                    </a:lnTo>
                    <a:lnTo>
                      <a:pt x="1742" y="218"/>
                    </a:lnTo>
                    <a:lnTo>
                      <a:pt x="1739" y="218"/>
                    </a:lnTo>
                    <a:lnTo>
                      <a:pt x="1735" y="218"/>
                    </a:lnTo>
                    <a:lnTo>
                      <a:pt x="1735" y="215"/>
                    </a:lnTo>
                    <a:lnTo>
                      <a:pt x="1735" y="207"/>
                    </a:lnTo>
                    <a:close/>
                    <a:moveTo>
                      <a:pt x="66" y="189"/>
                    </a:moveTo>
                    <a:lnTo>
                      <a:pt x="77" y="193"/>
                    </a:lnTo>
                    <a:lnTo>
                      <a:pt x="88" y="196"/>
                    </a:lnTo>
                    <a:lnTo>
                      <a:pt x="102" y="204"/>
                    </a:lnTo>
                    <a:lnTo>
                      <a:pt x="117" y="211"/>
                    </a:lnTo>
                    <a:lnTo>
                      <a:pt x="120" y="215"/>
                    </a:lnTo>
                    <a:lnTo>
                      <a:pt x="128" y="218"/>
                    </a:lnTo>
                    <a:lnTo>
                      <a:pt x="135" y="226"/>
                    </a:lnTo>
                    <a:lnTo>
                      <a:pt x="146" y="236"/>
                    </a:lnTo>
                    <a:lnTo>
                      <a:pt x="153" y="244"/>
                    </a:lnTo>
                    <a:lnTo>
                      <a:pt x="160" y="251"/>
                    </a:lnTo>
                    <a:lnTo>
                      <a:pt x="168" y="258"/>
                    </a:lnTo>
                    <a:lnTo>
                      <a:pt x="168" y="266"/>
                    </a:lnTo>
                    <a:lnTo>
                      <a:pt x="168" y="273"/>
                    </a:lnTo>
                    <a:lnTo>
                      <a:pt x="160" y="291"/>
                    </a:lnTo>
                    <a:lnTo>
                      <a:pt x="153" y="302"/>
                    </a:lnTo>
                    <a:lnTo>
                      <a:pt x="146" y="309"/>
                    </a:lnTo>
                    <a:lnTo>
                      <a:pt x="135" y="309"/>
                    </a:lnTo>
                    <a:lnTo>
                      <a:pt x="124" y="309"/>
                    </a:lnTo>
                    <a:lnTo>
                      <a:pt x="113" y="302"/>
                    </a:lnTo>
                    <a:lnTo>
                      <a:pt x="98" y="295"/>
                    </a:lnTo>
                    <a:lnTo>
                      <a:pt x="91" y="291"/>
                    </a:lnTo>
                    <a:lnTo>
                      <a:pt x="84" y="287"/>
                    </a:lnTo>
                    <a:lnTo>
                      <a:pt x="77" y="280"/>
                    </a:lnTo>
                    <a:lnTo>
                      <a:pt x="66" y="273"/>
                    </a:lnTo>
                    <a:lnTo>
                      <a:pt x="58" y="266"/>
                    </a:lnTo>
                    <a:lnTo>
                      <a:pt x="55" y="258"/>
                    </a:lnTo>
                    <a:lnTo>
                      <a:pt x="48" y="255"/>
                    </a:lnTo>
                    <a:lnTo>
                      <a:pt x="48" y="251"/>
                    </a:lnTo>
                    <a:lnTo>
                      <a:pt x="44" y="244"/>
                    </a:lnTo>
                    <a:lnTo>
                      <a:pt x="44" y="233"/>
                    </a:lnTo>
                    <a:lnTo>
                      <a:pt x="44" y="218"/>
                    </a:lnTo>
                    <a:lnTo>
                      <a:pt x="48" y="207"/>
                    </a:lnTo>
                    <a:lnTo>
                      <a:pt x="55" y="196"/>
                    </a:lnTo>
                    <a:lnTo>
                      <a:pt x="58" y="193"/>
                    </a:lnTo>
                    <a:lnTo>
                      <a:pt x="66" y="189"/>
                    </a:lnTo>
                    <a:close/>
                    <a:moveTo>
                      <a:pt x="419" y="182"/>
                    </a:moveTo>
                    <a:lnTo>
                      <a:pt x="455" y="204"/>
                    </a:lnTo>
                    <a:lnTo>
                      <a:pt x="495" y="218"/>
                    </a:lnTo>
                    <a:lnTo>
                      <a:pt x="564" y="236"/>
                    </a:lnTo>
                    <a:lnTo>
                      <a:pt x="560" y="236"/>
                    </a:lnTo>
                    <a:lnTo>
                      <a:pt x="560" y="244"/>
                    </a:lnTo>
                    <a:lnTo>
                      <a:pt x="564" y="251"/>
                    </a:lnTo>
                    <a:lnTo>
                      <a:pt x="564" y="262"/>
                    </a:lnTo>
                    <a:lnTo>
                      <a:pt x="571" y="277"/>
                    </a:lnTo>
                    <a:lnTo>
                      <a:pt x="568" y="284"/>
                    </a:lnTo>
                    <a:lnTo>
                      <a:pt x="568" y="287"/>
                    </a:lnTo>
                    <a:lnTo>
                      <a:pt x="560" y="295"/>
                    </a:lnTo>
                    <a:lnTo>
                      <a:pt x="557" y="298"/>
                    </a:lnTo>
                    <a:lnTo>
                      <a:pt x="546" y="298"/>
                    </a:lnTo>
                    <a:lnTo>
                      <a:pt x="542" y="298"/>
                    </a:lnTo>
                    <a:lnTo>
                      <a:pt x="539" y="298"/>
                    </a:lnTo>
                    <a:lnTo>
                      <a:pt x="528" y="298"/>
                    </a:lnTo>
                    <a:lnTo>
                      <a:pt x="520" y="298"/>
                    </a:lnTo>
                    <a:lnTo>
                      <a:pt x="509" y="298"/>
                    </a:lnTo>
                    <a:lnTo>
                      <a:pt x="502" y="298"/>
                    </a:lnTo>
                    <a:lnTo>
                      <a:pt x="495" y="298"/>
                    </a:lnTo>
                    <a:lnTo>
                      <a:pt x="491" y="298"/>
                    </a:lnTo>
                    <a:lnTo>
                      <a:pt x="480" y="298"/>
                    </a:lnTo>
                    <a:lnTo>
                      <a:pt x="466" y="295"/>
                    </a:lnTo>
                    <a:lnTo>
                      <a:pt x="455" y="287"/>
                    </a:lnTo>
                    <a:lnTo>
                      <a:pt x="448" y="280"/>
                    </a:lnTo>
                    <a:lnTo>
                      <a:pt x="444" y="280"/>
                    </a:lnTo>
                    <a:lnTo>
                      <a:pt x="433" y="258"/>
                    </a:lnTo>
                    <a:lnTo>
                      <a:pt x="429" y="229"/>
                    </a:lnTo>
                    <a:lnTo>
                      <a:pt x="433" y="196"/>
                    </a:lnTo>
                    <a:lnTo>
                      <a:pt x="429" y="196"/>
                    </a:lnTo>
                    <a:lnTo>
                      <a:pt x="426" y="204"/>
                    </a:lnTo>
                    <a:lnTo>
                      <a:pt x="426" y="193"/>
                    </a:lnTo>
                    <a:lnTo>
                      <a:pt x="419" y="182"/>
                    </a:lnTo>
                    <a:close/>
                    <a:moveTo>
                      <a:pt x="37" y="167"/>
                    </a:moveTo>
                    <a:lnTo>
                      <a:pt x="44" y="171"/>
                    </a:lnTo>
                    <a:lnTo>
                      <a:pt x="51" y="178"/>
                    </a:lnTo>
                    <a:lnTo>
                      <a:pt x="62" y="182"/>
                    </a:lnTo>
                    <a:lnTo>
                      <a:pt x="62" y="186"/>
                    </a:lnTo>
                    <a:lnTo>
                      <a:pt x="55" y="186"/>
                    </a:lnTo>
                    <a:lnTo>
                      <a:pt x="48" y="193"/>
                    </a:lnTo>
                    <a:lnTo>
                      <a:pt x="44" y="200"/>
                    </a:lnTo>
                    <a:lnTo>
                      <a:pt x="40" y="211"/>
                    </a:lnTo>
                    <a:lnTo>
                      <a:pt x="37" y="222"/>
                    </a:lnTo>
                    <a:lnTo>
                      <a:pt x="37" y="233"/>
                    </a:lnTo>
                    <a:lnTo>
                      <a:pt x="40" y="244"/>
                    </a:lnTo>
                    <a:lnTo>
                      <a:pt x="40" y="247"/>
                    </a:lnTo>
                    <a:lnTo>
                      <a:pt x="29" y="247"/>
                    </a:lnTo>
                    <a:lnTo>
                      <a:pt x="8" y="247"/>
                    </a:lnTo>
                    <a:lnTo>
                      <a:pt x="29" y="218"/>
                    </a:lnTo>
                    <a:lnTo>
                      <a:pt x="37" y="178"/>
                    </a:lnTo>
                    <a:lnTo>
                      <a:pt x="37" y="167"/>
                    </a:lnTo>
                    <a:close/>
                    <a:moveTo>
                      <a:pt x="288" y="146"/>
                    </a:moveTo>
                    <a:lnTo>
                      <a:pt x="284" y="156"/>
                    </a:lnTo>
                    <a:lnTo>
                      <a:pt x="280" y="167"/>
                    </a:lnTo>
                    <a:lnTo>
                      <a:pt x="280" y="182"/>
                    </a:lnTo>
                    <a:lnTo>
                      <a:pt x="284" y="193"/>
                    </a:lnTo>
                    <a:lnTo>
                      <a:pt x="288" y="204"/>
                    </a:lnTo>
                    <a:lnTo>
                      <a:pt x="280" y="204"/>
                    </a:lnTo>
                    <a:lnTo>
                      <a:pt x="273" y="200"/>
                    </a:lnTo>
                    <a:lnTo>
                      <a:pt x="262" y="204"/>
                    </a:lnTo>
                    <a:lnTo>
                      <a:pt x="251" y="207"/>
                    </a:lnTo>
                    <a:lnTo>
                      <a:pt x="251" y="204"/>
                    </a:lnTo>
                    <a:lnTo>
                      <a:pt x="255" y="186"/>
                    </a:lnTo>
                    <a:lnTo>
                      <a:pt x="251" y="167"/>
                    </a:lnTo>
                    <a:lnTo>
                      <a:pt x="244" y="153"/>
                    </a:lnTo>
                    <a:lnTo>
                      <a:pt x="258" y="156"/>
                    </a:lnTo>
                    <a:lnTo>
                      <a:pt x="277" y="153"/>
                    </a:lnTo>
                    <a:lnTo>
                      <a:pt x="288" y="146"/>
                    </a:lnTo>
                    <a:close/>
                    <a:moveTo>
                      <a:pt x="193" y="116"/>
                    </a:moveTo>
                    <a:lnTo>
                      <a:pt x="197" y="120"/>
                    </a:lnTo>
                    <a:lnTo>
                      <a:pt x="200" y="120"/>
                    </a:lnTo>
                    <a:lnTo>
                      <a:pt x="204" y="124"/>
                    </a:lnTo>
                    <a:lnTo>
                      <a:pt x="211" y="131"/>
                    </a:lnTo>
                    <a:lnTo>
                      <a:pt x="218" y="138"/>
                    </a:lnTo>
                    <a:lnTo>
                      <a:pt x="226" y="142"/>
                    </a:lnTo>
                    <a:lnTo>
                      <a:pt x="229" y="149"/>
                    </a:lnTo>
                    <a:lnTo>
                      <a:pt x="237" y="153"/>
                    </a:lnTo>
                    <a:lnTo>
                      <a:pt x="240" y="164"/>
                    </a:lnTo>
                    <a:lnTo>
                      <a:pt x="244" y="175"/>
                    </a:lnTo>
                    <a:lnTo>
                      <a:pt x="248" y="189"/>
                    </a:lnTo>
                    <a:lnTo>
                      <a:pt x="244" y="200"/>
                    </a:lnTo>
                    <a:lnTo>
                      <a:pt x="244" y="207"/>
                    </a:lnTo>
                    <a:lnTo>
                      <a:pt x="237" y="215"/>
                    </a:lnTo>
                    <a:lnTo>
                      <a:pt x="229" y="226"/>
                    </a:lnTo>
                    <a:lnTo>
                      <a:pt x="222" y="236"/>
                    </a:lnTo>
                    <a:lnTo>
                      <a:pt x="211" y="244"/>
                    </a:lnTo>
                    <a:lnTo>
                      <a:pt x="200" y="251"/>
                    </a:lnTo>
                    <a:lnTo>
                      <a:pt x="193" y="258"/>
                    </a:lnTo>
                    <a:lnTo>
                      <a:pt x="182" y="258"/>
                    </a:lnTo>
                    <a:lnTo>
                      <a:pt x="175" y="258"/>
                    </a:lnTo>
                    <a:lnTo>
                      <a:pt x="175" y="255"/>
                    </a:lnTo>
                    <a:lnTo>
                      <a:pt x="168" y="251"/>
                    </a:lnTo>
                    <a:lnTo>
                      <a:pt x="160" y="244"/>
                    </a:lnTo>
                    <a:lnTo>
                      <a:pt x="153" y="236"/>
                    </a:lnTo>
                    <a:lnTo>
                      <a:pt x="146" y="229"/>
                    </a:lnTo>
                    <a:lnTo>
                      <a:pt x="135" y="222"/>
                    </a:lnTo>
                    <a:lnTo>
                      <a:pt x="131" y="215"/>
                    </a:lnTo>
                    <a:lnTo>
                      <a:pt x="124" y="207"/>
                    </a:lnTo>
                    <a:lnTo>
                      <a:pt x="120" y="207"/>
                    </a:lnTo>
                    <a:lnTo>
                      <a:pt x="117" y="186"/>
                    </a:lnTo>
                    <a:lnTo>
                      <a:pt x="117" y="178"/>
                    </a:lnTo>
                    <a:lnTo>
                      <a:pt x="117" y="171"/>
                    </a:lnTo>
                    <a:lnTo>
                      <a:pt x="120" y="164"/>
                    </a:lnTo>
                    <a:lnTo>
                      <a:pt x="128" y="156"/>
                    </a:lnTo>
                    <a:lnTo>
                      <a:pt x="135" y="146"/>
                    </a:lnTo>
                    <a:lnTo>
                      <a:pt x="149" y="135"/>
                    </a:lnTo>
                    <a:lnTo>
                      <a:pt x="164" y="127"/>
                    </a:lnTo>
                    <a:lnTo>
                      <a:pt x="175" y="120"/>
                    </a:lnTo>
                    <a:lnTo>
                      <a:pt x="182" y="120"/>
                    </a:lnTo>
                    <a:lnTo>
                      <a:pt x="193" y="116"/>
                    </a:lnTo>
                    <a:close/>
                    <a:moveTo>
                      <a:pt x="0" y="102"/>
                    </a:moveTo>
                    <a:lnTo>
                      <a:pt x="15" y="102"/>
                    </a:lnTo>
                    <a:lnTo>
                      <a:pt x="15" y="105"/>
                    </a:lnTo>
                    <a:lnTo>
                      <a:pt x="11" y="109"/>
                    </a:lnTo>
                    <a:lnTo>
                      <a:pt x="15" y="113"/>
                    </a:lnTo>
                    <a:lnTo>
                      <a:pt x="8" y="105"/>
                    </a:lnTo>
                    <a:lnTo>
                      <a:pt x="0" y="102"/>
                    </a:lnTo>
                    <a:close/>
                    <a:moveTo>
                      <a:pt x="1942" y="98"/>
                    </a:moveTo>
                    <a:lnTo>
                      <a:pt x="1946" y="124"/>
                    </a:lnTo>
                    <a:lnTo>
                      <a:pt x="1946" y="138"/>
                    </a:lnTo>
                    <a:lnTo>
                      <a:pt x="1942" y="149"/>
                    </a:lnTo>
                    <a:lnTo>
                      <a:pt x="1935" y="164"/>
                    </a:lnTo>
                    <a:lnTo>
                      <a:pt x="1870" y="186"/>
                    </a:lnTo>
                    <a:lnTo>
                      <a:pt x="1819" y="218"/>
                    </a:lnTo>
                    <a:lnTo>
                      <a:pt x="1775" y="262"/>
                    </a:lnTo>
                    <a:lnTo>
                      <a:pt x="1779" y="251"/>
                    </a:lnTo>
                    <a:lnTo>
                      <a:pt x="1779" y="244"/>
                    </a:lnTo>
                    <a:lnTo>
                      <a:pt x="1779" y="236"/>
                    </a:lnTo>
                    <a:lnTo>
                      <a:pt x="1779" y="229"/>
                    </a:lnTo>
                    <a:lnTo>
                      <a:pt x="1771" y="226"/>
                    </a:lnTo>
                    <a:lnTo>
                      <a:pt x="1786" y="226"/>
                    </a:lnTo>
                    <a:lnTo>
                      <a:pt x="1797" y="226"/>
                    </a:lnTo>
                    <a:lnTo>
                      <a:pt x="1811" y="218"/>
                    </a:lnTo>
                    <a:lnTo>
                      <a:pt x="1826" y="211"/>
                    </a:lnTo>
                    <a:lnTo>
                      <a:pt x="1837" y="204"/>
                    </a:lnTo>
                    <a:lnTo>
                      <a:pt x="1844" y="196"/>
                    </a:lnTo>
                    <a:lnTo>
                      <a:pt x="1848" y="193"/>
                    </a:lnTo>
                    <a:lnTo>
                      <a:pt x="1859" y="186"/>
                    </a:lnTo>
                    <a:lnTo>
                      <a:pt x="1862" y="182"/>
                    </a:lnTo>
                    <a:lnTo>
                      <a:pt x="1870" y="175"/>
                    </a:lnTo>
                    <a:lnTo>
                      <a:pt x="1873" y="164"/>
                    </a:lnTo>
                    <a:lnTo>
                      <a:pt x="1877" y="149"/>
                    </a:lnTo>
                    <a:lnTo>
                      <a:pt x="1870" y="146"/>
                    </a:lnTo>
                    <a:lnTo>
                      <a:pt x="1866" y="160"/>
                    </a:lnTo>
                    <a:lnTo>
                      <a:pt x="1862" y="171"/>
                    </a:lnTo>
                    <a:lnTo>
                      <a:pt x="1859" y="175"/>
                    </a:lnTo>
                    <a:lnTo>
                      <a:pt x="1851" y="182"/>
                    </a:lnTo>
                    <a:lnTo>
                      <a:pt x="1844" y="186"/>
                    </a:lnTo>
                    <a:lnTo>
                      <a:pt x="1841" y="193"/>
                    </a:lnTo>
                    <a:lnTo>
                      <a:pt x="1830" y="196"/>
                    </a:lnTo>
                    <a:lnTo>
                      <a:pt x="1822" y="204"/>
                    </a:lnTo>
                    <a:lnTo>
                      <a:pt x="1811" y="211"/>
                    </a:lnTo>
                    <a:lnTo>
                      <a:pt x="1801" y="215"/>
                    </a:lnTo>
                    <a:lnTo>
                      <a:pt x="1790" y="218"/>
                    </a:lnTo>
                    <a:lnTo>
                      <a:pt x="1775" y="215"/>
                    </a:lnTo>
                    <a:lnTo>
                      <a:pt x="1764" y="211"/>
                    </a:lnTo>
                    <a:lnTo>
                      <a:pt x="1750" y="207"/>
                    </a:lnTo>
                    <a:lnTo>
                      <a:pt x="1742" y="200"/>
                    </a:lnTo>
                    <a:lnTo>
                      <a:pt x="1735" y="196"/>
                    </a:lnTo>
                    <a:lnTo>
                      <a:pt x="1731" y="200"/>
                    </a:lnTo>
                    <a:lnTo>
                      <a:pt x="1728" y="200"/>
                    </a:lnTo>
                    <a:lnTo>
                      <a:pt x="1724" y="200"/>
                    </a:lnTo>
                    <a:lnTo>
                      <a:pt x="1728" y="200"/>
                    </a:lnTo>
                    <a:lnTo>
                      <a:pt x="1724" y="218"/>
                    </a:lnTo>
                    <a:lnTo>
                      <a:pt x="1721" y="233"/>
                    </a:lnTo>
                    <a:lnTo>
                      <a:pt x="1706" y="251"/>
                    </a:lnTo>
                    <a:lnTo>
                      <a:pt x="1681" y="266"/>
                    </a:lnTo>
                    <a:lnTo>
                      <a:pt x="1670" y="269"/>
                    </a:lnTo>
                    <a:lnTo>
                      <a:pt x="1659" y="273"/>
                    </a:lnTo>
                    <a:lnTo>
                      <a:pt x="1655" y="273"/>
                    </a:lnTo>
                    <a:lnTo>
                      <a:pt x="1637" y="273"/>
                    </a:lnTo>
                    <a:lnTo>
                      <a:pt x="1619" y="277"/>
                    </a:lnTo>
                    <a:lnTo>
                      <a:pt x="1600" y="280"/>
                    </a:lnTo>
                    <a:lnTo>
                      <a:pt x="1586" y="280"/>
                    </a:lnTo>
                    <a:lnTo>
                      <a:pt x="1579" y="284"/>
                    </a:lnTo>
                    <a:lnTo>
                      <a:pt x="1575" y="287"/>
                    </a:lnTo>
                    <a:lnTo>
                      <a:pt x="1571" y="287"/>
                    </a:lnTo>
                    <a:lnTo>
                      <a:pt x="1564" y="291"/>
                    </a:lnTo>
                    <a:lnTo>
                      <a:pt x="1557" y="298"/>
                    </a:lnTo>
                    <a:lnTo>
                      <a:pt x="1550" y="309"/>
                    </a:lnTo>
                    <a:lnTo>
                      <a:pt x="1539" y="320"/>
                    </a:lnTo>
                    <a:lnTo>
                      <a:pt x="1531" y="327"/>
                    </a:lnTo>
                    <a:lnTo>
                      <a:pt x="1528" y="335"/>
                    </a:lnTo>
                    <a:lnTo>
                      <a:pt x="1524" y="338"/>
                    </a:lnTo>
                    <a:lnTo>
                      <a:pt x="1517" y="342"/>
                    </a:lnTo>
                    <a:lnTo>
                      <a:pt x="1510" y="338"/>
                    </a:lnTo>
                    <a:lnTo>
                      <a:pt x="1506" y="335"/>
                    </a:lnTo>
                    <a:lnTo>
                      <a:pt x="1499" y="324"/>
                    </a:lnTo>
                    <a:lnTo>
                      <a:pt x="1491" y="309"/>
                    </a:lnTo>
                    <a:lnTo>
                      <a:pt x="1488" y="295"/>
                    </a:lnTo>
                    <a:lnTo>
                      <a:pt x="1484" y="280"/>
                    </a:lnTo>
                    <a:lnTo>
                      <a:pt x="1484" y="269"/>
                    </a:lnTo>
                    <a:lnTo>
                      <a:pt x="1484" y="266"/>
                    </a:lnTo>
                    <a:lnTo>
                      <a:pt x="1488" y="258"/>
                    </a:lnTo>
                    <a:lnTo>
                      <a:pt x="1491" y="255"/>
                    </a:lnTo>
                    <a:lnTo>
                      <a:pt x="1499" y="251"/>
                    </a:lnTo>
                    <a:lnTo>
                      <a:pt x="1506" y="247"/>
                    </a:lnTo>
                    <a:lnTo>
                      <a:pt x="1586" y="233"/>
                    </a:lnTo>
                    <a:lnTo>
                      <a:pt x="1699" y="204"/>
                    </a:lnTo>
                    <a:lnTo>
                      <a:pt x="1819" y="160"/>
                    </a:lnTo>
                    <a:lnTo>
                      <a:pt x="1942" y="98"/>
                    </a:lnTo>
                    <a:close/>
                    <a:moveTo>
                      <a:pt x="182" y="87"/>
                    </a:moveTo>
                    <a:lnTo>
                      <a:pt x="186" y="98"/>
                    </a:lnTo>
                    <a:lnTo>
                      <a:pt x="193" y="113"/>
                    </a:lnTo>
                    <a:lnTo>
                      <a:pt x="193" y="109"/>
                    </a:lnTo>
                    <a:lnTo>
                      <a:pt x="182" y="113"/>
                    </a:lnTo>
                    <a:lnTo>
                      <a:pt x="175" y="116"/>
                    </a:lnTo>
                    <a:lnTo>
                      <a:pt x="160" y="120"/>
                    </a:lnTo>
                    <a:lnTo>
                      <a:pt x="175" y="102"/>
                    </a:lnTo>
                    <a:lnTo>
                      <a:pt x="182" y="87"/>
                    </a:lnTo>
                    <a:close/>
                    <a:moveTo>
                      <a:pt x="102" y="0"/>
                    </a:moveTo>
                    <a:lnTo>
                      <a:pt x="109" y="0"/>
                    </a:lnTo>
                    <a:lnTo>
                      <a:pt x="117" y="4"/>
                    </a:lnTo>
                    <a:lnTo>
                      <a:pt x="124" y="7"/>
                    </a:lnTo>
                    <a:lnTo>
                      <a:pt x="149" y="18"/>
                    </a:lnTo>
                    <a:lnTo>
                      <a:pt x="153" y="22"/>
                    </a:lnTo>
                    <a:lnTo>
                      <a:pt x="160" y="25"/>
                    </a:lnTo>
                    <a:lnTo>
                      <a:pt x="168" y="29"/>
                    </a:lnTo>
                    <a:lnTo>
                      <a:pt x="175" y="36"/>
                    </a:lnTo>
                    <a:lnTo>
                      <a:pt x="178" y="40"/>
                    </a:lnTo>
                    <a:lnTo>
                      <a:pt x="186" y="47"/>
                    </a:lnTo>
                    <a:lnTo>
                      <a:pt x="186" y="55"/>
                    </a:lnTo>
                    <a:lnTo>
                      <a:pt x="186" y="65"/>
                    </a:lnTo>
                    <a:lnTo>
                      <a:pt x="182" y="73"/>
                    </a:lnTo>
                    <a:lnTo>
                      <a:pt x="175" y="91"/>
                    </a:lnTo>
                    <a:lnTo>
                      <a:pt x="160" y="109"/>
                    </a:lnTo>
                    <a:lnTo>
                      <a:pt x="149" y="127"/>
                    </a:lnTo>
                    <a:lnTo>
                      <a:pt x="146" y="135"/>
                    </a:lnTo>
                    <a:lnTo>
                      <a:pt x="138" y="142"/>
                    </a:lnTo>
                    <a:lnTo>
                      <a:pt x="128" y="149"/>
                    </a:lnTo>
                    <a:lnTo>
                      <a:pt x="120" y="156"/>
                    </a:lnTo>
                    <a:lnTo>
                      <a:pt x="113" y="164"/>
                    </a:lnTo>
                    <a:lnTo>
                      <a:pt x="109" y="167"/>
                    </a:lnTo>
                    <a:lnTo>
                      <a:pt x="98" y="175"/>
                    </a:lnTo>
                    <a:lnTo>
                      <a:pt x="91" y="178"/>
                    </a:lnTo>
                    <a:lnTo>
                      <a:pt x="80" y="182"/>
                    </a:lnTo>
                    <a:lnTo>
                      <a:pt x="73" y="182"/>
                    </a:lnTo>
                    <a:lnTo>
                      <a:pt x="66" y="178"/>
                    </a:lnTo>
                    <a:lnTo>
                      <a:pt x="55" y="171"/>
                    </a:lnTo>
                    <a:lnTo>
                      <a:pt x="44" y="164"/>
                    </a:lnTo>
                    <a:lnTo>
                      <a:pt x="40" y="160"/>
                    </a:lnTo>
                    <a:lnTo>
                      <a:pt x="37" y="156"/>
                    </a:lnTo>
                    <a:lnTo>
                      <a:pt x="33" y="142"/>
                    </a:lnTo>
                    <a:lnTo>
                      <a:pt x="29" y="131"/>
                    </a:lnTo>
                    <a:lnTo>
                      <a:pt x="26" y="124"/>
                    </a:lnTo>
                    <a:lnTo>
                      <a:pt x="22" y="113"/>
                    </a:lnTo>
                    <a:lnTo>
                      <a:pt x="18" y="109"/>
                    </a:lnTo>
                    <a:lnTo>
                      <a:pt x="18" y="105"/>
                    </a:lnTo>
                    <a:lnTo>
                      <a:pt x="22" y="105"/>
                    </a:lnTo>
                    <a:lnTo>
                      <a:pt x="26" y="105"/>
                    </a:lnTo>
                    <a:lnTo>
                      <a:pt x="37" y="102"/>
                    </a:lnTo>
                    <a:lnTo>
                      <a:pt x="51" y="98"/>
                    </a:lnTo>
                    <a:lnTo>
                      <a:pt x="62" y="91"/>
                    </a:lnTo>
                    <a:lnTo>
                      <a:pt x="69" y="80"/>
                    </a:lnTo>
                    <a:lnTo>
                      <a:pt x="73" y="65"/>
                    </a:lnTo>
                    <a:lnTo>
                      <a:pt x="80" y="33"/>
                    </a:lnTo>
                    <a:lnTo>
                      <a:pt x="91" y="11"/>
                    </a:lnTo>
                    <a:lnTo>
                      <a:pt x="102" y="0"/>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91148" name="Freeform 332"/>
              <p:cNvSpPr>
                <a:spLocks/>
              </p:cNvSpPr>
              <p:nvPr/>
            </p:nvSpPr>
            <p:spPr bwMode="auto">
              <a:xfrm>
                <a:off x="3986" y="6233"/>
                <a:ext cx="506" cy="542"/>
              </a:xfrm>
              <a:custGeom>
                <a:avLst/>
                <a:gdLst/>
                <a:ahLst/>
                <a:cxnLst>
                  <a:cxn ang="0">
                    <a:pos x="342" y="77"/>
                  </a:cxn>
                  <a:cxn ang="0">
                    <a:pos x="422" y="233"/>
                  </a:cxn>
                  <a:cxn ang="0">
                    <a:pos x="498" y="306"/>
                  </a:cxn>
                  <a:cxn ang="0">
                    <a:pos x="487" y="368"/>
                  </a:cxn>
                  <a:cxn ang="0">
                    <a:pos x="451" y="386"/>
                  </a:cxn>
                  <a:cxn ang="0">
                    <a:pos x="433" y="382"/>
                  </a:cxn>
                  <a:cxn ang="0">
                    <a:pos x="389" y="342"/>
                  </a:cxn>
                  <a:cxn ang="0">
                    <a:pos x="375" y="291"/>
                  </a:cxn>
                  <a:cxn ang="0">
                    <a:pos x="404" y="259"/>
                  </a:cxn>
                  <a:cxn ang="0">
                    <a:pos x="429" y="248"/>
                  </a:cxn>
                  <a:cxn ang="0">
                    <a:pos x="407" y="248"/>
                  </a:cxn>
                  <a:cxn ang="0">
                    <a:pos x="396" y="248"/>
                  </a:cxn>
                  <a:cxn ang="0">
                    <a:pos x="400" y="226"/>
                  </a:cxn>
                  <a:cxn ang="0">
                    <a:pos x="378" y="259"/>
                  </a:cxn>
                  <a:cxn ang="0">
                    <a:pos x="335" y="270"/>
                  </a:cxn>
                  <a:cxn ang="0">
                    <a:pos x="305" y="251"/>
                  </a:cxn>
                  <a:cxn ang="0">
                    <a:pos x="280" y="226"/>
                  </a:cxn>
                  <a:cxn ang="0">
                    <a:pos x="280" y="182"/>
                  </a:cxn>
                  <a:cxn ang="0">
                    <a:pos x="313" y="146"/>
                  </a:cxn>
                  <a:cxn ang="0">
                    <a:pos x="342" y="113"/>
                  </a:cxn>
                  <a:cxn ang="0">
                    <a:pos x="324" y="135"/>
                  </a:cxn>
                  <a:cxn ang="0">
                    <a:pos x="287" y="160"/>
                  </a:cxn>
                  <a:cxn ang="0">
                    <a:pos x="240" y="139"/>
                  </a:cxn>
                  <a:cxn ang="0">
                    <a:pos x="182" y="66"/>
                  </a:cxn>
                  <a:cxn ang="0">
                    <a:pos x="185" y="80"/>
                  </a:cxn>
                  <a:cxn ang="0">
                    <a:pos x="193" y="109"/>
                  </a:cxn>
                  <a:cxn ang="0">
                    <a:pos x="164" y="139"/>
                  </a:cxn>
                  <a:cxn ang="0">
                    <a:pos x="149" y="197"/>
                  </a:cxn>
                  <a:cxn ang="0">
                    <a:pos x="109" y="222"/>
                  </a:cxn>
                  <a:cxn ang="0">
                    <a:pos x="62" y="211"/>
                  </a:cxn>
                  <a:cxn ang="0">
                    <a:pos x="55" y="211"/>
                  </a:cxn>
                  <a:cxn ang="0">
                    <a:pos x="95" y="240"/>
                  </a:cxn>
                  <a:cxn ang="0">
                    <a:pos x="116" y="273"/>
                  </a:cxn>
                  <a:cxn ang="0">
                    <a:pos x="113" y="335"/>
                  </a:cxn>
                  <a:cxn ang="0">
                    <a:pos x="51" y="379"/>
                  </a:cxn>
                  <a:cxn ang="0">
                    <a:pos x="36" y="386"/>
                  </a:cxn>
                  <a:cxn ang="0">
                    <a:pos x="65" y="386"/>
                  </a:cxn>
                  <a:cxn ang="0">
                    <a:pos x="116" y="379"/>
                  </a:cxn>
                  <a:cxn ang="0">
                    <a:pos x="145" y="393"/>
                  </a:cxn>
                  <a:cxn ang="0">
                    <a:pos x="175" y="422"/>
                  </a:cxn>
                  <a:cxn ang="0">
                    <a:pos x="178" y="502"/>
                  </a:cxn>
                  <a:cxn ang="0">
                    <a:pos x="175" y="521"/>
                  </a:cxn>
                  <a:cxn ang="0">
                    <a:pos x="189" y="430"/>
                  </a:cxn>
                  <a:cxn ang="0">
                    <a:pos x="211" y="448"/>
                  </a:cxn>
                  <a:cxn ang="0">
                    <a:pos x="196" y="528"/>
                  </a:cxn>
                  <a:cxn ang="0">
                    <a:pos x="131" y="517"/>
                  </a:cxn>
                  <a:cxn ang="0">
                    <a:pos x="15" y="477"/>
                  </a:cxn>
                  <a:cxn ang="0">
                    <a:pos x="11" y="328"/>
                  </a:cxn>
                  <a:cxn ang="0">
                    <a:pos x="51" y="193"/>
                  </a:cxn>
                  <a:cxn ang="0">
                    <a:pos x="84" y="73"/>
                  </a:cxn>
                  <a:cxn ang="0">
                    <a:pos x="196" y="44"/>
                  </a:cxn>
                  <a:cxn ang="0">
                    <a:pos x="251" y="0"/>
                  </a:cxn>
                </a:cxnLst>
                <a:rect l="0" t="0" r="r" b="b"/>
                <a:pathLst>
                  <a:path w="506" h="542">
                    <a:moveTo>
                      <a:pt x="262" y="0"/>
                    </a:moveTo>
                    <a:lnTo>
                      <a:pt x="291" y="4"/>
                    </a:lnTo>
                    <a:lnTo>
                      <a:pt x="324" y="15"/>
                    </a:lnTo>
                    <a:lnTo>
                      <a:pt x="342" y="77"/>
                    </a:lnTo>
                    <a:lnTo>
                      <a:pt x="356" y="131"/>
                    </a:lnTo>
                    <a:lnTo>
                      <a:pt x="378" y="182"/>
                    </a:lnTo>
                    <a:lnTo>
                      <a:pt x="400" y="208"/>
                    </a:lnTo>
                    <a:lnTo>
                      <a:pt x="422" y="233"/>
                    </a:lnTo>
                    <a:lnTo>
                      <a:pt x="447" y="255"/>
                    </a:lnTo>
                    <a:lnTo>
                      <a:pt x="473" y="280"/>
                    </a:lnTo>
                    <a:lnTo>
                      <a:pt x="502" y="302"/>
                    </a:lnTo>
                    <a:lnTo>
                      <a:pt x="498" y="306"/>
                    </a:lnTo>
                    <a:lnTo>
                      <a:pt x="506" y="324"/>
                    </a:lnTo>
                    <a:lnTo>
                      <a:pt x="506" y="342"/>
                    </a:lnTo>
                    <a:lnTo>
                      <a:pt x="498" y="357"/>
                    </a:lnTo>
                    <a:lnTo>
                      <a:pt x="487" y="368"/>
                    </a:lnTo>
                    <a:lnTo>
                      <a:pt x="476" y="375"/>
                    </a:lnTo>
                    <a:lnTo>
                      <a:pt x="469" y="379"/>
                    </a:lnTo>
                    <a:lnTo>
                      <a:pt x="462" y="382"/>
                    </a:lnTo>
                    <a:lnTo>
                      <a:pt x="451" y="386"/>
                    </a:lnTo>
                    <a:lnTo>
                      <a:pt x="447" y="386"/>
                    </a:lnTo>
                    <a:lnTo>
                      <a:pt x="444" y="386"/>
                    </a:lnTo>
                    <a:lnTo>
                      <a:pt x="436" y="386"/>
                    </a:lnTo>
                    <a:lnTo>
                      <a:pt x="433" y="382"/>
                    </a:lnTo>
                    <a:lnTo>
                      <a:pt x="418" y="371"/>
                    </a:lnTo>
                    <a:lnTo>
                      <a:pt x="400" y="353"/>
                    </a:lnTo>
                    <a:lnTo>
                      <a:pt x="396" y="350"/>
                    </a:lnTo>
                    <a:lnTo>
                      <a:pt x="389" y="342"/>
                    </a:lnTo>
                    <a:lnTo>
                      <a:pt x="386" y="335"/>
                    </a:lnTo>
                    <a:lnTo>
                      <a:pt x="378" y="324"/>
                    </a:lnTo>
                    <a:lnTo>
                      <a:pt x="375" y="306"/>
                    </a:lnTo>
                    <a:lnTo>
                      <a:pt x="375" y="291"/>
                    </a:lnTo>
                    <a:lnTo>
                      <a:pt x="378" y="280"/>
                    </a:lnTo>
                    <a:lnTo>
                      <a:pt x="386" y="273"/>
                    </a:lnTo>
                    <a:lnTo>
                      <a:pt x="393" y="266"/>
                    </a:lnTo>
                    <a:lnTo>
                      <a:pt x="404" y="259"/>
                    </a:lnTo>
                    <a:lnTo>
                      <a:pt x="411" y="255"/>
                    </a:lnTo>
                    <a:lnTo>
                      <a:pt x="418" y="251"/>
                    </a:lnTo>
                    <a:lnTo>
                      <a:pt x="426" y="248"/>
                    </a:lnTo>
                    <a:lnTo>
                      <a:pt x="429" y="248"/>
                    </a:lnTo>
                    <a:lnTo>
                      <a:pt x="426" y="240"/>
                    </a:lnTo>
                    <a:lnTo>
                      <a:pt x="422" y="244"/>
                    </a:lnTo>
                    <a:lnTo>
                      <a:pt x="418" y="244"/>
                    </a:lnTo>
                    <a:lnTo>
                      <a:pt x="407" y="248"/>
                    </a:lnTo>
                    <a:lnTo>
                      <a:pt x="396" y="255"/>
                    </a:lnTo>
                    <a:lnTo>
                      <a:pt x="386" y="262"/>
                    </a:lnTo>
                    <a:lnTo>
                      <a:pt x="393" y="255"/>
                    </a:lnTo>
                    <a:lnTo>
                      <a:pt x="396" y="248"/>
                    </a:lnTo>
                    <a:lnTo>
                      <a:pt x="400" y="240"/>
                    </a:lnTo>
                    <a:lnTo>
                      <a:pt x="404" y="233"/>
                    </a:lnTo>
                    <a:lnTo>
                      <a:pt x="407" y="229"/>
                    </a:lnTo>
                    <a:lnTo>
                      <a:pt x="400" y="226"/>
                    </a:lnTo>
                    <a:lnTo>
                      <a:pt x="396" y="233"/>
                    </a:lnTo>
                    <a:lnTo>
                      <a:pt x="389" y="244"/>
                    </a:lnTo>
                    <a:lnTo>
                      <a:pt x="382" y="251"/>
                    </a:lnTo>
                    <a:lnTo>
                      <a:pt x="378" y="259"/>
                    </a:lnTo>
                    <a:lnTo>
                      <a:pt x="375" y="262"/>
                    </a:lnTo>
                    <a:lnTo>
                      <a:pt x="360" y="270"/>
                    </a:lnTo>
                    <a:lnTo>
                      <a:pt x="349" y="273"/>
                    </a:lnTo>
                    <a:lnTo>
                      <a:pt x="335" y="270"/>
                    </a:lnTo>
                    <a:lnTo>
                      <a:pt x="324" y="266"/>
                    </a:lnTo>
                    <a:lnTo>
                      <a:pt x="316" y="262"/>
                    </a:lnTo>
                    <a:lnTo>
                      <a:pt x="313" y="259"/>
                    </a:lnTo>
                    <a:lnTo>
                      <a:pt x="305" y="251"/>
                    </a:lnTo>
                    <a:lnTo>
                      <a:pt x="298" y="248"/>
                    </a:lnTo>
                    <a:lnTo>
                      <a:pt x="291" y="240"/>
                    </a:lnTo>
                    <a:lnTo>
                      <a:pt x="287" y="237"/>
                    </a:lnTo>
                    <a:lnTo>
                      <a:pt x="280" y="226"/>
                    </a:lnTo>
                    <a:lnTo>
                      <a:pt x="276" y="211"/>
                    </a:lnTo>
                    <a:lnTo>
                      <a:pt x="276" y="200"/>
                    </a:lnTo>
                    <a:lnTo>
                      <a:pt x="276" y="189"/>
                    </a:lnTo>
                    <a:lnTo>
                      <a:pt x="280" y="182"/>
                    </a:lnTo>
                    <a:lnTo>
                      <a:pt x="284" y="171"/>
                    </a:lnTo>
                    <a:lnTo>
                      <a:pt x="291" y="164"/>
                    </a:lnTo>
                    <a:lnTo>
                      <a:pt x="298" y="157"/>
                    </a:lnTo>
                    <a:lnTo>
                      <a:pt x="313" y="146"/>
                    </a:lnTo>
                    <a:lnTo>
                      <a:pt x="327" y="131"/>
                    </a:lnTo>
                    <a:lnTo>
                      <a:pt x="342" y="120"/>
                    </a:lnTo>
                    <a:lnTo>
                      <a:pt x="349" y="117"/>
                    </a:lnTo>
                    <a:lnTo>
                      <a:pt x="342" y="113"/>
                    </a:lnTo>
                    <a:lnTo>
                      <a:pt x="342" y="117"/>
                    </a:lnTo>
                    <a:lnTo>
                      <a:pt x="338" y="120"/>
                    </a:lnTo>
                    <a:lnTo>
                      <a:pt x="331" y="128"/>
                    </a:lnTo>
                    <a:lnTo>
                      <a:pt x="324" y="135"/>
                    </a:lnTo>
                    <a:lnTo>
                      <a:pt x="313" y="146"/>
                    </a:lnTo>
                    <a:lnTo>
                      <a:pt x="302" y="149"/>
                    </a:lnTo>
                    <a:lnTo>
                      <a:pt x="291" y="157"/>
                    </a:lnTo>
                    <a:lnTo>
                      <a:pt x="287" y="160"/>
                    </a:lnTo>
                    <a:lnTo>
                      <a:pt x="284" y="160"/>
                    </a:lnTo>
                    <a:lnTo>
                      <a:pt x="269" y="157"/>
                    </a:lnTo>
                    <a:lnTo>
                      <a:pt x="255" y="149"/>
                    </a:lnTo>
                    <a:lnTo>
                      <a:pt x="240" y="139"/>
                    </a:lnTo>
                    <a:lnTo>
                      <a:pt x="211" y="106"/>
                    </a:lnTo>
                    <a:lnTo>
                      <a:pt x="193" y="80"/>
                    </a:lnTo>
                    <a:lnTo>
                      <a:pt x="185" y="69"/>
                    </a:lnTo>
                    <a:lnTo>
                      <a:pt x="182" y="66"/>
                    </a:lnTo>
                    <a:lnTo>
                      <a:pt x="178" y="69"/>
                    </a:lnTo>
                    <a:lnTo>
                      <a:pt x="182" y="73"/>
                    </a:lnTo>
                    <a:lnTo>
                      <a:pt x="185" y="80"/>
                    </a:lnTo>
                    <a:lnTo>
                      <a:pt x="189" y="88"/>
                    </a:lnTo>
                    <a:lnTo>
                      <a:pt x="189" y="95"/>
                    </a:lnTo>
                    <a:lnTo>
                      <a:pt x="193" y="102"/>
                    </a:lnTo>
                    <a:lnTo>
                      <a:pt x="193" y="109"/>
                    </a:lnTo>
                    <a:lnTo>
                      <a:pt x="189" y="113"/>
                    </a:lnTo>
                    <a:lnTo>
                      <a:pt x="185" y="117"/>
                    </a:lnTo>
                    <a:lnTo>
                      <a:pt x="171" y="124"/>
                    </a:lnTo>
                    <a:lnTo>
                      <a:pt x="164" y="139"/>
                    </a:lnTo>
                    <a:lnTo>
                      <a:pt x="156" y="160"/>
                    </a:lnTo>
                    <a:lnTo>
                      <a:pt x="153" y="179"/>
                    </a:lnTo>
                    <a:lnTo>
                      <a:pt x="153" y="189"/>
                    </a:lnTo>
                    <a:lnTo>
                      <a:pt x="149" y="197"/>
                    </a:lnTo>
                    <a:lnTo>
                      <a:pt x="145" y="204"/>
                    </a:lnTo>
                    <a:lnTo>
                      <a:pt x="135" y="211"/>
                    </a:lnTo>
                    <a:lnTo>
                      <a:pt x="120" y="219"/>
                    </a:lnTo>
                    <a:lnTo>
                      <a:pt x="109" y="222"/>
                    </a:lnTo>
                    <a:lnTo>
                      <a:pt x="95" y="219"/>
                    </a:lnTo>
                    <a:lnTo>
                      <a:pt x="84" y="219"/>
                    </a:lnTo>
                    <a:lnTo>
                      <a:pt x="73" y="215"/>
                    </a:lnTo>
                    <a:lnTo>
                      <a:pt x="62" y="211"/>
                    </a:lnTo>
                    <a:lnTo>
                      <a:pt x="55" y="208"/>
                    </a:lnTo>
                    <a:lnTo>
                      <a:pt x="51" y="211"/>
                    </a:lnTo>
                    <a:lnTo>
                      <a:pt x="55" y="211"/>
                    </a:lnTo>
                    <a:lnTo>
                      <a:pt x="51" y="219"/>
                    </a:lnTo>
                    <a:lnTo>
                      <a:pt x="69" y="222"/>
                    </a:lnTo>
                    <a:lnTo>
                      <a:pt x="84" y="229"/>
                    </a:lnTo>
                    <a:lnTo>
                      <a:pt x="95" y="240"/>
                    </a:lnTo>
                    <a:lnTo>
                      <a:pt x="102" y="248"/>
                    </a:lnTo>
                    <a:lnTo>
                      <a:pt x="109" y="259"/>
                    </a:lnTo>
                    <a:lnTo>
                      <a:pt x="113" y="266"/>
                    </a:lnTo>
                    <a:lnTo>
                      <a:pt x="116" y="273"/>
                    </a:lnTo>
                    <a:lnTo>
                      <a:pt x="116" y="284"/>
                    </a:lnTo>
                    <a:lnTo>
                      <a:pt x="116" y="291"/>
                    </a:lnTo>
                    <a:lnTo>
                      <a:pt x="116" y="299"/>
                    </a:lnTo>
                    <a:lnTo>
                      <a:pt x="113" y="335"/>
                    </a:lnTo>
                    <a:lnTo>
                      <a:pt x="98" y="364"/>
                    </a:lnTo>
                    <a:lnTo>
                      <a:pt x="80" y="375"/>
                    </a:lnTo>
                    <a:lnTo>
                      <a:pt x="62" y="379"/>
                    </a:lnTo>
                    <a:lnTo>
                      <a:pt x="51" y="379"/>
                    </a:lnTo>
                    <a:lnTo>
                      <a:pt x="44" y="379"/>
                    </a:lnTo>
                    <a:lnTo>
                      <a:pt x="40" y="379"/>
                    </a:lnTo>
                    <a:lnTo>
                      <a:pt x="36" y="379"/>
                    </a:lnTo>
                    <a:lnTo>
                      <a:pt x="36" y="386"/>
                    </a:lnTo>
                    <a:lnTo>
                      <a:pt x="40" y="386"/>
                    </a:lnTo>
                    <a:lnTo>
                      <a:pt x="44" y="386"/>
                    </a:lnTo>
                    <a:lnTo>
                      <a:pt x="51" y="386"/>
                    </a:lnTo>
                    <a:lnTo>
                      <a:pt x="65" y="386"/>
                    </a:lnTo>
                    <a:lnTo>
                      <a:pt x="80" y="382"/>
                    </a:lnTo>
                    <a:lnTo>
                      <a:pt x="91" y="379"/>
                    </a:lnTo>
                    <a:lnTo>
                      <a:pt x="105" y="379"/>
                    </a:lnTo>
                    <a:lnTo>
                      <a:pt x="116" y="379"/>
                    </a:lnTo>
                    <a:lnTo>
                      <a:pt x="127" y="379"/>
                    </a:lnTo>
                    <a:lnTo>
                      <a:pt x="131" y="382"/>
                    </a:lnTo>
                    <a:lnTo>
                      <a:pt x="138" y="386"/>
                    </a:lnTo>
                    <a:lnTo>
                      <a:pt x="145" y="393"/>
                    </a:lnTo>
                    <a:lnTo>
                      <a:pt x="153" y="401"/>
                    </a:lnTo>
                    <a:lnTo>
                      <a:pt x="164" y="408"/>
                    </a:lnTo>
                    <a:lnTo>
                      <a:pt x="171" y="415"/>
                    </a:lnTo>
                    <a:lnTo>
                      <a:pt x="175" y="422"/>
                    </a:lnTo>
                    <a:lnTo>
                      <a:pt x="178" y="426"/>
                    </a:lnTo>
                    <a:lnTo>
                      <a:pt x="189" y="451"/>
                    </a:lnTo>
                    <a:lnTo>
                      <a:pt x="185" y="481"/>
                    </a:lnTo>
                    <a:lnTo>
                      <a:pt x="178" y="502"/>
                    </a:lnTo>
                    <a:lnTo>
                      <a:pt x="171" y="517"/>
                    </a:lnTo>
                    <a:lnTo>
                      <a:pt x="164" y="524"/>
                    </a:lnTo>
                    <a:lnTo>
                      <a:pt x="171" y="528"/>
                    </a:lnTo>
                    <a:lnTo>
                      <a:pt x="175" y="521"/>
                    </a:lnTo>
                    <a:lnTo>
                      <a:pt x="182" y="506"/>
                    </a:lnTo>
                    <a:lnTo>
                      <a:pt x="193" y="484"/>
                    </a:lnTo>
                    <a:lnTo>
                      <a:pt x="196" y="459"/>
                    </a:lnTo>
                    <a:lnTo>
                      <a:pt x="189" y="430"/>
                    </a:lnTo>
                    <a:lnTo>
                      <a:pt x="196" y="433"/>
                    </a:lnTo>
                    <a:lnTo>
                      <a:pt x="207" y="441"/>
                    </a:lnTo>
                    <a:lnTo>
                      <a:pt x="218" y="441"/>
                    </a:lnTo>
                    <a:lnTo>
                      <a:pt x="211" y="448"/>
                    </a:lnTo>
                    <a:lnTo>
                      <a:pt x="200" y="470"/>
                    </a:lnTo>
                    <a:lnTo>
                      <a:pt x="196" y="499"/>
                    </a:lnTo>
                    <a:lnTo>
                      <a:pt x="196" y="528"/>
                    </a:lnTo>
                    <a:lnTo>
                      <a:pt x="200" y="535"/>
                    </a:lnTo>
                    <a:lnTo>
                      <a:pt x="204" y="542"/>
                    </a:lnTo>
                    <a:lnTo>
                      <a:pt x="182" y="535"/>
                    </a:lnTo>
                    <a:lnTo>
                      <a:pt x="131" y="517"/>
                    </a:lnTo>
                    <a:lnTo>
                      <a:pt x="87" y="506"/>
                    </a:lnTo>
                    <a:lnTo>
                      <a:pt x="44" y="502"/>
                    </a:lnTo>
                    <a:lnTo>
                      <a:pt x="22" y="502"/>
                    </a:lnTo>
                    <a:lnTo>
                      <a:pt x="15" y="477"/>
                    </a:lnTo>
                    <a:lnTo>
                      <a:pt x="11" y="444"/>
                    </a:lnTo>
                    <a:lnTo>
                      <a:pt x="18" y="408"/>
                    </a:lnTo>
                    <a:lnTo>
                      <a:pt x="33" y="371"/>
                    </a:lnTo>
                    <a:lnTo>
                      <a:pt x="11" y="328"/>
                    </a:lnTo>
                    <a:lnTo>
                      <a:pt x="0" y="288"/>
                    </a:lnTo>
                    <a:lnTo>
                      <a:pt x="4" y="248"/>
                    </a:lnTo>
                    <a:lnTo>
                      <a:pt x="18" y="215"/>
                    </a:lnTo>
                    <a:lnTo>
                      <a:pt x="51" y="193"/>
                    </a:lnTo>
                    <a:lnTo>
                      <a:pt x="47" y="157"/>
                    </a:lnTo>
                    <a:lnTo>
                      <a:pt x="51" y="124"/>
                    </a:lnTo>
                    <a:lnTo>
                      <a:pt x="62" y="95"/>
                    </a:lnTo>
                    <a:lnTo>
                      <a:pt x="84" y="73"/>
                    </a:lnTo>
                    <a:lnTo>
                      <a:pt x="116" y="58"/>
                    </a:lnTo>
                    <a:lnTo>
                      <a:pt x="164" y="55"/>
                    </a:lnTo>
                    <a:lnTo>
                      <a:pt x="178" y="55"/>
                    </a:lnTo>
                    <a:lnTo>
                      <a:pt x="196" y="44"/>
                    </a:lnTo>
                    <a:lnTo>
                      <a:pt x="207" y="26"/>
                    </a:lnTo>
                    <a:lnTo>
                      <a:pt x="222" y="11"/>
                    </a:lnTo>
                    <a:lnTo>
                      <a:pt x="240" y="0"/>
                    </a:lnTo>
                    <a:lnTo>
                      <a:pt x="251" y="0"/>
                    </a:lnTo>
                    <a:lnTo>
                      <a:pt x="262" y="0"/>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pic>
            <p:nvPicPr>
              <p:cNvPr id="291147" name="Picture 331"/>
              <p:cNvPicPr>
                <a:picLocks noChangeAspect="1" noChangeArrowheads="1"/>
              </p:cNvPicPr>
              <p:nvPr/>
            </p:nvPicPr>
            <p:blipFill>
              <a:blip r:embed="rId3" cstate="print"/>
              <a:srcRect/>
              <a:stretch>
                <a:fillRect/>
              </a:stretch>
            </p:blipFill>
            <p:spPr bwMode="auto">
              <a:xfrm>
                <a:off x="3953" y="6215"/>
                <a:ext cx="2095" cy="775"/>
              </a:xfrm>
              <a:prstGeom prst="rect">
                <a:avLst/>
              </a:prstGeom>
              <a:noFill/>
            </p:spPr>
          </p:pic>
          <p:sp>
            <p:nvSpPr>
              <p:cNvPr id="291146" name="Freeform 330"/>
              <p:cNvSpPr>
                <a:spLocks noEditPoints="1"/>
              </p:cNvSpPr>
              <p:nvPr/>
            </p:nvSpPr>
            <p:spPr bwMode="auto">
              <a:xfrm>
                <a:off x="4190" y="6535"/>
                <a:ext cx="1658" cy="426"/>
              </a:xfrm>
              <a:custGeom>
                <a:avLst/>
                <a:gdLst/>
                <a:ahLst/>
                <a:cxnLst>
                  <a:cxn ang="0">
                    <a:pos x="509" y="415"/>
                  </a:cxn>
                  <a:cxn ang="0">
                    <a:pos x="465" y="397"/>
                  </a:cxn>
                  <a:cxn ang="0">
                    <a:pos x="472" y="411"/>
                  </a:cxn>
                  <a:cxn ang="0">
                    <a:pos x="607" y="339"/>
                  </a:cxn>
                  <a:cxn ang="0">
                    <a:pos x="603" y="350"/>
                  </a:cxn>
                  <a:cxn ang="0">
                    <a:pos x="600" y="350"/>
                  </a:cxn>
                  <a:cxn ang="0">
                    <a:pos x="211" y="310"/>
                  </a:cxn>
                  <a:cxn ang="0">
                    <a:pos x="174" y="339"/>
                  </a:cxn>
                  <a:cxn ang="0">
                    <a:pos x="211" y="310"/>
                  </a:cxn>
                  <a:cxn ang="0">
                    <a:pos x="1134" y="310"/>
                  </a:cxn>
                  <a:cxn ang="0">
                    <a:pos x="960" y="288"/>
                  </a:cxn>
                  <a:cxn ang="0">
                    <a:pos x="953" y="288"/>
                  </a:cxn>
                  <a:cxn ang="0">
                    <a:pos x="36" y="266"/>
                  </a:cxn>
                  <a:cxn ang="0">
                    <a:pos x="80" y="306"/>
                  </a:cxn>
                  <a:cxn ang="0">
                    <a:pos x="101" y="331"/>
                  </a:cxn>
                  <a:cxn ang="0">
                    <a:pos x="94" y="331"/>
                  </a:cxn>
                  <a:cxn ang="0">
                    <a:pos x="76" y="310"/>
                  </a:cxn>
                  <a:cxn ang="0">
                    <a:pos x="36" y="270"/>
                  </a:cxn>
                  <a:cxn ang="0">
                    <a:pos x="3" y="248"/>
                  </a:cxn>
                  <a:cxn ang="0">
                    <a:pos x="1629" y="139"/>
                  </a:cxn>
                  <a:cxn ang="0">
                    <a:pos x="1622" y="142"/>
                  </a:cxn>
                  <a:cxn ang="0">
                    <a:pos x="1651" y="99"/>
                  </a:cxn>
                  <a:cxn ang="0">
                    <a:pos x="1644" y="102"/>
                  </a:cxn>
                  <a:cxn ang="0">
                    <a:pos x="1174" y="84"/>
                  </a:cxn>
                  <a:cxn ang="0">
                    <a:pos x="1116" y="84"/>
                  </a:cxn>
                  <a:cxn ang="0">
                    <a:pos x="1160" y="84"/>
                  </a:cxn>
                  <a:cxn ang="0">
                    <a:pos x="1171" y="80"/>
                  </a:cxn>
                  <a:cxn ang="0">
                    <a:pos x="1305" y="80"/>
                  </a:cxn>
                  <a:cxn ang="0">
                    <a:pos x="767" y="77"/>
                  </a:cxn>
                  <a:cxn ang="0">
                    <a:pos x="763" y="77"/>
                  </a:cxn>
                  <a:cxn ang="0">
                    <a:pos x="592" y="73"/>
                  </a:cxn>
                  <a:cxn ang="0">
                    <a:pos x="585" y="73"/>
                  </a:cxn>
                  <a:cxn ang="0">
                    <a:pos x="1356" y="73"/>
                  </a:cxn>
                  <a:cxn ang="0">
                    <a:pos x="1323" y="73"/>
                  </a:cxn>
                  <a:cxn ang="0">
                    <a:pos x="1316" y="73"/>
                  </a:cxn>
                  <a:cxn ang="0">
                    <a:pos x="585" y="73"/>
                  </a:cxn>
                  <a:cxn ang="0">
                    <a:pos x="458" y="58"/>
                  </a:cxn>
                  <a:cxn ang="0">
                    <a:pos x="458" y="58"/>
                  </a:cxn>
                  <a:cxn ang="0">
                    <a:pos x="447" y="58"/>
                  </a:cxn>
                  <a:cxn ang="0">
                    <a:pos x="1407" y="62"/>
                  </a:cxn>
                  <a:cxn ang="0">
                    <a:pos x="1389" y="69"/>
                  </a:cxn>
                  <a:cxn ang="0">
                    <a:pos x="1385" y="66"/>
                  </a:cxn>
                  <a:cxn ang="0">
                    <a:pos x="1403" y="58"/>
                  </a:cxn>
                  <a:cxn ang="0">
                    <a:pos x="298" y="0"/>
                  </a:cxn>
                </a:cxnLst>
                <a:rect l="0" t="0" r="r" b="b"/>
                <a:pathLst>
                  <a:path w="1658" h="426">
                    <a:moveTo>
                      <a:pt x="520" y="404"/>
                    </a:moveTo>
                    <a:lnTo>
                      <a:pt x="516" y="404"/>
                    </a:lnTo>
                    <a:lnTo>
                      <a:pt x="509" y="415"/>
                    </a:lnTo>
                    <a:lnTo>
                      <a:pt x="502" y="422"/>
                    </a:lnTo>
                    <a:lnTo>
                      <a:pt x="520" y="404"/>
                    </a:lnTo>
                    <a:close/>
                    <a:moveTo>
                      <a:pt x="465" y="397"/>
                    </a:moveTo>
                    <a:lnTo>
                      <a:pt x="483" y="426"/>
                    </a:lnTo>
                    <a:lnTo>
                      <a:pt x="476" y="419"/>
                    </a:lnTo>
                    <a:lnTo>
                      <a:pt x="472" y="411"/>
                    </a:lnTo>
                    <a:lnTo>
                      <a:pt x="462" y="401"/>
                    </a:lnTo>
                    <a:lnTo>
                      <a:pt x="465" y="397"/>
                    </a:lnTo>
                    <a:close/>
                    <a:moveTo>
                      <a:pt x="607" y="339"/>
                    </a:moveTo>
                    <a:lnTo>
                      <a:pt x="607" y="342"/>
                    </a:lnTo>
                    <a:lnTo>
                      <a:pt x="611" y="346"/>
                    </a:lnTo>
                    <a:lnTo>
                      <a:pt x="603" y="350"/>
                    </a:lnTo>
                    <a:lnTo>
                      <a:pt x="603" y="346"/>
                    </a:lnTo>
                    <a:lnTo>
                      <a:pt x="600" y="350"/>
                    </a:lnTo>
                    <a:lnTo>
                      <a:pt x="600" y="342"/>
                    </a:lnTo>
                    <a:lnTo>
                      <a:pt x="607" y="339"/>
                    </a:lnTo>
                    <a:close/>
                    <a:moveTo>
                      <a:pt x="211" y="310"/>
                    </a:moveTo>
                    <a:lnTo>
                      <a:pt x="200" y="317"/>
                    </a:lnTo>
                    <a:lnTo>
                      <a:pt x="189" y="328"/>
                    </a:lnTo>
                    <a:lnTo>
                      <a:pt x="174" y="339"/>
                    </a:lnTo>
                    <a:lnTo>
                      <a:pt x="185" y="328"/>
                    </a:lnTo>
                    <a:lnTo>
                      <a:pt x="196" y="317"/>
                    </a:lnTo>
                    <a:lnTo>
                      <a:pt x="211" y="310"/>
                    </a:lnTo>
                    <a:close/>
                    <a:moveTo>
                      <a:pt x="1134" y="306"/>
                    </a:moveTo>
                    <a:lnTo>
                      <a:pt x="1134" y="310"/>
                    </a:lnTo>
                    <a:lnTo>
                      <a:pt x="1134" y="306"/>
                    </a:lnTo>
                    <a:close/>
                    <a:moveTo>
                      <a:pt x="960" y="288"/>
                    </a:moveTo>
                    <a:lnTo>
                      <a:pt x="960" y="288"/>
                    </a:lnTo>
                    <a:lnTo>
                      <a:pt x="956" y="291"/>
                    </a:lnTo>
                    <a:lnTo>
                      <a:pt x="953" y="291"/>
                    </a:lnTo>
                    <a:lnTo>
                      <a:pt x="953" y="288"/>
                    </a:lnTo>
                    <a:lnTo>
                      <a:pt x="960" y="288"/>
                    </a:lnTo>
                    <a:close/>
                    <a:moveTo>
                      <a:pt x="0" y="240"/>
                    </a:moveTo>
                    <a:lnTo>
                      <a:pt x="36" y="266"/>
                    </a:lnTo>
                    <a:lnTo>
                      <a:pt x="65" y="288"/>
                    </a:lnTo>
                    <a:lnTo>
                      <a:pt x="72" y="299"/>
                    </a:lnTo>
                    <a:lnTo>
                      <a:pt x="80" y="306"/>
                    </a:lnTo>
                    <a:lnTo>
                      <a:pt x="91" y="317"/>
                    </a:lnTo>
                    <a:lnTo>
                      <a:pt x="98" y="324"/>
                    </a:lnTo>
                    <a:lnTo>
                      <a:pt x="101" y="331"/>
                    </a:lnTo>
                    <a:lnTo>
                      <a:pt x="98" y="331"/>
                    </a:lnTo>
                    <a:lnTo>
                      <a:pt x="94" y="331"/>
                    </a:lnTo>
                    <a:lnTo>
                      <a:pt x="91" y="328"/>
                    </a:lnTo>
                    <a:lnTo>
                      <a:pt x="83" y="320"/>
                    </a:lnTo>
                    <a:lnTo>
                      <a:pt x="76" y="310"/>
                    </a:lnTo>
                    <a:lnTo>
                      <a:pt x="65" y="295"/>
                    </a:lnTo>
                    <a:lnTo>
                      <a:pt x="51" y="280"/>
                    </a:lnTo>
                    <a:lnTo>
                      <a:pt x="36" y="270"/>
                    </a:lnTo>
                    <a:lnTo>
                      <a:pt x="21" y="259"/>
                    </a:lnTo>
                    <a:lnTo>
                      <a:pt x="11" y="255"/>
                    </a:lnTo>
                    <a:lnTo>
                      <a:pt x="3" y="248"/>
                    </a:lnTo>
                    <a:lnTo>
                      <a:pt x="0" y="240"/>
                    </a:lnTo>
                    <a:close/>
                    <a:moveTo>
                      <a:pt x="1625" y="131"/>
                    </a:moveTo>
                    <a:lnTo>
                      <a:pt x="1629" y="139"/>
                    </a:lnTo>
                    <a:lnTo>
                      <a:pt x="1625" y="142"/>
                    </a:lnTo>
                    <a:lnTo>
                      <a:pt x="1625" y="146"/>
                    </a:lnTo>
                    <a:lnTo>
                      <a:pt x="1622" y="142"/>
                    </a:lnTo>
                    <a:lnTo>
                      <a:pt x="1625" y="131"/>
                    </a:lnTo>
                    <a:close/>
                    <a:moveTo>
                      <a:pt x="1658" y="84"/>
                    </a:moveTo>
                    <a:lnTo>
                      <a:pt x="1651" y="99"/>
                    </a:lnTo>
                    <a:lnTo>
                      <a:pt x="1640" y="109"/>
                    </a:lnTo>
                    <a:lnTo>
                      <a:pt x="1633" y="120"/>
                    </a:lnTo>
                    <a:lnTo>
                      <a:pt x="1644" y="102"/>
                    </a:lnTo>
                    <a:lnTo>
                      <a:pt x="1658" y="84"/>
                    </a:lnTo>
                    <a:close/>
                    <a:moveTo>
                      <a:pt x="1171" y="80"/>
                    </a:moveTo>
                    <a:lnTo>
                      <a:pt x="1174" y="84"/>
                    </a:lnTo>
                    <a:lnTo>
                      <a:pt x="1178" y="84"/>
                    </a:lnTo>
                    <a:lnTo>
                      <a:pt x="1145" y="84"/>
                    </a:lnTo>
                    <a:lnTo>
                      <a:pt x="1116" y="84"/>
                    </a:lnTo>
                    <a:lnTo>
                      <a:pt x="1134" y="84"/>
                    </a:lnTo>
                    <a:lnTo>
                      <a:pt x="1145" y="84"/>
                    </a:lnTo>
                    <a:lnTo>
                      <a:pt x="1160" y="84"/>
                    </a:lnTo>
                    <a:lnTo>
                      <a:pt x="1167" y="80"/>
                    </a:lnTo>
                    <a:lnTo>
                      <a:pt x="1171" y="80"/>
                    </a:lnTo>
                    <a:close/>
                    <a:moveTo>
                      <a:pt x="1313" y="77"/>
                    </a:moveTo>
                    <a:lnTo>
                      <a:pt x="1313" y="80"/>
                    </a:lnTo>
                    <a:lnTo>
                      <a:pt x="1305" y="80"/>
                    </a:lnTo>
                    <a:lnTo>
                      <a:pt x="1313" y="77"/>
                    </a:lnTo>
                    <a:close/>
                    <a:moveTo>
                      <a:pt x="767" y="77"/>
                    </a:moveTo>
                    <a:lnTo>
                      <a:pt x="771" y="77"/>
                    </a:lnTo>
                    <a:lnTo>
                      <a:pt x="774" y="77"/>
                    </a:lnTo>
                    <a:lnTo>
                      <a:pt x="763" y="77"/>
                    </a:lnTo>
                    <a:lnTo>
                      <a:pt x="767" y="77"/>
                    </a:lnTo>
                    <a:close/>
                    <a:moveTo>
                      <a:pt x="585" y="73"/>
                    </a:moveTo>
                    <a:lnTo>
                      <a:pt x="592" y="73"/>
                    </a:lnTo>
                    <a:lnTo>
                      <a:pt x="592" y="77"/>
                    </a:lnTo>
                    <a:lnTo>
                      <a:pt x="585" y="77"/>
                    </a:lnTo>
                    <a:lnTo>
                      <a:pt x="585" y="73"/>
                    </a:lnTo>
                    <a:close/>
                    <a:moveTo>
                      <a:pt x="1356" y="73"/>
                    </a:moveTo>
                    <a:lnTo>
                      <a:pt x="1363" y="73"/>
                    </a:lnTo>
                    <a:lnTo>
                      <a:pt x="1356" y="73"/>
                    </a:lnTo>
                    <a:close/>
                    <a:moveTo>
                      <a:pt x="1316" y="73"/>
                    </a:moveTo>
                    <a:lnTo>
                      <a:pt x="1323" y="73"/>
                    </a:lnTo>
                    <a:lnTo>
                      <a:pt x="1327" y="77"/>
                    </a:lnTo>
                    <a:lnTo>
                      <a:pt x="1316" y="77"/>
                    </a:lnTo>
                    <a:lnTo>
                      <a:pt x="1316" y="73"/>
                    </a:lnTo>
                    <a:close/>
                    <a:moveTo>
                      <a:pt x="585" y="73"/>
                    </a:moveTo>
                    <a:lnTo>
                      <a:pt x="585" y="73"/>
                    </a:lnTo>
                    <a:lnTo>
                      <a:pt x="582" y="73"/>
                    </a:lnTo>
                    <a:lnTo>
                      <a:pt x="585" y="73"/>
                    </a:lnTo>
                    <a:close/>
                    <a:moveTo>
                      <a:pt x="458" y="58"/>
                    </a:moveTo>
                    <a:lnTo>
                      <a:pt x="458" y="62"/>
                    </a:lnTo>
                    <a:lnTo>
                      <a:pt x="454" y="62"/>
                    </a:lnTo>
                    <a:lnTo>
                      <a:pt x="458" y="58"/>
                    </a:lnTo>
                    <a:close/>
                    <a:moveTo>
                      <a:pt x="451" y="58"/>
                    </a:moveTo>
                    <a:lnTo>
                      <a:pt x="451" y="58"/>
                    </a:lnTo>
                    <a:lnTo>
                      <a:pt x="447" y="58"/>
                    </a:lnTo>
                    <a:lnTo>
                      <a:pt x="451" y="58"/>
                    </a:lnTo>
                    <a:close/>
                    <a:moveTo>
                      <a:pt x="1403" y="58"/>
                    </a:moveTo>
                    <a:lnTo>
                      <a:pt x="1407" y="62"/>
                    </a:lnTo>
                    <a:lnTo>
                      <a:pt x="1403" y="66"/>
                    </a:lnTo>
                    <a:lnTo>
                      <a:pt x="1400" y="66"/>
                    </a:lnTo>
                    <a:lnTo>
                      <a:pt x="1389" y="69"/>
                    </a:lnTo>
                    <a:lnTo>
                      <a:pt x="1367" y="73"/>
                    </a:lnTo>
                    <a:lnTo>
                      <a:pt x="1371" y="69"/>
                    </a:lnTo>
                    <a:lnTo>
                      <a:pt x="1385" y="66"/>
                    </a:lnTo>
                    <a:lnTo>
                      <a:pt x="1396" y="62"/>
                    </a:lnTo>
                    <a:lnTo>
                      <a:pt x="1403" y="58"/>
                    </a:lnTo>
                    <a:close/>
                    <a:moveTo>
                      <a:pt x="298" y="0"/>
                    </a:moveTo>
                    <a:lnTo>
                      <a:pt x="302" y="4"/>
                    </a:lnTo>
                    <a:lnTo>
                      <a:pt x="298" y="0"/>
                    </a:lnTo>
                    <a:close/>
                  </a:path>
                </a:pathLst>
              </a:custGeom>
              <a:solidFill>
                <a:srgbClr val="E3EBE9"/>
              </a:solidFill>
              <a:ln w="0">
                <a:solidFill>
                  <a:srgbClr val="E3EBE9"/>
                </a:solidFill>
                <a:round/>
                <a:headEnd/>
                <a:tailEnd/>
              </a:ln>
            </p:spPr>
            <p:txBody>
              <a:bodyPr vert="horz" wrap="square" lIns="91440" tIns="45720" rIns="91440" bIns="45720" numCol="1" anchor="t" anchorCtr="0" compatLnSpc="1">
                <a:prstTxWarp prst="textNoShape">
                  <a:avLst/>
                </a:prstTxWarp>
              </a:bodyPr>
              <a:lstStyle/>
              <a:p>
                <a:endParaRPr lang="en-US" dirty="0"/>
              </a:p>
            </p:txBody>
          </p:sp>
          <p:pic>
            <p:nvPicPr>
              <p:cNvPr id="291145" name="Picture 329"/>
              <p:cNvPicPr>
                <a:picLocks noChangeAspect="1" noChangeArrowheads="1"/>
              </p:cNvPicPr>
              <p:nvPr/>
            </p:nvPicPr>
            <p:blipFill>
              <a:blip r:embed="rId4" cstate="print"/>
              <a:srcRect/>
              <a:stretch>
                <a:fillRect/>
              </a:stretch>
            </p:blipFill>
            <p:spPr bwMode="auto">
              <a:xfrm>
                <a:off x="3990" y="6270"/>
                <a:ext cx="1985" cy="720"/>
              </a:xfrm>
              <a:prstGeom prst="rect">
                <a:avLst/>
              </a:prstGeom>
              <a:noFill/>
            </p:spPr>
          </p:pic>
          <p:sp>
            <p:nvSpPr>
              <p:cNvPr id="291144" name="Freeform 328"/>
              <p:cNvSpPr>
                <a:spLocks noEditPoints="1"/>
              </p:cNvSpPr>
              <p:nvPr/>
            </p:nvSpPr>
            <p:spPr bwMode="auto">
              <a:xfrm>
                <a:off x="4022" y="6299"/>
                <a:ext cx="1928" cy="662"/>
              </a:xfrm>
              <a:custGeom>
                <a:avLst/>
                <a:gdLst/>
                <a:ahLst/>
                <a:cxnLst>
                  <a:cxn ang="0">
                    <a:pos x="630" y="491"/>
                  </a:cxn>
                  <a:cxn ang="0">
                    <a:pos x="939" y="495"/>
                  </a:cxn>
                  <a:cxn ang="0">
                    <a:pos x="415" y="506"/>
                  </a:cxn>
                  <a:cxn ang="0">
                    <a:pos x="975" y="516"/>
                  </a:cxn>
                  <a:cxn ang="0">
                    <a:pos x="1321" y="495"/>
                  </a:cxn>
                  <a:cxn ang="0">
                    <a:pos x="1168" y="436"/>
                  </a:cxn>
                  <a:cxn ang="0">
                    <a:pos x="415" y="455"/>
                  </a:cxn>
                  <a:cxn ang="0">
                    <a:pos x="1539" y="462"/>
                  </a:cxn>
                  <a:cxn ang="0">
                    <a:pos x="397" y="458"/>
                  </a:cxn>
                  <a:cxn ang="0">
                    <a:pos x="320" y="396"/>
                  </a:cxn>
                  <a:cxn ang="0">
                    <a:pos x="1171" y="382"/>
                  </a:cxn>
                  <a:cxn ang="0">
                    <a:pos x="1030" y="455"/>
                  </a:cxn>
                  <a:cxn ang="0">
                    <a:pos x="1055" y="389"/>
                  </a:cxn>
                  <a:cxn ang="0">
                    <a:pos x="390" y="389"/>
                  </a:cxn>
                  <a:cxn ang="0">
                    <a:pos x="1535" y="378"/>
                  </a:cxn>
                  <a:cxn ang="0">
                    <a:pos x="633" y="480"/>
                  </a:cxn>
                  <a:cxn ang="0">
                    <a:pos x="1441" y="476"/>
                  </a:cxn>
                  <a:cxn ang="0">
                    <a:pos x="1317" y="400"/>
                  </a:cxn>
                  <a:cxn ang="0">
                    <a:pos x="1408" y="436"/>
                  </a:cxn>
                  <a:cxn ang="0">
                    <a:pos x="1201" y="436"/>
                  </a:cxn>
                  <a:cxn ang="0">
                    <a:pos x="524" y="447"/>
                  </a:cxn>
                  <a:cxn ang="0">
                    <a:pos x="975" y="385"/>
                  </a:cxn>
                  <a:cxn ang="0">
                    <a:pos x="484" y="469"/>
                  </a:cxn>
                  <a:cxn ang="0">
                    <a:pos x="779" y="495"/>
                  </a:cxn>
                  <a:cxn ang="0">
                    <a:pos x="229" y="360"/>
                  </a:cxn>
                  <a:cxn ang="0">
                    <a:pos x="1702" y="425"/>
                  </a:cxn>
                  <a:cxn ang="0">
                    <a:pos x="851" y="440"/>
                  </a:cxn>
                  <a:cxn ang="0">
                    <a:pos x="1259" y="356"/>
                  </a:cxn>
                  <a:cxn ang="0">
                    <a:pos x="1702" y="338"/>
                  </a:cxn>
                  <a:cxn ang="0">
                    <a:pos x="448" y="451"/>
                  </a:cxn>
                  <a:cxn ang="0">
                    <a:pos x="1782" y="294"/>
                  </a:cxn>
                  <a:cxn ang="0">
                    <a:pos x="295" y="280"/>
                  </a:cxn>
                  <a:cxn ang="0">
                    <a:pos x="360" y="294"/>
                  </a:cxn>
                  <a:cxn ang="0">
                    <a:pos x="186" y="367"/>
                  </a:cxn>
                  <a:cxn ang="0">
                    <a:pos x="102" y="236"/>
                  </a:cxn>
                  <a:cxn ang="0">
                    <a:pos x="182" y="273"/>
                  </a:cxn>
                  <a:cxn ang="0">
                    <a:pos x="62" y="167"/>
                  </a:cxn>
                  <a:cxn ang="0">
                    <a:pos x="117" y="236"/>
                  </a:cxn>
                  <a:cxn ang="0">
                    <a:pos x="219" y="83"/>
                  </a:cxn>
                  <a:cxn ang="0">
                    <a:pos x="324" y="204"/>
                  </a:cxn>
                  <a:cxn ang="0">
                    <a:pos x="382" y="305"/>
                  </a:cxn>
                  <a:cxn ang="0">
                    <a:pos x="590" y="356"/>
                  </a:cxn>
                  <a:cxn ang="0">
                    <a:pos x="735" y="353"/>
                  </a:cxn>
                  <a:cxn ang="0">
                    <a:pos x="837" y="415"/>
                  </a:cxn>
                  <a:cxn ang="0">
                    <a:pos x="939" y="320"/>
                  </a:cxn>
                  <a:cxn ang="0">
                    <a:pos x="1244" y="327"/>
                  </a:cxn>
                  <a:cxn ang="0">
                    <a:pos x="1488" y="345"/>
                  </a:cxn>
                  <a:cxn ang="0">
                    <a:pos x="1528" y="338"/>
                  </a:cxn>
                  <a:cxn ang="0">
                    <a:pos x="1651" y="338"/>
                  </a:cxn>
                  <a:cxn ang="0">
                    <a:pos x="1928" y="207"/>
                  </a:cxn>
                  <a:cxn ang="0">
                    <a:pos x="1793" y="367"/>
                  </a:cxn>
                  <a:cxn ang="0">
                    <a:pos x="1659" y="455"/>
                  </a:cxn>
                  <a:cxn ang="0">
                    <a:pos x="1473" y="487"/>
                  </a:cxn>
                  <a:cxn ang="0">
                    <a:pos x="1284" y="509"/>
                  </a:cxn>
                  <a:cxn ang="0">
                    <a:pos x="1208" y="447"/>
                  </a:cxn>
                  <a:cxn ang="0">
                    <a:pos x="957" y="589"/>
                  </a:cxn>
                  <a:cxn ang="0">
                    <a:pos x="706" y="546"/>
                  </a:cxn>
                  <a:cxn ang="0">
                    <a:pos x="688" y="629"/>
                  </a:cxn>
                  <a:cxn ang="0">
                    <a:pos x="513" y="451"/>
                  </a:cxn>
                  <a:cxn ang="0">
                    <a:pos x="288" y="593"/>
                  </a:cxn>
                  <a:cxn ang="0">
                    <a:pos x="168" y="466"/>
                  </a:cxn>
                  <a:cxn ang="0">
                    <a:pos x="128" y="342"/>
                  </a:cxn>
                  <a:cxn ang="0">
                    <a:pos x="15" y="153"/>
                  </a:cxn>
                </a:cxnLst>
                <a:rect l="0" t="0" r="r" b="b"/>
                <a:pathLst>
                  <a:path w="1928" h="662">
                    <a:moveTo>
                      <a:pt x="680" y="556"/>
                    </a:moveTo>
                    <a:lnTo>
                      <a:pt x="688" y="567"/>
                    </a:lnTo>
                    <a:lnTo>
                      <a:pt x="691" y="560"/>
                    </a:lnTo>
                    <a:lnTo>
                      <a:pt x="695" y="556"/>
                    </a:lnTo>
                    <a:lnTo>
                      <a:pt x="688" y="556"/>
                    </a:lnTo>
                    <a:lnTo>
                      <a:pt x="680" y="556"/>
                    </a:lnTo>
                    <a:close/>
                    <a:moveTo>
                      <a:pt x="953" y="516"/>
                    </a:moveTo>
                    <a:lnTo>
                      <a:pt x="957" y="524"/>
                    </a:lnTo>
                    <a:lnTo>
                      <a:pt x="957" y="531"/>
                    </a:lnTo>
                    <a:lnTo>
                      <a:pt x="960" y="527"/>
                    </a:lnTo>
                    <a:lnTo>
                      <a:pt x="968" y="524"/>
                    </a:lnTo>
                    <a:lnTo>
                      <a:pt x="960" y="520"/>
                    </a:lnTo>
                    <a:lnTo>
                      <a:pt x="953" y="516"/>
                    </a:lnTo>
                    <a:close/>
                    <a:moveTo>
                      <a:pt x="1121" y="487"/>
                    </a:moveTo>
                    <a:lnTo>
                      <a:pt x="1110" y="495"/>
                    </a:lnTo>
                    <a:lnTo>
                      <a:pt x="1102" y="498"/>
                    </a:lnTo>
                    <a:lnTo>
                      <a:pt x="1091" y="498"/>
                    </a:lnTo>
                    <a:lnTo>
                      <a:pt x="1106" y="506"/>
                    </a:lnTo>
                    <a:lnTo>
                      <a:pt x="1117" y="509"/>
                    </a:lnTo>
                    <a:lnTo>
                      <a:pt x="1117" y="506"/>
                    </a:lnTo>
                    <a:lnTo>
                      <a:pt x="1117" y="498"/>
                    </a:lnTo>
                    <a:lnTo>
                      <a:pt x="1121" y="487"/>
                    </a:lnTo>
                    <a:close/>
                    <a:moveTo>
                      <a:pt x="564" y="484"/>
                    </a:moveTo>
                    <a:lnTo>
                      <a:pt x="568" y="495"/>
                    </a:lnTo>
                    <a:lnTo>
                      <a:pt x="568" y="506"/>
                    </a:lnTo>
                    <a:lnTo>
                      <a:pt x="575" y="498"/>
                    </a:lnTo>
                    <a:lnTo>
                      <a:pt x="586" y="491"/>
                    </a:lnTo>
                    <a:lnTo>
                      <a:pt x="564" y="484"/>
                    </a:lnTo>
                    <a:close/>
                    <a:moveTo>
                      <a:pt x="626" y="480"/>
                    </a:moveTo>
                    <a:lnTo>
                      <a:pt x="622" y="487"/>
                    </a:lnTo>
                    <a:lnTo>
                      <a:pt x="630" y="491"/>
                    </a:lnTo>
                    <a:lnTo>
                      <a:pt x="626" y="480"/>
                    </a:lnTo>
                    <a:close/>
                    <a:moveTo>
                      <a:pt x="713" y="473"/>
                    </a:moveTo>
                    <a:lnTo>
                      <a:pt x="713" y="480"/>
                    </a:lnTo>
                    <a:lnTo>
                      <a:pt x="713" y="502"/>
                    </a:lnTo>
                    <a:lnTo>
                      <a:pt x="713" y="520"/>
                    </a:lnTo>
                    <a:lnTo>
                      <a:pt x="710" y="535"/>
                    </a:lnTo>
                    <a:lnTo>
                      <a:pt x="713" y="531"/>
                    </a:lnTo>
                    <a:lnTo>
                      <a:pt x="717" y="527"/>
                    </a:lnTo>
                    <a:lnTo>
                      <a:pt x="724" y="524"/>
                    </a:lnTo>
                    <a:lnTo>
                      <a:pt x="735" y="527"/>
                    </a:lnTo>
                    <a:lnTo>
                      <a:pt x="746" y="535"/>
                    </a:lnTo>
                    <a:lnTo>
                      <a:pt x="753" y="546"/>
                    </a:lnTo>
                    <a:lnTo>
                      <a:pt x="764" y="560"/>
                    </a:lnTo>
                    <a:lnTo>
                      <a:pt x="771" y="571"/>
                    </a:lnTo>
                    <a:lnTo>
                      <a:pt x="771" y="564"/>
                    </a:lnTo>
                    <a:lnTo>
                      <a:pt x="768" y="556"/>
                    </a:lnTo>
                    <a:lnTo>
                      <a:pt x="764" y="546"/>
                    </a:lnTo>
                    <a:lnTo>
                      <a:pt x="760" y="535"/>
                    </a:lnTo>
                    <a:lnTo>
                      <a:pt x="760" y="524"/>
                    </a:lnTo>
                    <a:lnTo>
                      <a:pt x="764" y="513"/>
                    </a:lnTo>
                    <a:lnTo>
                      <a:pt x="771" y="502"/>
                    </a:lnTo>
                    <a:lnTo>
                      <a:pt x="760" y="506"/>
                    </a:lnTo>
                    <a:lnTo>
                      <a:pt x="753" y="506"/>
                    </a:lnTo>
                    <a:lnTo>
                      <a:pt x="742" y="506"/>
                    </a:lnTo>
                    <a:lnTo>
                      <a:pt x="735" y="502"/>
                    </a:lnTo>
                    <a:lnTo>
                      <a:pt x="728" y="498"/>
                    </a:lnTo>
                    <a:lnTo>
                      <a:pt x="720" y="487"/>
                    </a:lnTo>
                    <a:lnTo>
                      <a:pt x="713" y="473"/>
                    </a:lnTo>
                    <a:close/>
                    <a:moveTo>
                      <a:pt x="895" y="466"/>
                    </a:moveTo>
                    <a:lnTo>
                      <a:pt x="910" y="473"/>
                    </a:lnTo>
                    <a:lnTo>
                      <a:pt x="924" y="480"/>
                    </a:lnTo>
                    <a:lnTo>
                      <a:pt x="939" y="495"/>
                    </a:lnTo>
                    <a:lnTo>
                      <a:pt x="942" y="487"/>
                    </a:lnTo>
                    <a:lnTo>
                      <a:pt x="942" y="484"/>
                    </a:lnTo>
                    <a:lnTo>
                      <a:pt x="935" y="480"/>
                    </a:lnTo>
                    <a:lnTo>
                      <a:pt x="924" y="476"/>
                    </a:lnTo>
                    <a:lnTo>
                      <a:pt x="917" y="473"/>
                    </a:lnTo>
                    <a:lnTo>
                      <a:pt x="906" y="466"/>
                    </a:lnTo>
                    <a:lnTo>
                      <a:pt x="895" y="466"/>
                    </a:lnTo>
                    <a:close/>
                    <a:moveTo>
                      <a:pt x="339" y="466"/>
                    </a:moveTo>
                    <a:lnTo>
                      <a:pt x="328" y="466"/>
                    </a:lnTo>
                    <a:lnTo>
                      <a:pt x="320" y="469"/>
                    </a:lnTo>
                    <a:lnTo>
                      <a:pt x="313" y="473"/>
                    </a:lnTo>
                    <a:lnTo>
                      <a:pt x="295" y="502"/>
                    </a:lnTo>
                    <a:lnTo>
                      <a:pt x="284" y="531"/>
                    </a:lnTo>
                    <a:lnTo>
                      <a:pt x="280" y="553"/>
                    </a:lnTo>
                    <a:lnTo>
                      <a:pt x="280" y="564"/>
                    </a:lnTo>
                    <a:lnTo>
                      <a:pt x="280" y="575"/>
                    </a:lnTo>
                    <a:lnTo>
                      <a:pt x="284" y="582"/>
                    </a:lnTo>
                    <a:lnTo>
                      <a:pt x="291" y="586"/>
                    </a:lnTo>
                    <a:lnTo>
                      <a:pt x="299" y="589"/>
                    </a:lnTo>
                    <a:lnTo>
                      <a:pt x="306" y="586"/>
                    </a:lnTo>
                    <a:lnTo>
                      <a:pt x="317" y="582"/>
                    </a:lnTo>
                    <a:lnTo>
                      <a:pt x="328" y="575"/>
                    </a:lnTo>
                    <a:lnTo>
                      <a:pt x="342" y="567"/>
                    </a:lnTo>
                    <a:lnTo>
                      <a:pt x="353" y="556"/>
                    </a:lnTo>
                    <a:lnTo>
                      <a:pt x="364" y="549"/>
                    </a:lnTo>
                    <a:lnTo>
                      <a:pt x="375" y="542"/>
                    </a:lnTo>
                    <a:lnTo>
                      <a:pt x="390" y="535"/>
                    </a:lnTo>
                    <a:lnTo>
                      <a:pt x="400" y="531"/>
                    </a:lnTo>
                    <a:lnTo>
                      <a:pt x="408" y="524"/>
                    </a:lnTo>
                    <a:lnTo>
                      <a:pt x="415" y="520"/>
                    </a:lnTo>
                    <a:lnTo>
                      <a:pt x="419" y="516"/>
                    </a:lnTo>
                    <a:lnTo>
                      <a:pt x="419" y="513"/>
                    </a:lnTo>
                    <a:lnTo>
                      <a:pt x="415" y="506"/>
                    </a:lnTo>
                    <a:lnTo>
                      <a:pt x="411" y="498"/>
                    </a:lnTo>
                    <a:lnTo>
                      <a:pt x="390" y="480"/>
                    </a:lnTo>
                    <a:lnTo>
                      <a:pt x="364" y="469"/>
                    </a:lnTo>
                    <a:lnTo>
                      <a:pt x="339" y="466"/>
                    </a:lnTo>
                    <a:close/>
                    <a:moveTo>
                      <a:pt x="1033" y="462"/>
                    </a:moveTo>
                    <a:lnTo>
                      <a:pt x="1026" y="462"/>
                    </a:lnTo>
                    <a:lnTo>
                      <a:pt x="1019" y="466"/>
                    </a:lnTo>
                    <a:lnTo>
                      <a:pt x="1015" y="462"/>
                    </a:lnTo>
                    <a:lnTo>
                      <a:pt x="1019" y="476"/>
                    </a:lnTo>
                    <a:lnTo>
                      <a:pt x="1019" y="487"/>
                    </a:lnTo>
                    <a:lnTo>
                      <a:pt x="1019" y="495"/>
                    </a:lnTo>
                    <a:lnTo>
                      <a:pt x="1015" y="502"/>
                    </a:lnTo>
                    <a:lnTo>
                      <a:pt x="1026" y="498"/>
                    </a:lnTo>
                    <a:lnTo>
                      <a:pt x="1022" y="491"/>
                    </a:lnTo>
                    <a:lnTo>
                      <a:pt x="1022" y="484"/>
                    </a:lnTo>
                    <a:lnTo>
                      <a:pt x="1026" y="473"/>
                    </a:lnTo>
                    <a:lnTo>
                      <a:pt x="1033" y="462"/>
                    </a:lnTo>
                    <a:close/>
                    <a:moveTo>
                      <a:pt x="997" y="451"/>
                    </a:moveTo>
                    <a:lnTo>
                      <a:pt x="997" y="451"/>
                    </a:lnTo>
                    <a:lnTo>
                      <a:pt x="990" y="455"/>
                    </a:lnTo>
                    <a:lnTo>
                      <a:pt x="986" y="458"/>
                    </a:lnTo>
                    <a:lnTo>
                      <a:pt x="979" y="466"/>
                    </a:lnTo>
                    <a:lnTo>
                      <a:pt x="971" y="469"/>
                    </a:lnTo>
                    <a:lnTo>
                      <a:pt x="964" y="476"/>
                    </a:lnTo>
                    <a:lnTo>
                      <a:pt x="957" y="480"/>
                    </a:lnTo>
                    <a:lnTo>
                      <a:pt x="953" y="484"/>
                    </a:lnTo>
                    <a:lnTo>
                      <a:pt x="946" y="491"/>
                    </a:lnTo>
                    <a:lnTo>
                      <a:pt x="942" y="495"/>
                    </a:lnTo>
                    <a:lnTo>
                      <a:pt x="942" y="502"/>
                    </a:lnTo>
                    <a:lnTo>
                      <a:pt x="946" y="506"/>
                    </a:lnTo>
                    <a:lnTo>
                      <a:pt x="957" y="513"/>
                    </a:lnTo>
                    <a:lnTo>
                      <a:pt x="968" y="516"/>
                    </a:lnTo>
                    <a:lnTo>
                      <a:pt x="975" y="516"/>
                    </a:lnTo>
                    <a:lnTo>
                      <a:pt x="979" y="516"/>
                    </a:lnTo>
                    <a:lnTo>
                      <a:pt x="982" y="516"/>
                    </a:lnTo>
                    <a:lnTo>
                      <a:pt x="986" y="516"/>
                    </a:lnTo>
                    <a:lnTo>
                      <a:pt x="993" y="513"/>
                    </a:lnTo>
                    <a:lnTo>
                      <a:pt x="1004" y="506"/>
                    </a:lnTo>
                    <a:lnTo>
                      <a:pt x="1008" y="498"/>
                    </a:lnTo>
                    <a:lnTo>
                      <a:pt x="1011" y="487"/>
                    </a:lnTo>
                    <a:lnTo>
                      <a:pt x="1011" y="473"/>
                    </a:lnTo>
                    <a:lnTo>
                      <a:pt x="1008" y="462"/>
                    </a:lnTo>
                    <a:lnTo>
                      <a:pt x="1001" y="455"/>
                    </a:lnTo>
                    <a:lnTo>
                      <a:pt x="997" y="451"/>
                    </a:lnTo>
                    <a:close/>
                    <a:moveTo>
                      <a:pt x="1270" y="447"/>
                    </a:moveTo>
                    <a:lnTo>
                      <a:pt x="1259" y="455"/>
                    </a:lnTo>
                    <a:lnTo>
                      <a:pt x="1244" y="455"/>
                    </a:lnTo>
                    <a:lnTo>
                      <a:pt x="1255" y="466"/>
                    </a:lnTo>
                    <a:lnTo>
                      <a:pt x="1266" y="473"/>
                    </a:lnTo>
                    <a:lnTo>
                      <a:pt x="1270" y="480"/>
                    </a:lnTo>
                    <a:lnTo>
                      <a:pt x="1266" y="469"/>
                    </a:lnTo>
                    <a:lnTo>
                      <a:pt x="1266" y="458"/>
                    </a:lnTo>
                    <a:lnTo>
                      <a:pt x="1270" y="447"/>
                    </a:lnTo>
                    <a:close/>
                    <a:moveTo>
                      <a:pt x="1415" y="447"/>
                    </a:moveTo>
                    <a:lnTo>
                      <a:pt x="1415" y="455"/>
                    </a:lnTo>
                    <a:lnTo>
                      <a:pt x="1411" y="458"/>
                    </a:lnTo>
                    <a:lnTo>
                      <a:pt x="1404" y="469"/>
                    </a:lnTo>
                    <a:lnTo>
                      <a:pt x="1397" y="476"/>
                    </a:lnTo>
                    <a:lnTo>
                      <a:pt x="1386" y="480"/>
                    </a:lnTo>
                    <a:lnTo>
                      <a:pt x="1375" y="480"/>
                    </a:lnTo>
                    <a:lnTo>
                      <a:pt x="1364" y="484"/>
                    </a:lnTo>
                    <a:lnTo>
                      <a:pt x="1353" y="484"/>
                    </a:lnTo>
                    <a:lnTo>
                      <a:pt x="1339" y="487"/>
                    </a:lnTo>
                    <a:lnTo>
                      <a:pt x="1328" y="491"/>
                    </a:lnTo>
                    <a:lnTo>
                      <a:pt x="1321" y="495"/>
                    </a:lnTo>
                    <a:lnTo>
                      <a:pt x="1317" y="498"/>
                    </a:lnTo>
                    <a:lnTo>
                      <a:pt x="1321" y="498"/>
                    </a:lnTo>
                    <a:lnTo>
                      <a:pt x="1335" y="495"/>
                    </a:lnTo>
                    <a:lnTo>
                      <a:pt x="1346" y="491"/>
                    </a:lnTo>
                    <a:lnTo>
                      <a:pt x="1357" y="487"/>
                    </a:lnTo>
                    <a:lnTo>
                      <a:pt x="1368" y="487"/>
                    </a:lnTo>
                    <a:lnTo>
                      <a:pt x="1371" y="484"/>
                    </a:lnTo>
                    <a:lnTo>
                      <a:pt x="1379" y="480"/>
                    </a:lnTo>
                    <a:lnTo>
                      <a:pt x="1390" y="480"/>
                    </a:lnTo>
                    <a:lnTo>
                      <a:pt x="1404" y="476"/>
                    </a:lnTo>
                    <a:lnTo>
                      <a:pt x="1422" y="476"/>
                    </a:lnTo>
                    <a:lnTo>
                      <a:pt x="1430" y="476"/>
                    </a:lnTo>
                    <a:lnTo>
                      <a:pt x="1419" y="462"/>
                    </a:lnTo>
                    <a:lnTo>
                      <a:pt x="1415" y="447"/>
                    </a:lnTo>
                    <a:close/>
                    <a:moveTo>
                      <a:pt x="1168" y="433"/>
                    </a:moveTo>
                    <a:lnTo>
                      <a:pt x="1164" y="436"/>
                    </a:lnTo>
                    <a:lnTo>
                      <a:pt x="1164" y="440"/>
                    </a:lnTo>
                    <a:lnTo>
                      <a:pt x="1157" y="444"/>
                    </a:lnTo>
                    <a:lnTo>
                      <a:pt x="1150" y="447"/>
                    </a:lnTo>
                    <a:lnTo>
                      <a:pt x="1142" y="444"/>
                    </a:lnTo>
                    <a:lnTo>
                      <a:pt x="1113" y="436"/>
                    </a:lnTo>
                    <a:lnTo>
                      <a:pt x="1124" y="447"/>
                    </a:lnTo>
                    <a:lnTo>
                      <a:pt x="1128" y="458"/>
                    </a:lnTo>
                    <a:lnTo>
                      <a:pt x="1128" y="466"/>
                    </a:lnTo>
                    <a:lnTo>
                      <a:pt x="1128" y="473"/>
                    </a:lnTo>
                    <a:lnTo>
                      <a:pt x="1128" y="476"/>
                    </a:lnTo>
                    <a:lnTo>
                      <a:pt x="1135" y="466"/>
                    </a:lnTo>
                    <a:lnTo>
                      <a:pt x="1146" y="458"/>
                    </a:lnTo>
                    <a:lnTo>
                      <a:pt x="1157" y="451"/>
                    </a:lnTo>
                    <a:lnTo>
                      <a:pt x="1164" y="447"/>
                    </a:lnTo>
                    <a:lnTo>
                      <a:pt x="1171" y="444"/>
                    </a:lnTo>
                    <a:lnTo>
                      <a:pt x="1168" y="440"/>
                    </a:lnTo>
                    <a:lnTo>
                      <a:pt x="1168" y="436"/>
                    </a:lnTo>
                    <a:lnTo>
                      <a:pt x="1168" y="433"/>
                    </a:lnTo>
                    <a:close/>
                    <a:moveTo>
                      <a:pt x="1077" y="429"/>
                    </a:moveTo>
                    <a:lnTo>
                      <a:pt x="1070" y="433"/>
                    </a:lnTo>
                    <a:lnTo>
                      <a:pt x="1062" y="436"/>
                    </a:lnTo>
                    <a:lnTo>
                      <a:pt x="1051" y="447"/>
                    </a:lnTo>
                    <a:lnTo>
                      <a:pt x="1041" y="458"/>
                    </a:lnTo>
                    <a:lnTo>
                      <a:pt x="1033" y="469"/>
                    </a:lnTo>
                    <a:lnTo>
                      <a:pt x="1030" y="480"/>
                    </a:lnTo>
                    <a:lnTo>
                      <a:pt x="1030" y="491"/>
                    </a:lnTo>
                    <a:lnTo>
                      <a:pt x="1030" y="495"/>
                    </a:lnTo>
                    <a:lnTo>
                      <a:pt x="1033" y="498"/>
                    </a:lnTo>
                    <a:lnTo>
                      <a:pt x="1048" y="495"/>
                    </a:lnTo>
                    <a:lnTo>
                      <a:pt x="1062" y="495"/>
                    </a:lnTo>
                    <a:lnTo>
                      <a:pt x="1070" y="495"/>
                    </a:lnTo>
                    <a:lnTo>
                      <a:pt x="1077" y="491"/>
                    </a:lnTo>
                    <a:lnTo>
                      <a:pt x="1081" y="491"/>
                    </a:lnTo>
                    <a:lnTo>
                      <a:pt x="1084" y="491"/>
                    </a:lnTo>
                    <a:lnTo>
                      <a:pt x="1091" y="491"/>
                    </a:lnTo>
                    <a:lnTo>
                      <a:pt x="1102" y="491"/>
                    </a:lnTo>
                    <a:lnTo>
                      <a:pt x="1110" y="487"/>
                    </a:lnTo>
                    <a:lnTo>
                      <a:pt x="1117" y="480"/>
                    </a:lnTo>
                    <a:lnTo>
                      <a:pt x="1121" y="469"/>
                    </a:lnTo>
                    <a:lnTo>
                      <a:pt x="1124" y="462"/>
                    </a:lnTo>
                    <a:lnTo>
                      <a:pt x="1117" y="451"/>
                    </a:lnTo>
                    <a:lnTo>
                      <a:pt x="1113" y="447"/>
                    </a:lnTo>
                    <a:lnTo>
                      <a:pt x="1110" y="440"/>
                    </a:lnTo>
                    <a:lnTo>
                      <a:pt x="1102" y="436"/>
                    </a:lnTo>
                    <a:lnTo>
                      <a:pt x="1091" y="429"/>
                    </a:lnTo>
                    <a:lnTo>
                      <a:pt x="1077" y="429"/>
                    </a:lnTo>
                    <a:close/>
                    <a:moveTo>
                      <a:pt x="408" y="425"/>
                    </a:moveTo>
                    <a:lnTo>
                      <a:pt x="415" y="436"/>
                    </a:lnTo>
                    <a:lnTo>
                      <a:pt x="415" y="451"/>
                    </a:lnTo>
                    <a:lnTo>
                      <a:pt x="415" y="455"/>
                    </a:lnTo>
                    <a:lnTo>
                      <a:pt x="415" y="458"/>
                    </a:lnTo>
                    <a:lnTo>
                      <a:pt x="411" y="462"/>
                    </a:lnTo>
                    <a:lnTo>
                      <a:pt x="404" y="466"/>
                    </a:lnTo>
                    <a:lnTo>
                      <a:pt x="397" y="466"/>
                    </a:lnTo>
                    <a:lnTo>
                      <a:pt x="382" y="462"/>
                    </a:lnTo>
                    <a:lnTo>
                      <a:pt x="368" y="462"/>
                    </a:lnTo>
                    <a:lnTo>
                      <a:pt x="360" y="462"/>
                    </a:lnTo>
                    <a:lnTo>
                      <a:pt x="375" y="466"/>
                    </a:lnTo>
                    <a:lnTo>
                      <a:pt x="390" y="473"/>
                    </a:lnTo>
                    <a:lnTo>
                      <a:pt x="404" y="480"/>
                    </a:lnTo>
                    <a:lnTo>
                      <a:pt x="415" y="495"/>
                    </a:lnTo>
                    <a:lnTo>
                      <a:pt x="422" y="498"/>
                    </a:lnTo>
                    <a:lnTo>
                      <a:pt x="419" y="487"/>
                    </a:lnTo>
                    <a:lnTo>
                      <a:pt x="419" y="476"/>
                    </a:lnTo>
                    <a:lnTo>
                      <a:pt x="419" y="469"/>
                    </a:lnTo>
                    <a:lnTo>
                      <a:pt x="422" y="462"/>
                    </a:lnTo>
                    <a:lnTo>
                      <a:pt x="430" y="458"/>
                    </a:lnTo>
                    <a:lnTo>
                      <a:pt x="437" y="455"/>
                    </a:lnTo>
                    <a:lnTo>
                      <a:pt x="444" y="455"/>
                    </a:lnTo>
                    <a:lnTo>
                      <a:pt x="437" y="451"/>
                    </a:lnTo>
                    <a:lnTo>
                      <a:pt x="422" y="440"/>
                    </a:lnTo>
                    <a:lnTo>
                      <a:pt x="408" y="425"/>
                    </a:lnTo>
                    <a:close/>
                    <a:moveTo>
                      <a:pt x="1062" y="418"/>
                    </a:moveTo>
                    <a:lnTo>
                      <a:pt x="1059" y="429"/>
                    </a:lnTo>
                    <a:lnTo>
                      <a:pt x="1070" y="425"/>
                    </a:lnTo>
                    <a:lnTo>
                      <a:pt x="1062" y="418"/>
                    </a:lnTo>
                    <a:close/>
                    <a:moveTo>
                      <a:pt x="1557" y="404"/>
                    </a:moveTo>
                    <a:lnTo>
                      <a:pt x="1561" y="411"/>
                    </a:lnTo>
                    <a:lnTo>
                      <a:pt x="1561" y="418"/>
                    </a:lnTo>
                    <a:lnTo>
                      <a:pt x="1561" y="425"/>
                    </a:lnTo>
                    <a:lnTo>
                      <a:pt x="1553" y="436"/>
                    </a:lnTo>
                    <a:lnTo>
                      <a:pt x="1546" y="447"/>
                    </a:lnTo>
                    <a:lnTo>
                      <a:pt x="1539" y="462"/>
                    </a:lnTo>
                    <a:lnTo>
                      <a:pt x="1531" y="476"/>
                    </a:lnTo>
                    <a:lnTo>
                      <a:pt x="1528" y="480"/>
                    </a:lnTo>
                    <a:lnTo>
                      <a:pt x="1535" y="473"/>
                    </a:lnTo>
                    <a:lnTo>
                      <a:pt x="1542" y="462"/>
                    </a:lnTo>
                    <a:lnTo>
                      <a:pt x="1550" y="451"/>
                    </a:lnTo>
                    <a:lnTo>
                      <a:pt x="1557" y="444"/>
                    </a:lnTo>
                    <a:lnTo>
                      <a:pt x="1571" y="436"/>
                    </a:lnTo>
                    <a:lnTo>
                      <a:pt x="1582" y="433"/>
                    </a:lnTo>
                    <a:lnTo>
                      <a:pt x="1601" y="429"/>
                    </a:lnTo>
                    <a:lnTo>
                      <a:pt x="1586" y="422"/>
                    </a:lnTo>
                    <a:lnTo>
                      <a:pt x="1579" y="415"/>
                    </a:lnTo>
                    <a:lnTo>
                      <a:pt x="1575" y="411"/>
                    </a:lnTo>
                    <a:lnTo>
                      <a:pt x="1571" y="404"/>
                    </a:lnTo>
                    <a:lnTo>
                      <a:pt x="1568" y="407"/>
                    </a:lnTo>
                    <a:lnTo>
                      <a:pt x="1561" y="404"/>
                    </a:lnTo>
                    <a:lnTo>
                      <a:pt x="1557" y="404"/>
                    </a:lnTo>
                    <a:close/>
                    <a:moveTo>
                      <a:pt x="360" y="393"/>
                    </a:moveTo>
                    <a:lnTo>
                      <a:pt x="350" y="396"/>
                    </a:lnTo>
                    <a:lnTo>
                      <a:pt x="339" y="396"/>
                    </a:lnTo>
                    <a:lnTo>
                      <a:pt x="320" y="400"/>
                    </a:lnTo>
                    <a:lnTo>
                      <a:pt x="317" y="404"/>
                    </a:lnTo>
                    <a:lnTo>
                      <a:pt x="317" y="411"/>
                    </a:lnTo>
                    <a:lnTo>
                      <a:pt x="320" y="418"/>
                    </a:lnTo>
                    <a:lnTo>
                      <a:pt x="324" y="429"/>
                    </a:lnTo>
                    <a:lnTo>
                      <a:pt x="328" y="436"/>
                    </a:lnTo>
                    <a:lnTo>
                      <a:pt x="335" y="444"/>
                    </a:lnTo>
                    <a:lnTo>
                      <a:pt x="339" y="451"/>
                    </a:lnTo>
                    <a:lnTo>
                      <a:pt x="346" y="451"/>
                    </a:lnTo>
                    <a:lnTo>
                      <a:pt x="357" y="455"/>
                    </a:lnTo>
                    <a:lnTo>
                      <a:pt x="368" y="455"/>
                    </a:lnTo>
                    <a:lnTo>
                      <a:pt x="382" y="458"/>
                    </a:lnTo>
                    <a:lnTo>
                      <a:pt x="397" y="458"/>
                    </a:lnTo>
                    <a:lnTo>
                      <a:pt x="404" y="458"/>
                    </a:lnTo>
                    <a:lnTo>
                      <a:pt x="408" y="455"/>
                    </a:lnTo>
                    <a:lnTo>
                      <a:pt x="411" y="455"/>
                    </a:lnTo>
                    <a:lnTo>
                      <a:pt x="411" y="451"/>
                    </a:lnTo>
                    <a:lnTo>
                      <a:pt x="404" y="433"/>
                    </a:lnTo>
                    <a:lnTo>
                      <a:pt x="400" y="418"/>
                    </a:lnTo>
                    <a:lnTo>
                      <a:pt x="390" y="407"/>
                    </a:lnTo>
                    <a:lnTo>
                      <a:pt x="379" y="400"/>
                    </a:lnTo>
                    <a:lnTo>
                      <a:pt x="371" y="396"/>
                    </a:lnTo>
                    <a:lnTo>
                      <a:pt x="360" y="393"/>
                    </a:lnTo>
                    <a:close/>
                    <a:moveTo>
                      <a:pt x="299" y="393"/>
                    </a:moveTo>
                    <a:lnTo>
                      <a:pt x="306" y="407"/>
                    </a:lnTo>
                    <a:lnTo>
                      <a:pt x="306" y="422"/>
                    </a:lnTo>
                    <a:lnTo>
                      <a:pt x="309" y="440"/>
                    </a:lnTo>
                    <a:lnTo>
                      <a:pt x="306" y="447"/>
                    </a:lnTo>
                    <a:lnTo>
                      <a:pt x="306" y="462"/>
                    </a:lnTo>
                    <a:lnTo>
                      <a:pt x="302" y="476"/>
                    </a:lnTo>
                    <a:lnTo>
                      <a:pt x="309" y="469"/>
                    </a:lnTo>
                    <a:lnTo>
                      <a:pt x="317" y="462"/>
                    </a:lnTo>
                    <a:lnTo>
                      <a:pt x="328" y="458"/>
                    </a:lnTo>
                    <a:lnTo>
                      <a:pt x="339" y="458"/>
                    </a:lnTo>
                    <a:lnTo>
                      <a:pt x="342" y="458"/>
                    </a:lnTo>
                    <a:lnTo>
                      <a:pt x="331" y="455"/>
                    </a:lnTo>
                    <a:lnTo>
                      <a:pt x="324" y="444"/>
                    </a:lnTo>
                    <a:lnTo>
                      <a:pt x="317" y="433"/>
                    </a:lnTo>
                    <a:lnTo>
                      <a:pt x="313" y="422"/>
                    </a:lnTo>
                    <a:lnTo>
                      <a:pt x="309" y="411"/>
                    </a:lnTo>
                    <a:lnTo>
                      <a:pt x="309" y="404"/>
                    </a:lnTo>
                    <a:lnTo>
                      <a:pt x="313" y="400"/>
                    </a:lnTo>
                    <a:lnTo>
                      <a:pt x="317" y="396"/>
                    </a:lnTo>
                    <a:lnTo>
                      <a:pt x="320" y="396"/>
                    </a:lnTo>
                    <a:lnTo>
                      <a:pt x="313" y="396"/>
                    </a:lnTo>
                    <a:lnTo>
                      <a:pt x="299" y="393"/>
                    </a:lnTo>
                    <a:close/>
                    <a:moveTo>
                      <a:pt x="1721" y="393"/>
                    </a:moveTo>
                    <a:lnTo>
                      <a:pt x="1721" y="393"/>
                    </a:lnTo>
                    <a:lnTo>
                      <a:pt x="1717" y="396"/>
                    </a:lnTo>
                    <a:lnTo>
                      <a:pt x="1713" y="396"/>
                    </a:lnTo>
                    <a:lnTo>
                      <a:pt x="1710" y="396"/>
                    </a:lnTo>
                    <a:lnTo>
                      <a:pt x="1706" y="396"/>
                    </a:lnTo>
                    <a:lnTo>
                      <a:pt x="1710" y="407"/>
                    </a:lnTo>
                    <a:lnTo>
                      <a:pt x="1713" y="415"/>
                    </a:lnTo>
                    <a:lnTo>
                      <a:pt x="1713" y="407"/>
                    </a:lnTo>
                    <a:lnTo>
                      <a:pt x="1721" y="393"/>
                    </a:lnTo>
                    <a:close/>
                    <a:moveTo>
                      <a:pt x="1288" y="389"/>
                    </a:moveTo>
                    <a:lnTo>
                      <a:pt x="1291" y="400"/>
                    </a:lnTo>
                    <a:lnTo>
                      <a:pt x="1291" y="411"/>
                    </a:lnTo>
                    <a:lnTo>
                      <a:pt x="1291" y="422"/>
                    </a:lnTo>
                    <a:lnTo>
                      <a:pt x="1291" y="429"/>
                    </a:lnTo>
                    <a:lnTo>
                      <a:pt x="1299" y="429"/>
                    </a:lnTo>
                    <a:lnTo>
                      <a:pt x="1310" y="425"/>
                    </a:lnTo>
                    <a:lnTo>
                      <a:pt x="1317" y="425"/>
                    </a:lnTo>
                    <a:lnTo>
                      <a:pt x="1321" y="422"/>
                    </a:lnTo>
                    <a:lnTo>
                      <a:pt x="1321" y="418"/>
                    </a:lnTo>
                    <a:lnTo>
                      <a:pt x="1317" y="415"/>
                    </a:lnTo>
                    <a:lnTo>
                      <a:pt x="1313" y="407"/>
                    </a:lnTo>
                    <a:lnTo>
                      <a:pt x="1313" y="404"/>
                    </a:lnTo>
                    <a:lnTo>
                      <a:pt x="1310" y="400"/>
                    </a:lnTo>
                    <a:lnTo>
                      <a:pt x="1313" y="396"/>
                    </a:lnTo>
                    <a:lnTo>
                      <a:pt x="1313" y="393"/>
                    </a:lnTo>
                    <a:lnTo>
                      <a:pt x="1310" y="393"/>
                    </a:lnTo>
                    <a:lnTo>
                      <a:pt x="1306" y="393"/>
                    </a:lnTo>
                    <a:lnTo>
                      <a:pt x="1295" y="393"/>
                    </a:lnTo>
                    <a:lnTo>
                      <a:pt x="1288" y="389"/>
                    </a:lnTo>
                    <a:close/>
                    <a:moveTo>
                      <a:pt x="1171" y="382"/>
                    </a:moveTo>
                    <a:lnTo>
                      <a:pt x="1157" y="382"/>
                    </a:lnTo>
                    <a:lnTo>
                      <a:pt x="1161" y="389"/>
                    </a:lnTo>
                    <a:lnTo>
                      <a:pt x="1161" y="393"/>
                    </a:lnTo>
                    <a:lnTo>
                      <a:pt x="1164" y="404"/>
                    </a:lnTo>
                    <a:lnTo>
                      <a:pt x="1164" y="393"/>
                    </a:lnTo>
                    <a:lnTo>
                      <a:pt x="1168" y="385"/>
                    </a:lnTo>
                    <a:lnTo>
                      <a:pt x="1171" y="382"/>
                    </a:lnTo>
                    <a:close/>
                    <a:moveTo>
                      <a:pt x="1022" y="382"/>
                    </a:moveTo>
                    <a:lnTo>
                      <a:pt x="1033" y="385"/>
                    </a:lnTo>
                    <a:lnTo>
                      <a:pt x="1041" y="389"/>
                    </a:lnTo>
                    <a:lnTo>
                      <a:pt x="1048" y="393"/>
                    </a:lnTo>
                    <a:lnTo>
                      <a:pt x="1048" y="385"/>
                    </a:lnTo>
                    <a:lnTo>
                      <a:pt x="1051" y="382"/>
                    </a:lnTo>
                    <a:lnTo>
                      <a:pt x="1037" y="382"/>
                    </a:lnTo>
                    <a:lnTo>
                      <a:pt x="1022" y="382"/>
                    </a:lnTo>
                    <a:close/>
                    <a:moveTo>
                      <a:pt x="993" y="382"/>
                    </a:moveTo>
                    <a:lnTo>
                      <a:pt x="986" y="382"/>
                    </a:lnTo>
                    <a:lnTo>
                      <a:pt x="982" y="385"/>
                    </a:lnTo>
                    <a:lnTo>
                      <a:pt x="982" y="389"/>
                    </a:lnTo>
                    <a:lnTo>
                      <a:pt x="986" y="396"/>
                    </a:lnTo>
                    <a:lnTo>
                      <a:pt x="986" y="407"/>
                    </a:lnTo>
                    <a:lnTo>
                      <a:pt x="990" y="422"/>
                    </a:lnTo>
                    <a:lnTo>
                      <a:pt x="993" y="433"/>
                    </a:lnTo>
                    <a:lnTo>
                      <a:pt x="997" y="444"/>
                    </a:lnTo>
                    <a:lnTo>
                      <a:pt x="1001" y="447"/>
                    </a:lnTo>
                    <a:lnTo>
                      <a:pt x="1004" y="451"/>
                    </a:lnTo>
                    <a:lnTo>
                      <a:pt x="1011" y="455"/>
                    </a:lnTo>
                    <a:lnTo>
                      <a:pt x="1019" y="458"/>
                    </a:lnTo>
                    <a:lnTo>
                      <a:pt x="1030" y="455"/>
                    </a:lnTo>
                    <a:lnTo>
                      <a:pt x="1037" y="447"/>
                    </a:lnTo>
                    <a:lnTo>
                      <a:pt x="1048" y="440"/>
                    </a:lnTo>
                    <a:lnTo>
                      <a:pt x="1051" y="429"/>
                    </a:lnTo>
                    <a:lnTo>
                      <a:pt x="1055" y="422"/>
                    </a:lnTo>
                    <a:lnTo>
                      <a:pt x="1055" y="415"/>
                    </a:lnTo>
                    <a:lnTo>
                      <a:pt x="1051" y="404"/>
                    </a:lnTo>
                    <a:lnTo>
                      <a:pt x="1044" y="396"/>
                    </a:lnTo>
                    <a:lnTo>
                      <a:pt x="1037" y="393"/>
                    </a:lnTo>
                    <a:lnTo>
                      <a:pt x="1026" y="389"/>
                    </a:lnTo>
                    <a:lnTo>
                      <a:pt x="1015" y="385"/>
                    </a:lnTo>
                    <a:lnTo>
                      <a:pt x="1001" y="382"/>
                    </a:lnTo>
                    <a:lnTo>
                      <a:pt x="993" y="382"/>
                    </a:lnTo>
                    <a:close/>
                    <a:moveTo>
                      <a:pt x="1470" y="378"/>
                    </a:moveTo>
                    <a:lnTo>
                      <a:pt x="1473" y="389"/>
                    </a:lnTo>
                    <a:lnTo>
                      <a:pt x="1477" y="404"/>
                    </a:lnTo>
                    <a:lnTo>
                      <a:pt x="1481" y="418"/>
                    </a:lnTo>
                    <a:lnTo>
                      <a:pt x="1484" y="433"/>
                    </a:lnTo>
                    <a:lnTo>
                      <a:pt x="1484" y="418"/>
                    </a:lnTo>
                    <a:lnTo>
                      <a:pt x="1484" y="404"/>
                    </a:lnTo>
                    <a:lnTo>
                      <a:pt x="1488" y="389"/>
                    </a:lnTo>
                    <a:lnTo>
                      <a:pt x="1484" y="389"/>
                    </a:lnTo>
                    <a:lnTo>
                      <a:pt x="1481" y="389"/>
                    </a:lnTo>
                    <a:lnTo>
                      <a:pt x="1473" y="385"/>
                    </a:lnTo>
                    <a:lnTo>
                      <a:pt x="1470" y="382"/>
                    </a:lnTo>
                    <a:lnTo>
                      <a:pt x="1470" y="378"/>
                    </a:lnTo>
                    <a:close/>
                    <a:moveTo>
                      <a:pt x="1106" y="378"/>
                    </a:moveTo>
                    <a:lnTo>
                      <a:pt x="1084" y="378"/>
                    </a:lnTo>
                    <a:lnTo>
                      <a:pt x="1073" y="382"/>
                    </a:lnTo>
                    <a:lnTo>
                      <a:pt x="1062" y="382"/>
                    </a:lnTo>
                    <a:lnTo>
                      <a:pt x="1059" y="385"/>
                    </a:lnTo>
                    <a:lnTo>
                      <a:pt x="1055" y="385"/>
                    </a:lnTo>
                    <a:lnTo>
                      <a:pt x="1055" y="389"/>
                    </a:lnTo>
                    <a:lnTo>
                      <a:pt x="1055" y="400"/>
                    </a:lnTo>
                    <a:lnTo>
                      <a:pt x="1062" y="407"/>
                    </a:lnTo>
                    <a:lnTo>
                      <a:pt x="1070" y="415"/>
                    </a:lnTo>
                    <a:lnTo>
                      <a:pt x="1073" y="418"/>
                    </a:lnTo>
                    <a:lnTo>
                      <a:pt x="1077" y="422"/>
                    </a:lnTo>
                    <a:lnTo>
                      <a:pt x="1081" y="422"/>
                    </a:lnTo>
                    <a:lnTo>
                      <a:pt x="1091" y="425"/>
                    </a:lnTo>
                    <a:lnTo>
                      <a:pt x="1102" y="429"/>
                    </a:lnTo>
                    <a:lnTo>
                      <a:pt x="1113" y="429"/>
                    </a:lnTo>
                    <a:lnTo>
                      <a:pt x="1128" y="433"/>
                    </a:lnTo>
                    <a:lnTo>
                      <a:pt x="1142" y="440"/>
                    </a:lnTo>
                    <a:lnTo>
                      <a:pt x="1150" y="440"/>
                    </a:lnTo>
                    <a:lnTo>
                      <a:pt x="1153" y="440"/>
                    </a:lnTo>
                    <a:lnTo>
                      <a:pt x="1157" y="436"/>
                    </a:lnTo>
                    <a:lnTo>
                      <a:pt x="1161" y="433"/>
                    </a:lnTo>
                    <a:lnTo>
                      <a:pt x="1161" y="425"/>
                    </a:lnTo>
                    <a:lnTo>
                      <a:pt x="1161" y="415"/>
                    </a:lnTo>
                    <a:lnTo>
                      <a:pt x="1157" y="404"/>
                    </a:lnTo>
                    <a:lnTo>
                      <a:pt x="1157" y="396"/>
                    </a:lnTo>
                    <a:lnTo>
                      <a:pt x="1153" y="389"/>
                    </a:lnTo>
                    <a:lnTo>
                      <a:pt x="1153" y="385"/>
                    </a:lnTo>
                    <a:lnTo>
                      <a:pt x="1150" y="385"/>
                    </a:lnTo>
                    <a:lnTo>
                      <a:pt x="1139" y="382"/>
                    </a:lnTo>
                    <a:lnTo>
                      <a:pt x="1124" y="378"/>
                    </a:lnTo>
                    <a:lnTo>
                      <a:pt x="1106" y="378"/>
                    </a:lnTo>
                    <a:close/>
                    <a:moveTo>
                      <a:pt x="386" y="378"/>
                    </a:moveTo>
                    <a:lnTo>
                      <a:pt x="379" y="382"/>
                    </a:lnTo>
                    <a:lnTo>
                      <a:pt x="368" y="385"/>
                    </a:lnTo>
                    <a:lnTo>
                      <a:pt x="360" y="389"/>
                    </a:lnTo>
                    <a:lnTo>
                      <a:pt x="371" y="389"/>
                    </a:lnTo>
                    <a:lnTo>
                      <a:pt x="382" y="393"/>
                    </a:lnTo>
                    <a:lnTo>
                      <a:pt x="393" y="400"/>
                    </a:lnTo>
                    <a:lnTo>
                      <a:pt x="390" y="389"/>
                    </a:lnTo>
                    <a:lnTo>
                      <a:pt x="386" y="378"/>
                    </a:lnTo>
                    <a:close/>
                    <a:moveTo>
                      <a:pt x="1528" y="375"/>
                    </a:moveTo>
                    <a:lnTo>
                      <a:pt x="1524" y="375"/>
                    </a:lnTo>
                    <a:lnTo>
                      <a:pt x="1513" y="378"/>
                    </a:lnTo>
                    <a:lnTo>
                      <a:pt x="1506" y="378"/>
                    </a:lnTo>
                    <a:lnTo>
                      <a:pt x="1502" y="382"/>
                    </a:lnTo>
                    <a:lnTo>
                      <a:pt x="1499" y="385"/>
                    </a:lnTo>
                    <a:lnTo>
                      <a:pt x="1495" y="393"/>
                    </a:lnTo>
                    <a:lnTo>
                      <a:pt x="1491" y="404"/>
                    </a:lnTo>
                    <a:lnTo>
                      <a:pt x="1491" y="418"/>
                    </a:lnTo>
                    <a:lnTo>
                      <a:pt x="1491" y="429"/>
                    </a:lnTo>
                    <a:lnTo>
                      <a:pt x="1488" y="444"/>
                    </a:lnTo>
                    <a:lnTo>
                      <a:pt x="1484" y="458"/>
                    </a:lnTo>
                    <a:lnTo>
                      <a:pt x="1481" y="469"/>
                    </a:lnTo>
                    <a:lnTo>
                      <a:pt x="1481" y="476"/>
                    </a:lnTo>
                    <a:lnTo>
                      <a:pt x="1484" y="480"/>
                    </a:lnTo>
                    <a:lnTo>
                      <a:pt x="1484" y="484"/>
                    </a:lnTo>
                    <a:lnTo>
                      <a:pt x="1491" y="487"/>
                    </a:lnTo>
                    <a:lnTo>
                      <a:pt x="1499" y="491"/>
                    </a:lnTo>
                    <a:lnTo>
                      <a:pt x="1502" y="495"/>
                    </a:lnTo>
                    <a:lnTo>
                      <a:pt x="1510" y="495"/>
                    </a:lnTo>
                    <a:lnTo>
                      <a:pt x="1513" y="491"/>
                    </a:lnTo>
                    <a:lnTo>
                      <a:pt x="1517" y="484"/>
                    </a:lnTo>
                    <a:lnTo>
                      <a:pt x="1524" y="473"/>
                    </a:lnTo>
                    <a:lnTo>
                      <a:pt x="1531" y="458"/>
                    </a:lnTo>
                    <a:lnTo>
                      <a:pt x="1542" y="444"/>
                    </a:lnTo>
                    <a:lnTo>
                      <a:pt x="1550" y="433"/>
                    </a:lnTo>
                    <a:lnTo>
                      <a:pt x="1553" y="422"/>
                    </a:lnTo>
                    <a:lnTo>
                      <a:pt x="1553" y="415"/>
                    </a:lnTo>
                    <a:lnTo>
                      <a:pt x="1553" y="407"/>
                    </a:lnTo>
                    <a:lnTo>
                      <a:pt x="1546" y="396"/>
                    </a:lnTo>
                    <a:lnTo>
                      <a:pt x="1542" y="385"/>
                    </a:lnTo>
                    <a:lnTo>
                      <a:pt x="1535" y="378"/>
                    </a:lnTo>
                    <a:lnTo>
                      <a:pt x="1531" y="375"/>
                    </a:lnTo>
                    <a:lnTo>
                      <a:pt x="1528" y="375"/>
                    </a:lnTo>
                    <a:close/>
                    <a:moveTo>
                      <a:pt x="1401" y="371"/>
                    </a:moveTo>
                    <a:lnTo>
                      <a:pt x="1404" y="378"/>
                    </a:lnTo>
                    <a:lnTo>
                      <a:pt x="1401" y="389"/>
                    </a:lnTo>
                    <a:lnTo>
                      <a:pt x="1397" y="404"/>
                    </a:lnTo>
                    <a:lnTo>
                      <a:pt x="1397" y="411"/>
                    </a:lnTo>
                    <a:lnTo>
                      <a:pt x="1401" y="415"/>
                    </a:lnTo>
                    <a:lnTo>
                      <a:pt x="1404" y="422"/>
                    </a:lnTo>
                    <a:lnTo>
                      <a:pt x="1411" y="429"/>
                    </a:lnTo>
                    <a:lnTo>
                      <a:pt x="1415" y="436"/>
                    </a:lnTo>
                    <a:lnTo>
                      <a:pt x="1415" y="444"/>
                    </a:lnTo>
                    <a:lnTo>
                      <a:pt x="1415" y="436"/>
                    </a:lnTo>
                    <a:lnTo>
                      <a:pt x="1415" y="425"/>
                    </a:lnTo>
                    <a:lnTo>
                      <a:pt x="1415" y="418"/>
                    </a:lnTo>
                    <a:lnTo>
                      <a:pt x="1411" y="407"/>
                    </a:lnTo>
                    <a:lnTo>
                      <a:pt x="1408" y="400"/>
                    </a:lnTo>
                    <a:lnTo>
                      <a:pt x="1404" y="393"/>
                    </a:lnTo>
                    <a:lnTo>
                      <a:pt x="1404" y="385"/>
                    </a:lnTo>
                    <a:lnTo>
                      <a:pt x="1404" y="378"/>
                    </a:lnTo>
                    <a:lnTo>
                      <a:pt x="1408" y="371"/>
                    </a:lnTo>
                    <a:lnTo>
                      <a:pt x="1404" y="371"/>
                    </a:lnTo>
                    <a:lnTo>
                      <a:pt x="1401" y="371"/>
                    </a:lnTo>
                    <a:close/>
                    <a:moveTo>
                      <a:pt x="666" y="371"/>
                    </a:moveTo>
                    <a:lnTo>
                      <a:pt x="651" y="371"/>
                    </a:lnTo>
                    <a:lnTo>
                      <a:pt x="637" y="375"/>
                    </a:lnTo>
                    <a:lnTo>
                      <a:pt x="633" y="382"/>
                    </a:lnTo>
                    <a:lnTo>
                      <a:pt x="630" y="389"/>
                    </a:lnTo>
                    <a:lnTo>
                      <a:pt x="630" y="400"/>
                    </a:lnTo>
                    <a:lnTo>
                      <a:pt x="626" y="425"/>
                    </a:lnTo>
                    <a:lnTo>
                      <a:pt x="630" y="466"/>
                    </a:lnTo>
                    <a:lnTo>
                      <a:pt x="633" y="480"/>
                    </a:lnTo>
                    <a:lnTo>
                      <a:pt x="637" y="491"/>
                    </a:lnTo>
                    <a:lnTo>
                      <a:pt x="640" y="502"/>
                    </a:lnTo>
                    <a:lnTo>
                      <a:pt x="644" y="506"/>
                    </a:lnTo>
                    <a:lnTo>
                      <a:pt x="648" y="513"/>
                    </a:lnTo>
                    <a:lnTo>
                      <a:pt x="659" y="527"/>
                    </a:lnTo>
                    <a:lnTo>
                      <a:pt x="670" y="538"/>
                    </a:lnTo>
                    <a:lnTo>
                      <a:pt x="677" y="546"/>
                    </a:lnTo>
                    <a:lnTo>
                      <a:pt x="680" y="549"/>
                    </a:lnTo>
                    <a:lnTo>
                      <a:pt x="688" y="549"/>
                    </a:lnTo>
                    <a:lnTo>
                      <a:pt x="699" y="542"/>
                    </a:lnTo>
                    <a:lnTo>
                      <a:pt x="706" y="516"/>
                    </a:lnTo>
                    <a:lnTo>
                      <a:pt x="706" y="480"/>
                    </a:lnTo>
                    <a:lnTo>
                      <a:pt x="706" y="429"/>
                    </a:lnTo>
                    <a:lnTo>
                      <a:pt x="699" y="396"/>
                    </a:lnTo>
                    <a:lnTo>
                      <a:pt x="691" y="375"/>
                    </a:lnTo>
                    <a:lnTo>
                      <a:pt x="684" y="371"/>
                    </a:lnTo>
                    <a:lnTo>
                      <a:pt x="677" y="371"/>
                    </a:lnTo>
                    <a:lnTo>
                      <a:pt x="666" y="371"/>
                    </a:lnTo>
                    <a:close/>
                    <a:moveTo>
                      <a:pt x="1451" y="367"/>
                    </a:moveTo>
                    <a:lnTo>
                      <a:pt x="1437" y="371"/>
                    </a:lnTo>
                    <a:lnTo>
                      <a:pt x="1422" y="375"/>
                    </a:lnTo>
                    <a:lnTo>
                      <a:pt x="1419" y="375"/>
                    </a:lnTo>
                    <a:lnTo>
                      <a:pt x="1415" y="378"/>
                    </a:lnTo>
                    <a:lnTo>
                      <a:pt x="1411" y="382"/>
                    </a:lnTo>
                    <a:lnTo>
                      <a:pt x="1411" y="389"/>
                    </a:lnTo>
                    <a:lnTo>
                      <a:pt x="1415" y="396"/>
                    </a:lnTo>
                    <a:lnTo>
                      <a:pt x="1419" y="404"/>
                    </a:lnTo>
                    <a:lnTo>
                      <a:pt x="1422" y="415"/>
                    </a:lnTo>
                    <a:lnTo>
                      <a:pt x="1422" y="425"/>
                    </a:lnTo>
                    <a:lnTo>
                      <a:pt x="1422" y="436"/>
                    </a:lnTo>
                    <a:lnTo>
                      <a:pt x="1422" y="451"/>
                    </a:lnTo>
                    <a:lnTo>
                      <a:pt x="1430" y="462"/>
                    </a:lnTo>
                    <a:lnTo>
                      <a:pt x="1441" y="476"/>
                    </a:lnTo>
                    <a:lnTo>
                      <a:pt x="1444" y="480"/>
                    </a:lnTo>
                    <a:lnTo>
                      <a:pt x="1448" y="480"/>
                    </a:lnTo>
                    <a:lnTo>
                      <a:pt x="1455" y="480"/>
                    </a:lnTo>
                    <a:lnTo>
                      <a:pt x="1462" y="476"/>
                    </a:lnTo>
                    <a:lnTo>
                      <a:pt x="1466" y="466"/>
                    </a:lnTo>
                    <a:lnTo>
                      <a:pt x="1473" y="455"/>
                    </a:lnTo>
                    <a:lnTo>
                      <a:pt x="1477" y="444"/>
                    </a:lnTo>
                    <a:lnTo>
                      <a:pt x="1477" y="429"/>
                    </a:lnTo>
                    <a:lnTo>
                      <a:pt x="1473" y="418"/>
                    </a:lnTo>
                    <a:lnTo>
                      <a:pt x="1470" y="404"/>
                    </a:lnTo>
                    <a:lnTo>
                      <a:pt x="1466" y="393"/>
                    </a:lnTo>
                    <a:lnTo>
                      <a:pt x="1462" y="385"/>
                    </a:lnTo>
                    <a:lnTo>
                      <a:pt x="1462" y="375"/>
                    </a:lnTo>
                    <a:lnTo>
                      <a:pt x="1462" y="371"/>
                    </a:lnTo>
                    <a:lnTo>
                      <a:pt x="1459" y="367"/>
                    </a:lnTo>
                    <a:lnTo>
                      <a:pt x="1451" y="367"/>
                    </a:lnTo>
                    <a:close/>
                    <a:moveTo>
                      <a:pt x="731" y="364"/>
                    </a:moveTo>
                    <a:lnTo>
                      <a:pt x="717" y="371"/>
                    </a:lnTo>
                    <a:lnTo>
                      <a:pt x="699" y="375"/>
                    </a:lnTo>
                    <a:lnTo>
                      <a:pt x="702" y="385"/>
                    </a:lnTo>
                    <a:lnTo>
                      <a:pt x="706" y="396"/>
                    </a:lnTo>
                    <a:lnTo>
                      <a:pt x="710" y="411"/>
                    </a:lnTo>
                    <a:lnTo>
                      <a:pt x="717" y="393"/>
                    </a:lnTo>
                    <a:lnTo>
                      <a:pt x="720" y="378"/>
                    </a:lnTo>
                    <a:lnTo>
                      <a:pt x="731" y="364"/>
                    </a:lnTo>
                    <a:close/>
                    <a:moveTo>
                      <a:pt x="1375" y="364"/>
                    </a:moveTo>
                    <a:lnTo>
                      <a:pt x="1368" y="367"/>
                    </a:lnTo>
                    <a:lnTo>
                      <a:pt x="1361" y="371"/>
                    </a:lnTo>
                    <a:lnTo>
                      <a:pt x="1350" y="378"/>
                    </a:lnTo>
                    <a:lnTo>
                      <a:pt x="1342" y="385"/>
                    </a:lnTo>
                    <a:lnTo>
                      <a:pt x="1331" y="393"/>
                    </a:lnTo>
                    <a:lnTo>
                      <a:pt x="1324" y="396"/>
                    </a:lnTo>
                    <a:lnTo>
                      <a:pt x="1317" y="400"/>
                    </a:lnTo>
                    <a:lnTo>
                      <a:pt x="1321" y="404"/>
                    </a:lnTo>
                    <a:lnTo>
                      <a:pt x="1321" y="407"/>
                    </a:lnTo>
                    <a:lnTo>
                      <a:pt x="1324" y="415"/>
                    </a:lnTo>
                    <a:lnTo>
                      <a:pt x="1328" y="422"/>
                    </a:lnTo>
                    <a:lnTo>
                      <a:pt x="1324" y="425"/>
                    </a:lnTo>
                    <a:lnTo>
                      <a:pt x="1321" y="429"/>
                    </a:lnTo>
                    <a:lnTo>
                      <a:pt x="1317" y="433"/>
                    </a:lnTo>
                    <a:lnTo>
                      <a:pt x="1310" y="433"/>
                    </a:lnTo>
                    <a:lnTo>
                      <a:pt x="1295" y="436"/>
                    </a:lnTo>
                    <a:lnTo>
                      <a:pt x="1284" y="440"/>
                    </a:lnTo>
                    <a:lnTo>
                      <a:pt x="1277" y="451"/>
                    </a:lnTo>
                    <a:lnTo>
                      <a:pt x="1273" y="462"/>
                    </a:lnTo>
                    <a:lnTo>
                      <a:pt x="1273" y="476"/>
                    </a:lnTo>
                    <a:lnTo>
                      <a:pt x="1281" y="491"/>
                    </a:lnTo>
                    <a:lnTo>
                      <a:pt x="1284" y="495"/>
                    </a:lnTo>
                    <a:lnTo>
                      <a:pt x="1288" y="498"/>
                    </a:lnTo>
                    <a:lnTo>
                      <a:pt x="1291" y="498"/>
                    </a:lnTo>
                    <a:lnTo>
                      <a:pt x="1299" y="498"/>
                    </a:lnTo>
                    <a:lnTo>
                      <a:pt x="1310" y="495"/>
                    </a:lnTo>
                    <a:lnTo>
                      <a:pt x="1317" y="491"/>
                    </a:lnTo>
                    <a:lnTo>
                      <a:pt x="1328" y="484"/>
                    </a:lnTo>
                    <a:lnTo>
                      <a:pt x="1335" y="480"/>
                    </a:lnTo>
                    <a:lnTo>
                      <a:pt x="1350" y="476"/>
                    </a:lnTo>
                    <a:lnTo>
                      <a:pt x="1364" y="476"/>
                    </a:lnTo>
                    <a:lnTo>
                      <a:pt x="1375" y="476"/>
                    </a:lnTo>
                    <a:lnTo>
                      <a:pt x="1382" y="473"/>
                    </a:lnTo>
                    <a:lnTo>
                      <a:pt x="1393" y="469"/>
                    </a:lnTo>
                    <a:lnTo>
                      <a:pt x="1401" y="462"/>
                    </a:lnTo>
                    <a:lnTo>
                      <a:pt x="1404" y="455"/>
                    </a:lnTo>
                    <a:lnTo>
                      <a:pt x="1408" y="447"/>
                    </a:lnTo>
                    <a:lnTo>
                      <a:pt x="1408" y="444"/>
                    </a:lnTo>
                    <a:lnTo>
                      <a:pt x="1408" y="436"/>
                    </a:lnTo>
                    <a:lnTo>
                      <a:pt x="1404" y="433"/>
                    </a:lnTo>
                    <a:lnTo>
                      <a:pt x="1401" y="425"/>
                    </a:lnTo>
                    <a:lnTo>
                      <a:pt x="1397" y="422"/>
                    </a:lnTo>
                    <a:lnTo>
                      <a:pt x="1393" y="415"/>
                    </a:lnTo>
                    <a:lnTo>
                      <a:pt x="1390" y="411"/>
                    </a:lnTo>
                    <a:lnTo>
                      <a:pt x="1393" y="404"/>
                    </a:lnTo>
                    <a:lnTo>
                      <a:pt x="1397" y="389"/>
                    </a:lnTo>
                    <a:lnTo>
                      <a:pt x="1397" y="378"/>
                    </a:lnTo>
                    <a:lnTo>
                      <a:pt x="1393" y="375"/>
                    </a:lnTo>
                    <a:lnTo>
                      <a:pt x="1390" y="371"/>
                    </a:lnTo>
                    <a:lnTo>
                      <a:pt x="1386" y="367"/>
                    </a:lnTo>
                    <a:lnTo>
                      <a:pt x="1375" y="364"/>
                    </a:lnTo>
                    <a:close/>
                    <a:moveTo>
                      <a:pt x="1251" y="364"/>
                    </a:moveTo>
                    <a:lnTo>
                      <a:pt x="1244" y="364"/>
                    </a:lnTo>
                    <a:lnTo>
                      <a:pt x="1237" y="371"/>
                    </a:lnTo>
                    <a:lnTo>
                      <a:pt x="1222" y="375"/>
                    </a:lnTo>
                    <a:lnTo>
                      <a:pt x="1208" y="378"/>
                    </a:lnTo>
                    <a:lnTo>
                      <a:pt x="1186" y="382"/>
                    </a:lnTo>
                    <a:lnTo>
                      <a:pt x="1179" y="382"/>
                    </a:lnTo>
                    <a:lnTo>
                      <a:pt x="1175" y="389"/>
                    </a:lnTo>
                    <a:lnTo>
                      <a:pt x="1171" y="400"/>
                    </a:lnTo>
                    <a:lnTo>
                      <a:pt x="1171" y="411"/>
                    </a:lnTo>
                    <a:lnTo>
                      <a:pt x="1171" y="422"/>
                    </a:lnTo>
                    <a:lnTo>
                      <a:pt x="1175" y="436"/>
                    </a:lnTo>
                    <a:lnTo>
                      <a:pt x="1175" y="440"/>
                    </a:lnTo>
                    <a:lnTo>
                      <a:pt x="1179" y="440"/>
                    </a:lnTo>
                    <a:lnTo>
                      <a:pt x="1182" y="440"/>
                    </a:lnTo>
                    <a:lnTo>
                      <a:pt x="1190" y="436"/>
                    </a:lnTo>
                    <a:lnTo>
                      <a:pt x="1201" y="436"/>
                    </a:lnTo>
                    <a:lnTo>
                      <a:pt x="1208" y="436"/>
                    </a:lnTo>
                    <a:lnTo>
                      <a:pt x="1215" y="440"/>
                    </a:lnTo>
                    <a:lnTo>
                      <a:pt x="1226" y="444"/>
                    </a:lnTo>
                    <a:lnTo>
                      <a:pt x="1233" y="447"/>
                    </a:lnTo>
                    <a:lnTo>
                      <a:pt x="1244" y="447"/>
                    </a:lnTo>
                    <a:lnTo>
                      <a:pt x="1255" y="447"/>
                    </a:lnTo>
                    <a:lnTo>
                      <a:pt x="1266" y="444"/>
                    </a:lnTo>
                    <a:lnTo>
                      <a:pt x="1277" y="436"/>
                    </a:lnTo>
                    <a:lnTo>
                      <a:pt x="1284" y="429"/>
                    </a:lnTo>
                    <a:lnTo>
                      <a:pt x="1288" y="422"/>
                    </a:lnTo>
                    <a:lnTo>
                      <a:pt x="1288" y="411"/>
                    </a:lnTo>
                    <a:lnTo>
                      <a:pt x="1284" y="400"/>
                    </a:lnTo>
                    <a:lnTo>
                      <a:pt x="1281" y="385"/>
                    </a:lnTo>
                    <a:lnTo>
                      <a:pt x="1273" y="378"/>
                    </a:lnTo>
                    <a:lnTo>
                      <a:pt x="1266" y="371"/>
                    </a:lnTo>
                    <a:lnTo>
                      <a:pt x="1262" y="367"/>
                    </a:lnTo>
                    <a:lnTo>
                      <a:pt x="1255" y="364"/>
                    </a:lnTo>
                    <a:lnTo>
                      <a:pt x="1251" y="364"/>
                    </a:lnTo>
                    <a:close/>
                    <a:moveTo>
                      <a:pt x="568" y="364"/>
                    </a:moveTo>
                    <a:lnTo>
                      <a:pt x="557" y="364"/>
                    </a:lnTo>
                    <a:lnTo>
                      <a:pt x="542" y="364"/>
                    </a:lnTo>
                    <a:lnTo>
                      <a:pt x="531" y="367"/>
                    </a:lnTo>
                    <a:lnTo>
                      <a:pt x="524" y="371"/>
                    </a:lnTo>
                    <a:lnTo>
                      <a:pt x="517" y="375"/>
                    </a:lnTo>
                    <a:lnTo>
                      <a:pt x="513" y="382"/>
                    </a:lnTo>
                    <a:lnTo>
                      <a:pt x="510" y="389"/>
                    </a:lnTo>
                    <a:lnTo>
                      <a:pt x="510" y="400"/>
                    </a:lnTo>
                    <a:lnTo>
                      <a:pt x="513" y="418"/>
                    </a:lnTo>
                    <a:lnTo>
                      <a:pt x="517" y="436"/>
                    </a:lnTo>
                    <a:lnTo>
                      <a:pt x="517" y="440"/>
                    </a:lnTo>
                    <a:lnTo>
                      <a:pt x="524" y="447"/>
                    </a:lnTo>
                    <a:lnTo>
                      <a:pt x="535" y="458"/>
                    </a:lnTo>
                    <a:lnTo>
                      <a:pt x="546" y="469"/>
                    </a:lnTo>
                    <a:lnTo>
                      <a:pt x="560" y="473"/>
                    </a:lnTo>
                    <a:lnTo>
                      <a:pt x="564" y="473"/>
                    </a:lnTo>
                    <a:lnTo>
                      <a:pt x="579" y="480"/>
                    </a:lnTo>
                    <a:lnTo>
                      <a:pt x="593" y="487"/>
                    </a:lnTo>
                    <a:lnTo>
                      <a:pt x="597" y="487"/>
                    </a:lnTo>
                    <a:lnTo>
                      <a:pt x="604" y="487"/>
                    </a:lnTo>
                    <a:lnTo>
                      <a:pt x="611" y="487"/>
                    </a:lnTo>
                    <a:lnTo>
                      <a:pt x="615" y="484"/>
                    </a:lnTo>
                    <a:lnTo>
                      <a:pt x="619" y="476"/>
                    </a:lnTo>
                    <a:lnTo>
                      <a:pt x="622" y="466"/>
                    </a:lnTo>
                    <a:lnTo>
                      <a:pt x="622" y="400"/>
                    </a:lnTo>
                    <a:lnTo>
                      <a:pt x="619" y="389"/>
                    </a:lnTo>
                    <a:lnTo>
                      <a:pt x="615" y="378"/>
                    </a:lnTo>
                    <a:lnTo>
                      <a:pt x="608" y="371"/>
                    </a:lnTo>
                    <a:lnTo>
                      <a:pt x="597" y="367"/>
                    </a:lnTo>
                    <a:lnTo>
                      <a:pt x="586" y="364"/>
                    </a:lnTo>
                    <a:lnTo>
                      <a:pt x="568" y="364"/>
                    </a:lnTo>
                    <a:close/>
                    <a:moveTo>
                      <a:pt x="960" y="360"/>
                    </a:moveTo>
                    <a:lnTo>
                      <a:pt x="971" y="389"/>
                    </a:lnTo>
                    <a:lnTo>
                      <a:pt x="979" y="422"/>
                    </a:lnTo>
                    <a:lnTo>
                      <a:pt x="979" y="455"/>
                    </a:lnTo>
                    <a:lnTo>
                      <a:pt x="986" y="447"/>
                    </a:lnTo>
                    <a:lnTo>
                      <a:pt x="990" y="447"/>
                    </a:lnTo>
                    <a:lnTo>
                      <a:pt x="986" y="436"/>
                    </a:lnTo>
                    <a:lnTo>
                      <a:pt x="982" y="422"/>
                    </a:lnTo>
                    <a:lnTo>
                      <a:pt x="979" y="411"/>
                    </a:lnTo>
                    <a:lnTo>
                      <a:pt x="979" y="396"/>
                    </a:lnTo>
                    <a:lnTo>
                      <a:pt x="975" y="389"/>
                    </a:lnTo>
                    <a:lnTo>
                      <a:pt x="975" y="385"/>
                    </a:lnTo>
                    <a:lnTo>
                      <a:pt x="979" y="378"/>
                    </a:lnTo>
                    <a:lnTo>
                      <a:pt x="982" y="378"/>
                    </a:lnTo>
                    <a:lnTo>
                      <a:pt x="990" y="375"/>
                    </a:lnTo>
                    <a:lnTo>
                      <a:pt x="975" y="367"/>
                    </a:lnTo>
                    <a:lnTo>
                      <a:pt x="960" y="360"/>
                    </a:lnTo>
                    <a:close/>
                    <a:moveTo>
                      <a:pt x="1477" y="360"/>
                    </a:moveTo>
                    <a:lnTo>
                      <a:pt x="1477" y="360"/>
                    </a:lnTo>
                    <a:lnTo>
                      <a:pt x="1473" y="360"/>
                    </a:lnTo>
                    <a:lnTo>
                      <a:pt x="1462" y="364"/>
                    </a:lnTo>
                    <a:lnTo>
                      <a:pt x="1466" y="367"/>
                    </a:lnTo>
                    <a:lnTo>
                      <a:pt x="1470" y="371"/>
                    </a:lnTo>
                    <a:lnTo>
                      <a:pt x="1473" y="364"/>
                    </a:lnTo>
                    <a:lnTo>
                      <a:pt x="1477" y="360"/>
                    </a:lnTo>
                    <a:close/>
                    <a:moveTo>
                      <a:pt x="1531" y="360"/>
                    </a:moveTo>
                    <a:lnTo>
                      <a:pt x="1528" y="367"/>
                    </a:lnTo>
                    <a:lnTo>
                      <a:pt x="1535" y="371"/>
                    </a:lnTo>
                    <a:lnTo>
                      <a:pt x="1531" y="360"/>
                    </a:lnTo>
                    <a:close/>
                    <a:moveTo>
                      <a:pt x="1364" y="356"/>
                    </a:moveTo>
                    <a:lnTo>
                      <a:pt x="1364" y="360"/>
                    </a:lnTo>
                    <a:lnTo>
                      <a:pt x="1368" y="360"/>
                    </a:lnTo>
                    <a:lnTo>
                      <a:pt x="1364" y="356"/>
                    </a:lnTo>
                    <a:close/>
                    <a:moveTo>
                      <a:pt x="502" y="353"/>
                    </a:moveTo>
                    <a:lnTo>
                      <a:pt x="506" y="360"/>
                    </a:lnTo>
                    <a:lnTo>
                      <a:pt x="506" y="371"/>
                    </a:lnTo>
                    <a:lnTo>
                      <a:pt x="499" y="400"/>
                    </a:lnTo>
                    <a:lnTo>
                      <a:pt x="491" y="429"/>
                    </a:lnTo>
                    <a:lnTo>
                      <a:pt x="477" y="451"/>
                    </a:lnTo>
                    <a:lnTo>
                      <a:pt x="459" y="462"/>
                    </a:lnTo>
                    <a:lnTo>
                      <a:pt x="455" y="458"/>
                    </a:lnTo>
                    <a:lnTo>
                      <a:pt x="459" y="462"/>
                    </a:lnTo>
                    <a:lnTo>
                      <a:pt x="470" y="466"/>
                    </a:lnTo>
                    <a:lnTo>
                      <a:pt x="480" y="469"/>
                    </a:lnTo>
                    <a:lnTo>
                      <a:pt x="484" y="469"/>
                    </a:lnTo>
                    <a:lnTo>
                      <a:pt x="491" y="466"/>
                    </a:lnTo>
                    <a:lnTo>
                      <a:pt x="495" y="466"/>
                    </a:lnTo>
                    <a:lnTo>
                      <a:pt x="495" y="458"/>
                    </a:lnTo>
                    <a:lnTo>
                      <a:pt x="499" y="455"/>
                    </a:lnTo>
                    <a:lnTo>
                      <a:pt x="506" y="447"/>
                    </a:lnTo>
                    <a:lnTo>
                      <a:pt x="510" y="444"/>
                    </a:lnTo>
                    <a:lnTo>
                      <a:pt x="510" y="436"/>
                    </a:lnTo>
                    <a:lnTo>
                      <a:pt x="506" y="418"/>
                    </a:lnTo>
                    <a:lnTo>
                      <a:pt x="506" y="400"/>
                    </a:lnTo>
                    <a:lnTo>
                      <a:pt x="506" y="389"/>
                    </a:lnTo>
                    <a:lnTo>
                      <a:pt x="506" y="378"/>
                    </a:lnTo>
                    <a:lnTo>
                      <a:pt x="513" y="367"/>
                    </a:lnTo>
                    <a:lnTo>
                      <a:pt x="517" y="364"/>
                    </a:lnTo>
                    <a:lnTo>
                      <a:pt x="528" y="360"/>
                    </a:lnTo>
                    <a:lnTo>
                      <a:pt x="513" y="356"/>
                    </a:lnTo>
                    <a:lnTo>
                      <a:pt x="502" y="353"/>
                    </a:lnTo>
                    <a:close/>
                    <a:moveTo>
                      <a:pt x="1241" y="353"/>
                    </a:moveTo>
                    <a:lnTo>
                      <a:pt x="1237" y="356"/>
                    </a:lnTo>
                    <a:lnTo>
                      <a:pt x="1233" y="364"/>
                    </a:lnTo>
                    <a:lnTo>
                      <a:pt x="1241" y="360"/>
                    </a:lnTo>
                    <a:lnTo>
                      <a:pt x="1248" y="356"/>
                    </a:lnTo>
                    <a:lnTo>
                      <a:pt x="1241" y="353"/>
                    </a:lnTo>
                    <a:close/>
                    <a:moveTo>
                      <a:pt x="760" y="349"/>
                    </a:moveTo>
                    <a:lnTo>
                      <a:pt x="750" y="353"/>
                    </a:lnTo>
                    <a:lnTo>
                      <a:pt x="735" y="367"/>
                    </a:lnTo>
                    <a:lnTo>
                      <a:pt x="720" y="393"/>
                    </a:lnTo>
                    <a:lnTo>
                      <a:pt x="713" y="429"/>
                    </a:lnTo>
                    <a:lnTo>
                      <a:pt x="720" y="473"/>
                    </a:lnTo>
                    <a:lnTo>
                      <a:pt x="724" y="484"/>
                    </a:lnTo>
                    <a:lnTo>
                      <a:pt x="731" y="495"/>
                    </a:lnTo>
                    <a:lnTo>
                      <a:pt x="742" y="498"/>
                    </a:lnTo>
                    <a:lnTo>
                      <a:pt x="753" y="502"/>
                    </a:lnTo>
                    <a:lnTo>
                      <a:pt x="779" y="495"/>
                    </a:lnTo>
                    <a:lnTo>
                      <a:pt x="800" y="476"/>
                    </a:lnTo>
                    <a:lnTo>
                      <a:pt x="822" y="458"/>
                    </a:lnTo>
                    <a:lnTo>
                      <a:pt x="826" y="451"/>
                    </a:lnTo>
                    <a:lnTo>
                      <a:pt x="830" y="440"/>
                    </a:lnTo>
                    <a:lnTo>
                      <a:pt x="830" y="429"/>
                    </a:lnTo>
                    <a:lnTo>
                      <a:pt x="815" y="396"/>
                    </a:lnTo>
                    <a:lnTo>
                      <a:pt x="782" y="367"/>
                    </a:lnTo>
                    <a:lnTo>
                      <a:pt x="779" y="364"/>
                    </a:lnTo>
                    <a:lnTo>
                      <a:pt x="775" y="356"/>
                    </a:lnTo>
                    <a:lnTo>
                      <a:pt x="768" y="349"/>
                    </a:lnTo>
                    <a:lnTo>
                      <a:pt x="760" y="349"/>
                    </a:lnTo>
                    <a:close/>
                    <a:moveTo>
                      <a:pt x="626" y="345"/>
                    </a:moveTo>
                    <a:lnTo>
                      <a:pt x="622" y="349"/>
                    </a:lnTo>
                    <a:lnTo>
                      <a:pt x="615" y="356"/>
                    </a:lnTo>
                    <a:lnTo>
                      <a:pt x="604" y="364"/>
                    </a:lnTo>
                    <a:lnTo>
                      <a:pt x="615" y="367"/>
                    </a:lnTo>
                    <a:lnTo>
                      <a:pt x="622" y="375"/>
                    </a:lnTo>
                    <a:lnTo>
                      <a:pt x="626" y="385"/>
                    </a:lnTo>
                    <a:lnTo>
                      <a:pt x="626" y="378"/>
                    </a:lnTo>
                    <a:lnTo>
                      <a:pt x="633" y="371"/>
                    </a:lnTo>
                    <a:lnTo>
                      <a:pt x="637" y="367"/>
                    </a:lnTo>
                    <a:lnTo>
                      <a:pt x="644" y="367"/>
                    </a:lnTo>
                    <a:lnTo>
                      <a:pt x="633" y="356"/>
                    </a:lnTo>
                    <a:lnTo>
                      <a:pt x="626" y="345"/>
                    </a:lnTo>
                    <a:close/>
                    <a:moveTo>
                      <a:pt x="222" y="342"/>
                    </a:moveTo>
                    <a:lnTo>
                      <a:pt x="215" y="356"/>
                    </a:lnTo>
                    <a:lnTo>
                      <a:pt x="208" y="367"/>
                    </a:lnTo>
                    <a:lnTo>
                      <a:pt x="215" y="364"/>
                    </a:lnTo>
                    <a:lnTo>
                      <a:pt x="226" y="364"/>
                    </a:lnTo>
                    <a:lnTo>
                      <a:pt x="233" y="364"/>
                    </a:lnTo>
                    <a:lnTo>
                      <a:pt x="240" y="367"/>
                    </a:lnTo>
                    <a:lnTo>
                      <a:pt x="229" y="360"/>
                    </a:lnTo>
                    <a:lnTo>
                      <a:pt x="226" y="356"/>
                    </a:lnTo>
                    <a:lnTo>
                      <a:pt x="222" y="349"/>
                    </a:lnTo>
                    <a:lnTo>
                      <a:pt x="222" y="342"/>
                    </a:lnTo>
                    <a:close/>
                    <a:moveTo>
                      <a:pt x="1659" y="342"/>
                    </a:moveTo>
                    <a:lnTo>
                      <a:pt x="1651" y="342"/>
                    </a:lnTo>
                    <a:lnTo>
                      <a:pt x="1644" y="342"/>
                    </a:lnTo>
                    <a:lnTo>
                      <a:pt x="1637" y="345"/>
                    </a:lnTo>
                    <a:lnTo>
                      <a:pt x="1630" y="349"/>
                    </a:lnTo>
                    <a:lnTo>
                      <a:pt x="1622" y="353"/>
                    </a:lnTo>
                    <a:lnTo>
                      <a:pt x="1619" y="356"/>
                    </a:lnTo>
                    <a:lnTo>
                      <a:pt x="1608" y="364"/>
                    </a:lnTo>
                    <a:lnTo>
                      <a:pt x="1601" y="375"/>
                    </a:lnTo>
                    <a:lnTo>
                      <a:pt x="1593" y="382"/>
                    </a:lnTo>
                    <a:lnTo>
                      <a:pt x="1586" y="389"/>
                    </a:lnTo>
                    <a:lnTo>
                      <a:pt x="1582" y="396"/>
                    </a:lnTo>
                    <a:lnTo>
                      <a:pt x="1579" y="400"/>
                    </a:lnTo>
                    <a:lnTo>
                      <a:pt x="1579" y="407"/>
                    </a:lnTo>
                    <a:lnTo>
                      <a:pt x="1586" y="411"/>
                    </a:lnTo>
                    <a:lnTo>
                      <a:pt x="1593" y="418"/>
                    </a:lnTo>
                    <a:lnTo>
                      <a:pt x="1604" y="425"/>
                    </a:lnTo>
                    <a:lnTo>
                      <a:pt x="1615" y="433"/>
                    </a:lnTo>
                    <a:lnTo>
                      <a:pt x="1630" y="436"/>
                    </a:lnTo>
                    <a:lnTo>
                      <a:pt x="1644" y="444"/>
                    </a:lnTo>
                    <a:lnTo>
                      <a:pt x="1659" y="447"/>
                    </a:lnTo>
                    <a:lnTo>
                      <a:pt x="1670" y="451"/>
                    </a:lnTo>
                    <a:lnTo>
                      <a:pt x="1673" y="451"/>
                    </a:lnTo>
                    <a:lnTo>
                      <a:pt x="1677" y="451"/>
                    </a:lnTo>
                    <a:lnTo>
                      <a:pt x="1681" y="447"/>
                    </a:lnTo>
                    <a:lnTo>
                      <a:pt x="1684" y="447"/>
                    </a:lnTo>
                    <a:lnTo>
                      <a:pt x="1688" y="436"/>
                    </a:lnTo>
                    <a:lnTo>
                      <a:pt x="1695" y="433"/>
                    </a:lnTo>
                    <a:lnTo>
                      <a:pt x="1699" y="429"/>
                    </a:lnTo>
                    <a:lnTo>
                      <a:pt x="1702" y="425"/>
                    </a:lnTo>
                    <a:lnTo>
                      <a:pt x="1706" y="422"/>
                    </a:lnTo>
                    <a:lnTo>
                      <a:pt x="1706" y="415"/>
                    </a:lnTo>
                    <a:lnTo>
                      <a:pt x="1706" y="407"/>
                    </a:lnTo>
                    <a:lnTo>
                      <a:pt x="1702" y="400"/>
                    </a:lnTo>
                    <a:lnTo>
                      <a:pt x="1699" y="389"/>
                    </a:lnTo>
                    <a:lnTo>
                      <a:pt x="1692" y="378"/>
                    </a:lnTo>
                    <a:lnTo>
                      <a:pt x="1688" y="364"/>
                    </a:lnTo>
                    <a:lnTo>
                      <a:pt x="1681" y="353"/>
                    </a:lnTo>
                    <a:lnTo>
                      <a:pt x="1677" y="345"/>
                    </a:lnTo>
                    <a:lnTo>
                      <a:pt x="1670" y="342"/>
                    </a:lnTo>
                    <a:lnTo>
                      <a:pt x="1659" y="342"/>
                    </a:lnTo>
                    <a:close/>
                    <a:moveTo>
                      <a:pt x="1692" y="338"/>
                    </a:moveTo>
                    <a:lnTo>
                      <a:pt x="1677" y="342"/>
                    </a:lnTo>
                    <a:lnTo>
                      <a:pt x="1684" y="349"/>
                    </a:lnTo>
                    <a:lnTo>
                      <a:pt x="1692" y="360"/>
                    </a:lnTo>
                    <a:lnTo>
                      <a:pt x="1692" y="345"/>
                    </a:lnTo>
                    <a:lnTo>
                      <a:pt x="1692" y="338"/>
                    </a:lnTo>
                    <a:close/>
                    <a:moveTo>
                      <a:pt x="931" y="324"/>
                    </a:moveTo>
                    <a:lnTo>
                      <a:pt x="917" y="342"/>
                    </a:lnTo>
                    <a:lnTo>
                      <a:pt x="891" y="364"/>
                    </a:lnTo>
                    <a:lnTo>
                      <a:pt x="859" y="375"/>
                    </a:lnTo>
                    <a:lnTo>
                      <a:pt x="855" y="378"/>
                    </a:lnTo>
                    <a:lnTo>
                      <a:pt x="848" y="382"/>
                    </a:lnTo>
                    <a:lnTo>
                      <a:pt x="844" y="385"/>
                    </a:lnTo>
                    <a:lnTo>
                      <a:pt x="840" y="385"/>
                    </a:lnTo>
                    <a:lnTo>
                      <a:pt x="837" y="389"/>
                    </a:lnTo>
                    <a:lnTo>
                      <a:pt x="837" y="393"/>
                    </a:lnTo>
                    <a:lnTo>
                      <a:pt x="837" y="404"/>
                    </a:lnTo>
                    <a:lnTo>
                      <a:pt x="840" y="415"/>
                    </a:lnTo>
                    <a:lnTo>
                      <a:pt x="844" y="418"/>
                    </a:lnTo>
                    <a:lnTo>
                      <a:pt x="848" y="429"/>
                    </a:lnTo>
                    <a:lnTo>
                      <a:pt x="851" y="440"/>
                    </a:lnTo>
                    <a:lnTo>
                      <a:pt x="859" y="447"/>
                    </a:lnTo>
                    <a:lnTo>
                      <a:pt x="862" y="455"/>
                    </a:lnTo>
                    <a:lnTo>
                      <a:pt x="870" y="458"/>
                    </a:lnTo>
                    <a:lnTo>
                      <a:pt x="880" y="458"/>
                    </a:lnTo>
                    <a:lnTo>
                      <a:pt x="891" y="458"/>
                    </a:lnTo>
                    <a:lnTo>
                      <a:pt x="895" y="458"/>
                    </a:lnTo>
                    <a:lnTo>
                      <a:pt x="906" y="462"/>
                    </a:lnTo>
                    <a:lnTo>
                      <a:pt x="917" y="466"/>
                    </a:lnTo>
                    <a:lnTo>
                      <a:pt x="928" y="469"/>
                    </a:lnTo>
                    <a:lnTo>
                      <a:pt x="939" y="476"/>
                    </a:lnTo>
                    <a:lnTo>
                      <a:pt x="950" y="480"/>
                    </a:lnTo>
                    <a:lnTo>
                      <a:pt x="953" y="476"/>
                    </a:lnTo>
                    <a:lnTo>
                      <a:pt x="960" y="473"/>
                    </a:lnTo>
                    <a:lnTo>
                      <a:pt x="964" y="469"/>
                    </a:lnTo>
                    <a:lnTo>
                      <a:pt x="968" y="466"/>
                    </a:lnTo>
                    <a:lnTo>
                      <a:pt x="975" y="433"/>
                    </a:lnTo>
                    <a:lnTo>
                      <a:pt x="971" y="396"/>
                    </a:lnTo>
                    <a:lnTo>
                      <a:pt x="960" y="364"/>
                    </a:lnTo>
                    <a:lnTo>
                      <a:pt x="942" y="342"/>
                    </a:lnTo>
                    <a:lnTo>
                      <a:pt x="935" y="331"/>
                    </a:lnTo>
                    <a:lnTo>
                      <a:pt x="931" y="324"/>
                    </a:lnTo>
                    <a:close/>
                    <a:moveTo>
                      <a:pt x="1339" y="324"/>
                    </a:moveTo>
                    <a:lnTo>
                      <a:pt x="1321" y="324"/>
                    </a:lnTo>
                    <a:lnTo>
                      <a:pt x="1295" y="327"/>
                    </a:lnTo>
                    <a:lnTo>
                      <a:pt x="1266" y="331"/>
                    </a:lnTo>
                    <a:lnTo>
                      <a:pt x="1248" y="335"/>
                    </a:lnTo>
                    <a:lnTo>
                      <a:pt x="1241" y="338"/>
                    </a:lnTo>
                    <a:lnTo>
                      <a:pt x="1241" y="345"/>
                    </a:lnTo>
                    <a:lnTo>
                      <a:pt x="1244" y="349"/>
                    </a:lnTo>
                    <a:lnTo>
                      <a:pt x="1251" y="353"/>
                    </a:lnTo>
                    <a:lnTo>
                      <a:pt x="1259" y="356"/>
                    </a:lnTo>
                    <a:lnTo>
                      <a:pt x="1266" y="364"/>
                    </a:lnTo>
                    <a:lnTo>
                      <a:pt x="1270" y="367"/>
                    </a:lnTo>
                    <a:lnTo>
                      <a:pt x="1277" y="375"/>
                    </a:lnTo>
                    <a:lnTo>
                      <a:pt x="1284" y="378"/>
                    </a:lnTo>
                    <a:lnTo>
                      <a:pt x="1291" y="382"/>
                    </a:lnTo>
                    <a:lnTo>
                      <a:pt x="1295" y="385"/>
                    </a:lnTo>
                    <a:lnTo>
                      <a:pt x="1306" y="389"/>
                    </a:lnTo>
                    <a:lnTo>
                      <a:pt x="1317" y="385"/>
                    </a:lnTo>
                    <a:lnTo>
                      <a:pt x="1331" y="378"/>
                    </a:lnTo>
                    <a:lnTo>
                      <a:pt x="1350" y="371"/>
                    </a:lnTo>
                    <a:lnTo>
                      <a:pt x="1353" y="364"/>
                    </a:lnTo>
                    <a:lnTo>
                      <a:pt x="1357" y="356"/>
                    </a:lnTo>
                    <a:lnTo>
                      <a:pt x="1357" y="349"/>
                    </a:lnTo>
                    <a:lnTo>
                      <a:pt x="1353" y="342"/>
                    </a:lnTo>
                    <a:lnTo>
                      <a:pt x="1346" y="331"/>
                    </a:lnTo>
                    <a:lnTo>
                      <a:pt x="1339" y="324"/>
                    </a:lnTo>
                    <a:close/>
                    <a:moveTo>
                      <a:pt x="226" y="324"/>
                    </a:moveTo>
                    <a:lnTo>
                      <a:pt x="226" y="331"/>
                    </a:lnTo>
                    <a:lnTo>
                      <a:pt x="233" y="324"/>
                    </a:lnTo>
                    <a:lnTo>
                      <a:pt x="226" y="324"/>
                    </a:lnTo>
                    <a:close/>
                    <a:moveTo>
                      <a:pt x="1753" y="324"/>
                    </a:moveTo>
                    <a:lnTo>
                      <a:pt x="1757" y="327"/>
                    </a:lnTo>
                    <a:lnTo>
                      <a:pt x="1757" y="331"/>
                    </a:lnTo>
                    <a:lnTo>
                      <a:pt x="1753" y="335"/>
                    </a:lnTo>
                    <a:lnTo>
                      <a:pt x="1746" y="335"/>
                    </a:lnTo>
                    <a:lnTo>
                      <a:pt x="1739" y="335"/>
                    </a:lnTo>
                    <a:lnTo>
                      <a:pt x="1732" y="335"/>
                    </a:lnTo>
                    <a:lnTo>
                      <a:pt x="1721" y="335"/>
                    </a:lnTo>
                    <a:lnTo>
                      <a:pt x="1710" y="335"/>
                    </a:lnTo>
                    <a:lnTo>
                      <a:pt x="1702" y="338"/>
                    </a:lnTo>
                    <a:lnTo>
                      <a:pt x="1699" y="342"/>
                    </a:lnTo>
                    <a:lnTo>
                      <a:pt x="1695" y="345"/>
                    </a:lnTo>
                    <a:lnTo>
                      <a:pt x="1699" y="360"/>
                    </a:lnTo>
                    <a:lnTo>
                      <a:pt x="1702" y="375"/>
                    </a:lnTo>
                    <a:lnTo>
                      <a:pt x="1706" y="385"/>
                    </a:lnTo>
                    <a:lnTo>
                      <a:pt x="1713" y="389"/>
                    </a:lnTo>
                    <a:lnTo>
                      <a:pt x="1717" y="389"/>
                    </a:lnTo>
                    <a:lnTo>
                      <a:pt x="1724" y="385"/>
                    </a:lnTo>
                    <a:lnTo>
                      <a:pt x="1732" y="378"/>
                    </a:lnTo>
                    <a:lnTo>
                      <a:pt x="1739" y="371"/>
                    </a:lnTo>
                    <a:lnTo>
                      <a:pt x="1746" y="364"/>
                    </a:lnTo>
                    <a:lnTo>
                      <a:pt x="1750" y="360"/>
                    </a:lnTo>
                    <a:lnTo>
                      <a:pt x="1753" y="356"/>
                    </a:lnTo>
                    <a:lnTo>
                      <a:pt x="1757" y="342"/>
                    </a:lnTo>
                    <a:lnTo>
                      <a:pt x="1761" y="338"/>
                    </a:lnTo>
                    <a:lnTo>
                      <a:pt x="1764" y="335"/>
                    </a:lnTo>
                    <a:lnTo>
                      <a:pt x="1764" y="331"/>
                    </a:lnTo>
                    <a:lnTo>
                      <a:pt x="1761" y="327"/>
                    </a:lnTo>
                    <a:lnTo>
                      <a:pt x="1753" y="324"/>
                    </a:lnTo>
                    <a:close/>
                    <a:moveTo>
                      <a:pt x="440" y="316"/>
                    </a:moveTo>
                    <a:lnTo>
                      <a:pt x="433" y="316"/>
                    </a:lnTo>
                    <a:lnTo>
                      <a:pt x="422" y="324"/>
                    </a:lnTo>
                    <a:lnTo>
                      <a:pt x="411" y="327"/>
                    </a:lnTo>
                    <a:lnTo>
                      <a:pt x="408" y="331"/>
                    </a:lnTo>
                    <a:lnTo>
                      <a:pt x="400" y="338"/>
                    </a:lnTo>
                    <a:lnTo>
                      <a:pt x="393" y="349"/>
                    </a:lnTo>
                    <a:lnTo>
                      <a:pt x="390" y="360"/>
                    </a:lnTo>
                    <a:lnTo>
                      <a:pt x="390" y="364"/>
                    </a:lnTo>
                    <a:lnTo>
                      <a:pt x="390" y="371"/>
                    </a:lnTo>
                    <a:lnTo>
                      <a:pt x="404" y="411"/>
                    </a:lnTo>
                    <a:lnTo>
                      <a:pt x="440" y="444"/>
                    </a:lnTo>
                    <a:lnTo>
                      <a:pt x="448" y="451"/>
                    </a:lnTo>
                    <a:lnTo>
                      <a:pt x="459" y="455"/>
                    </a:lnTo>
                    <a:lnTo>
                      <a:pt x="477" y="444"/>
                    </a:lnTo>
                    <a:lnTo>
                      <a:pt x="488" y="415"/>
                    </a:lnTo>
                    <a:lnTo>
                      <a:pt x="499" y="367"/>
                    </a:lnTo>
                    <a:lnTo>
                      <a:pt x="499" y="360"/>
                    </a:lnTo>
                    <a:lnTo>
                      <a:pt x="495" y="349"/>
                    </a:lnTo>
                    <a:lnTo>
                      <a:pt x="491" y="342"/>
                    </a:lnTo>
                    <a:lnTo>
                      <a:pt x="480" y="331"/>
                    </a:lnTo>
                    <a:lnTo>
                      <a:pt x="470" y="327"/>
                    </a:lnTo>
                    <a:lnTo>
                      <a:pt x="455" y="320"/>
                    </a:lnTo>
                    <a:lnTo>
                      <a:pt x="448" y="316"/>
                    </a:lnTo>
                    <a:lnTo>
                      <a:pt x="444" y="316"/>
                    </a:lnTo>
                    <a:lnTo>
                      <a:pt x="440" y="316"/>
                    </a:lnTo>
                    <a:close/>
                    <a:moveTo>
                      <a:pt x="1768" y="313"/>
                    </a:moveTo>
                    <a:lnTo>
                      <a:pt x="1761" y="316"/>
                    </a:lnTo>
                    <a:lnTo>
                      <a:pt x="1764" y="324"/>
                    </a:lnTo>
                    <a:lnTo>
                      <a:pt x="1768" y="313"/>
                    </a:lnTo>
                    <a:close/>
                    <a:moveTo>
                      <a:pt x="375" y="309"/>
                    </a:moveTo>
                    <a:lnTo>
                      <a:pt x="382" y="327"/>
                    </a:lnTo>
                    <a:lnTo>
                      <a:pt x="390" y="342"/>
                    </a:lnTo>
                    <a:lnTo>
                      <a:pt x="393" y="335"/>
                    </a:lnTo>
                    <a:lnTo>
                      <a:pt x="404" y="327"/>
                    </a:lnTo>
                    <a:lnTo>
                      <a:pt x="397" y="324"/>
                    </a:lnTo>
                    <a:lnTo>
                      <a:pt x="390" y="320"/>
                    </a:lnTo>
                    <a:lnTo>
                      <a:pt x="379" y="309"/>
                    </a:lnTo>
                    <a:lnTo>
                      <a:pt x="375" y="309"/>
                    </a:lnTo>
                    <a:close/>
                    <a:moveTo>
                      <a:pt x="1793" y="280"/>
                    </a:moveTo>
                    <a:lnTo>
                      <a:pt x="1786" y="284"/>
                    </a:lnTo>
                    <a:lnTo>
                      <a:pt x="1782" y="287"/>
                    </a:lnTo>
                    <a:lnTo>
                      <a:pt x="1782" y="294"/>
                    </a:lnTo>
                    <a:lnTo>
                      <a:pt x="1775" y="309"/>
                    </a:lnTo>
                    <a:lnTo>
                      <a:pt x="1772" y="320"/>
                    </a:lnTo>
                    <a:lnTo>
                      <a:pt x="1772" y="335"/>
                    </a:lnTo>
                    <a:lnTo>
                      <a:pt x="1772" y="345"/>
                    </a:lnTo>
                    <a:lnTo>
                      <a:pt x="1772" y="349"/>
                    </a:lnTo>
                    <a:lnTo>
                      <a:pt x="1775" y="353"/>
                    </a:lnTo>
                    <a:lnTo>
                      <a:pt x="1782" y="353"/>
                    </a:lnTo>
                    <a:lnTo>
                      <a:pt x="1790" y="353"/>
                    </a:lnTo>
                    <a:lnTo>
                      <a:pt x="1797" y="345"/>
                    </a:lnTo>
                    <a:lnTo>
                      <a:pt x="1808" y="338"/>
                    </a:lnTo>
                    <a:lnTo>
                      <a:pt x="1815" y="327"/>
                    </a:lnTo>
                    <a:lnTo>
                      <a:pt x="1819" y="316"/>
                    </a:lnTo>
                    <a:lnTo>
                      <a:pt x="1822" y="305"/>
                    </a:lnTo>
                    <a:lnTo>
                      <a:pt x="1826" y="294"/>
                    </a:lnTo>
                    <a:lnTo>
                      <a:pt x="1822" y="291"/>
                    </a:lnTo>
                    <a:lnTo>
                      <a:pt x="1815" y="284"/>
                    </a:lnTo>
                    <a:lnTo>
                      <a:pt x="1804" y="284"/>
                    </a:lnTo>
                    <a:lnTo>
                      <a:pt x="1793" y="280"/>
                    </a:lnTo>
                    <a:close/>
                    <a:moveTo>
                      <a:pt x="477" y="280"/>
                    </a:moveTo>
                    <a:lnTo>
                      <a:pt x="470" y="294"/>
                    </a:lnTo>
                    <a:lnTo>
                      <a:pt x="459" y="305"/>
                    </a:lnTo>
                    <a:lnTo>
                      <a:pt x="451" y="313"/>
                    </a:lnTo>
                    <a:lnTo>
                      <a:pt x="459" y="313"/>
                    </a:lnTo>
                    <a:lnTo>
                      <a:pt x="470" y="320"/>
                    </a:lnTo>
                    <a:lnTo>
                      <a:pt x="480" y="324"/>
                    </a:lnTo>
                    <a:lnTo>
                      <a:pt x="477" y="313"/>
                    </a:lnTo>
                    <a:lnTo>
                      <a:pt x="477" y="298"/>
                    </a:lnTo>
                    <a:lnTo>
                      <a:pt x="477" y="280"/>
                    </a:lnTo>
                    <a:close/>
                    <a:moveTo>
                      <a:pt x="324" y="265"/>
                    </a:moveTo>
                    <a:lnTo>
                      <a:pt x="313" y="269"/>
                    </a:lnTo>
                    <a:lnTo>
                      <a:pt x="302" y="273"/>
                    </a:lnTo>
                    <a:lnTo>
                      <a:pt x="295" y="280"/>
                    </a:lnTo>
                    <a:lnTo>
                      <a:pt x="291" y="280"/>
                    </a:lnTo>
                    <a:lnTo>
                      <a:pt x="288" y="287"/>
                    </a:lnTo>
                    <a:lnTo>
                      <a:pt x="280" y="291"/>
                    </a:lnTo>
                    <a:lnTo>
                      <a:pt x="273" y="298"/>
                    </a:lnTo>
                    <a:lnTo>
                      <a:pt x="266" y="305"/>
                    </a:lnTo>
                    <a:lnTo>
                      <a:pt x="259" y="313"/>
                    </a:lnTo>
                    <a:lnTo>
                      <a:pt x="251" y="316"/>
                    </a:lnTo>
                    <a:lnTo>
                      <a:pt x="248" y="320"/>
                    </a:lnTo>
                    <a:lnTo>
                      <a:pt x="237" y="327"/>
                    </a:lnTo>
                    <a:lnTo>
                      <a:pt x="233" y="335"/>
                    </a:lnTo>
                    <a:lnTo>
                      <a:pt x="226" y="342"/>
                    </a:lnTo>
                    <a:lnTo>
                      <a:pt x="226" y="345"/>
                    </a:lnTo>
                    <a:lnTo>
                      <a:pt x="229" y="353"/>
                    </a:lnTo>
                    <a:lnTo>
                      <a:pt x="237" y="356"/>
                    </a:lnTo>
                    <a:lnTo>
                      <a:pt x="244" y="360"/>
                    </a:lnTo>
                    <a:lnTo>
                      <a:pt x="255" y="367"/>
                    </a:lnTo>
                    <a:lnTo>
                      <a:pt x="266" y="371"/>
                    </a:lnTo>
                    <a:lnTo>
                      <a:pt x="280" y="378"/>
                    </a:lnTo>
                    <a:lnTo>
                      <a:pt x="291" y="385"/>
                    </a:lnTo>
                    <a:lnTo>
                      <a:pt x="302" y="385"/>
                    </a:lnTo>
                    <a:lnTo>
                      <a:pt x="313" y="389"/>
                    </a:lnTo>
                    <a:lnTo>
                      <a:pt x="335" y="385"/>
                    </a:lnTo>
                    <a:lnTo>
                      <a:pt x="360" y="382"/>
                    </a:lnTo>
                    <a:lnTo>
                      <a:pt x="368" y="382"/>
                    </a:lnTo>
                    <a:lnTo>
                      <a:pt x="375" y="378"/>
                    </a:lnTo>
                    <a:lnTo>
                      <a:pt x="379" y="375"/>
                    </a:lnTo>
                    <a:lnTo>
                      <a:pt x="382" y="367"/>
                    </a:lnTo>
                    <a:lnTo>
                      <a:pt x="382" y="364"/>
                    </a:lnTo>
                    <a:lnTo>
                      <a:pt x="386" y="356"/>
                    </a:lnTo>
                    <a:lnTo>
                      <a:pt x="382" y="338"/>
                    </a:lnTo>
                    <a:lnTo>
                      <a:pt x="371" y="316"/>
                    </a:lnTo>
                    <a:lnTo>
                      <a:pt x="360" y="294"/>
                    </a:lnTo>
                    <a:lnTo>
                      <a:pt x="353" y="287"/>
                    </a:lnTo>
                    <a:lnTo>
                      <a:pt x="350" y="280"/>
                    </a:lnTo>
                    <a:lnTo>
                      <a:pt x="342" y="276"/>
                    </a:lnTo>
                    <a:lnTo>
                      <a:pt x="335" y="269"/>
                    </a:lnTo>
                    <a:lnTo>
                      <a:pt x="324" y="265"/>
                    </a:lnTo>
                    <a:close/>
                    <a:moveTo>
                      <a:pt x="1786" y="265"/>
                    </a:moveTo>
                    <a:lnTo>
                      <a:pt x="1786" y="273"/>
                    </a:lnTo>
                    <a:lnTo>
                      <a:pt x="1786" y="276"/>
                    </a:lnTo>
                    <a:lnTo>
                      <a:pt x="1790" y="276"/>
                    </a:lnTo>
                    <a:lnTo>
                      <a:pt x="1793" y="276"/>
                    </a:lnTo>
                    <a:lnTo>
                      <a:pt x="1801" y="276"/>
                    </a:lnTo>
                    <a:lnTo>
                      <a:pt x="1797" y="273"/>
                    </a:lnTo>
                    <a:lnTo>
                      <a:pt x="1790" y="269"/>
                    </a:lnTo>
                    <a:lnTo>
                      <a:pt x="1786" y="265"/>
                    </a:lnTo>
                    <a:close/>
                    <a:moveTo>
                      <a:pt x="117" y="247"/>
                    </a:moveTo>
                    <a:lnTo>
                      <a:pt x="109" y="251"/>
                    </a:lnTo>
                    <a:lnTo>
                      <a:pt x="106" y="254"/>
                    </a:lnTo>
                    <a:lnTo>
                      <a:pt x="99" y="265"/>
                    </a:lnTo>
                    <a:lnTo>
                      <a:pt x="95" y="276"/>
                    </a:lnTo>
                    <a:lnTo>
                      <a:pt x="95" y="291"/>
                    </a:lnTo>
                    <a:lnTo>
                      <a:pt x="95" y="302"/>
                    </a:lnTo>
                    <a:lnTo>
                      <a:pt x="99" y="309"/>
                    </a:lnTo>
                    <a:lnTo>
                      <a:pt x="99" y="313"/>
                    </a:lnTo>
                    <a:lnTo>
                      <a:pt x="106" y="316"/>
                    </a:lnTo>
                    <a:lnTo>
                      <a:pt x="109" y="324"/>
                    </a:lnTo>
                    <a:lnTo>
                      <a:pt x="117" y="331"/>
                    </a:lnTo>
                    <a:lnTo>
                      <a:pt x="128" y="338"/>
                    </a:lnTo>
                    <a:lnTo>
                      <a:pt x="135" y="345"/>
                    </a:lnTo>
                    <a:lnTo>
                      <a:pt x="142" y="349"/>
                    </a:lnTo>
                    <a:lnTo>
                      <a:pt x="149" y="353"/>
                    </a:lnTo>
                    <a:lnTo>
                      <a:pt x="164" y="360"/>
                    </a:lnTo>
                    <a:lnTo>
                      <a:pt x="175" y="367"/>
                    </a:lnTo>
                    <a:lnTo>
                      <a:pt x="186" y="367"/>
                    </a:lnTo>
                    <a:lnTo>
                      <a:pt x="197" y="367"/>
                    </a:lnTo>
                    <a:lnTo>
                      <a:pt x="204" y="360"/>
                    </a:lnTo>
                    <a:lnTo>
                      <a:pt x="211" y="349"/>
                    </a:lnTo>
                    <a:lnTo>
                      <a:pt x="219" y="331"/>
                    </a:lnTo>
                    <a:lnTo>
                      <a:pt x="219" y="324"/>
                    </a:lnTo>
                    <a:lnTo>
                      <a:pt x="219" y="316"/>
                    </a:lnTo>
                    <a:lnTo>
                      <a:pt x="211" y="309"/>
                    </a:lnTo>
                    <a:lnTo>
                      <a:pt x="204" y="302"/>
                    </a:lnTo>
                    <a:lnTo>
                      <a:pt x="197" y="294"/>
                    </a:lnTo>
                    <a:lnTo>
                      <a:pt x="186" y="284"/>
                    </a:lnTo>
                    <a:lnTo>
                      <a:pt x="179" y="276"/>
                    </a:lnTo>
                    <a:lnTo>
                      <a:pt x="171" y="273"/>
                    </a:lnTo>
                    <a:lnTo>
                      <a:pt x="168" y="269"/>
                    </a:lnTo>
                    <a:lnTo>
                      <a:pt x="153" y="262"/>
                    </a:lnTo>
                    <a:lnTo>
                      <a:pt x="139" y="254"/>
                    </a:lnTo>
                    <a:lnTo>
                      <a:pt x="128" y="251"/>
                    </a:lnTo>
                    <a:lnTo>
                      <a:pt x="117" y="247"/>
                    </a:lnTo>
                    <a:close/>
                    <a:moveTo>
                      <a:pt x="88" y="225"/>
                    </a:moveTo>
                    <a:lnTo>
                      <a:pt x="88" y="236"/>
                    </a:lnTo>
                    <a:lnTo>
                      <a:pt x="80" y="276"/>
                    </a:lnTo>
                    <a:lnTo>
                      <a:pt x="59" y="305"/>
                    </a:lnTo>
                    <a:lnTo>
                      <a:pt x="80" y="305"/>
                    </a:lnTo>
                    <a:lnTo>
                      <a:pt x="91" y="305"/>
                    </a:lnTo>
                    <a:lnTo>
                      <a:pt x="91" y="302"/>
                    </a:lnTo>
                    <a:lnTo>
                      <a:pt x="88" y="291"/>
                    </a:lnTo>
                    <a:lnTo>
                      <a:pt x="88" y="280"/>
                    </a:lnTo>
                    <a:lnTo>
                      <a:pt x="91" y="269"/>
                    </a:lnTo>
                    <a:lnTo>
                      <a:pt x="95" y="258"/>
                    </a:lnTo>
                    <a:lnTo>
                      <a:pt x="99" y="251"/>
                    </a:lnTo>
                    <a:lnTo>
                      <a:pt x="106" y="244"/>
                    </a:lnTo>
                    <a:lnTo>
                      <a:pt x="113" y="244"/>
                    </a:lnTo>
                    <a:lnTo>
                      <a:pt x="113" y="240"/>
                    </a:lnTo>
                    <a:lnTo>
                      <a:pt x="102" y="236"/>
                    </a:lnTo>
                    <a:lnTo>
                      <a:pt x="95" y="229"/>
                    </a:lnTo>
                    <a:lnTo>
                      <a:pt x="88" y="225"/>
                    </a:lnTo>
                    <a:close/>
                    <a:moveTo>
                      <a:pt x="339" y="204"/>
                    </a:moveTo>
                    <a:lnTo>
                      <a:pt x="328" y="211"/>
                    </a:lnTo>
                    <a:lnTo>
                      <a:pt x="309" y="214"/>
                    </a:lnTo>
                    <a:lnTo>
                      <a:pt x="295" y="211"/>
                    </a:lnTo>
                    <a:lnTo>
                      <a:pt x="302" y="225"/>
                    </a:lnTo>
                    <a:lnTo>
                      <a:pt x="306" y="244"/>
                    </a:lnTo>
                    <a:lnTo>
                      <a:pt x="302" y="262"/>
                    </a:lnTo>
                    <a:lnTo>
                      <a:pt x="302" y="265"/>
                    </a:lnTo>
                    <a:lnTo>
                      <a:pt x="313" y="262"/>
                    </a:lnTo>
                    <a:lnTo>
                      <a:pt x="324" y="258"/>
                    </a:lnTo>
                    <a:lnTo>
                      <a:pt x="331" y="262"/>
                    </a:lnTo>
                    <a:lnTo>
                      <a:pt x="339" y="262"/>
                    </a:lnTo>
                    <a:lnTo>
                      <a:pt x="335" y="251"/>
                    </a:lnTo>
                    <a:lnTo>
                      <a:pt x="331" y="240"/>
                    </a:lnTo>
                    <a:lnTo>
                      <a:pt x="331" y="225"/>
                    </a:lnTo>
                    <a:lnTo>
                      <a:pt x="335" y="214"/>
                    </a:lnTo>
                    <a:lnTo>
                      <a:pt x="339" y="204"/>
                    </a:lnTo>
                    <a:close/>
                    <a:moveTo>
                      <a:pt x="244" y="174"/>
                    </a:moveTo>
                    <a:lnTo>
                      <a:pt x="233" y="178"/>
                    </a:lnTo>
                    <a:lnTo>
                      <a:pt x="226" y="178"/>
                    </a:lnTo>
                    <a:lnTo>
                      <a:pt x="215" y="185"/>
                    </a:lnTo>
                    <a:lnTo>
                      <a:pt x="200" y="193"/>
                    </a:lnTo>
                    <a:lnTo>
                      <a:pt x="186" y="204"/>
                    </a:lnTo>
                    <a:lnTo>
                      <a:pt x="179" y="214"/>
                    </a:lnTo>
                    <a:lnTo>
                      <a:pt x="171" y="222"/>
                    </a:lnTo>
                    <a:lnTo>
                      <a:pt x="168" y="229"/>
                    </a:lnTo>
                    <a:lnTo>
                      <a:pt x="168" y="236"/>
                    </a:lnTo>
                    <a:lnTo>
                      <a:pt x="168" y="244"/>
                    </a:lnTo>
                    <a:lnTo>
                      <a:pt x="171" y="265"/>
                    </a:lnTo>
                    <a:lnTo>
                      <a:pt x="175" y="265"/>
                    </a:lnTo>
                    <a:lnTo>
                      <a:pt x="182" y="273"/>
                    </a:lnTo>
                    <a:lnTo>
                      <a:pt x="186" y="280"/>
                    </a:lnTo>
                    <a:lnTo>
                      <a:pt x="197" y="287"/>
                    </a:lnTo>
                    <a:lnTo>
                      <a:pt x="204" y="294"/>
                    </a:lnTo>
                    <a:lnTo>
                      <a:pt x="211" y="302"/>
                    </a:lnTo>
                    <a:lnTo>
                      <a:pt x="219" y="309"/>
                    </a:lnTo>
                    <a:lnTo>
                      <a:pt x="226" y="313"/>
                    </a:lnTo>
                    <a:lnTo>
                      <a:pt x="226" y="316"/>
                    </a:lnTo>
                    <a:lnTo>
                      <a:pt x="233" y="316"/>
                    </a:lnTo>
                    <a:lnTo>
                      <a:pt x="244" y="316"/>
                    </a:lnTo>
                    <a:lnTo>
                      <a:pt x="251" y="309"/>
                    </a:lnTo>
                    <a:lnTo>
                      <a:pt x="262" y="302"/>
                    </a:lnTo>
                    <a:lnTo>
                      <a:pt x="273" y="294"/>
                    </a:lnTo>
                    <a:lnTo>
                      <a:pt x="280" y="284"/>
                    </a:lnTo>
                    <a:lnTo>
                      <a:pt x="288" y="273"/>
                    </a:lnTo>
                    <a:lnTo>
                      <a:pt x="295" y="265"/>
                    </a:lnTo>
                    <a:lnTo>
                      <a:pt x="295" y="258"/>
                    </a:lnTo>
                    <a:lnTo>
                      <a:pt x="299" y="247"/>
                    </a:lnTo>
                    <a:lnTo>
                      <a:pt x="295" y="233"/>
                    </a:lnTo>
                    <a:lnTo>
                      <a:pt x="291" y="222"/>
                    </a:lnTo>
                    <a:lnTo>
                      <a:pt x="288" y="211"/>
                    </a:lnTo>
                    <a:lnTo>
                      <a:pt x="280" y="207"/>
                    </a:lnTo>
                    <a:lnTo>
                      <a:pt x="277" y="200"/>
                    </a:lnTo>
                    <a:lnTo>
                      <a:pt x="269" y="196"/>
                    </a:lnTo>
                    <a:lnTo>
                      <a:pt x="262" y="189"/>
                    </a:lnTo>
                    <a:lnTo>
                      <a:pt x="255" y="182"/>
                    </a:lnTo>
                    <a:lnTo>
                      <a:pt x="251" y="178"/>
                    </a:lnTo>
                    <a:lnTo>
                      <a:pt x="248" y="178"/>
                    </a:lnTo>
                    <a:lnTo>
                      <a:pt x="244" y="174"/>
                    </a:lnTo>
                    <a:close/>
                    <a:moveTo>
                      <a:pt x="51" y="160"/>
                    </a:moveTo>
                    <a:lnTo>
                      <a:pt x="59" y="163"/>
                    </a:lnTo>
                    <a:lnTo>
                      <a:pt x="66" y="171"/>
                    </a:lnTo>
                    <a:lnTo>
                      <a:pt x="62" y="167"/>
                    </a:lnTo>
                    <a:lnTo>
                      <a:pt x="66" y="163"/>
                    </a:lnTo>
                    <a:lnTo>
                      <a:pt x="66" y="160"/>
                    </a:lnTo>
                    <a:lnTo>
                      <a:pt x="51" y="160"/>
                    </a:lnTo>
                    <a:close/>
                    <a:moveTo>
                      <a:pt x="233" y="145"/>
                    </a:moveTo>
                    <a:lnTo>
                      <a:pt x="226" y="160"/>
                    </a:lnTo>
                    <a:lnTo>
                      <a:pt x="211" y="178"/>
                    </a:lnTo>
                    <a:lnTo>
                      <a:pt x="226" y="174"/>
                    </a:lnTo>
                    <a:lnTo>
                      <a:pt x="233" y="171"/>
                    </a:lnTo>
                    <a:lnTo>
                      <a:pt x="244" y="167"/>
                    </a:lnTo>
                    <a:lnTo>
                      <a:pt x="244" y="171"/>
                    </a:lnTo>
                    <a:lnTo>
                      <a:pt x="237" y="156"/>
                    </a:lnTo>
                    <a:lnTo>
                      <a:pt x="233" y="145"/>
                    </a:lnTo>
                    <a:close/>
                    <a:moveTo>
                      <a:pt x="153" y="58"/>
                    </a:moveTo>
                    <a:lnTo>
                      <a:pt x="142" y="69"/>
                    </a:lnTo>
                    <a:lnTo>
                      <a:pt x="131" y="91"/>
                    </a:lnTo>
                    <a:lnTo>
                      <a:pt x="124" y="123"/>
                    </a:lnTo>
                    <a:lnTo>
                      <a:pt x="120" y="138"/>
                    </a:lnTo>
                    <a:lnTo>
                      <a:pt x="113" y="149"/>
                    </a:lnTo>
                    <a:lnTo>
                      <a:pt x="102" y="156"/>
                    </a:lnTo>
                    <a:lnTo>
                      <a:pt x="88" y="160"/>
                    </a:lnTo>
                    <a:lnTo>
                      <a:pt x="77" y="163"/>
                    </a:lnTo>
                    <a:lnTo>
                      <a:pt x="73" y="163"/>
                    </a:lnTo>
                    <a:lnTo>
                      <a:pt x="69" y="163"/>
                    </a:lnTo>
                    <a:lnTo>
                      <a:pt x="69" y="167"/>
                    </a:lnTo>
                    <a:lnTo>
                      <a:pt x="73" y="171"/>
                    </a:lnTo>
                    <a:lnTo>
                      <a:pt x="77" y="182"/>
                    </a:lnTo>
                    <a:lnTo>
                      <a:pt x="80" y="189"/>
                    </a:lnTo>
                    <a:lnTo>
                      <a:pt x="84" y="200"/>
                    </a:lnTo>
                    <a:lnTo>
                      <a:pt x="88" y="214"/>
                    </a:lnTo>
                    <a:lnTo>
                      <a:pt x="91" y="218"/>
                    </a:lnTo>
                    <a:lnTo>
                      <a:pt x="95" y="222"/>
                    </a:lnTo>
                    <a:lnTo>
                      <a:pt x="106" y="229"/>
                    </a:lnTo>
                    <a:lnTo>
                      <a:pt x="117" y="236"/>
                    </a:lnTo>
                    <a:lnTo>
                      <a:pt x="124" y="240"/>
                    </a:lnTo>
                    <a:lnTo>
                      <a:pt x="131" y="240"/>
                    </a:lnTo>
                    <a:lnTo>
                      <a:pt x="142" y="236"/>
                    </a:lnTo>
                    <a:lnTo>
                      <a:pt x="149" y="233"/>
                    </a:lnTo>
                    <a:lnTo>
                      <a:pt x="160" y="225"/>
                    </a:lnTo>
                    <a:lnTo>
                      <a:pt x="164" y="222"/>
                    </a:lnTo>
                    <a:lnTo>
                      <a:pt x="171" y="214"/>
                    </a:lnTo>
                    <a:lnTo>
                      <a:pt x="179" y="207"/>
                    </a:lnTo>
                    <a:lnTo>
                      <a:pt x="189" y="200"/>
                    </a:lnTo>
                    <a:lnTo>
                      <a:pt x="197" y="193"/>
                    </a:lnTo>
                    <a:lnTo>
                      <a:pt x="200" y="185"/>
                    </a:lnTo>
                    <a:lnTo>
                      <a:pt x="211" y="167"/>
                    </a:lnTo>
                    <a:lnTo>
                      <a:pt x="226" y="149"/>
                    </a:lnTo>
                    <a:lnTo>
                      <a:pt x="233" y="131"/>
                    </a:lnTo>
                    <a:lnTo>
                      <a:pt x="237" y="123"/>
                    </a:lnTo>
                    <a:lnTo>
                      <a:pt x="237" y="113"/>
                    </a:lnTo>
                    <a:lnTo>
                      <a:pt x="237" y="105"/>
                    </a:lnTo>
                    <a:lnTo>
                      <a:pt x="229" y="98"/>
                    </a:lnTo>
                    <a:lnTo>
                      <a:pt x="226" y="94"/>
                    </a:lnTo>
                    <a:lnTo>
                      <a:pt x="219" y="87"/>
                    </a:lnTo>
                    <a:lnTo>
                      <a:pt x="211" y="83"/>
                    </a:lnTo>
                    <a:lnTo>
                      <a:pt x="204" y="80"/>
                    </a:lnTo>
                    <a:lnTo>
                      <a:pt x="200" y="76"/>
                    </a:lnTo>
                    <a:lnTo>
                      <a:pt x="175" y="65"/>
                    </a:lnTo>
                    <a:lnTo>
                      <a:pt x="168" y="62"/>
                    </a:lnTo>
                    <a:lnTo>
                      <a:pt x="160" y="58"/>
                    </a:lnTo>
                    <a:lnTo>
                      <a:pt x="153" y="58"/>
                    </a:lnTo>
                    <a:close/>
                    <a:moveTo>
                      <a:pt x="146" y="0"/>
                    </a:moveTo>
                    <a:lnTo>
                      <a:pt x="149" y="3"/>
                    </a:lnTo>
                    <a:lnTo>
                      <a:pt x="157" y="14"/>
                    </a:lnTo>
                    <a:lnTo>
                      <a:pt x="175" y="40"/>
                    </a:lnTo>
                    <a:lnTo>
                      <a:pt x="204" y="73"/>
                    </a:lnTo>
                    <a:lnTo>
                      <a:pt x="219" y="83"/>
                    </a:lnTo>
                    <a:lnTo>
                      <a:pt x="233" y="91"/>
                    </a:lnTo>
                    <a:lnTo>
                      <a:pt x="248" y="94"/>
                    </a:lnTo>
                    <a:lnTo>
                      <a:pt x="251" y="94"/>
                    </a:lnTo>
                    <a:lnTo>
                      <a:pt x="255" y="91"/>
                    </a:lnTo>
                    <a:lnTo>
                      <a:pt x="266" y="83"/>
                    </a:lnTo>
                    <a:lnTo>
                      <a:pt x="277" y="80"/>
                    </a:lnTo>
                    <a:lnTo>
                      <a:pt x="288" y="69"/>
                    </a:lnTo>
                    <a:lnTo>
                      <a:pt x="295" y="62"/>
                    </a:lnTo>
                    <a:lnTo>
                      <a:pt x="302" y="54"/>
                    </a:lnTo>
                    <a:lnTo>
                      <a:pt x="306" y="51"/>
                    </a:lnTo>
                    <a:lnTo>
                      <a:pt x="306" y="47"/>
                    </a:lnTo>
                    <a:lnTo>
                      <a:pt x="313" y="51"/>
                    </a:lnTo>
                    <a:lnTo>
                      <a:pt x="306" y="54"/>
                    </a:lnTo>
                    <a:lnTo>
                      <a:pt x="291" y="65"/>
                    </a:lnTo>
                    <a:lnTo>
                      <a:pt x="277" y="80"/>
                    </a:lnTo>
                    <a:lnTo>
                      <a:pt x="262" y="91"/>
                    </a:lnTo>
                    <a:lnTo>
                      <a:pt x="255" y="98"/>
                    </a:lnTo>
                    <a:lnTo>
                      <a:pt x="248" y="105"/>
                    </a:lnTo>
                    <a:lnTo>
                      <a:pt x="244" y="116"/>
                    </a:lnTo>
                    <a:lnTo>
                      <a:pt x="240" y="123"/>
                    </a:lnTo>
                    <a:lnTo>
                      <a:pt x="240" y="134"/>
                    </a:lnTo>
                    <a:lnTo>
                      <a:pt x="240" y="145"/>
                    </a:lnTo>
                    <a:lnTo>
                      <a:pt x="244" y="160"/>
                    </a:lnTo>
                    <a:lnTo>
                      <a:pt x="251" y="171"/>
                    </a:lnTo>
                    <a:lnTo>
                      <a:pt x="255" y="174"/>
                    </a:lnTo>
                    <a:lnTo>
                      <a:pt x="262" y="182"/>
                    </a:lnTo>
                    <a:lnTo>
                      <a:pt x="269" y="185"/>
                    </a:lnTo>
                    <a:lnTo>
                      <a:pt x="277" y="193"/>
                    </a:lnTo>
                    <a:lnTo>
                      <a:pt x="280" y="196"/>
                    </a:lnTo>
                    <a:lnTo>
                      <a:pt x="288" y="200"/>
                    </a:lnTo>
                    <a:lnTo>
                      <a:pt x="299" y="204"/>
                    </a:lnTo>
                    <a:lnTo>
                      <a:pt x="313" y="207"/>
                    </a:lnTo>
                    <a:lnTo>
                      <a:pt x="324" y="204"/>
                    </a:lnTo>
                    <a:lnTo>
                      <a:pt x="339" y="196"/>
                    </a:lnTo>
                    <a:lnTo>
                      <a:pt x="342" y="193"/>
                    </a:lnTo>
                    <a:lnTo>
                      <a:pt x="346" y="185"/>
                    </a:lnTo>
                    <a:lnTo>
                      <a:pt x="353" y="178"/>
                    </a:lnTo>
                    <a:lnTo>
                      <a:pt x="360" y="167"/>
                    </a:lnTo>
                    <a:lnTo>
                      <a:pt x="364" y="160"/>
                    </a:lnTo>
                    <a:lnTo>
                      <a:pt x="371" y="163"/>
                    </a:lnTo>
                    <a:lnTo>
                      <a:pt x="368" y="167"/>
                    </a:lnTo>
                    <a:lnTo>
                      <a:pt x="364" y="174"/>
                    </a:lnTo>
                    <a:lnTo>
                      <a:pt x="360" y="182"/>
                    </a:lnTo>
                    <a:lnTo>
                      <a:pt x="357" y="189"/>
                    </a:lnTo>
                    <a:lnTo>
                      <a:pt x="350" y="196"/>
                    </a:lnTo>
                    <a:lnTo>
                      <a:pt x="360" y="189"/>
                    </a:lnTo>
                    <a:lnTo>
                      <a:pt x="371" y="182"/>
                    </a:lnTo>
                    <a:lnTo>
                      <a:pt x="382" y="178"/>
                    </a:lnTo>
                    <a:lnTo>
                      <a:pt x="386" y="178"/>
                    </a:lnTo>
                    <a:lnTo>
                      <a:pt x="390" y="174"/>
                    </a:lnTo>
                    <a:lnTo>
                      <a:pt x="393" y="182"/>
                    </a:lnTo>
                    <a:lnTo>
                      <a:pt x="390" y="182"/>
                    </a:lnTo>
                    <a:lnTo>
                      <a:pt x="382" y="185"/>
                    </a:lnTo>
                    <a:lnTo>
                      <a:pt x="375" y="189"/>
                    </a:lnTo>
                    <a:lnTo>
                      <a:pt x="368" y="193"/>
                    </a:lnTo>
                    <a:lnTo>
                      <a:pt x="357" y="200"/>
                    </a:lnTo>
                    <a:lnTo>
                      <a:pt x="350" y="207"/>
                    </a:lnTo>
                    <a:lnTo>
                      <a:pt x="342" y="214"/>
                    </a:lnTo>
                    <a:lnTo>
                      <a:pt x="339" y="225"/>
                    </a:lnTo>
                    <a:lnTo>
                      <a:pt x="339" y="240"/>
                    </a:lnTo>
                    <a:lnTo>
                      <a:pt x="342" y="258"/>
                    </a:lnTo>
                    <a:lnTo>
                      <a:pt x="350" y="269"/>
                    </a:lnTo>
                    <a:lnTo>
                      <a:pt x="353" y="276"/>
                    </a:lnTo>
                    <a:lnTo>
                      <a:pt x="360" y="284"/>
                    </a:lnTo>
                    <a:lnTo>
                      <a:pt x="364" y="287"/>
                    </a:lnTo>
                    <a:lnTo>
                      <a:pt x="382" y="305"/>
                    </a:lnTo>
                    <a:lnTo>
                      <a:pt x="397" y="316"/>
                    </a:lnTo>
                    <a:lnTo>
                      <a:pt x="400" y="320"/>
                    </a:lnTo>
                    <a:lnTo>
                      <a:pt x="408" y="320"/>
                    </a:lnTo>
                    <a:lnTo>
                      <a:pt x="411" y="320"/>
                    </a:lnTo>
                    <a:lnTo>
                      <a:pt x="415" y="320"/>
                    </a:lnTo>
                    <a:lnTo>
                      <a:pt x="426" y="316"/>
                    </a:lnTo>
                    <a:lnTo>
                      <a:pt x="433" y="313"/>
                    </a:lnTo>
                    <a:lnTo>
                      <a:pt x="440" y="309"/>
                    </a:lnTo>
                    <a:lnTo>
                      <a:pt x="451" y="302"/>
                    </a:lnTo>
                    <a:lnTo>
                      <a:pt x="462" y="291"/>
                    </a:lnTo>
                    <a:lnTo>
                      <a:pt x="470" y="276"/>
                    </a:lnTo>
                    <a:lnTo>
                      <a:pt x="470" y="258"/>
                    </a:lnTo>
                    <a:lnTo>
                      <a:pt x="462" y="240"/>
                    </a:lnTo>
                    <a:lnTo>
                      <a:pt x="466" y="236"/>
                    </a:lnTo>
                    <a:lnTo>
                      <a:pt x="470" y="240"/>
                    </a:lnTo>
                    <a:lnTo>
                      <a:pt x="477" y="251"/>
                    </a:lnTo>
                    <a:lnTo>
                      <a:pt x="477" y="262"/>
                    </a:lnTo>
                    <a:lnTo>
                      <a:pt x="480" y="254"/>
                    </a:lnTo>
                    <a:lnTo>
                      <a:pt x="484" y="254"/>
                    </a:lnTo>
                    <a:lnTo>
                      <a:pt x="480" y="287"/>
                    </a:lnTo>
                    <a:lnTo>
                      <a:pt x="484" y="316"/>
                    </a:lnTo>
                    <a:lnTo>
                      <a:pt x="495" y="338"/>
                    </a:lnTo>
                    <a:lnTo>
                      <a:pt x="499" y="338"/>
                    </a:lnTo>
                    <a:lnTo>
                      <a:pt x="506" y="345"/>
                    </a:lnTo>
                    <a:lnTo>
                      <a:pt x="517" y="353"/>
                    </a:lnTo>
                    <a:lnTo>
                      <a:pt x="531" y="356"/>
                    </a:lnTo>
                    <a:lnTo>
                      <a:pt x="542" y="356"/>
                    </a:lnTo>
                    <a:lnTo>
                      <a:pt x="546" y="356"/>
                    </a:lnTo>
                    <a:lnTo>
                      <a:pt x="553" y="356"/>
                    </a:lnTo>
                    <a:lnTo>
                      <a:pt x="560" y="356"/>
                    </a:lnTo>
                    <a:lnTo>
                      <a:pt x="571" y="356"/>
                    </a:lnTo>
                    <a:lnTo>
                      <a:pt x="579" y="356"/>
                    </a:lnTo>
                    <a:lnTo>
                      <a:pt x="590" y="356"/>
                    </a:lnTo>
                    <a:lnTo>
                      <a:pt x="593" y="356"/>
                    </a:lnTo>
                    <a:lnTo>
                      <a:pt x="597" y="356"/>
                    </a:lnTo>
                    <a:lnTo>
                      <a:pt x="608" y="356"/>
                    </a:lnTo>
                    <a:lnTo>
                      <a:pt x="611" y="353"/>
                    </a:lnTo>
                    <a:lnTo>
                      <a:pt x="619" y="345"/>
                    </a:lnTo>
                    <a:lnTo>
                      <a:pt x="619" y="342"/>
                    </a:lnTo>
                    <a:lnTo>
                      <a:pt x="622" y="335"/>
                    </a:lnTo>
                    <a:lnTo>
                      <a:pt x="615" y="320"/>
                    </a:lnTo>
                    <a:lnTo>
                      <a:pt x="615" y="309"/>
                    </a:lnTo>
                    <a:lnTo>
                      <a:pt x="611" y="302"/>
                    </a:lnTo>
                    <a:lnTo>
                      <a:pt x="611" y="294"/>
                    </a:lnTo>
                    <a:lnTo>
                      <a:pt x="615" y="294"/>
                    </a:lnTo>
                    <a:lnTo>
                      <a:pt x="619" y="294"/>
                    </a:lnTo>
                    <a:lnTo>
                      <a:pt x="619" y="298"/>
                    </a:lnTo>
                    <a:lnTo>
                      <a:pt x="622" y="298"/>
                    </a:lnTo>
                    <a:lnTo>
                      <a:pt x="626" y="298"/>
                    </a:lnTo>
                    <a:lnTo>
                      <a:pt x="626" y="302"/>
                    </a:lnTo>
                    <a:lnTo>
                      <a:pt x="630" y="313"/>
                    </a:lnTo>
                    <a:lnTo>
                      <a:pt x="630" y="324"/>
                    </a:lnTo>
                    <a:lnTo>
                      <a:pt x="630" y="335"/>
                    </a:lnTo>
                    <a:lnTo>
                      <a:pt x="633" y="345"/>
                    </a:lnTo>
                    <a:lnTo>
                      <a:pt x="640" y="356"/>
                    </a:lnTo>
                    <a:lnTo>
                      <a:pt x="651" y="364"/>
                    </a:lnTo>
                    <a:lnTo>
                      <a:pt x="659" y="367"/>
                    </a:lnTo>
                    <a:lnTo>
                      <a:pt x="670" y="367"/>
                    </a:lnTo>
                    <a:lnTo>
                      <a:pt x="677" y="367"/>
                    </a:lnTo>
                    <a:lnTo>
                      <a:pt x="688" y="371"/>
                    </a:lnTo>
                    <a:lnTo>
                      <a:pt x="695" y="371"/>
                    </a:lnTo>
                    <a:lnTo>
                      <a:pt x="706" y="367"/>
                    </a:lnTo>
                    <a:lnTo>
                      <a:pt x="717" y="364"/>
                    </a:lnTo>
                    <a:lnTo>
                      <a:pt x="728" y="356"/>
                    </a:lnTo>
                    <a:lnTo>
                      <a:pt x="735" y="353"/>
                    </a:lnTo>
                    <a:lnTo>
                      <a:pt x="739" y="342"/>
                    </a:lnTo>
                    <a:lnTo>
                      <a:pt x="742" y="331"/>
                    </a:lnTo>
                    <a:lnTo>
                      <a:pt x="746" y="324"/>
                    </a:lnTo>
                    <a:lnTo>
                      <a:pt x="746" y="313"/>
                    </a:lnTo>
                    <a:lnTo>
                      <a:pt x="750" y="309"/>
                    </a:lnTo>
                    <a:lnTo>
                      <a:pt x="753" y="309"/>
                    </a:lnTo>
                    <a:lnTo>
                      <a:pt x="753" y="320"/>
                    </a:lnTo>
                    <a:lnTo>
                      <a:pt x="750" y="331"/>
                    </a:lnTo>
                    <a:lnTo>
                      <a:pt x="750" y="338"/>
                    </a:lnTo>
                    <a:lnTo>
                      <a:pt x="746" y="345"/>
                    </a:lnTo>
                    <a:lnTo>
                      <a:pt x="753" y="342"/>
                    </a:lnTo>
                    <a:lnTo>
                      <a:pt x="760" y="342"/>
                    </a:lnTo>
                    <a:lnTo>
                      <a:pt x="768" y="342"/>
                    </a:lnTo>
                    <a:lnTo>
                      <a:pt x="775" y="349"/>
                    </a:lnTo>
                    <a:lnTo>
                      <a:pt x="782" y="353"/>
                    </a:lnTo>
                    <a:lnTo>
                      <a:pt x="786" y="360"/>
                    </a:lnTo>
                    <a:lnTo>
                      <a:pt x="786" y="364"/>
                    </a:lnTo>
                    <a:lnTo>
                      <a:pt x="822" y="393"/>
                    </a:lnTo>
                    <a:lnTo>
                      <a:pt x="837" y="429"/>
                    </a:lnTo>
                    <a:lnTo>
                      <a:pt x="837" y="444"/>
                    </a:lnTo>
                    <a:lnTo>
                      <a:pt x="833" y="455"/>
                    </a:lnTo>
                    <a:lnTo>
                      <a:pt x="826" y="466"/>
                    </a:lnTo>
                    <a:lnTo>
                      <a:pt x="811" y="476"/>
                    </a:lnTo>
                    <a:lnTo>
                      <a:pt x="830" y="473"/>
                    </a:lnTo>
                    <a:lnTo>
                      <a:pt x="844" y="466"/>
                    </a:lnTo>
                    <a:lnTo>
                      <a:pt x="862" y="466"/>
                    </a:lnTo>
                    <a:lnTo>
                      <a:pt x="866" y="462"/>
                    </a:lnTo>
                    <a:lnTo>
                      <a:pt x="859" y="458"/>
                    </a:lnTo>
                    <a:lnTo>
                      <a:pt x="851" y="451"/>
                    </a:lnTo>
                    <a:lnTo>
                      <a:pt x="848" y="444"/>
                    </a:lnTo>
                    <a:lnTo>
                      <a:pt x="840" y="433"/>
                    </a:lnTo>
                    <a:lnTo>
                      <a:pt x="837" y="418"/>
                    </a:lnTo>
                    <a:lnTo>
                      <a:pt x="837" y="415"/>
                    </a:lnTo>
                    <a:lnTo>
                      <a:pt x="833" y="407"/>
                    </a:lnTo>
                    <a:lnTo>
                      <a:pt x="830" y="396"/>
                    </a:lnTo>
                    <a:lnTo>
                      <a:pt x="830" y="393"/>
                    </a:lnTo>
                    <a:lnTo>
                      <a:pt x="830" y="385"/>
                    </a:lnTo>
                    <a:lnTo>
                      <a:pt x="837" y="382"/>
                    </a:lnTo>
                    <a:lnTo>
                      <a:pt x="840" y="378"/>
                    </a:lnTo>
                    <a:lnTo>
                      <a:pt x="851" y="375"/>
                    </a:lnTo>
                    <a:lnTo>
                      <a:pt x="822" y="371"/>
                    </a:lnTo>
                    <a:lnTo>
                      <a:pt x="797" y="356"/>
                    </a:lnTo>
                    <a:lnTo>
                      <a:pt x="771" y="338"/>
                    </a:lnTo>
                    <a:lnTo>
                      <a:pt x="768" y="335"/>
                    </a:lnTo>
                    <a:lnTo>
                      <a:pt x="760" y="327"/>
                    </a:lnTo>
                    <a:lnTo>
                      <a:pt x="757" y="320"/>
                    </a:lnTo>
                    <a:lnTo>
                      <a:pt x="753" y="313"/>
                    </a:lnTo>
                    <a:lnTo>
                      <a:pt x="760" y="313"/>
                    </a:lnTo>
                    <a:lnTo>
                      <a:pt x="764" y="316"/>
                    </a:lnTo>
                    <a:lnTo>
                      <a:pt x="768" y="324"/>
                    </a:lnTo>
                    <a:lnTo>
                      <a:pt x="779" y="335"/>
                    </a:lnTo>
                    <a:lnTo>
                      <a:pt x="797" y="349"/>
                    </a:lnTo>
                    <a:lnTo>
                      <a:pt x="826" y="364"/>
                    </a:lnTo>
                    <a:lnTo>
                      <a:pt x="851" y="371"/>
                    </a:lnTo>
                    <a:lnTo>
                      <a:pt x="855" y="371"/>
                    </a:lnTo>
                    <a:lnTo>
                      <a:pt x="877" y="364"/>
                    </a:lnTo>
                    <a:lnTo>
                      <a:pt x="899" y="349"/>
                    </a:lnTo>
                    <a:lnTo>
                      <a:pt x="913" y="335"/>
                    </a:lnTo>
                    <a:lnTo>
                      <a:pt x="924" y="324"/>
                    </a:lnTo>
                    <a:lnTo>
                      <a:pt x="928" y="316"/>
                    </a:lnTo>
                    <a:lnTo>
                      <a:pt x="931" y="316"/>
                    </a:lnTo>
                    <a:lnTo>
                      <a:pt x="931" y="313"/>
                    </a:lnTo>
                    <a:lnTo>
                      <a:pt x="942" y="313"/>
                    </a:lnTo>
                    <a:lnTo>
                      <a:pt x="939" y="320"/>
                    </a:lnTo>
                    <a:lnTo>
                      <a:pt x="935" y="320"/>
                    </a:lnTo>
                    <a:lnTo>
                      <a:pt x="939" y="324"/>
                    </a:lnTo>
                    <a:lnTo>
                      <a:pt x="939" y="327"/>
                    </a:lnTo>
                    <a:lnTo>
                      <a:pt x="942" y="331"/>
                    </a:lnTo>
                    <a:lnTo>
                      <a:pt x="950" y="342"/>
                    </a:lnTo>
                    <a:lnTo>
                      <a:pt x="975" y="364"/>
                    </a:lnTo>
                    <a:lnTo>
                      <a:pt x="1004" y="375"/>
                    </a:lnTo>
                    <a:lnTo>
                      <a:pt x="1037" y="375"/>
                    </a:lnTo>
                    <a:lnTo>
                      <a:pt x="1051" y="375"/>
                    </a:lnTo>
                    <a:lnTo>
                      <a:pt x="1070" y="375"/>
                    </a:lnTo>
                    <a:lnTo>
                      <a:pt x="1077" y="375"/>
                    </a:lnTo>
                    <a:lnTo>
                      <a:pt x="1084" y="371"/>
                    </a:lnTo>
                    <a:lnTo>
                      <a:pt x="1091" y="371"/>
                    </a:lnTo>
                    <a:lnTo>
                      <a:pt x="1113" y="375"/>
                    </a:lnTo>
                    <a:lnTo>
                      <a:pt x="1135" y="375"/>
                    </a:lnTo>
                    <a:lnTo>
                      <a:pt x="1153" y="378"/>
                    </a:lnTo>
                    <a:lnTo>
                      <a:pt x="1168" y="375"/>
                    </a:lnTo>
                    <a:lnTo>
                      <a:pt x="1186" y="375"/>
                    </a:lnTo>
                    <a:lnTo>
                      <a:pt x="1204" y="371"/>
                    </a:lnTo>
                    <a:lnTo>
                      <a:pt x="1215" y="367"/>
                    </a:lnTo>
                    <a:lnTo>
                      <a:pt x="1226" y="364"/>
                    </a:lnTo>
                    <a:lnTo>
                      <a:pt x="1230" y="356"/>
                    </a:lnTo>
                    <a:lnTo>
                      <a:pt x="1233" y="353"/>
                    </a:lnTo>
                    <a:lnTo>
                      <a:pt x="1233" y="345"/>
                    </a:lnTo>
                    <a:lnTo>
                      <a:pt x="1230" y="342"/>
                    </a:lnTo>
                    <a:lnTo>
                      <a:pt x="1226" y="338"/>
                    </a:lnTo>
                    <a:lnTo>
                      <a:pt x="1226" y="335"/>
                    </a:lnTo>
                    <a:lnTo>
                      <a:pt x="1230" y="331"/>
                    </a:lnTo>
                    <a:lnTo>
                      <a:pt x="1233" y="331"/>
                    </a:lnTo>
                    <a:lnTo>
                      <a:pt x="1233" y="338"/>
                    </a:lnTo>
                    <a:lnTo>
                      <a:pt x="1237" y="331"/>
                    </a:lnTo>
                    <a:lnTo>
                      <a:pt x="1244" y="327"/>
                    </a:lnTo>
                    <a:lnTo>
                      <a:pt x="1255" y="327"/>
                    </a:lnTo>
                    <a:lnTo>
                      <a:pt x="1270" y="324"/>
                    </a:lnTo>
                    <a:lnTo>
                      <a:pt x="1284" y="320"/>
                    </a:lnTo>
                    <a:lnTo>
                      <a:pt x="1313" y="320"/>
                    </a:lnTo>
                    <a:lnTo>
                      <a:pt x="1346" y="320"/>
                    </a:lnTo>
                    <a:lnTo>
                      <a:pt x="1353" y="331"/>
                    </a:lnTo>
                    <a:lnTo>
                      <a:pt x="1361" y="342"/>
                    </a:lnTo>
                    <a:lnTo>
                      <a:pt x="1364" y="345"/>
                    </a:lnTo>
                    <a:lnTo>
                      <a:pt x="1368" y="349"/>
                    </a:lnTo>
                    <a:lnTo>
                      <a:pt x="1371" y="356"/>
                    </a:lnTo>
                    <a:lnTo>
                      <a:pt x="1379" y="356"/>
                    </a:lnTo>
                    <a:lnTo>
                      <a:pt x="1382" y="356"/>
                    </a:lnTo>
                    <a:lnTo>
                      <a:pt x="1390" y="360"/>
                    </a:lnTo>
                    <a:lnTo>
                      <a:pt x="1408" y="364"/>
                    </a:lnTo>
                    <a:lnTo>
                      <a:pt x="1419" y="367"/>
                    </a:lnTo>
                    <a:lnTo>
                      <a:pt x="1433" y="364"/>
                    </a:lnTo>
                    <a:lnTo>
                      <a:pt x="1451" y="360"/>
                    </a:lnTo>
                    <a:lnTo>
                      <a:pt x="1470" y="356"/>
                    </a:lnTo>
                    <a:lnTo>
                      <a:pt x="1473" y="353"/>
                    </a:lnTo>
                    <a:lnTo>
                      <a:pt x="1481" y="349"/>
                    </a:lnTo>
                    <a:lnTo>
                      <a:pt x="1481" y="345"/>
                    </a:lnTo>
                    <a:lnTo>
                      <a:pt x="1481" y="338"/>
                    </a:lnTo>
                    <a:lnTo>
                      <a:pt x="1481" y="331"/>
                    </a:lnTo>
                    <a:lnTo>
                      <a:pt x="1477" y="324"/>
                    </a:lnTo>
                    <a:lnTo>
                      <a:pt x="1473" y="320"/>
                    </a:lnTo>
                    <a:lnTo>
                      <a:pt x="1473" y="316"/>
                    </a:lnTo>
                    <a:lnTo>
                      <a:pt x="1481" y="316"/>
                    </a:lnTo>
                    <a:lnTo>
                      <a:pt x="1484" y="324"/>
                    </a:lnTo>
                    <a:lnTo>
                      <a:pt x="1488" y="331"/>
                    </a:lnTo>
                    <a:lnTo>
                      <a:pt x="1488" y="338"/>
                    </a:lnTo>
                    <a:lnTo>
                      <a:pt x="1488" y="345"/>
                    </a:lnTo>
                    <a:lnTo>
                      <a:pt x="1491" y="338"/>
                    </a:lnTo>
                    <a:lnTo>
                      <a:pt x="1491" y="331"/>
                    </a:lnTo>
                    <a:lnTo>
                      <a:pt x="1491" y="324"/>
                    </a:lnTo>
                    <a:lnTo>
                      <a:pt x="1491" y="320"/>
                    </a:lnTo>
                    <a:lnTo>
                      <a:pt x="1488" y="316"/>
                    </a:lnTo>
                    <a:lnTo>
                      <a:pt x="1484" y="316"/>
                    </a:lnTo>
                    <a:lnTo>
                      <a:pt x="1484" y="313"/>
                    </a:lnTo>
                    <a:lnTo>
                      <a:pt x="1495" y="313"/>
                    </a:lnTo>
                    <a:lnTo>
                      <a:pt x="1495" y="316"/>
                    </a:lnTo>
                    <a:lnTo>
                      <a:pt x="1499" y="324"/>
                    </a:lnTo>
                    <a:lnTo>
                      <a:pt x="1499" y="331"/>
                    </a:lnTo>
                    <a:lnTo>
                      <a:pt x="1499" y="342"/>
                    </a:lnTo>
                    <a:lnTo>
                      <a:pt x="1495" y="349"/>
                    </a:lnTo>
                    <a:lnTo>
                      <a:pt x="1488" y="356"/>
                    </a:lnTo>
                    <a:lnTo>
                      <a:pt x="1484" y="360"/>
                    </a:lnTo>
                    <a:lnTo>
                      <a:pt x="1481" y="367"/>
                    </a:lnTo>
                    <a:lnTo>
                      <a:pt x="1477" y="367"/>
                    </a:lnTo>
                    <a:lnTo>
                      <a:pt x="1477" y="375"/>
                    </a:lnTo>
                    <a:lnTo>
                      <a:pt x="1477" y="378"/>
                    </a:lnTo>
                    <a:lnTo>
                      <a:pt x="1481" y="382"/>
                    </a:lnTo>
                    <a:lnTo>
                      <a:pt x="1484" y="382"/>
                    </a:lnTo>
                    <a:lnTo>
                      <a:pt x="1488" y="382"/>
                    </a:lnTo>
                    <a:lnTo>
                      <a:pt x="1495" y="382"/>
                    </a:lnTo>
                    <a:lnTo>
                      <a:pt x="1506" y="375"/>
                    </a:lnTo>
                    <a:lnTo>
                      <a:pt x="1513" y="371"/>
                    </a:lnTo>
                    <a:lnTo>
                      <a:pt x="1521" y="367"/>
                    </a:lnTo>
                    <a:lnTo>
                      <a:pt x="1524" y="364"/>
                    </a:lnTo>
                    <a:lnTo>
                      <a:pt x="1528" y="356"/>
                    </a:lnTo>
                    <a:lnTo>
                      <a:pt x="1528" y="349"/>
                    </a:lnTo>
                    <a:lnTo>
                      <a:pt x="1528" y="338"/>
                    </a:lnTo>
                    <a:lnTo>
                      <a:pt x="1528" y="327"/>
                    </a:lnTo>
                    <a:lnTo>
                      <a:pt x="1528" y="316"/>
                    </a:lnTo>
                    <a:lnTo>
                      <a:pt x="1524" y="309"/>
                    </a:lnTo>
                    <a:lnTo>
                      <a:pt x="1531" y="309"/>
                    </a:lnTo>
                    <a:lnTo>
                      <a:pt x="1531" y="313"/>
                    </a:lnTo>
                    <a:lnTo>
                      <a:pt x="1535" y="309"/>
                    </a:lnTo>
                    <a:lnTo>
                      <a:pt x="1557" y="305"/>
                    </a:lnTo>
                    <a:lnTo>
                      <a:pt x="1550" y="309"/>
                    </a:lnTo>
                    <a:lnTo>
                      <a:pt x="1542" y="313"/>
                    </a:lnTo>
                    <a:lnTo>
                      <a:pt x="1539" y="316"/>
                    </a:lnTo>
                    <a:lnTo>
                      <a:pt x="1535" y="324"/>
                    </a:lnTo>
                    <a:lnTo>
                      <a:pt x="1535" y="327"/>
                    </a:lnTo>
                    <a:lnTo>
                      <a:pt x="1535" y="338"/>
                    </a:lnTo>
                    <a:lnTo>
                      <a:pt x="1539" y="353"/>
                    </a:lnTo>
                    <a:lnTo>
                      <a:pt x="1542" y="367"/>
                    </a:lnTo>
                    <a:lnTo>
                      <a:pt x="1550" y="382"/>
                    </a:lnTo>
                    <a:lnTo>
                      <a:pt x="1557" y="393"/>
                    </a:lnTo>
                    <a:lnTo>
                      <a:pt x="1561" y="396"/>
                    </a:lnTo>
                    <a:lnTo>
                      <a:pt x="1568" y="400"/>
                    </a:lnTo>
                    <a:lnTo>
                      <a:pt x="1575" y="396"/>
                    </a:lnTo>
                    <a:lnTo>
                      <a:pt x="1579" y="393"/>
                    </a:lnTo>
                    <a:lnTo>
                      <a:pt x="1582" y="385"/>
                    </a:lnTo>
                    <a:lnTo>
                      <a:pt x="1590" y="378"/>
                    </a:lnTo>
                    <a:lnTo>
                      <a:pt x="1601" y="367"/>
                    </a:lnTo>
                    <a:lnTo>
                      <a:pt x="1608" y="356"/>
                    </a:lnTo>
                    <a:lnTo>
                      <a:pt x="1615" y="349"/>
                    </a:lnTo>
                    <a:lnTo>
                      <a:pt x="1622" y="345"/>
                    </a:lnTo>
                    <a:lnTo>
                      <a:pt x="1626" y="345"/>
                    </a:lnTo>
                    <a:lnTo>
                      <a:pt x="1630" y="342"/>
                    </a:lnTo>
                    <a:lnTo>
                      <a:pt x="1637" y="338"/>
                    </a:lnTo>
                    <a:lnTo>
                      <a:pt x="1651" y="338"/>
                    </a:lnTo>
                    <a:lnTo>
                      <a:pt x="1670" y="335"/>
                    </a:lnTo>
                    <a:lnTo>
                      <a:pt x="1688" y="331"/>
                    </a:lnTo>
                    <a:lnTo>
                      <a:pt x="1706" y="331"/>
                    </a:lnTo>
                    <a:lnTo>
                      <a:pt x="1710" y="331"/>
                    </a:lnTo>
                    <a:lnTo>
                      <a:pt x="1721" y="327"/>
                    </a:lnTo>
                    <a:lnTo>
                      <a:pt x="1732" y="324"/>
                    </a:lnTo>
                    <a:lnTo>
                      <a:pt x="1757" y="309"/>
                    </a:lnTo>
                    <a:lnTo>
                      <a:pt x="1772" y="291"/>
                    </a:lnTo>
                    <a:lnTo>
                      <a:pt x="1775" y="276"/>
                    </a:lnTo>
                    <a:lnTo>
                      <a:pt x="1779" y="258"/>
                    </a:lnTo>
                    <a:lnTo>
                      <a:pt x="1775" y="258"/>
                    </a:lnTo>
                    <a:lnTo>
                      <a:pt x="1779" y="258"/>
                    </a:lnTo>
                    <a:lnTo>
                      <a:pt x="1782" y="258"/>
                    </a:lnTo>
                    <a:lnTo>
                      <a:pt x="1786" y="254"/>
                    </a:lnTo>
                    <a:lnTo>
                      <a:pt x="1793" y="258"/>
                    </a:lnTo>
                    <a:lnTo>
                      <a:pt x="1801" y="265"/>
                    </a:lnTo>
                    <a:lnTo>
                      <a:pt x="1815" y="269"/>
                    </a:lnTo>
                    <a:lnTo>
                      <a:pt x="1826" y="273"/>
                    </a:lnTo>
                    <a:lnTo>
                      <a:pt x="1841" y="276"/>
                    </a:lnTo>
                    <a:lnTo>
                      <a:pt x="1852" y="273"/>
                    </a:lnTo>
                    <a:lnTo>
                      <a:pt x="1862" y="269"/>
                    </a:lnTo>
                    <a:lnTo>
                      <a:pt x="1873" y="262"/>
                    </a:lnTo>
                    <a:lnTo>
                      <a:pt x="1881" y="254"/>
                    </a:lnTo>
                    <a:lnTo>
                      <a:pt x="1892" y="251"/>
                    </a:lnTo>
                    <a:lnTo>
                      <a:pt x="1895" y="244"/>
                    </a:lnTo>
                    <a:lnTo>
                      <a:pt x="1902" y="240"/>
                    </a:lnTo>
                    <a:lnTo>
                      <a:pt x="1910" y="233"/>
                    </a:lnTo>
                    <a:lnTo>
                      <a:pt x="1913" y="229"/>
                    </a:lnTo>
                    <a:lnTo>
                      <a:pt x="1917" y="218"/>
                    </a:lnTo>
                    <a:lnTo>
                      <a:pt x="1921" y="204"/>
                    </a:lnTo>
                    <a:lnTo>
                      <a:pt x="1928" y="207"/>
                    </a:lnTo>
                    <a:lnTo>
                      <a:pt x="1924" y="222"/>
                    </a:lnTo>
                    <a:lnTo>
                      <a:pt x="1921" y="233"/>
                    </a:lnTo>
                    <a:lnTo>
                      <a:pt x="1913" y="240"/>
                    </a:lnTo>
                    <a:lnTo>
                      <a:pt x="1910" y="244"/>
                    </a:lnTo>
                    <a:lnTo>
                      <a:pt x="1899" y="251"/>
                    </a:lnTo>
                    <a:lnTo>
                      <a:pt x="1895" y="254"/>
                    </a:lnTo>
                    <a:lnTo>
                      <a:pt x="1888" y="262"/>
                    </a:lnTo>
                    <a:lnTo>
                      <a:pt x="1877" y="269"/>
                    </a:lnTo>
                    <a:lnTo>
                      <a:pt x="1862" y="276"/>
                    </a:lnTo>
                    <a:lnTo>
                      <a:pt x="1848" y="284"/>
                    </a:lnTo>
                    <a:lnTo>
                      <a:pt x="1837" y="284"/>
                    </a:lnTo>
                    <a:lnTo>
                      <a:pt x="1822" y="284"/>
                    </a:lnTo>
                    <a:lnTo>
                      <a:pt x="1830" y="287"/>
                    </a:lnTo>
                    <a:lnTo>
                      <a:pt x="1830" y="294"/>
                    </a:lnTo>
                    <a:lnTo>
                      <a:pt x="1830" y="302"/>
                    </a:lnTo>
                    <a:lnTo>
                      <a:pt x="1830" y="309"/>
                    </a:lnTo>
                    <a:lnTo>
                      <a:pt x="1826" y="320"/>
                    </a:lnTo>
                    <a:lnTo>
                      <a:pt x="1812" y="338"/>
                    </a:lnTo>
                    <a:lnTo>
                      <a:pt x="1801" y="356"/>
                    </a:lnTo>
                    <a:lnTo>
                      <a:pt x="1793" y="356"/>
                    </a:lnTo>
                    <a:lnTo>
                      <a:pt x="1782" y="360"/>
                    </a:lnTo>
                    <a:lnTo>
                      <a:pt x="1775" y="360"/>
                    </a:lnTo>
                    <a:lnTo>
                      <a:pt x="1768" y="356"/>
                    </a:lnTo>
                    <a:lnTo>
                      <a:pt x="1764" y="353"/>
                    </a:lnTo>
                    <a:lnTo>
                      <a:pt x="1764" y="345"/>
                    </a:lnTo>
                    <a:lnTo>
                      <a:pt x="1757" y="356"/>
                    </a:lnTo>
                    <a:lnTo>
                      <a:pt x="1757" y="360"/>
                    </a:lnTo>
                    <a:lnTo>
                      <a:pt x="1761" y="360"/>
                    </a:lnTo>
                    <a:lnTo>
                      <a:pt x="1764" y="360"/>
                    </a:lnTo>
                    <a:lnTo>
                      <a:pt x="1779" y="364"/>
                    </a:lnTo>
                    <a:lnTo>
                      <a:pt x="1786" y="364"/>
                    </a:lnTo>
                    <a:lnTo>
                      <a:pt x="1793" y="367"/>
                    </a:lnTo>
                    <a:lnTo>
                      <a:pt x="1790" y="378"/>
                    </a:lnTo>
                    <a:lnTo>
                      <a:pt x="1790" y="375"/>
                    </a:lnTo>
                    <a:lnTo>
                      <a:pt x="1786" y="375"/>
                    </a:lnTo>
                    <a:lnTo>
                      <a:pt x="1782" y="371"/>
                    </a:lnTo>
                    <a:lnTo>
                      <a:pt x="1775" y="371"/>
                    </a:lnTo>
                    <a:lnTo>
                      <a:pt x="1764" y="367"/>
                    </a:lnTo>
                    <a:lnTo>
                      <a:pt x="1761" y="367"/>
                    </a:lnTo>
                    <a:lnTo>
                      <a:pt x="1753" y="367"/>
                    </a:lnTo>
                    <a:lnTo>
                      <a:pt x="1742" y="375"/>
                    </a:lnTo>
                    <a:lnTo>
                      <a:pt x="1735" y="378"/>
                    </a:lnTo>
                    <a:lnTo>
                      <a:pt x="1732" y="382"/>
                    </a:lnTo>
                    <a:lnTo>
                      <a:pt x="1732" y="385"/>
                    </a:lnTo>
                    <a:lnTo>
                      <a:pt x="1728" y="396"/>
                    </a:lnTo>
                    <a:lnTo>
                      <a:pt x="1721" y="407"/>
                    </a:lnTo>
                    <a:lnTo>
                      <a:pt x="1717" y="418"/>
                    </a:lnTo>
                    <a:lnTo>
                      <a:pt x="1713" y="425"/>
                    </a:lnTo>
                    <a:lnTo>
                      <a:pt x="1706" y="447"/>
                    </a:lnTo>
                    <a:lnTo>
                      <a:pt x="1702" y="473"/>
                    </a:lnTo>
                    <a:lnTo>
                      <a:pt x="1702" y="495"/>
                    </a:lnTo>
                    <a:lnTo>
                      <a:pt x="1702" y="502"/>
                    </a:lnTo>
                    <a:lnTo>
                      <a:pt x="1695" y="502"/>
                    </a:lnTo>
                    <a:lnTo>
                      <a:pt x="1695" y="491"/>
                    </a:lnTo>
                    <a:lnTo>
                      <a:pt x="1699" y="462"/>
                    </a:lnTo>
                    <a:lnTo>
                      <a:pt x="1702" y="433"/>
                    </a:lnTo>
                    <a:lnTo>
                      <a:pt x="1699" y="436"/>
                    </a:lnTo>
                    <a:lnTo>
                      <a:pt x="1695" y="444"/>
                    </a:lnTo>
                    <a:lnTo>
                      <a:pt x="1688" y="447"/>
                    </a:lnTo>
                    <a:lnTo>
                      <a:pt x="1684" y="455"/>
                    </a:lnTo>
                    <a:lnTo>
                      <a:pt x="1681" y="455"/>
                    </a:lnTo>
                    <a:lnTo>
                      <a:pt x="1673" y="458"/>
                    </a:lnTo>
                    <a:lnTo>
                      <a:pt x="1670" y="455"/>
                    </a:lnTo>
                    <a:lnTo>
                      <a:pt x="1659" y="455"/>
                    </a:lnTo>
                    <a:lnTo>
                      <a:pt x="1670" y="469"/>
                    </a:lnTo>
                    <a:lnTo>
                      <a:pt x="1684" y="484"/>
                    </a:lnTo>
                    <a:lnTo>
                      <a:pt x="1677" y="487"/>
                    </a:lnTo>
                    <a:lnTo>
                      <a:pt x="1666" y="473"/>
                    </a:lnTo>
                    <a:lnTo>
                      <a:pt x="1655" y="462"/>
                    </a:lnTo>
                    <a:lnTo>
                      <a:pt x="1641" y="451"/>
                    </a:lnTo>
                    <a:lnTo>
                      <a:pt x="1626" y="444"/>
                    </a:lnTo>
                    <a:lnTo>
                      <a:pt x="1611" y="440"/>
                    </a:lnTo>
                    <a:lnTo>
                      <a:pt x="1601" y="436"/>
                    </a:lnTo>
                    <a:lnTo>
                      <a:pt x="1586" y="440"/>
                    </a:lnTo>
                    <a:lnTo>
                      <a:pt x="1571" y="444"/>
                    </a:lnTo>
                    <a:lnTo>
                      <a:pt x="1561" y="451"/>
                    </a:lnTo>
                    <a:lnTo>
                      <a:pt x="1553" y="458"/>
                    </a:lnTo>
                    <a:lnTo>
                      <a:pt x="1546" y="469"/>
                    </a:lnTo>
                    <a:lnTo>
                      <a:pt x="1539" y="476"/>
                    </a:lnTo>
                    <a:lnTo>
                      <a:pt x="1531" y="487"/>
                    </a:lnTo>
                    <a:lnTo>
                      <a:pt x="1528" y="495"/>
                    </a:lnTo>
                    <a:lnTo>
                      <a:pt x="1521" y="506"/>
                    </a:lnTo>
                    <a:lnTo>
                      <a:pt x="1517" y="498"/>
                    </a:lnTo>
                    <a:lnTo>
                      <a:pt x="1517" y="495"/>
                    </a:lnTo>
                    <a:lnTo>
                      <a:pt x="1513" y="498"/>
                    </a:lnTo>
                    <a:lnTo>
                      <a:pt x="1510" y="502"/>
                    </a:lnTo>
                    <a:lnTo>
                      <a:pt x="1502" y="498"/>
                    </a:lnTo>
                    <a:lnTo>
                      <a:pt x="1495" y="498"/>
                    </a:lnTo>
                    <a:lnTo>
                      <a:pt x="1488" y="495"/>
                    </a:lnTo>
                    <a:lnTo>
                      <a:pt x="1481" y="491"/>
                    </a:lnTo>
                    <a:lnTo>
                      <a:pt x="1477" y="487"/>
                    </a:lnTo>
                    <a:lnTo>
                      <a:pt x="1477" y="480"/>
                    </a:lnTo>
                    <a:lnTo>
                      <a:pt x="1477" y="473"/>
                    </a:lnTo>
                    <a:lnTo>
                      <a:pt x="1477" y="462"/>
                    </a:lnTo>
                    <a:lnTo>
                      <a:pt x="1470" y="476"/>
                    </a:lnTo>
                    <a:lnTo>
                      <a:pt x="1462" y="484"/>
                    </a:lnTo>
                    <a:lnTo>
                      <a:pt x="1473" y="487"/>
                    </a:lnTo>
                    <a:lnTo>
                      <a:pt x="1484" y="495"/>
                    </a:lnTo>
                    <a:lnTo>
                      <a:pt x="1491" y="502"/>
                    </a:lnTo>
                    <a:lnTo>
                      <a:pt x="1502" y="509"/>
                    </a:lnTo>
                    <a:lnTo>
                      <a:pt x="1506" y="516"/>
                    </a:lnTo>
                    <a:lnTo>
                      <a:pt x="1513" y="520"/>
                    </a:lnTo>
                    <a:lnTo>
                      <a:pt x="1510" y="527"/>
                    </a:lnTo>
                    <a:lnTo>
                      <a:pt x="1506" y="524"/>
                    </a:lnTo>
                    <a:lnTo>
                      <a:pt x="1502" y="520"/>
                    </a:lnTo>
                    <a:lnTo>
                      <a:pt x="1495" y="513"/>
                    </a:lnTo>
                    <a:lnTo>
                      <a:pt x="1488" y="506"/>
                    </a:lnTo>
                    <a:lnTo>
                      <a:pt x="1477" y="498"/>
                    </a:lnTo>
                    <a:lnTo>
                      <a:pt x="1466" y="491"/>
                    </a:lnTo>
                    <a:lnTo>
                      <a:pt x="1451" y="487"/>
                    </a:lnTo>
                    <a:lnTo>
                      <a:pt x="1444" y="484"/>
                    </a:lnTo>
                    <a:lnTo>
                      <a:pt x="1437" y="484"/>
                    </a:lnTo>
                    <a:lnTo>
                      <a:pt x="1422" y="484"/>
                    </a:lnTo>
                    <a:lnTo>
                      <a:pt x="1404" y="484"/>
                    </a:lnTo>
                    <a:lnTo>
                      <a:pt x="1393" y="484"/>
                    </a:lnTo>
                    <a:lnTo>
                      <a:pt x="1382" y="487"/>
                    </a:lnTo>
                    <a:lnTo>
                      <a:pt x="1375" y="491"/>
                    </a:lnTo>
                    <a:lnTo>
                      <a:pt x="1371" y="491"/>
                    </a:lnTo>
                    <a:lnTo>
                      <a:pt x="1361" y="495"/>
                    </a:lnTo>
                    <a:lnTo>
                      <a:pt x="1350" y="498"/>
                    </a:lnTo>
                    <a:lnTo>
                      <a:pt x="1335" y="498"/>
                    </a:lnTo>
                    <a:lnTo>
                      <a:pt x="1324" y="502"/>
                    </a:lnTo>
                    <a:lnTo>
                      <a:pt x="1313" y="506"/>
                    </a:lnTo>
                    <a:lnTo>
                      <a:pt x="1302" y="506"/>
                    </a:lnTo>
                    <a:lnTo>
                      <a:pt x="1295" y="506"/>
                    </a:lnTo>
                    <a:lnTo>
                      <a:pt x="1291" y="506"/>
                    </a:lnTo>
                    <a:lnTo>
                      <a:pt x="1288" y="506"/>
                    </a:lnTo>
                    <a:lnTo>
                      <a:pt x="1284" y="509"/>
                    </a:lnTo>
                    <a:lnTo>
                      <a:pt x="1288" y="513"/>
                    </a:lnTo>
                    <a:lnTo>
                      <a:pt x="1291" y="524"/>
                    </a:lnTo>
                    <a:lnTo>
                      <a:pt x="1299" y="531"/>
                    </a:lnTo>
                    <a:lnTo>
                      <a:pt x="1302" y="535"/>
                    </a:lnTo>
                    <a:lnTo>
                      <a:pt x="1306" y="538"/>
                    </a:lnTo>
                    <a:lnTo>
                      <a:pt x="1302" y="546"/>
                    </a:lnTo>
                    <a:lnTo>
                      <a:pt x="1302" y="542"/>
                    </a:lnTo>
                    <a:lnTo>
                      <a:pt x="1299" y="542"/>
                    </a:lnTo>
                    <a:lnTo>
                      <a:pt x="1291" y="535"/>
                    </a:lnTo>
                    <a:lnTo>
                      <a:pt x="1288" y="527"/>
                    </a:lnTo>
                    <a:lnTo>
                      <a:pt x="1281" y="516"/>
                    </a:lnTo>
                    <a:lnTo>
                      <a:pt x="1277" y="509"/>
                    </a:lnTo>
                    <a:lnTo>
                      <a:pt x="1281" y="506"/>
                    </a:lnTo>
                    <a:lnTo>
                      <a:pt x="1284" y="502"/>
                    </a:lnTo>
                    <a:lnTo>
                      <a:pt x="1273" y="495"/>
                    </a:lnTo>
                    <a:lnTo>
                      <a:pt x="1270" y="484"/>
                    </a:lnTo>
                    <a:lnTo>
                      <a:pt x="1273" y="498"/>
                    </a:lnTo>
                    <a:lnTo>
                      <a:pt x="1273" y="506"/>
                    </a:lnTo>
                    <a:lnTo>
                      <a:pt x="1277" y="516"/>
                    </a:lnTo>
                    <a:lnTo>
                      <a:pt x="1270" y="516"/>
                    </a:lnTo>
                    <a:lnTo>
                      <a:pt x="1270" y="509"/>
                    </a:lnTo>
                    <a:lnTo>
                      <a:pt x="1266" y="502"/>
                    </a:lnTo>
                    <a:lnTo>
                      <a:pt x="1266" y="491"/>
                    </a:lnTo>
                    <a:lnTo>
                      <a:pt x="1262" y="484"/>
                    </a:lnTo>
                    <a:lnTo>
                      <a:pt x="1259" y="480"/>
                    </a:lnTo>
                    <a:lnTo>
                      <a:pt x="1255" y="473"/>
                    </a:lnTo>
                    <a:lnTo>
                      <a:pt x="1248" y="466"/>
                    </a:lnTo>
                    <a:lnTo>
                      <a:pt x="1237" y="458"/>
                    </a:lnTo>
                    <a:lnTo>
                      <a:pt x="1230" y="455"/>
                    </a:lnTo>
                    <a:lnTo>
                      <a:pt x="1222" y="451"/>
                    </a:lnTo>
                    <a:lnTo>
                      <a:pt x="1219" y="447"/>
                    </a:lnTo>
                    <a:lnTo>
                      <a:pt x="1208" y="447"/>
                    </a:lnTo>
                    <a:lnTo>
                      <a:pt x="1201" y="447"/>
                    </a:lnTo>
                    <a:lnTo>
                      <a:pt x="1190" y="447"/>
                    </a:lnTo>
                    <a:lnTo>
                      <a:pt x="1179" y="451"/>
                    </a:lnTo>
                    <a:lnTo>
                      <a:pt x="1168" y="455"/>
                    </a:lnTo>
                    <a:lnTo>
                      <a:pt x="1150" y="466"/>
                    </a:lnTo>
                    <a:lnTo>
                      <a:pt x="1135" y="491"/>
                    </a:lnTo>
                    <a:lnTo>
                      <a:pt x="1128" y="516"/>
                    </a:lnTo>
                    <a:lnTo>
                      <a:pt x="1124" y="516"/>
                    </a:lnTo>
                    <a:lnTo>
                      <a:pt x="1128" y="520"/>
                    </a:lnTo>
                    <a:lnTo>
                      <a:pt x="1128" y="524"/>
                    </a:lnTo>
                    <a:lnTo>
                      <a:pt x="1121" y="524"/>
                    </a:lnTo>
                    <a:lnTo>
                      <a:pt x="1121" y="520"/>
                    </a:lnTo>
                    <a:lnTo>
                      <a:pt x="1117" y="520"/>
                    </a:lnTo>
                    <a:lnTo>
                      <a:pt x="1117" y="516"/>
                    </a:lnTo>
                    <a:lnTo>
                      <a:pt x="1110" y="516"/>
                    </a:lnTo>
                    <a:lnTo>
                      <a:pt x="1102" y="509"/>
                    </a:lnTo>
                    <a:lnTo>
                      <a:pt x="1088" y="506"/>
                    </a:lnTo>
                    <a:lnTo>
                      <a:pt x="1077" y="502"/>
                    </a:lnTo>
                    <a:lnTo>
                      <a:pt x="1062" y="502"/>
                    </a:lnTo>
                    <a:lnTo>
                      <a:pt x="1044" y="502"/>
                    </a:lnTo>
                    <a:lnTo>
                      <a:pt x="1033" y="506"/>
                    </a:lnTo>
                    <a:lnTo>
                      <a:pt x="1008" y="513"/>
                    </a:lnTo>
                    <a:lnTo>
                      <a:pt x="997" y="516"/>
                    </a:lnTo>
                    <a:lnTo>
                      <a:pt x="990" y="520"/>
                    </a:lnTo>
                    <a:lnTo>
                      <a:pt x="982" y="524"/>
                    </a:lnTo>
                    <a:lnTo>
                      <a:pt x="971" y="527"/>
                    </a:lnTo>
                    <a:lnTo>
                      <a:pt x="968" y="531"/>
                    </a:lnTo>
                    <a:lnTo>
                      <a:pt x="964" y="535"/>
                    </a:lnTo>
                    <a:lnTo>
                      <a:pt x="957" y="531"/>
                    </a:lnTo>
                    <a:lnTo>
                      <a:pt x="960" y="567"/>
                    </a:lnTo>
                    <a:lnTo>
                      <a:pt x="957" y="589"/>
                    </a:lnTo>
                    <a:lnTo>
                      <a:pt x="953" y="600"/>
                    </a:lnTo>
                    <a:lnTo>
                      <a:pt x="946" y="597"/>
                    </a:lnTo>
                    <a:lnTo>
                      <a:pt x="950" y="589"/>
                    </a:lnTo>
                    <a:lnTo>
                      <a:pt x="953" y="575"/>
                    </a:lnTo>
                    <a:lnTo>
                      <a:pt x="957" y="553"/>
                    </a:lnTo>
                    <a:lnTo>
                      <a:pt x="950" y="527"/>
                    </a:lnTo>
                    <a:lnTo>
                      <a:pt x="942" y="509"/>
                    </a:lnTo>
                    <a:lnTo>
                      <a:pt x="939" y="502"/>
                    </a:lnTo>
                    <a:lnTo>
                      <a:pt x="910" y="476"/>
                    </a:lnTo>
                    <a:lnTo>
                      <a:pt x="873" y="469"/>
                    </a:lnTo>
                    <a:lnTo>
                      <a:pt x="862" y="469"/>
                    </a:lnTo>
                    <a:lnTo>
                      <a:pt x="837" y="476"/>
                    </a:lnTo>
                    <a:lnTo>
                      <a:pt x="811" y="487"/>
                    </a:lnTo>
                    <a:lnTo>
                      <a:pt x="786" y="498"/>
                    </a:lnTo>
                    <a:lnTo>
                      <a:pt x="768" y="516"/>
                    </a:lnTo>
                    <a:lnTo>
                      <a:pt x="764" y="527"/>
                    </a:lnTo>
                    <a:lnTo>
                      <a:pt x="768" y="542"/>
                    </a:lnTo>
                    <a:lnTo>
                      <a:pt x="775" y="556"/>
                    </a:lnTo>
                    <a:lnTo>
                      <a:pt x="779" y="567"/>
                    </a:lnTo>
                    <a:lnTo>
                      <a:pt x="775" y="575"/>
                    </a:lnTo>
                    <a:lnTo>
                      <a:pt x="768" y="578"/>
                    </a:lnTo>
                    <a:lnTo>
                      <a:pt x="764" y="567"/>
                    </a:lnTo>
                    <a:lnTo>
                      <a:pt x="757" y="560"/>
                    </a:lnTo>
                    <a:lnTo>
                      <a:pt x="746" y="549"/>
                    </a:lnTo>
                    <a:lnTo>
                      <a:pt x="739" y="538"/>
                    </a:lnTo>
                    <a:lnTo>
                      <a:pt x="731" y="535"/>
                    </a:lnTo>
                    <a:lnTo>
                      <a:pt x="724" y="531"/>
                    </a:lnTo>
                    <a:lnTo>
                      <a:pt x="720" y="531"/>
                    </a:lnTo>
                    <a:lnTo>
                      <a:pt x="717" y="535"/>
                    </a:lnTo>
                    <a:lnTo>
                      <a:pt x="706" y="546"/>
                    </a:lnTo>
                    <a:lnTo>
                      <a:pt x="699" y="556"/>
                    </a:lnTo>
                    <a:lnTo>
                      <a:pt x="695" y="567"/>
                    </a:lnTo>
                    <a:lnTo>
                      <a:pt x="695" y="575"/>
                    </a:lnTo>
                    <a:lnTo>
                      <a:pt x="699" y="578"/>
                    </a:lnTo>
                    <a:lnTo>
                      <a:pt x="702" y="586"/>
                    </a:lnTo>
                    <a:lnTo>
                      <a:pt x="710" y="593"/>
                    </a:lnTo>
                    <a:lnTo>
                      <a:pt x="713" y="600"/>
                    </a:lnTo>
                    <a:lnTo>
                      <a:pt x="717" y="604"/>
                    </a:lnTo>
                    <a:lnTo>
                      <a:pt x="720" y="604"/>
                    </a:lnTo>
                    <a:lnTo>
                      <a:pt x="713" y="607"/>
                    </a:lnTo>
                    <a:lnTo>
                      <a:pt x="710" y="604"/>
                    </a:lnTo>
                    <a:lnTo>
                      <a:pt x="706" y="600"/>
                    </a:lnTo>
                    <a:lnTo>
                      <a:pt x="702" y="593"/>
                    </a:lnTo>
                    <a:lnTo>
                      <a:pt x="702" y="607"/>
                    </a:lnTo>
                    <a:lnTo>
                      <a:pt x="702" y="622"/>
                    </a:lnTo>
                    <a:lnTo>
                      <a:pt x="691" y="633"/>
                    </a:lnTo>
                    <a:lnTo>
                      <a:pt x="688" y="640"/>
                    </a:lnTo>
                    <a:lnTo>
                      <a:pt x="670" y="658"/>
                    </a:lnTo>
                    <a:lnTo>
                      <a:pt x="662" y="662"/>
                    </a:lnTo>
                    <a:lnTo>
                      <a:pt x="659" y="662"/>
                    </a:lnTo>
                    <a:lnTo>
                      <a:pt x="651" y="662"/>
                    </a:lnTo>
                    <a:lnTo>
                      <a:pt x="633" y="633"/>
                    </a:lnTo>
                    <a:lnTo>
                      <a:pt x="637" y="633"/>
                    </a:lnTo>
                    <a:lnTo>
                      <a:pt x="644" y="644"/>
                    </a:lnTo>
                    <a:lnTo>
                      <a:pt x="651" y="651"/>
                    </a:lnTo>
                    <a:lnTo>
                      <a:pt x="659" y="655"/>
                    </a:lnTo>
                    <a:lnTo>
                      <a:pt x="666" y="655"/>
                    </a:lnTo>
                    <a:lnTo>
                      <a:pt x="673" y="647"/>
                    </a:lnTo>
                    <a:lnTo>
                      <a:pt x="680" y="637"/>
                    </a:lnTo>
                    <a:lnTo>
                      <a:pt x="688" y="629"/>
                    </a:lnTo>
                    <a:lnTo>
                      <a:pt x="695" y="604"/>
                    </a:lnTo>
                    <a:lnTo>
                      <a:pt x="688" y="578"/>
                    </a:lnTo>
                    <a:lnTo>
                      <a:pt x="662" y="542"/>
                    </a:lnTo>
                    <a:lnTo>
                      <a:pt x="648" y="527"/>
                    </a:lnTo>
                    <a:lnTo>
                      <a:pt x="637" y="509"/>
                    </a:lnTo>
                    <a:lnTo>
                      <a:pt x="626" y="498"/>
                    </a:lnTo>
                    <a:lnTo>
                      <a:pt x="615" y="491"/>
                    </a:lnTo>
                    <a:lnTo>
                      <a:pt x="611" y="491"/>
                    </a:lnTo>
                    <a:lnTo>
                      <a:pt x="604" y="491"/>
                    </a:lnTo>
                    <a:lnTo>
                      <a:pt x="600" y="491"/>
                    </a:lnTo>
                    <a:lnTo>
                      <a:pt x="597" y="491"/>
                    </a:lnTo>
                    <a:lnTo>
                      <a:pt x="593" y="495"/>
                    </a:lnTo>
                    <a:lnTo>
                      <a:pt x="582" y="502"/>
                    </a:lnTo>
                    <a:lnTo>
                      <a:pt x="571" y="513"/>
                    </a:lnTo>
                    <a:lnTo>
                      <a:pt x="564" y="520"/>
                    </a:lnTo>
                    <a:lnTo>
                      <a:pt x="560" y="527"/>
                    </a:lnTo>
                    <a:lnTo>
                      <a:pt x="553" y="524"/>
                    </a:lnTo>
                    <a:lnTo>
                      <a:pt x="557" y="520"/>
                    </a:lnTo>
                    <a:lnTo>
                      <a:pt x="560" y="516"/>
                    </a:lnTo>
                    <a:lnTo>
                      <a:pt x="557" y="513"/>
                    </a:lnTo>
                    <a:lnTo>
                      <a:pt x="560" y="506"/>
                    </a:lnTo>
                    <a:lnTo>
                      <a:pt x="560" y="498"/>
                    </a:lnTo>
                    <a:lnTo>
                      <a:pt x="560" y="491"/>
                    </a:lnTo>
                    <a:lnTo>
                      <a:pt x="560" y="484"/>
                    </a:lnTo>
                    <a:lnTo>
                      <a:pt x="557" y="480"/>
                    </a:lnTo>
                    <a:lnTo>
                      <a:pt x="546" y="469"/>
                    </a:lnTo>
                    <a:lnTo>
                      <a:pt x="535" y="462"/>
                    </a:lnTo>
                    <a:lnTo>
                      <a:pt x="524" y="455"/>
                    </a:lnTo>
                    <a:lnTo>
                      <a:pt x="517" y="451"/>
                    </a:lnTo>
                    <a:lnTo>
                      <a:pt x="513" y="447"/>
                    </a:lnTo>
                    <a:lnTo>
                      <a:pt x="513" y="451"/>
                    </a:lnTo>
                    <a:lnTo>
                      <a:pt x="506" y="455"/>
                    </a:lnTo>
                    <a:lnTo>
                      <a:pt x="502" y="462"/>
                    </a:lnTo>
                    <a:lnTo>
                      <a:pt x="499" y="469"/>
                    </a:lnTo>
                    <a:lnTo>
                      <a:pt x="491" y="473"/>
                    </a:lnTo>
                    <a:lnTo>
                      <a:pt x="484" y="476"/>
                    </a:lnTo>
                    <a:lnTo>
                      <a:pt x="477" y="473"/>
                    </a:lnTo>
                    <a:lnTo>
                      <a:pt x="470" y="473"/>
                    </a:lnTo>
                    <a:lnTo>
                      <a:pt x="455" y="466"/>
                    </a:lnTo>
                    <a:lnTo>
                      <a:pt x="448" y="462"/>
                    </a:lnTo>
                    <a:lnTo>
                      <a:pt x="437" y="462"/>
                    </a:lnTo>
                    <a:lnTo>
                      <a:pt x="433" y="462"/>
                    </a:lnTo>
                    <a:lnTo>
                      <a:pt x="430" y="466"/>
                    </a:lnTo>
                    <a:lnTo>
                      <a:pt x="426" y="476"/>
                    </a:lnTo>
                    <a:lnTo>
                      <a:pt x="426" y="498"/>
                    </a:lnTo>
                    <a:lnTo>
                      <a:pt x="437" y="524"/>
                    </a:lnTo>
                    <a:lnTo>
                      <a:pt x="430" y="527"/>
                    </a:lnTo>
                    <a:lnTo>
                      <a:pt x="426" y="516"/>
                    </a:lnTo>
                    <a:lnTo>
                      <a:pt x="422" y="524"/>
                    </a:lnTo>
                    <a:lnTo>
                      <a:pt x="419" y="527"/>
                    </a:lnTo>
                    <a:lnTo>
                      <a:pt x="411" y="531"/>
                    </a:lnTo>
                    <a:lnTo>
                      <a:pt x="400" y="535"/>
                    </a:lnTo>
                    <a:lnTo>
                      <a:pt x="390" y="538"/>
                    </a:lnTo>
                    <a:lnTo>
                      <a:pt x="379" y="546"/>
                    </a:lnTo>
                    <a:lnTo>
                      <a:pt x="364" y="553"/>
                    </a:lnTo>
                    <a:lnTo>
                      <a:pt x="353" y="564"/>
                    </a:lnTo>
                    <a:lnTo>
                      <a:pt x="342" y="575"/>
                    </a:lnTo>
                    <a:lnTo>
                      <a:pt x="331" y="582"/>
                    </a:lnTo>
                    <a:lnTo>
                      <a:pt x="320" y="589"/>
                    </a:lnTo>
                    <a:lnTo>
                      <a:pt x="309" y="593"/>
                    </a:lnTo>
                    <a:lnTo>
                      <a:pt x="299" y="593"/>
                    </a:lnTo>
                    <a:lnTo>
                      <a:pt x="288" y="593"/>
                    </a:lnTo>
                    <a:lnTo>
                      <a:pt x="280" y="586"/>
                    </a:lnTo>
                    <a:lnTo>
                      <a:pt x="273" y="575"/>
                    </a:lnTo>
                    <a:lnTo>
                      <a:pt x="273" y="564"/>
                    </a:lnTo>
                    <a:lnTo>
                      <a:pt x="269" y="567"/>
                    </a:lnTo>
                    <a:lnTo>
                      <a:pt x="266" y="560"/>
                    </a:lnTo>
                    <a:lnTo>
                      <a:pt x="269" y="556"/>
                    </a:lnTo>
                    <a:lnTo>
                      <a:pt x="273" y="549"/>
                    </a:lnTo>
                    <a:lnTo>
                      <a:pt x="277" y="531"/>
                    </a:lnTo>
                    <a:lnTo>
                      <a:pt x="284" y="513"/>
                    </a:lnTo>
                    <a:lnTo>
                      <a:pt x="291" y="495"/>
                    </a:lnTo>
                    <a:lnTo>
                      <a:pt x="295" y="480"/>
                    </a:lnTo>
                    <a:lnTo>
                      <a:pt x="299" y="466"/>
                    </a:lnTo>
                    <a:lnTo>
                      <a:pt x="302" y="451"/>
                    </a:lnTo>
                    <a:lnTo>
                      <a:pt x="302" y="440"/>
                    </a:lnTo>
                    <a:lnTo>
                      <a:pt x="302" y="425"/>
                    </a:lnTo>
                    <a:lnTo>
                      <a:pt x="299" y="415"/>
                    </a:lnTo>
                    <a:lnTo>
                      <a:pt x="295" y="400"/>
                    </a:lnTo>
                    <a:lnTo>
                      <a:pt x="288" y="389"/>
                    </a:lnTo>
                    <a:lnTo>
                      <a:pt x="280" y="385"/>
                    </a:lnTo>
                    <a:lnTo>
                      <a:pt x="273" y="382"/>
                    </a:lnTo>
                    <a:lnTo>
                      <a:pt x="266" y="378"/>
                    </a:lnTo>
                    <a:lnTo>
                      <a:pt x="251" y="375"/>
                    </a:lnTo>
                    <a:lnTo>
                      <a:pt x="233" y="371"/>
                    </a:lnTo>
                    <a:lnTo>
                      <a:pt x="222" y="371"/>
                    </a:lnTo>
                    <a:lnTo>
                      <a:pt x="204" y="375"/>
                    </a:lnTo>
                    <a:lnTo>
                      <a:pt x="189" y="378"/>
                    </a:lnTo>
                    <a:lnTo>
                      <a:pt x="179" y="385"/>
                    </a:lnTo>
                    <a:lnTo>
                      <a:pt x="171" y="407"/>
                    </a:lnTo>
                    <a:lnTo>
                      <a:pt x="168" y="433"/>
                    </a:lnTo>
                    <a:lnTo>
                      <a:pt x="168" y="462"/>
                    </a:lnTo>
                    <a:lnTo>
                      <a:pt x="168" y="466"/>
                    </a:lnTo>
                    <a:lnTo>
                      <a:pt x="171" y="473"/>
                    </a:lnTo>
                    <a:lnTo>
                      <a:pt x="175" y="476"/>
                    </a:lnTo>
                    <a:lnTo>
                      <a:pt x="182" y="484"/>
                    </a:lnTo>
                    <a:lnTo>
                      <a:pt x="193" y="487"/>
                    </a:lnTo>
                    <a:lnTo>
                      <a:pt x="208" y="498"/>
                    </a:lnTo>
                    <a:lnTo>
                      <a:pt x="219" y="509"/>
                    </a:lnTo>
                    <a:lnTo>
                      <a:pt x="233" y="524"/>
                    </a:lnTo>
                    <a:lnTo>
                      <a:pt x="204" y="502"/>
                    </a:lnTo>
                    <a:lnTo>
                      <a:pt x="168" y="476"/>
                    </a:lnTo>
                    <a:lnTo>
                      <a:pt x="164" y="469"/>
                    </a:lnTo>
                    <a:lnTo>
                      <a:pt x="160" y="462"/>
                    </a:lnTo>
                    <a:lnTo>
                      <a:pt x="160" y="433"/>
                    </a:lnTo>
                    <a:lnTo>
                      <a:pt x="164" y="404"/>
                    </a:lnTo>
                    <a:lnTo>
                      <a:pt x="175" y="382"/>
                    </a:lnTo>
                    <a:lnTo>
                      <a:pt x="182" y="375"/>
                    </a:lnTo>
                    <a:lnTo>
                      <a:pt x="171" y="375"/>
                    </a:lnTo>
                    <a:lnTo>
                      <a:pt x="160" y="367"/>
                    </a:lnTo>
                    <a:lnTo>
                      <a:pt x="153" y="364"/>
                    </a:lnTo>
                    <a:lnTo>
                      <a:pt x="160" y="393"/>
                    </a:lnTo>
                    <a:lnTo>
                      <a:pt x="157" y="418"/>
                    </a:lnTo>
                    <a:lnTo>
                      <a:pt x="146" y="440"/>
                    </a:lnTo>
                    <a:lnTo>
                      <a:pt x="139" y="455"/>
                    </a:lnTo>
                    <a:lnTo>
                      <a:pt x="135" y="462"/>
                    </a:lnTo>
                    <a:lnTo>
                      <a:pt x="128" y="458"/>
                    </a:lnTo>
                    <a:lnTo>
                      <a:pt x="135" y="451"/>
                    </a:lnTo>
                    <a:lnTo>
                      <a:pt x="142" y="436"/>
                    </a:lnTo>
                    <a:lnTo>
                      <a:pt x="149" y="415"/>
                    </a:lnTo>
                    <a:lnTo>
                      <a:pt x="153" y="385"/>
                    </a:lnTo>
                    <a:lnTo>
                      <a:pt x="142" y="360"/>
                    </a:lnTo>
                    <a:lnTo>
                      <a:pt x="139" y="356"/>
                    </a:lnTo>
                    <a:lnTo>
                      <a:pt x="135" y="349"/>
                    </a:lnTo>
                    <a:lnTo>
                      <a:pt x="128" y="342"/>
                    </a:lnTo>
                    <a:lnTo>
                      <a:pt x="117" y="335"/>
                    </a:lnTo>
                    <a:lnTo>
                      <a:pt x="109" y="327"/>
                    </a:lnTo>
                    <a:lnTo>
                      <a:pt x="102" y="320"/>
                    </a:lnTo>
                    <a:lnTo>
                      <a:pt x="95" y="316"/>
                    </a:lnTo>
                    <a:lnTo>
                      <a:pt x="91" y="313"/>
                    </a:lnTo>
                    <a:lnTo>
                      <a:pt x="80" y="313"/>
                    </a:lnTo>
                    <a:lnTo>
                      <a:pt x="69" y="313"/>
                    </a:lnTo>
                    <a:lnTo>
                      <a:pt x="55" y="313"/>
                    </a:lnTo>
                    <a:lnTo>
                      <a:pt x="44" y="316"/>
                    </a:lnTo>
                    <a:lnTo>
                      <a:pt x="29" y="320"/>
                    </a:lnTo>
                    <a:lnTo>
                      <a:pt x="15" y="320"/>
                    </a:lnTo>
                    <a:lnTo>
                      <a:pt x="8" y="320"/>
                    </a:lnTo>
                    <a:lnTo>
                      <a:pt x="4" y="320"/>
                    </a:lnTo>
                    <a:lnTo>
                      <a:pt x="0" y="320"/>
                    </a:lnTo>
                    <a:lnTo>
                      <a:pt x="0" y="313"/>
                    </a:lnTo>
                    <a:lnTo>
                      <a:pt x="4" y="313"/>
                    </a:lnTo>
                    <a:lnTo>
                      <a:pt x="8" y="313"/>
                    </a:lnTo>
                    <a:lnTo>
                      <a:pt x="15" y="313"/>
                    </a:lnTo>
                    <a:lnTo>
                      <a:pt x="26" y="313"/>
                    </a:lnTo>
                    <a:lnTo>
                      <a:pt x="44" y="309"/>
                    </a:lnTo>
                    <a:lnTo>
                      <a:pt x="62" y="298"/>
                    </a:lnTo>
                    <a:lnTo>
                      <a:pt x="77" y="269"/>
                    </a:lnTo>
                    <a:lnTo>
                      <a:pt x="80" y="233"/>
                    </a:lnTo>
                    <a:lnTo>
                      <a:pt x="80" y="225"/>
                    </a:lnTo>
                    <a:lnTo>
                      <a:pt x="80" y="218"/>
                    </a:lnTo>
                    <a:lnTo>
                      <a:pt x="80" y="207"/>
                    </a:lnTo>
                    <a:lnTo>
                      <a:pt x="77" y="200"/>
                    </a:lnTo>
                    <a:lnTo>
                      <a:pt x="73" y="193"/>
                    </a:lnTo>
                    <a:lnTo>
                      <a:pt x="66" y="182"/>
                    </a:lnTo>
                    <a:lnTo>
                      <a:pt x="59" y="174"/>
                    </a:lnTo>
                    <a:lnTo>
                      <a:pt x="48" y="163"/>
                    </a:lnTo>
                    <a:lnTo>
                      <a:pt x="33" y="156"/>
                    </a:lnTo>
                    <a:lnTo>
                      <a:pt x="15" y="153"/>
                    </a:lnTo>
                    <a:lnTo>
                      <a:pt x="19" y="145"/>
                    </a:lnTo>
                    <a:lnTo>
                      <a:pt x="15" y="145"/>
                    </a:lnTo>
                    <a:lnTo>
                      <a:pt x="19" y="142"/>
                    </a:lnTo>
                    <a:lnTo>
                      <a:pt x="26" y="145"/>
                    </a:lnTo>
                    <a:lnTo>
                      <a:pt x="37" y="149"/>
                    </a:lnTo>
                    <a:lnTo>
                      <a:pt x="48" y="153"/>
                    </a:lnTo>
                    <a:lnTo>
                      <a:pt x="59" y="153"/>
                    </a:lnTo>
                    <a:lnTo>
                      <a:pt x="73" y="156"/>
                    </a:lnTo>
                    <a:lnTo>
                      <a:pt x="84" y="153"/>
                    </a:lnTo>
                    <a:lnTo>
                      <a:pt x="99" y="145"/>
                    </a:lnTo>
                    <a:lnTo>
                      <a:pt x="109" y="138"/>
                    </a:lnTo>
                    <a:lnTo>
                      <a:pt x="113" y="131"/>
                    </a:lnTo>
                    <a:lnTo>
                      <a:pt x="117" y="123"/>
                    </a:lnTo>
                    <a:lnTo>
                      <a:pt x="117" y="113"/>
                    </a:lnTo>
                    <a:lnTo>
                      <a:pt x="120" y="94"/>
                    </a:lnTo>
                    <a:lnTo>
                      <a:pt x="128" y="73"/>
                    </a:lnTo>
                    <a:lnTo>
                      <a:pt x="135" y="58"/>
                    </a:lnTo>
                    <a:lnTo>
                      <a:pt x="149" y="51"/>
                    </a:lnTo>
                    <a:lnTo>
                      <a:pt x="153" y="47"/>
                    </a:lnTo>
                    <a:lnTo>
                      <a:pt x="157" y="43"/>
                    </a:lnTo>
                    <a:lnTo>
                      <a:pt x="157" y="36"/>
                    </a:lnTo>
                    <a:lnTo>
                      <a:pt x="153" y="29"/>
                    </a:lnTo>
                    <a:lnTo>
                      <a:pt x="153" y="22"/>
                    </a:lnTo>
                    <a:lnTo>
                      <a:pt x="149" y="14"/>
                    </a:lnTo>
                    <a:lnTo>
                      <a:pt x="146" y="7"/>
                    </a:lnTo>
                    <a:lnTo>
                      <a:pt x="142" y="3"/>
                    </a:lnTo>
                    <a:lnTo>
                      <a:pt x="146" y="0"/>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pic>
            <p:nvPicPr>
              <p:cNvPr id="291143" name="Picture 327"/>
              <p:cNvPicPr>
                <a:picLocks noChangeAspect="1" noChangeArrowheads="1"/>
              </p:cNvPicPr>
              <p:nvPr/>
            </p:nvPicPr>
            <p:blipFill>
              <a:blip r:embed="rId4" cstate="print"/>
              <a:srcRect/>
              <a:stretch>
                <a:fillRect/>
              </a:stretch>
            </p:blipFill>
            <p:spPr bwMode="auto">
              <a:xfrm>
                <a:off x="3990" y="6270"/>
                <a:ext cx="1985" cy="720"/>
              </a:xfrm>
              <a:prstGeom prst="rect">
                <a:avLst/>
              </a:prstGeom>
              <a:noFill/>
            </p:spPr>
          </p:pic>
          <p:sp>
            <p:nvSpPr>
              <p:cNvPr id="291142" name="Freeform 326"/>
              <p:cNvSpPr>
                <a:spLocks/>
              </p:cNvSpPr>
              <p:nvPr/>
            </p:nvSpPr>
            <p:spPr bwMode="auto">
              <a:xfrm>
                <a:off x="4153" y="6288"/>
                <a:ext cx="55" cy="43"/>
              </a:xfrm>
              <a:custGeom>
                <a:avLst/>
                <a:gdLst/>
                <a:ahLst/>
                <a:cxnLst>
                  <a:cxn ang="0">
                    <a:pos x="18" y="0"/>
                  </a:cxn>
                  <a:cxn ang="0">
                    <a:pos x="26" y="14"/>
                  </a:cxn>
                  <a:cxn ang="0">
                    <a:pos x="40" y="29"/>
                  </a:cxn>
                  <a:cxn ang="0">
                    <a:pos x="55" y="43"/>
                  </a:cxn>
                  <a:cxn ang="0">
                    <a:pos x="40" y="36"/>
                  </a:cxn>
                  <a:cxn ang="0">
                    <a:pos x="26" y="29"/>
                  </a:cxn>
                  <a:cxn ang="0">
                    <a:pos x="11" y="22"/>
                  </a:cxn>
                  <a:cxn ang="0">
                    <a:pos x="0" y="11"/>
                  </a:cxn>
                  <a:cxn ang="0">
                    <a:pos x="18" y="0"/>
                  </a:cxn>
                </a:cxnLst>
                <a:rect l="0" t="0" r="r" b="b"/>
                <a:pathLst>
                  <a:path w="55" h="43">
                    <a:moveTo>
                      <a:pt x="18" y="0"/>
                    </a:moveTo>
                    <a:lnTo>
                      <a:pt x="26" y="14"/>
                    </a:lnTo>
                    <a:lnTo>
                      <a:pt x="40" y="29"/>
                    </a:lnTo>
                    <a:lnTo>
                      <a:pt x="55" y="43"/>
                    </a:lnTo>
                    <a:lnTo>
                      <a:pt x="40" y="36"/>
                    </a:lnTo>
                    <a:lnTo>
                      <a:pt x="26" y="29"/>
                    </a:lnTo>
                    <a:lnTo>
                      <a:pt x="11" y="22"/>
                    </a:lnTo>
                    <a:lnTo>
                      <a:pt x="0" y="11"/>
                    </a:lnTo>
                    <a:lnTo>
                      <a:pt x="18" y="0"/>
                    </a:lnTo>
                    <a:close/>
                  </a:path>
                </a:pathLst>
              </a:custGeom>
              <a:solidFill>
                <a:srgbClr val="000000"/>
              </a:solidFill>
              <a:ln w="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91141" name="Freeform 325"/>
              <p:cNvSpPr>
                <a:spLocks/>
              </p:cNvSpPr>
              <p:nvPr/>
            </p:nvSpPr>
            <p:spPr bwMode="auto">
              <a:xfrm>
                <a:off x="4022" y="6430"/>
                <a:ext cx="51" cy="32"/>
              </a:xfrm>
              <a:custGeom>
                <a:avLst/>
                <a:gdLst/>
                <a:ahLst/>
                <a:cxnLst>
                  <a:cxn ang="0">
                    <a:pos x="19" y="0"/>
                  </a:cxn>
                  <a:cxn ang="0">
                    <a:pos x="26" y="14"/>
                  </a:cxn>
                  <a:cxn ang="0">
                    <a:pos x="37" y="25"/>
                  </a:cxn>
                  <a:cxn ang="0">
                    <a:pos x="51" y="32"/>
                  </a:cxn>
                  <a:cxn ang="0">
                    <a:pos x="37" y="29"/>
                  </a:cxn>
                  <a:cxn ang="0">
                    <a:pos x="26" y="29"/>
                  </a:cxn>
                  <a:cxn ang="0">
                    <a:pos x="15" y="22"/>
                  </a:cxn>
                  <a:cxn ang="0">
                    <a:pos x="0" y="14"/>
                  </a:cxn>
                  <a:cxn ang="0">
                    <a:pos x="19" y="0"/>
                  </a:cxn>
                </a:cxnLst>
                <a:rect l="0" t="0" r="r" b="b"/>
                <a:pathLst>
                  <a:path w="51" h="32">
                    <a:moveTo>
                      <a:pt x="19" y="0"/>
                    </a:moveTo>
                    <a:lnTo>
                      <a:pt x="26" y="14"/>
                    </a:lnTo>
                    <a:lnTo>
                      <a:pt x="37" y="25"/>
                    </a:lnTo>
                    <a:lnTo>
                      <a:pt x="51" y="32"/>
                    </a:lnTo>
                    <a:lnTo>
                      <a:pt x="37" y="29"/>
                    </a:lnTo>
                    <a:lnTo>
                      <a:pt x="26" y="29"/>
                    </a:lnTo>
                    <a:lnTo>
                      <a:pt x="15" y="22"/>
                    </a:lnTo>
                    <a:lnTo>
                      <a:pt x="0" y="14"/>
                    </a:lnTo>
                    <a:lnTo>
                      <a:pt x="19" y="0"/>
                    </a:lnTo>
                    <a:close/>
                  </a:path>
                </a:pathLst>
              </a:custGeom>
              <a:solidFill>
                <a:srgbClr val="000000"/>
              </a:solidFill>
              <a:ln w="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91140" name="Freeform 324"/>
              <p:cNvSpPr>
                <a:spLocks/>
              </p:cNvSpPr>
              <p:nvPr/>
            </p:nvSpPr>
            <p:spPr bwMode="auto">
              <a:xfrm>
                <a:off x="4019" y="6590"/>
                <a:ext cx="47" cy="22"/>
              </a:xfrm>
              <a:custGeom>
                <a:avLst/>
                <a:gdLst/>
                <a:ahLst/>
                <a:cxnLst>
                  <a:cxn ang="0">
                    <a:pos x="7" y="0"/>
                  </a:cxn>
                  <a:cxn ang="0">
                    <a:pos x="14" y="3"/>
                  </a:cxn>
                  <a:cxn ang="0">
                    <a:pos x="22" y="11"/>
                  </a:cxn>
                  <a:cxn ang="0">
                    <a:pos x="32" y="11"/>
                  </a:cxn>
                  <a:cxn ang="0">
                    <a:pos x="40" y="11"/>
                  </a:cxn>
                  <a:cxn ang="0">
                    <a:pos x="47" y="7"/>
                  </a:cxn>
                  <a:cxn ang="0">
                    <a:pos x="43" y="14"/>
                  </a:cxn>
                  <a:cxn ang="0">
                    <a:pos x="36" y="18"/>
                  </a:cxn>
                  <a:cxn ang="0">
                    <a:pos x="25" y="22"/>
                  </a:cxn>
                  <a:cxn ang="0">
                    <a:pos x="18" y="22"/>
                  </a:cxn>
                  <a:cxn ang="0">
                    <a:pos x="7" y="22"/>
                  </a:cxn>
                  <a:cxn ang="0">
                    <a:pos x="0" y="18"/>
                  </a:cxn>
                  <a:cxn ang="0">
                    <a:pos x="7" y="0"/>
                  </a:cxn>
                </a:cxnLst>
                <a:rect l="0" t="0" r="r" b="b"/>
                <a:pathLst>
                  <a:path w="47" h="22">
                    <a:moveTo>
                      <a:pt x="7" y="0"/>
                    </a:moveTo>
                    <a:lnTo>
                      <a:pt x="14" y="3"/>
                    </a:lnTo>
                    <a:lnTo>
                      <a:pt x="22" y="11"/>
                    </a:lnTo>
                    <a:lnTo>
                      <a:pt x="32" y="11"/>
                    </a:lnTo>
                    <a:lnTo>
                      <a:pt x="40" y="11"/>
                    </a:lnTo>
                    <a:lnTo>
                      <a:pt x="47" y="7"/>
                    </a:lnTo>
                    <a:lnTo>
                      <a:pt x="43" y="14"/>
                    </a:lnTo>
                    <a:lnTo>
                      <a:pt x="36" y="18"/>
                    </a:lnTo>
                    <a:lnTo>
                      <a:pt x="25" y="22"/>
                    </a:lnTo>
                    <a:lnTo>
                      <a:pt x="18" y="22"/>
                    </a:lnTo>
                    <a:lnTo>
                      <a:pt x="7" y="22"/>
                    </a:lnTo>
                    <a:lnTo>
                      <a:pt x="0" y="18"/>
                    </a:lnTo>
                    <a:lnTo>
                      <a:pt x="7" y="0"/>
                    </a:lnTo>
                    <a:close/>
                  </a:path>
                </a:pathLst>
              </a:custGeom>
              <a:solidFill>
                <a:srgbClr val="000000"/>
              </a:solidFill>
              <a:ln w="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91139" name="Freeform 323"/>
              <p:cNvSpPr>
                <a:spLocks/>
              </p:cNvSpPr>
              <p:nvPr/>
            </p:nvSpPr>
            <p:spPr bwMode="auto">
              <a:xfrm>
                <a:off x="4026" y="6593"/>
                <a:ext cx="18" cy="26"/>
              </a:xfrm>
              <a:custGeom>
                <a:avLst/>
                <a:gdLst/>
                <a:ahLst/>
                <a:cxnLst>
                  <a:cxn ang="0">
                    <a:pos x="7" y="0"/>
                  </a:cxn>
                  <a:cxn ang="0">
                    <a:pos x="15" y="8"/>
                  </a:cxn>
                  <a:cxn ang="0">
                    <a:pos x="18" y="19"/>
                  </a:cxn>
                  <a:cxn ang="0">
                    <a:pos x="18" y="26"/>
                  </a:cxn>
                  <a:cxn ang="0">
                    <a:pos x="15" y="22"/>
                  </a:cxn>
                  <a:cxn ang="0">
                    <a:pos x="7" y="19"/>
                  </a:cxn>
                  <a:cxn ang="0">
                    <a:pos x="0" y="19"/>
                  </a:cxn>
                  <a:cxn ang="0">
                    <a:pos x="7" y="0"/>
                  </a:cxn>
                </a:cxnLst>
                <a:rect l="0" t="0" r="r" b="b"/>
                <a:pathLst>
                  <a:path w="18" h="26">
                    <a:moveTo>
                      <a:pt x="7" y="0"/>
                    </a:moveTo>
                    <a:lnTo>
                      <a:pt x="15" y="8"/>
                    </a:lnTo>
                    <a:lnTo>
                      <a:pt x="18" y="19"/>
                    </a:lnTo>
                    <a:lnTo>
                      <a:pt x="18" y="26"/>
                    </a:lnTo>
                    <a:lnTo>
                      <a:pt x="15" y="22"/>
                    </a:lnTo>
                    <a:lnTo>
                      <a:pt x="7" y="19"/>
                    </a:lnTo>
                    <a:lnTo>
                      <a:pt x="0" y="19"/>
                    </a:lnTo>
                    <a:lnTo>
                      <a:pt x="7" y="0"/>
                    </a:lnTo>
                    <a:close/>
                  </a:path>
                </a:pathLst>
              </a:custGeom>
              <a:solidFill>
                <a:srgbClr val="000000"/>
              </a:solidFill>
              <a:ln w="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91138" name="Freeform 322"/>
              <p:cNvSpPr>
                <a:spLocks/>
              </p:cNvSpPr>
              <p:nvPr/>
            </p:nvSpPr>
            <p:spPr bwMode="auto">
              <a:xfrm>
                <a:off x="4146" y="6699"/>
                <a:ext cx="36" cy="69"/>
              </a:xfrm>
              <a:custGeom>
                <a:avLst/>
                <a:gdLst/>
                <a:ahLst/>
                <a:cxnLst>
                  <a:cxn ang="0">
                    <a:pos x="33" y="0"/>
                  </a:cxn>
                  <a:cxn ang="0">
                    <a:pos x="36" y="25"/>
                  </a:cxn>
                  <a:cxn ang="0">
                    <a:pos x="29" y="51"/>
                  </a:cxn>
                  <a:cxn ang="0">
                    <a:pos x="7" y="69"/>
                  </a:cxn>
                  <a:cxn ang="0">
                    <a:pos x="0" y="51"/>
                  </a:cxn>
                  <a:cxn ang="0">
                    <a:pos x="11" y="47"/>
                  </a:cxn>
                  <a:cxn ang="0">
                    <a:pos x="22" y="40"/>
                  </a:cxn>
                  <a:cxn ang="0">
                    <a:pos x="29" y="29"/>
                  </a:cxn>
                  <a:cxn ang="0">
                    <a:pos x="33" y="15"/>
                  </a:cxn>
                  <a:cxn ang="0">
                    <a:pos x="33" y="0"/>
                  </a:cxn>
                </a:cxnLst>
                <a:rect l="0" t="0" r="r" b="b"/>
                <a:pathLst>
                  <a:path w="36" h="69">
                    <a:moveTo>
                      <a:pt x="33" y="0"/>
                    </a:moveTo>
                    <a:lnTo>
                      <a:pt x="36" y="25"/>
                    </a:lnTo>
                    <a:lnTo>
                      <a:pt x="29" y="51"/>
                    </a:lnTo>
                    <a:lnTo>
                      <a:pt x="7" y="69"/>
                    </a:lnTo>
                    <a:lnTo>
                      <a:pt x="0" y="51"/>
                    </a:lnTo>
                    <a:lnTo>
                      <a:pt x="11" y="47"/>
                    </a:lnTo>
                    <a:lnTo>
                      <a:pt x="22" y="40"/>
                    </a:lnTo>
                    <a:lnTo>
                      <a:pt x="29" y="29"/>
                    </a:lnTo>
                    <a:lnTo>
                      <a:pt x="33" y="15"/>
                    </a:lnTo>
                    <a:lnTo>
                      <a:pt x="33" y="0"/>
                    </a:lnTo>
                    <a:close/>
                  </a:path>
                </a:pathLst>
              </a:custGeom>
              <a:solidFill>
                <a:srgbClr val="000000"/>
              </a:solidFill>
              <a:ln w="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91137" name="Freeform 321"/>
              <p:cNvSpPr>
                <a:spLocks/>
              </p:cNvSpPr>
              <p:nvPr/>
            </p:nvSpPr>
            <p:spPr bwMode="auto">
              <a:xfrm>
                <a:off x="4262" y="6346"/>
                <a:ext cx="69" cy="87"/>
              </a:xfrm>
              <a:custGeom>
                <a:avLst/>
                <a:gdLst/>
                <a:ahLst/>
                <a:cxnLst>
                  <a:cxn ang="0">
                    <a:pos x="62" y="0"/>
                  </a:cxn>
                  <a:cxn ang="0">
                    <a:pos x="69" y="18"/>
                  </a:cxn>
                  <a:cxn ang="0">
                    <a:pos x="48" y="29"/>
                  </a:cxn>
                  <a:cxn ang="0">
                    <a:pos x="26" y="44"/>
                  </a:cxn>
                  <a:cxn ang="0">
                    <a:pos x="8" y="62"/>
                  </a:cxn>
                  <a:cxn ang="0">
                    <a:pos x="0" y="87"/>
                  </a:cxn>
                  <a:cxn ang="0">
                    <a:pos x="4" y="58"/>
                  </a:cxn>
                  <a:cxn ang="0">
                    <a:pos x="19" y="36"/>
                  </a:cxn>
                  <a:cxn ang="0">
                    <a:pos x="37" y="18"/>
                  </a:cxn>
                  <a:cxn ang="0">
                    <a:pos x="62" y="0"/>
                  </a:cxn>
                </a:cxnLst>
                <a:rect l="0" t="0" r="r" b="b"/>
                <a:pathLst>
                  <a:path w="69" h="87">
                    <a:moveTo>
                      <a:pt x="62" y="0"/>
                    </a:moveTo>
                    <a:lnTo>
                      <a:pt x="69" y="18"/>
                    </a:lnTo>
                    <a:lnTo>
                      <a:pt x="48" y="29"/>
                    </a:lnTo>
                    <a:lnTo>
                      <a:pt x="26" y="44"/>
                    </a:lnTo>
                    <a:lnTo>
                      <a:pt x="8" y="62"/>
                    </a:lnTo>
                    <a:lnTo>
                      <a:pt x="0" y="87"/>
                    </a:lnTo>
                    <a:lnTo>
                      <a:pt x="4" y="58"/>
                    </a:lnTo>
                    <a:lnTo>
                      <a:pt x="19" y="36"/>
                    </a:lnTo>
                    <a:lnTo>
                      <a:pt x="37" y="18"/>
                    </a:lnTo>
                    <a:lnTo>
                      <a:pt x="62" y="0"/>
                    </a:lnTo>
                    <a:close/>
                  </a:path>
                </a:pathLst>
              </a:custGeom>
              <a:solidFill>
                <a:srgbClr val="000000"/>
              </a:solidFill>
              <a:ln w="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91136" name="Freeform 320"/>
              <p:cNvSpPr>
                <a:spLocks/>
              </p:cNvSpPr>
              <p:nvPr/>
            </p:nvSpPr>
            <p:spPr bwMode="auto">
              <a:xfrm>
                <a:off x="4164" y="6703"/>
                <a:ext cx="44" cy="62"/>
              </a:xfrm>
              <a:custGeom>
                <a:avLst/>
                <a:gdLst/>
                <a:ahLst/>
                <a:cxnLst>
                  <a:cxn ang="0">
                    <a:pos x="44" y="0"/>
                  </a:cxn>
                  <a:cxn ang="0">
                    <a:pos x="29" y="18"/>
                  </a:cxn>
                  <a:cxn ang="0">
                    <a:pos x="18" y="40"/>
                  </a:cxn>
                  <a:cxn ang="0">
                    <a:pos x="18" y="58"/>
                  </a:cxn>
                  <a:cxn ang="0">
                    <a:pos x="0" y="62"/>
                  </a:cxn>
                  <a:cxn ang="0">
                    <a:pos x="7" y="32"/>
                  </a:cxn>
                  <a:cxn ang="0">
                    <a:pos x="22" y="14"/>
                  </a:cxn>
                  <a:cxn ang="0">
                    <a:pos x="44" y="0"/>
                  </a:cxn>
                </a:cxnLst>
                <a:rect l="0" t="0" r="r" b="b"/>
                <a:pathLst>
                  <a:path w="44" h="62">
                    <a:moveTo>
                      <a:pt x="44" y="0"/>
                    </a:moveTo>
                    <a:lnTo>
                      <a:pt x="29" y="18"/>
                    </a:lnTo>
                    <a:lnTo>
                      <a:pt x="18" y="40"/>
                    </a:lnTo>
                    <a:lnTo>
                      <a:pt x="18" y="58"/>
                    </a:lnTo>
                    <a:lnTo>
                      <a:pt x="0" y="62"/>
                    </a:lnTo>
                    <a:lnTo>
                      <a:pt x="7" y="32"/>
                    </a:lnTo>
                    <a:lnTo>
                      <a:pt x="22" y="14"/>
                    </a:lnTo>
                    <a:lnTo>
                      <a:pt x="44" y="0"/>
                    </a:lnTo>
                    <a:close/>
                  </a:path>
                </a:pathLst>
              </a:custGeom>
              <a:solidFill>
                <a:srgbClr val="000000"/>
              </a:solidFill>
              <a:ln w="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91135" name="Freeform 319"/>
              <p:cNvSpPr>
                <a:spLocks/>
              </p:cNvSpPr>
              <p:nvPr/>
            </p:nvSpPr>
            <p:spPr bwMode="auto">
              <a:xfrm>
                <a:off x="4266" y="6790"/>
                <a:ext cx="40" cy="51"/>
              </a:xfrm>
              <a:custGeom>
                <a:avLst/>
                <a:gdLst/>
                <a:ahLst/>
                <a:cxnLst>
                  <a:cxn ang="0">
                    <a:pos x="40" y="0"/>
                  </a:cxn>
                  <a:cxn ang="0">
                    <a:pos x="40" y="15"/>
                  </a:cxn>
                  <a:cxn ang="0">
                    <a:pos x="36" y="25"/>
                  </a:cxn>
                  <a:cxn ang="0">
                    <a:pos x="29" y="36"/>
                  </a:cxn>
                  <a:cxn ang="0">
                    <a:pos x="22" y="44"/>
                  </a:cxn>
                  <a:cxn ang="0">
                    <a:pos x="15" y="51"/>
                  </a:cxn>
                  <a:cxn ang="0">
                    <a:pos x="0" y="36"/>
                  </a:cxn>
                  <a:cxn ang="0">
                    <a:pos x="7" y="33"/>
                  </a:cxn>
                  <a:cxn ang="0">
                    <a:pos x="18" y="29"/>
                  </a:cxn>
                  <a:cxn ang="0">
                    <a:pos x="25" y="22"/>
                  </a:cxn>
                  <a:cxn ang="0">
                    <a:pos x="33" y="18"/>
                  </a:cxn>
                  <a:cxn ang="0">
                    <a:pos x="36" y="11"/>
                  </a:cxn>
                  <a:cxn ang="0">
                    <a:pos x="40" y="0"/>
                  </a:cxn>
                </a:cxnLst>
                <a:rect l="0" t="0" r="r" b="b"/>
                <a:pathLst>
                  <a:path w="40" h="51">
                    <a:moveTo>
                      <a:pt x="40" y="0"/>
                    </a:moveTo>
                    <a:lnTo>
                      <a:pt x="40" y="15"/>
                    </a:lnTo>
                    <a:lnTo>
                      <a:pt x="36" y="25"/>
                    </a:lnTo>
                    <a:lnTo>
                      <a:pt x="29" y="36"/>
                    </a:lnTo>
                    <a:lnTo>
                      <a:pt x="22" y="44"/>
                    </a:lnTo>
                    <a:lnTo>
                      <a:pt x="15" y="51"/>
                    </a:lnTo>
                    <a:lnTo>
                      <a:pt x="0" y="36"/>
                    </a:lnTo>
                    <a:lnTo>
                      <a:pt x="7" y="33"/>
                    </a:lnTo>
                    <a:lnTo>
                      <a:pt x="18" y="29"/>
                    </a:lnTo>
                    <a:lnTo>
                      <a:pt x="25" y="22"/>
                    </a:lnTo>
                    <a:lnTo>
                      <a:pt x="33" y="18"/>
                    </a:lnTo>
                    <a:lnTo>
                      <a:pt x="36" y="11"/>
                    </a:lnTo>
                    <a:lnTo>
                      <a:pt x="40" y="0"/>
                    </a:lnTo>
                    <a:close/>
                  </a:path>
                </a:pathLst>
              </a:custGeom>
              <a:solidFill>
                <a:srgbClr val="000000"/>
              </a:solidFill>
              <a:ln w="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91134" name="Freeform 318"/>
              <p:cNvSpPr>
                <a:spLocks/>
              </p:cNvSpPr>
              <p:nvPr/>
            </p:nvSpPr>
            <p:spPr bwMode="auto">
              <a:xfrm>
                <a:off x="4270" y="6805"/>
                <a:ext cx="54" cy="43"/>
              </a:xfrm>
              <a:custGeom>
                <a:avLst/>
                <a:gdLst/>
                <a:ahLst/>
                <a:cxnLst>
                  <a:cxn ang="0">
                    <a:pos x="54" y="0"/>
                  </a:cxn>
                  <a:cxn ang="0">
                    <a:pos x="43" y="7"/>
                  </a:cxn>
                  <a:cxn ang="0">
                    <a:pos x="36" y="14"/>
                  </a:cxn>
                  <a:cxn ang="0">
                    <a:pos x="25" y="25"/>
                  </a:cxn>
                  <a:cxn ang="0">
                    <a:pos x="21" y="36"/>
                  </a:cxn>
                  <a:cxn ang="0">
                    <a:pos x="21" y="43"/>
                  </a:cxn>
                  <a:cxn ang="0">
                    <a:pos x="0" y="40"/>
                  </a:cxn>
                  <a:cxn ang="0">
                    <a:pos x="7" y="29"/>
                  </a:cxn>
                  <a:cxn ang="0">
                    <a:pos x="14" y="18"/>
                  </a:cxn>
                  <a:cxn ang="0">
                    <a:pos x="25" y="10"/>
                  </a:cxn>
                  <a:cxn ang="0">
                    <a:pos x="32" y="7"/>
                  </a:cxn>
                  <a:cxn ang="0">
                    <a:pos x="43" y="3"/>
                  </a:cxn>
                  <a:cxn ang="0">
                    <a:pos x="54" y="0"/>
                  </a:cxn>
                </a:cxnLst>
                <a:rect l="0" t="0" r="r" b="b"/>
                <a:pathLst>
                  <a:path w="54" h="43">
                    <a:moveTo>
                      <a:pt x="54" y="0"/>
                    </a:moveTo>
                    <a:lnTo>
                      <a:pt x="43" y="7"/>
                    </a:lnTo>
                    <a:lnTo>
                      <a:pt x="36" y="14"/>
                    </a:lnTo>
                    <a:lnTo>
                      <a:pt x="25" y="25"/>
                    </a:lnTo>
                    <a:lnTo>
                      <a:pt x="21" y="36"/>
                    </a:lnTo>
                    <a:lnTo>
                      <a:pt x="21" y="43"/>
                    </a:lnTo>
                    <a:lnTo>
                      <a:pt x="0" y="40"/>
                    </a:lnTo>
                    <a:lnTo>
                      <a:pt x="7" y="29"/>
                    </a:lnTo>
                    <a:lnTo>
                      <a:pt x="14" y="18"/>
                    </a:lnTo>
                    <a:lnTo>
                      <a:pt x="25" y="10"/>
                    </a:lnTo>
                    <a:lnTo>
                      <a:pt x="32" y="7"/>
                    </a:lnTo>
                    <a:lnTo>
                      <a:pt x="43" y="3"/>
                    </a:lnTo>
                    <a:lnTo>
                      <a:pt x="54" y="0"/>
                    </a:lnTo>
                    <a:close/>
                  </a:path>
                </a:pathLst>
              </a:custGeom>
              <a:solidFill>
                <a:srgbClr val="000000"/>
              </a:solidFill>
              <a:ln w="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91133" name="Freeform 317"/>
              <p:cNvSpPr>
                <a:spLocks/>
              </p:cNvSpPr>
              <p:nvPr/>
            </p:nvSpPr>
            <p:spPr bwMode="auto">
              <a:xfrm>
                <a:off x="4393" y="6768"/>
                <a:ext cx="69" cy="58"/>
              </a:xfrm>
              <a:custGeom>
                <a:avLst/>
                <a:gdLst/>
                <a:ahLst/>
                <a:cxnLst>
                  <a:cxn ang="0">
                    <a:pos x="0" y="0"/>
                  </a:cxn>
                  <a:cxn ang="0">
                    <a:pos x="26" y="11"/>
                  </a:cxn>
                  <a:cxn ang="0">
                    <a:pos x="51" y="29"/>
                  </a:cxn>
                  <a:cxn ang="0">
                    <a:pos x="69" y="55"/>
                  </a:cxn>
                  <a:cxn ang="0">
                    <a:pos x="48" y="58"/>
                  </a:cxn>
                  <a:cxn ang="0">
                    <a:pos x="40" y="37"/>
                  </a:cxn>
                  <a:cxn ang="0">
                    <a:pos x="22" y="18"/>
                  </a:cxn>
                  <a:cxn ang="0">
                    <a:pos x="0" y="0"/>
                  </a:cxn>
                </a:cxnLst>
                <a:rect l="0" t="0" r="r" b="b"/>
                <a:pathLst>
                  <a:path w="69" h="58">
                    <a:moveTo>
                      <a:pt x="0" y="0"/>
                    </a:moveTo>
                    <a:lnTo>
                      <a:pt x="26" y="11"/>
                    </a:lnTo>
                    <a:lnTo>
                      <a:pt x="51" y="29"/>
                    </a:lnTo>
                    <a:lnTo>
                      <a:pt x="69" y="55"/>
                    </a:lnTo>
                    <a:lnTo>
                      <a:pt x="48" y="58"/>
                    </a:lnTo>
                    <a:lnTo>
                      <a:pt x="40" y="37"/>
                    </a:lnTo>
                    <a:lnTo>
                      <a:pt x="22" y="18"/>
                    </a:lnTo>
                    <a:lnTo>
                      <a:pt x="0" y="0"/>
                    </a:lnTo>
                    <a:close/>
                  </a:path>
                </a:pathLst>
              </a:custGeom>
              <a:solidFill>
                <a:srgbClr val="000000"/>
              </a:solidFill>
              <a:ln w="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91132" name="Freeform 316"/>
              <p:cNvSpPr>
                <a:spLocks/>
              </p:cNvSpPr>
              <p:nvPr/>
            </p:nvSpPr>
            <p:spPr bwMode="auto">
              <a:xfrm>
                <a:off x="4444" y="6772"/>
                <a:ext cx="18" cy="54"/>
              </a:xfrm>
              <a:custGeom>
                <a:avLst/>
                <a:gdLst/>
                <a:ahLst/>
                <a:cxnLst>
                  <a:cxn ang="0">
                    <a:pos x="11" y="0"/>
                  </a:cxn>
                  <a:cxn ang="0">
                    <a:pos x="8" y="14"/>
                  </a:cxn>
                  <a:cxn ang="0">
                    <a:pos x="11" y="25"/>
                  </a:cxn>
                  <a:cxn ang="0">
                    <a:pos x="15" y="36"/>
                  </a:cxn>
                  <a:cxn ang="0">
                    <a:pos x="18" y="51"/>
                  </a:cxn>
                  <a:cxn ang="0">
                    <a:pos x="0" y="54"/>
                  </a:cxn>
                  <a:cxn ang="0">
                    <a:pos x="0" y="43"/>
                  </a:cxn>
                  <a:cxn ang="0">
                    <a:pos x="0" y="33"/>
                  </a:cxn>
                  <a:cxn ang="0">
                    <a:pos x="0" y="18"/>
                  </a:cxn>
                  <a:cxn ang="0">
                    <a:pos x="4" y="7"/>
                  </a:cxn>
                  <a:cxn ang="0">
                    <a:pos x="11" y="0"/>
                  </a:cxn>
                </a:cxnLst>
                <a:rect l="0" t="0" r="r" b="b"/>
                <a:pathLst>
                  <a:path w="18" h="54">
                    <a:moveTo>
                      <a:pt x="11" y="0"/>
                    </a:moveTo>
                    <a:lnTo>
                      <a:pt x="8" y="14"/>
                    </a:lnTo>
                    <a:lnTo>
                      <a:pt x="11" y="25"/>
                    </a:lnTo>
                    <a:lnTo>
                      <a:pt x="15" y="36"/>
                    </a:lnTo>
                    <a:lnTo>
                      <a:pt x="18" y="51"/>
                    </a:lnTo>
                    <a:lnTo>
                      <a:pt x="0" y="54"/>
                    </a:lnTo>
                    <a:lnTo>
                      <a:pt x="0" y="43"/>
                    </a:lnTo>
                    <a:lnTo>
                      <a:pt x="0" y="33"/>
                    </a:lnTo>
                    <a:lnTo>
                      <a:pt x="0" y="18"/>
                    </a:lnTo>
                    <a:lnTo>
                      <a:pt x="4" y="7"/>
                    </a:lnTo>
                    <a:lnTo>
                      <a:pt x="11" y="0"/>
                    </a:lnTo>
                    <a:close/>
                  </a:path>
                </a:pathLst>
              </a:custGeom>
              <a:solidFill>
                <a:srgbClr val="000000"/>
              </a:solidFill>
              <a:ln w="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91131" name="Freeform 315"/>
              <p:cNvSpPr>
                <a:spLocks/>
              </p:cNvSpPr>
              <p:nvPr/>
            </p:nvSpPr>
            <p:spPr bwMode="auto">
              <a:xfrm>
                <a:off x="4564" y="6775"/>
                <a:ext cx="22" cy="66"/>
              </a:xfrm>
              <a:custGeom>
                <a:avLst/>
                <a:gdLst/>
                <a:ahLst/>
                <a:cxnLst>
                  <a:cxn ang="0">
                    <a:pos x="0" y="0"/>
                  </a:cxn>
                  <a:cxn ang="0">
                    <a:pos x="15" y="19"/>
                  </a:cxn>
                  <a:cxn ang="0">
                    <a:pos x="22" y="40"/>
                  </a:cxn>
                  <a:cxn ang="0">
                    <a:pos x="15" y="66"/>
                  </a:cxn>
                  <a:cxn ang="0">
                    <a:pos x="0" y="55"/>
                  </a:cxn>
                  <a:cxn ang="0">
                    <a:pos x="4" y="48"/>
                  </a:cxn>
                  <a:cxn ang="0">
                    <a:pos x="8" y="37"/>
                  </a:cxn>
                  <a:cxn ang="0">
                    <a:pos x="8" y="26"/>
                  </a:cxn>
                  <a:cxn ang="0">
                    <a:pos x="4" y="11"/>
                  </a:cxn>
                  <a:cxn ang="0">
                    <a:pos x="0" y="0"/>
                  </a:cxn>
                </a:cxnLst>
                <a:rect l="0" t="0" r="r" b="b"/>
                <a:pathLst>
                  <a:path w="22" h="66">
                    <a:moveTo>
                      <a:pt x="0" y="0"/>
                    </a:moveTo>
                    <a:lnTo>
                      <a:pt x="15" y="19"/>
                    </a:lnTo>
                    <a:lnTo>
                      <a:pt x="22" y="40"/>
                    </a:lnTo>
                    <a:lnTo>
                      <a:pt x="15" y="66"/>
                    </a:lnTo>
                    <a:lnTo>
                      <a:pt x="0" y="55"/>
                    </a:lnTo>
                    <a:lnTo>
                      <a:pt x="4" y="48"/>
                    </a:lnTo>
                    <a:lnTo>
                      <a:pt x="8" y="37"/>
                    </a:lnTo>
                    <a:lnTo>
                      <a:pt x="8" y="26"/>
                    </a:lnTo>
                    <a:lnTo>
                      <a:pt x="4" y="11"/>
                    </a:lnTo>
                    <a:lnTo>
                      <a:pt x="0" y="0"/>
                    </a:lnTo>
                    <a:close/>
                  </a:path>
                </a:pathLst>
              </a:custGeom>
              <a:solidFill>
                <a:srgbClr val="000000"/>
              </a:solidFill>
              <a:ln w="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91130" name="Freeform 314"/>
              <p:cNvSpPr>
                <a:spLocks/>
              </p:cNvSpPr>
              <p:nvPr/>
            </p:nvSpPr>
            <p:spPr bwMode="auto">
              <a:xfrm>
                <a:off x="4564" y="6794"/>
                <a:ext cx="48" cy="51"/>
              </a:xfrm>
              <a:custGeom>
                <a:avLst/>
                <a:gdLst/>
                <a:ahLst/>
                <a:cxnLst>
                  <a:cxn ang="0">
                    <a:pos x="48" y="0"/>
                  </a:cxn>
                  <a:cxn ang="0">
                    <a:pos x="37" y="7"/>
                  </a:cxn>
                  <a:cxn ang="0">
                    <a:pos x="29" y="18"/>
                  </a:cxn>
                  <a:cxn ang="0">
                    <a:pos x="22" y="29"/>
                  </a:cxn>
                  <a:cxn ang="0">
                    <a:pos x="18" y="40"/>
                  </a:cxn>
                  <a:cxn ang="0">
                    <a:pos x="18" y="51"/>
                  </a:cxn>
                  <a:cxn ang="0">
                    <a:pos x="0" y="51"/>
                  </a:cxn>
                  <a:cxn ang="0">
                    <a:pos x="4" y="36"/>
                  </a:cxn>
                  <a:cxn ang="0">
                    <a:pos x="11" y="21"/>
                  </a:cxn>
                  <a:cxn ang="0">
                    <a:pos x="22" y="11"/>
                  </a:cxn>
                  <a:cxn ang="0">
                    <a:pos x="33" y="3"/>
                  </a:cxn>
                  <a:cxn ang="0">
                    <a:pos x="48" y="0"/>
                  </a:cxn>
                </a:cxnLst>
                <a:rect l="0" t="0" r="r" b="b"/>
                <a:pathLst>
                  <a:path w="48" h="51">
                    <a:moveTo>
                      <a:pt x="48" y="0"/>
                    </a:moveTo>
                    <a:lnTo>
                      <a:pt x="37" y="7"/>
                    </a:lnTo>
                    <a:lnTo>
                      <a:pt x="29" y="18"/>
                    </a:lnTo>
                    <a:lnTo>
                      <a:pt x="22" y="29"/>
                    </a:lnTo>
                    <a:lnTo>
                      <a:pt x="18" y="40"/>
                    </a:lnTo>
                    <a:lnTo>
                      <a:pt x="18" y="51"/>
                    </a:lnTo>
                    <a:lnTo>
                      <a:pt x="0" y="51"/>
                    </a:lnTo>
                    <a:lnTo>
                      <a:pt x="4" y="36"/>
                    </a:lnTo>
                    <a:lnTo>
                      <a:pt x="11" y="21"/>
                    </a:lnTo>
                    <a:lnTo>
                      <a:pt x="22" y="11"/>
                    </a:lnTo>
                    <a:lnTo>
                      <a:pt x="33" y="3"/>
                    </a:lnTo>
                    <a:lnTo>
                      <a:pt x="48" y="0"/>
                    </a:lnTo>
                    <a:close/>
                  </a:path>
                </a:pathLst>
              </a:custGeom>
              <a:solidFill>
                <a:srgbClr val="000000"/>
              </a:solidFill>
              <a:ln w="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91129" name="Freeform 313"/>
              <p:cNvSpPr>
                <a:spLocks/>
              </p:cNvSpPr>
              <p:nvPr/>
            </p:nvSpPr>
            <p:spPr bwMode="auto">
              <a:xfrm>
                <a:off x="4746" y="6823"/>
                <a:ext cx="44" cy="51"/>
              </a:xfrm>
              <a:custGeom>
                <a:avLst/>
                <a:gdLst/>
                <a:ahLst/>
                <a:cxnLst>
                  <a:cxn ang="0">
                    <a:pos x="0" y="0"/>
                  </a:cxn>
                  <a:cxn ang="0">
                    <a:pos x="15" y="11"/>
                  </a:cxn>
                  <a:cxn ang="0">
                    <a:pos x="29" y="29"/>
                  </a:cxn>
                  <a:cxn ang="0">
                    <a:pos x="44" y="47"/>
                  </a:cxn>
                  <a:cxn ang="0">
                    <a:pos x="22" y="51"/>
                  </a:cxn>
                  <a:cxn ang="0">
                    <a:pos x="18" y="36"/>
                  </a:cxn>
                  <a:cxn ang="0">
                    <a:pos x="11" y="18"/>
                  </a:cxn>
                  <a:cxn ang="0">
                    <a:pos x="0" y="0"/>
                  </a:cxn>
                </a:cxnLst>
                <a:rect l="0" t="0" r="r" b="b"/>
                <a:pathLst>
                  <a:path w="44" h="51">
                    <a:moveTo>
                      <a:pt x="0" y="0"/>
                    </a:moveTo>
                    <a:lnTo>
                      <a:pt x="15" y="11"/>
                    </a:lnTo>
                    <a:lnTo>
                      <a:pt x="29" y="29"/>
                    </a:lnTo>
                    <a:lnTo>
                      <a:pt x="44" y="47"/>
                    </a:lnTo>
                    <a:lnTo>
                      <a:pt x="22" y="51"/>
                    </a:lnTo>
                    <a:lnTo>
                      <a:pt x="18" y="36"/>
                    </a:lnTo>
                    <a:lnTo>
                      <a:pt x="11" y="18"/>
                    </a:lnTo>
                    <a:lnTo>
                      <a:pt x="0" y="0"/>
                    </a:lnTo>
                    <a:close/>
                  </a:path>
                </a:pathLst>
              </a:custGeom>
              <a:solidFill>
                <a:srgbClr val="000000"/>
              </a:solidFill>
              <a:ln w="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91128" name="Freeform 312"/>
              <p:cNvSpPr>
                <a:spLocks/>
              </p:cNvSpPr>
              <p:nvPr/>
            </p:nvSpPr>
            <p:spPr bwMode="auto">
              <a:xfrm>
                <a:off x="4772" y="6819"/>
                <a:ext cx="21" cy="58"/>
              </a:xfrm>
              <a:custGeom>
                <a:avLst/>
                <a:gdLst/>
                <a:ahLst/>
                <a:cxnLst>
                  <a:cxn ang="0">
                    <a:pos x="14" y="0"/>
                  </a:cxn>
                  <a:cxn ang="0">
                    <a:pos x="10" y="11"/>
                  </a:cxn>
                  <a:cxn ang="0">
                    <a:pos x="10" y="18"/>
                  </a:cxn>
                  <a:cxn ang="0">
                    <a:pos x="10" y="26"/>
                  </a:cxn>
                  <a:cxn ang="0">
                    <a:pos x="14" y="36"/>
                  </a:cxn>
                  <a:cxn ang="0">
                    <a:pos x="18" y="44"/>
                  </a:cxn>
                  <a:cxn ang="0">
                    <a:pos x="21" y="55"/>
                  </a:cxn>
                  <a:cxn ang="0">
                    <a:pos x="3" y="58"/>
                  </a:cxn>
                  <a:cxn ang="0">
                    <a:pos x="3" y="47"/>
                  </a:cxn>
                  <a:cxn ang="0">
                    <a:pos x="3" y="40"/>
                  </a:cxn>
                  <a:cxn ang="0">
                    <a:pos x="0" y="29"/>
                  </a:cxn>
                  <a:cxn ang="0">
                    <a:pos x="3" y="18"/>
                  </a:cxn>
                  <a:cxn ang="0">
                    <a:pos x="7" y="7"/>
                  </a:cxn>
                  <a:cxn ang="0">
                    <a:pos x="14" y="0"/>
                  </a:cxn>
                </a:cxnLst>
                <a:rect l="0" t="0" r="r" b="b"/>
                <a:pathLst>
                  <a:path w="21" h="58">
                    <a:moveTo>
                      <a:pt x="14" y="0"/>
                    </a:moveTo>
                    <a:lnTo>
                      <a:pt x="10" y="11"/>
                    </a:lnTo>
                    <a:lnTo>
                      <a:pt x="10" y="18"/>
                    </a:lnTo>
                    <a:lnTo>
                      <a:pt x="10" y="26"/>
                    </a:lnTo>
                    <a:lnTo>
                      <a:pt x="14" y="36"/>
                    </a:lnTo>
                    <a:lnTo>
                      <a:pt x="18" y="44"/>
                    </a:lnTo>
                    <a:lnTo>
                      <a:pt x="21" y="55"/>
                    </a:lnTo>
                    <a:lnTo>
                      <a:pt x="3" y="58"/>
                    </a:lnTo>
                    <a:lnTo>
                      <a:pt x="3" y="47"/>
                    </a:lnTo>
                    <a:lnTo>
                      <a:pt x="3" y="40"/>
                    </a:lnTo>
                    <a:lnTo>
                      <a:pt x="0" y="29"/>
                    </a:lnTo>
                    <a:lnTo>
                      <a:pt x="3" y="18"/>
                    </a:lnTo>
                    <a:lnTo>
                      <a:pt x="7" y="7"/>
                    </a:lnTo>
                    <a:lnTo>
                      <a:pt x="14" y="0"/>
                    </a:lnTo>
                    <a:close/>
                  </a:path>
                </a:pathLst>
              </a:custGeom>
              <a:solidFill>
                <a:srgbClr val="000000"/>
              </a:solidFill>
              <a:ln w="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91127" name="Freeform 311"/>
              <p:cNvSpPr>
                <a:spLocks/>
              </p:cNvSpPr>
              <p:nvPr/>
            </p:nvSpPr>
            <p:spPr bwMode="auto">
              <a:xfrm>
                <a:off x="4630" y="6590"/>
                <a:ext cx="25" cy="33"/>
              </a:xfrm>
              <a:custGeom>
                <a:avLst/>
                <a:gdLst/>
                <a:ahLst/>
                <a:cxnLst>
                  <a:cxn ang="0">
                    <a:pos x="3" y="0"/>
                  </a:cxn>
                  <a:cxn ang="0">
                    <a:pos x="25" y="3"/>
                  </a:cxn>
                  <a:cxn ang="0">
                    <a:pos x="18" y="14"/>
                  </a:cxn>
                  <a:cxn ang="0">
                    <a:pos x="11" y="22"/>
                  </a:cxn>
                  <a:cxn ang="0">
                    <a:pos x="0" y="33"/>
                  </a:cxn>
                  <a:cxn ang="0">
                    <a:pos x="3" y="22"/>
                  </a:cxn>
                  <a:cxn ang="0">
                    <a:pos x="3" y="11"/>
                  </a:cxn>
                  <a:cxn ang="0">
                    <a:pos x="3" y="0"/>
                  </a:cxn>
                </a:cxnLst>
                <a:rect l="0" t="0" r="r" b="b"/>
                <a:pathLst>
                  <a:path w="25" h="33">
                    <a:moveTo>
                      <a:pt x="3" y="0"/>
                    </a:moveTo>
                    <a:lnTo>
                      <a:pt x="25" y="3"/>
                    </a:lnTo>
                    <a:lnTo>
                      <a:pt x="18" y="14"/>
                    </a:lnTo>
                    <a:lnTo>
                      <a:pt x="11" y="22"/>
                    </a:lnTo>
                    <a:lnTo>
                      <a:pt x="0" y="33"/>
                    </a:lnTo>
                    <a:lnTo>
                      <a:pt x="3" y="22"/>
                    </a:lnTo>
                    <a:lnTo>
                      <a:pt x="3" y="11"/>
                    </a:lnTo>
                    <a:lnTo>
                      <a:pt x="3" y="0"/>
                    </a:lnTo>
                    <a:close/>
                  </a:path>
                </a:pathLst>
              </a:custGeom>
              <a:solidFill>
                <a:srgbClr val="000000"/>
              </a:solidFill>
              <a:ln w="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91126" name="Freeform 310"/>
              <p:cNvSpPr>
                <a:spLocks/>
              </p:cNvSpPr>
              <p:nvPr/>
            </p:nvSpPr>
            <p:spPr bwMode="auto">
              <a:xfrm>
                <a:off x="4630" y="6593"/>
                <a:ext cx="47" cy="48"/>
              </a:xfrm>
              <a:custGeom>
                <a:avLst/>
                <a:gdLst/>
                <a:ahLst/>
                <a:cxnLst>
                  <a:cxn ang="0">
                    <a:pos x="22" y="0"/>
                  </a:cxn>
                  <a:cxn ang="0">
                    <a:pos x="22" y="11"/>
                  </a:cxn>
                  <a:cxn ang="0">
                    <a:pos x="29" y="26"/>
                  </a:cxn>
                  <a:cxn ang="0">
                    <a:pos x="36" y="37"/>
                  </a:cxn>
                  <a:cxn ang="0">
                    <a:pos x="47" y="48"/>
                  </a:cxn>
                  <a:cxn ang="0">
                    <a:pos x="36" y="44"/>
                  </a:cxn>
                  <a:cxn ang="0">
                    <a:pos x="25" y="37"/>
                  </a:cxn>
                  <a:cxn ang="0">
                    <a:pos x="14" y="30"/>
                  </a:cxn>
                  <a:cxn ang="0">
                    <a:pos x="7" y="19"/>
                  </a:cxn>
                  <a:cxn ang="0">
                    <a:pos x="0" y="4"/>
                  </a:cxn>
                  <a:cxn ang="0">
                    <a:pos x="22" y="0"/>
                  </a:cxn>
                </a:cxnLst>
                <a:rect l="0" t="0" r="r" b="b"/>
                <a:pathLst>
                  <a:path w="47" h="48">
                    <a:moveTo>
                      <a:pt x="22" y="0"/>
                    </a:moveTo>
                    <a:lnTo>
                      <a:pt x="22" y="11"/>
                    </a:lnTo>
                    <a:lnTo>
                      <a:pt x="29" y="26"/>
                    </a:lnTo>
                    <a:lnTo>
                      <a:pt x="36" y="37"/>
                    </a:lnTo>
                    <a:lnTo>
                      <a:pt x="47" y="48"/>
                    </a:lnTo>
                    <a:lnTo>
                      <a:pt x="36" y="44"/>
                    </a:lnTo>
                    <a:lnTo>
                      <a:pt x="25" y="37"/>
                    </a:lnTo>
                    <a:lnTo>
                      <a:pt x="14" y="30"/>
                    </a:lnTo>
                    <a:lnTo>
                      <a:pt x="7" y="19"/>
                    </a:lnTo>
                    <a:lnTo>
                      <a:pt x="0" y="4"/>
                    </a:lnTo>
                    <a:lnTo>
                      <a:pt x="22" y="0"/>
                    </a:lnTo>
                    <a:close/>
                  </a:path>
                </a:pathLst>
              </a:custGeom>
              <a:solidFill>
                <a:srgbClr val="000000"/>
              </a:solidFill>
              <a:ln w="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91125" name="Freeform 309"/>
              <p:cNvSpPr>
                <a:spLocks/>
              </p:cNvSpPr>
              <p:nvPr/>
            </p:nvSpPr>
            <p:spPr bwMode="auto">
              <a:xfrm>
                <a:off x="4492" y="6543"/>
                <a:ext cx="21" cy="32"/>
              </a:xfrm>
              <a:custGeom>
                <a:avLst/>
                <a:gdLst/>
                <a:ahLst/>
                <a:cxnLst>
                  <a:cxn ang="0">
                    <a:pos x="7" y="0"/>
                  </a:cxn>
                  <a:cxn ang="0">
                    <a:pos x="21" y="14"/>
                  </a:cxn>
                  <a:cxn ang="0">
                    <a:pos x="10" y="21"/>
                  </a:cxn>
                  <a:cxn ang="0">
                    <a:pos x="0" y="32"/>
                  </a:cxn>
                  <a:cxn ang="0">
                    <a:pos x="0" y="14"/>
                  </a:cxn>
                  <a:cxn ang="0">
                    <a:pos x="7" y="0"/>
                  </a:cxn>
                </a:cxnLst>
                <a:rect l="0" t="0" r="r" b="b"/>
                <a:pathLst>
                  <a:path w="21" h="32">
                    <a:moveTo>
                      <a:pt x="7" y="0"/>
                    </a:moveTo>
                    <a:lnTo>
                      <a:pt x="21" y="14"/>
                    </a:lnTo>
                    <a:lnTo>
                      <a:pt x="10" y="21"/>
                    </a:lnTo>
                    <a:lnTo>
                      <a:pt x="0" y="32"/>
                    </a:lnTo>
                    <a:lnTo>
                      <a:pt x="0" y="14"/>
                    </a:lnTo>
                    <a:lnTo>
                      <a:pt x="7" y="0"/>
                    </a:lnTo>
                    <a:close/>
                  </a:path>
                </a:pathLst>
              </a:custGeom>
              <a:solidFill>
                <a:srgbClr val="000000"/>
              </a:solidFill>
              <a:ln w="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91124" name="Freeform 308"/>
              <p:cNvSpPr>
                <a:spLocks/>
              </p:cNvSpPr>
              <p:nvPr/>
            </p:nvSpPr>
            <p:spPr bwMode="auto">
              <a:xfrm>
                <a:off x="4357" y="6470"/>
                <a:ext cx="55" cy="54"/>
              </a:xfrm>
              <a:custGeom>
                <a:avLst/>
                <a:gdLst/>
                <a:ahLst/>
                <a:cxnLst>
                  <a:cxn ang="0">
                    <a:pos x="51" y="0"/>
                  </a:cxn>
                  <a:cxn ang="0">
                    <a:pos x="55" y="22"/>
                  </a:cxn>
                  <a:cxn ang="0">
                    <a:pos x="44" y="22"/>
                  </a:cxn>
                  <a:cxn ang="0">
                    <a:pos x="29" y="25"/>
                  </a:cxn>
                  <a:cxn ang="0">
                    <a:pos x="18" y="33"/>
                  </a:cxn>
                  <a:cxn ang="0">
                    <a:pos x="7" y="40"/>
                  </a:cxn>
                  <a:cxn ang="0">
                    <a:pos x="0" y="54"/>
                  </a:cxn>
                  <a:cxn ang="0">
                    <a:pos x="4" y="40"/>
                  </a:cxn>
                  <a:cxn ang="0">
                    <a:pos x="15" y="25"/>
                  </a:cxn>
                  <a:cxn ang="0">
                    <a:pos x="25" y="14"/>
                  </a:cxn>
                  <a:cxn ang="0">
                    <a:pos x="36" y="7"/>
                  </a:cxn>
                  <a:cxn ang="0">
                    <a:pos x="51" y="0"/>
                  </a:cxn>
                </a:cxnLst>
                <a:rect l="0" t="0" r="r" b="b"/>
                <a:pathLst>
                  <a:path w="55" h="54">
                    <a:moveTo>
                      <a:pt x="51" y="0"/>
                    </a:moveTo>
                    <a:lnTo>
                      <a:pt x="55" y="22"/>
                    </a:lnTo>
                    <a:lnTo>
                      <a:pt x="44" y="22"/>
                    </a:lnTo>
                    <a:lnTo>
                      <a:pt x="29" y="25"/>
                    </a:lnTo>
                    <a:lnTo>
                      <a:pt x="18" y="33"/>
                    </a:lnTo>
                    <a:lnTo>
                      <a:pt x="7" y="40"/>
                    </a:lnTo>
                    <a:lnTo>
                      <a:pt x="0" y="54"/>
                    </a:lnTo>
                    <a:lnTo>
                      <a:pt x="4" y="40"/>
                    </a:lnTo>
                    <a:lnTo>
                      <a:pt x="15" y="25"/>
                    </a:lnTo>
                    <a:lnTo>
                      <a:pt x="25" y="14"/>
                    </a:lnTo>
                    <a:lnTo>
                      <a:pt x="36" y="7"/>
                    </a:lnTo>
                    <a:lnTo>
                      <a:pt x="51" y="0"/>
                    </a:lnTo>
                    <a:close/>
                  </a:path>
                </a:pathLst>
              </a:custGeom>
              <a:solidFill>
                <a:srgbClr val="000000"/>
              </a:solidFill>
              <a:ln w="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91123" name="Freeform 307"/>
              <p:cNvSpPr>
                <a:spLocks/>
              </p:cNvSpPr>
              <p:nvPr/>
            </p:nvSpPr>
            <p:spPr bwMode="auto">
              <a:xfrm>
                <a:off x="4346" y="6459"/>
                <a:ext cx="55" cy="47"/>
              </a:xfrm>
              <a:custGeom>
                <a:avLst/>
                <a:gdLst/>
                <a:ahLst/>
                <a:cxnLst>
                  <a:cxn ang="0">
                    <a:pos x="33" y="0"/>
                  </a:cxn>
                  <a:cxn ang="0">
                    <a:pos x="55" y="3"/>
                  </a:cxn>
                  <a:cxn ang="0">
                    <a:pos x="47" y="18"/>
                  </a:cxn>
                  <a:cxn ang="0">
                    <a:pos x="36" y="29"/>
                  </a:cxn>
                  <a:cxn ang="0">
                    <a:pos x="26" y="40"/>
                  </a:cxn>
                  <a:cxn ang="0">
                    <a:pos x="15" y="44"/>
                  </a:cxn>
                  <a:cxn ang="0">
                    <a:pos x="0" y="47"/>
                  </a:cxn>
                  <a:cxn ang="0">
                    <a:pos x="11" y="40"/>
                  </a:cxn>
                  <a:cxn ang="0">
                    <a:pos x="22" y="33"/>
                  </a:cxn>
                  <a:cxn ang="0">
                    <a:pos x="29" y="22"/>
                  </a:cxn>
                  <a:cxn ang="0">
                    <a:pos x="33" y="11"/>
                  </a:cxn>
                  <a:cxn ang="0">
                    <a:pos x="33" y="0"/>
                  </a:cxn>
                </a:cxnLst>
                <a:rect l="0" t="0" r="r" b="b"/>
                <a:pathLst>
                  <a:path w="55" h="47">
                    <a:moveTo>
                      <a:pt x="33" y="0"/>
                    </a:moveTo>
                    <a:lnTo>
                      <a:pt x="55" y="3"/>
                    </a:lnTo>
                    <a:lnTo>
                      <a:pt x="47" y="18"/>
                    </a:lnTo>
                    <a:lnTo>
                      <a:pt x="36" y="29"/>
                    </a:lnTo>
                    <a:lnTo>
                      <a:pt x="26" y="40"/>
                    </a:lnTo>
                    <a:lnTo>
                      <a:pt x="15" y="44"/>
                    </a:lnTo>
                    <a:lnTo>
                      <a:pt x="0" y="47"/>
                    </a:lnTo>
                    <a:lnTo>
                      <a:pt x="11" y="40"/>
                    </a:lnTo>
                    <a:lnTo>
                      <a:pt x="22" y="33"/>
                    </a:lnTo>
                    <a:lnTo>
                      <a:pt x="29" y="22"/>
                    </a:lnTo>
                    <a:lnTo>
                      <a:pt x="33" y="11"/>
                    </a:lnTo>
                    <a:lnTo>
                      <a:pt x="33" y="0"/>
                    </a:lnTo>
                    <a:close/>
                  </a:path>
                </a:pathLst>
              </a:custGeom>
              <a:solidFill>
                <a:srgbClr val="000000"/>
              </a:solidFill>
              <a:ln w="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91122" name="Freeform 306"/>
              <p:cNvSpPr>
                <a:spLocks/>
              </p:cNvSpPr>
              <p:nvPr/>
            </p:nvSpPr>
            <p:spPr bwMode="auto">
              <a:xfrm>
                <a:off x="4768" y="6604"/>
                <a:ext cx="29" cy="44"/>
              </a:xfrm>
              <a:custGeom>
                <a:avLst/>
                <a:gdLst/>
                <a:ahLst/>
                <a:cxnLst>
                  <a:cxn ang="0">
                    <a:pos x="0" y="0"/>
                  </a:cxn>
                  <a:cxn ang="0">
                    <a:pos x="18" y="8"/>
                  </a:cxn>
                  <a:cxn ang="0">
                    <a:pos x="14" y="15"/>
                  </a:cxn>
                  <a:cxn ang="0">
                    <a:pos x="18" y="22"/>
                  </a:cxn>
                  <a:cxn ang="0">
                    <a:pos x="18" y="30"/>
                  </a:cxn>
                  <a:cxn ang="0">
                    <a:pos x="25" y="37"/>
                  </a:cxn>
                  <a:cxn ang="0">
                    <a:pos x="29" y="44"/>
                  </a:cxn>
                  <a:cxn ang="0">
                    <a:pos x="22" y="40"/>
                  </a:cxn>
                  <a:cxn ang="0">
                    <a:pos x="14" y="37"/>
                  </a:cxn>
                  <a:cxn ang="0">
                    <a:pos x="7" y="30"/>
                  </a:cxn>
                  <a:cxn ang="0">
                    <a:pos x="4" y="22"/>
                  </a:cxn>
                  <a:cxn ang="0">
                    <a:pos x="0" y="15"/>
                  </a:cxn>
                  <a:cxn ang="0">
                    <a:pos x="0" y="0"/>
                  </a:cxn>
                </a:cxnLst>
                <a:rect l="0" t="0" r="r" b="b"/>
                <a:pathLst>
                  <a:path w="29" h="44">
                    <a:moveTo>
                      <a:pt x="0" y="0"/>
                    </a:moveTo>
                    <a:lnTo>
                      <a:pt x="18" y="8"/>
                    </a:lnTo>
                    <a:lnTo>
                      <a:pt x="14" y="15"/>
                    </a:lnTo>
                    <a:lnTo>
                      <a:pt x="18" y="22"/>
                    </a:lnTo>
                    <a:lnTo>
                      <a:pt x="18" y="30"/>
                    </a:lnTo>
                    <a:lnTo>
                      <a:pt x="25" y="37"/>
                    </a:lnTo>
                    <a:lnTo>
                      <a:pt x="29" y="44"/>
                    </a:lnTo>
                    <a:lnTo>
                      <a:pt x="22" y="40"/>
                    </a:lnTo>
                    <a:lnTo>
                      <a:pt x="14" y="37"/>
                    </a:lnTo>
                    <a:lnTo>
                      <a:pt x="7" y="30"/>
                    </a:lnTo>
                    <a:lnTo>
                      <a:pt x="4" y="22"/>
                    </a:lnTo>
                    <a:lnTo>
                      <a:pt x="0" y="15"/>
                    </a:lnTo>
                    <a:lnTo>
                      <a:pt x="0" y="0"/>
                    </a:lnTo>
                    <a:close/>
                  </a:path>
                </a:pathLst>
              </a:custGeom>
              <a:solidFill>
                <a:srgbClr val="000000"/>
              </a:solidFill>
              <a:ln w="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91121" name="Freeform 305"/>
              <p:cNvSpPr>
                <a:spLocks/>
              </p:cNvSpPr>
              <p:nvPr/>
            </p:nvSpPr>
            <p:spPr bwMode="auto">
              <a:xfrm>
                <a:off x="4750" y="6601"/>
                <a:ext cx="29" cy="40"/>
              </a:xfrm>
              <a:custGeom>
                <a:avLst/>
                <a:gdLst/>
                <a:ahLst/>
                <a:cxnLst>
                  <a:cxn ang="0">
                    <a:pos x="11" y="0"/>
                  </a:cxn>
                  <a:cxn ang="0">
                    <a:pos x="29" y="11"/>
                  </a:cxn>
                  <a:cxn ang="0">
                    <a:pos x="0" y="40"/>
                  </a:cxn>
                  <a:cxn ang="0">
                    <a:pos x="11" y="0"/>
                  </a:cxn>
                </a:cxnLst>
                <a:rect l="0" t="0" r="r" b="b"/>
                <a:pathLst>
                  <a:path w="29" h="40">
                    <a:moveTo>
                      <a:pt x="11" y="0"/>
                    </a:moveTo>
                    <a:lnTo>
                      <a:pt x="29" y="11"/>
                    </a:lnTo>
                    <a:lnTo>
                      <a:pt x="0" y="40"/>
                    </a:lnTo>
                    <a:lnTo>
                      <a:pt x="11" y="0"/>
                    </a:lnTo>
                    <a:close/>
                  </a:path>
                </a:pathLst>
              </a:custGeom>
              <a:solidFill>
                <a:srgbClr val="000000"/>
              </a:solidFill>
              <a:ln w="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91120" name="Freeform 304"/>
              <p:cNvSpPr>
                <a:spLocks/>
              </p:cNvSpPr>
              <p:nvPr/>
            </p:nvSpPr>
            <p:spPr bwMode="auto">
              <a:xfrm>
                <a:off x="4902" y="6615"/>
                <a:ext cx="59" cy="44"/>
              </a:xfrm>
              <a:custGeom>
                <a:avLst/>
                <a:gdLst/>
                <a:ahLst/>
                <a:cxnLst>
                  <a:cxn ang="0">
                    <a:pos x="40" y="0"/>
                  </a:cxn>
                  <a:cxn ang="0">
                    <a:pos x="59" y="4"/>
                  </a:cxn>
                  <a:cxn ang="0">
                    <a:pos x="44" y="26"/>
                  </a:cxn>
                  <a:cxn ang="0">
                    <a:pos x="22" y="37"/>
                  </a:cxn>
                  <a:cxn ang="0">
                    <a:pos x="0" y="44"/>
                  </a:cxn>
                  <a:cxn ang="0">
                    <a:pos x="15" y="37"/>
                  </a:cxn>
                  <a:cxn ang="0">
                    <a:pos x="26" y="26"/>
                  </a:cxn>
                  <a:cxn ang="0">
                    <a:pos x="37" y="11"/>
                  </a:cxn>
                  <a:cxn ang="0">
                    <a:pos x="40" y="0"/>
                  </a:cxn>
                </a:cxnLst>
                <a:rect l="0" t="0" r="r" b="b"/>
                <a:pathLst>
                  <a:path w="59" h="44">
                    <a:moveTo>
                      <a:pt x="40" y="0"/>
                    </a:moveTo>
                    <a:lnTo>
                      <a:pt x="59" y="4"/>
                    </a:lnTo>
                    <a:lnTo>
                      <a:pt x="44" y="26"/>
                    </a:lnTo>
                    <a:lnTo>
                      <a:pt x="22" y="37"/>
                    </a:lnTo>
                    <a:lnTo>
                      <a:pt x="0" y="44"/>
                    </a:lnTo>
                    <a:lnTo>
                      <a:pt x="15" y="37"/>
                    </a:lnTo>
                    <a:lnTo>
                      <a:pt x="26" y="26"/>
                    </a:lnTo>
                    <a:lnTo>
                      <a:pt x="37" y="11"/>
                    </a:lnTo>
                    <a:lnTo>
                      <a:pt x="40" y="0"/>
                    </a:lnTo>
                    <a:close/>
                  </a:path>
                </a:pathLst>
              </a:custGeom>
              <a:solidFill>
                <a:srgbClr val="000000"/>
              </a:solidFill>
              <a:ln w="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91119" name="Freeform 303"/>
              <p:cNvSpPr>
                <a:spLocks/>
              </p:cNvSpPr>
              <p:nvPr/>
            </p:nvSpPr>
            <p:spPr bwMode="auto">
              <a:xfrm>
                <a:off x="4939" y="6615"/>
                <a:ext cx="62" cy="37"/>
              </a:xfrm>
              <a:custGeom>
                <a:avLst/>
                <a:gdLst/>
                <a:ahLst/>
                <a:cxnLst>
                  <a:cxn ang="0">
                    <a:pos x="14" y="0"/>
                  </a:cxn>
                  <a:cxn ang="0">
                    <a:pos x="22" y="11"/>
                  </a:cxn>
                  <a:cxn ang="0">
                    <a:pos x="29" y="19"/>
                  </a:cxn>
                  <a:cxn ang="0">
                    <a:pos x="36" y="26"/>
                  </a:cxn>
                  <a:cxn ang="0">
                    <a:pos x="47" y="33"/>
                  </a:cxn>
                  <a:cxn ang="0">
                    <a:pos x="62" y="37"/>
                  </a:cxn>
                  <a:cxn ang="0">
                    <a:pos x="36" y="37"/>
                  </a:cxn>
                  <a:cxn ang="0">
                    <a:pos x="18" y="26"/>
                  </a:cxn>
                  <a:cxn ang="0">
                    <a:pos x="0" y="15"/>
                  </a:cxn>
                  <a:cxn ang="0">
                    <a:pos x="14" y="0"/>
                  </a:cxn>
                </a:cxnLst>
                <a:rect l="0" t="0" r="r" b="b"/>
                <a:pathLst>
                  <a:path w="62" h="37">
                    <a:moveTo>
                      <a:pt x="14" y="0"/>
                    </a:moveTo>
                    <a:lnTo>
                      <a:pt x="22" y="11"/>
                    </a:lnTo>
                    <a:lnTo>
                      <a:pt x="29" y="19"/>
                    </a:lnTo>
                    <a:lnTo>
                      <a:pt x="36" y="26"/>
                    </a:lnTo>
                    <a:lnTo>
                      <a:pt x="47" y="33"/>
                    </a:lnTo>
                    <a:lnTo>
                      <a:pt x="62" y="37"/>
                    </a:lnTo>
                    <a:lnTo>
                      <a:pt x="36" y="37"/>
                    </a:lnTo>
                    <a:lnTo>
                      <a:pt x="18" y="26"/>
                    </a:lnTo>
                    <a:lnTo>
                      <a:pt x="0" y="15"/>
                    </a:lnTo>
                    <a:lnTo>
                      <a:pt x="14" y="0"/>
                    </a:lnTo>
                    <a:close/>
                  </a:path>
                </a:pathLst>
              </a:custGeom>
              <a:solidFill>
                <a:srgbClr val="000000"/>
              </a:solidFill>
              <a:ln w="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91118" name="Freeform 302"/>
              <p:cNvSpPr>
                <a:spLocks/>
              </p:cNvSpPr>
              <p:nvPr/>
            </p:nvSpPr>
            <p:spPr bwMode="auto">
              <a:xfrm>
                <a:off x="4964" y="6841"/>
                <a:ext cx="22" cy="51"/>
              </a:xfrm>
              <a:custGeom>
                <a:avLst/>
                <a:gdLst/>
                <a:ahLst/>
                <a:cxnLst>
                  <a:cxn ang="0">
                    <a:pos x="11" y="0"/>
                  </a:cxn>
                  <a:cxn ang="0">
                    <a:pos x="18" y="7"/>
                  </a:cxn>
                  <a:cxn ang="0">
                    <a:pos x="22" y="18"/>
                  </a:cxn>
                  <a:cxn ang="0">
                    <a:pos x="22" y="29"/>
                  </a:cxn>
                  <a:cxn ang="0">
                    <a:pos x="18" y="40"/>
                  </a:cxn>
                  <a:cxn ang="0">
                    <a:pos x="18" y="51"/>
                  </a:cxn>
                  <a:cxn ang="0">
                    <a:pos x="0" y="44"/>
                  </a:cxn>
                  <a:cxn ang="0">
                    <a:pos x="4" y="36"/>
                  </a:cxn>
                  <a:cxn ang="0">
                    <a:pos x="11" y="25"/>
                  </a:cxn>
                  <a:cxn ang="0">
                    <a:pos x="15" y="18"/>
                  </a:cxn>
                  <a:cxn ang="0">
                    <a:pos x="15" y="11"/>
                  </a:cxn>
                  <a:cxn ang="0">
                    <a:pos x="11" y="0"/>
                  </a:cxn>
                </a:cxnLst>
                <a:rect l="0" t="0" r="r" b="b"/>
                <a:pathLst>
                  <a:path w="22" h="51">
                    <a:moveTo>
                      <a:pt x="11" y="0"/>
                    </a:moveTo>
                    <a:lnTo>
                      <a:pt x="18" y="7"/>
                    </a:lnTo>
                    <a:lnTo>
                      <a:pt x="22" y="18"/>
                    </a:lnTo>
                    <a:lnTo>
                      <a:pt x="22" y="29"/>
                    </a:lnTo>
                    <a:lnTo>
                      <a:pt x="18" y="40"/>
                    </a:lnTo>
                    <a:lnTo>
                      <a:pt x="18" y="51"/>
                    </a:lnTo>
                    <a:lnTo>
                      <a:pt x="0" y="44"/>
                    </a:lnTo>
                    <a:lnTo>
                      <a:pt x="4" y="36"/>
                    </a:lnTo>
                    <a:lnTo>
                      <a:pt x="11" y="25"/>
                    </a:lnTo>
                    <a:lnTo>
                      <a:pt x="15" y="18"/>
                    </a:lnTo>
                    <a:lnTo>
                      <a:pt x="15" y="11"/>
                    </a:lnTo>
                    <a:lnTo>
                      <a:pt x="11" y="0"/>
                    </a:lnTo>
                    <a:close/>
                  </a:path>
                </a:pathLst>
              </a:custGeom>
              <a:solidFill>
                <a:srgbClr val="000000"/>
              </a:solidFill>
              <a:ln w="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91117" name="Freeform 301"/>
              <p:cNvSpPr>
                <a:spLocks/>
              </p:cNvSpPr>
              <p:nvPr/>
            </p:nvSpPr>
            <p:spPr bwMode="auto">
              <a:xfrm>
                <a:off x="4964" y="6863"/>
                <a:ext cx="48" cy="36"/>
              </a:xfrm>
              <a:custGeom>
                <a:avLst/>
                <a:gdLst/>
                <a:ahLst/>
                <a:cxnLst>
                  <a:cxn ang="0">
                    <a:pos x="48" y="0"/>
                  </a:cxn>
                  <a:cxn ang="0">
                    <a:pos x="37" y="11"/>
                  </a:cxn>
                  <a:cxn ang="0">
                    <a:pos x="26" y="22"/>
                  </a:cxn>
                  <a:cxn ang="0">
                    <a:pos x="18" y="36"/>
                  </a:cxn>
                  <a:cxn ang="0">
                    <a:pos x="0" y="25"/>
                  </a:cxn>
                  <a:cxn ang="0">
                    <a:pos x="15" y="14"/>
                  </a:cxn>
                  <a:cxn ang="0">
                    <a:pos x="33" y="7"/>
                  </a:cxn>
                  <a:cxn ang="0">
                    <a:pos x="48" y="0"/>
                  </a:cxn>
                </a:cxnLst>
                <a:rect l="0" t="0" r="r" b="b"/>
                <a:pathLst>
                  <a:path w="48" h="36">
                    <a:moveTo>
                      <a:pt x="48" y="0"/>
                    </a:moveTo>
                    <a:lnTo>
                      <a:pt x="37" y="11"/>
                    </a:lnTo>
                    <a:lnTo>
                      <a:pt x="26" y="22"/>
                    </a:lnTo>
                    <a:lnTo>
                      <a:pt x="18" y="36"/>
                    </a:lnTo>
                    <a:lnTo>
                      <a:pt x="0" y="25"/>
                    </a:lnTo>
                    <a:lnTo>
                      <a:pt x="15" y="14"/>
                    </a:lnTo>
                    <a:lnTo>
                      <a:pt x="33" y="7"/>
                    </a:lnTo>
                    <a:lnTo>
                      <a:pt x="48" y="0"/>
                    </a:lnTo>
                    <a:close/>
                  </a:path>
                </a:pathLst>
              </a:custGeom>
              <a:solidFill>
                <a:srgbClr val="000000"/>
              </a:solidFill>
              <a:ln w="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91116" name="Freeform 300"/>
              <p:cNvSpPr>
                <a:spLocks/>
              </p:cNvSpPr>
              <p:nvPr/>
            </p:nvSpPr>
            <p:spPr bwMode="auto">
              <a:xfrm>
                <a:off x="5095" y="6797"/>
                <a:ext cx="51" cy="29"/>
              </a:xfrm>
              <a:custGeom>
                <a:avLst/>
                <a:gdLst/>
                <a:ahLst/>
                <a:cxnLst>
                  <a:cxn ang="0">
                    <a:pos x="18" y="0"/>
                  </a:cxn>
                  <a:cxn ang="0">
                    <a:pos x="26" y="4"/>
                  </a:cxn>
                  <a:cxn ang="0">
                    <a:pos x="37" y="8"/>
                  </a:cxn>
                  <a:cxn ang="0">
                    <a:pos x="44" y="11"/>
                  </a:cxn>
                  <a:cxn ang="0">
                    <a:pos x="51" y="18"/>
                  </a:cxn>
                  <a:cxn ang="0">
                    <a:pos x="37" y="29"/>
                  </a:cxn>
                  <a:cxn ang="0">
                    <a:pos x="33" y="22"/>
                  </a:cxn>
                  <a:cxn ang="0">
                    <a:pos x="26" y="15"/>
                  </a:cxn>
                  <a:cxn ang="0">
                    <a:pos x="18" y="11"/>
                  </a:cxn>
                  <a:cxn ang="0">
                    <a:pos x="11" y="8"/>
                  </a:cxn>
                  <a:cxn ang="0">
                    <a:pos x="0" y="8"/>
                  </a:cxn>
                  <a:cxn ang="0">
                    <a:pos x="8" y="4"/>
                  </a:cxn>
                  <a:cxn ang="0">
                    <a:pos x="18" y="0"/>
                  </a:cxn>
                </a:cxnLst>
                <a:rect l="0" t="0" r="r" b="b"/>
                <a:pathLst>
                  <a:path w="51" h="29">
                    <a:moveTo>
                      <a:pt x="18" y="0"/>
                    </a:moveTo>
                    <a:lnTo>
                      <a:pt x="26" y="4"/>
                    </a:lnTo>
                    <a:lnTo>
                      <a:pt x="37" y="8"/>
                    </a:lnTo>
                    <a:lnTo>
                      <a:pt x="44" y="11"/>
                    </a:lnTo>
                    <a:lnTo>
                      <a:pt x="51" y="18"/>
                    </a:lnTo>
                    <a:lnTo>
                      <a:pt x="37" y="29"/>
                    </a:lnTo>
                    <a:lnTo>
                      <a:pt x="33" y="22"/>
                    </a:lnTo>
                    <a:lnTo>
                      <a:pt x="26" y="15"/>
                    </a:lnTo>
                    <a:lnTo>
                      <a:pt x="18" y="11"/>
                    </a:lnTo>
                    <a:lnTo>
                      <a:pt x="11" y="8"/>
                    </a:lnTo>
                    <a:lnTo>
                      <a:pt x="0" y="8"/>
                    </a:lnTo>
                    <a:lnTo>
                      <a:pt x="8" y="4"/>
                    </a:lnTo>
                    <a:lnTo>
                      <a:pt x="18" y="0"/>
                    </a:lnTo>
                    <a:close/>
                  </a:path>
                </a:pathLst>
              </a:custGeom>
              <a:solidFill>
                <a:srgbClr val="000000"/>
              </a:solidFill>
              <a:ln w="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91115" name="Freeform 299"/>
              <p:cNvSpPr>
                <a:spLocks/>
              </p:cNvSpPr>
              <p:nvPr/>
            </p:nvSpPr>
            <p:spPr bwMode="auto">
              <a:xfrm>
                <a:off x="5128" y="6790"/>
                <a:ext cx="22" cy="33"/>
              </a:xfrm>
              <a:custGeom>
                <a:avLst/>
                <a:gdLst/>
                <a:ahLst/>
                <a:cxnLst>
                  <a:cxn ang="0">
                    <a:pos x="22" y="0"/>
                  </a:cxn>
                  <a:cxn ang="0">
                    <a:pos x="18" y="7"/>
                  </a:cxn>
                  <a:cxn ang="0">
                    <a:pos x="18" y="15"/>
                  </a:cxn>
                  <a:cxn ang="0">
                    <a:pos x="18" y="22"/>
                  </a:cxn>
                  <a:cxn ang="0">
                    <a:pos x="22" y="33"/>
                  </a:cxn>
                  <a:cxn ang="0">
                    <a:pos x="0" y="33"/>
                  </a:cxn>
                  <a:cxn ang="0">
                    <a:pos x="4" y="25"/>
                  </a:cxn>
                  <a:cxn ang="0">
                    <a:pos x="7" y="18"/>
                  </a:cxn>
                  <a:cxn ang="0">
                    <a:pos x="11" y="11"/>
                  </a:cxn>
                  <a:cxn ang="0">
                    <a:pos x="15" y="4"/>
                  </a:cxn>
                  <a:cxn ang="0">
                    <a:pos x="22" y="0"/>
                  </a:cxn>
                </a:cxnLst>
                <a:rect l="0" t="0" r="r" b="b"/>
                <a:pathLst>
                  <a:path w="22" h="33">
                    <a:moveTo>
                      <a:pt x="22" y="0"/>
                    </a:moveTo>
                    <a:lnTo>
                      <a:pt x="18" y="7"/>
                    </a:lnTo>
                    <a:lnTo>
                      <a:pt x="18" y="15"/>
                    </a:lnTo>
                    <a:lnTo>
                      <a:pt x="18" y="22"/>
                    </a:lnTo>
                    <a:lnTo>
                      <a:pt x="22" y="33"/>
                    </a:lnTo>
                    <a:lnTo>
                      <a:pt x="0" y="33"/>
                    </a:lnTo>
                    <a:lnTo>
                      <a:pt x="4" y="25"/>
                    </a:lnTo>
                    <a:lnTo>
                      <a:pt x="7" y="18"/>
                    </a:lnTo>
                    <a:lnTo>
                      <a:pt x="11" y="11"/>
                    </a:lnTo>
                    <a:lnTo>
                      <a:pt x="15" y="4"/>
                    </a:lnTo>
                    <a:lnTo>
                      <a:pt x="22" y="0"/>
                    </a:lnTo>
                    <a:close/>
                  </a:path>
                </a:pathLst>
              </a:custGeom>
              <a:solidFill>
                <a:srgbClr val="000000"/>
              </a:solidFill>
              <a:ln w="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91114" name="Freeform 298"/>
              <p:cNvSpPr>
                <a:spLocks/>
              </p:cNvSpPr>
              <p:nvPr/>
            </p:nvSpPr>
            <p:spPr bwMode="auto">
              <a:xfrm>
                <a:off x="5230" y="6619"/>
                <a:ext cx="29" cy="47"/>
              </a:xfrm>
              <a:custGeom>
                <a:avLst/>
                <a:gdLst/>
                <a:ahLst/>
                <a:cxnLst>
                  <a:cxn ang="0">
                    <a:pos x="11" y="0"/>
                  </a:cxn>
                  <a:cxn ang="0">
                    <a:pos x="29" y="4"/>
                  </a:cxn>
                  <a:cxn ang="0">
                    <a:pos x="22" y="22"/>
                  </a:cxn>
                  <a:cxn ang="0">
                    <a:pos x="11" y="33"/>
                  </a:cxn>
                  <a:cxn ang="0">
                    <a:pos x="0" y="47"/>
                  </a:cxn>
                  <a:cxn ang="0">
                    <a:pos x="7" y="22"/>
                  </a:cxn>
                  <a:cxn ang="0">
                    <a:pos x="11" y="0"/>
                  </a:cxn>
                </a:cxnLst>
                <a:rect l="0" t="0" r="r" b="b"/>
                <a:pathLst>
                  <a:path w="29" h="47">
                    <a:moveTo>
                      <a:pt x="11" y="0"/>
                    </a:moveTo>
                    <a:lnTo>
                      <a:pt x="29" y="4"/>
                    </a:lnTo>
                    <a:lnTo>
                      <a:pt x="22" y="22"/>
                    </a:lnTo>
                    <a:lnTo>
                      <a:pt x="11" y="33"/>
                    </a:lnTo>
                    <a:lnTo>
                      <a:pt x="0" y="47"/>
                    </a:lnTo>
                    <a:lnTo>
                      <a:pt x="7" y="22"/>
                    </a:lnTo>
                    <a:lnTo>
                      <a:pt x="11" y="0"/>
                    </a:lnTo>
                    <a:close/>
                  </a:path>
                </a:pathLst>
              </a:custGeom>
              <a:solidFill>
                <a:srgbClr val="000000"/>
              </a:solidFill>
              <a:ln w="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91113" name="Freeform 297"/>
              <p:cNvSpPr>
                <a:spLocks/>
              </p:cNvSpPr>
              <p:nvPr/>
            </p:nvSpPr>
            <p:spPr bwMode="auto">
              <a:xfrm>
                <a:off x="5244" y="6623"/>
                <a:ext cx="22" cy="21"/>
              </a:xfrm>
              <a:custGeom>
                <a:avLst/>
                <a:gdLst/>
                <a:ahLst/>
                <a:cxnLst>
                  <a:cxn ang="0">
                    <a:pos x="19" y="0"/>
                  </a:cxn>
                  <a:cxn ang="0">
                    <a:pos x="19" y="7"/>
                  </a:cxn>
                  <a:cxn ang="0">
                    <a:pos x="19" y="14"/>
                  </a:cxn>
                  <a:cxn ang="0">
                    <a:pos x="22" y="21"/>
                  </a:cxn>
                  <a:cxn ang="0">
                    <a:pos x="15" y="18"/>
                  </a:cxn>
                  <a:cxn ang="0">
                    <a:pos x="4" y="11"/>
                  </a:cxn>
                  <a:cxn ang="0">
                    <a:pos x="0" y="3"/>
                  </a:cxn>
                  <a:cxn ang="0">
                    <a:pos x="19" y="0"/>
                  </a:cxn>
                </a:cxnLst>
                <a:rect l="0" t="0" r="r" b="b"/>
                <a:pathLst>
                  <a:path w="22" h="21">
                    <a:moveTo>
                      <a:pt x="19" y="0"/>
                    </a:moveTo>
                    <a:lnTo>
                      <a:pt x="19" y="7"/>
                    </a:lnTo>
                    <a:lnTo>
                      <a:pt x="19" y="14"/>
                    </a:lnTo>
                    <a:lnTo>
                      <a:pt x="22" y="21"/>
                    </a:lnTo>
                    <a:lnTo>
                      <a:pt x="15" y="18"/>
                    </a:lnTo>
                    <a:lnTo>
                      <a:pt x="4" y="11"/>
                    </a:lnTo>
                    <a:lnTo>
                      <a:pt x="0" y="3"/>
                    </a:lnTo>
                    <a:lnTo>
                      <a:pt x="19" y="0"/>
                    </a:lnTo>
                    <a:close/>
                  </a:path>
                </a:pathLst>
              </a:custGeom>
              <a:solidFill>
                <a:srgbClr val="000000"/>
              </a:solidFill>
              <a:ln w="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91112" name="Freeform 296"/>
              <p:cNvSpPr>
                <a:spLocks/>
              </p:cNvSpPr>
              <p:nvPr/>
            </p:nvSpPr>
            <p:spPr bwMode="auto">
              <a:xfrm>
                <a:off x="5281" y="6779"/>
                <a:ext cx="22" cy="44"/>
              </a:xfrm>
              <a:custGeom>
                <a:avLst/>
                <a:gdLst/>
                <a:ahLst/>
                <a:cxnLst>
                  <a:cxn ang="0">
                    <a:pos x="0" y="0"/>
                  </a:cxn>
                  <a:cxn ang="0">
                    <a:pos x="7" y="7"/>
                  </a:cxn>
                  <a:cxn ang="0">
                    <a:pos x="14" y="18"/>
                  </a:cxn>
                  <a:cxn ang="0">
                    <a:pos x="18" y="29"/>
                  </a:cxn>
                  <a:cxn ang="0">
                    <a:pos x="22" y="44"/>
                  </a:cxn>
                  <a:cxn ang="0">
                    <a:pos x="0" y="40"/>
                  </a:cxn>
                  <a:cxn ang="0">
                    <a:pos x="3" y="29"/>
                  </a:cxn>
                  <a:cxn ang="0">
                    <a:pos x="3" y="15"/>
                  </a:cxn>
                  <a:cxn ang="0">
                    <a:pos x="0" y="0"/>
                  </a:cxn>
                </a:cxnLst>
                <a:rect l="0" t="0" r="r" b="b"/>
                <a:pathLst>
                  <a:path w="22" h="44">
                    <a:moveTo>
                      <a:pt x="0" y="0"/>
                    </a:moveTo>
                    <a:lnTo>
                      <a:pt x="7" y="7"/>
                    </a:lnTo>
                    <a:lnTo>
                      <a:pt x="14" y="18"/>
                    </a:lnTo>
                    <a:lnTo>
                      <a:pt x="18" y="29"/>
                    </a:lnTo>
                    <a:lnTo>
                      <a:pt x="22" y="44"/>
                    </a:lnTo>
                    <a:lnTo>
                      <a:pt x="0" y="40"/>
                    </a:lnTo>
                    <a:lnTo>
                      <a:pt x="3" y="29"/>
                    </a:lnTo>
                    <a:lnTo>
                      <a:pt x="3" y="15"/>
                    </a:lnTo>
                    <a:lnTo>
                      <a:pt x="0" y="0"/>
                    </a:lnTo>
                    <a:close/>
                  </a:path>
                </a:pathLst>
              </a:custGeom>
              <a:solidFill>
                <a:srgbClr val="000000"/>
              </a:solidFill>
              <a:ln w="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91111" name="Freeform 295"/>
              <p:cNvSpPr>
                <a:spLocks/>
              </p:cNvSpPr>
              <p:nvPr/>
            </p:nvSpPr>
            <p:spPr bwMode="auto">
              <a:xfrm>
                <a:off x="5288" y="6790"/>
                <a:ext cx="18" cy="40"/>
              </a:xfrm>
              <a:custGeom>
                <a:avLst/>
                <a:gdLst/>
                <a:ahLst/>
                <a:cxnLst>
                  <a:cxn ang="0">
                    <a:pos x="18" y="0"/>
                  </a:cxn>
                  <a:cxn ang="0">
                    <a:pos x="15" y="11"/>
                  </a:cxn>
                  <a:cxn ang="0">
                    <a:pos x="15" y="18"/>
                  </a:cxn>
                  <a:cxn ang="0">
                    <a:pos x="15" y="25"/>
                  </a:cxn>
                  <a:cxn ang="0">
                    <a:pos x="18" y="33"/>
                  </a:cxn>
                  <a:cxn ang="0">
                    <a:pos x="0" y="40"/>
                  </a:cxn>
                  <a:cxn ang="0">
                    <a:pos x="0" y="29"/>
                  </a:cxn>
                  <a:cxn ang="0">
                    <a:pos x="0" y="22"/>
                  </a:cxn>
                  <a:cxn ang="0">
                    <a:pos x="4" y="11"/>
                  </a:cxn>
                  <a:cxn ang="0">
                    <a:pos x="11" y="7"/>
                  </a:cxn>
                  <a:cxn ang="0">
                    <a:pos x="18" y="0"/>
                  </a:cxn>
                </a:cxnLst>
                <a:rect l="0" t="0" r="r" b="b"/>
                <a:pathLst>
                  <a:path w="18" h="40">
                    <a:moveTo>
                      <a:pt x="18" y="0"/>
                    </a:moveTo>
                    <a:lnTo>
                      <a:pt x="15" y="11"/>
                    </a:lnTo>
                    <a:lnTo>
                      <a:pt x="15" y="18"/>
                    </a:lnTo>
                    <a:lnTo>
                      <a:pt x="15" y="25"/>
                    </a:lnTo>
                    <a:lnTo>
                      <a:pt x="18" y="33"/>
                    </a:lnTo>
                    <a:lnTo>
                      <a:pt x="0" y="40"/>
                    </a:lnTo>
                    <a:lnTo>
                      <a:pt x="0" y="29"/>
                    </a:lnTo>
                    <a:lnTo>
                      <a:pt x="0" y="22"/>
                    </a:lnTo>
                    <a:lnTo>
                      <a:pt x="4" y="11"/>
                    </a:lnTo>
                    <a:lnTo>
                      <a:pt x="11" y="7"/>
                    </a:lnTo>
                    <a:lnTo>
                      <a:pt x="18" y="0"/>
                    </a:lnTo>
                    <a:close/>
                  </a:path>
                </a:pathLst>
              </a:custGeom>
              <a:solidFill>
                <a:srgbClr val="000000"/>
              </a:solidFill>
              <a:ln w="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91110" name="Freeform 294"/>
              <p:cNvSpPr>
                <a:spLocks/>
              </p:cNvSpPr>
              <p:nvPr/>
            </p:nvSpPr>
            <p:spPr bwMode="auto">
              <a:xfrm>
                <a:off x="5481" y="6790"/>
                <a:ext cx="54" cy="36"/>
              </a:xfrm>
              <a:custGeom>
                <a:avLst/>
                <a:gdLst/>
                <a:ahLst/>
                <a:cxnLst>
                  <a:cxn ang="0">
                    <a:pos x="11" y="0"/>
                  </a:cxn>
                  <a:cxn ang="0">
                    <a:pos x="18" y="4"/>
                  </a:cxn>
                  <a:cxn ang="0">
                    <a:pos x="29" y="4"/>
                  </a:cxn>
                  <a:cxn ang="0">
                    <a:pos x="40" y="11"/>
                  </a:cxn>
                  <a:cxn ang="0">
                    <a:pos x="47" y="18"/>
                  </a:cxn>
                  <a:cxn ang="0">
                    <a:pos x="54" y="29"/>
                  </a:cxn>
                  <a:cxn ang="0">
                    <a:pos x="32" y="36"/>
                  </a:cxn>
                  <a:cxn ang="0">
                    <a:pos x="32" y="25"/>
                  </a:cxn>
                  <a:cxn ang="0">
                    <a:pos x="25" y="15"/>
                  </a:cxn>
                  <a:cxn ang="0">
                    <a:pos x="14" y="7"/>
                  </a:cxn>
                  <a:cxn ang="0">
                    <a:pos x="0" y="0"/>
                  </a:cxn>
                  <a:cxn ang="0">
                    <a:pos x="11" y="0"/>
                  </a:cxn>
                </a:cxnLst>
                <a:rect l="0" t="0" r="r" b="b"/>
                <a:pathLst>
                  <a:path w="54" h="36">
                    <a:moveTo>
                      <a:pt x="11" y="0"/>
                    </a:moveTo>
                    <a:lnTo>
                      <a:pt x="18" y="4"/>
                    </a:lnTo>
                    <a:lnTo>
                      <a:pt x="29" y="4"/>
                    </a:lnTo>
                    <a:lnTo>
                      <a:pt x="40" y="11"/>
                    </a:lnTo>
                    <a:lnTo>
                      <a:pt x="47" y="18"/>
                    </a:lnTo>
                    <a:lnTo>
                      <a:pt x="54" y="29"/>
                    </a:lnTo>
                    <a:lnTo>
                      <a:pt x="32" y="36"/>
                    </a:lnTo>
                    <a:lnTo>
                      <a:pt x="32" y="25"/>
                    </a:lnTo>
                    <a:lnTo>
                      <a:pt x="25" y="15"/>
                    </a:lnTo>
                    <a:lnTo>
                      <a:pt x="14" y="7"/>
                    </a:lnTo>
                    <a:lnTo>
                      <a:pt x="0" y="0"/>
                    </a:lnTo>
                    <a:lnTo>
                      <a:pt x="11" y="0"/>
                    </a:lnTo>
                    <a:close/>
                  </a:path>
                </a:pathLst>
              </a:custGeom>
              <a:solidFill>
                <a:srgbClr val="000000"/>
              </a:solidFill>
              <a:ln w="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91109" name="Freeform 293"/>
              <p:cNvSpPr>
                <a:spLocks/>
              </p:cNvSpPr>
              <p:nvPr/>
            </p:nvSpPr>
            <p:spPr bwMode="auto">
              <a:xfrm>
                <a:off x="5524" y="6786"/>
                <a:ext cx="19" cy="40"/>
              </a:xfrm>
              <a:custGeom>
                <a:avLst/>
                <a:gdLst/>
                <a:ahLst/>
                <a:cxnLst>
                  <a:cxn ang="0">
                    <a:pos x="15" y="0"/>
                  </a:cxn>
                  <a:cxn ang="0">
                    <a:pos x="11" y="11"/>
                  </a:cxn>
                  <a:cxn ang="0">
                    <a:pos x="11" y="19"/>
                  </a:cxn>
                  <a:cxn ang="0">
                    <a:pos x="15" y="26"/>
                  </a:cxn>
                  <a:cxn ang="0">
                    <a:pos x="19" y="33"/>
                  </a:cxn>
                  <a:cxn ang="0">
                    <a:pos x="0" y="40"/>
                  </a:cxn>
                  <a:cxn ang="0">
                    <a:pos x="0" y="29"/>
                  </a:cxn>
                  <a:cxn ang="0">
                    <a:pos x="4" y="19"/>
                  </a:cxn>
                  <a:cxn ang="0">
                    <a:pos x="8" y="8"/>
                  </a:cxn>
                  <a:cxn ang="0">
                    <a:pos x="15" y="0"/>
                  </a:cxn>
                </a:cxnLst>
                <a:rect l="0" t="0" r="r" b="b"/>
                <a:pathLst>
                  <a:path w="19" h="40">
                    <a:moveTo>
                      <a:pt x="15" y="0"/>
                    </a:moveTo>
                    <a:lnTo>
                      <a:pt x="11" y="11"/>
                    </a:lnTo>
                    <a:lnTo>
                      <a:pt x="11" y="19"/>
                    </a:lnTo>
                    <a:lnTo>
                      <a:pt x="15" y="26"/>
                    </a:lnTo>
                    <a:lnTo>
                      <a:pt x="19" y="33"/>
                    </a:lnTo>
                    <a:lnTo>
                      <a:pt x="0" y="40"/>
                    </a:lnTo>
                    <a:lnTo>
                      <a:pt x="0" y="29"/>
                    </a:lnTo>
                    <a:lnTo>
                      <a:pt x="4" y="19"/>
                    </a:lnTo>
                    <a:lnTo>
                      <a:pt x="8" y="8"/>
                    </a:lnTo>
                    <a:lnTo>
                      <a:pt x="15" y="0"/>
                    </a:lnTo>
                    <a:close/>
                  </a:path>
                </a:pathLst>
              </a:custGeom>
              <a:solidFill>
                <a:srgbClr val="000000"/>
              </a:solidFill>
              <a:ln w="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91108" name="Freeform 292"/>
              <p:cNvSpPr>
                <a:spLocks/>
              </p:cNvSpPr>
              <p:nvPr/>
            </p:nvSpPr>
            <p:spPr bwMode="auto">
              <a:xfrm>
                <a:off x="5532" y="6601"/>
                <a:ext cx="21" cy="43"/>
              </a:xfrm>
              <a:custGeom>
                <a:avLst/>
                <a:gdLst/>
                <a:ahLst/>
                <a:cxnLst>
                  <a:cxn ang="0">
                    <a:pos x="21" y="0"/>
                  </a:cxn>
                  <a:cxn ang="0">
                    <a:pos x="18" y="22"/>
                  </a:cxn>
                  <a:cxn ang="0">
                    <a:pos x="14" y="43"/>
                  </a:cxn>
                  <a:cxn ang="0">
                    <a:pos x="7" y="22"/>
                  </a:cxn>
                  <a:cxn ang="0">
                    <a:pos x="0" y="0"/>
                  </a:cxn>
                  <a:cxn ang="0">
                    <a:pos x="21" y="0"/>
                  </a:cxn>
                </a:cxnLst>
                <a:rect l="0" t="0" r="r" b="b"/>
                <a:pathLst>
                  <a:path w="21" h="43">
                    <a:moveTo>
                      <a:pt x="21" y="0"/>
                    </a:moveTo>
                    <a:lnTo>
                      <a:pt x="18" y="22"/>
                    </a:lnTo>
                    <a:lnTo>
                      <a:pt x="14" y="43"/>
                    </a:lnTo>
                    <a:lnTo>
                      <a:pt x="7" y="22"/>
                    </a:lnTo>
                    <a:lnTo>
                      <a:pt x="0" y="0"/>
                    </a:lnTo>
                    <a:lnTo>
                      <a:pt x="21" y="0"/>
                    </a:lnTo>
                    <a:close/>
                  </a:path>
                </a:pathLst>
              </a:custGeom>
              <a:solidFill>
                <a:srgbClr val="000000"/>
              </a:solidFill>
              <a:ln w="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91107" name="Freeform 291"/>
              <p:cNvSpPr>
                <a:spLocks/>
              </p:cNvSpPr>
              <p:nvPr/>
            </p:nvSpPr>
            <p:spPr bwMode="auto">
              <a:xfrm>
                <a:off x="5539" y="6597"/>
                <a:ext cx="25" cy="18"/>
              </a:xfrm>
              <a:custGeom>
                <a:avLst/>
                <a:gdLst/>
                <a:ahLst/>
                <a:cxnLst>
                  <a:cxn ang="0">
                    <a:pos x="18" y="0"/>
                  </a:cxn>
                  <a:cxn ang="0">
                    <a:pos x="22" y="7"/>
                  </a:cxn>
                  <a:cxn ang="0">
                    <a:pos x="25" y="18"/>
                  </a:cxn>
                  <a:cxn ang="0">
                    <a:pos x="14" y="15"/>
                  </a:cxn>
                  <a:cxn ang="0">
                    <a:pos x="0" y="11"/>
                  </a:cxn>
                  <a:cxn ang="0">
                    <a:pos x="18" y="0"/>
                  </a:cxn>
                </a:cxnLst>
                <a:rect l="0" t="0" r="r" b="b"/>
                <a:pathLst>
                  <a:path w="25" h="18">
                    <a:moveTo>
                      <a:pt x="18" y="0"/>
                    </a:moveTo>
                    <a:lnTo>
                      <a:pt x="22" y="7"/>
                    </a:lnTo>
                    <a:lnTo>
                      <a:pt x="25" y="18"/>
                    </a:lnTo>
                    <a:lnTo>
                      <a:pt x="14" y="15"/>
                    </a:lnTo>
                    <a:lnTo>
                      <a:pt x="0" y="11"/>
                    </a:lnTo>
                    <a:lnTo>
                      <a:pt x="18" y="0"/>
                    </a:lnTo>
                    <a:close/>
                  </a:path>
                </a:pathLst>
              </a:custGeom>
              <a:solidFill>
                <a:srgbClr val="000000"/>
              </a:solidFill>
              <a:ln w="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91106" name="Freeform 290"/>
              <p:cNvSpPr>
                <a:spLocks/>
              </p:cNvSpPr>
              <p:nvPr/>
            </p:nvSpPr>
            <p:spPr bwMode="auto">
              <a:xfrm>
                <a:off x="5677" y="6761"/>
                <a:ext cx="44" cy="40"/>
              </a:xfrm>
              <a:custGeom>
                <a:avLst/>
                <a:gdLst/>
                <a:ahLst/>
                <a:cxnLst>
                  <a:cxn ang="0">
                    <a:pos x="0" y="0"/>
                  </a:cxn>
                  <a:cxn ang="0">
                    <a:pos x="11" y="4"/>
                  </a:cxn>
                  <a:cxn ang="0">
                    <a:pos x="22" y="11"/>
                  </a:cxn>
                  <a:cxn ang="0">
                    <a:pos x="33" y="22"/>
                  </a:cxn>
                  <a:cxn ang="0">
                    <a:pos x="44" y="36"/>
                  </a:cxn>
                  <a:cxn ang="0">
                    <a:pos x="22" y="40"/>
                  </a:cxn>
                  <a:cxn ang="0">
                    <a:pos x="22" y="29"/>
                  </a:cxn>
                  <a:cxn ang="0">
                    <a:pos x="15" y="18"/>
                  </a:cxn>
                  <a:cxn ang="0">
                    <a:pos x="7" y="7"/>
                  </a:cxn>
                  <a:cxn ang="0">
                    <a:pos x="0" y="0"/>
                  </a:cxn>
                </a:cxnLst>
                <a:rect l="0" t="0" r="r" b="b"/>
                <a:pathLst>
                  <a:path w="44" h="40">
                    <a:moveTo>
                      <a:pt x="0" y="0"/>
                    </a:moveTo>
                    <a:lnTo>
                      <a:pt x="11" y="4"/>
                    </a:lnTo>
                    <a:lnTo>
                      <a:pt x="22" y="11"/>
                    </a:lnTo>
                    <a:lnTo>
                      <a:pt x="33" y="22"/>
                    </a:lnTo>
                    <a:lnTo>
                      <a:pt x="44" y="36"/>
                    </a:lnTo>
                    <a:lnTo>
                      <a:pt x="22" y="40"/>
                    </a:lnTo>
                    <a:lnTo>
                      <a:pt x="22" y="29"/>
                    </a:lnTo>
                    <a:lnTo>
                      <a:pt x="15" y="18"/>
                    </a:lnTo>
                    <a:lnTo>
                      <a:pt x="7" y="7"/>
                    </a:lnTo>
                    <a:lnTo>
                      <a:pt x="0" y="0"/>
                    </a:lnTo>
                    <a:close/>
                  </a:path>
                </a:pathLst>
              </a:custGeom>
              <a:solidFill>
                <a:srgbClr val="000000"/>
              </a:solidFill>
              <a:ln w="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91105" name="Freeform 289"/>
              <p:cNvSpPr>
                <a:spLocks/>
              </p:cNvSpPr>
              <p:nvPr/>
            </p:nvSpPr>
            <p:spPr bwMode="auto">
              <a:xfrm>
                <a:off x="5706" y="6754"/>
                <a:ext cx="22" cy="47"/>
              </a:xfrm>
              <a:custGeom>
                <a:avLst/>
                <a:gdLst/>
                <a:ahLst/>
                <a:cxnLst>
                  <a:cxn ang="0">
                    <a:pos x="18" y="0"/>
                  </a:cxn>
                  <a:cxn ang="0">
                    <a:pos x="15" y="11"/>
                  </a:cxn>
                  <a:cxn ang="0">
                    <a:pos x="15" y="25"/>
                  </a:cxn>
                  <a:cxn ang="0">
                    <a:pos x="18" y="36"/>
                  </a:cxn>
                  <a:cxn ang="0">
                    <a:pos x="22" y="47"/>
                  </a:cxn>
                  <a:cxn ang="0">
                    <a:pos x="0" y="47"/>
                  </a:cxn>
                  <a:cxn ang="0">
                    <a:pos x="4" y="40"/>
                  </a:cxn>
                  <a:cxn ang="0">
                    <a:pos x="4" y="29"/>
                  </a:cxn>
                  <a:cxn ang="0">
                    <a:pos x="8" y="18"/>
                  </a:cxn>
                  <a:cxn ang="0">
                    <a:pos x="11" y="7"/>
                  </a:cxn>
                  <a:cxn ang="0">
                    <a:pos x="18" y="0"/>
                  </a:cxn>
                </a:cxnLst>
                <a:rect l="0" t="0" r="r" b="b"/>
                <a:pathLst>
                  <a:path w="22" h="47">
                    <a:moveTo>
                      <a:pt x="18" y="0"/>
                    </a:moveTo>
                    <a:lnTo>
                      <a:pt x="15" y="11"/>
                    </a:lnTo>
                    <a:lnTo>
                      <a:pt x="15" y="25"/>
                    </a:lnTo>
                    <a:lnTo>
                      <a:pt x="18" y="36"/>
                    </a:lnTo>
                    <a:lnTo>
                      <a:pt x="22" y="47"/>
                    </a:lnTo>
                    <a:lnTo>
                      <a:pt x="0" y="47"/>
                    </a:lnTo>
                    <a:lnTo>
                      <a:pt x="4" y="40"/>
                    </a:lnTo>
                    <a:lnTo>
                      <a:pt x="4" y="29"/>
                    </a:lnTo>
                    <a:lnTo>
                      <a:pt x="8" y="18"/>
                    </a:lnTo>
                    <a:lnTo>
                      <a:pt x="11" y="7"/>
                    </a:lnTo>
                    <a:lnTo>
                      <a:pt x="18" y="0"/>
                    </a:lnTo>
                    <a:close/>
                  </a:path>
                </a:pathLst>
              </a:custGeom>
              <a:solidFill>
                <a:srgbClr val="000000"/>
              </a:solidFill>
              <a:ln w="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91104" name="Freeform 288"/>
              <p:cNvSpPr>
                <a:spLocks/>
              </p:cNvSpPr>
              <p:nvPr/>
            </p:nvSpPr>
            <p:spPr bwMode="auto">
              <a:xfrm>
                <a:off x="5790" y="6557"/>
                <a:ext cx="22" cy="44"/>
              </a:xfrm>
              <a:custGeom>
                <a:avLst/>
                <a:gdLst/>
                <a:ahLst/>
                <a:cxnLst>
                  <a:cxn ang="0">
                    <a:pos x="0" y="0"/>
                  </a:cxn>
                  <a:cxn ang="0">
                    <a:pos x="22" y="0"/>
                  </a:cxn>
                  <a:cxn ang="0">
                    <a:pos x="18" y="11"/>
                  </a:cxn>
                  <a:cxn ang="0">
                    <a:pos x="14" y="22"/>
                  </a:cxn>
                  <a:cxn ang="0">
                    <a:pos x="11" y="36"/>
                  </a:cxn>
                  <a:cxn ang="0">
                    <a:pos x="4" y="44"/>
                  </a:cxn>
                  <a:cxn ang="0">
                    <a:pos x="7" y="33"/>
                  </a:cxn>
                  <a:cxn ang="0">
                    <a:pos x="4" y="22"/>
                  </a:cxn>
                  <a:cxn ang="0">
                    <a:pos x="4" y="11"/>
                  </a:cxn>
                  <a:cxn ang="0">
                    <a:pos x="0" y="0"/>
                  </a:cxn>
                </a:cxnLst>
                <a:rect l="0" t="0" r="r" b="b"/>
                <a:pathLst>
                  <a:path w="22" h="44">
                    <a:moveTo>
                      <a:pt x="0" y="0"/>
                    </a:moveTo>
                    <a:lnTo>
                      <a:pt x="22" y="0"/>
                    </a:lnTo>
                    <a:lnTo>
                      <a:pt x="18" y="11"/>
                    </a:lnTo>
                    <a:lnTo>
                      <a:pt x="14" y="22"/>
                    </a:lnTo>
                    <a:lnTo>
                      <a:pt x="11" y="36"/>
                    </a:lnTo>
                    <a:lnTo>
                      <a:pt x="4" y="44"/>
                    </a:lnTo>
                    <a:lnTo>
                      <a:pt x="7" y="33"/>
                    </a:lnTo>
                    <a:lnTo>
                      <a:pt x="4" y="22"/>
                    </a:lnTo>
                    <a:lnTo>
                      <a:pt x="4" y="11"/>
                    </a:lnTo>
                    <a:lnTo>
                      <a:pt x="0" y="0"/>
                    </a:lnTo>
                    <a:close/>
                  </a:path>
                </a:pathLst>
              </a:custGeom>
              <a:solidFill>
                <a:srgbClr val="000000"/>
              </a:solidFill>
              <a:ln w="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91103" name="Freeform 287"/>
              <p:cNvSpPr>
                <a:spLocks/>
              </p:cNvSpPr>
              <p:nvPr/>
            </p:nvSpPr>
            <p:spPr bwMode="auto">
              <a:xfrm>
                <a:off x="5794" y="6553"/>
                <a:ext cx="29" cy="22"/>
              </a:xfrm>
              <a:custGeom>
                <a:avLst/>
                <a:gdLst/>
                <a:ahLst/>
                <a:cxnLst>
                  <a:cxn ang="0">
                    <a:pos x="21" y="0"/>
                  </a:cxn>
                  <a:cxn ang="0">
                    <a:pos x="21" y="8"/>
                  </a:cxn>
                  <a:cxn ang="0">
                    <a:pos x="25" y="15"/>
                  </a:cxn>
                  <a:cxn ang="0">
                    <a:pos x="29" y="22"/>
                  </a:cxn>
                  <a:cxn ang="0">
                    <a:pos x="21" y="22"/>
                  </a:cxn>
                  <a:cxn ang="0">
                    <a:pos x="10" y="15"/>
                  </a:cxn>
                  <a:cxn ang="0">
                    <a:pos x="0" y="8"/>
                  </a:cxn>
                  <a:cxn ang="0">
                    <a:pos x="21" y="0"/>
                  </a:cxn>
                </a:cxnLst>
                <a:rect l="0" t="0" r="r" b="b"/>
                <a:pathLst>
                  <a:path w="29" h="22">
                    <a:moveTo>
                      <a:pt x="21" y="0"/>
                    </a:moveTo>
                    <a:lnTo>
                      <a:pt x="21" y="8"/>
                    </a:lnTo>
                    <a:lnTo>
                      <a:pt x="25" y="15"/>
                    </a:lnTo>
                    <a:lnTo>
                      <a:pt x="29" y="22"/>
                    </a:lnTo>
                    <a:lnTo>
                      <a:pt x="21" y="22"/>
                    </a:lnTo>
                    <a:lnTo>
                      <a:pt x="10" y="15"/>
                    </a:lnTo>
                    <a:lnTo>
                      <a:pt x="0" y="8"/>
                    </a:lnTo>
                    <a:lnTo>
                      <a:pt x="21" y="0"/>
                    </a:lnTo>
                    <a:close/>
                  </a:path>
                </a:pathLst>
              </a:custGeom>
              <a:solidFill>
                <a:srgbClr val="000000"/>
              </a:solidFill>
              <a:ln w="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91102" name="Freeform 286"/>
              <p:cNvSpPr>
                <a:spLocks/>
              </p:cNvSpPr>
              <p:nvPr/>
            </p:nvSpPr>
            <p:spPr bwMode="auto">
              <a:xfrm>
                <a:off x="5935" y="6495"/>
                <a:ext cx="19" cy="37"/>
              </a:xfrm>
              <a:custGeom>
                <a:avLst/>
                <a:gdLst/>
                <a:ahLst/>
                <a:cxnLst>
                  <a:cxn ang="0">
                    <a:pos x="19" y="0"/>
                  </a:cxn>
                  <a:cxn ang="0">
                    <a:pos x="19" y="15"/>
                  </a:cxn>
                  <a:cxn ang="0">
                    <a:pos x="11" y="26"/>
                  </a:cxn>
                  <a:cxn ang="0">
                    <a:pos x="8" y="37"/>
                  </a:cxn>
                  <a:cxn ang="0">
                    <a:pos x="8" y="26"/>
                  </a:cxn>
                  <a:cxn ang="0">
                    <a:pos x="4" y="15"/>
                  </a:cxn>
                  <a:cxn ang="0">
                    <a:pos x="0" y="4"/>
                  </a:cxn>
                  <a:cxn ang="0">
                    <a:pos x="19" y="0"/>
                  </a:cxn>
                </a:cxnLst>
                <a:rect l="0" t="0" r="r" b="b"/>
                <a:pathLst>
                  <a:path w="19" h="37">
                    <a:moveTo>
                      <a:pt x="19" y="0"/>
                    </a:moveTo>
                    <a:lnTo>
                      <a:pt x="19" y="15"/>
                    </a:lnTo>
                    <a:lnTo>
                      <a:pt x="11" y="26"/>
                    </a:lnTo>
                    <a:lnTo>
                      <a:pt x="8" y="37"/>
                    </a:lnTo>
                    <a:lnTo>
                      <a:pt x="8" y="26"/>
                    </a:lnTo>
                    <a:lnTo>
                      <a:pt x="4" y="15"/>
                    </a:lnTo>
                    <a:lnTo>
                      <a:pt x="0" y="4"/>
                    </a:lnTo>
                    <a:lnTo>
                      <a:pt x="19" y="0"/>
                    </a:lnTo>
                    <a:close/>
                  </a:path>
                </a:pathLst>
              </a:custGeom>
              <a:solidFill>
                <a:srgbClr val="000000"/>
              </a:solidFill>
              <a:ln w="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91101" name="Freeform 285"/>
              <p:cNvSpPr>
                <a:spLocks/>
              </p:cNvSpPr>
              <p:nvPr/>
            </p:nvSpPr>
            <p:spPr bwMode="auto">
              <a:xfrm>
                <a:off x="5761" y="6655"/>
                <a:ext cx="51" cy="22"/>
              </a:xfrm>
              <a:custGeom>
                <a:avLst/>
                <a:gdLst/>
                <a:ahLst/>
                <a:cxnLst>
                  <a:cxn ang="0">
                    <a:pos x="33" y="0"/>
                  </a:cxn>
                  <a:cxn ang="0">
                    <a:pos x="43" y="0"/>
                  </a:cxn>
                  <a:cxn ang="0">
                    <a:pos x="51" y="4"/>
                  </a:cxn>
                  <a:cxn ang="0">
                    <a:pos x="40" y="22"/>
                  </a:cxn>
                  <a:cxn ang="0">
                    <a:pos x="33" y="15"/>
                  </a:cxn>
                  <a:cxn ang="0">
                    <a:pos x="25" y="11"/>
                  </a:cxn>
                  <a:cxn ang="0">
                    <a:pos x="18" y="8"/>
                  </a:cxn>
                  <a:cxn ang="0">
                    <a:pos x="7" y="8"/>
                  </a:cxn>
                  <a:cxn ang="0">
                    <a:pos x="0" y="15"/>
                  </a:cxn>
                  <a:cxn ang="0">
                    <a:pos x="3" y="8"/>
                  </a:cxn>
                  <a:cxn ang="0">
                    <a:pos x="14" y="0"/>
                  </a:cxn>
                  <a:cxn ang="0">
                    <a:pos x="22" y="0"/>
                  </a:cxn>
                  <a:cxn ang="0">
                    <a:pos x="33" y="0"/>
                  </a:cxn>
                </a:cxnLst>
                <a:rect l="0" t="0" r="r" b="b"/>
                <a:pathLst>
                  <a:path w="51" h="22">
                    <a:moveTo>
                      <a:pt x="33" y="0"/>
                    </a:moveTo>
                    <a:lnTo>
                      <a:pt x="43" y="0"/>
                    </a:lnTo>
                    <a:lnTo>
                      <a:pt x="51" y="4"/>
                    </a:lnTo>
                    <a:lnTo>
                      <a:pt x="40" y="22"/>
                    </a:lnTo>
                    <a:lnTo>
                      <a:pt x="33" y="15"/>
                    </a:lnTo>
                    <a:lnTo>
                      <a:pt x="25" y="11"/>
                    </a:lnTo>
                    <a:lnTo>
                      <a:pt x="18" y="8"/>
                    </a:lnTo>
                    <a:lnTo>
                      <a:pt x="7" y="8"/>
                    </a:lnTo>
                    <a:lnTo>
                      <a:pt x="0" y="15"/>
                    </a:lnTo>
                    <a:lnTo>
                      <a:pt x="3" y="8"/>
                    </a:lnTo>
                    <a:lnTo>
                      <a:pt x="14" y="0"/>
                    </a:lnTo>
                    <a:lnTo>
                      <a:pt x="22" y="0"/>
                    </a:lnTo>
                    <a:lnTo>
                      <a:pt x="33" y="0"/>
                    </a:lnTo>
                    <a:close/>
                  </a:path>
                </a:pathLst>
              </a:custGeom>
              <a:solidFill>
                <a:srgbClr val="000000"/>
              </a:solidFill>
              <a:ln w="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91100" name="Freeform 284"/>
              <p:cNvSpPr>
                <a:spLocks/>
              </p:cNvSpPr>
              <p:nvPr/>
            </p:nvSpPr>
            <p:spPr bwMode="auto">
              <a:xfrm>
                <a:off x="6077" y="4"/>
                <a:ext cx="3270" cy="4956"/>
              </a:xfrm>
              <a:custGeom>
                <a:avLst/>
                <a:gdLst/>
                <a:ahLst/>
                <a:cxnLst>
                  <a:cxn ang="0">
                    <a:pos x="589" y="731"/>
                  </a:cxn>
                  <a:cxn ang="0">
                    <a:pos x="1320" y="935"/>
                  </a:cxn>
                  <a:cxn ang="0">
                    <a:pos x="1389" y="928"/>
                  </a:cxn>
                  <a:cxn ang="0">
                    <a:pos x="1531" y="931"/>
                  </a:cxn>
                  <a:cxn ang="0">
                    <a:pos x="1746" y="964"/>
                  </a:cxn>
                  <a:cxn ang="0">
                    <a:pos x="1971" y="1044"/>
                  </a:cxn>
                  <a:cxn ang="0">
                    <a:pos x="2171" y="1164"/>
                  </a:cxn>
                  <a:cxn ang="0">
                    <a:pos x="2364" y="1353"/>
                  </a:cxn>
                  <a:cxn ang="0">
                    <a:pos x="2586" y="1681"/>
                  </a:cxn>
                  <a:cxn ang="0">
                    <a:pos x="2731" y="1986"/>
                  </a:cxn>
                  <a:cxn ang="0">
                    <a:pos x="2819" y="2263"/>
                  </a:cxn>
                  <a:cxn ang="0">
                    <a:pos x="2866" y="2507"/>
                  </a:cxn>
                  <a:cxn ang="0">
                    <a:pos x="2891" y="2703"/>
                  </a:cxn>
                  <a:cxn ang="0">
                    <a:pos x="2921" y="2867"/>
                  </a:cxn>
                  <a:cxn ang="0">
                    <a:pos x="2961" y="2965"/>
                  </a:cxn>
                  <a:cxn ang="0">
                    <a:pos x="3008" y="3111"/>
                  </a:cxn>
                  <a:cxn ang="0">
                    <a:pos x="3070" y="3351"/>
                  </a:cxn>
                  <a:cxn ang="0">
                    <a:pos x="3139" y="3708"/>
                  </a:cxn>
                  <a:cxn ang="0">
                    <a:pos x="3212" y="4195"/>
                  </a:cxn>
                  <a:cxn ang="0">
                    <a:pos x="3259" y="4708"/>
                  </a:cxn>
                  <a:cxn ang="0">
                    <a:pos x="3270" y="4956"/>
                  </a:cxn>
                  <a:cxn ang="0">
                    <a:pos x="3241" y="4737"/>
                  </a:cxn>
                  <a:cxn ang="0">
                    <a:pos x="3201" y="4293"/>
                  </a:cxn>
                  <a:cxn ang="0">
                    <a:pos x="3142" y="3857"/>
                  </a:cxn>
                  <a:cxn ang="0">
                    <a:pos x="3084" y="3526"/>
                  </a:cxn>
                  <a:cxn ang="0">
                    <a:pos x="3022" y="3245"/>
                  </a:cxn>
                  <a:cxn ang="0">
                    <a:pos x="2964" y="3034"/>
                  </a:cxn>
                  <a:cxn ang="0">
                    <a:pos x="2924" y="2929"/>
                  </a:cxn>
                  <a:cxn ang="0">
                    <a:pos x="2884" y="2798"/>
                  </a:cxn>
                  <a:cxn ang="0">
                    <a:pos x="2859" y="2601"/>
                  </a:cxn>
                  <a:cxn ang="0">
                    <a:pos x="2819" y="2354"/>
                  </a:cxn>
                  <a:cxn ang="0">
                    <a:pos x="2753" y="2103"/>
                  </a:cxn>
                  <a:cxn ang="0">
                    <a:pos x="2641" y="1823"/>
                  </a:cxn>
                  <a:cxn ang="0">
                    <a:pos x="2462" y="1521"/>
                  </a:cxn>
                  <a:cxn ang="0">
                    <a:pos x="2255" y="1266"/>
                  </a:cxn>
                  <a:cxn ang="0">
                    <a:pos x="2062" y="1113"/>
                  </a:cxn>
                  <a:cxn ang="0">
                    <a:pos x="1862" y="1018"/>
                  </a:cxn>
                  <a:cxn ang="0">
                    <a:pos x="1630" y="964"/>
                  </a:cxn>
                  <a:cxn ang="0">
                    <a:pos x="1444" y="949"/>
                  </a:cxn>
                  <a:cxn ang="0">
                    <a:pos x="1331" y="953"/>
                  </a:cxn>
                  <a:cxn ang="0">
                    <a:pos x="1306" y="957"/>
                  </a:cxn>
                  <a:cxn ang="0">
                    <a:pos x="578" y="749"/>
                  </a:cxn>
                  <a:cxn ang="0">
                    <a:pos x="15" y="0"/>
                  </a:cxn>
                </a:cxnLst>
                <a:rect l="0" t="0" r="r" b="b"/>
                <a:pathLst>
                  <a:path w="3270" h="4956">
                    <a:moveTo>
                      <a:pt x="15" y="0"/>
                    </a:moveTo>
                    <a:lnTo>
                      <a:pt x="589" y="731"/>
                    </a:lnTo>
                    <a:lnTo>
                      <a:pt x="1306" y="935"/>
                    </a:lnTo>
                    <a:lnTo>
                      <a:pt x="1320" y="935"/>
                    </a:lnTo>
                    <a:lnTo>
                      <a:pt x="1349" y="931"/>
                    </a:lnTo>
                    <a:lnTo>
                      <a:pt x="1389" y="928"/>
                    </a:lnTo>
                    <a:lnTo>
                      <a:pt x="1444" y="928"/>
                    </a:lnTo>
                    <a:lnTo>
                      <a:pt x="1531" y="931"/>
                    </a:lnTo>
                    <a:lnTo>
                      <a:pt x="1633" y="942"/>
                    </a:lnTo>
                    <a:lnTo>
                      <a:pt x="1746" y="964"/>
                    </a:lnTo>
                    <a:lnTo>
                      <a:pt x="1870" y="1000"/>
                    </a:lnTo>
                    <a:lnTo>
                      <a:pt x="1971" y="1044"/>
                    </a:lnTo>
                    <a:lnTo>
                      <a:pt x="2073" y="1099"/>
                    </a:lnTo>
                    <a:lnTo>
                      <a:pt x="2171" y="1164"/>
                    </a:lnTo>
                    <a:lnTo>
                      <a:pt x="2270" y="1251"/>
                    </a:lnTo>
                    <a:lnTo>
                      <a:pt x="2364" y="1353"/>
                    </a:lnTo>
                    <a:lnTo>
                      <a:pt x="2484" y="1517"/>
                    </a:lnTo>
                    <a:lnTo>
                      <a:pt x="2586" y="1681"/>
                    </a:lnTo>
                    <a:lnTo>
                      <a:pt x="2670" y="1837"/>
                    </a:lnTo>
                    <a:lnTo>
                      <a:pt x="2731" y="1986"/>
                    </a:lnTo>
                    <a:lnTo>
                      <a:pt x="2782" y="2128"/>
                    </a:lnTo>
                    <a:lnTo>
                      <a:pt x="2819" y="2263"/>
                    </a:lnTo>
                    <a:lnTo>
                      <a:pt x="2848" y="2390"/>
                    </a:lnTo>
                    <a:lnTo>
                      <a:pt x="2866" y="2507"/>
                    </a:lnTo>
                    <a:lnTo>
                      <a:pt x="2881" y="2612"/>
                    </a:lnTo>
                    <a:lnTo>
                      <a:pt x="2891" y="2703"/>
                    </a:lnTo>
                    <a:lnTo>
                      <a:pt x="2906" y="2794"/>
                    </a:lnTo>
                    <a:lnTo>
                      <a:pt x="2921" y="2867"/>
                    </a:lnTo>
                    <a:lnTo>
                      <a:pt x="2939" y="2918"/>
                    </a:lnTo>
                    <a:lnTo>
                      <a:pt x="2961" y="2965"/>
                    </a:lnTo>
                    <a:lnTo>
                      <a:pt x="2982" y="3031"/>
                    </a:lnTo>
                    <a:lnTo>
                      <a:pt x="3008" y="3111"/>
                    </a:lnTo>
                    <a:lnTo>
                      <a:pt x="3033" y="3205"/>
                    </a:lnTo>
                    <a:lnTo>
                      <a:pt x="3070" y="3351"/>
                    </a:lnTo>
                    <a:lnTo>
                      <a:pt x="3102" y="3522"/>
                    </a:lnTo>
                    <a:lnTo>
                      <a:pt x="3139" y="3708"/>
                    </a:lnTo>
                    <a:lnTo>
                      <a:pt x="3175" y="3944"/>
                    </a:lnTo>
                    <a:lnTo>
                      <a:pt x="3212" y="4195"/>
                    </a:lnTo>
                    <a:lnTo>
                      <a:pt x="3237" y="4450"/>
                    </a:lnTo>
                    <a:lnTo>
                      <a:pt x="3259" y="4708"/>
                    </a:lnTo>
                    <a:lnTo>
                      <a:pt x="3270" y="4952"/>
                    </a:lnTo>
                    <a:lnTo>
                      <a:pt x="3270" y="4956"/>
                    </a:lnTo>
                    <a:lnTo>
                      <a:pt x="3252" y="4956"/>
                    </a:lnTo>
                    <a:lnTo>
                      <a:pt x="3241" y="4737"/>
                    </a:lnTo>
                    <a:lnTo>
                      <a:pt x="3226" y="4519"/>
                    </a:lnTo>
                    <a:lnTo>
                      <a:pt x="3201" y="4293"/>
                    </a:lnTo>
                    <a:lnTo>
                      <a:pt x="3172" y="4071"/>
                    </a:lnTo>
                    <a:lnTo>
                      <a:pt x="3142" y="3857"/>
                    </a:lnTo>
                    <a:lnTo>
                      <a:pt x="3113" y="3686"/>
                    </a:lnTo>
                    <a:lnTo>
                      <a:pt x="3084" y="3526"/>
                    </a:lnTo>
                    <a:lnTo>
                      <a:pt x="3052" y="3376"/>
                    </a:lnTo>
                    <a:lnTo>
                      <a:pt x="3022" y="3245"/>
                    </a:lnTo>
                    <a:lnTo>
                      <a:pt x="2993" y="3129"/>
                    </a:lnTo>
                    <a:lnTo>
                      <a:pt x="2964" y="3034"/>
                    </a:lnTo>
                    <a:lnTo>
                      <a:pt x="2942" y="2973"/>
                    </a:lnTo>
                    <a:lnTo>
                      <a:pt x="2924" y="2929"/>
                    </a:lnTo>
                    <a:lnTo>
                      <a:pt x="2899" y="2871"/>
                    </a:lnTo>
                    <a:lnTo>
                      <a:pt x="2884" y="2798"/>
                    </a:lnTo>
                    <a:lnTo>
                      <a:pt x="2873" y="2707"/>
                    </a:lnTo>
                    <a:lnTo>
                      <a:pt x="2859" y="2601"/>
                    </a:lnTo>
                    <a:lnTo>
                      <a:pt x="2841" y="2485"/>
                    </a:lnTo>
                    <a:lnTo>
                      <a:pt x="2819" y="2354"/>
                    </a:lnTo>
                    <a:lnTo>
                      <a:pt x="2790" y="2230"/>
                    </a:lnTo>
                    <a:lnTo>
                      <a:pt x="2753" y="2103"/>
                    </a:lnTo>
                    <a:lnTo>
                      <a:pt x="2702" y="1965"/>
                    </a:lnTo>
                    <a:lnTo>
                      <a:pt x="2641" y="1823"/>
                    </a:lnTo>
                    <a:lnTo>
                      <a:pt x="2561" y="1673"/>
                    </a:lnTo>
                    <a:lnTo>
                      <a:pt x="2462" y="1521"/>
                    </a:lnTo>
                    <a:lnTo>
                      <a:pt x="2346" y="1364"/>
                    </a:lnTo>
                    <a:lnTo>
                      <a:pt x="2255" y="1266"/>
                    </a:lnTo>
                    <a:lnTo>
                      <a:pt x="2160" y="1182"/>
                    </a:lnTo>
                    <a:lnTo>
                      <a:pt x="2062" y="1113"/>
                    </a:lnTo>
                    <a:lnTo>
                      <a:pt x="1960" y="1062"/>
                    </a:lnTo>
                    <a:lnTo>
                      <a:pt x="1862" y="1018"/>
                    </a:lnTo>
                    <a:lnTo>
                      <a:pt x="1742" y="986"/>
                    </a:lnTo>
                    <a:lnTo>
                      <a:pt x="1630" y="964"/>
                    </a:lnTo>
                    <a:lnTo>
                      <a:pt x="1528" y="953"/>
                    </a:lnTo>
                    <a:lnTo>
                      <a:pt x="1444" y="949"/>
                    </a:lnTo>
                    <a:lnTo>
                      <a:pt x="1379" y="949"/>
                    </a:lnTo>
                    <a:lnTo>
                      <a:pt x="1331" y="953"/>
                    </a:lnTo>
                    <a:lnTo>
                      <a:pt x="1309" y="957"/>
                    </a:lnTo>
                    <a:lnTo>
                      <a:pt x="1306" y="957"/>
                    </a:lnTo>
                    <a:lnTo>
                      <a:pt x="1302" y="957"/>
                    </a:lnTo>
                    <a:lnTo>
                      <a:pt x="578" y="749"/>
                    </a:lnTo>
                    <a:lnTo>
                      <a:pt x="0" y="14"/>
                    </a:lnTo>
                    <a:lnTo>
                      <a:pt x="15" y="0"/>
                    </a:lnTo>
                    <a:close/>
                  </a:path>
                </a:pathLst>
              </a:custGeom>
              <a:solidFill>
                <a:srgbClr val="8FA3A2"/>
              </a:solidFill>
              <a:ln w="0">
                <a:solidFill>
                  <a:srgbClr val="8FA3A2"/>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91099" name="Freeform 283"/>
              <p:cNvSpPr>
                <a:spLocks/>
              </p:cNvSpPr>
              <p:nvPr/>
            </p:nvSpPr>
            <p:spPr bwMode="auto">
              <a:xfrm>
                <a:off x="0" y="7"/>
                <a:ext cx="3622" cy="4942"/>
              </a:xfrm>
              <a:custGeom>
                <a:avLst/>
                <a:gdLst/>
                <a:ahLst/>
                <a:cxnLst>
                  <a:cxn ang="0">
                    <a:pos x="3619" y="18"/>
                  </a:cxn>
                  <a:cxn ang="0">
                    <a:pos x="3550" y="128"/>
                  </a:cxn>
                  <a:cxn ang="0">
                    <a:pos x="3433" y="295"/>
                  </a:cxn>
                  <a:cxn ang="0">
                    <a:pos x="3295" y="448"/>
                  </a:cxn>
                  <a:cxn ang="0">
                    <a:pos x="3117" y="524"/>
                  </a:cxn>
                  <a:cxn ang="0">
                    <a:pos x="2793" y="637"/>
                  </a:cxn>
                  <a:cxn ang="0">
                    <a:pos x="2455" y="772"/>
                  </a:cxn>
                  <a:cxn ang="0">
                    <a:pos x="2186" y="881"/>
                  </a:cxn>
                  <a:cxn ang="0">
                    <a:pos x="2008" y="957"/>
                  </a:cxn>
                  <a:cxn ang="0">
                    <a:pos x="1975" y="972"/>
                  </a:cxn>
                  <a:cxn ang="0">
                    <a:pos x="1968" y="975"/>
                  </a:cxn>
                  <a:cxn ang="0">
                    <a:pos x="1957" y="975"/>
                  </a:cxn>
                  <a:cxn ang="0">
                    <a:pos x="1888" y="972"/>
                  </a:cxn>
                  <a:cxn ang="0">
                    <a:pos x="1742" y="972"/>
                  </a:cxn>
                  <a:cxn ang="0">
                    <a:pos x="1404" y="1015"/>
                  </a:cxn>
                  <a:cxn ang="0">
                    <a:pos x="1131" y="1121"/>
                  </a:cxn>
                  <a:cxn ang="0">
                    <a:pos x="906" y="1343"/>
                  </a:cxn>
                  <a:cxn ang="0">
                    <a:pos x="673" y="1765"/>
                  </a:cxn>
                  <a:cxn ang="0">
                    <a:pos x="516" y="2140"/>
                  </a:cxn>
                  <a:cxn ang="0">
                    <a:pos x="422" y="2449"/>
                  </a:cxn>
                  <a:cxn ang="0">
                    <a:pos x="389" y="2635"/>
                  </a:cxn>
                  <a:cxn ang="0">
                    <a:pos x="349" y="2875"/>
                  </a:cxn>
                  <a:cxn ang="0">
                    <a:pos x="244" y="3181"/>
                  </a:cxn>
                  <a:cxn ang="0">
                    <a:pos x="124" y="3501"/>
                  </a:cxn>
                  <a:cxn ang="0">
                    <a:pos x="76" y="3741"/>
                  </a:cxn>
                  <a:cxn ang="0">
                    <a:pos x="40" y="4156"/>
                  </a:cxn>
                  <a:cxn ang="0">
                    <a:pos x="25" y="4541"/>
                  </a:cxn>
                  <a:cxn ang="0">
                    <a:pos x="22" y="4814"/>
                  </a:cxn>
                  <a:cxn ang="0">
                    <a:pos x="18" y="4942"/>
                  </a:cxn>
                  <a:cxn ang="0">
                    <a:pos x="0" y="4942"/>
                  </a:cxn>
                  <a:cxn ang="0">
                    <a:pos x="0" y="4793"/>
                  </a:cxn>
                  <a:cxn ang="0">
                    <a:pos x="7" y="4480"/>
                  </a:cxn>
                  <a:cxn ang="0">
                    <a:pos x="25" y="4094"/>
                  </a:cxn>
                  <a:cxn ang="0">
                    <a:pos x="55" y="3737"/>
                  </a:cxn>
                  <a:cxn ang="0">
                    <a:pos x="102" y="3494"/>
                  </a:cxn>
                  <a:cxn ang="0">
                    <a:pos x="225" y="3173"/>
                  </a:cxn>
                  <a:cxn ang="0">
                    <a:pos x="327" y="2871"/>
                  </a:cxn>
                  <a:cxn ang="0">
                    <a:pos x="371" y="2635"/>
                  </a:cxn>
                  <a:cxn ang="0">
                    <a:pos x="400" y="2446"/>
                  </a:cxn>
                  <a:cxn ang="0">
                    <a:pos x="509" y="2107"/>
                  </a:cxn>
                  <a:cxn ang="0">
                    <a:pos x="684" y="1689"/>
                  </a:cxn>
                  <a:cxn ang="0">
                    <a:pos x="898" y="1318"/>
                  </a:cxn>
                  <a:cxn ang="0">
                    <a:pos x="1120" y="1103"/>
                  </a:cxn>
                  <a:cxn ang="0">
                    <a:pos x="1400" y="997"/>
                  </a:cxn>
                  <a:cxn ang="0">
                    <a:pos x="1742" y="950"/>
                  </a:cxn>
                  <a:cxn ang="0">
                    <a:pos x="1942" y="954"/>
                  </a:cxn>
                  <a:cxn ang="0">
                    <a:pos x="2015" y="932"/>
                  </a:cxn>
                  <a:cxn ang="0">
                    <a:pos x="2189" y="859"/>
                  </a:cxn>
                  <a:cxn ang="0">
                    <a:pos x="2448" y="754"/>
                  </a:cxn>
                  <a:cxn ang="0">
                    <a:pos x="2797" y="615"/>
                  </a:cxn>
                  <a:cxn ang="0">
                    <a:pos x="3113" y="506"/>
                  </a:cxn>
                  <a:cxn ang="0">
                    <a:pos x="3270" y="441"/>
                  </a:cxn>
                  <a:cxn ang="0">
                    <a:pos x="3426" y="270"/>
                  </a:cxn>
                  <a:cxn ang="0">
                    <a:pos x="3546" y="95"/>
                  </a:cxn>
                  <a:cxn ang="0">
                    <a:pos x="3600" y="8"/>
                  </a:cxn>
                </a:cxnLst>
                <a:rect l="0" t="0" r="r" b="b"/>
                <a:pathLst>
                  <a:path w="3622" h="4942">
                    <a:moveTo>
                      <a:pt x="3604" y="0"/>
                    </a:moveTo>
                    <a:lnTo>
                      <a:pt x="3622" y="11"/>
                    </a:lnTo>
                    <a:lnTo>
                      <a:pt x="3619" y="18"/>
                    </a:lnTo>
                    <a:lnTo>
                      <a:pt x="3604" y="44"/>
                    </a:lnTo>
                    <a:lnTo>
                      <a:pt x="3579" y="80"/>
                    </a:lnTo>
                    <a:lnTo>
                      <a:pt x="3550" y="128"/>
                    </a:lnTo>
                    <a:lnTo>
                      <a:pt x="3517" y="179"/>
                    </a:lnTo>
                    <a:lnTo>
                      <a:pt x="3477" y="237"/>
                    </a:lnTo>
                    <a:lnTo>
                      <a:pt x="3433" y="295"/>
                    </a:lnTo>
                    <a:lnTo>
                      <a:pt x="3386" y="353"/>
                    </a:lnTo>
                    <a:lnTo>
                      <a:pt x="3342" y="404"/>
                    </a:lnTo>
                    <a:lnTo>
                      <a:pt x="3295" y="448"/>
                    </a:lnTo>
                    <a:lnTo>
                      <a:pt x="3248" y="481"/>
                    </a:lnTo>
                    <a:lnTo>
                      <a:pt x="3204" y="499"/>
                    </a:lnTo>
                    <a:lnTo>
                      <a:pt x="3117" y="524"/>
                    </a:lnTo>
                    <a:lnTo>
                      <a:pt x="3019" y="557"/>
                    </a:lnTo>
                    <a:lnTo>
                      <a:pt x="2909" y="597"/>
                    </a:lnTo>
                    <a:lnTo>
                      <a:pt x="2793" y="637"/>
                    </a:lnTo>
                    <a:lnTo>
                      <a:pt x="2673" y="684"/>
                    </a:lnTo>
                    <a:lnTo>
                      <a:pt x="2553" y="732"/>
                    </a:lnTo>
                    <a:lnTo>
                      <a:pt x="2455" y="772"/>
                    </a:lnTo>
                    <a:lnTo>
                      <a:pt x="2357" y="812"/>
                    </a:lnTo>
                    <a:lnTo>
                      <a:pt x="2266" y="848"/>
                    </a:lnTo>
                    <a:lnTo>
                      <a:pt x="2186" y="881"/>
                    </a:lnTo>
                    <a:lnTo>
                      <a:pt x="2113" y="914"/>
                    </a:lnTo>
                    <a:lnTo>
                      <a:pt x="2055" y="939"/>
                    </a:lnTo>
                    <a:lnTo>
                      <a:pt x="2008" y="957"/>
                    </a:lnTo>
                    <a:lnTo>
                      <a:pt x="1997" y="965"/>
                    </a:lnTo>
                    <a:lnTo>
                      <a:pt x="1986" y="968"/>
                    </a:lnTo>
                    <a:lnTo>
                      <a:pt x="1975" y="972"/>
                    </a:lnTo>
                    <a:lnTo>
                      <a:pt x="1971" y="972"/>
                    </a:lnTo>
                    <a:lnTo>
                      <a:pt x="1971" y="975"/>
                    </a:lnTo>
                    <a:lnTo>
                      <a:pt x="1968" y="975"/>
                    </a:lnTo>
                    <a:lnTo>
                      <a:pt x="1964" y="975"/>
                    </a:lnTo>
                    <a:lnTo>
                      <a:pt x="1957" y="975"/>
                    </a:lnTo>
                    <a:lnTo>
                      <a:pt x="1946" y="972"/>
                    </a:lnTo>
                    <a:lnTo>
                      <a:pt x="1928" y="972"/>
                    </a:lnTo>
                    <a:lnTo>
                      <a:pt x="1888" y="972"/>
                    </a:lnTo>
                    <a:lnTo>
                      <a:pt x="1833" y="972"/>
                    </a:lnTo>
                    <a:lnTo>
                      <a:pt x="1742" y="972"/>
                    </a:lnTo>
                    <a:lnTo>
                      <a:pt x="1637" y="979"/>
                    </a:lnTo>
                    <a:lnTo>
                      <a:pt x="1524" y="994"/>
                    </a:lnTo>
                    <a:lnTo>
                      <a:pt x="1404" y="1015"/>
                    </a:lnTo>
                    <a:lnTo>
                      <a:pt x="1309" y="1041"/>
                    </a:lnTo>
                    <a:lnTo>
                      <a:pt x="1218" y="1077"/>
                    </a:lnTo>
                    <a:lnTo>
                      <a:pt x="1131" y="1121"/>
                    </a:lnTo>
                    <a:lnTo>
                      <a:pt x="1055" y="1176"/>
                    </a:lnTo>
                    <a:lnTo>
                      <a:pt x="986" y="1237"/>
                    </a:lnTo>
                    <a:lnTo>
                      <a:pt x="906" y="1343"/>
                    </a:lnTo>
                    <a:lnTo>
                      <a:pt x="826" y="1470"/>
                    </a:lnTo>
                    <a:lnTo>
                      <a:pt x="746" y="1612"/>
                    </a:lnTo>
                    <a:lnTo>
                      <a:pt x="673" y="1765"/>
                    </a:lnTo>
                    <a:lnTo>
                      <a:pt x="615" y="1892"/>
                    </a:lnTo>
                    <a:lnTo>
                      <a:pt x="564" y="2016"/>
                    </a:lnTo>
                    <a:lnTo>
                      <a:pt x="516" y="2140"/>
                    </a:lnTo>
                    <a:lnTo>
                      <a:pt x="476" y="2260"/>
                    </a:lnTo>
                    <a:lnTo>
                      <a:pt x="444" y="2369"/>
                    </a:lnTo>
                    <a:lnTo>
                      <a:pt x="422" y="2449"/>
                    </a:lnTo>
                    <a:lnTo>
                      <a:pt x="404" y="2522"/>
                    </a:lnTo>
                    <a:lnTo>
                      <a:pt x="393" y="2584"/>
                    </a:lnTo>
                    <a:lnTo>
                      <a:pt x="389" y="2635"/>
                    </a:lnTo>
                    <a:lnTo>
                      <a:pt x="386" y="2708"/>
                    </a:lnTo>
                    <a:lnTo>
                      <a:pt x="371" y="2788"/>
                    </a:lnTo>
                    <a:lnTo>
                      <a:pt x="349" y="2875"/>
                    </a:lnTo>
                    <a:lnTo>
                      <a:pt x="320" y="2970"/>
                    </a:lnTo>
                    <a:lnTo>
                      <a:pt x="287" y="3064"/>
                    </a:lnTo>
                    <a:lnTo>
                      <a:pt x="244" y="3181"/>
                    </a:lnTo>
                    <a:lnTo>
                      <a:pt x="200" y="3297"/>
                    </a:lnTo>
                    <a:lnTo>
                      <a:pt x="156" y="3403"/>
                    </a:lnTo>
                    <a:lnTo>
                      <a:pt x="124" y="3501"/>
                    </a:lnTo>
                    <a:lnTo>
                      <a:pt x="105" y="3566"/>
                    </a:lnTo>
                    <a:lnTo>
                      <a:pt x="91" y="3646"/>
                    </a:lnTo>
                    <a:lnTo>
                      <a:pt x="76" y="3741"/>
                    </a:lnTo>
                    <a:lnTo>
                      <a:pt x="65" y="3846"/>
                    </a:lnTo>
                    <a:lnTo>
                      <a:pt x="51" y="3996"/>
                    </a:lnTo>
                    <a:lnTo>
                      <a:pt x="40" y="4156"/>
                    </a:lnTo>
                    <a:lnTo>
                      <a:pt x="33" y="4312"/>
                    </a:lnTo>
                    <a:lnTo>
                      <a:pt x="29" y="4429"/>
                    </a:lnTo>
                    <a:lnTo>
                      <a:pt x="25" y="4541"/>
                    </a:lnTo>
                    <a:lnTo>
                      <a:pt x="22" y="4643"/>
                    </a:lnTo>
                    <a:lnTo>
                      <a:pt x="22" y="4734"/>
                    </a:lnTo>
                    <a:lnTo>
                      <a:pt x="22" y="4814"/>
                    </a:lnTo>
                    <a:lnTo>
                      <a:pt x="22" y="4876"/>
                    </a:lnTo>
                    <a:lnTo>
                      <a:pt x="18" y="4920"/>
                    </a:lnTo>
                    <a:lnTo>
                      <a:pt x="18" y="4942"/>
                    </a:lnTo>
                    <a:lnTo>
                      <a:pt x="0" y="4942"/>
                    </a:lnTo>
                    <a:lnTo>
                      <a:pt x="0" y="4916"/>
                    </a:lnTo>
                    <a:lnTo>
                      <a:pt x="0" y="4865"/>
                    </a:lnTo>
                    <a:lnTo>
                      <a:pt x="0" y="4793"/>
                    </a:lnTo>
                    <a:lnTo>
                      <a:pt x="0" y="4705"/>
                    </a:lnTo>
                    <a:lnTo>
                      <a:pt x="4" y="4600"/>
                    </a:lnTo>
                    <a:lnTo>
                      <a:pt x="7" y="4480"/>
                    </a:lnTo>
                    <a:lnTo>
                      <a:pt x="11" y="4356"/>
                    </a:lnTo>
                    <a:lnTo>
                      <a:pt x="18" y="4225"/>
                    </a:lnTo>
                    <a:lnTo>
                      <a:pt x="25" y="4094"/>
                    </a:lnTo>
                    <a:lnTo>
                      <a:pt x="33" y="3967"/>
                    </a:lnTo>
                    <a:lnTo>
                      <a:pt x="44" y="3843"/>
                    </a:lnTo>
                    <a:lnTo>
                      <a:pt x="55" y="3737"/>
                    </a:lnTo>
                    <a:lnTo>
                      <a:pt x="69" y="3643"/>
                    </a:lnTo>
                    <a:lnTo>
                      <a:pt x="84" y="3563"/>
                    </a:lnTo>
                    <a:lnTo>
                      <a:pt x="102" y="3494"/>
                    </a:lnTo>
                    <a:lnTo>
                      <a:pt x="138" y="3395"/>
                    </a:lnTo>
                    <a:lnTo>
                      <a:pt x="178" y="3290"/>
                    </a:lnTo>
                    <a:lnTo>
                      <a:pt x="225" y="3173"/>
                    </a:lnTo>
                    <a:lnTo>
                      <a:pt x="269" y="3057"/>
                    </a:lnTo>
                    <a:lnTo>
                      <a:pt x="302" y="2962"/>
                    </a:lnTo>
                    <a:lnTo>
                      <a:pt x="327" y="2871"/>
                    </a:lnTo>
                    <a:lnTo>
                      <a:pt x="349" y="2784"/>
                    </a:lnTo>
                    <a:lnTo>
                      <a:pt x="364" y="2704"/>
                    </a:lnTo>
                    <a:lnTo>
                      <a:pt x="371" y="2635"/>
                    </a:lnTo>
                    <a:lnTo>
                      <a:pt x="375" y="2584"/>
                    </a:lnTo>
                    <a:lnTo>
                      <a:pt x="386" y="2518"/>
                    </a:lnTo>
                    <a:lnTo>
                      <a:pt x="400" y="2446"/>
                    </a:lnTo>
                    <a:lnTo>
                      <a:pt x="422" y="2362"/>
                    </a:lnTo>
                    <a:lnTo>
                      <a:pt x="462" y="2238"/>
                    </a:lnTo>
                    <a:lnTo>
                      <a:pt x="509" y="2107"/>
                    </a:lnTo>
                    <a:lnTo>
                      <a:pt x="560" y="1969"/>
                    </a:lnTo>
                    <a:lnTo>
                      <a:pt x="622" y="1827"/>
                    </a:lnTo>
                    <a:lnTo>
                      <a:pt x="684" y="1689"/>
                    </a:lnTo>
                    <a:lnTo>
                      <a:pt x="753" y="1554"/>
                    </a:lnTo>
                    <a:lnTo>
                      <a:pt x="826" y="1430"/>
                    </a:lnTo>
                    <a:lnTo>
                      <a:pt x="898" y="1318"/>
                    </a:lnTo>
                    <a:lnTo>
                      <a:pt x="971" y="1227"/>
                    </a:lnTo>
                    <a:lnTo>
                      <a:pt x="1040" y="1157"/>
                    </a:lnTo>
                    <a:lnTo>
                      <a:pt x="1120" y="1103"/>
                    </a:lnTo>
                    <a:lnTo>
                      <a:pt x="1211" y="1059"/>
                    </a:lnTo>
                    <a:lnTo>
                      <a:pt x="1302" y="1023"/>
                    </a:lnTo>
                    <a:lnTo>
                      <a:pt x="1400" y="997"/>
                    </a:lnTo>
                    <a:lnTo>
                      <a:pt x="1520" y="972"/>
                    </a:lnTo>
                    <a:lnTo>
                      <a:pt x="1637" y="957"/>
                    </a:lnTo>
                    <a:lnTo>
                      <a:pt x="1742" y="950"/>
                    </a:lnTo>
                    <a:lnTo>
                      <a:pt x="1833" y="950"/>
                    </a:lnTo>
                    <a:lnTo>
                      <a:pt x="1895" y="950"/>
                    </a:lnTo>
                    <a:lnTo>
                      <a:pt x="1942" y="954"/>
                    </a:lnTo>
                    <a:lnTo>
                      <a:pt x="1964" y="954"/>
                    </a:lnTo>
                    <a:lnTo>
                      <a:pt x="1982" y="946"/>
                    </a:lnTo>
                    <a:lnTo>
                      <a:pt x="2015" y="932"/>
                    </a:lnTo>
                    <a:lnTo>
                      <a:pt x="2062" y="914"/>
                    </a:lnTo>
                    <a:lnTo>
                      <a:pt x="2120" y="888"/>
                    </a:lnTo>
                    <a:lnTo>
                      <a:pt x="2189" y="859"/>
                    </a:lnTo>
                    <a:lnTo>
                      <a:pt x="2269" y="826"/>
                    </a:lnTo>
                    <a:lnTo>
                      <a:pt x="2357" y="790"/>
                    </a:lnTo>
                    <a:lnTo>
                      <a:pt x="2448" y="754"/>
                    </a:lnTo>
                    <a:lnTo>
                      <a:pt x="2560" y="706"/>
                    </a:lnTo>
                    <a:lnTo>
                      <a:pt x="2680" y="659"/>
                    </a:lnTo>
                    <a:lnTo>
                      <a:pt x="2797" y="615"/>
                    </a:lnTo>
                    <a:lnTo>
                      <a:pt x="2909" y="575"/>
                    </a:lnTo>
                    <a:lnTo>
                      <a:pt x="3019" y="535"/>
                    </a:lnTo>
                    <a:lnTo>
                      <a:pt x="3113" y="506"/>
                    </a:lnTo>
                    <a:lnTo>
                      <a:pt x="3200" y="481"/>
                    </a:lnTo>
                    <a:lnTo>
                      <a:pt x="3233" y="466"/>
                    </a:lnTo>
                    <a:lnTo>
                      <a:pt x="3270" y="441"/>
                    </a:lnTo>
                    <a:lnTo>
                      <a:pt x="3310" y="408"/>
                    </a:lnTo>
                    <a:lnTo>
                      <a:pt x="3368" y="342"/>
                    </a:lnTo>
                    <a:lnTo>
                      <a:pt x="3426" y="270"/>
                    </a:lnTo>
                    <a:lnTo>
                      <a:pt x="3473" y="208"/>
                    </a:lnTo>
                    <a:lnTo>
                      <a:pt x="3513" y="149"/>
                    </a:lnTo>
                    <a:lnTo>
                      <a:pt x="3546" y="95"/>
                    </a:lnTo>
                    <a:lnTo>
                      <a:pt x="3575" y="51"/>
                    </a:lnTo>
                    <a:lnTo>
                      <a:pt x="3593" y="18"/>
                    </a:lnTo>
                    <a:lnTo>
                      <a:pt x="3600" y="8"/>
                    </a:lnTo>
                    <a:lnTo>
                      <a:pt x="3604" y="0"/>
                    </a:lnTo>
                    <a:close/>
                  </a:path>
                </a:pathLst>
              </a:custGeom>
              <a:solidFill>
                <a:srgbClr val="8FA3A2"/>
              </a:solidFill>
              <a:ln w="0">
                <a:solidFill>
                  <a:srgbClr val="8FA3A2"/>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91098" name="Freeform 282"/>
              <p:cNvSpPr>
                <a:spLocks/>
              </p:cNvSpPr>
              <p:nvPr/>
            </p:nvSpPr>
            <p:spPr bwMode="auto">
              <a:xfrm>
                <a:off x="1873" y="4334"/>
                <a:ext cx="516" cy="5862"/>
              </a:xfrm>
              <a:custGeom>
                <a:avLst/>
                <a:gdLst/>
                <a:ahLst/>
                <a:cxnLst>
                  <a:cxn ang="0">
                    <a:pos x="135" y="29"/>
                  </a:cxn>
                  <a:cxn ang="0">
                    <a:pos x="164" y="142"/>
                  </a:cxn>
                  <a:cxn ang="0">
                    <a:pos x="207" y="313"/>
                  </a:cxn>
                  <a:cxn ang="0">
                    <a:pos x="255" y="531"/>
                  </a:cxn>
                  <a:cxn ang="0">
                    <a:pos x="298" y="786"/>
                  </a:cxn>
                  <a:cxn ang="0">
                    <a:pos x="338" y="1051"/>
                  </a:cxn>
                  <a:cxn ang="0">
                    <a:pos x="378" y="1310"/>
                  </a:cxn>
                  <a:cxn ang="0">
                    <a:pos x="422" y="1517"/>
                  </a:cxn>
                  <a:cxn ang="0">
                    <a:pos x="487" y="1881"/>
                  </a:cxn>
                  <a:cxn ang="0">
                    <a:pos x="506" y="2252"/>
                  </a:cxn>
                  <a:cxn ang="0">
                    <a:pos x="491" y="2627"/>
                  </a:cxn>
                  <a:cxn ang="0">
                    <a:pos x="458" y="2976"/>
                  </a:cxn>
                  <a:cxn ang="0">
                    <a:pos x="422" y="3271"/>
                  </a:cxn>
                  <a:cxn ang="0">
                    <a:pos x="411" y="3482"/>
                  </a:cxn>
                  <a:cxn ang="0">
                    <a:pos x="422" y="3722"/>
                  </a:cxn>
                  <a:cxn ang="0">
                    <a:pos x="447" y="3955"/>
                  </a:cxn>
                  <a:cxn ang="0">
                    <a:pos x="476" y="4155"/>
                  </a:cxn>
                  <a:cxn ang="0">
                    <a:pos x="502" y="4297"/>
                  </a:cxn>
                  <a:cxn ang="0">
                    <a:pos x="513" y="4352"/>
                  </a:cxn>
                  <a:cxn ang="0">
                    <a:pos x="516" y="4363"/>
                  </a:cxn>
                  <a:cxn ang="0">
                    <a:pos x="516" y="4366"/>
                  </a:cxn>
                  <a:cxn ang="0">
                    <a:pos x="513" y="4374"/>
                  </a:cxn>
                  <a:cxn ang="0">
                    <a:pos x="509" y="4403"/>
                  </a:cxn>
                  <a:cxn ang="0">
                    <a:pos x="498" y="4512"/>
                  </a:cxn>
                  <a:cxn ang="0">
                    <a:pos x="473" y="4741"/>
                  </a:cxn>
                  <a:cxn ang="0">
                    <a:pos x="444" y="5069"/>
                  </a:cxn>
                  <a:cxn ang="0">
                    <a:pos x="411" y="5469"/>
                  </a:cxn>
                  <a:cxn ang="0">
                    <a:pos x="393" y="5862"/>
                  </a:cxn>
                  <a:cxn ang="0">
                    <a:pos x="378" y="5727"/>
                  </a:cxn>
                  <a:cxn ang="0">
                    <a:pos x="393" y="5451"/>
                  </a:cxn>
                  <a:cxn ang="0">
                    <a:pos x="415" y="5171"/>
                  </a:cxn>
                  <a:cxn ang="0">
                    <a:pos x="436" y="4905"/>
                  </a:cxn>
                  <a:cxn ang="0">
                    <a:pos x="458" y="4672"/>
                  </a:cxn>
                  <a:cxn ang="0">
                    <a:pos x="480" y="4494"/>
                  </a:cxn>
                  <a:cxn ang="0">
                    <a:pos x="491" y="4385"/>
                  </a:cxn>
                  <a:cxn ang="0">
                    <a:pos x="491" y="4345"/>
                  </a:cxn>
                  <a:cxn ang="0">
                    <a:pos x="473" y="4254"/>
                  </a:cxn>
                  <a:cxn ang="0">
                    <a:pos x="447" y="4104"/>
                  </a:cxn>
                  <a:cxn ang="0">
                    <a:pos x="422" y="3911"/>
                  </a:cxn>
                  <a:cxn ang="0">
                    <a:pos x="400" y="3700"/>
                  </a:cxn>
                  <a:cxn ang="0">
                    <a:pos x="389" y="3482"/>
                  </a:cxn>
                  <a:cxn ang="0">
                    <a:pos x="404" y="3271"/>
                  </a:cxn>
                  <a:cxn ang="0">
                    <a:pos x="436" y="2973"/>
                  </a:cxn>
                  <a:cxn ang="0">
                    <a:pos x="473" y="2627"/>
                  </a:cxn>
                  <a:cxn ang="0">
                    <a:pos x="487" y="2252"/>
                  </a:cxn>
                  <a:cxn ang="0">
                    <a:pos x="469" y="1881"/>
                  </a:cxn>
                  <a:cxn ang="0">
                    <a:pos x="404" y="1524"/>
                  </a:cxn>
                  <a:cxn ang="0">
                    <a:pos x="360" y="1313"/>
                  </a:cxn>
                  <a:cxn ang="0">
                    <a:pos x="320" y="1055"/>
                  </a:cxn>
                  <a:cxn ang="0">
                    <a:pos x="280" y="786"/>
                  </a:cxn>
                  <a:cxn ang="0">
                    <a:pos x="233" y="538"/>
                  </a:cxn>
                  <a:cxn ang="0">
                    <a:pos x="189" y="324"/>
                  </a:cxn>
                  <a:cxn ang="0">
                    <a:pos x="145" y="156"/>
                  </a:cxn>
                  <a:cxn ang="0">
                    <a:pos x="116" y="43"/>
                  </a:cxn>
                  <a:cxn ang="0">
                    <a:pos x="0" y="611"/>
                  </a:cxn>
                  <a:cxn ang="0">
                    <a:pos x="124" y="18"/>
                  </a:cxn>
                </a:cxnLst>
                <a:rect l="0" t="0" r="r" b="b"/>
                <a:pathLst>
                  <a:path w="516" h="5862">
                    <a:moveTo>
                      <a:pt x="127" y="0"/>
                    </a:moveTo>
                    <a:lnTo>
                      <a:pt x="135" y="29"/>
                    </a:lnTo>
                    <a:lnTo>
                      <a:pt x="145" y="76"/>
                    </a:lnTo>
                    <a:lnTo>
                      <a:pt x="164" y="142"/>
                    </a:lnTo>
                    <a:lnTo>
                      <a:pt x="182" y="218"/>
                    </a:lnTo>
                    <a:lnTo>
                      <a:pt x="207" y="313"/>
                    </a:lnTo>
                    <a:lnTo>
                      <a:pt x="229" y="418"/>
                    </a:lnTo>
                    <a:lnTo>
                      <a:pt x="255" y="531"/>
                    </a:lnTo>
                    <a:lnTo>
                      <a:pt x="276" y="655"/>
                    </a:lnTo>
                    <a:lnTo>
                      <a:pt x="298" y="786"/>
                    </a:lnTo>
                    <a:lnTo>
                      <a:pt x="320" y="917"/>
                    </a:lnTo>
                    <a:lnTo>
                      <a:pt x="338" y="1051"/>
                    </a:lnTo>
                    <a:lnTo>
                      <a:pt x="360" y="1186"/>
                    </a:lnTo>
                    <a:lnTo>
                      <a:pt x="378" y="1310"/>
                    </a:lnTo>
                    <a:lnTo>
                      <a:pt x="400" y="1419"/>
                    </a:lnTo>
                    <a:lnTo>
                      <a:pt x="422" y="1517"/>
                    </a:lnTo>
                    <a:lnTo>
                      <a:pt x="462" y="1695"/>
                    </a:lnTo>
                    <a:lnTo>
                      <a:pt x="487" y="1881"/>
                    </a:lnTo>
                    <a:lnTo>
                      <a:pt x="502" y="2067"/>
                    </a:lnTo>
                    <a:lnTo>
                      <a:pt x="506" y="2252"/>
                    </a:lnTo>
                    <a:lnTo>
                      <a:pt x="502" y="2441"/>
                    </a:lnTo>
                    <a:lnTo>
                      <a:pt x="491" y="2627"/>
                    </a:lnTo>
                    <a:lnTo>
                      <a:pt x="476" y="2809"/>
                    </a:lnTo>
                    <a:lnTo>
                      <a:pt x="458" y="2976"/>
                    </a:lnTo>
                    <a:lnTo>
                      <a:pt x="440" y="3133"/>
                    </a:lnTo>
                    <a:lnTo>
                      <a:pt x="422" y="3271"/>
                    </a:lnTo>
                    <a:lnTo>
                      <a:pt x="415" y="3373"/>
                    </a:lnTo>
                    <a:lnTo>
                      <a:pt x="411" y="3482"/>
                    </a:lnTo>
                    <a:lnTo>
                      <a:pt x="415" y="3602"/>
                    </a:lnTo>
                    <a:lnTo>
                      <a:pt x="422" y="3722"/>
                    </a:lnTo>
                    <a:lnTo>
                      <a:pt x="433" y="3839"/>
                    </a:lnTo>
                    <a:lnTo>
                      <a:pt x="447" y="3955"/>
                    </a:lnTo>
                    <a:lnTo>
                      <a:pt x="462" y="4061"/>
                    </a:lnTo>
                    <a:lnTo>
                      <a:pt x="476" y="4155"/>
                    </a:lnTo>
                    <a:lnTo>
                      <a:pt x="491" y="4235"/>
                    </a:lnTo>
                    <a:lnTo>
                      <a:pt x="502" y="4297"/>
                    </a:lnTo>
                    <a:lnTo>
                      <a:pt x="509" y="4341"/>
                    </a:lnTo>
                    <a:lnTo>
                      <a:pt x="513" y="4352"/>
                    </a:lnTo>
                    <a:lnTo>
                      <a:pt x="513" y="4359"/>
                    </a:lnTo>
                    <a:lnTo>
                      <a:pt x="516" y="4363"/>
                    </a:lnTo>
                    <a:lnTo>
                      <a:pt x="516" y="4366"/>
                    </a:lnTo>
                    <a:lnTo>
                      <a:pt x="513" y="4374"/>
                    </a:lnTo>
                    <a:lnTo>
                      <a:pt x="513" y="4388"/>
                    </a:lnTo>
                    <a:lnTo>
                      <a:pt x="509" y="4403"/>
                    </a:lnTo>
                    <a:lnTo>
                      <a:pt x="506" y="4450"/>
                    </a:lnTo>
                    <a:lnTo>
                      <a:pt x="498" y="4512"/>
                    </a:lnTo>
                    <a:lnTo>
                      <a:pt x="487" y="4617"/>
                    </a:lnTo>
                    <a:lnTo>
                      <a:pt x="473" y="4741"/>
                    </a:lnTo>
                    <a:lnTo>
                      <a:pt x="458" y="4883"/>
                    </a:lnTo>
                    <a:lnTo>
                      <a:pt x="444" y="5069"/>
                    </a:lnTo>
                    <a:lnTo>
                      <a:pt x="425" y="5269"/>
                    </a:lnTo>
                    <a:lnTo>
                      <a:pt x="411" y="5469"/>
                    </a:lnTo>
                    <a:lnTo>
                      <a:pt x="400" y="5669"/>
                    </a:lnTo>
                    <a:lnTo>
                      <a:pt x="393" y="5862"/>
                    </a:lnTo>
                    <a:lnTo>
                      <a:pt x="375" y="5862"/>
                    </a:lnTo>
                    <a:lnTo>
                      <a:pt x="378" y="5727"/>
                    </a:lnTo>
                    <a:lnTo>
                      <a:pt x="382" y="5593"/>
                    </a:lnTo>
                    <a:lnTo>
                      <a:pt x="393" y="5451"/>
                    </a:lnTo>
                    <a:lnTo>
                      <a:pt x="404" y="5309"/>
                    </a:lnTo>
                    <a:lnTo>
                      <a:pt x="415" y="5171"/>
                    </a:lnTo>
                    <a:lnTo>
                      <a:pt x="425" y="5032"/>
                    </a:lnTo>
                    <a:lnTo>
                      <a:pt x="436" y="4905"/>
                    </a:lnTo>
                    <a:lnTo>
                      <a:pt x="447" y="4781"/>
                    </a:lnTo>
                    <a:lnTo>
                      <a:pt x="458" y="4672"/>
                    </a:lnTo>
                    <a:lnTo>
                      <a:pt x="469" y="4574"/>
                    </a:lnTo>
                    <a:lnTo>
                      <a:pt x="480" y="4494"/>
                    </a:lnTo>
                    <a:lnTo>
                      <a:pt x="487" y="4428"/>
                    </a:lnTo>
                    <a:lnTo>
                      <a:pt x="491" y="4385"/>
                    </a:lnTo>
                    <a:lnTo>
                      <a:pt x="495" y="4363"/>
                    </a:lnTo>
                    <a:lnTo>
                      <a:pt x="491" y="4345"/>
                    </a:lnTo>
                    <a:lnTo>
                      <a:pt x="484" y="4308"/>
                    </a:lnTo>
                    <a:lnTo>
                      <a:pt x="473" y="4254"/>
                    </a:lnTo>
                    <a:lnTo>
                      <a:pt x="462" y="4184"/>
                    </a:lnTo>
                    <a:lnTo>
                      <a:pt x="447" y="4104"/>
                    </a:lnTo>
                    <a:lnTo>
                      <a:pt x="433" y="4013"/>
                    </a:lnTo>
                    <a:lnTo>
                      <a:pt x="422" y="3911"/>
                    </a:lnTo>
                    <a:lnTo>
                      <a:pt x="407" y="3810"/>
                    </a:lnTo>
                    <a:lnTo>
                      <a:pt x="400" y="3700"/>
                    </a:lnTo>
                    <a:lnTo>
                      <a:pt x="393" y="3591"/>
                    </a:lnTo>
                    <a:lnTo>
                      <a:pt x="389" y="3482"/>
                    </a:lnTo>
                    <a:lnTo>
                      <a:pt x="393" y="3373"/>
                    </a:lnTo>
                    <a:lnTo>
                      <a:pt x="404" y="3271"/>
                    </a:lnTo>
                    <a:lnTo>
                      <a:pt x="418" y="3129"/>
                    </a:lnTo>
                    <a:lnTo>
                      <a:pt x="436" y="2973"/>
                    </a:lnTo>
                    <a:lnTo>
                      <a:pt x="455" y="2805"/>
                    </a:lnTo>
                    <a:lnTo>
                      <a:pt x="473" y="2627"/>
                    </a:lnTo>
                    <a:lnTo>
                      <a:pt x="484" y="2441"/>
                    </a:lnTo>
                    <a:lnTo>
                      <a:pt x="487" y="2252"/>
                    </a:lnTo>
                    <a:lnTo>
                      <a:pt x="484" y="2067"/>
                    </a:lnTo>
                    <a:lnTo>
                      <a:pt x="469" y="1881"/>
                    </a:lnTo>
                    <a:lnTo>
                      <a:pt x="444" y="1699"/>
                    </a:lnTo>
                    <a:lnTo>
                      <a:pt x="404" y="1524"/>
                    </a:lnTo>
                    <a:lnTo>
                      <a:pt x="378" y="1426"/>
                    </a:lnTo>
                    <a:lnTo>
                      <a:pt x="360" y="1313"/>
                    </a:lnTo>
                    <a:lnTo>
                      <a:pt x="338" y="1186"/>
                    </a:lnTo>
                    <a:lnTo>
                      <a:pt x="320" y="1055"/>
                    </a:lnTo>
                    <a:lnTo>
                      <a:pt x="302" y="920"/>
                    </a:lnTo>
                    <a:lnTo>
                      <a:pt x="280" y="786"/>
                    </a:lnTo>
                    <a:lnTo>
                      <a:pt x="258" y="658"/>
                    </a:lnTo>
                    <a:lnTo>
                      <a:pt x="233" y="538"/>
                    </a:lnTo>
                    <a:lnTo>
                      <a:pt x="211" y="426"/>
                    </a:lnTo>
                    <a:lnTo>
                      <a:pt x="189" y="324"/>
                    </a:lnTo>
                    <a:lnTo>
                      <a:pt x="167" y="233"/>
                    </a:lnTo>
                    <a:lnTo>
                      <a:pt x="145" y="156"/>
                    </a:lnTo>
                    <a:lnTo>
                      <a:pt x="131" y="91"/>
                    </a:lnTo>
                    <a:lnTo>
                      <a:pt x="116" y="43"/>
                    </a:lnTo>
                    <a:lnTo>
                      <a:pt x="22" y="615"/>
                    </a:lnTo>
                    <a:lnTo>
                      <a:pt x="0" y="611"/>
                    </a:lnTo>
                    <a:lnTo>
                      <a:pt x="98" y="14"/>
                    </a:lnTo>
                    <a:lnTo>
                      <a:pt x="124" y="18"/>
                    </a:lnTo>
                    <a:lnTo>
                      <a:pt x="127" y="0"/>
                    </a:lnTo>
                    <a:close/>
                  </a:path>
                </a:pathLst>
              </a:custGeom>
              <a:solidFill>
                <a:srgbClr val="8FA3A2"/>
              </a:solidFill>
              <a:ln w="0">
                <a:solidFill>
                  <a:srgbClr val="8FA3A2"/>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91097" name="Freeform 281"/>
              <p:cNvSpPr>
                <a:spLocks/>
              </p:cNvSpPr>
              <p:nvPr/>
            </p:nvSpPr>
            <p:spPr bwMode="auto">
              <a:xfrm>
                <a:off x="7023" y="4290"/>
                <a:ext cx="473" cy="6404"/>
              </a:xfrm>
              <a:custGeom>
                <a:avLst/>
                <a:gdLst/>
                <a:ahLst/>
                <a:cxnLst>
                  <a:cxn ang="0">
                    <a:pos x="473" y="655"/>
                  </a:cxn>
                  <a:cxn ang="0">
                    <a:pos x="334" y="80"/>
                  </a:cxn>
                  <a:cxn ang="0">
                    <a:pos x="320" y="127"/>
                  </a:cxn>
                  <a:cxn ang="0">
                    <a:pos x="280" y="269"/>
                  </a:cxn>
                  <a:cxn ang="0">
                    <a:pos x="229" y="455"/>
                  </a:cxn>
                  <a:cxn ang="0">
                    <a:pos x="167" y="721"/>
                  </a:cxn>
                  <a:cxn ang="0">
                    <a:pos x="105" y="1059"/>
                  </a:cxn>
                  <a:cxn ang="0">
                    <a:pos x="65" y="1401"/>
                  </a:cxn>
                  <a:cxn ang="0">
                    <a:pos x="62" y="1627"/>
                  </a:cxn>
                  <a:cxn ang="0">
                    <a:pos x="87" y="2125"/>
                  </a:cxn>
                  <a:cxn ang="0">
                    <a:pos x="127" y="2584"/>
                  </a:cxn>
                  <a:cxn ang="0">
                    <a:pos x="156" y="2998"/>
                  </a:cxn>
                  <a:cxn ang="0">
                    <a:pos x="156" y="3341"/>
                  </a:cxn>
                  <a:cxn ang="0">
                    <a:pos x="127" y="3573"/>
                  </a:cxn>
                  <a:cxn ang="0">
                    <a:pos x="94" y="3759"/>
                  </a:cxn>
                  <a:cxn ang="0">
                    <a:pos x="58" y="3923"/>
                  </a:cxn>
                  <a:cxn ang="0">
                    <a:pos x="33" y="4043"/>
                  </a:cxn>
                  <a:cxn ang="0">
                    <a:pos x="18" y="4101"/>
                  </a:cxn>
                  <a:cxn ang="0">
                    <a:pos x="25" y="4170"/>
                  </a:cxn>
                  <a:cxn ang="0">
                    <a:pos x="43" y="4323"/>
                  </a:cxn>
                  <a:cxn ang="0">
                    <a:pos x="69" y="4545"/>
                  </a:cxn>
                  <a:cxn ang="0">
                    <a:pos x="102" y="4814"/>
                  </a:cxn>
                  <a:cxn ang="0">
                    <a:pos x="134" y="5120"/>
                  </a:cxn>
                  <a:cxn ang="0">
                    <a:pos x="167" y="5436"/>
                  </a:cxn>
                  <a:cxn ang="0">
                    <a:pos x="200" y="5749"/>
                  </a:cxn>
                  <a:cxn ang="0">
                    <a:pos x="229" y="6044"/>
                  </a:cxn>
                  <a:cxn ang="0">
                    <a:pos x="251" y="6295"/>
                  </a:cxn>
                  <a:cxn ang="0">
                    <a:pos x="236" y="6404"/>
                  </a:cxn>
                  <a:cxn ang="0">
                    <a:pos x="218" y="6161"/>
                  </a:cxn>
                  <a:cxn ang="0">
                    <a:pos x="193" y="5866"/>
                  </a:cxn>
                  <a:cxn ang="0">
                    <a:pos x="160" y="5542"/>
                  </a:cxn>
                  <a:cxn ang="0">
                    <a:pos x="123" y="5204"/>
                  </a:cxn>
                  <a:cxn ang="0">
                    <a:pos x="87" y="4876"/>
                  </a:cxn>
                  <a:cxn ang="0">
                    <a:pos x="54" y="4581"/>
                  </a:cxn>
                  <a:cxn ang="0">
                    <a:pos x="25" y="4341"/>
                  </a:cxn>
                  <a:cxn ang="0">
                    <a:pos x="7" y="4174"/>
                  </a:cxn>
                  <a:cxn ang="0">
                    <a:pos x="0" y="4108"/>
                  </a:cxn>
                  <a:cxn ang="0">
                    <a:pos x="0" y="4101"/>
                  </a:cxn>
                  <a:cxn ang="0">
                    <a:pos x="0" y="4094"/>
                  </a:cxn>
                  <a:cxn ang="0">
                    <a:pos x="3" y="4076"/>
                  </a:cxn>
                  <a:cxn ang="0">
                    <a:pos x="11" y="4039"/>
                  </a:cxn>
                  <a:cxn ang="0">
                    <a:pos x="43" y="3894"/>
                  </a:cxn>
                  <a:cxn ang="0">
                    <a:pos x="98" y="3624"/>
                  </a:cxn>
                  <a:cxn ang="0">
                    <a:pos x="138" y="3337"/>
                  </a:cxn>
                  <a:cxn ang="0">
                    <a:pos x="134" y="2998"/>
                  </a:cxn>
                  <a:cxn ang="0">
                    <a:pos x="105" y="2587"/>
                  </a:cxn>
                  <a:cxn ang="0">
                    <a:pos x="69" y="2125"/>
                  </a:cxn>
                  <a:cxn ang="0">
                    <a:pos x="40" y="1627"/>
                  </a:cxn>
                  <a:cxn ang="0">
                    <a:pos x="43" y="1397"/>
                  </a:cxn>
                  <a:cxn ang="0">
                    <a:pos x="83" y="1055"/>
                  </a:cxn>
                  <a:cxn ang="0">
                    <a:pos x="149" y="717"/>
                  </a:cxn>
                  <a:cxn ang="0">
                    <a:pos x="211" y="455"/>
                  </a:cxn>
                  <a:cxn ang="0">
                    <a:pos x="262" y="266"/>
                  </a:cxn>
                  <a:cxn ang="0">
                    <a:pos x="302" y="127"/>
                  </a:cxn>
                  <a:cxn ang="0">
                    <a:pos x="323" y="51"/>
                  </a:cxn>
                  <a:cxn ang="0">
                    <a:pos x="349" y="55"/>
                  </a:cxn>
                  <a:cxn ang="0">
                    <a:pos x="342" y="0"/>
                  </a:cxn>
                </a:cxnLst>
                <a:rect l="0" t="0" r="r" b="b"/>
                <a:pathLst>
                  <a:path w="473" h="6404">
                    <a:moveTo>
                      <a:pt x="342" y="0"/>
                    </a:moveTo>
                    <a:lnTo>
                      <a:pt x="473" y="655"/>
                    </a:lnTo>
                    <a:lnTo>
                      <a:pt x="451" y="659"/>
                    </a:lnTo>
                    <a:lnTo>
                      <a:pt x="334" y="80"/>
                    </a:lnTo>
                    <a:lnTo>
                      <a:pt x="334" y="84"/>
                    </a:lnTo>
                    <a:lnTo>
                      <a:pt x="320" y="127"/>
                    </a:lnTo>
                    <a:lnTo>
                      <a:pt x="302" y="193"/>
                    </a:lnTo>
                    <a:lnTo>
                      <a:pt x="280" y="269"/>
                    </a:lnTo>
                    <a:lnTo>
                      <a:pt x="258" y="357"/>
                    </a:lnTo>
                    <a:lnTo>
                      <a:pt x="229" y="455"/>
                    </a:lnTo>
                    <a:lnTo>
                      <a:pt x="203" y="564"/>
                    </a:lnTo>
                    <a:lnTo>
                      <a:pt x="167" y="721"/>
                    </a:lnTo>
                    <a:lnTo>
                      <a:pt x="134" y="888"/>
                    </a:lnTo>
                    <a:lnTo>
                      <a:pt x="105" y="1059"/>
                    </a:lnTo>
                    <a:lnTo>
                      <a:pt x="80" y="1230"/>
                    </a:lnTo>
                    <a:lnTo>
                      <a:pt x="65" y="1401"/>
                    </a:lnTo>
                    <a:lnTo>
                      <a:pt x="58" y="1565"/>
                    </a:lnTo>
                    <a:lnTo>
                      <a:pt x="62" y="1627"/>
                    </a:lnTo>
                    <a:lnTo>
                      <a:pt x="73" y="1878"/>
                    </a:lnTo>
                    <a:lnTo>
                      <a:pt x="87" y="2125"/>
                    </a:lnTo>
                    <a:lnTo>
                      <a:pt x="109" y="2358"/>
                    </a:lnTo>
                    <a:lnTo>
                      <a:pt x="127" y="2584"/>
                    </a:lnTo>
                    <a:lnTo>
                      <a:pt x="145" y="2798"/>
                    </a:lnTo>
                    <a:lnTo>
                      <a:pt x="156" y="2998"/>
                    </a:lnTo>
                    <a:lnTo>
                      <a:pt x="160" y="3184"/>
                    </a:lnTo>
                    <a:lnTo>
                      <a:pt x="156" y="3341"/>
                    </a:lnTo>
                    <a:lnTo>
                      <a:pt x="142" y="3482"/>
                    </a:lnTo>
                    <a:lnTo>
                      <a:pt x="127" y="3573"/>
                    </a:lnTo>
                    <a:lnTo>
                      <a:pt x="113" y="3668"/>
                    </a:lnTo>
                    <a:lnTo>
                      <a:pt x="94" y="3759"/>
                    </a:lnTo>
                    <a:lnTo>
                      <a:pt x="76" y="3843"/>
                    </a:lnTo>
                    <a:lnTo>
                      <a:pt x="58" y="3923"/>
                    </a:lnTo>
                    <a:lnTo>
                      <a:pt x="43" y="3988"/>
                    </a:lnTo>
                    <a:lnTo>
                      <a:pt x="33" y="4043"/>
                    </a:lnTo>
                    <a:lnTo>
                      <a:pt x="25" y="4083"/>
                    </a:lnTo>
                    <a:lnTo>
                      <a:pt x="18" y="4101"/>
                    </a:lnTo>
                    <a:lnTo>
                      <a:pt x="22" y="4123"/>
                    </a:lnTo>
                    <a:lnTo>
                      <a:pt x="25" y="4170"/>
                    </a:lnTo>
                    <a:lnTo>
                      <a:pt x="36" y="4236"/>
                    </a:lnTo>
                    <a:lnTo>
                      <a:pt x="43" y="4323"/>
                    </a:lnTo>
                    <a:lnTo>
                      <a:pt x="58" y="4425"/>
                    </a:lnTo>
                    <a:lnTo>
                      <a:pt x="69" y="4545"/>
                    </a:lnTo>
                    <a:lnTo>
                      <a:pt x="83" y="4676"/>
                    </a:lnTo>
                    <a:lnTo>
                      <a:pt x="102" y="4814"/>
                    </a:lnTo>
                    <a:lnTo>
                      <a:pt x="116" y="4963"/>
                    </a:lnTo>
                    <a:lnTo>
                      <a:pt x="134" y="5120"/>
                    </a:lnTo>
                    <a:lnTo>
                      <a:pt x="153" y="5276"/>
                    </a:lnTo>
                    <a:lnTo>
                      <a:pt x="167" y="5436"/>
                    </a:lnTo>
                    <a:lnTo>
                      <a:pt x="185" y="5597"/>
                    </a:lnTo>
                    <a:lnTo>
                      <a:pt x="200" y="5749"/>
                    </a:lnTo>
                    <a:lnTo>
                      <a:pt x="214" y="5899"/>
                    </a:lnTo>
                    <a:lnTo>
                      <a:pt x="229" y="6044"/>
                    </a:lnTo>
                    <a:lnTo>
                      <a:pt x="240" y="6175"/>
                    </a:lnTo>
                    <a:lnTo>
                      <a:pt x="251" y="6295"/>
                    </a:lnTo>
                    <a:lnTo>
                      <a:pt x="258" y="6401"/>
                    </a:lnTo>
                    <a:lnTo>
                      <a:pt x="236" y="6404"/>
                    </a:lnTo>
                    <a:lnTo>
                      <a:pt x="229" y="6292"/>
                    </a:lnTo>
                    <a:lnTo>
                      <a:pt x="218" y="6161"/>
                    </a:lnTo>
                    <a:lnTo>
                      <a:pt x="207" y="6019"/>
                    </a:lnTo>
                    <a:lnTo>
                      <a:pt x="193" y="5866"/>
                    </a:lnTo>
                    <a:lnTo>
                      <a:pt x="174" y="5706"/>
                    </a:lnTo>
                    <a:lnTo>
                      <a:pt x="160" y="5542"/>
                    </a:lnTo>
                    <a:lnTo>
                      <a:pt x="142" y="5371"/>
                    </a:lnTo>
                    <a:lnTo>
                      <a:pt x="123" y="5204"/>
                    </a:lnTo>
                    <a:lnTo>
                      <a:pt x="105" y="5036"/>
                    </a:lnTo>
                    <a:lnTo>
                      <a:pt x="87" y="4876"/>
                    </a:lnTo>
                    <a:lnTo>
                      <a:pt x="69" y="4723"/>
                    </a:lnTo>
                    <a:lnTo>
                      <a:pt x="54" y="4581"/>
                    </a:lnTo>
                    <a:lnTo>
                      <a:pt x="40" y="4454"/>
                    </a:lnTo>
                    <a:lnTo>
                      <a:pt x="25" y="4341"/>
                    </a:lnTo>
                    <a:lnTo>
                      <a:pt x="14" y="4247"/>
                    </a:lnTo>
                    <a:lnTo>
                      <a:pt x="7" y="4174"/>
                    </a:lnTo>
                    <a:lnTo>
                      <a:pt x="3" y="4134"/>
                    </a:lnTo>
                    <a:lnTo>
                      <a:pt x="0" y="4108"/>
                    </a:lnTo>
                    <a:lnTo>
                      <a:pt x="0" y="4101"/>
                    </a:lnTo>
                    <a:lnTo>
                      <a:pt x="0" y="4097"/>
                    </a:lnTo>
                    <a:lnTo>
                      <a:pt x="0" y="4094"/>
                    </a:lnTo>
                    <a:lnTo>
                      <a:pt x="0" y="4086"/>
                    </a:lnTo>
                    <a:lnTo>
                      <a:pt x="3" y="4076"/>
                    </a:lnTo>
                    <a:lnTo>
                      <a:pt x="7" y="4061"/>
                    </a:lnTo>
                    <a:lnTo>
                      <a:pt x="11" y="4039"/>
                    </a:lnTo>
                    <a:lnTo>
                      <a:pt x="25" y="3977"/>
                    </a:lnTo>
                    <a:lnTo>
                      <a:pt x="43" y="3894"/>
                    </a:lnTo>
                    <a:lnTo>
                      <a:pt x="73" y="3766"/>
                    </a:lnTo>
                    <a:lnTo>
                      <a:pt x="98" y="3624"/>
                    </a:lnTo>
                    <a:lnTo>
                      <a:pt x="123" y="3479"/>
                    </a:lnTo>
                    <a:lnTo>
                      <a:pt x="138" y="3337"/>
                    </a:lnTo>
                    <a:lnTo>
                      <a:pt x="142" y="3184"/>
                    </a:lnTo>
                    <a:lnTo>
                      <a:pt x="134" y="2998"/>
                    </a:lnTo>
                    <a:lnTo>
                      <a:pt x="123" y="2798"/>
                    </a:lnTo>
                    <a:lnTo>
                      <a:pt x="105" y="2587"/>
                    </a:lnTo>
                    <a:lnTo>
                      <a:pt x="87" y="2362"/>
                    </a:lnTo>
                    <a:lnTo>
                      <a:pt x="69" y="2125"/>
                    </a:lnTo>
                    <a:lnTo>
                      <a:pt x="51" y="1881"/>
                    </a:lnTo>
                    <a:lnTo>
                      <a:pt x="40" y="1627"/>
                    </a:lnTo>
                    <a:lnTo>
                      <a:pt x="40" y="1565"/>
                    </a:lnTo>
                    <a:lnTo>
                      <a:pt x="43" y="1397"/>
                    </a:lnTo>
                    <a:lnTo>
                      <a:pt x="62" y="1230"/>
                    </a:lnTo>
                    <a:lnTo>
                      <a:pt x="83" y="1055"/>
                    </a:lnTo>
                    <a:lnTo>
                      <a:pt x="113" y="884"/>
                    </a:lnTo>
                    <a:lnTo>
                      <a:pt x="149" y="717"/>
                    </a:lnTo>
                    <a:lnTo>
                      <a:pt x="182" y="561"/>
                    </a:lnTo>
                    <a:lnTo>
                      <a:pt x="211" y="455"/>
                    </a:lnTo>
                    <a:lnTo>
                      <a:pt x="236" y="353"/>
                    </a:lnTo>
                    <a:lnTo>
                      <a:pt x="262" y="266"/>
                    </a:lnTo>
                    <a:lnTo>
                      <a:pt x="280" y="189"/>
                    </a:lnTo>
                    <a:lnTo>
                      <a:pt x="302" y="127"/>
                    </a:lnTo>
                    <a:lnTo>
                      <a:pt x="316" y="80"/>
                    </a:lnTo>
                    <a:lnTo>
                      <a:pt x="323" y="51"/>
                    </a:lnTo>
                    <a:lnTo>
                      <a:pt x="327" y="58"/>
                    </a:lnTo>
                    <a:lnTo>
                      <a:pt x="349" y="55"/>
                    </a:lnTo>
                    <a:lnTo>
                      <a:pt x="342" y="0"/>
                    </a:lnTo>
                    <a:close/>
                  </a:path>
                </a:pathLst>
              </a:custGeom>
              <a:solidFill>
                <a:srgbClr val="8FA3A2"/>
              </a:solidFill>
              <a:ln w="0">
                <a:solidFill>
                  <a:srgbClr val="8FA3A2"/>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91096" name="Freeform 280"/>
              <p:cNvSpPr>
                <a:spLocks/>
              </p:cNvSpPr>
              <p:nvPr/>
            </p:nvSpPr>
            <p:spPr bwMode="auto">
              <a:xfrm>
                <a:off x="7216" y="3268"/>
                <a:ext cx="156" cy="1080"/>
              </a:xfrm>
              <a:custGeom>
                <a:avLst/>
                <a:gdLst/>
                <a:ahLst/>
                <a:cxnLst>
                  <a:cxn ang="0">
                    <a:pos x="0" y="0"/>
                  </a:cxn>
                  <a:cxn ang="0">
                    <a:pos x="10" y="207"/>
                  </a:cxn>
                  <a:cxn ang="0">
                    <a:pos x="32" y="411"/>
                  </a:cxn>
                  <a:cxn ang="0">
                    <a:pos x="69" y="615"/>
                  </a:cxn>
                  <a:cxn ang="0">
                    <a:pos x="109" y="818"/>
                  </a:cxn>
                  <a:cxn ang="0">
                    <a:pos x="149" y="1022"/>
                  </a:cxn>
                  <a:cxn ang="0">
                    <a:pos x="156" y="1077"/>
                  </a:cxn>
                  <a:cxn ang="0">
                    <a:pos x="134" y="1080"/>
                  </a:cxn>
                  <a:cxn ang="0">
                    <a:pos x="130" y="1073"/>
                  </a:cxn>
                  <a:cxn ang="0">
                    <a:pos x="94" y="858"/>
                  </a:cxn>
                  <a:cxn ang="0">
                    <a:pos x="58" y="644"/>
                  </a:cxn>
                  <a:cxn ang="0">
                    <a:pos x="29" y="429"/>
                  </a:cxn>
                  <a:cxn ang="0">
                    <a:pos x="3" y="214"/>
                  </a:cxn>
                  <a:cxn ang="0">
                    <a:pos x="0" y="0"/>
                  </a:cxn>
                </a:cxnLst>
                <a:rect l="0" t="0" r="r" b="b"/>
                <a:pathLst>
                  <a:path w="156" h="1080">
                    <a:moveTo>
                      <a:pt x="0" y="0"/>
                    </a:moveTo>
                    <a:lnTo>
                      <a:pt x="10" y="207"/>
                    </a:lnTo>
                    <a:lnTo>
                      <a:pt x="32" y="411"/>
                    </a:lnTo>
                    <a:lnTo>
                      <a:pt x="69" y="615"/>
                    </a:lnTo>
                    <a:lnTo>
                      <a:pt x="109" y="818"/>
                    </a:lnTo>
                    <a:lnTo>
                      <a:pt x="149" y="1022"/>
                    </a:lnTo>
                    <a:lnTo>
                      <a:pt x="156" y="1077"/>
                    </a:lnTo>
                    <a:lnTo>
                      <a:pt x="134" y="1080"/>
                    </a:lnTo>
                    <a:lnTo>
                      <a:pt x="130" y="1073"/>
                    </a:lnTo>
                    <a:lnTo>
                      <a:pt x="94" y="858"/>
                    </a:lnTo>
                    <a:lnTo>
                      <a:pt x="58" y="644"/>
                    </a:lnTo>
                    <a:lnTo>
                      <a:pt x="29" y="429"/>
                    </a:lnTo>
                    <a:lnTo>
                      <a:pt x="3" y="214"/>
                    </a:lnTo>
                    <a:lnTo>
                      <a:pt x="0" y="0"/>
                    </a:lnTo>
                    <a:close/>
                  </a:path>
                </a:pathLst>
              </a:custGeom>
              <a:solidFill>
                <a:srgbClr val="A0B2B1"/>
              </a:solidFill>
              <a:ln w="0">
                <a:solidFill>
                  <a:srgbClr val="A0B2B1"/>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91095" name="Freeform 279"/>
              <p:cNvSpPr>
                <a:spLocks/>
              </p:cNvSpPr>
              <p:nvPr/>
            </p:nvSpPr>
            <p:spPr bwMode="auto">
              <a:xfrm>
                <a:off x="1971" y="3249"/>
                <a:ext cx="167" cy="1103"/>
              </a:xfrm>
              <a:custGeom>
                <a:avLst/>
                <a:gdLst/>
                <a:ahLst/>
                <a:cxnLst>
                  <a:cxn ang="0">
                    <a:pos x="167" y="0"/>
                  </a:cxn>
                  <a:cxn ang="0">
                    <a:pos x="102" y="543"/>
                  </a:cxn>
                  <a:cxn ang="0">
                    <a:pos x="29" y="1085"/>
                  </a:cxn>
                  <a:cxn ang="0">
                    <a:pos x="26" y="1103"/>
                  </a:cxn>
                  <a:cxn ang="0">
                    <a:pos x="0" y="1099"/>
                  </a:cxn>
                  <a:cxn ang="0">
                    <a:pos x="0" y="1099"/>
                  </a:cxn>
                  <a:cxn ang="0">
                    <a:pos x="87" y="550"/>
                  </a:cxn>
                  <a:cxn ang="0">
                    <a:pos x="167" y="0"/>
                  </a:cxn>
                </a:cxnLst>
                <a:rect l="0" t="0" r="r" b="b"/>
                <a:pathLst>
                  <a:path w="167" h="1103">
                    <a:moveTo>
                      <a:pt x="167" y="0"/>
                    </a:moveTo>
                    <a:lnTo>
                      <a:pt x="102" y="543"/>
                    </a:lnTo>
                    <a:lnTo>
                      <a:pt x="29" y="1085"/>
                    </a:lnTo>
                    <a:lnTo>
                      <a:pt x="26" y="1103"/>
                    </a:lnTo>
                    <a:lnTo>
                      <a:pt x="0" y="1099"/>
                    </a:lnTo>
                    <a:lnTo>
                      <a:pt x="87" y="550"/>
                    </a:lnTo>
                    <a:lnTo>
                      <a:pt x="167" y="0"/>
                    </a:lnTo>
                    <a:close/>
                  </a:path>
                </a:pathLst>
              </a:custGeom>
              <a:solidFill>
                <a:srgbClr val="A0B2B1"/>
              </a:solidFill>
              <a:ln w="0">
                <a:solidFill>
                  <a:srgbClr val="A0B2B1"/>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91094" name="Freeform 278"/>
              <p:cNvSpPr>
                <a:spLocks noEditPoints="1"/>
              </p:cNvSpPr>
              <p:nvPr/>
            </p:nvSpPr>
            <p:spPr bwMode="auto">
              <a:xfrm>
                <a:off x="2491" y="156"/>
                <a:ext cx="4404" cy="11019"/>
              </a:xfrm>
              <a:custGeom>
                <a:avLst/>
                <a:gdLst/>
                <a:ahLst/>
                <a:cxnLst>
                  <a:cxn ang="0">
                    <a:pos x="1444" y="9403"/>
                  </a:cxn>
                  <a:cxn ang="0">
                    <a:pos x="2313" y="583"/>
                  </a:cxn>
                  <a:cxn ang="0">
                    <a:pos x="2281" y="3119"/>
                  </a:cxn>
                  <a:cxn ang="0">
                    <a:pos x="1248" y="3890"/>
                  </a:cxn>
                  <a:cxn ang="0">
                    <a:pos x="178" y="4549"/>
                  </a:cxn>
                  <a:cxn ang="0">
                    <a:pos x="280" y="6077"/>
                  </a:cxn>
                  <a:cxn ang="0">
                    <a:pos x="1226" y="5812"/>
                  </a:cxn>
                  <a:cxn ang="0">
                    <a:pos x="1051" y="6528"/>
                  </a:cxn>
                  <a:cxn ang="0">
                    <a:pos x="189" y="6594"/>
                  </a:cxn>
                  <a:cxn ang="0">
                    <a:pos x="164" y="7380"/>
                  </a:cxn>
                  <a:cxn ang="0">
                    <a:pos x="200" y="8261"/>
                  </a:cxn>
                  <a:cxn ang="0">
                    <a:pos x="575" y="9046"/>
                  </a:cxn>
                  <a:cxn ang="0">
                    <a:pos x="953" y="9439"/>
                  </a:cxn>
                  <a:cxn ang="0">
                    <a:pos x="1510" y="9581"/>
                  </a:cxn>
                  <a:cxn ang="0">
                    <a:pos x="1619" y="9814"/>
                  </a:cxn>
                  <a:cxn ang="0">
                    <a:pos x="1433" y="9447"/>
                  </a:cxn>
                  <a:cxn ang="0">
                    <a:pos x="1440" y="9225"/>
                  </a:cxn>
                  <a:cxn ang="0">
                    <a:pos x="2139" y="9607"/>
                  </a:cxn>
                  <a:cxn ang="0">
                    <a:pos x="2346" y="10291"/>
                  </a:cxn>
                  <a:cxn ang="0">
                    <a:pos x="2546" y="10971"/>
                  </a:cxn>
                  <a:cxn ang="0">
                    <a:pos x="2932" y="10218"/>
                  </a:cxn>
                  <a:cxn ang="0">
                    <a:pos x="3393" y="9792"/>
                  </a:cxn>
                  <a:cxn ang="0">
                    <a:pos x="3914" y="9167"/>
                  </a:cxn>
                  <a:cxn ang="0">
                    <a:pos x="4157" y="8486"/>
                  </a:cxn>
                  <a:cxn ang="0">
                    <a:pos x="4121" y="7766"/>
                  </a:cxn>
                  <a:cxn ang="0">
                    <a:pos x="4194" y="7194"/>
                  </a:cxn>
                  <a:cxn ang="0">
                    <a:pos x="4241" y="6274"/>
                  </a:cxn>
                  <a:cxn ang="0">
                    <a:pos x="3921" y="6135"/>
                  </a:cxn>
                  <a:cxn ang="0">
                    <a:pos x="3972" y="5804"/>
                  </a:cxn>
                  <a:cxn ang="0">
                    <a:pos x="3841" y="4483"/>
                  </a:cxn>
                  <a:cxn ang="0">
                    <a:pos x="4074" y="4334"/>
                  </a:cxn>
                  <a:cxn ang="0">
                    <a:pos x="2822" y="3890"/>
                  </a:cxn>
                  <a:cxn ang="0">
                    <a:pos x="2615" y="1329"/>
                  </a:cxn>
                  <a:cxn ang="0">
                    <a:pos x="2659" y="328"/>
                  </a:cxn>
                  <a:cxn ang="0">
                    <a:pos x="2648" y="3563"/>
                  </a:cxn>
                  <a:cxn ang="0">
                    <a:pos x="3837" y="4109"/>
                  </a:cxn>
                  <a:cxn ang="0">
                    <a:pos x="3957" y="4480"/>
                  </a:cxn>
                  <a:cxn ang="0">
                    <a:pos x="4099" y="5757"/>
                  </a:cxn>
                  <a:cxn ang="0">
                    <a:pos x="4015" y="6168"/>
                  </a:cxn>
                  <a:cxn ang="0">
                    <a:pos x="4368" y="7074"/>
                  </a:cxn>
                  <a:cxn ang="0">
                    <a:pos x="4295" y="8119"/>
                  </a:cxn>
                  <a:cxn ang="0">
                    <a:pos x="4059" y="9083"/>
                  </a:cxn>
                  <a:cxn ang="0">
                    <a:pos x="3317" y="9851"/>
                  </a:cxn>
                  <a:cxn ang="0">
                    <a:pos x="2772" y="10658"/>
                  </a:cxn>
                  <a:cxn ang="0">
                    <a:pos x="2408" y="10866"/>
                  </a:cxn>
                  <a:cxn ang="0">
                    <a:pos x="2284" y="10153"/>
                  </a:cxn>
                  <a:cxn ang="0">
                    <a:pos x="2110" y="9545"/>
                  </a:cxn>
                  <a:cxn ang="0">
                    <a:pos x="1819" y="9661"/>
                  </a:cxn>
                  <a:cxn ang="0">
                    <a:pos x="1517" y="9705"/>
                  </a:cxn>
                  <a:cxn ang="0">
                    <a:pos x="1219" y="9680"/>
                  </a:cxn>
                  <a:cxn ang="0">
                    <a:pos x="775" y="9443"/>
                  </a:cxn>
                  <a:cxn ang="0">
                    <a:pos x="222" y="8479"/>
                  </a:cxn>
                  <a:cxn ang="0">
                    <a:pos x="106" y="7271"/>
                  </a:cxn>
                  <a:cxn ang="0">
                    <a:pos x="382" y="6357"/>
                  </a:cxn>
                  <a:cxn ang="0">
                    <a:pos x="1128" y="6248"/>
                  </a:cxn>
                  <a:cxn ang="0">
                    <a:pos x="862" y="6106"/>
                  </a:cxn>
                  <a:cxn ang="0">
                    <a:pos x="226" y="5844"/>
                  </a:cxn>
                  <a:cxn ang="0">
                    <a:pos x="248" y="4396"/>
                  </a:cxn>
                  <a:cxn ang="0">
                    <a:pos x="1608" y="3894"/>
                  </a:cxn>
                  <a:cxn ang="0">
                    <a:pos x="2237" y="2744"/>
                  </a:cxn>
                  <a:cxn ang="0">
                    <a:pos x="2281" y="197"/>
                  </a:cxn>
                </a:cxnLst>
                <a:rect l="0" t="0" r="r" b="b"/>
                <a:pathLst>
                  <a:path w="4404" h="11019">
                    <a:moveTo>
                      <a:pt x="1411" y="9258"/>
                    </a:moveTo>
                    <a:lnTo>
                      <a:pt x="1379" y="9308"/>
                    </a:lnTo>
                    <a:lnTo>
                      <a:pt x="1339" y="9352"/>
                    </a:lnTo>
                    <a:lnTo>
                      <a:pt x="1291" y="9389"/>
                    </a:lnTo>
                    <a:lnTo>
                      <a:pt x="1288" y="9389"/>
                    </a:lnTo>
                    <a:lnTo>
                      <a:pt x="1280" y="9392"/>
                    </a:lnTo>
                    <a:lnTo>
                      <a:pt x="1270" y="9403"/>
                    </a:lnTo>
                    <a:lnTo>
                      <a:pt x="1262" y="9410"/>
                    </a:lnTo>
                    <a:lnTo>
                      <a:pt x="1255" y="9421"/>
                    </a:lnTo>
                    <a:lnTo>
                      <a:pt x="1248" y="9432"/>
                    </a:lnTo>
                    <a:lnTo>
                      <a:pt x="1259" y="9432"/>
                    </a:lnTo>
                    <a:lnTo>
                      <a:pt x="1291" y="9429"/>
                    </a:lnTo>
                    <a:lnTo>
                      <a:pt x="1335" y="9421"/>
                    </a:lnTo>
                    <a:lnTo>
                      <a:pt x="1386" y="9414"/>
                    </a:lnTo>
                    <a:lnTo>
                      <a:pt x="1444" y="9403"/>
                    </a:lnTo>
                    <a:lnTo>
                      <a:pt x="1502" y="9392"/>
                    </a:lnTo>
                    <a:lnTo>
                      <a:pt x="1557" y="9389"/>
                    </a:lnTo>
                    <a:lnTo>
                      <a:pt x="1582" y="9389"/>
                    </a:lnTo>
                    <a:lnTo>
                      <a:pt x="1604" y="9392"/>
                    </a:lnTo>
                    <a:lnTo>
                      <a:pt x="1630" y="9396"/>
                    </a:lnTo>
                    <a:lnTo>
                      <a:pt x="1542" y="9352"/>
                    </a:lnTo>
                    <a:lnTo>
                      <a:pt x="1470" y="9305"/>
                    </a:lnTo>
                    <a:lnTo>
                      <a:pt x="1411" y="9258"/>
                    </a:lnTo>
                    <a:close/>
                    <a:moveTo>
                      <a:pt x="2328" y="44"/>
                    </a:moveTo>
                    <a:lnTo>
                      <a:pt x="2328" y="59"/>
                    </a:lnTo>
                    <a:lnTo>
                      <a:pt x="2324" y="95"/>
                    </a:lnTo>
                    <a:lnTo>
                      <a:pt x="2324" y="157"/>
                    </a:lnTo>
                    <a:lnTo>
                      <a:pt x="2321" y="237"/>
                    </a:lnTo>
                    <a:lnTo>
                      <a:pt x="2321" y="335"/>
                    </a:lnTo>
                    <a:lnTo>
                      <a:pt x="2317" y="452"/>
                    </a:lnTo>
                    <a:lnTo>
                      <a:pt x="2313" y="583"/>
                    </a:lnTo>
                    <a:lnTo>
                      <a:pt x="2310" y="728"/>
                    </a:lnTo>
                    <a:lnTo>
                      <a:pt x="2310" y="885"/>
                    </a:lnTo>
                    <a:lnTo>
                      <a:pt x="2306" y="1048"/>
                    </a:lnTo>
                    <a:lnTo>
                      <a:pt x="2302" y="1219"/>
                    </a:lnTo>
                    <a:lnTo>
                      <a:pt x="2299" y="1398"/>
                    </a:lnTo>
                    <a:lnTo>
                      <a:pt x="2295" y="1576"/>
                    </a:lnTo>
                    <a:lnTo>
                      <a:pt x="2291" y="1758"/>
                    </a:lnTo>
                    <a:lnTo>
                      <a:pt x="2288" y="1936"/>
                    </a:lnTo>
                    <a:lnTo>
                      <a:pt x="2288" y="2115"/>
                    </a:lnTo>
                    <a:lnTo>
                      <a:pt x="2284" y="2289"/>
                    </a:lnTo>
                    <a:lnTo>
                      <a:pt x="2281" y="2453"/>
                    </a:lnTo>
                    <a:lnTo>
                      <a:pt x="2281" y="2613"/>
                    </a:lnTo>
                    <a:lnTo>
                      <a:pt x="2281" y="2759"/>
                    </a:lnTo>
                    <a:lnTo>
                      <a:pt x="2281" y="2893"/>
                    </a:lnTo>
                    <a:lnTo>
                      <a:pt x="2281" y="3013"/>
                    </a:lnTo>
                    <a:lnTo>
                      <a:pt x="2281" y="3119"/>
                    </a:lnTo>
                    <a:lnTo>
                      <a:pt x="2284" y="3206"/>
                    </a:lnTo>
                    <a:lnTo>
                      <a:pt x="2288" y="3272"/>
                    </a:lnTo>
                    <a:lnTo>
                      <a:pt x="2299" y="3486"/>
                    </a:lnTo>
                    <a:lnTo>
                      <a:pt x="2310" y="3712"/>
                    </a:lnTo>
                    <a:lnTo>
                      <a:pt x="2328" y="3938"/>
                    </a:lnTo>
                    <a:lnTo>
                      <a:pt x="2182" y="3963"/>
                    </a:lnTo>
                    <a:lnTo>
                      <a:pt x="2059" y="3978"/>
                    </a:lnTo>
                    <a:lnTo>
                      <a:pt x="1950" y="3985"/>
                    </a:lnTo>
                    <a:lnTo>
                      <a:pt x="1855" y="3978"/>
                    </a:lnTo>
                    <a:lnTo>
                      <a:pt x="1808" y="3970"/>
                    </a:lnTo>
                    <a:lnTo>
                      <a:pt x="1739" y="3959"/>
                    </a:lnTo>
                    <a:lnTo>
                      <a:pt x="1655" y="3949"/>
                    </a:lnTo>
                    <a:lnTo>
                      <a:pt x="1560" y="3930"/>
                    </a:lnTo>
                    <a:lnTo>
                      <a:pt x="1459" y="3916"/>
                    </a:lnTo>
                    <a:lnTo>
                      <a:pt x="1353" y="3905"/>
                    </a:lnTo>
                    <a:lnTo>
                      <a:pt x="1248" y="3890"/>
                    </a:lnTo>
                    <a:lnTo>
                      <a:pt x="1146" y="3883"/>
                    </a:lnTo>
                    <a:lnTo>
                      <a:pt x="1051" y="3883"/>
                    </a:lnTo>
                    <a:lnTo>
                      <a:pt x="982" y="3883"/>
                    </a:lnTo>
                    <a:lnTo>
                      <a:pt x="920" y="3890"/>
                    </a:lnTo>
                    <a:lnTo>
                      <a:pt x="869" y="3901"/>
                    </a:lnTo>
                    <a:lnTo>
                      <a:pt x="829" y="3919"/>
                    </a:lnTo>
                    <a:lnTo>
                      <a:pt x="775" y="3952"/>
                    </a:lnTo>
                    <a:lnTo>
                      <a:pt x="713" y="4003"/>
                    </a:lnTo>
                    <a:lnTo>
                      <a:pt x="644" y="4061"/>
                    </a:lnTo>
                    <a:lnTo>
                      <a:pt x="571" y="4127"/>
                    </a:lnTo>
                    <a:lnTo>
                      <a:pt x="495" y="4200"/>
                    </a:lnTo>
                    <a:lnTo>
                      <a:pt x="422" y="4272"/>
                    </a:lnTo>
                    <a:lnTo>
                      <a:pt x="349" y="4349"/>
                    </a:lnTo>
                    <a:lnTo>
                      <a:pt x="284" y="4422"/>
                    </a:lnTo>
                    <a:lnTo>
                      <a:pt x="226" y="4487"/>
                    </a:lnTo>
                    <a:lnTo>
                      <a:pt x="178" y="4549"/>
                    </a:lnTo>
                    <a:lnTo>
                      <a:pt x="138" y="4600"/>
                    </a:lnTo>
                    <a:lnTo>
                      <a:pt x="95" y="4684"/>
                    </a:lnTo>
                    <a:lnTo>
                      <a:pt x="62" y="4778"/>
                    </a:lnTo>
                    <a:lnTo>
                      <a:pt x="44" y="4873"/>
                    </a:lnTo>
                    <a:lnTo>
                      <a:pt x="44" y="4971"/>
                    </a:lnTo>
                    <a:lnTo>
                      <a:pt x="55" y="5073"/>
                    </a:lnTo>
                    <a:lnTo>
                      <a:pt x="80" y="5171"/>
                    </a:lnTo>
                    <a:lnTo>
                      <a:pt x="120" y="5291"/>
                    </a:lnTo>
                    <a:lnTo>
                      <a:pt x="168" y="5411"/>
                    </a:lnTo>
                    <a:lnTo>
                      <a:pt x="211" y="5528"/>
                    </a:lnTo>
                    <a:lnTo>
                      <a:pt x="244" y="5644"/>
                    </a:lnTo>
                    <a:lnTo>
                      <a:pt x="262" y="5757"/>
                    </a:lnTo>
                    <a:lnTo>
                      <a:pt x="269" y="5841"/>
                    </a:lnTo>
                    <a:lnTo>
                      <a:pt x="273" y="5924"/>
                    </a:lnTo>
                    <a:lnTo>
                      <a:pt x="277" y="6004"/>
                    </a:lnTo>
                    <a:lnTo>
                      <a:pt x="280" y="6077"/>
                    </a:lnTo>
                    <a:lnTo>
                      <a:pt x="288" y="6143"/>
                    </a:lnTo>
                    <a:lnTo>
                      <a:pt x="295" y="6190"/>
                    </a:lnTo>
                    <a:lnTo>
                      <a:pt x="302" y="6216"/>
                    </a:lnTo>
                    <a:lnTo>
                      <a:pt x="328" y="6230"/>
                    </a:lnTo>
                    <a:lnTo>
                      <a:pt x="368" y="6234"/>
                    </a:lnTo>
                    <a:lnTo>
                      <a:pt x="415" y="6230"/>
                    </a:lnTo>
                    <a:lnTo>
                      <a:pt x="477" y="6219"/>
                    </a:lnTo>
                    <a:lnTo>
                      <a:pt x="549" y="6201"/>
                    </a:lnTo>
                    <a:lnTo>
                      <a:pt x="655" y="6165"/>
                    </a:lnTo>
                    <a:lnTo>
                      <a:pt x="757" y="6117"/>
                    </a:lnTo>
                    <a:lnTo>
                      <a:pt x="851" y="6063"/>
                    </a:lnTo>
                    <a:lnTo>
                      <a:pt x="939" y="5997"/>
                    </a:lnTo>
                    <a:lnTo>
                      <a:pt x="1026" y="5932"/>
                    </a:lnTo>
                    <a:lnTo>
                      <a:pt x="1113" y="5859"/>
                    </a:lnTo>
                    <a:lnTo>
                      <a:pt x="1168" y="5830"/>
                    </a:lnTo>
                    <a:lnTo>
                      <a:pt x="1226" y="5812"/>
                    </a:lnTo>
                    <a:lnTo>
                      <a:pt x="1288" y="5808"/>
                    </a:lnTo>
                    <a:lnTo>
                      <a:pt x="1357" y="5812"/>
                    </a:lnTo>
                    <a:lnTo>
                      <a:pt x="1430" y="5819"/>
                    </a:lnTo>
                    <a:lnTo>
                      <a:pt x="1400" y="5855"/>
                    </a:lnTo>
                    <a:lnTo>
                      <a:pt x="1364" y="5888"/>
                    </a:lnTo>
                    <a:lnTo>
                      <a:pt x="1328" y="5928"/>
                    </a:lnTo>
                    <a:lnTo>
                      <a:pt x="1291" y="5968"/>
                    </a:lnTo>
                    <a:lnTo>
                      <a:pt x="1259" y="6019"/>
                    </a:lnTo>
                    <a:lnTo>
                      <a:pt x="1226" y="6070"/>
                    </a:lnTo>
                    <a:lnTo>
                      <a:pt x="1200" y="6132"/>
                    </a:lnTo>
                    <a:lnTo>
                      <a:pt x="1179" y="6201"/>
                    </a:lnTo>
                    <a:lnTo>
                      <a:pt x="1171" y="6281"/>
                    </a:lnTo>
                    <a:lnTo>
                      <a:pt x="1171" y="6368"/>
                    </a:lnTo>
                    <a:lnTo>
                      <a:pt x="1182" y="6470"/>
                    </a:lnTo>
                    <a:lnTo>
                      <a:pt x="1113" y="6492"/>
                    </a:lnTo>
                    <a:lnTo>
                      <a:pt x="1051" y="6528"/>
                    </a:lnTo>
                    <a:lnTo>
                      <a:pt x="1026" y="6463"/>
                    </a:lnTo>
                    <a:lnTo>
                      <a:pt x="982" y="6405"/>
                    </a:lnTo>
                    <a:lnTo>
                      <a:pt x="928" y="6357"/>
                    </a:lnTo>
                    <a:lnTo>
                      <a:pt x="859" y="6328"/>
                    </a:lnTo>
                    <a:lnTo>
                      <a:pt x="786" y="6317"/>
                    </a:lnTo>
                    <a:lnTo>
                      <a:pt x="724" y="6325"/>
                    </a:lnTo>
                    <a:lnTo>
                      <a:pt x="666" y="6347"/>
                    </a:lnTo>
                    <a:lnTo>
                      <a:pt x="615" y="6379"/>
                    </a:lnTo>
                    <a:lnTo>
                      <a:pt x="575" y="6419"/>
                    </a:lnTo>
                    <a:lnTo>
                      <a:pt x="517" y="6401"/>
                    </a:lnTo>
                    <a:lnTo>
                      <a:pt x="455" y="6394"/>
                    </a:lnTo>
                    <a:lnTo>
                      <a:pt x="382" y="6401"/>
                    </a:lnTo>
                    <a:lnTo>
                      <a:pt x="317" y="6430"/>
                    </a:lnTo>
                    <a:lnTo>
                      <a:pt x="262" y="6470"/>
                    </a:lnTo>
                    <a:lnTo>
                      <a:pt x="218" y="6528"/>
                    </a:lnTo>
                    <a:lnTo>
                      <a:pt x="189" y="6594"/>
                    </a:lnTo>
                    <a:lnTo>
                      <a:pt x="182" y="6663"/>
                    </a:lnTo>
                    <a:lnTo>
                      <a:pt x="189" y="6729"/>
                    </a:lnTo>
                    <a:lnTo>
                      <a:pt x="208" y="6787"/>
                    </a:lnTo>
                    <a:lnTo>
                      <a:pt x="240" y="6838"/>
                    </a:lnTo>
                    <a:lnTo>
                      <a:pt x="178" y="6881"/>
                    </a:lnTo>
                    <a:lnTo>
                      <a:pt x="131" y="6940"/>
                    </a:lnTo>
                    <a:lnTo>
                      <a:pt x="98" y="7009"/>
                    </a:lnTo>
                    <a:lnTo>
                      <a:pt x="88" y="7085"/>
                    </a:lnTo>
                    <a:lnTo>
                      <a:pt x="98" y="7151"/>
                    </a:lnTo>
                    <a:lnTo>
                      <a:pt x="124" y="7216"/>
                    </a:lnTo>
                    <a:lnTo>
                      <a:pt x="164" y="7271"/>
                    </a:lnTo>
                    <a:lnTo>
                      <a:pt x="218" y="7314"/>
                    </a:lnTo>
                    <a:lnTo>
                      <a:pt x="211" y="7314"/>
                    </a:lnTo>
                    <a:lnTo>
                      <a:pt x="218" y="7318"/>
                    </a:lnTo>
                    <a:lnTo>
                      <a:pt x="222" y="7318"/>
                    </a:lnTo>
                    <a:lnTo>
                      <a:pt x="164" y="7380"/>
                    </a:lnTo>
                    <a:lnTo>
                      <a:pt x="117" y="7456"/>
                    </a:lnTo>
                    <a:lnTo>
                      <a:pt x="88" y="7540"/>
                    </a:lnTo>
                    <a:lnTo>
                      <a:pt x="80" y="7635"/>
                    </a:lnTo>
                    <a:lnTo>
                      <a:pt x="88" y="7718"/>
                    </a:lnTo>
                    <a:lnTo>
                      <a:pt x="109" y="7795"/>
                    </a:lnTo>
                    <a:lnTo>
                      <a:pt x="142" y="7860"/>
                    </a:lnTo>
                    <a:lnTo>
                      <a:pt x="186" y="7918"/>
                    </a:lnTo>
                    <a:lnTo>
                      <a:pt x="240" y="7966"/>
                    </a:lnTo>
                    <a:lnTo>
                      <a:pt x="302" y="8002"/>
                    </a:lnTo>
                    <a:lnTo>
                      <a:pt x="298" y="8002"/>
                    </a:lnTo>
                    <a:lnTo>
                      <a:pt x="302" y="8002"/>
                    </a:lnTo>
                    <a:lnTo>
                      <a:pt x="309" y="8006"/>
                    </a:lnTo>
                    <a:lnTo>
                      <a:pt x="266" y="8057"/>
                    </a:lnTo>
                    <a:lnTo>
                      <a:pt x="229" y="8119"/>
                    </a:lnTo>
                    <a:lnTo>
                      <a:pt x="208" y="8188"/>
                    </a:lnTo>
                    <a:lnTo>
                      <a:pt x="200" y="8261"/>
                    </a:lnTo>
                    <a:lnTo>
                      <a:pt x="211" y="8337"/>
                    </a:lnTo>
                    <a:lnTo>
                      <a:pt x="233" y="8410"/>
                    </a:lnTo>
                    <a:lnTo>
                      <a:pt x="273" y="8475"/>
                    </a:lnTo>
                    <a:lnTo>
                      <a:pt x="324" y="8526"/>
                    </a:lnTo>
                    <a:lnTo>
                      <a:pt x="386" y="8570"/>
                    </a:lnTo>
                    <a:lnTo>
                      <a:pt x="455" y="8595"/>
                    </a:lnTo>
                    <a:lnTo>
                      <a:pt x="448" y="8599"/>
                    </a:lnTo>
                    <a:lnTo>
                      <a:pt x="458" y="8599"/>
                    </a:lnTo>
                    <a:lnTo>
                      <a:pt x="429" y="8650"/>
                    </a:lnTo>
                    <a:lnTo>
                      <a:pt x="408" y="8704"/>
                    </a:lnTo>
                    <a:lnTo>
                      <a:pt x="400" y="8766"/>
                    </a:lnTo>
                    <a:lnTo>
                      <a:pt x="404" y="8828"/>
                    </a:lnTo>
                    <a:lnTo>
                      <a:pt x="426" y="8901"/>
                    </a:lnTo>
                    <a:lnTo>
                      <a:pt x="462" y="8959"/>
                    </a:lnTo>
                    <a:lnTo>
                      <a:pt x="517" y="9010"/>
                    </a:lnTo>
                    <a:lnTo>
                      <a:pt x="575" y="9046"/>
                    </a:lnTo>
                    <a:lnTo>
                      <a:pt x="571" y="9046"/>
                    </a:lnTo>
                    <a:lnTo>
                      <a:pt x="579" y="9046"/>
                    </a:lnTo>
                    <a:lnTo>
                      <a:pt x="582" y="9046"/>
                    </a:lnTo>
                    <a:lnTo>
                      <a:pt x="582" y="9119"/>
                    </a:lnTo>
                    <a:lnTo>
                      <a:pt x="600" y="9192"/>
                    </a:lnTo>
                    <a:lnTo>
                      <a:pt x="633" y="9261"/>
                    </a:lnTo>
                    <a:lnTo>
                      <a:pt x="680" y="9323"/>
                    </a:lnTo>
                    <a:lnTo>
                      <a:pt x="735" y="9370"/>
                    </a:lnTo>
                    <a:lnTo>
                      <a:pt x="797" y="9407"/>
                    </a:lnTo>
                    <a:lnTo>
                      <a:pt x="862" y="9425"/>
                    </a:lnTo>
                    <a:lnTo>
                      <a:pt x="928" y="9432"/>
                    </a:lnTo>
                    <a:lnTo>
                      <a:pt x="935" y="9432"/>
                    </a:lnTo>
                    <a:lnTo>
                      <a:pt x="939" y="9432"/>
                    </a:lnTo>
                    <a:lnTo>
                      <a:pt x="953" y="9436"/>
                    </a:lnTo>
                    <a:lnTo>
                      <a:pt x="953" y="9439"/>
                    </a:lnTo>
                    <a:lnTo>
                      <a:pt x="982" y="9454"/>
                    </a:lnTo>
                    <a:lnTo>
                      <a:pt x="1004" y="9472"/>
                    </a:lnTo>
                    <a:lnTo>
                      <a:pt x="1019" y="9498"/>
                    </a:lnTo>
                    <a:lnTo>
                      <a:pt x="1033" y="9523"/>
                    </a:lnTo>
                    <a:lnTo>
                      <a:pt x="1051" y="9549"/>
                    </a:lnTo>
                    <a:lnTo>
                      <a:pt x="1073" y="9578"/>
                    </a:lnTo>
                    <a:lnTo>
                      <a:pt x="1109" y="9603"/>
                    </a:lnTo>
                    <a:lnTo>
                      <a:pt x="1160" y="9621"/>
                    </a:lnTo>
                    <a:lnTo>
                      <a:pt x="1226" y="9636"/>
                    </a:lnTo>
                    <a:lnTo>
                      <a:pt x="1251" y="9640"/>
                    </a:lnTo>
                    <a:lnTo>
                      <a:pt x="1273" y="9640"/>
                    </a:lnTo>
                    <a:lnTo>
                      <a:pt x="1335" y="9636"/>
                    </a:lnTo>
                    <a:lnTo>
                      <a:pt x="1382" y="9618"/>
                    </a:lnTo>
                    <a:lnTo>
                      <a:pt x="1422" y="9603"/>
                    </a:lnTo>
                    <a:lnTo>
                      <a:pt x="1466" y="9585"/>
                    </a:lnTo>
                    <a:lnTo>
                      <a:pt x="1510" y="9581"/>
                    </a:lnTo>
                    <a:lnTo>
                      <a:pt x="1524" y="9581"/>
                    </a:lnTo>
                    <a:lnTo>
                      <a:pt x="1542" y="9585"/>
                    </a:lnTo>
                    <a:lnTo>
                      <a:pt x="1582" y="9596"/>
                    </a:lnTo>
                    <a:lnTo>
                      <a:pt x="1600" y="9614"/>
                    </a:lnTo>
                    <a:lnTo>
                      <a:pt x="1608" y="9632"/>
                    </a:lnTo>
                    <a:lnTo>
                      <a:pt x="1600" y="9654"/>
                    </a:lnTo>
                    <a:lnTo>
                      <a:pt x="1590" y="9680"/>
                    </a:lnTo>
                    <a:lnTo>
                      <a:pt x="1571" y="9705"/>
                    </a:lnTo>
                    <a:lnTo>
                      <a:pt x="1550" y="9731"/>
                    </a:lnTo>
                    <a:lnTo>
                      <a:pt x="1539" y="9760"/>
                    </a:lnTo>
                    <a:lnTo>
                      <a:pt x="1542" y="9785"/>
                    </a:lnTo>
                    <a:lnTo>
                      <a:pt x="1557" y="9803"/>
                    </a:lnTo>
                    <a:lnTo>
                      <a:pt x="1575" y="9818"/>
                    </a:lnTo>
                    <a:lnTo>
                      <a:pt x="1597" y="9822"/>
                    </a:lnTo>
                    <a:lnTo>
                      <a:pt x="1608" y="9822"/>
                    </a:lnTo>
                    <a:lnTo>
                      <a:pt x="1619" y="9814"/>
                    </a:lnTo>
                    <a:lnTo>
                      <a:pt x="1626" y="9807"/>
                    </a:lnTo>
                    <a:lnTo>
                      <a:pt x="1659" y="9760"/>
                    </a:lnTo>
                    <a:lnTo>
                      <a:pt x="1691" y="9734"/>
                    </a:lnTo>
                    <a:lnTo>
                      <a:pt x="1720" y="9716"/>
                    </a:lnTo>
                    <a:lnTo>
                      <a:pt x="1742" y="9701"/>
                    </a:lnTo>
                    <a:lnTo>
                      <a:pt x="1764" y="9683"/>
                    </a:lnTo>
                    <a:lnTo>
                      <a:pt x="1775" y="9654"/>
                    </a:lnTo>
                    <a:lnTo>
                      <a:pt x="1779" y="9600"/>
                    </a:lnTo>
                    <a:lnTo>
                      <a:pt x="1768" y="9549"/>
                    </a:lnTo>
                    <a:lnTo>
                      <a:pt x="1742" y="9505"/>
                    </a:lnTo>
                    <a:lnTo>
                      <a:pt x="1702" y="9472"/>
                    </a:lnTo>
                    <a:lnTo>
                      <a:pt x="1648" y="9447"/>
                    </a:lnTo>
                    <a:lnTo>
                      <a:pt x="1579" y="9432"/>
                    </a:lnTo>
                    <a:lnTo>
                      <a:pt x="1557" y="9432"/>
                    </a:lnTo>
                    <a:lnTo>
                      <a:pt x="1499" y="9436"/>
                    </a:lnTo>
                    <a:lnTo>
                      <a:pt x="1433" y="9447"/>
                    </a:lnTo>
                    <a:lnTo>
                      <a:pt x="1368" y="9461"/>
                    </a:lnTo>
                    <a:lnTo>
                      <a:pt x="1310" y="9472"/>
                    </a:lnTo>
                    <a:lnTo>
                      <a:pt x="1259" y="9476"/>
                    </a:lnTo>
                    <a:lnTo>
                      <a:pt x="1240" y="9476"/>
                    </a:lnTo>
                    <a:lnTo>
                      <a:pt x="1226" y="9472"/>
                    </a:lnTo>
                    <a:lnTo>
                      <a:pt x="1208" y="9461"/>
                    </a:lnTo>
                    <a:lnTo>
                      <a:pt x="1200" y="9443"/>
                    </a:lnTo>
                    <a:lnTo>
                      <a:pt x="1204" y="9421"/>
                    </a:lnTo>
                    <a:lnTo>
                      <a:pt x="1219" y="9399"/>
                    </a:lnTo>
                    <a:lnTo>
                      <a:pt x="1233" y="9378"/>
                    </a:lnTo>
                    <a:lnTo>
                      <a:pt x="1251" y="9359"/>
                    </a:lnTo>
                    <a:lnTo>
                      <a:pt x="1266" y="9349"/>
                    </a:lnTo>
                    <a:lnTo>
                      <a:pt x="1324" y="9305"/>
                    </a:lnTo>
                    <a:lnTo>
                      <a:pt x="1368" y="9247"/>
                    </a:lnTo>
                    <a:lnTo>
                      <a:pt x="1397" y="9181"/>
                    </a:lnTo>
                    <a:lnTo>
                      <a:pt x="1440" y="9225"/>
                    </a:lnTo>
                    <a:lnTo>
                      <a:pt x="1488" y="9265"/>
                    </a:lnTo>
                    <a:lnTo>
                      <a:pt x="1542" y="9301"/>
                    </a:lnTo>
                    <a:lnTo>
                      <a:pt x="1608" y="9338"/>
                    </a:lnTo>
                    <a:lnTo>
                      <a:pt x="1684" y="9374"/>
                    </a:lnTo>
                    <a:lnTo>
                      <a:pt x="1775" y="9414"/>
                    </a:lnTo>
                    <a:lnTo>
                      <a:pt x="1826" y="9432"/>
                    </a:lnTo>
                    <a:lnTo>
                      <a:pt x="1881" y="9439"/>
                    </a:lnTo>
                    <a:lnTo>
                      <a:pt x="1935" y="9443"/>
                    </a:lnTo>
                    <a:lnTo>
                      <a:pt x="2019" y="9439"/>
                    </a:lnTo>
                    <a:lnTo>
                      <a:pt x="2102" y="9425"/>
                    </a:lnTo>
                    <a:lnTo>
                      <a:pt x="2117" y="9465"/>
                    </a:lnTo>
                    <a:lnTo>
                      <a:pt x="2135" y="9498"/>
                    </a:lnTo>
                    <a:lnTo>
                      <a:pt x="2150" y="9530"/>
                    </a:lnTo>
                    <a:lnTo>
                      <a:pt x="2157" y="9556"/>
                    </a:lnTo>
                    <a:lnTo>
                      <a:pt x="2150" y="9574"/>
                    </a:lnTo>
                    <a:lnTo>
                      <a:pt x="2139" y="9607"/>
                    </a:lnTo>
                    <a:lnTo>
                      <a:pt x="2128" y="9654"/>
                    </a:lnTo>
                    <a:lnTo>
                      <a:pt x="2128" y="9712"/>
                    </a:lnTo>
                    <a:lnTo>
                      <a:pt x="2131" y="9778"/>
                    </a:lnTo>
                    <a:lnTo>
                      <a:pt x="2139" y="9843"/>
                    </a:lnTo>
                    <a:lnTo>
                      <a:pt x="2157" y="9905"/>
                    </a:lnTo>
                    <a:lnTo>
                      <a:pt x="2175" y="9960"/>
                    </a:lnTo>
                    <a:lnTo>
                      <a:pt x="2204" y="9996"/>
                    </a:lnTo>
                    <a:lnTo>
                      <a:pt x="2244" y="10033"/>
                    </a:lnTo>
                    <a:lnTo>
                      <a:pt x="2277" y="10062"/>
                    </a:lnTo>
                    <a:lnTo>
                      <a:pt x="2302" y="10084"/>
                    </a:lnTo>
                    <a:lnTo>
                      <a:pt x="2321" y="10105"/>
                    </a:lnTo>
                    <a:lnTo>
                      <a:pt x="2328" y="10131"/>
                    </a:lnTo>
                    <a:lnTo>
                      <a:pt x="2328" y="10160"/>
                    </a:lnTo>
                    <a:lnTo>
                      <a:pt x="2328" y="10193"/>
                    </a:lnTo>
                    <a:lnTo>
                      <a:pt x="2331" y="10240"/>
                    </a:lnTo>
                    <a:lnTo>
                      <a:pt x="2346" y="10291"/>
                    </a:lnTo>
                    <a:lnTo>
                      <a:pt x="2361" y="10349"/>
                    </a:lnTo>
                    <a:lnTo>
                      <a:pt x="2379" y="10407"/>
                    </a:lnTo>
                    <a:lnTo>
                      <a:pt x="2401" y="10466"/>
                    </a:lnTo>
                    <a:lnTo>
                      <a:pt x="2419" y="10517"/>
                    </a:lnTo>
                    <a:lnTo>
                      <a:pt x="2437" y="10557"/>
                    </a:lnTo>
                    <a:lnTo>
                      <a:pt x="2448" y="10593"/>
                    </a:lnTo>
                    <a:lnTo>
                      <a:pt x="2451" y="10640"/>
                    </a:lnTo>
                    <a:lnTo>
                      <a:pt x="2451" y="10688"/>
                    </a:lnTo>
                    <a:lnTo>
                      <a:pt x="2451" y="10742"/>
                    </a:lnTo>
                    <a:lnTo>
                      <a:pt x="2451" y="10793"/>
                    </a:lnTo>
                    <a:lnTo>
                      <a:pt x="2451" y="10844"/>
                    </a:lnTo>
                    <a:lnTo>
                      <a:pt x="2455" y="10884"/>
                    </a:lnTo>
                    <a:lnTo>
                      <a:pt x="2462" y="10917"/>
                    </a:lnTo>
                    <a:lnTo>
                      <a:pt x="2477" y="10939"/>
                    </a:lnTo>
                    <a:lnTo>
                      <a:pt x="2510" y="10957"/>
                    </a:lnTo>
                    <a:lnTo>
                      <a:pt x="2546" y="10971"/>
                    </a:lnTo>
                    <a:lnTo>
                      <a:pt x="2590" y="10975"/>
                    </a:lnTo>
                    <a:lnTo>
                      <a:pt x="2626" y="10971"/>
                    </a:lnTo>
                    <a:lnTo>
                      <a:pt x="2662" y="10960"/>
                    </a:lnTo>
                    <a:lnTo>
                      <a:pt x="2695" y="10939"/>
                    </a:lnTo>
                    <a:lnTo>
                      <a:pt x="2713" y="10913"/>
                    </a:lnTo>
                    <a:lnTo>
                      <a:pt x="2724" y="10873"/>
                    </a:lnTo>
                    <a:lnTo>
                      <a:pt x="2724" y="10826"/>
                    </a:lnTo>
                    <a:lnTo>
                      <a:pt x="2724" y="10771"/>
                    </a:lnTo>
                    <a:lnTo>
                      <a:pt x="2724" y="10709"/>
                    </a:lnTo>
                    <a:lnTo>
                      <a:pt x="2728" y="10644"/>
                    </a:lnTo>
                    <a:lnTo>
                      <a:pt x="2739" y="10575"/>
                    </a:lnTo>
                    <a:lnTo>
                      <a:pt x="2764" y="10502"/>
                    </a:lnTo>
                    <a:lnTo>
                      <a:pt x="2797" y="10429"/>
                    </a:lnTo>
                    <a:lnTo>
                      <a:pt x="2841" y="10360"/>
                    </a:lnTo>
                    <a:lnTo>
                      <a:pt x="2888" y="10287"/>
                    </a:lnTo>
                    <a:lnTo>
                      <a:pt x="2932" y="10218"/>
                    </a:lnTo>
                    <a:lnTo>
                      <a:pt x="2975" y="10149"/>
                    </a:lnTo>
                    <a:lnTo>
                      <a:pt x="3004" y="10080"/>
                    </a:lnTo>
                    <a:lnTo>
                      <a:pt x="3022" y="10011"/>
                    </a:lnTo>
                    <a:lnTo>
                      <a:pt x="3022" y="9942"/>
                    </a:lnTo>
                    <a:lnTo>
                      <a:pt x="3008" y="9858"/>
                    </a:lnTo>
                    <a:lnTo>
                      <a:pt x="2997" y="9767"/>
                    </a:lnTo>
                    <a:lnTo>
                      <a:pt x="3030" y="9756"/>
                    </a:lnTo>
                    <a:lnTo>
                      <a:pt x="3062" y="9734"/>
                    </a:lnTo>
                    <a:lnTo>
                      <a:pt x="3066" y="9738"/>
                    </a:lnTo>
                    <a:lnTo>
                      <a:pt x="3132" y="9774"/>
                    </a:lnTo>
                    <a:lnTo>
                      <a:pt x="3204" y="9800"/>
                    </a:lnTo>
                    <a:lnTo>
                      <a:pt x="3288" y="9807"/>
                    </a:lnTo>
                    <a:lnTo>
                      <a:pt x="3313" y="9807"/>
                    </a:lnTo>
                    <a:lnTo>
                      <a:pt x="3393" y="9792"/>
                    </a:lnTo>
                    <a:lnTo>
                      <a:pt x="3466" y="9763"/>
                    </a:lnTo>
                    <a:lnTo>
                      <a:pt x="3528" y="9723"/>
                    </a:lnTo>
                    <a:lnTo>
                      <a:pt x="3575" y="9676"/>
                    </a:lnTo>
                    <a:lnTo>
                      <a:pt x="3612" y="9614"/>
                    </a:lnTo>
                    <a:lnTo>
                      <a:pt x="3695" y="9607"/>
                    </a:lnTo>
                    <a:lnTo>
                      <a:pt x="3768" y="9578"/>
                    </a:lnTo>
                    <a:lnTo>
                      <a:pt x="3830" y="9538"/>
                    </a:lnTo>
                    <a:lnTo>
                      <a:pt x="3881" y="9487"/>
                    </a:lnTo>
                    <a:lnTo>
                      <a:pt x="3910" y="9425"/>
                    </a:lnTo>
                    <a:lnTo>
                      <a:pt x="3921" y="9356"/>
                    </a:lnTo>
                    <a:lnTo>
                      <a:pt x="3914" y="9298"/>
                    </a:lnTo>
                    <a:lnTo>
                      <a:pt x="3888" y="9243"/>
                    </a:lnTo>
                    <a:lnTo>
                      <a:pt x="3852" y="9196"/>
                    </a:lnTo>
                    <a:lnTo>
                      <a:pt x="3859" y="9196"/>
                    </a:lnTo>
                    <a:lnTo>
                      <a:pt x="3852" y="9192"/>
                    </a:lnTo>
                    <a:lnTo>
                      <a:pt x="3914" y="9167"/>
                    </a:lnTo>
                    <a:lnTo>
                      <a:pt x="3968" y="9130"/>
                    </a:lnTo>
                    <a:lnTo>
                      <a:pt x="4008" y="9083"/>
                    </a:lnTo>
                    <a:lnTo>
                      <a:pt x="4034" y="9028"/>
                    </a:lnTo>
                    <a:lnTo>
                      <a:pt x="4044" y="8970"/>
                    </a:lnTo>
                    <a:lnTo>
                      <a:pt x="4037" y="8905"/>
                    </a:lnTo>
                    <a:lnTo>
                      <a:pt x="4015" y="8850"/>
                    </a:lnTo>
                    <a:lnTo>
                      <a:pt x="3986" y="8803"/>
                    </a:lnTo>
                    <a:lnTo>
                      <a:pt x="4001" y="8795"/>
                    </a:lnTo>
                    <a:lnTo>
                      <a:pt x="4055" y="8766"/>
                    </a:lnTo>
                    <a:lnTo>
                      <a:pt x="4103" y="8723"/>
                    </a:lnTo>
                    <a:lnTo>
                      <a:pt x="4135" y="8675"/>
                    </a:lnTo>
                    <a:lnTo>
                      <a:pt x="4157" y="8621"/>
                    </a:lnTo>
                    <a:lnTo>
                      <a:pt x="4168" y="8559"/>
                    </a:lnTo>
                    <a:lnTo>
                      <a:pt x="4157" y="8486"/>
                    </a:lnTo>
                    <a:lnTo>
                      <a:pt x="4139" y="8424"/>
                    </a:lnTo>
                    <a:lnTo>
                      <a:pt x="4106" y="8370"/>
                    </a:lnTo>
                    <a:lnTo>
                      <a:pt x="4063" y="8326"/>
                    </a:lnTo>
                    <a:lnTo>
                      <a:pt x="4066" y="8326"/>
                    </a:lnTo>
                    <a:lnTo>
                      <a:pt x="4070" y="8326"/>
                    </a:lnTo>
                    <a:lnTo>
                      <a:pt x="4066" y="8322"/>
                    </a:lnTo>
                    <a:lnTo>
                      <a:pt x="4132" y="8293"/>
                    </a:lnTo>
                    <a:lnTo>
                      <a:pt x="4183" y="8246"/>
                    </a:lnTo>
                    <a:lnTo>
                      <a:pt x="4223" y="8188"/>
                    </a:lnTo>
                    <a:lnTo>
                      <a:pt x="4248" y="8122"/>
                    </a:lnTo>
                    <a:lnTo>
                      <a:pt x="4259" y="8049"/>
                    </a:lnTo>
                    <a:lnTo>
                      <a:pt x="4252" y="7977"/>
                    </a:lnTo>
                    <a:lnTo>
                      <a:pt x="4234" y="7908"/>
                    </a:lnTo>
                    <a:lnTo>
                      <a:pt x="4204" y="7853"/>
                    </a:lnTo>
                    <a:lnTo>
                      <a:pt x="4168" y="7806"/>
                    </a:lnTo>
                    <a:lnTo>
                      <a:pt x="4121" y="7766"/>
                    </a:lnTo>
                    <a:lnTo>
                      <a:pt x="4124" y="7766"/>
                    </a:lnTo>
                    <a:lnTo>
                      <a:pt x="4128" y="7766"/>
                    </a:lnTo>
                    <a:lnTo>
                      <a:pt x="4124" y="7766"/>
                    </a:lnTo>
                    <a:lnTo>
                      <a:pt x="4190" y="7729"/>
                    </a:lnTo>
                    <a:lnTo>
                      <a:pt x="4244" y="7682"/>
                    </a:lnTo>
                    <a:lnTo>
                      <a:pt x="4288" y="7624"/>
                    </a:lnTo>
                    <a:lnTo>
                      <a:pt x="4314" y="7555"/>
                    </a:lnTo>
                    <a:lnTo>
                      <a:pt x="4324" y="7482"/>
                    </a:lnTo>
                    <a:lnTo>
                      <a:pt x="4317" y="7409"/>
                    </a:lnTo>
                    <a:lnTo>
                      <a:pt x="4299" y="7344"/>
                    </a:lnTo>
                    <a:lnTo>
                      <a:pt x="4274" y="7289"/>
                    </a:lnTo>
                    <a:lnTo>
                      <a:pt x="4234" y="7238"/>
                    </a:lnTo>
                    <a:lnTo>
                      <a:pt x="4190" y="7198"/>
                    </a:lnTo>
                    <a:lnTo>
                      <a:pt x="4194" y="7194"/>
                    </a:lnTo>
                    <a:lnTo>
                      <a:pt x="4248" y="7158"/>
                    </a:lnTo>
                    <a:lnTo>
                      <a:pt x="4295" y="7107"/>
                    </a:lnTo>
                    <a:lnTo>
                      <a:pt x="4332" y="7049"/>
                    </a:lnTo>
                    <a:lnTo>
                      <a:pt x="4354" y="6983"/>
                    </a:lnTo>
                    <a:lnTo>
                      <a:pt x="4361" y="6911"/>
                    </a:lnTo>
                    <a:lnTo>
                      <a:pt x="4354" y="6834"/>
                    </a:lnTo>
                    <a:lnTo>
                      <a:pt x="4335" y="6765"/>
                    </a:lnTo>
                    <a:lnTo>
                      <a:pt x="4310" y="6703"/>
                    </a:lnTo>
                    <a:lnTo>
                      <a:pt x="4270" y="6652"/>
                    </a:lnTo>
                    <a:lnTo>
                      <a:pt x="4226" y="6612"/>
                    </a:lnTo>
                    <a:lnTo>
                      <a:pt x="4270" y="6561"/>
                    </a:lnTo>
                    <a:lnTo>
                      <a:pt x="4299" y="6503"/>
                    </a:lnTo>
                    <a:lnTo>
                      <a:pt x="4306" y="6434"/>
                    </a:lnTo>
                    <a:lnTo>
                      <a:pt x="4299" y="6376"/>
                    </a:lnTo>
                    <a:lnTo>
                      <a:pt x="4277" y="6317"/>
                    </a:lnTo>
                    <a:lnTo>
                      <a:pt x="4241" y="6274"/>
                    </a:lnTo>
                    <a:lnTo>
                      <a:pt x="4194" y="6237"/>
                    </a:lnTo>
                    <a:lnTo>
                      <a:pt x="4139" y="6212"/>
                    </a:lnTo>
                    <a:lnTo>
                      <a:pt x="4077" y="6205"/>
                    </a:lnTo>
                    <a:lnTo>
                      <a:pt x="4019" y="6212"/>
                    </a:lnTo>
                    <a:lnTo>
                      <a:pt x="4008" y="6212"/>
                    </a:lnTo>
                    <a:lnTo>
                      <a:pt x="3990" y="6208"/>
                    </a:lnTo>
                    <a:lnTo>
                      <a:pt x="3964" y="6208"/>
                    </a:lnTo>
                    <a:lnTo>
                      <a:pt x="3943" y="6205"/>
                    </a:lnTo>
                    <a:lnTo>
                      <a:pt x="3917" y="6208"/>
                    </a:lnTo>
                    <a:lnTo>
                      <a:pt x="3903" y="6190"/>
                    </a:lnTo>
                    <a:lnTo>
                      <a:pt x="3895" y="6186"/>
                    </a:lnTo>
                    <a:lnTo>
                      <a:pt x="3906" y="6161"/>
                    </a:lnTo>
                    <a:lnTo>
                      <a:pt x="3921" y="6135"/>
                    </a:lnTo>
                    <a:lnTo>
                      <a:pt x="3943" y="6106"/>
                    </a:lnTo>
                    <a:lnTo>
                      <a:pt x="3979" y="6074"/>
                    </a:lnTo>
                    <a:lnTo>
                      <a:pt x="4023" y="6041"/>
                    </a:lnTo>
                    <a:lnTo>
                      <a:pt x="4088" y="6001"/>
                    </a:lnTo>
                    <a:lnTo>
                      <a:pt x="4168" y="5961"/>
                    </a:lnTo>
                    <a:lnTo>
                      <a:pt x="4215" y="5932"/>
                    </a:lnTo>
                    <a:lnTo>
                      <a:pt x="4241" y="5903"/>
                    </a:lnTo>
                    <a:lnTo>
                      <a:pt x="4248" y="5877"/>
                    </a:lnTo>
                    <a:lnTo>
                      <a:pt x="4241" y="5855"/>
                    </a:lnTo>
                    <a:lnTo>
                      <a:pt x="4219" y="5837"/>
                    </a:lnTo>
                    <a:lnTo>
                      <a:pt x="4186" y="5823"/>
                    </a:lnTo>
                    <a:lnTo>
                      <a:pt x="4146" y="5808"/>
                    </a:lnTo>
                    <a:lnTo>
                      <a:pt x="4099" y="5801"/>
                    </a:lnTo>
                    <a:lnTo>
                      <a:pt x="4048" y="5797"/>
                    </a:lnTo>
                    <a:lnTo>
                      <a:pt x="4004" y="5801"/>
                    </a:lnTo>
                    <a:lnTo>
                      <a:pt x="3972" y="5804"/>
                    </a:lnTo>
                    <a:lnTo>
                      <a:pt x="3928" y="5808"/>
                    </a:lnTo>
                    <a:lnTo>
                      <a:pt x="3994" y="5688"/>
                    </a:lnTo>
                    <a:lnTo>
                      <a:pt x="4044" y="5568"/>
                    </a:lnTo>
                    <a:lnTo>
                      <a:pt x="4088" y="5451"/>
                    </a:lnTo>
                    <a:lnTo>
                      <a:pt x="4117" y="5335"/>
                    </a:lnTo>
                    <a:lnTo>
                      <a:pt x="4132" y="5226"/>
                    </a:lnTo>
                    <a:lnTo>
                      <a:pt x="4132" y="5117"/>
                    </a:lnTo>
                    <a:lnTo>
                      <a:pt x="4117" y="5011"/>
                    </a:lnTo>
                    <a:lnTo>
                      <a:pt x="4092" y="4902"/>
                    </a:lnTo>
                    <a:lnTo>
                      <a:pt x="4055" y="4804"/>
                    </a:lnTo>
                    <a:lnTo>
                      <a:pt x="4012" y="4709"/>
                    </a:lnTo>
                    <a:lnTo>
                      <a:pt x="3954" y="4625"/>
                    </a:lnTo>
                    <a:lnTo>
                      <a:pt x="3888" y="4556"/>
                    </a:lnTo>
                    <a:lnTo>
                      <a:pt x="3815" y="4498"/>
                    </a:lnTo>
                    <a:lnTo>
                      <a:pt x="3823" y="4494"/>
                    </a:lnTo>
                    <a:lnTo>
                      <a:pt x="3841" y="4483"/>
                    </a:lnTo>
                    <a:lnTo>
                      <a:pt x="3866" y="4469"/>
                    </a:lnTo>
                    <a:lnTo>
                      <a:pt x="3895" y="4451"/>
                    </a:lnTo>
                    <a:lnTo>
                      <a:pt x="3928" y="4440"/>
                    </a:lnTo>
                    <a:lnTo>
                      <a:pt x="3957" y="4436"/>
                    </a:lnTo>
                    <a:lnTo>
                      <a:pt x="3961" y="4436"/>
                    </a:lnTo>
                    <a:lnTo>
                      <a:pt x="3972" y="4436"/>
                    </a:lnTo>
                    <a:lnTo>
                      <a:pt x="3990" y="4436"/>
                    </a:lnTo>
                    <a:lnTo>
                      <a:pt x="4008" y="4436"/>
                    </a:lnTo>
                    <a:lnTo>
                      <a:pt x="4041" y="4436"/>
                    </a:lnTo>
                    <a:lnTo>
                      <a:pt x="4070" y="4436"/>
                    </a:lnTo>
                    <a:lnTo>
                      <a:pt x="4095" y="4429"/>
                    </a:lnTo>
                    <a:lnTo>
                      <a:pt x="4117" y="4422"/>
                    </a:lnTo>
                    <a:lnTo>
                      <a:pt x="4128" y="4407"/>
                    </a:lnTo>
                    <a:lnTo>
                      <a:pt x="4128" y="4392"/>
                    </a:lnTo>
                    <a:lnTo>
                      <a:pt x="4114" y="4367"/>
                    </a:lnTo>
                    <a:lnTo>
                      <a:pt x="4074" y="4334"/>
                    </a:lnTo>
                    <a:lnTo>
                      <a:pt x="4023" y="4291"/>
                    </a:lnTo>
                    <a:lnTo>
                      <a:pt x="3961" y="4243"/>
                    </a:lnTo>
                    <a:lnTo>
                      <a:pt x="3888" y="4196"/>
                    </a:lnTo>
                    <a:lnTo>
                      <a:pt x="3812" y="4145"/>
                    </a:lnTo>
                    <a:lnTo>
                      <a:pt x="3735" y="4098"/>
                    </a:lnTo>
                    <a:lnTo>
                      <a:pt x="3659" y="4054"/>
                    </a:lnTo>
                    <a:lnTo>
                      <a:pt x="3586" y="4021"/>
                    </a:lnTo>
                    <a:lnTo>
                      <a:pt x="3524" y="3992"/>
                    </a:lnTo>
                    <a:lnTo>
                      <a:pt x="3470" y="3978"/>
                    </a:lnTo>
                    <a:lnTo>
                      <a:pt x="3415" y="3970"/>
                    </a:lnTo>
                    <a:lnTo>
                      <a:pt x="3343" y="3956"/>
                    </a:lnTo>
                    <a:lnTo>
                      <a:pt x="3255" y="3941"/>
                    </a:lnTo>
                    <a:lnTo>
                      <a:pt x="3157" y="3927"/>
                    </a:lnTo>
                    <a:lnTo>
                      <a:pt x="3048" y="3912"/>
                    </a:lnTo>
                    <a:lnTo>
                      <a:pt x="2935" y="3901"/>
                    </a:lnTo>
                    <a:lnTo>
                      <a:pt x="2822" y="3890"/>
                    </a:lnTo>
                    <a:lnTo>
                      <a:pt x="2713" y="3890"/>
                    </a:lnTo>
                    <a:lnTo>
                      <a:pt x="2612" y="3890"/>
                    </a:lnTo>
                    <a:lnTo>
                      <a:pt x="2608" y="3785"/>
                    </a:lnTo>
                    <a:lnTo>
                      <a:pt x="2604" y="3657"/>
                    </a:lnTo>
                    <a:lnTo>
                      <a:pt x="2604" y="3512"/>
                    </a:lnTo>
                    <a:lnTo>
                      <a:pt x="2604" y="3352"/>
                    </a:lnTo>
                    <a:lnTo>
                      <a:pt x="2601" y="3177"/>
                    </a:lnTo>
                    <a:lnTo>
                      <a:pt x="2604" y="2992"/>
                    </a:lnTo>
                    <a:lnTo>
                      <a:pt x="2604" y="2795"/>
                    </a:lnTo>
                    <a:lnTo>
                      <a:pt x="2604" y="2591"/>
                    </a:lnTo>
                    <a:lnTo>
                      <a:pt x="2604" y="2384"/>
                    </a:lnTo>
                    <a:lnTo>
                      <a:pt x="2608" y="2173"/>
                    </a:lnTo>
                    <a:lnTo>
                      <a:pt x="2608" y="1958"/>
                    </a:lnTo>
                    <a:lnTo>
                      <a:pt x="2612" y="1743"/>
                    </a:lnTo>
                    <a:lnTo>
                      <a:pt x="2612" y="1536"/>
                    </a:lnTo>
                    <a:lnTo>
                      <a:pt x="2615" y="1329"/>
                    </a:lnTo>
                    <a:lnTo>
                      <a:pt x="2615" y="1132"/>
                    </a:lnTo>
                    <a:lnTo>
                      <a:pt x="2615" y="943"/>
                    </a:lnTo>
                    <a:lnTo>
                      <a:pt x="2615" y="765"/>
                    </a:lnTo>
                    <a:lnTo>
                      <a:pt x="2615" y="601"/>
                    </a:lnTo>
                    <a:lnTo>
                      <a:pt x="2615" y="448"/>
                    </a:lnTo>
                    <a:lnTo>
                      <a:pt x="2615" y="317"/>
                    </a:lnTo>
                    <a:lnTo>
                      <a:pt x="2612" y="204"/>
                    </a:lnTo>
                    <a:lnTo>
                      <a:pt x="2612" y="113"/>
                    </a:lnTo>
                    <a:lnTo>
                      <a:pt x="2608" y="44"/>
                    </a:lnTo>
                    <a:lnTo>
                      <a:pt x="2328" y="44"/>
                    </a:lnTo>
                    <a:close/>
                    <a:moveTo>
                      <a:pt x="2284" y="0"/>
                    </a:moveTo>
                    <a:lnTo>
                      <a:pt x="2648" y="0"/>
                    </a:lnTo>
                    <a:lnTo>
                      <a:pt x="2652" y="40"/>
                    </a:lnTo>
                    <a:lnTo>
                      <a:pt x="2655" y="113"/>
                    </a:lnTo>
                    <a:lnTo>
                      <a:pt x="2659" y="208"/>
                    </a:lnTo>
                    <a:lnTo>
                      <a:pt x="2659" y="328"/>
                    </a:lnTo>
                    <a:lnTo>
                      <a:pt x="2659" y="470"/>
                    </a:lnTo>
                    <a:lnTo>
                      <a:pt x="2662" y="626"/>
                    </a:lnTo>
                    <a:lnTo>
                      <a:pt x="2662" y="801"/>
                    </a:lnTo>
                    <a:lnTo>
                      <a:pt x="2659" y="990"/>
                    </a:lnTo>
                    <a:lnTo>
                      <a:pt x="2659" y="1190"/>
                    </a:lnTo>
                    <a:lnTo>
                      <a:pt x="2659" y="1401"/>
                    </a:lnTo>
                    <a:lnTo>
                      <a:pt x="2655" y="1616"/>
                    </a:lnTo>
                    <a:lnTo>
                      <a:pt x="2655" y="1834"/>
                    </a:lnTo>
                    <a:lnTo>
                      <a:pt x="2652" y="2075"/>
                    </a:lnTo>
                    <a:lnTo>
                      <a:pt x="2652" y="2315"/>
                    </a:lnTo>
                    <a:lnTo>
                      <a:pt x="2648" y="2548"/>
                    </a:lnTo>
                    <a:lnTo>
                      <a:pt x="2648" y="2773"/>
                    </a:lnTo>
                    <a:lnTo>
                      <a:pt x="2648" y="2992"/>
                    </a:lnTo>
                    <a:lnTo>
                      <a:pt x="2648" y="3199"/>
                    </a:lnTo>
                    <a:lnTo>
                      <a:pt x="2648" y="3388"/>
                    </a:lnTo>
                    <a:lnTo>
                      <a:pt x="2648" y="3563"/>
                    </a:lnTo>
                    <a:lnTo>
                      <a:pt x="2652" y="3716"/>
                    </a:lnTo>
                    <a:lnTo>
                      <a:pt x="2655" y="3847"/>
                    </a:lnTo>
                    <a:lnTo>
                      <a:pt x="2713" y="3843"/>
                    </a:lnTo>
                    <a:lnTo>
                      <a:pt x="2833" y="3847"/>
                    </a:lnTo>
                    <a:lnTo>
                      <a:pt x="2953" y="3858"/>
                    </a:lnTo>
                    <a:lnTo>
                      <a:pt x="3073" y="3868"/>
                    </a:lnTo>
                    <a:lnTo>
                      <a:pt x="3186" y="3887"/>
                    </a:lnTo>
                    <a:lnTo>
                      <a:pt x="3292" y="3901"/>
                    </a:lnTo>
                    <a:lnTo>
                      <a:pt x="3379" y="3916"/>
                    </a:lnTo>
                    <a:lnTo>
                      <a:pt x="3452" y="3930"/>
                    </a:lnTo>
                    <a:lnTo>
                      <a:pt x="3481" y="3934"/>
                    </a:lnTo>
                    <a:lnTo>
                      <a:pt x="3535" y="3952"/>
                    </a:lnTo>
                    <a:lnTo>
                      <a:pt x="3604" y="3981"/>
                    </a:lnTo>
                    <a:lnTo>
                      <a:pt x="3677" y="4018"/>
                    </a:lnTo>
                    <a:lnTo>
                      <a:pt x="3757" y="4061"/>
                    </a:lnTo>
                    <a:lnTo>
                      <a:pt x="3837" y="4109"/>
                    </a:lnTo>
                    <a:lnTo>
                      <a:pt x="3917" y="4160"/>
                    </a:lnTo>
                    <a:lnTo>
                      <a:pt x="3990" y="4211"/>
                    </a:lnTo>
                    <a:lnTo>
                      <a:pt x="4055" y="4261"/>
                    </a:lnTo>
                    <a:lnTo>
                      <a:pt x="4106" y="4302"/>
                    </a:lnTo>
                    <a:lnTo>
                      <a:pt x="4143" y="4338"/>
                    </a:lnTo>
                    <a:lnTo>
                      <a:pt x="4164" y="4363"/>
                    </a:lnTo>
                    <a:lnTo>
                      <a:pt x="4172" y="4389"/>
                    </a:lnTo>
                    <a:lnTo>
                      <a:pt x="4172" y="4411"/>
                    </a:lnTo>
                    <a:lnTo>
                      <a:pt x="4168" y="4425"/>
                    </a:lnTo>
                    <a:lnTo>
                      <a:pt x="4150" y="4451"/>
                    </a:lnTo>
                    <a:lnTo>
                      <a:pt x="4117" y="4469"/>
                    </a:lnTo>
                    <a:lnTo>
                      <a:pt x="4074" y="4480"/>
                    </a:lnTo>
                    <a:lnTo>
                      <a:pt x="4008" y="4483"/>
                    </a:lnTo>
                    <a:lnTo>
                      <a:pt x="3990" y="4483"/>
                    </a:lnTo>
                    <a:lnTo>
                      <a:pt x="3972" y="4480"/>
                    </a:lnTo>
                    <a:lnTo>
                      <a:pt x="3957" y="4480"/>
                    </a:lnTo>
                    <a:lnTo>
                      <a:pt x="3928" y="4487"/>
                    </a:lnTo>
                    <a:lnTo>
                      <a:pt x="3895" y="4502"/>
                    </a:lnTo>
                    <a:lnTo>
                      <a:pt x="3968" y="4574"/>
                    </a:lnTo>
                    <a:lnTo>
                      <a:pt x="4030" y="4662"/>
                    </a:lnTo>
                    <a:lnTo>
                      <a:pt x="4084" y="4760"/>
                    </a:lnTo>
                    <a:lnTo>
                      <a:pt x="4128" y="4869"/>
                    </a:lnTo>
                    <a:lnTo>
                      <a:pt x="4157" y="4989"/>
                    </a:lnTo>
                    <a:lnTo>
                      <a:pt x="4175" y="5113"/>
                    </a:lnTo>
                    <a:lnTo>
                      <a:pt x="4175" y="5226"/>
                    </a:lnTo>
                    <a:lnTo>
                      <a:pt x="4161" y="5346"/>
                    </a:lnTo>
                    <a:lnTo>
                      <a:pt x="4128" y="5477"/>
                    </a:lnTo>
                    <a:lnTo>
                      <a:pt x="4077" y="5611"/>
                    </a:lnTo>
                    <a:lnTo>
                      <a:pt x="4008" y="5757"/>
                    </a:lnTo>
                    <a:lnTo>
                      <a:pt x="4048" y="5753"/>
                    </a:lnTo>
                    <a:lnTo>
                      <a:pt x="4099" y="5757"/>
                    </a:lnTo>
                    <a:lnTo>
                      <a:pt x="4150" y="5764"/>
                    </a:lnTo>
                    <a:lnTo>
                      <a:pt x="4201" y="5779"/>
                    </a:lnTo>
                    <a:lnTo>
                      <a:pt x="4241" y="5797"/>
                    </a:lnTo>
                    <a:lnTo>
                      <a:pt x="4274" y="5826"/>
                    </a:lnTo>
                    <a:lnTo>
                      <a:pt x="4292" y="5859"/>
                    </a:lnTo>
                    <a:lnTo>
                      <a:pt x="4292" y="5899"/>
                    </a:lnTo>
                    <a:lnTo>
                      <a:pt x="4274" y="5932"/>
                    </a:lnTo>
                    <a:lnTo>
                      <a:pt x="4237" y="5968"/>
                    </a:lnTo>
                    <a:lnTo>
                      <a:pt x="4186" y="5997"/>
                    </a:lnTo>
                    <a:lnTo>
                      <a:pt x="4106" y="6041"/>
                    </a:lnTo>
                    <a:lnTo>
                      <a:pt x="4048" y="6077"/>
                    </a:lnTo>
                    <a:lnTo>
                      <a:pt x="4004" y="6110"/>
                    </a:lnTo>
                    <a:lnTo>
                      <a:pt x="3975" y="6139"/>
                    </a:lnTo>
                    <a:lnTo>
                      <a:pt x="3954" y="6161"/>
                    </a:lnTo>
                    <a:lnTo>
                      <a:pt x="3983" y="6165"/>
                    </a:lnTo>
                    <a:lnTo>
                      <a:pt x="4015" y="6168"/>
                    </a:lnTo>
                    <a:lnTo>
                      <a:pt x="4077" y="6161"/>
                    </a:lnTo>
                    <a:lnTo>
                      <a:pt x="4150" y="6172"/>
                    </a:lnTo>
                    <a:lnTo>
                      <a:pt x="4215" y="6197"/>
                    </a:lnTo>
                    <a:lnTo>
                      <a:pt x="4274" y="6241"/>
                    </a:lnTo>
                    <a:lnTo>
                      <a:pt x="4314" y="6296"/>
                    </a:lnTo>
                    <a:lnTo>
                      <a:pt x="4343" y="6361"/>
                    </a:lnTo>
                    <a:lnTo>
                      <a:pt x="4354" y="6434"/>
                    </a:lnTo>
                    <a:lnTo>
                      <a:pt x="4346" y="6499"/>
                    </a:lnTo>
                    <a:lnTo>
                      <a:pt x="4324" y="6558"/>
                    </a:lnTo>
                    <a:lnTo>
                      <a:pt x="4292" y="6609"/>
                    </a:lnTo>
                    <a:lnTo>
                      <a:pt x="4339" y="6670"/>
                    </a:lnTo>
                    <a:lnTo>
                      <a:pt x="4375" y="6743"/>
                    </a:lnTo>
                    <a:lnTo>
                      <a:pt x="4397" y="6823"/>
                    </a:lnTo>
                    <a:lnTo>
                      <a:pt x="4404" y="6911"/>
                    </a:lnTo>
                    <a:lnTo>
                      <a:pt x="4394" y="6994"/>
                    </a:lnTo>
                    <a:lnTo>
                      <a:pt x="4368" y="7074"/>
                    </a:lnTo>
                    <a:lnTo>
                      <a:pt x="4321" y="7143"/>
                    </a:lnTo>
                    <a:lnTo>
                      <a:pt x="4263" y="7202"/>
                    </a:lnTo>
                    <a:lnTo>
                      <a:pt x="4306" y="7260"/>
                    </a:lnTo>
                    <a:lnTo>
                      <a:pt x="4343" y="7329"/>
                    </a:lnTo>
                    <a:lnTo>
                      <a:pt x="4361" y="7402"/>
                    </a:lnTo>
                    <a:lnTo>
                      <a:pt x="4368" y="7482"/>
                    </a:lnTo>
                    <a:lnTo>
                      <a:pt x="4361" y="7551"/>
                    </a:lnTo>
                    <a:lnTo>
                      <a:pt x="4339" y="7620"/>
                    </a:lnTo>
                    <a:lnTo>
                      <a:pt x="4306" y="7678"/>
                    </a:lnTo>
                    <a:lnTo>
                      <a:pt x="4259" y="7733"/>
                    </a:lnTo>
                    <a:lnTo>
                      <a:pt x="4201" y="7777"/>
                    </a:lnTo>
                    <a:lnTo>
                      <a:pt x="4244" y="7831"/>
                    </a:lnTo>
                    <a:lnTo>
                      <a:pt x="4277" y="7897"/>
                    </a:lnTo>
                    <a:lnTo>
                      <a:pt x="4295" y="7969"/>
                    </a:lnTo>
                    <a:lnTo>
                      <a:pt x="4303" y="8049"/>
                    </a:lnTo>
                    <a:lnTo>
                      <a:pt x="4295" y="8119"/>
                    </a:lnTo>
                    <a:lnTo>
                      <a:pt x="4274" y="8184"/>
                    </a:lnTo>
                    <a:lnTo>
                      <a:pt x="4237" y="8246"/>
                    </a:lnTo>
                    <a:lnTo>
                      <a:pt x="4194" y="8297"/>
                    </a:lnTo>
                    <a:lnTo>
                      <a:pt x="4135" y="8341"/>
                    </a:lnTo>
                    <a:lnTo>
                      <a:pt x="4179" y="8402"/>
                    </a:lnTo>
                    <a:lnTo>
                      <a:pt x="4201" y="8479"/>
                    </a:lnTo>
                    <a:lnTo>
                      <a:pt x="4212" y="8559"/>
                    </a:lnTo>
                    <a:lnTo>
                      <a:pt x="4204" y="8621"/>
                    </a:lnTo>
                    <a:lnTo>
                      <a:pt x="4183" y="8683"/>
                    </a:lnTo>
                    <a:lnTo>
                      <a:pt x="4150" y="8737"/>
                    </a:lnTo>
                    <a:lnTo>
                      <a:pt x="4106" y="8785"/>
                    </a:lnTo>
                    <a:lnTo>
                      <a:pt x="4052" y="8821"/>
                    </a:lnTo>
                    <a:lnTo>
                      <a:pt x="4077" y="8890"/>
                    </a:lnTo>
                    <a:lnTo>
                      <a:pt x="4088" y="8970"/>
                    </a:lnTo>
                    <a:lnTo>
                      <a:pt x="4081" y="9028"/>
                    </a:lnTo>
                    <a:lnTo>
                      <a:pt x="4059" y="9083"/>
                    </a:lnTo>
                    <a:lnTo>
                      <a:pt x="4023" y="9134"/>
                    </a:lnTo>
                    <a:lnTo>
                      <a:pt x="3979" y="9177"/>
                    </a:lnTo>
                    <a:lnTo>
                      <a:pt x="3921" y="9210"/>
                    </a:lnTo>
                    <a:lnTo>
                      <a:pt x="3954" y="9283"/>
                    </a:lnTo>
                    <a:lnTo>
                      <a:pt x="3964" y="9356"/>
                    </a:lnTo>
                    <a:lnTo>
                      <a:pt x="3954" y="9432"/>
                    </a:lnTo>
                    <a:lnTo>
                      <a:pt x="3921" y="9501"/>
                    </a:lnTo>
                    <a:lnTo>
                      <a:pt x="3870" y="9563"/>
                    </a:lnTo>
                    <a:lnTo>
                      <a:pt x="3804" y="9611"/>
                    </a:lnTo>
                    <a:lnTo>
                      <a:pt x="3728" y="9643"/>
                    </a:lnTo>
                    <a:lnTo>
                      <a:pt x="3641" y="9658"/>
                    </a:lnTo>
                    <a:lnTo>
                      <a:pt x="3597" y="9720"/>
                    </a:lnTo>
                    <a:lnTo>
                      <a:pt x="3539" y="9771"/>
                    </a:lnTo>
                    <a:lnTo>
                      <a:pt x="3473" y="9811"/>
                    </a:lnTo>
                    <a:lnTo>
                      <a:pt x="3397" y="9836"/>
                    </a:lnTo>
                    <a:lnTo>
                      <a:pt x="3317" y="9851"/>
                    </a:lnTo>
                    <a:lnTo>
                      <a:pt x="3288" y="9851"/>
                    </a:lnTo>
                    <a:lnTo>
                      <a:pt x="3208" y="9843"/>
                    </a:lnTo>
                    <a:lnTo>
                      <a:pt x="3132" y="9822"/>
                    </a:lnTo>
                    <a:lnTo>
                      <a:pt x="3062" y="9789"/>
                    </a:lnTo>
                    <a:lnTo>
                      <a:pt x="3044" y="9796"/>
                    </a:lnTo>
                    <a:lnTo>
                      <a:pt x="3055" y="9872"/>
                    </a:lnTo>
                    <a:lnTo>
                      <a:pt x="3066" y="9938"/>
                    </a:lnTo>
                    <a:lnTo>
                      <a:pt x="3066" y="10014"/>
                    </a:lnTo>
                    <a:lnTo>
                      <a:pt x="3044" y="10094"/>
                    </a:lnTo>
                    <a:lnTo>
                      <a:pt x="3012" y="10171"/>
                    </a:lnTo>
                    <a:lnTo>
                      <a:pt x="2968" y="10247"/>
                    </a:lnTo>
                    <a:lnTo>
                      <a:pt x="2917" y="10324"/>
                    </a:lnTo>
                    <a:lnTo>
                      <a:pt x="2855" y="10422"/>
                    </a:lnTo>
                    <a:lnTo>
                      <a:pt x="2804" y="10520"/>
                    </a:lnTo>
                    <a:lnTo>
                      <a:pt x="2782" y="10589"/>
                    </a:lnTo>
                    <a:lnTo>
                      <a:pt x="2772" y="10658"/>
                    </a:lnTo>
                    <a:lnTo>
                      <a:pt x="2768" y="10724"/>
                    </a:lnTo>
                    <a:lnTo>
                      <a:pt x="2768" y="10782"/>
                    </a:lnTo>
                    <a:lnTo>
                      <a:pt x="2768" y="10830"/>
                    </a:lnTo>
                    <a:lnTo>
                      <a:pt x="2768" y="10873"/>
                    </a:lnTo>
                    <a:lnTo>
                      <a:pt x="2761" y="10913"/>
                    </a:lnTo>
                    <a:lnTo>
                      <a:pt x="2746" y="10946"/>
                    </a:lnTo>
                    <a:lnTo>
                      <a:pt x="2721" y="10971"/>
                    </a:lnTo>
                    <a:lnTo>
                      <a:pt x="2681" y="10997"/>
                    </a:lnTo>
                    <a:lnTo>
                      <a:pt x="2637" y="11011"/>
                    </a:lnTo>
                    <a:lnTo>
                      <a:pt x="2590" y="11019"/>
                    </a:lnTo>
                    <a:lnTo>
                      <a:pt x="2539" y="11011"/>
                    </a:lnTo>
                    <a:lnTo>
                      <a:pt x="2491" y="10997"/>
                    </a:lnTo>
                    <a:lnTo>
                      <a:pt x="2451" y="10975"/>
                    </a:lnTo>
                    <a:lnTo>
                      <a:pt x="2426" y="10946"/>
                    </a:lnTo>
                    <a:lnTo>
                      <a:pt x="2415" y="10910"/>
                    </a:lnTo>
                    <a:lnTo>
                      <a:pt x="2408" y="10866"/>
                    </a:lnTo>
                    <a:lnTo>
                      <a:pt x="2408" y="10811"/>
                    </a:lnTo>
                    <a:lnTo>
                      <a:pt x="2408" y="10753"/>
                    </a:lnTo>
                    <a:lnTo>
                      <a:pt x="2408" y="10702"/>
                    </a:lnTo>
                    <a:lnTo>
                      <a:pt x="2408" y="10651"/>
                    </a:lnTo>
                    <a:lnTo>
                      <a:pt x="2404" y="10608"/>
                    </a:lnTo>
                    <a:lnTo>
                      <a:pt x="2397" y="10575"/>
                    </a:lnTo>
                    <a:lnTo>
                      <a:pt x="2390" y="10564"/>
                    </a:lnTo>
                    <a:lnTo>
                      <a:pt x="2382" y="10538"/>
                    </a:lnTo>
                    <a:lnTo>
                      <a:pt x="2368" y="10502"/>
                    </a:lnTo>
                    <a:lnTo>
                      <a:pt x="2350" y="10455"/>
                    </a:lnTo>
                    <a:lnTo>
                      <a:pt x="2331" y="10400"/>
                    </a:lnTo>
                    <a:lnTo>
                      <a:pt x="2313" y="10346"/>
                    </a:lnTo>
                    <a:lnTo>
                      <a:pt x="2299" y="10287"/>
                    </a:lnTo>
                    <a:lnTo>
                      <a:pt x="2288" y="10236"/>
                    </a:lnTo>
                    <a:lnTo>
                      <a:pt x="2281" y="10189"/>
                    </a:lnTo>
                    <a:lnTo>
                      <a:pt x="2284" y="10153"/>
                    </a:lnTo>
                    <a:lnTo>
                      <a:pt x="2284" y="10142"/>
                    </a:lnTo>
                    <a:lnTo>
                      <a:pt x="2284" y="10131"/>
                    </a:lnTo>
                    <a:lnTo>
                      <a:pt x="2277" y="10124"/>
                    </a:lnTo>
                    <a:lnTo>
                      <a:pt x="2262" y="10109"/>
                    </a:lnTo>
                    <a:lnTo>
                      <a:pt x="2241" y="10087"/>
                    </a:lnTo>
                    <a:lnTo>
                      <a:pt x="2208" y="10062"/>
                    </a:lnTo>
                    <a:lnTo>
                      <a:pt x="2171" y="10029"/>
                    </a:lnTo>
                    <a:lnTo>
                      <a:pt x="2142" y="9985"/>
                    </a:lnTo>
                    <a:lnTo>
                      <a:pt x="2117" y="9927"/>
                    </a:lnTo>
                    <a:lnTo>
                      <a:pt x="2099" y="9858"/>
                    </a:lnTo>
                    <a:lnTo>
                      <a:pt x="2088" y="9785"/>
                    </a:lnTo>
                    <a:lnTo>
                      <a:pt x="2084" y="9712"/>
                    </a:lnTo>
                    <a:lnTo>
                      <a:pt x="2088" y="9647"/>
                    </a:lnTo>
                    <a:lnTo>
                      <a:pt x="2095" y="9592"/>
                    </a:lnTo>
                    <a:lnTo>
                      <a:pt x="2113" y="9552"/>
                    </a:lnTo>
                    <a:lnTo>
                      <a:pt x="2110" y="9545"/>
                    </a:lnTo>
                    <a:lnTo>
                      <a:pt x="2106" y="9534"/>
                    </a:lnTo>
                    <a:lnTo>
                      <a:pt x="2099" y="9523"/>
                    </a:lnTo>
                    <a:lnTo>
                      <a:pt x="2095" y="9512"/>
                    </a:lnTo>
                    <a:lnTo>
                      <a:pt x="2084" y="9494"/>
                    </a:lnTo>
                    <a:lnTo>
                      <a:pt x="2073" y="9476"/>
                    </a:lnTo>
                    <a:lnTo>
                      <a:pt x="2001" y="9483"/>
                    </a:lnTo>
                    <a:lnTo>
                      <a:pt x="1935" y="9487"/>
                    </a:lnTo>
                    <a:lnTo>
                      <a:pt x="1870" y="9483"/>
                    </a:lnTo>
                    <a:lnTo>
                      <a:pt x="1811" y="9472"/>
                    </a:lnTo>
                    <a:lnTo>
                      <a:pt x="1757" y="9454"/>
                    </a:lnTo>
                    <a:lnTo>
                      <a:pt x="1753" y="9454"/>
                    </a:lnTo>
                    <a:lnTo>
                      <a:pt x="1768" y="9469"/>
                    </a:lnTo>
                    <a:lnTo>
                      <a:pt x="1786" y="9487"/>
                    </a:lnTo>
                    <a:lnTo>
                      <a:pt x="1811" y="9541"/>
                    </a:lnTo>
                    <a:lnTo>
                      <a:pt x="1822" y="9600"/>
                    </a:lnTo>
                    <a:lnTo>
                      <a:pt x="1819" y="9661"/>
                    </a:lnTo>
                    <a:lnTo>
                      <a:pt x="1804" y="9701"/>
                    </a:lnTo>
                    <a:lnTo>
                      <a:pt x="1786" y="9727"/>
                    </a:lnTo>
                    <a:lnTo>
                      <a:pt x="1764" y="9742"/>
                    </a:lnTo>
                    <a:lnTo>
                      <a:pt x="1742" y="9756"/>
                    </a:lnTo>
                    <a:lnTo>
                      <a:pt x="1717" y="9771"/>
                    </a:lnTo>
                    <a:lnTo>
                      <a:pt x="1691" y="9792"/>
                    </a:lnTo>
                    <a:lnTo>
                      <a:pt x="1662" y="9829"/>
                    </a:lnTo>
                    <a:lnTo>
                      <a:pt x="1648" y="9851"/>
                    </a:lnTo>
                    <a:lnTo>
                      <a:pt x="1626" y="9862"/>
                    </a:lnTo>
                    <a:lnTo>
                      <a:pt x="1597" y="9865"/>
                    </a:lnTo>
                    <a:lnTo>
                      <a:pt x="1560" y="9858"/>
                    </a:lnTo>
                    <a:lnTo>
                      <a:pt x="1528" y="9836"/>
                    </a:lnTo>
                    <a:lnTo>
                      <a:pt x="1502" y="9807"/>
                    </a:lnTo>
                    <a:lnTo>
                      <a:pt x="1495" y="9771"/>
                    </a:lnTo>
                    <a:lnTo>
                      <a:pt x="1499" y="9738"/>
                    </a:lnTo>
                    <a:lnTo>
                      <a:pt x="1517" y="9705"/>
                    </a:lnTo>
                    <a:lnTo>
                      <a:pt x="1520" y="9698"/>
                    </a:lnTo>
                    <a:lnTo>
                      <a:pt x="1539" y="9676"/>
                    </a:lnTo>
                    <a:lnTo>
                      <a:pt x="1553" y="9654"/>
                    </a:lnTo>
                    <a:lnTo>
                      <a:pt x="1560" y="9636"/>
                    </a:lnTo>
                    <a:lnTo>
                      <a:pt x="1557" y="9632"/>
                    </a:lnTo>
                    <a:lnTo>
                      <a:pt x="1546" y="9632"/>
                    </a:lnTo>
                    <a:lnTo>
                      <a:pt x="1535" y="9629"/>
                    </a:lnTo>
                    <a:lnTo>
                      <a:pt x="1520" y="9625"/>
                    </a:lnTo>
                    <a:lnTo>
                      <a:pt x="1510" y="9625"/>
                    </a:lnTo>
                    <a:lnTo>
                      <a:pt x="1470" y="9632"/>
                    </a:lnTo>
                    <a:lnTo>
                      <a:pt x="1430" y="9647"/>
                    </a:lnTo>
                    <a:lnTo>
                      <a:pt x="1386" y="9665"/>
                    </a:lnTo>
                    <a:lnTo>
                      <a:pt x="1335" y="9680"/>
                    </a:lnTo>
                    <a:lnTo>
                      <a:pt x="1273" y="9683"/>
                    </a:lnTo>
                    <a:lnTo>
                      <a:pt x="1248" y="9683"/>
                    </a:lnTo>
                    <a:lnTo>
                      <a:pt x="1219" y="9680"/>
                    </a:lnTo>
                    <a:lnTo>
                      <a:pt x="1146" y="9665"/>
                    </a:lnTo>
                    <a:lnTo>
                      <a:pt x="1091" y="9643"/>
                    </a:lnTo>
                    <a:lnTo>
                      <a:pt x="1051" y="9614"/>
                    </a:lnTo>
                    <a:lnTo>
                      <a:pt x="1022" y="9585"/>
                    </a:lnTo>
                    <a:lnTo>
                      <a:pt x="1000" y="9556"/>
                    </a:lnTo>
                    <a:lnTo>
                      <a:pt x="986" y="9530"/>
                    </a:lnTo>
                    <a:lnTo>
                      <a:pt x="979" y="9516"/>
                    </a:lnTo>
                    <a:lnTo>
                      <a:pt x="971" y="9501"/>
                    </a:lnTo>
                    <a:lnTo>
                      <a:pt x="964" y="9494"/>
                    </a:lnTo>
                    <a:lnTo>
                      <a:pt x="953" y="9487"/>
                    </a:lnTo>
                    <a:lnTo>
                      <a:pt x="946" y="9480"/>
                    </a:lnTo>
                    <a:lnTo>
                      <a:pt x="939" y="9480"/>
                    </a:lnTo>
                    <a:lnTo>
                      <a:pt x="931" y="9480"/>
                    </a:lnTo>
                    <a:lnTo>
                      <a:pt x="928" y="9480"/>
                    </a:lnTo>
                    <a:lnTo>
                      <a:pt x="851" y="9469"/>
                    </a:lnTo>
                    <a:lnTo>
                      <a:pt x="775" y="9443"/>
                    </a:lnTo>
                    <a:lnTo>
                      <a:pt x="706" y="9403"/>
                    </a:lnTo>
                    <a:lnTo>
                      <a:pt x="648" y="9352"/>
                    </a:lnTo>
                    <a:lnTo>
                      <a:pt x="597" y="9287"/>
                    </a:lnTo>
                    <a:lnTo>
                      <a:pt x="564" y="9218"/>
                    </a:lnTo>
                    <a:lnTo>
                      <a:pt x="542" y="9148"/>
                    </a:lnTo>
                    <a:lnTo>
                      <a:pt x="535" y="9076"/>
                    </a:lnTo>
                    <a:lnTo>
                      <a:pt x="473" y="9032"/>
                    </a:lnTo>
                    <a:lnTo>
                      <a:pt x="418" y="8974"/>
                    </a:lnTo>
                    <a:lnTo>
                      <a:pt x="382" y="8908"/>
                    </a:lnTo>
                    <a:lnTo>
                      <a:pt x="360" y="8835"/>
                    </a:lnTo>
                    <a:lnTo>
                      <a:pt x="353" y="8763"/>
                    </a:lnTo>
                    <a:lnTo>
                      <a:pt x="364" y="8690"/>
                    </a:lnTo>
                    <a:lnTo>
                      <a:pt x="393" y="8621"/>
                    </a:lnTo>
                    <a:lnTo>
                      <a:pt x="328" y="8584"/>
                    </a:lnTo>
                    <a:lnTo>
                      <a:pt x="269" y="8537"/>
                    </a:lnTo>
                    <a:lnTo>
                      <a:pt x="222" y="8479"/>
                    </a:lnTo>
                    <a:lnTo>
                      <a:pt x="186" y="8410"/>
                    </a:lnTo>
                    <a:lnTo>
                      <a:pt x="164" y="8337"/>
                    </a:lnTo>
                    <a:lnTo>
                      <a:pt x="157" y="8261"/>
                    </a:lnTo>
                    <a:lnTo>
                      <a:pt x="168" y="8173"/>
                    </a:lnTo>
                    <a:lnTo>
                      <a:pt x="193" y="8093"/>
                    </a:lnTo>
                    <a:lnTo>
                      <a:pt x="240" y="8020"/>
                    </a:lnTo>
                    <a:lnTo>
                      <a:pt x="171" y="7966"/>
                    </a:lnTo>
                    <a:lnTo>
                      <a:pt x="113" y="7897"/>
                    </a:lnTo>
                    <a:lnTo>
                      <a:pt x="69" y="7820"/>
                    </a:lnTo>
                    <a:lnTo>
                      <a:pt x="44" y="7729"/>
                    </a:lnTo>
                    <a:lnTo>
                      <a:pt x="33" y="7635"/>
                    </a:lnTo>
                    <a:lnTo>
                      <a:pt x="44" y="7547"/>
                    </a:lnTo>
                    <a:lnTo>
                      <a:pt x="66" y="7464"/>
                    </a:lnTo>
                    <a:lnTo>
                      <a:pt x="102" y="7387"/>
                    </a:lnTo>
                    <a:lnTo>
                      <a:pt x="153" y="7322"/>
                    </a:lnTo>
                    <a:lnTo>
                      <a:pt x="106" y="7271"/>
                    </a:lnTo>
                    <a:lnTo>
                      <a:pt x="73" y="7213"/>
                    </a:lnTo>
                    <a:lnTo>
                      <a:pt x="51" y="7151"/>
                    </a:lnTo>
                    <a:lnTo>
                      <a:pt x="44" y="7085"/>
                    </a:lnTo>
                    <a:lnTo>
                      <a:pt x="55" y="7009"/>
                    </a:lnTo>
                    <a:lnTo>
                      <a:pt x="80" y="6940"/>
                    </a:lnTo>
                    <a:lnTo>
                      <a:pt x="124" y="6878"/>
                    </a:lnTo>
                    <a:lnTo>
                      <a:pt x="178" y="6823"/>
                    </a:lnTo>
                    <a:lnTo>
                      <a:pt x="157" y="6772"/>
                    </a:lnTo>
                    <a:lnTo>
                      <a:pt x="142" y="6721"/>
                    </a:lnTo>
                    <a:lnTo>
                      <a:pt x="138" y="6663"/>
                    </a:lnTo>
                    <a:lnTo>
                      <a:pt x="146" y="6594"/>
                    </a:lnTo>
                    <a:lnTo>
                      <a:pt x="168" y="6525"/>
                    </a:lnTo>
                    <a:lnTo>
                      <a:pt x="208" y="6467"/>
                    </a:lnTo>
                    <a:lnTo>
                      <a:pt x="255" y="6419"/>
                    </a:lnTo>
                    <a:lnTo>
                      <a:pt x="313" y="6379"/>
                    </a:lnTo>
                    <a:lnTo>
                      <a:pt x="382" y="6357"/>
                    </a:lnTo>
                    <a:lnTo>
                      <a:pt x="455" y="6347"/>
                    </a:lnTo>
                    <a:lnTo>
                      <a:pt x="509" y="6354"/>
                    </a:lnTo>
                    <a:lnTo>
                      <a:pt x="560" y="6368"/>
                    </a:lnTo>
                    <a:lnTo>
                      <a:pt x="611" y="6328"/>
                    </a:lnTo>
                    <a:lnTo>
                      <a:pt x="666" y="6299"/>
                    </a:lnTo>
                    <a:lnTo>
                      <a:pt x="724" y="6281"/>
                    </a:lnTo>
                    <a:lnTo>
                      <a:pt x="786" y="6274"/>
                    </a:lnTo>
                    <a:lnTo>
                      <a:pt x="859" y="6285"/>
                    </a:lnTo>
                    <a:lnTo>
                      <a:pt x="928" y="6306"/>
                    </a:lnTo>
                    <a:lnTo>
                      <a:pt x="986" y="6347"/>
                    </a:lnTo>
                    <a:lnTo>
                      <a:pt x="1037" y="6397"/>
                    </a:lnTo>
                    <a:lnTo>
                      <a:pt x="1073" y="6459"/>
                    </a:lnTo>
                    <a:lnTo>
                      <a:pt x="1102" y="6448"/>
                    </a:lnTo>
                    <a:lnTo>
                      <a:pt x="1131" y="6437"/>
                    </a:lnTo>
                    <a:lnTo>
                      <a:pt x="1124" y="6336"/>
                    </a:lnTo>
                    <a:lnTo>
                      <a:pt x="1128" y="6248"/>
                    </a:lnTo>
                    <a:lnTo>
                      <a:pt x="1142" y="6168"/>
                    </a:lnTo>
                    <a:lnTo>
                      <a:pt x="1168" y="6099"/>
                    </a:lnTo>
                    <a:lnTo>
                      <a:pt x="1197" y="6037"/>
                    </a:lnTo>
                    <a:lnTo>
                      <a:pt x="1230" y="5983"/>
                    </a:lnTo>
                    <a:lnTo>
                      <a:pt x="1266" y="5935"/>
                    </a:lnTo>
                    <a:lnTo>
                      <a:pt x="1302" y="5892"/>
                    </a:lnTo>
                    <a:lnTo>
                      <a:pt x="1339" y="5855"/>
                    </a:lnTo>
                    <a:lnTo>
                      <a:pt x="1313" y="5852"/>
                    </a:lnTo>
                    <a:lnTo>
                      <a:pt x="1288" y="5852"/>
                    </a:lnTo>
                    <a:lnTo>
                      <a:pt x="1230" y="5855"/>
                    </a:lnTo>
                    <a:lnTo>
                      <a:pt x="1182" y="5870"/>
                    </a:lnTo>
                    <a:lnTo>
                      <a:pt x="1142" y="5895"/>
                    </a:lnTo>
                    <a:lnTo>
                      <a:pt x="1124" y="5910"/>
                    </a:lnTo>
                    <a:lnTo>
                      <a:pt x="1037" y="5979"/>
                    </a:lnTo>
                    <a:lnTo>
                      <a:pt x="953" y="6044"/>
                    </a:lnTo>
                    <a:lnTo>
                      <a:pt x="862" y="6106"/>
                    </a:lnTo>
                    <a:lnTo>
                      <a:pt x="768" y="6161"/>
                    </a:lnTo>
                    <a:lnTo>
                      <a:pt x="669" y="6208"/>
                    </a:lnTo>
                    <a:lnTo>
                      <a:pt x="560" y="6245"/>
                    </a:lnTo>
                    <a:lnTo>
                      <a:pt x="480" y="6263"/>
                    </a:lnTo>
                    <a:lnTo>
                      <a:pt x="418" y="6274"/>
                    </a:lnTo>
                    <a:lnTo>
                      <a:pt x="368" y="6277"/>
                    </a:lnTo>
                    <a:lnTo>
                      <a:pt x="324" y="6274"/>
                    </a:lnTo>
                    <a:lnTo>
                      <a:pt x="291" y="6263"/>
                    </a:lnTo>
                    <a:lnTo>
                      <a:pt x="269" y="6241"/>
                    </a:lnTo>
                    <a:lnTo>
                      <a:pt x="258" y="6223"/>
                    </a:lnTo>
                    <a:lnTo>
                      <a:pt x="248" y="6194"/>
                    </a:lnTo>
                    <a:lnTo>
                      <a:pt x="244" y="6150"/>
                    </a:lnTo>
                    <a:lnTo>
                      <a:pt x="237" y="6095"/>
                    </a:lnTo>
                    <a:lnTo>
                      <a:pt x="233" y="6026"/>
                    </a:lnTo>
                    <a:lnTo>
                      <a:pt x="229" y="5935"/>
                    </a:lnTo>
                    <a:lnTo>
                      <a:pt x="226" y="5844"/>
                    </a:lnTo>
                    <a:lnTo>
                      <a:pt x="218" y="5761"/>
                    </a:lnTo>
                    <a:lnTo>
                      <a:pt x="204" y="5673"/>
                    </a:lnTo>
                    <a:lnTo>
                      <a:pt x="182" y="5582"/>
                    </a:lnTo>
                    <a:lnTo>
                      <a:pt x="149" y="5488"/>
                    </a:lnTo>
                    <a:lnTo>
                      <a:pt x="109" y="5390"/>
                    </a:lnTo>
                    <a:lnTo>
                      <a:pt x="73" y="5288"/>
                    </a:lnTo>
                    <a:lnTo>
                      <a:pt x="37" y="5186"/>
                    </a:lnTo>
                    <a:lnTo>
                      <a:pt x="11" y="5073"/>
                    </a:lnTo>
                    <a:lnTo>
                      <a:pt x="0" y="4967"/>
                    </a:lnTo>
                    <a:lnTo>
                      <a:pt x="4" y="4858"/>
                    </a:lnTo>
                    <a:lnTo>
                      <a:pt x="22" y="4756"/>
                    </a:lnTo>
                    <a:lnTo>
                      <a:pt x="55" y="4662"/>
                    </a:lnTo>
                    <a:lnTo>
                      <a:pt x="102" y="4574"/>
                    </a:lnTo>
                    <a:lnTo>
                      <a:pt x="138" y="4523"/>
                    </a:lnTo>
                    <a:lnTo>
                      <a:pt x="189" y="4462"/>
                    </a:lnTo>
                    <a:lnTo>
                      <a:pt x="248" y="4396"/>
                    </a:lnTo>
                    <a:lnTo>
                      <a:pt x="317" y="4320"/>
                    </a:lnTo>
                    <a:lnTo>
                      <a:pt x="386" y="4243"/>
                    </a:lnTo>
                    <a:lnTo>
                      <a:pt x="462" y="4167"/>
                    </a:lnTo>
                    <a:lnTo>
                      <a:pt x="539" y="4094"/>
                    </a:lnTo>
                    <a:lnTo>
                      <a:pt x="615" y="4029"/>
                    </a:lnTo>
                    <a:lnTo>
                      <a:pt x="684" y="3967"/>
                    </a:lnTo>
                    <a:lnTo>
                      <a:pt x="749" y="3916"/>
                    </a:lnTo>
                    <a:lnTo>
                      <a:pt x="808" y="3879"/>
                    </a:lnTo>
                    <a:lnTo>
                      <a:pt x="848" y="3861"/>
                    </a:lnTo>
                    <a:lnTo>
                      <a:pt x="902" y="3847"/>
                    </a:lnTo>
                    <a:lnTo>
                      <a:pt x="971" y="3839"/>
                    </a:lnTo>
                    <a:lnTo>
                      <a:pt x="1051" y="3836"/>
                    </a:lnTo>
                    <a:lnTo>
                      <a:pt x="1182" y="3843"/>
                    </a:lnTo>
                    <a:lnTo>
                      <a:pt x="1328" y="3854"/>
                    </a:lnTo>
                    <a:lnTo>
                      <a:pt x="1470" y="3872"/>
                    </a:lnTo>
                    <a:lnTo>
                      <a:pt x="1608" y="3894"/>
                    </a:lnTo>
                    <a:lnTo>
                      <a:pt x="1728" y="3916"/>
                    </a:lnTo>
                    <a:lnTo>
                      <a:pt x="1782" y="3923"/>
                    </a:lnTo>
                    <a:lnTo>
                      <a:pt x="1826" y="3930"/>
                    </a:lnTo>
                    <a:lnTo>
                      <a:pt x="1862" y="3934"/>
                    </a:lnTo>
                    <a:lnTo>
                      <a:pt x="1950" y="3941"/>
                    </a:lnTo>
                    <a:lnTo>
                      <a:pt x="2044" y="3934"/>
                    </a:lnTo>
                    <a:lnTo>
                      <a:pt x="2153" y="3923"/>
                    </a:lnTo>
                    <a:lnTo>
                      <a:pt x="2281" y="3901"/>
                    </a:lnTo>
                    <a:lnTo>
                      <a:pt x="2266" y="3690"/>
                    </a:lnTo>
                    <a:lnTo>
                      <a:pt x="2251" y="3476"/>
                    </a:lnTo>
                    <a:lnTo>
                      <a:pt x="2241" y="3272"/>
                    </a:lnTo>
                    <a:lnTo>
                      <a:pt x="2241" y="3206"/>
                    </a:lnTo>
                    <a:lnTo>
                      <a:pt x="2237" y="3115"/>
                    </a:lnTo>
                    <a:lnTo>
                      <a:pt x="2237" y="3010"/>
                    </a:lnTo>
                    <a:lnTo>
                      <a:pt x="2237" y="2882"/>
                    </a:lnTo>
                    <a:lnTo>
                      <a:pt x="2237" y="2744"/>
                    </a:lnTo>
                    <a:lnTo>
                      <a:pt x="2237" y="2591"/>
                    </a:lnTo>
                    <a:lnTo>
                      <a:pt x="2237" y="2431"/>
                    </a:lnTo>
                    <a:lnTo>
                      <a:pt x="2241" y="2260"/>
                    </a:lnTo>
                    <a:lnTo>
                      <a:pt x="2241" y="2082"/>
                    </a:lnTo>
                    <a:lnTo>
                      <a:pt x="2244" y="1900"/>
                    </a:lnTo>
                    <a:lnTo>
                      <a:pt x="2248" y="1714"/>
                    </a:lnTo>
                    <a:lnTo>
                      <a:pt x="2251" y="1532"/>
                    </a:lnTo>
                    <a:lnTo>
                      <a:pt x="2255" y="1347"/>
                    </a:lnTo>
                    <a:lnTo>
                      <a:pt x="2259" y="1169"/>
                    </a:lnTo>
                    <a:lnTo>
                      <a:pt x="2262" y="994"/>
                    </a:lnTo>
                    <a:lnTo>
                      <a:pt x="2266" y="830"/>
                    </a:lnTo>
                    <a:lnTo>
                      <a:pt x="2270" y="674"/>
                    </a:lnTo>
                    <a:lnTo>
                      <a:pt x="2270" y="532"/>
                    </a:lnTo>
                    <a:lnTo>
                      <a:pt x="2273" y="404"/>
                    </a:lnTo>
                    <a:lnTo>
                      <a:pt x="2277" y="292"/>
                    </a:lnTo>
                    <a:lnTo>
                      <a:pt x="2281" y="197"/>
                    </a:lnTo>
                    <a:lnTo>
                      <a:pt x="2281" y="121"/>
                    </a:lnTo>
                    <a:lnTo>
                      <a:pt x="2281" y="70"/>
                    </a:lnTo>
                    <a:lnTo>
                      <a:pt x="2284" y="44"/>
                    </a:lnTo>
                    <a:lnTo>
                      <a:pt x="2284" y="0"/>
                    </a:lnTo>
                    <a:close/>
                  </a:path>
                </a:pathLst>
              </a:custGeom>
              <a:solidFill>
                <a:srgbClr val="000000"/>
              </a:solidFill>
              <a:ln w="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91093" name="Freeform 277"/>
              <p:cNvSpPr>
                <a:spLocks/>
              </p:cNvSpPr>
              <p:nvPr/>
            </p:nvSpPr>
            <p:spPr bwMode="auto">
              <a:xfrm>
                <a:off x="6150" y="5957"/>
                <a:ext cx="589" cy="531"/>
              </a:xfrm>
              <a:custGeom>
                <a:avLst/>
                <a:gdLst/>
                <a:ahLst/>
                <a:cxnLst>
                  <a:cxn ang="0">
                    <a:pos x="396" y="0"/>
                  </a:cxn>
                  <a:cxn ang="0">
                    <a:pos x="447" y="0"/>
                  </a:cxn>
                  <a:cxn ang="0">
                    <a:pos x="491" y="11"/>
                  </a:cxn>
                  <a:cxn ang="0">
                    <a:pos x="531" y="22"/>
                  </a:cxn>
                  <a:cxn ang="0">
                    <a:pos x="564" y="36"/>
                  </a:cxn>
                  <a:cxn ang="0">
                    <a:pos x="582" y="58"/>
                  </a:cxn>
                  <a:cxn ang="0">
                    <a:pos x="589" y="80"/>
                  </a:cxn>
                  <a:cxn ang="0">
                    <a:pos x="582" y="102"/>
                  </a:cxn>
                  <a:cxn ang="0">
                    <a:pos x="556" y="131"/>
                  </a:cxn>
                  <a:cxn ang="0">
                    <a:pos x="509" y="160"/>
                  </a:cxn>
                  <a:cxn ang="0">
                    <a:pos x="422" y="203"/>
                  </a:cxn>
                  <a:cxn ang="0">
                    <a:pos x="356" y="243"/>
                  </a:cxn>
                  <a:cxn ang="0">
                    <a:pos x="309" y="280"/>
                  </a:cxn>
                  <a:cxn ang="0">
                    <a:pos x="276" y="313"/>
                  </a:cxn>
                  <a:cxn ang="0">
                    <a:pos x="255" y="342"/>
                  </a:cxn>
                  <a:cxn ang="0">
                    <a:pos x="240" y="371"/>
                  </a:cxn>
                  <a:cxn ang="0">
                    <a:pos x="233" y="396"/>
                  </a:cxn>
                  <a:cxn ang="0">
                    <a:pos x="225" y="422"/>
                  </a:cxn>
                  <a:cxn ang="0">
                    <a:pos x="215" y="444"/>
                  </a:cxn>
                  <a:cxn ang="0">
                    <a:pos x="204" y="462"/>
                  </a:cxn>
                  <a:cxn ang="0">
                    <a:pos x="182" y="491"/>
                  </a:cxn>
                  <a:cxn ang="0">
                    <a:pos x="153" y="531"/>
                  </a:cxn>
                  <a:cxn ang="0">
                    <a:pos x="91" y="447"/>
                  </a:cxn>
                  <a:cxn ang="0">
                    <a:pos x="47" y="364"/>
                  </a:cxn>
                  <a:cxn ang="0">
                    <a:pos x="18" y="284"/>
                  </a:cxn>
                  <a:cxn ang="0">
                    <a:pos x="4" y="203"/>
                  </a:cxn>
                  <a:cxn ang="0">
                    <a:pos x="0" y="127"/>
                  </a:cxn>
                  <a:cxn ang="0">
                    <a:pos x="0" y="62"/>
                  </a:cxn>
                  <a:cxn ang="0">
                    <a:pos x="98" y="36"/>
                  </a:cxn>
                  <a:cxn ang="0">
                    <a:pos x="185" y="22"/>
                  </a:cxn>
                  <a:cxn ang="0">
                    <a:pos x="255" y="11"/>
                  </a:cxn>
                  <a:cxn ang="0">
                    <a:pos x="309" y="3"/>
                  </a:cxn>
                  <a:cxn ang="0">
                    <a:pos x="345" y="0"/>
                  </a:cxn>
                  <a:cxn ang="0">
                    <a:pos x="396" y="0"/>
                  </a:cxn>
                </a:cxnLst>
                <a:rect l="0" t="0" r="r" b="b"/>
                <a:pathLst>
                  <a:path w="589" h="531">
                    <a:moveTo>
                      <a:pt x="396" y="0"/>
                    </a:moveTo>
                    <a:lnTo>
                      <a:pt x="447" y="0"/>
                    </a:lnTo>
                    <a:lnTo>
                      <a:pt x="491" y="11"/>
                    </a:lnTo>
                    <a:lnTo>
                      <a:pt x="531" y="22"/>
                    </a:lnTo>
                    <a:lnTo>
                      <a:pt x="564" y="36"/>
                    </a:lnTo>
                    <a:lnTo>
                      <a:pt x="582" y="58"/>
                    </a:lnTo>
                    <a:lnTo>
                      <a:pt x="589" y="80"/>
                    </a:lnTo>
                    <a:lnTo>
                      <a:pt x="582" y="102"/>
                    </a:lnTo>
                    <a:lnTo>
                      <a:pt x="556" y="131"/>
                    </a:lnTo>
                    <a:lnTo>
                      <a:pt x="509" y="160"/>
                    </a:lnTo>
                    <a:lnTo>
                      <a:pt x="422" y="203"/>
                    </a:lnTo>
                    <a:lnTo>
                      <a:pt x="356" y="243"/>
                    </a:lnTo>
                    <a:lnTo>
                      <a:pt x="309" y="280"/>
                    </a:lnTo>
                    <a:lnTo>
                      <a:pt x="276" y="313"/>
                    </a:lnTo>
                    <a:lnTo>
                      <a:pt x="255" y="342"/>
                    </a:lnTo>
                    <a:lnTo>
                      <a:pt x="240" y="371"/>
                    </a:lnTo>
                    <a:lnTo>
                      <a:pt x="233" y="396"/>
                    </a:lnTo>
                    <a:lnTo>
                      <a:pt x="225" y="422"/>
                    </a:lnTo>
                    <a:lnTo>
                      <a:pt x="215" y="444"/>
                    </a:lnTo>
                    <a:lnTo>
                      <a:pt x="204" y="462"/>
                    </a:lnTo>
                    <a:lnTo>
                      <a:pt x="182" y="491"/>
                    </a:lnTo>
                    <a:lnTo>
                      <a:pt x="153" y="531"/>
                    </a:lnTo>
                    <a:lnTo>
                      <a:pt x="91" y="447"/>
                    </a:lnTo>
                    <a:lnTo>
                      <a:pt x="47" y="364"/>
                    </a:lnTo>
                    <a:lnTo>
                      <a:pt x="18" y="284"/>
                    </a:lnTo>
                    <a:lnTo>
                      <a:pt x="4" y="203"/>
                    </a:lnTo>
                    <a:lnTo>
                      <a:pt x="0" y="127"/>
                    </a:lnTo>
                    <a:lnTo>
                      <a:pt x="0" y="62"/>
                    </a:lnTo>
                    <a:lnTo>
                      <a:pt x="98" y="36"/>
                    </a:lnTo>
                    <a:lnTo>
                      <a:pt x="185" y="22"/>
                    </a:lnTo>
                    <a:lnTo>
                      <a:pt x="255" y="11"/>
                    </a:lnTo>
                    <a:lnTo>
                      <a:pt x="309" y="3"/>
                    </a:lnTo>
                    <a:lnTo>
                      <a:pt x="345" y="0"/>
                    </a:lnTo>
                    <a:lnTo>
                      <a:pt x="396" y="0"/>
                    </a:lnTo>
                    <a:close/>
                  </a:path>
                </a:pathLst>
              </a:custGeom>
              <a:solidFill>
                <a:srgbClr val="FFFFFF"/>
              </a:solidFill>
              <a:ln w="0">
                <a:solidFill>
                  <a:srgbClr val="FFFFFF"/>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91092" name="Freeform 276"/>
              <p:cNvSpPr>
                <a:spLocks noEditPoints="1"/>
              </p:cNvSpPr>
              <p:nvPr/>
            </p:nvSpPr>
            <p:spPr bwMode="auto">
              <a:xfrm>
                <a:off x="6139" y="5946"/>
                <a:ext cx="611" cy="557"/>
              </a:xfrm>
              <a:custGeom>
                <a:avLst/>
                <a:gdLst/>
                <a:ahLst/>
                <a:cxnLst>
                  <a:cxn ang="0">
                    <a:pos x="356" y="22"/>
                  </a:cxn>
                  <a:cxn ang="0">
                    <a:pos x="269" y="33"/>
                  </a:cxn>
                  <a:cxn ang="0">
                    <a:pos x="113" y="58"/>
                  </a:cxn>
                  <a:cxn ang="0">
                    <a:pos x="22" y="98"/>
                  </a:cxn>
                  <a:cxn ang="0">
                    <a:pos x="25" y="200"/>
                  </a:cxn>
                  <a:cxn ang="0">
                    <a:pos x="65" y="367"/>
                  </a:cxn>
                  <a:cxn ang="0">
                    <a:pos x="164" y="524"/>
                  </a:cxn>
                  <a:cxn ang="0">
                    <a:pos x="185" y="495"/>
                  </a:cxn>
                  <a:cxn ang="0">
                    <a:pos x="207" y="469"/>
                  </a:cxn>
                  <a:cxn ang="0">
                    <a:pos x="215" y="455"/>
                  </a:cxn>
                  <a:cxn ang="0">
                    <a:pos x="226" y="426"/>
                  </a:cxn>
                  <a:cxn ang="0">
                    <a:pos x="247" y="367"/>
                  </a:cxn>
                  <a:cxn ang="0">
                    <a:pos x="295" y="305"/>
                  </a:cxn>
                  <a:cxn ang="0">
                    <a:pos x="375" y="240"/>
                  </a:cxn>
                  <a:cxn ang="0">
                    <a:pos x="513" y="160"/>
                  </a:cxn>
                  <a:cxn ang="0">
                    <a:pos x="575" y="120"/>
                  </a:cxn>
                  <a:cxn ang="0">
                    <a:pos x="589" y="98"/>
                  </a:cxn>
                  <a:cxn ang="0">
                    <a:pos x="589" y="80"/>
                  </a:cxn>
                  <a:cxn ang="0">
                    <a:pos x="578" y="62"/>
                  </a:cxn>
                  <a:cxn ang="0">
                    <a:pos x="553" y="47"/>
                  </a:cxn>
                  <a:cxn ang="0">
                    <a:pos x="473" y="25"/>
                  </a:cxn>
                  <a:cxn ang="0">
                    <a:pos x="400" y="0"/>
                  </a:cxn>
                  <a:cxn ang="0">
                    <a:pos x="513" y="11"/>
                  </a:cxn>
                  <a:cxn ang="0">
                    <a:pos x="593" y="47"/>
                  </a:cxn>
                  <a:cxn ang="0">
                    <a:pos x="607" y="73"/>
                  </a:cxn>
                  <a:cxn ang="0">
                    <a:pos x="607" y="105"/>
                  </a:cxn>
                  <a:cxn ang="0">
                    <a:pos x="589" y="134"/>
                  </a:cxn>
                  <a:cxn ang="0">
                    <a:pos x="524" y="178"/>
                  </a:cxn>
                  <a:cxn ang="0">
                    <a:pos x="393" y="251"/>
                  </a:cxn>
                  <a:cxn ang="0">
                    <a:pos x="316" y="313"/>
                  </a:cxn>
                  <a:cxn ang="0">
                    <a:pos x="266" y="375"/>
                  </a:cxn>
                  <a:cxn ang="0">
                    <a:pos x="247" y="422"/>
                  </a:cxn>
                  <a:cxn ang="0">
                    <a:pos x="236" y="458"/>
                  </a:cxn>
                  <a:cxn ang="0">
                    <a:pos x="226" y="480"/>
                  </a:cxn>
                  <a:cxn ang="0">
                    <a:pos x="204" y="509"/>
                  </a:cxn>
                  <a:cxn ang="0">
                    <a:pos x="171" y="546"/>
                  </a:cxn>
                  <a:cxn ang="0">
                    <a:pos x="156" y="546"/>
                  </a:cxn>
                  <a:cxn ang="0">
                    <a:pos x="47" y="375"/>
                  </a:cxn>
                  <a:cxn ang="0">
                    <a:pos x="4" y="204"/>
                  </a:cxn>
                  <a:cxn ang="0">
                    <a:pos x="0" y="98"/>
                  </a:cxn>
                  <a:cxn ang="0">
                    <a:pos x="4" y="62"/>
                  </a:cxn>
                  <a:cxn ang="0">
                    <a:pos x="109" y="40"/>
                  </a:cxn>
                  <a:cxn ang="0">
                    <a:pos x="266" y="11"/>
                  </a:cxn>
                  <a:cxn ang="0">
                    <a:pos x="353" y="0"/>
                  </a:cxn>
                </a:cxnLst>
                <a:rect l="0" t="0" r="r" b="b"/>
                <a:pathLst>
                  <a:path w="611" h="557">
                    <a:moveTo>
                      <a:pt x="400" y="18"/>
                    </a:moveTo>
                    <a:lnTo>
                      <a:pt x="356" y="22"/>
                    </a:lnTo>
                    <a:lnTo>
                      <a:pt x="320" y="25"/>
                    </a:lnTo>
                    <a:lnTo>
                      <a:pt x="269" y="33"/>
                    </a:lnTo>
                    <a:lnTo>
                      <a:pt x="196" y="43"/>
                    </a:lnTo>
                    <a:lnTo>
                      <a:pt x="113" y="58"/>
                    </a:lnTo>
                    <a:lnTo>
                      <a:pt x="22" y="80"/>
                    </a:lnTo>
                    <a:lnTo>
                      <a:pt x="22" y="98"/>
                    </a:lnTo>
                    <a:lnTo>
                      <a:pt x="22" y="123"/>
                    </a:lnTo>
                    <a:lnTo>
                      <a:pt x="25" y="200"/>
                    </a:lnTo>
                    <a:lnTo>
                      <a:pt x="40" y="280"/>
                    </a:lnTo>
                    <a:lnTo>
                      <a:pt x="65" y="367"/>
                    </a:lnTo>
                    <a:lnTo>
                      <a:pt x="109" y="451"/>
                    </a:lnTo>
                    <a:lnTo>
                      <a:pt x="164" y="524"/>
                    </a:lnTo>
                    <a:lnTo>
                      <a:pt x="171" y="513"/>
                    </a:lnTo>
                    <a:lnTo>
                      <a:pt x="185" y="495"/>
                    </a:lnTo>
                    <a:lnTo>
                      <a:pt x="196" y="480"/>
                    </a:lnTo>
                    <a:lnTo>
                      <a:pt x="207" y="469"/>
                    </a:lnTo>
                    <a:lnTo>
                      <a:pt x="211" y="462"/>
                    </a:lnTo>
                    <a:lnTo>
                      <a:pt x="215" y="455"/>
                    </a:lnTo>
                    <a:lnTo>
                      <a:pt x="218" y="451"/>
                    </a:lnTo>
                    <a:lnTo>
                      <a:pt x="226" y="426"/>
                    </a:lnTo>
                    <a:lnTo>
                      <a:pt x="236" y="396"/>
                    </a:lnTo>
                    <a:lnTo>
                      <a:pt x="247" y="367"/>
                    </a:lnTo>
                    <a:lnTo>
                      <a:pt x="269" y="335"/>
                    </a:lnTo>
                    <a:lnTo>
                      <a:pt x="295" y="305"/>
                    </a:lnTo>
                    <a:lnTo>
                      <a:pt x="327" y="273"/>
                    </a:lnTo>
                    <a:lnTo>
                      <a:pt x="375" y="240"/>
                    </a:lnTo>
                    <a:lnTo>
                      <a:pt x="436" y="200"/>
                    </a:lnTo>
                    <a:lnTo>
                      <a:pt x="513" y="160"/>
                    </a:lnTo>
                    <a:lnTo>
                      <a:pt x="549" y="138"/>
                    </a:lnTo>
                    <a:lnTo>
                      <a:pt x="575" y="120"/>
                    </a:lnTo>
                    <a:lnTo>
                      <a:pt x="586" y="109"/>
                    </a:lnTo>
                    <a:lnTo>
                      <a:pt x="589" y="98"/>
                    </a:lnTo>
                    <a:lnTo>
                      <a:pt x="593" y="87"/>
                    </a:lnTo>
                    <a:lnTo>
                      <a:pt x="589" y="80"/>
                    </a:lnTo>
                    <a:lnTo>
                      <a:pt x="586" y="73"/>
                    </a:lnTo>
                    <a:lnTo>
                      <a:pt x="578" y="62"/>
                    </a:lnTo>
                    <a:lnTo>
                      <a:pt x="567" y="54"/>
                    </a:lnTo>
                    <a:lnTo>
                      <a:pt x="553" y="47"/>
                    </a:lnTo>
                    <a:lnTo>
                      <a:pt x="535" y="40"/>
                    </a:lnTo>
                    <a:lnTo>
                      <a:pt x="473" y="25"/>
                    </a:lnTo>
                    <a:lnTo>
                      <a:pt x="400" y="18"/>
                    </a:lnTo>
                    <a:close/>
                    <a:moveTo>
                      <a:pt x="400" y="0"/>
                    </a:moveTo>
                    <a:lnTo>
                      <a:pt x="458" y="3"/>
                    </a:lnTo>
                    <a:lnTo>
                      <a:pt x="513" y="11"/>
                    </a:lnTo>
                    <a:lnTo>
                      <a:pt x="556" y="25"/>
                    </a:lnTo>
                    <a:lnTo>
                      <a:pt x="593" y="47"/>
                    </a:lnTo>
                    <a:lnTo>
                      <a:pt x="604" y="62"/>
                    </a:lnTo>
                    <a:lnTo>
                      <a:pt x="607" y="73"/>
                    </a:lnTo>
                    <a:lnTo>
                      <a:pt x="611" y="87"/>
                    </a:lnTo>
                    <a:lnTo>
                      <a:pt x="607" y="105"/>
                    </a:lnTo>
                    <a:lnTo>
                      <a:pt x="600" y="120"/>
                    </a:lnTo>
                    <a:lnTo>
                      <a:pt x="589" y="134"/>
                    </a:lnTo>
                    <a:lnTo>
                      <a:pt x="560" y="156"/>
                    </a:lnTo>
                    <a:lnTo>
                      <a:pt x="524" y="178"/>
                    </a:lnTo>
                    <a:lnTo>
                      <a:pt x="451" y="218"/>
                    </a:lnTo>
                    <a:lnTo>
                      <a:pt x="393" y="251"/>
                    </a:lnTo>
                    <a:lnTo>
                      <a:pt x="349" y="284"/>
                    </a:lnTo>
                    <a:lnTo>
                      <a:pt x="316" y="313"/>
                    </a:lnTo>
                    <a:lnTo>
                      <a:pt x="284" y="345"/>
                    </a:lnTo>
                    <a:lnTo>
                      <a:pt x="266" y="375"/>
                    </a:lnTo>
                    <a:lnTo>
                      <a:pt x="255" y="404"/>
                    </a:lnTo>
                    <a:lnTo>
                      <a:pt x="247" y="422"/>
                    </a:lnTo>
                    <a:lnTo>
                      <a:pt x="244" y="440"/>
                    </a:lnTo>
                    <a:lnTo>
                      <a:pt x="236" y="458"/>
                    </a:lnTo>
                    <a:lnTo>
                      <a:pt x="233" y="469"/>
                    </a:lnTo>
                    <a:lnTo>
                      <a:pt x="226" y="480"/>
                    </a:lnTo>
                    <a:lnTo>
                      <a:pt x="215" y="495"/>
                    </a:lnTo>
                    <a:lnTo>
                      <a:pt x="204" y="509"/>
                    </a:lnTo>
                    <a:lnTo>
                      <a:pt x="189" y="527"/>
                    </a:lnTo>
                    <a:lnTo>
                      <a:pt x="171" y="546"/>
                    </a:lnTo>
                    <a:lnTo>
                      <a:pt x="164" y="557"/>
                    </a:lnTo>
                    <a:lnTo>
                      <a:pt x="156" y="546"/>
                    </a:lnTo>
                    <a:lnTo>
                      <a:pt x="91" y="462"/>
                    </a:lnTo>
                    <a:lnTo>
                      <a:pt x="47" y="375"/>
                    </a:lnTo>
                    <a:lnTo>
                      <a:pt x="18" y="287"/>
                    </a:lnTo>
                    <a:lnTo>
                      <a:pt x="4" y="204"/>
                    </a:lnTo>
                    <a:lnTo>
                      <a:pt x="0" y="123"/>
                    </a:lnTo>
                    <a:lnTo>
                      <a:pt x="0" y="98"/>
                    </a:lnTo>
                    <a:lnTo>
                      <a:pt x="0" y="69"/>
                    </a:lnTo>
                    <a:lnTo>
                      <a:pt x="4" y="62"/>
                    </a:lnTo>
                    <a:lnTo>
                      <a:pt x="11" y="62"/>
                    </a:lnTo>
                    <a:lnTo>
                      <a:pt x="109" y="40"/>
                    </a:lnTo>
                    <a:lnTo>
                      <a:pt x="196" y="22"/>
                    </a:lnTo>
                    <a:lnTo>
                      <a:pt x="266" y="11"/>
                    </a:lnTo>
                    <a:lnTo>
                      <a:pt x="320" y="3"/>
                    </a:lnTo>
                    <a:lnTo>
                      <a:pt x="353" y="0"/>
                    </a:lnTo>
                    <a:lnTo>
                      <a:pt x="400" y="0"/>
                    </a:lnTo>
                    <a:close/>
                  </a:path>
                </a:pathLst>
              </a:custGeom>
              <a:solidFill>
                <a:srgbClr val="000000"/>
              </a:solidFill>
              <a:ln w="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91091" name="Freeform 275"/>
              <p:cNvSpPr>
                <a:spLocks/>
              </p:cNvSpPr>
              <p:nvPr/>
            </p:nvSpPr>
            <p:spPr bwMode="auto">
              <a:xfrm>
                <a:off x="4582" y="9304"/>
                <a:ext cx="931" cy="1827"/>
              </a:xfrm>
              <a:custGeom>
                <a:avLst/>
                <a:gdLst/>
                <a:ahLst/>
                <a:cxnLst>
                  <a:cxn ang="0">
                    <a:pos x="408" y="4"/>
                  </a:cxn>
                  <a:cxn ang="0">
                    <a:pos x="535" y="44"/>
                  </a:cxn>
                  <a:cxn ang="0">
                    <a:pos x="662" y="139"/>
                  </a:cxn>
                  <a:cxn ang="0">
                    <a:pos x="761" y="237"/>
                  </a:cxn>
                  <a:cxn ang="0">
                    <a:pos x="833" y="324"/>
                  </a:cxn>
                  <a:cxn ang="0">
                    <a:pos x="870" y="379"/>
                  </a:cxn>
                  <a:cxn ang="0">
                    <a:pos x="877" y="397"/>
                  </a:cxn>
                  <a:cxn ang="0">
                    <a:pos x="888" y="470"/>
                  </a:cxn>
                  <a:cxn ang="0">
                    <a:pos x="902" y="586"/>
                  </a:cxn>
                  <a:cxn ang="0">
                    <a:pos x="921" y="728"/>
                  </a:cxn>
                  <a:cxn ang="0">
                    <a:pos x="931" y="863"/>
                  </a:cxn>
                  <a:cxn ang="0">
                    <a:pos x="884" y="1001"/>
                  </a:cxn>
                  <a:cxn ang="0">
                    <a:pos x="797" y="1139"/>
                  </a:cxn>
                  <a:cxn ang="0">
                    <a:pos x="706" y="1281"/>
                  </a:cxn>
                  <a:cxn ang="0">
                    <a:pos x="648" y="1427"/>
                  </a:cxn>
                  <a:cxn ang="0">
                    <a:pos x="633" y="1561"/>
                  </a:cxn>
                  <a:cxn ang="0">
                    <a:pos x="633" y="1678"/>
                  </a:cxn>
                  <a:cxn ang="0">
                    <a:pos x="622" y="1765"/>
                  </a:cxn>
                  <a:cxn ang="0">
                    <a:pos x="561" y="1816"/>
                  </a:cxn>
                  <a:cxn ang="0">
                    <a:pos x="466" y="1823"/>
                  </a:cxn>
                  <a:cxn ang="0">
                    <a:pos x="386" y="1791"/>
                  </a:cxn>
                  <a:cxn ang="0">
                    <a:pos x="364" y="1736"/>
                  </a:cxn>
                  <a:cxn ang="0">
                    <a:pos x="360" y="1645"/>
                  </a:cxn>
                  <a:cxn ang="0">
                    <a:pos x="360" y="1540"/>
                  </a:cxn>
                  <a:cxn ang="0">
                    <a:pos x="357" y="1445"/>
                  </a:cxn>
                  <a:cxn ang="0">
                    <a:pos x="328" y="1369"/>
                  </a:cxn>
                  <a:cxn ang="0">
                    <a:pos x="288" y="1259"/>
                  </a:cxn>
                  <a:cxn ang="0">
                    <a:pos x="255" y="1143"/>
                  </a:cxn>
                  <a:cxn ang="0">
                    <a:pos x="237" y="1045"/>
                  </a:cxn>
                  <a:cxn ang="0">
                    <a:pos x="237" y="983"/>
                  </a:cxn>
                  <a:cxn ang="0">
                    <a:pos x="211" y="936"/>
                  </a:cxn>
                  <a:cxn ang="0">
                    <a:pos x="153" y="885"/>
                  </a:cxn>
                  <a:cxn ang="0">
                    <a:pos x="84" y="812"/>
                  </a:cxn>
                  <a:cxn ang="0">
                    <a:pos x="48" y="695"/>
                  </a:cxn>
                  <a:cxn ang="0">
                    <a:pos x="37" y="564"/>
                  </a:cxn>
                  <a:cxn ang="0">
                    <a:pos x="48" y="459"/>
                  </a:cxn>
                  <a:cxn ang="0">
                    <a:pos x="66" y="408"/>
                  </a:cxn>
                  <a:cxn ang="0">
                    <a:pos x="48" y="353"/>
                  </a:cxn>
                  <a:cxn ang="0">
                    <a:pos x="15" y="284"/>
                  </a:cxn>
                  <a:cxn ang="0">
                    <a:pos x="0" y="193"/>
                  </a:cxn>
                  <a:cxn ang="0">
                    <a:pos x="44" y="88"/>
                  </a:cxn>
                  <a:cxn ang="0">
                    <a:pos x="77" y="70"/>
                  </a:cxn>
                  <a:cxn ang="0">
                    <a:pos x="160" y="37"/>
                  </a:cxn>
                  <a:cxn ang="0">
                    <a:pos x="273" y="8"/>
                  </a:cxn>
                </a:cxnLst>
                <a:rect l="0" t="0" r="r" b="b"/>
                <a:pathLst>
                  <a:path w="931" h="1827">
                    <a:moveTo>
                      <a:pt x="339" y="0"/>
                    </a:moveTo>
                    <a:lnTo>
                      <a:pt x="408" y="4"/>
                    </a:lnTo>
                    <a:lnTo>
                      <a:pt x="473" y="15"/>
                    </a:lnTo>
                    <a:lnTo>
                      <a:pt x="535" y="44"/>
                    </a:lnTo>
                    <a:lnTo>
                      <a:pt x="601" y="88"/>
                    </a:lnTo>
                    <a:lnTo>
                      <a:pt x="662" y="139"/>
                    </a:lnTo>
                    <a:lnTo>
                      <a:pt x="713" y="190"/>
                    </a:lnTo>
                    <a:lnTo>
                      <a:pt x="761" y="237"/>
                    </a:lnTo>
                    <a:lnTo>
                      <a:pt x="801" y="284"/>
                    </a:lnTo>
                    <a:lnTo>
                      <a:pt x="833" y="324"/>
                    </a:lnTo>
                    <a:lnTo>
                      <a:pt x="855" y="357"/>
                    </a:lnTo>
                    <a:lnTo>
                      <a:pt x="870" y="379"/>
                    </a:lnTo>
                    <a:lnTo>
                      <a:pt x="877" y="386"/>
                    </a:lnTo>
                    <a:lnTo>
                      <a:pt x="877" y="397"/>
                    </a:lnTo>
                    <a:lnTo>
                      <a:pt x="881" y="426"/>
                    </a:lnTo>
                    <a:lnTo>
                      <a:pt x="888" y="470"/>
                    </a:lnTo>
                    <a:lnTo>
                      <a:pt x="895" y="524"/>
                    </a:lnTo>
                    <a:lnTo>
                      <a:pt x="902" y="586"/>
                    </a:lnTo>
                    <a:lnTo>
                      <a:pt x="910" y="655"/>
                    </a:lnTo>
                    <a:lnTo>
                      <a:pt x="921" y="728"/>
                    </a:lnTo>
                    <a:lnTo>
                      <a:pt x="931" y="794"/>
                    </a:lnTo>
                    <a:lnTo>
                      <a:pt x="931" y="863"/>
                    </a:lnTo>
                    <a:lnTo>
                      <a:pt x="913" y="932"/>
                    </a:lnTo>
                    <a:lnTo>
                      <a:pt x="884" y="1001"/>
                    </a:lnTo>
                    <a:lnTo>
                      <a:pt x="841" y="1070"/>
                    </a:lnTo>
                    <a:lnTo>
                      <a:pt x="797" y="1139"/>
                    </a:lnTo>
                    <a:lnTo>
                      <a:pt x="750" y="1212"/>
                    </a:lnTo>
                    <a:lnTo>
                      <a:pt x="706" y="1281"/>
                    </a:lnTo>
                    <a:lnTo>
                      <a:pt x="673" y="1354"/>
                    </a:lnTo>
                    <a:lnTo>
                      <a:pt x="648" y="1427"/>
                    </a:lnTo>
                    <a:lnTo>
                      <a:pt x="637" y="1496"/>
                    </a:lnTo>
                    <a:lnTo>
                      <a:pt x="633" y="1561"/>
                    </a:lnTo>
                    <a:lnTo>
                      <a:pt x="633" y="1623"/>
                    </a:lnTo>
                    <a:lnTo>
                      <a:pt x="633" y="1678"/>
                    </a:lnTo>
                    <a:lnTo>
                      <a:pt x="633" y="1725"/>
                    </a:lnTo>
                    <a:lnTo>
                      <a:pt x="622" y="1765"/>
                    </a:lnTo>
                    <a:lnTo>
                      <a:pt x="604" y="1791"/>
                    </a:lnTo>
                    <a:lnTo>
                      <a:pt x="561" y="1816"/>
                    </a:lnTo>
                    <a:lnTo>
                      <a:pt x="513" y="1827"/>
                    </a:lnTo>
                    <a:lnTo>
                      <a:pt x="466" y="1823"/>
                    </a:lnTo>
                    <a:lnTo>
                      <a:pt x="422" y="1812"/>
                    </a:lnTo>
                    <a:lnTo>
                      <a:pt x="386" y="1791"/>
                    </a:lnTo>
                    <a:lnTo>
                      <a:pt x="371" y="1769"/>
                    </a:lnTo>
                    <a:lnTo>
                      <a:pt x="364" y="1736"/>
                    </a:lnTo>
                    <a:lnTo>
                      <a:pt x="360" y="1696"/>
                    </a:lnTo>
                    <a:lnTo>
                      <a:pt x="360" y="1645"/>
                    </a:lnTo>
                    <a:lnTo>
                      <a:pt x="360" y="1594"/>
                    </a:lnTo>
                    <a:lnTo>
                      <a:pt x="360" y="1540"/>
                    </a:lnTo>
                    <a:lnTo>
                      <a:pt x="360" y="1492"/>
                    </a:lnTo>
                    <a:lnTo>
                      <a:pt x="357" y="1445"/>
                    </a:lnTo>
                    <a:lnTo>
                      <a:pt x="346" y="1409"/>
                    </a:lnTo>
                    <a:lnTo>
                      <a:pt x="328" y="1369"/>
                    </a:lnTo>
                    <a:lnTo>
                      <a:pt x="310" y="1318"/>
                    </a:lnTo>
                    <a:lnTo>
                      <a:pt x="288" y="1259"/>
                    </a:lnTo>
                    <a:lnTo>
                      <a:pt x="270" y="1201"/>
                    </a:lnTo>
                    <a:lnTo>
                      <a:pt x="255" y="1143"/>
                    </a:lnTo>
                    <a:lnTo>
                      <a:pt x="240" y="1092"/>
                    </a:lnTo>
                    <a:lnTo>
                      <a:pt x="237" y="1045"/>
                    </a:lnTo>
                    <a:lnTo>
                      <a:pt x="237" y="1012"/>
                    </a:lnTo>
                    <a:lnTo>
                      <a:pt x="237" y="983"/>
                    </a:lnTo>
                    <a:lnTo>
                      <a:pt x="230" y="957"/>
                    </a:lnTo>
                    <a:lnTo>
                      <a:pt x="211" y="936"/>
                    </a:lnTo>
                    <a:lnTo>
                      <a:pt x="186" y="914"/>
                    </a:lnTo>
                    <a:lnTo>
                      <a:pt x="153" y="885"/>
                    </a:lnTo>
                    <a:lnTo>
                      <a:pt x="113" y="848"/>
                    </a:lnTo>
                    <a:lnTo>
                      <a:pt x="84" y="812"/>
                    </a:lnTo>
                    <a:lnTo>
                      <a:pt x="66" y="757"/>
                    </a:lnTo>
                    <a:lnTo>
                      <a:pt x="48" y="695"/>
                    </a:lnTo>
                    <a:lnTo>
                      <a:pt x="40" y="630"/>
                    </a:lnTo>
                    <a:lnTo>
                      <a:pt x="37" y="564"/>
                    </a:lnTo>
                    <a:lnTo>
                      <a:pt x="37" y="506"/>
                    </a:lnTo>
                    <a:lnTo>
                      <a:pt x="48" y="459"/>
                    </a:lnTo>
                    <a:lnTo>
                      <a:pt x="59" y="426"/>
                    </a:lnTo>
                    <a:lnTo>
                      <a:pt x="66" y="408"/>
                    </a:lnTo>
                    <a:lnTo>
                      <a:pt x="59" y="382"/>
                    </a:lnTo>
                    <a:lnTo>
                      <a:pt x="48" y="353"/>
                    </a:lnTo>
                    <a:lnTo>
                      <a:pt x="30" y="321"/>
                    </a:lnTo>
                    <a:lnTo>
                      <a:pt x="15" y="284"/>
                    </a:lnTo>
                    <a:lnTo>
                      <a:pt x="4" y="241"/>
                    </a:lnTo>
                    <a:lnTo>
                      <a:pt x="0" y="193"/>
                    </a:lnTo>
                    <a:lnTo>
                      <a:pt x="15" y="142"/>
                    </a:lnTo>
                    <a:lnTo>
                      <a:pt x="44" y="88"/>
                    </a:lnTo>
                    <a:lnTo>
                      <a:pt x="55" y="80"/>
                    </a:lnTo>
                    <a:lnTo>
                      <a:pt x="77" y="70"/>
                    </a:lnTo>
                    <a:lnTo>
                      <a:pt x="113" y="55"/>
                    </a:lnTo>
                    <a:lnTo>
                      <a:pt x="160" y="37"/>
                    </a:lnTo>
                    <a:lnTo>
                      <a:pt x="215" y="19"/>
                    </a:lnTo>
                    <a:lnTo>
                      <a:pt x="273" y="8"/>
                    </a:lnTo>
                    <a:lnTo>
                      <a:pt x="339" y="0"/>
                    </a:lnTo>
                    <a:close/>
                  </a:path>
                </a:pathLst>
              </a:custGeom>
              <a:solidFill>
                <a:srgbClr val="FFFFFF"/>
              </a:solidFill>
              <a:ln w="0">
                <a:solidFill>
                  <a:srgbClr val="FFFFFF"/>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91090" name="Freeform 274"/>
              <p:cNvSpPr>
                <a:spLocks noEditPoints="1"/>
              </p:cNvSpPr>
              <p:nvPr/>
            </p:nvSpPr>
            <p:spPr bwMode="auto">
              <a:xfrm>
                <a:off x="4572" y="9293"/>
                <a:ext cx="952" cy="1849"/>
              </a:xfrm>
              <a:custGeom>
                <a:avLst/>
                <a:gdLst/>
                <a:ahLst/>
                <a:cxnLst>
                  <a:cxn ang="0">
                    <a:pos x="189" y="51"/>
                  </a:cxn>
                  <a:cxn ang="0">
                    <a:pos x="61" y="106"/>
                  </a:cxn>
                  <a:cxn ang="0">
                    <a:pos x="29" y="270"/>
                  </a:cxn>
                  <a:cxn ang="0">
                    <a:pos x="83" y="401"/>
                  </a:cxn>
                  <a:cxn ang="0">
                    <a:pos x="72" y="455"/>
                  </a:cxn>
                  <a:cxn ang="0">
                    <a:pos x="58" y="564"/>
                  </a:cxn>
                  <a:cxn ang="0">
                    <a:pos x="109" y="823"/>
                  </a:cxn>
                  <a:cxn ang="0">
                    <a:pos x="221" y="932"/>
                  </a:cxn>
                  <a:cxn ang="0">
                    <a:pos x="258" y="990"/>
                  </a:cxn>
                  <a:cxn ang="0">
                    <a:pos x="254" y="1034"/>
                  </a:cxn>
                  <a:cxn ang="0">
                    <a:pos x="280" y="1172"/>
                  </a:cxn>
                  <a:cxn ang="0">
                    <a:pos x="363" y="1416"/>
                  </a:cxn>
                  <a:cxn ang="0">
                    <a:pos x="381" y="1616"/>
                  </a:cxn>
                  <a:cxn ang="0">
                    <a:pos x="392" y="1780"/>
                  </a:cxn>
                  <a:cxn ang="0">
                    <a:pos x="509" y="1827"/>
                  </a:cxn>
                  <a:cxn ang="0">
                    <a:pos x="625" y="1773"/>
                  </a:cxn>
                  <a:cxn ang="0">
                    <a:pos x="632" y="1645"/>
                  </a:cxn>
                  <a:cxn ang="0">
                    <a:pos x="672" y="1361"/>
                  </a:cxn>
                  <a:cxn ang="0">
                    <a:pos x="872" y="1027"/>
                  </a:cxn>
                  <a:cxn ang="0">
                    <a:pos x="931" y="808"/>
                  </a:cxn>
                  <a:cxn ang="0">
                    <a:pos x="894" y="535"/>
                  </a:cxn>
                  <a:cxn ang="0">
                    <a:pos x="876" y="401"/>
                  </a:cxn>
                  <a:cxn ang="0">
                    <a:pos x="865" y="383"/>
                  </a:cxn>
                  <a:cxn ang="0">
                    <a:pos x="716" y="208"/>
                  </a:cxn>
                  <a:cxn ang="0">
                    <a:pos x="425" y="26"/>
                  </a:cxn>
                  <a:cxn ang="0">
                    <a:pos x="491" y="19"/>
                  </a:cxn>
                  <a:cxn ang="0">
                    <a:pos x="731" y="193"/>
                  </a:cxn>
                  <a:cxn ang="0">
                    <a:pos x="876" y="361"/>
                  </a:cxn>
                  <a:cxn ang="0">
                    <a:pos x="898" y="397"/>
                  </a:cxn>
                  <a:cxn ang="0">
                    <a:pos x="901" y="433"/>
                  </a:cxn>
                  <a:cxn ang="0">
                    <a:pos x="938" y="714"/>
                  </a:cxn>
                  <a:cxn ang="0">
                    <a:pos x="923" y="972"/>
                  </a:cxn>
                  <a:cxn ang="0">
                    <a:pos x="738" y="1281"/>
                  </a:cxn>
                  <a:cxn ang="0">
                    <a:pos x="654" y="1594"/>
                  </a:cxn>
                  <a:cxn ang="0">
                    <a:pos x="647" y="1762"/>
                  </a:cxn>
                  <a:cxn ang="0">
                    <a:pos x="621" y="1809"/>
                  </a:cxn>
                  <a:cxn ang="0">
                    <a:pos x="465" y="1842"/>
                  </a:cxn>
                  <a:cxn ang="0">
                    <a:pos x="374" y="1787"/>
                  </a:cxn>
                  <a:cxn ang="0">
                    <a:pos x="360" y="1678"/>
                  </a:cxn>
                  <a:cxn ang="0">
                    <a:pos x="356" y="1460"/>
                  </a:cxn>
                  <a:cxn ang="0">
                    <a:pos x="283" y="1256"/>
                  </a:cxn>
                  <a:cxn ang="0">
                    <a:pos x="236" y="1041"/>
                  </a:cxn>
                  <a:cxn ang="0">
                    <a:pos x="240" y="1005"/>
                  </a:cxn>
                  <a:cxn ang="0">
                    <a:pos x="221" y="961"/>
                  </a:cxn>
                  <a:cxn ang="0">
                    <a:pos x="90" y="834"/>
                  </a:cxn>
                  <a:cxn ang="0">
                    <a:pos x="36" y="564"/>
                  </a:cxn>
                  <a:cxn ang="0">
                    <a:pos x="54" y="448"/>
                  </a:cxn>
                  <a:cxn ang="0">
                    <a:pos x="65" y="412"/>
                  </a:cxn>
                  <a:cxn ang="0">
                    <a:pos x="32" y="343"/>
                  </a:cxn>
                  <a:cxn ang="0">
                    <a:pos x="7" y="182"/>
                  </a:cxn>
                  <a:cxn ang="0">
                    <a:pos x="50" y="88"/>
                  </a:cxn>
                  <a:cxn ang="0">
                    <a:pos x="149" y="44"/>
                  </a:cxn>
                  <a:cxn ang="0">
                    <a:pos x="367" y="0"/>
                  </a:cxn>
                </a:cxnLst>
                <a:rect l="0" t="0" r="r" b="b"/>
                <a:pathLst>
                  <a:path w="952" h="1849">
                    <a:moveTo>
                      <a:pt x="367" y="22"/>
                    </a:moveTo>
                    <a:lnTo>
                      <a:pt x="305" y="26"/>
                    </a:lnTo>
                    <a:lnTo>
                      <a:pt x="247" y="37"/>
                    </a:lnTo>
                    <a:lnTo>
                      <a:pt x="189" y="51"/>
                    </a:lnTo>
                    <a:lnTo>
                      <a:pt x="141" y="70"/>
                    </a:lnTo>
                    <a:lnTo>
                      <a:pt x="101" y="84"/>
                    </a:lnTo>
                    <a:lnTo>
                      <a:pt x="76" y="99"/>
                    </a:lnTo>
                    <a:lnTo>
                      <a:pt x="61" y="106"/>
                    </a:lnTo>
                    <a:lnTo>
                      <a:pt x="40" y="146"/>
                    </a:lnTo>
                    <a:lnTo>
                      <a:pt x="25" y="186"/>
                    </a:lnTo>
                    <a:lnTo>
                      <a:pt x="21" y="226"/>
                    </a:lnTo>
                    <a:lnTo>
                      <a:pt x="29" y="270"/>
                    </a:lnTo>
                    <a:lnTo>
                      <a:pt x="40" y="310"/>
                    </a:lnTo>
                    <a:lnTo>
                      <a:pt x="58" y="346"/>
                    </a:lnTo>
                    <a:lnTo>
                      <a:pt x="76" y="379"/>
                    </a:lnTo>
                    <a:lnTo>
                      <a:pt x="83" y="401"/>
                    </a:lnTo>
                    <a:lnTo>
                      <a:pt x="87" y="419"/>
                    </a:lnTo>
                    <a:lnTo>
                      <a:pt x="83" y="433"/>
                    </a:lnTo>
                    <a:lnTo>
                      <a:pt x="76" y="444"/>
                    </a:lnTo>
                    <a:lnTo>
                      <a:pt x="72" y="455"/>
                    </a:lnTo>
                    <a:lnTo>
                      <a:pt x="65" y="470"/>
                    </a:lnTo>
                    <a:lnTo>
                      <a:pt x="61" y="488"/>
                    </a:lnTo>
                    <a:lnTo>
                      <a:pt x="58" y="524"/>
                    </a:lnTo>
                    <a:lnTo>
                      <a:pt x="58" y="564"/>
                    </a:lnTo>
                    <a:lnTo>
                      <a:pt x="61" y="648"/>
                    </a:lnTo>
                    <a:lnTo>
                      <a:pt x="76" y="732"/>
                    </a:lnTo>
                    <a:lnTo>
                      <a:pt x="90" y="783"/>
                    </a:lnTo>
                    <a:lnTo>
                      <a:pt x="109" y="823"/>
                    </a:lnTo>
                    <a:lnTo>
                      <a:pt x="130" y="852"/>
                    </a:lnTo>
                    <a:lnTo>
                      <a:pt x="170" y="888"/>
                    </a:lnTo>
                    <a:lnTo>
                      <a:pt x="203" y="917"/>
                    </a:lnTo>
                    <a:lnTo>
                      <a:pt x="221" y="932"/>
                    </a:lnTo>
                    <a:lnTo>
                      <a:pt x="236" y="950"/>
                    </a:lnTo>
                    <a:lnTo>
                      <a:pt x="247" y="965"/>
                    </a:lnTo>
                    <a:lnTo>
                      <a:pt x="254" y="979"/>
                    </a:lnTo>
                    <a:lnTo>
                      <a:pt x="258" y="990"/>
                    </a:lnTo>
                    <a:lnTo>
                      <a:pt x="258" y="1005"/>
                    </a:lnTo>
                    <a:lnTo>
                      <a:pt x="258" y="1016"/>
                    </a:lnTo>
                    <a:lnTo>
                      <a:pt x="258" y="1027"/>
                    </a:lnTo>
                    <a:lnTo>
                      <a:pt x="254" y="1034"/>
                    </a:lnTo>
                    <a:lnTo>
                      <a:pt x="254" y="1041"/>
                    </a:lnTo>
                    <a:lnTo>
                      <a:pt x="258" y="1078"/>
                    </a:lnTo>
                    <a:lnTo>
                      <a:pt x="265" y="1121"/>
                    </a:lnTo>
                    <a:lnTo>
                      <a:pt x="280" y="1172"/>
                    </a:lnTo>
                    <a:lnTo>
                      <a:pt x="294" y="1227"/>
                    </a:lnTo>
                    <a:lnTo>
                      <a:pt x="320" y="1300"/>
                    </a:lnTo>
                    <a:lnTo>
                      <a:pt x="341" y="1365"/>
                    </a:lnTo>
                    <a:lnTo>
                      <a:pt x="363" y="1416"/>
                    </a:lnTo>
                    <a:lnTo>
                      <a:pt x="374" y="1456"/>
                    </a:lnTo>
                    <a:lnTo>
                      <a:pt x="381" y="1500"/>
                    </a:lnTo>
                    <a:lnTo>
                      <a:pt x="381" y="1551"/>
                    </a:lnTo>
                    <a:lnTo>
                      <a:pt x="381" y="1616"/>
                    </a:lnTo>
                    <a:lnTo>
                      <a:pt x="381" y="1678"/>
                    </a:lnTo>
                    <a:lnTo>
                      <a:pt x="381" y="1718"/>
                    </a:lnTo>
                    <a:lnTo>
                      <a:pt x="385" y="1754"/>
                    </a:lnTo>
                    <a:lnTo>
                      <a:pt x="392" y="1780"/>
                    </a:lnTo>
                    <a:lnTo>
                      <a:pt x="396" y="1787"/>
                    </a:lnTo>
                    <a:lnTo>
                      <a:pt x="403" y="1794"/>
                    </a:lnTo>
                    <a:lnTo>
                      <a:pt x="451" y="1816"/>
                    </a:lnTo>
                    <a:lnTo>
                      <a:pt x="509" y="1827"/>
                    </a:lnTo>
                    <a:lnTo>
                      <a:pt x="560" y="1820"/>
                    </a:lnTo>
                    <a:lnTo>
                      <a:pt x="607" y="1794"/>
                    </a:lnTo>
                    <a:lnTo>
                      <a:pt x="618" y="1783"/>
                    </a:lnTo>
                    <a:lnTo>
                      <a:pt x="625" y="1773"/>
                    </a:lnTo>
                    <a:lnTo>
                      <a:pt x="629" y="1754"/>
                    </a:lnTo>
                    <a:lnTo>
                      <a:pt x="632" y="1725"/>
                    </a:lnTo>
                    <a:lnTo>
                      <a:pt x="632" y="1693"/>
                    </a:lnTo>
                    <a:lnTo>
                      <a:pt x="632" y="1645"/>
                    </a:lnTo>
                    <a:lnTo>
                      <a:pt x="632" y="1594"/>
                    </a:lnTo>
                    <a:lnTo>
                      <a:pt x="636" y="1521"/>
                    </a:lnTo>
                    <a:lnTo>
                      <a:pt x="647" y="1441"/>
                    </a:lnTo>
                    <a:lnTo>
                      <a:pt x="672" y="1361"/>
                    </a:lnTo>
                    <a:lnTo>
                      <a:pt x="720" y="1270"/>
                    </a:lnTo>
                    <a:lnTo>
                      <a:pt x="774" y="1179"/>
                    </a:lnTo>
                    <a:lnTo>
                      <a:pt x="832" y="1092"/>
                    </a:lnTo>
                    <a:lnTo>
                      <a:pt x="872" y="1027"/>
                    </a:lnTo>
                    <a:lnTo>
                      <a:pt x="905" y="965"/>
                    </a:lnTo>
                    <a:lnTo>
                      <a:pt x="927" y="899"/>
                    </a:lnTo>
                    <a:lnTo>
                      <a:pt x="934" y="837"/>
                    </a:lnTo>
                    <a:lnTo>
                      <a:pt x="931" y="808"/>
                    </a:lnTo>
                    <a:lnTo>
                      <a:pt x="920" y="739"/>
                    </a:lnTo>
                    <a:lnTo>
                      <a:pt x="912" y="670"/>
                    </a:lnTo>
                    <a:lnTo>
                      <a:pt x="901" y="601"/>
                    </a:lnTo>
                    <a:lnTo>
                      <a:pt x="894" y="535"/>
                    </a:lnTo>
                    <a:lnTo>
                      <a:pt x="887" y="481"/>
                    </a:lnTo>
                    <a:lnTo>
                      <a:pt x="880" y="437"/>
                    </a:lnTo>
                    <a:lnTo>
                      <a:pt x="876" y="408"/>
                    </a:lnTo>
                    <a:lnTo>
                      <a:pt x="876" y="401"/>
                    </a:lnTo>
                    <a:lnTo>
                      <a:pt x="876" y="397"/>
                    </a:lnTo>
                    <a:lnTo>
                      <a:pt x="872" y="393"/>
                    </a:lnTo>
                    <a:lnTo>
                      <a:pt x="865" y="383"/>
                    </a:lnTo>
                    <a:lnTo>
                      <a:pt x="854" y="368"/>
                    </a:lnTo>
                    <a:lnTo>
                      <a:pt x="825" y="328"/>
                    </a:lnTo>
                    <a:lnTo>
                      <a:pt x="785" y="281"/>
                    </a:lnTo>
                    <a:lnTo>
                      <a:pt x="716" y="208"/>
                    </a:lnTo>
                    <a:lnTo>
                      <a:pt x="636" y="131"/>
                    </a:lnTo>
                    <a:lnTo>
                      <a:pt x="541" y="66"/>
                    </a:lnTo>
                    <a:lnTo>
                      <a:pt x="483" y="40"/>
                    </a:lnTo>
                    <a:lnTo>
                      <a:pt x="425" y="26"/>
                    </a:lnTo>
                    <a:lnTo>
                      <a:pt x="367" y="22"/>
                    </a:lnTo>
                    <a:close/>
                    <a:moveTo>
                      <a:pt x="367" y="0"/>
                    </a:moveTo>
                    <a:lnTo>
                      <a:pt x="429" y="4"/>
                    </a:lnTo>
                    <a:lnTo>
                      <a:pt x="491" y="19"/>
                    </a:lnTo>
                    <a:lnTo>
                      <a:pt x="552" y="48"/>
                    </a:lnTo>
                    <a:lnTo>
                      <a:pt x="618" y="91"/>
                    </a:lnTo>
                    <a:lnTo>
                      <a:pt x="676" y="142"/>
                    </a:lnTo>
                    <a:lnTo>
                      <a:pt x="731" y="193"/>
                    </a:lnTo>
                    <a:lnTo>
                      <a:pt x="778" y="241"/>
                    </a:lnTo>
                    <a:lnTo>
                      <a:pt x="818" y="288"/>
                    </a:lnTo>
                    <a:lnTo>
                      <a:pt x="851" y="332"/>
                    </a:lnTo>
                    <a:lnTo>
                      <a:pt x="876" y="361"/>
                    </a:lnTo>
                    <a:lnTo>
                      <a:pt x="891" y="383"/>
                    </a:lnTo>
                    <a:lnTo>
                      <a:pt x="894" y="393"/>
                    </a:lnTo>
                    <a:lnTo>
                      <a:pt x="898" y="393"/>
                    </a:lnTo>
                    <a:lnTo>
                      <a:pt x="898" y="397"/>
                    </a:lnTo>
                    <a:lnTo>
                      <a:pt x="898" y="408"/>
                    </a:lnTo>
                    <a:lnTo>
                      <a:pt x="898" y="419"/>
                    </a:lnTo>
                    <a:lnTo>
                      <a:pt x="901" y="433"/>
                    </a:lnTo>
                    <a:lnTo>
                      <a:pt x="905" y="477"/>
                    </a:lnTo>
                    <a:lnTo>
                      <a:pt x="912" y="535"/>
                    </a:lnTo>
                    <a:lnTo>
                      <a:pt x="923" y="619"/>
                    </a:lnTo>
                    <a:lnTo>
                      <a:pt x="938" y="714"/>
                    </a:lnTo>
                    <a:lnTo>
                      <a:pt x="952" y="805"/>
                    </a:lnTo>
                    <a:lnTo>
                      <a:pt x="952" y="837"/>
                    </a:lnTo>
                    <a:lnTo>
                      <a:pt x="945" y="907"/>
                    </a:lnTo>
                    <a:lnTo>
                      <a:pt x="923" y="972"/>
                    </a:lnTo>
                    <a:lnTo>
                      <a:pt x="891" y="1038"/>
                    </a:lnTo>
                    <a:lnTo>
                      <a:pt x="851" y="1103"/>
                    </a:lnTo>
                    <a:lnTo>
                      <a:pt x="792" y="1190"/>
                    </a:lnTo>
                    <a:lnTo>
                      <a:pt x="738" y="1281"/>
                    </a:lnTo>
                    <a:lnTo>
                      <a:pt x="691" y="1369"/>
                    </a:lnTo>
                    <a:lnTo>
                      <a:pt x="665" y="1445"/>
                    </a:lnTo>
                    <a:lnTo>
                      <a:pt x="654" y="1521"/>
                    </a:lnTo>
                    <a:lnTo>
                      <a:pt x="654" y="1594"/>
                    </a:lnTo>
                    <a:lnTo>
                      <a:pt x="654" y="1645"/>
                    </a:lnTo>
                    <a:lnTo>
                      <a:pt x="654" y="1693"/>
                    </a:lnTo>
                    <a:lnTo>
                      <a:pt x="654" y="1729"/>
                    </a:lnTo>
                    <a:lnTo>
                      <a:pt x="647" y="1762"/>
                    </a:lnTo>
                    <a:lnTo>
                      <a:pt x="643" y="1776"/>
                    </a:lnTo>
                    <a:lnTo>
                      <a:pt x="640" y="1787"/>
                    </a:lnTo>
                    <a:lnTo>
                      <a:pt x="629" y="1798"/>
                    </a:lnTo>
                    <a:lnTo>
                      <a:pt x="621" y="1809"/>
                    </a:lnTo>
                    <a:lnTo>
                      <a:pt x="585" y="1831"/>
                    </a:lnTo>
                    <a:lnTo>
                      <a:pt x="545" y="1845"/>
                    </a:lnTo>
                    <a:lnTo>
                      <a:pt x="509" y="1849"/>
                    </a:lnTo>
                    <a:lnTo>
                      <a:pt x="465" y="1842"/>
                    </a:lnTo>
                    <a:lnTo>
                      <a:pt x="425" y="1831"/>
                    </a:lnTo>
                    <a:lnTo>
                      <a:pt x="389" y="1809"/>
                    </a:lnTo>
                    <a:lnTo>
                      <a:pt x="381" y="1798"/>
                    </a:lnTo>
                    <a:lnTo>
                      <a:pt x="374" y="1787"/>
                    </a:lnTo>
                    <a:lnTo>
                      <a:pt x="367" y="1773"/>
                    </a:lnTo>
                    <a:lnTo>
                      <a:pt x="363" y="1758"/>
                    </a:lnTo>
                    <a:lnTo>
                      <a:pt x="360" y="1718"/>
                    </a:lnTo>
                    <a:lnTo>
                      <a:pt x="360" y="1678"/>
                    </a:lnTo>
                    <a:lnTo>
                      <a:pt x="360" y="1616"/>
                    </a:lnTo>
                    <a:lnTo>
                      <a:pt x="360" y="1551"/>
                    </a:lnTo>
                    <a:lnTo>
                      <a:pt x="360" y="1503"/>
                    </a:lnTo>
                    <a:lnTo>
                      <a:pt x="356" y="1460"/>
                    </a:lnTo>
                    <a:lnTo>
                      <a:pt x="345" y="1423"/>
                    </a:lnTo>
                    <a:lnTo>
                      <a:pt x="327" y="1376"/>
                    </a:lnTo>
                    <a:lnTo>
                      <a:pt x="305" y="1318"/>
                    </a:lnTo>
                    <a:lnTo>
                      <a:pt x="283" y="1256"/>
                    </a:lnTo>
                    <a:lnTo>
                      <a:pt x="261" y="1190"/>
                    </a:lnTo>
                    <a:lnTo>
                      <a:pt x="247" y="1128"/>
                    </a:lnTo>
                    <a:lnTo>
                      <a:pt x="236" y="1081"/>
                    </a:lnTo>
                    <a:lnTo>
                      <a:pt x="236" y="1041"/>
                    </a:lnTo>
                    <a:lnTo>
                      <a:pt x="236" y="1030"/>
                    </a:lnTo>
                    <a:lnTo>
                      <a:pt x="236" y="1023"/>
                    </a:lnTo>
                    <a:lnTo>
                      <a:pt x="236" y="1012"/>
                    </a:lnTo>
                    <a:lnTo>
                      <a:pt x="240" y="1005"/>
                    </a:lnTo>
                    <a:lnTo>
                      <a:pt x="236" y="994"/>
                    </a:lnTo>
                    <a:lnTo>
                      <a:pt x="236" y="983"/>
                    </a:lnTo>
                    <a:lnTo>
                      <a:pt x="229" y="976"/>
                    </a:lnTo>
                    <a:lnTo>
                      <a:pt x="221" y="961"/>
                    </a:lnTo>
                    <a:lnTo>
                      <a:pt x="207" y="947"/>
                    </a:lnTo>
                    <a:lnTo>
                      <a:pt x="167" y="914"/>
                    </a:lnTo>
                    <a:lnTo>
                      <a:pt x="116" y="866"/>
                    </a:lnTo>
                    <a:lnTo>
                      <a:pt x="90" y="834"/>
                    </a:lnTo>
                    <a:lnTo>
                      <a:pt x="72" y="786"/>
                    </a:lnTo>
                    <a:lnTo>
                      <a:pt x="54" y="735"/>
                    </a:lnTo>
                    <a:lnTo>
                      <a:pt x="40" y="652"/>
                    </a:lnTo>
                    <a:lnTo>
                      <a:pt x="36" y="564"/>
                    </a:lnTo>
                    <a:lnTo>
                      <a:pt x="36" y="524"/>
                    </a:lnTo>
                    <a:lnTo>
                      <a:pt x="43" y="484"/>
                    </a:lnTo>
                    <a:lnTo>
                      <a:pt x="47" y="463"/>
                    </a:lnTo>
                    <a:lnTo>
                      <a:pt x="54" y="448"/>
                    </a:lnTo>
                    <a:lnTo>
                      <a:pt x="61" y="433"/>
                    </a:lnTo>
                    <a:lnTo>
                      <a:pt x="65" y="426"/>
                    </a:lnTo>
                    <a:lnTo>
                      <a:pt x="65" y="419"/>
                    </a:lnTo>
                    <a:lnTo>
                      <a:pt x="65" y="412"/>
                    </a:lnTo>
                    <a:lnTo>
                      <a:pt x="61" y="401"/>
                    </a:lnTo>
                    <a:lnTo>
                      <a:pt x="54" y="386"/>
                    </a:lnTo>
                    <a:lnTo>
                      <a:pt x="47" y="368"/>
                    </a:lnTo>
                    <a:lnTo>
                      <a:pt x="32" y="343"/>
                    </a:lnTo>
                    <a:lnTo>
                      <a:pt x="18" y="310"/>
                    </a:lnTo>
                    <a:lnTo>
                      <a:pt x="7" y="270"/>
                    </a:lnTo>
                    <a:lnTo>
                      <a:pt x="0" y="226"/>
                    </a:lnTo>
                    <a:lnTo>
                      <a:pt x="7" y="182"/>
                    </a:lnTo>
                    <a:lnTo>
                      <a:pt x="21" y="139"/>
                    </a:lnTo>
                    <a:lnTo>
                      <a:pt x="47" y="91"/>
                    </a:lnTo>
                    <a:lnTo>
                      <a:pt x="47" y="88"/>
                    </a:lnTo>
                    <a:lnTo>
                      <a:pt x="50" y="88"/>
                    </a:lnTo>
                    <a:lnTo>
                      <a:pt x="58" y="84"/>
                    </a:lnTo>
                    <a:lnTo>
                      <a:pt x="76" y="73"/>
                    </a:lnTo>
                    <a:lnTo>
                      <a:pt x="109" y="62"/>
                    </a:lnTo>
                    <a:lnTo>
                      <a:pt x="149" y="44"/>
                    </a:lnTo>
                    <a:lnTo>
                      <a:pt x="196" y="30"/>
                    </a:lnTo>
                    <a:lnTo>
                      <a:pt x="250" y="15"/>
                    </a:lnTo>
                    <a:lnTo>
                      <a:pt x="305" y="4"/>
                    </a:lnTo>
                    <a:lnTo>
                      <a:pt x="367" y="0"/>
                    </a:lnTo>
                    <a:close/>
                  </a:path>
                </a:pathLst>
              </a:custGeom>
              <a:solidFill>
                <a:srgbClr val="000000"/>
              </a:solidFill>
              <a:ln w="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91089" name="Freeform 273"/>
              <p:cNvSpPr>
                <a:spLocks/>
              </p:cNvSpPr>
              <p:nvPr/>
            </p:nvSpPr>
            <p:spPr bwMode="auto">
              <a:xfrm>
                <a:off x="5186" y="6703"/>
                <a:ext cx="1666" cy="3260"/>
              </a:xfrm>
              <a:custGeom>
                <a:avLst/>
                <a:gdLst/>
                <a:ahLst/>
                <a:cxnLst>
                  <a:cxn ang="0">
                    <a:pos x="1484" y="32"/>
                  </a:cxn>
                  <a:cxn ang="0">
                    <a:pos x="1633" y="196"/>
                  </a:cxn>
                  <a:cxn ang="0">
                    <a:pos x="1659" y="436"/>
                  </a:cxn>
                  <a:cxn ang="0">
                    <a:pos x="1549" y="611"/>
                  </a:cxn>
                  <a:cxn ang="0">
                    <a:pos x="1579" y="742"/>
                  </a:cxn>
                  <a:cxn ang="0">
                    <a:pos x="1629" y="935"/>
                  </a:cxn>
                  <a:cxn ang="0">
                    <a:pos x="1549" y="1139"/>
                  </a:cxn>
                  <a:cxn ang="0">
                    <a:pos x="1473" y="1259"/>
                  </a:cxn>
                  <a:cxn ang="0">
                    <a:pos x="1557" y="1430"/>
                  </a:cxn>
                  <a:cxn ang="0">
                    <a:pos x="1528" y="1644"/>
                  </a:cxn>
                  <a:cxn ang="0">
                    <a:pos x="1368" y="1779"/>
                  </a:cxn>
                  <a:cxn ang="0">
                    <a:pos x="1462" y="1939"/>
                  </a:cxn>
                  <a:cxn ang="0">
                    <a:pos x="1437" y="2136"/>
                  </a:cxn>
                  <a:cxn ang="0">
                    <a:pos x="1291" y="2256"/>
                  </a:cxn>
                  <a:cxn ang="0">
                    <a:pos x="1349" y="2423"/>
                  </a:cxn>
                  <a:cxn ang="0">
                    <a:pos x="1273" y="2583"/>
                  </a:cxn>
                  <a:cxn ang="0">
                    <a:pos x="1193" y="2696"/>
                  </a:cxn>
                  <a:cxn ang="0">
                    <a:pos x="1215" y="2878"/>
                  </a:cxn>
                  <a:cxn ang="0">
                    <a:pos x="1073" y="3031"/>
                  </a:cxn>
                  <a:cxn ang="0">
                    <a:pos x="880" y="3129"/>
                  </a:cxn>
                  <a:cxn ang="0">
                    <a:pos x="698" y="3245"/>
                  </a:cxn>
                  <a:cxn ang="0">
                    <a:pos x="480" y="3245"/>
                  </a:cxn>
                  <a:cxn ang="0">
                    <a:pos x="327" y="3213"/>
                  </a:cxn>
                  <a:cxn ang="0">
                    <a:pos x="171" y="3224"/>
                  </a:cxn>
                  <a:cxn ang="0">
                    <a:pos x="33" y="3118"/>
                  </a:cxn>
                  <a:cxn ang="0">
                    <a:pos x="7" y="2940"/>
                  </a:cxn>
                  <a:cxn ang="0">
                    <a:pos x="113" y="2802"/>
                  </a:cxn>
                  <a:cxn ang="0">
                    <a:pos x="287" y="2776"/>
                  </a:cxn>
                  <a:cxn ang="0">
                    <a:pos x="444" y="2721"/>
                  </a:cxn>
                  <a:cxn ang="0">
                    <a:pos x="618" y="2689"/>
                  </a:cxn>
                  <a:cxn ang="0">
                    <a:pos x="735" y="2580"/>
                  </a:cxn>
                  <a:cxn ang="0">
                    <a:pos x="655" y="2456"/>
                  </a:cxn>
                  <a:cxn ang="0">
                    <a:pos x="662" y="2325"/>
                  </a:cxn>
                  <a:cxn ang="0">
                    <a:pos x="738" y="2223"/>
                  </a:cxn>
                  <a:cxn ang="0">
                    <a:pos x="815" y="2139"/>
                  </a:cxn>
                  <a:cxn ang="0">
                    <a:pos x="775" y="1997"/>
                  </a:cxn>
                  <a:cxn ang="0">
                    <a:pos x="804" y="1855"/>
                  </a:cxn>
                  <a:cxn ang="0">
                    <a:pos x="928" y="1754"/>
                  </a:cxn>
                  <a:cxn ang="0">
                    <a:pos x="913" y="1648"/>
                  </a:cxn>
                  <a:cxn ang="0">
                    <a:pos x="866" y="1484"/>
                  </a:cxn>
                  <a:cxn ang="0">
                    <a:pos x="891" y="1342"/>
                  </a:cxn>
                  <a:cxn ang="0">
                    <a:pos x="993" y="1230"/>
                  </a:cxn>
                  <a:cxn ang="0">
                    <a:pos x="931" y="1131"/>
                  </a:cxn>
                  <a:cxn ang="0">
                    <a:pos x="848" y="975"/>
                  </a:cxn>
                  <a:cxn ang="0">
                    <a:pos x="851" y="815"/>
                  </a:cxn>
                  <a:cxn ang="0">
                    <a:pos x="928" y="687"/>
                  </a:cxn>
                  <a:cxn ang="0">
                    <a:pos x="978" y="585"/>
                  </a:cxn>
                  <a:cxn ang="0">
                    <a:pos x="884" y="411"/>
                  </a:cxn>
                  <a:cxn ang="0">
                    <a:pos x="888" y="247"/>
                  </a:cxn>
                  <a:cxn ang="0">
                    <a:pos x="942" y="123"/>
                  </a:cxn>
                  <a:cxn ang="0">
                    <a:pos x="1080" y="32"/>
                  </a:cxn>
                  <a:cxn ang="0">
                    <a:pos x="1339" y="0"/>
                  </a:cxn>
                </a:cxnLst>
                <a:rect l="0" t="0" r="r" b="b"/>
                <a:pathLst>
                  <a:path w="1666" h="3260">
                    <a:moveTo>
                      <a:pt x="1339" y="0"/>
                    </a:moveTo>
                    <a:lnTo>
                      <a:pt x="1415" y="11"/>
                    </a:lnTo>
                    <a:lnTo>
                      <a:pt x="1484" y="32"/>
                    </a:lnTo>
                    <a:lnTo>
                      <a:pt x="1546" y="72"/>
                    </a:lnTo>
                    <a:lnTo>
                      <a:pt x="1593" y="127"/>
                    </a:lnTo>
                    <a:lnTo>
                      <a:pt x="1633" y="196"/>
                    </a:lnTo>
                    <a:lnTo>
                      <a:pt x="1659" y="273"/>
                    </a:lnTo>
                    <a:lnTo>
                      <a:pt x="1666" y="364"/>
                    </a:lnTo>
                    <a:lnTo>
                      <a:pt x="1659" y="436"/>
                    </a:lnTo>
                    <a:lnTo>
                      <a:pt x="1633" y="502"/>
                    </a:lnTo>
                    <a:lnTo>
                      <a:pt x="1597" y="564"/>
                    </a:lnTo>
                    <a:lnTo>
                      <a:pt x="1549" y="611"/>
                    </a:lnTo>
                    <a:lnTo>
                      <a:pt x="1495" y="651"/>
                    </a:lnTo>
                    <a:lnTo>
                      <a:pt x="1539" y="691"/>
                    </a:lnTo>
                    <a:lnTo>
                      <a:pt x="1579" y="742"/>
                    </a:lnTo>
                    <a:lnTo>
                      <a:pt x="1604" y="797"/>
                    </a:lnTo>
                    <a:lnTo>
                      <a:pt x="1622" y="862"/>
                    </a:lnTo>
                    <a:lnTo>
                      <a:pt x="1629" y="935"/>
                    </a:lnTo>
                    <a:lnTo>
                      <a:pt x="1619" y="1011"/>
                    </a:lnTo>
                    <a:lnTo>
                      <a:pt x="1593" y="1077"/>
                    </a:lnTo>
                    <a:lnTo>
                      <a:pt x="1549" y="1139"/>
                    </a:lnTo>
                    <a:lnTo>
                      <a:pt x="1491" y="1186"/>
                    </a:lnTo>
                    <a:lnTo>
                      <a:pt x="1426" y="1219"/>
                    </a:lnTo>
                    <a:lnTo>
                      <a:pt x="1473" y="1259"/>
                    </a:lnTo>
                    <a:lnTo>
                      <a:pt x="1509" y="1306"/>
                    </a:lnTo>
                    <a:lnTo>
                      <a:pt x="1539" y="1361"/>
                    </a:lnTo>
                    <a:lnTo>
                      <a:pt x="1557" y="1430"/>
                    </a:lnTo>
                    <a:lnTo>
                      <a:pt x="1564" y="1502"/>
                    </a:lnTo>
                    <a:lnTo>
                      <a:pt x="1553" y="1575"/>
                    </a:lnTo>
                    <a:lnTo>
                      <a:pt x="1528" y="1644"/>
                    </a:lnTo>
                    <a:lnTo>
                      <a:pt x="1484" y="1703"/>
                    </a:lnTo>
                    <a:lnTo>
                      <a:pt x="1429" y="1746"/>
                    </a:lnTo>
                    <a:lnTo>
                      <a:pt x="1368" y="1779"/>
                    </a:lnTo>
                    <a:lnTo>
                      <a:pt x="1411" y="1823"/>
                    </a:lnTo>
                    <a:lnTo>
                      <a:pt x="1444" y="1877"/>
                    </a:lnTo>
                    <a:lnTo>
                      <a:pt x="1462" y="1939"/>
                    </a:lnTo>
                    <a:lnTo>
                      <a:pt x="1473" y="2012"/>
                    </a:lnTo>
                    <a:lnTo>
                      <a:pt x="1462" y="2074"/>
                    </a:lnTo>
                    <a:lnTo>
                      <a:pt x="1437" y="2136"/>
                    </a:lnTo>
                    <a:lnTo>
                      <a:pt x="1400" y="2187"/>
                    </a:lnTo>
                    <a:lnTo>
                      <a:pt x="1349" y="2227"/>
                    </a:lnTo>
                    <a:lnTo>
                      <a:pt x="1291" y="2256"/>
                    </a:lnTo>
                    <a:lnTo>
                      <a:pt x="1320" y="2303"/>
                    </a:lnTo>
                    <a:lnTo>
                      <a:pt x="1342" y="2358"/>
                    </a:lnTo>
                    <a:lnTo>
                      <a:pt x="1349" y="2423"/>
                    </a:lnTo>
                    <a:lnTo>
                      <a:pt x="1339" y="2481"/>
                    </a:lnTo>
                    <a:lnTo>
                      <a:pt x="1313" y="2536"/>
                    </a:lnTo>
                    <a:lnTo>
                      <a:pt x="1273" y="2583"/>
                    </a:lnTo>
                    <a:lnTo>
                      <a:pt x="1219" y="2620"/>
                    </a:lnTo>
                    <a:lnTo>
                      <a:pt x="1157" y="2645"/>
                    </a:lnTo>
                    <a:lnTo>
                      <a:pt x="1193" y="2696"/>
                    </a:lnTo>
                    <a:lnTo>
                      <a:pt x="1219" y="2751"/>
                    </a:lnTo>
                    <a:lnTo>
                      <a:pt x="1226" y="2809"/>
                    </a:lnTo>
                    <a:lnTo>
                      <a:pt x="1215" y="2878"/>
                    </a:lnTo>
                    <a:lnTo>
                      <a:pt x="1186" y="2940"/>
                    </a:lnTo>
                    <a:lnTo>
                      <a:pt x="1135" y="2991"/>
                    </a:lnTo>
                    <a:lnTo>
                      <a:pt x="1073" y="3031"/>
                    </a:lnTo>
                    <a:lnTo>
                      <a:pt x="1000" y="3060"/>
                    </a:lnTo>
                    <a:lnTo>
                      <a:pt x="917" y="3067"/>
                    </a:lnTo>
                    <a:lnTo>
                      <a:pt x="880" y="3129"/>
                    </a:lnTo>
                    <a:lnTo>
                      <a:pt x="833" y="3176"/>
                    </a:lnTo>
                    <a:lnTo>
                      <a:pt x="771" y="3216"/>
                    </a:lnTo>
                    <a:lnTo>
                      <a:pt x="698" y="3245"/>
                    </a:lnTo>
                    <a:lnTo>
                      <a:pt x="618" y="3260"/>
                    </a:lnTo>
                    <a:lnTo>
                      <a:pt x="549" y="3256"/>
                    </a:lnTo>
                    <a:lnTo>
                      <a:pt x="480" y="3245"/>
                    </a:lnTo>
                    <a:lnTo>
                      <a:pt x="422" y="3220"/>
                    </a:lnTo>
                    <a:lnTo>
                      <a:pt x="367" y="3187"/>
                    </a:lnTo>
                    <a:lnTo>
                      <a:pt x="327" y="3213"/>
                    </a:lnTo>
                    <a:lnTo>
                      <a:pt x="280" y="3227"/>
                    </a:lnTo>
                    <a:lnTo>
                      <a:pt x="233" y="3231"/>
                    </a:lnTo>
                    <a:lnTo>
                      <a:pt x="171" y="3224"/>
                    </a:lnTo>
                    <a:lnTo>
                      <a:pt x="113" y="3202"/>
                    </a:lnTo>
                    <a:lnTo>
                      <a:pt x="69" y="3165"/>
                    </a:lnTo>
                    <a:lnTo>
                      <a:pt x="33" y="3118"/>
                    </a:lnTo>
                    <a:lnTo>
                      <a:pt x="7" y="3064"/>
                    </a:lnTo>
                    <a:lnTo>
                      <a:pt x="0" y="3002"/>
                    </a:lnTo>
                    <a:lnTo>
                      <a:pt x="7" y="2940"/>
                    </a:lnTo>
                    <a:lnTo>
                      <a:pt x="33" y="2885"/>
                    </a:lnTo>
                    <a:lnTo>
                      <a:pt x="69" y="2838"/>
                    </a:lnTo>
                    <a:lnTo>
                      <a:pt x="113" y="2802"/>
                    </a:lnTo>
                    <a:lnTo>
                      <a:pt x="171" y="2776"/>
                    </a:lnTo>
                    <a:lnTo>
                      <a:pt x="233" y="2769"/>
                    </a:lnTo>
                    <a:lnTo>
                      <a:pt x="287" y="2776"/>
                    </a:lnTo>
                    <a:lnTo>
                      <a:pt x="338" y="2794"/>
                    </a:lnTo>
                    <a:lnTo>
                      <a:pt x="386" y="2754"/>
                    </a:lnTo>
                    <a:lnTo>
                      <a:pt x="444" y="2721"/>
                    </a:lnTo>
                    <a:lnTo>
                      <a:pt x="509" y="2700"/>
                    </a:lnTo>
                    <a:lnTo>
                      <a:pt x="578" y="2689"/>
                    </a:lnTo>
                    <a:lnTo>
                      <a:pt x="618" y="2689"/>
                    </a:lnTo>
                    <a:lnTo>
                      <a:pt x="644" y="2645"/>
                    </a:lnTo>
                    <a:lnTo>
                      <a:pt x="684" y="2609"/>
                    </a:lnTo>
                    <a:lnTo>
                      <a:pt x="735" y="2580"/>
                    </a:lnTo>
                    <a:lnTo>
                      <a:pt x="698" y="2543"/>
                    </a:lnTo>
                    <a:lnTo>
                      <a:pt x="673" y="2499"/>
                    </a:lnTo>
                    <a:lnTo>
                      <a:pt x="655" y="2456"/>
                    </a:lnTo>
                    <a:lnTo>
                      <a:pt x="651" y="2409"/>
                    </a:lnTo>
                    <a:lnTo>
                      <a:pt x="655" y="2365"/>
                    </a:lnTo>
                    <a:lnTo>
                      <a:pt x="662" y="2325"/>
                    </a:lnTo>
                    <a:lnTo>
                      <a:pt x="677" y="2288"/>
                    </a:lnTo>
                    <a:lnTo>
                      <a:pt x="702" y="2252"/>
                    </a:lnTo>
                    <a:lnTo>
                      <a:pt x="738" y="2223"/>
                    </a:lnTo>
                    <a:lnTo>
                      <a:pt x="786" y="2197"/>
                    </a:lnTo>
                    <a:lnTo>
                      <a:pt x="851" y="2179"/>
                    </a:lnTo>
                    <a:lnTo>
                      <a:pt x="815" y="2139"/>
                    </a:lnTo>
                    <a:lnTo>
                      <a:pt x="793" y="2092"/>
                    </a:lnTo>
                    <a:lnTo>
                      <a:pt x="778" y="2045"/>
                    </a:lnTo>
                    <a:lnTo>
                      <a:pt x="775" y="1997"/>
                    </a:lnTo>
                    <a:lnTo>
                      <a:pt x="778" y="1946"/>
                    </a:lnTo>
                    <a:lnTo>
                      <a:pt x="786" y="1899"/>
                    </a:lnTo>
                    <a:lnTo>
                      <a:pt x="804" y="1855"/>
                    </a:lnTo>
                    <a:lnTo>
                      <a:pt x="829" y="1815"/>
                    </a:lnTo>
                    <a:lnTo>
                      <a:pt x="873" y="1783"/>
                    </a:lnTo>
                    <a:lnTo>
                      <a:pt x="928" y="1754"/>
                    </a:lnTo>
                    <a:lnTo>
                      <a:pt x="1000" y="1735"/>
                    </a:lnTo>
                    <a:lnTo>
                      <a:pt x="949" y="1695"/>
                    </a:lnTo>
                    <a:lnTo>
                      <a:pt x="913" y="1648"/>
                    </a:lnTo>
                    <a:lnTo>
                      <a:pt x="888" y="1597"/>
                    </a:lnTo>
                    <a:lnTo>
                      <a:pt x="869" y="1542"/>
                    </a:lnTo>
                    <a:lnTo>
                      <a:pt x="866" y="1484"/>
                    </a:lnTo>
                    <a:lnTo>
                      <a:pt x="869" y="1433"/>
                    </a:lnTo>
                    <a:lnTo>
                      <a:pt x="877" y="1386"/>
                    </a:lnTo>
                    <a:lnTo>
                      <a:pt x="891" y="1342"/>
                    </a:lnTo>
                    <a:lnTo>
                      <a:pt x="913" y="1299"/>
                    </a:lnTo>
                    <a:lnTo>
                      <a:pt x="946" y="1262"/>
                    </a:lnTo>
                    <a:lnTo>
                      <a:pt x="993" y="1230"/>
                    </a:lnTo>
                    <a:lnTo>
                      <a:pt x="1051" y="1204"/>
                    </a:lnTo>
                    <a:lnTo>
                      <a:pt x="982" y="1171"/>
                    </a:lnTo>
                    <a:lnTo>
                      <a:pt x="931" y="1131"/>
                    </a:lnTo>
                    <a:lnTo>
                      <a:pt x="891" y="1084"/>
                    </a:lnTo>
                    <a:lnTo>
                      <a:pt x="862" y="1033"/>
                    </a:lnTo>
                    <a:lnTo>
                      <a:pt x="848" y="975"/>
                    </a:lnTo>
                    <a:lnTo>
                      <a:pt x="844" y="917"/>
                    </a:lnTo>
                    <a:lnTo>
                      <a:pt x="844" y="866"/>
                    </a:lnTo>
                    <a:lnTo>
                      <a:pt x="851" y="815"/>
                    </a:lnTo>
                    <a:lnTo>
                      <a:pt x="869" y="767"/>
                    </a:lnTo>
                    <a:lnTo>
                      <a:pt x="891" y="727"/>
                    </a:lnTo>
                    <a:lnTo>
                      <a:pt x="928" y="687"/>
                    </a:lnTo>
                    <a:lnTo>
                      <a:pt x="975" y="655"/>
                    </a:lnTo>
                    <a:lnTo>
                      <a:pt x="1037" y="629"/>
                    </a:lnTo>
                    <a:lnTo>
                      <a:pt x="978" y="585"/>
                    </a:lnTo>
                    <a:lnTo>
                      <a:pt x="931" y="531"/>
                    </a:lnTo>
                    <a:lnTo>
                      <a:pt x="902" y="473"/>
                    </a:lnTo>
                    <a:lnTo>
                      <a:pt x="884" y="411"/>
                    </a:lnTo>
                    <a:lnTo>
                      <a:pt x="880" y="345"/>
                    </a:lnTo>
                    <a:lnTo>
                      <a:pt x="880" y="294"/>
                    </a:lnTo>
                    <a:lnTo>
                      <a:pt x="888" y="247"/>
                    </a:lnTo>
                    <a:lnTo>
                      <a:pt x="898" y="203"/>
                    </a:lnTo>
                    <a:lnTo>
                      <a:pt x="917" y="160"/>
                    </a:lnTo>
                    <a:lnTo>
                      <a:pt x="942" y="123"/>
                    </a:lnTo>
                    <a:lnTo>
                      <a:pt x="978" y="87"/>
                    </a:lnTo>
                    <a:lnTo>
                      <a:pt x="1022" y="58"/>
                    </a:lnTo>
                    <a:lnTo>
                      <a:pt x="1080" y="32"/>
                    </a:lnTo>
                    <a:lnTo>
                      <a:pt x="1153" y="14"/>
                    </a:lnTo>
                    <a:lnTo>
                      <a:pt x="1237" y="3"/>
                    </a:lnTo>
                    <a:lnTo>
                      <a:pt x="1339" y="0"/>
                    </a:lnTo>
                    <a:close/>
                  </a:path>
                </a:pathLst>
              </a:custGeom>
              <a:solidFill>
                <a:srgbClr val="FFFFFF"/>
              </a:solidFill>
              <a:ln w="0">
                <a:solidFill>
                  <a:srgbClr val="FFFFFF"/>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91088" name="Freeform 272"/>
              <p:cNvSpPr>
                <a:spLocks noEditPoints="1"/>
              </p:cNvSpPr>
              <p:nvPr/>
            </p:nvSpPr>
            <p:spPr bwMode="auto">
              <a:xfrm>
                <a:off x="5175" y="6692"/>
                <a:ext cx="1688" cy="3282"/>
              </a:xfrm>
              <a:custGeom>
                <a:avLst/>
                <a:gdLst/>
                <a:ahLst/>
                <a:cxnLst>
                  <a:cxn ang="0">
                    <a:pos x="989" y="113"/>
                  </a:cxn>
                  <a:cxn ang="0">
                    <a:pos x="902" y="411"/>
                  </a:cxn>
                  <a:cxn ang="0">
                    <a:pos x="1073" y="640"/>
                  </a:cxn>
                  <a:cxn ang="0">
                    <a:pos x="877" y="815"/>
                  </a:cxn>
                  <a:cxn ang="0">
                    <a:pos x="949" y="1135"/>
                  </a:cxn>
                  <a:cxn ang="0">
                    <a:pos x="975" y="1273"/>
                  </a:cxn>
                  <a:cxn ang="0">
                    <a:pos x="891" y="1553"/>
                  </a:cxn>
                  <a:cxn ang="0">
                    <a:pos x="1015" y="1754"/>
                  </a:cxn>
                  <a:cxn ang="0">
                    <a:pos x="800" y="1950"/>
                  </a:cxn>
                  <a:cxn ang="0">
                    <a:pos x="862" y="2198"/>
                  </a:cxn>
                  <a:cxn ang="0">
                    <a:pos x="677" y="2372"/>
                  </a:cxn>
                  <a:cxn ang="0">
                    <a:pos x="768" y="2594"/>
                  </a:cxn>
                  <a:cxn ang="0">
                    <a:pos x="629" y="2707"/>
                  </a:cxn>
                  <a:cxn ang="0">
                    <a:pos x="357" y="2813"/>
                  </a:cxn>
                  <a:cxn ang="0">
                    <a:pos x="131" y="2820"/>
                  </a:cxn>
                  <a:cxn ang="0">
                    <a:pos x="51" y="3125"/>
                  </a:cxn>
                  <a:cxn ang="0">
                    <a:pos x="335" y="3213"/>
                  </a:cxn>
                  <a:cxn ang="0">
                    <a:pos x="600" y="3260"/>
                  </a:cxn>
                  <a:cxn ang="0">
                    <a:pos x="920" y="3075"/>
                  </a:cxn>
                  <a:cxn ang="0">
                    <a:pos x="1186" y="2944"/>
                  </a:cxn>
                  <a:cxn ang="0">
                    <a:pos x="1146" y="2652"/>
                  </a:cxn>
                  <a:cxn ang="0">
                    <a:pos x="1342" y="2481"/>
                  </a:cxn>
                  <a:cxn ang="0">
                    <a:pos x="1299" y="2259"/>
                  </a:cxn>
                  <a:cxn ang="0">
                    <a:pos x="1466" y="1954"/>
                  </a:cxn>
                  <a:cxn ang="0">
                    <a:pos x="1437" y="1750"/>
                  </a:cxn>
                  <a:cxn ang="0">
                    <a:pos x="1539" y="1375"/>
                  </a:cxn>
                  <a:cxn ang="0">
                    <a:pos x="1499" y="1186"/>
                  </a:cxn>
                  <a:cxn ang="0">
                    <a:pos x="1608" y="811"/>
                  </a:cxn>
                  <a:cxn ang="0">
                    <a:pos x="1553" y="615"/>
                  </a:cxn>
                  <a:cxn ang="0">
                    <a:pos x="1640" y="229"/>
                  </a:cxn>
                  <a:cxn ang="0">
                    <a:pos x="1350" y="22"/>
                  </a:cxn>
                  <a:cxn ang="0">
                    <a:pos x="1630" y="156"/>
                  </a:cxn>
                  <a:cxn ang="0">
                    <a:pos x="1619" y="578"/>
                  </a:cxn>
                  <a:cxn ang="0">
                    <a:pos x="1644" y="873"/>
                  </a:cxn>
                  <a:cxn ang="0">
                    <a:pos x="1455" y="1233"/>
                  </a:cxn>
                  <a:cxn ang="0">
                    <a:pos x="1575" y="1590"/>
                  </a:cxn>
                  <a:cxn ang="0">
                    <a:pos x="1462" y="1885"/>
                  </a:cxn>
                  <a:cxn ang="0">
                    <a:pos x="1368" y="2245"/>
                  </a:cxn>
                  <a:cxn ang="0">
                    <a:pos x="1342" y="2532"/>
                  </a:cxn>
                  <a:cxn ang="0">
                    <a:pos x="1237" y="2758"/>
                  </a:cxn>
                  <a:cxn ang="0">
                    <a:pos x="1011" y="3078"/>
                  </a:cxn>
                  <a:cxn ang="0">
                    <a:pos x="629" y="3282"/>
                  </a:cxn>
                  <a:cxn ang="0">
                    <a:pos x="295" y="3249"/>
                  </a:cxn>
                  <a:cxn ang="0">
                    <a:pos x="8" y="3075"/>
                  </a:cxn>
                  <a:cxn ang="0">
                    <a:pos x="178" y="2780"/>
                  </a:cxn>
                  <a:cxn ang="0">
                    <a:pos x="517" y="2700"/>
                  </a:cxn>
                  <a:cxn ang="0">
                    <a:pos x="731" y="2587"/>
                  </a:cxn>
                  <a:cxn ang="0">
                    <a:pos x="666" y="2321"/>
                  </a:cxn>
                  <a:cxn ang="0">
                    <a:pos x="819" y="2154"/>
                  </a:cxn>
                  <a:cxn ang="0">
                    <a:pos x="819" y="1841"/>
                  </a:cxn>
                  <a:cxn ang="0">
                    <a:pos x="913" y="1666"/>
                  </a:cxn>
                  <a:cxn ang="0">
                    <a:pos x="902" y="1324"/>
                  </a:cxn>
                  <a:cxn ang="0">
                    <a:pos x="935" y="1150"/>
                  </a:cxn>
                  <a:cxn ang="0">
                    <a:pos x="859" y="808"/>
                  </a:cxn>
                  <a:cxn ang="0">
                    <a:pos x="993" y="611"/>
                  </a:cxn>
                  <a:cxn ang="0">
                    <a:pos x="884" y="287"/>
                  </a:cxn>
                  <a:cxn ang="0">
                    <a:pos x="1106" y="29"/>
                  </a:cxn>
                </a:cxnLst>
                <a:rect l="0" t="0" r="r" b="b"/>
                <a:pathLst>
                  <a:path w="1688" h="3282">
                    <a:moveTo>
                      <a:pt x="1350" y="22"/>
                    </a:moveTo>
                    <a:lnTo>
                      <a:pt x="1248" y="25"/>
                    </a:lnTo>
                    <a:lnTo>
                      <a:pt x="1160" y="36"/>
                    </a:lnTo>
                    <a:lnTo>
                      <a:pt x="1091" y="58"/>
                    </a:lnTo>
                    <a:lnTo>
                      <a:pt x="1033" y="83"/>
                    </a:lnTo>
                    <a:lnTo>
                      <a:pt x="989" y="113"/>
                    </a:lnTo>
                    <a:lnTo>
                      <a:pt x="957" y="145"/>
                    </a:lnTo>
                    <a:lnTo>
                      <a:pt x="931" y="185"/>
                    </a:lnTo>
                    <a:lnTo>
                      <a:pt x="917" y="229"/>
                    </a:lnTo>
                    <a:lnTo>
                      <a:pt x="902" y="291"/>
                    </a:lnTo>
                    <a:lnTo>
                      <a:pt x="899" y="356"/>
                    </a:lnTo>
                    <a:lnTo>
                      <a:pt x="902" y="411"/>
                    </a:lnTo>
                    <a:lnTo>
                      <a:pt x="917" y="462"/>
                    </a:lnTo>
                    <a:lnTo>
                      <a:pt x="935" y="509"/>
                    </a:lnTo>
                    <a:lnTo>
                      <a:pt x="964" y="556"/>
                    </a:lnTo>
                    <a:lnTo>
                      <a:pt x="1004" y="596"/>
                    </a:lnTo>
                    <a:lnTo>
                      <a:pt x="1055" y="629"/>
                    </a:lnTo>
                    <a:lnTo>
                      <a:pt x="1073" y="640"/>
                    </a:lnTo>
                    <a:lnTo>
                      <a:pt x="1051" y="647"/>
                    </a:lnTo>
                    <a:lnTo>
                      <a:pt x="997" y="669"/>
                    </a:lnTo>
                    <a:lnTo>
                      <a:pt x="957" y="698"/>
                    </a:lnTo>
                    <a:lnTo>
                      <a:pt x="924" y="727"/>
                    </a:lnTo>
                    <a:lnTo>
                      <a:pt x="899" y="764"/>
                    </a:lnTo>
                    <a:lnTo>
                      <a:pt x="877" y="815"/>
                    </a:lnTo>
                    <a:lnTo>
                      <a:pt x="866" y="869"/>
                    </a:lnTo>
                    <a:lnTo>
                      <a:pt x="866" y="928"/>
                    </a:lnTo>
                    <a:lnTo>
                      <a:pt x="869" y="986"/>
                    </a:lnTo>
                    <a:lnTo>
                      <a:pt x="884" y="1040"/>
                    </a:lnTo>
                    <a:lnTo>
                      <a:pt x="909" y="1091"/>
                    </a:lnTo>
                    <a:lnTo>
                      <a:pt x="949" y="1135"/>
                    </a:lnTo>
                    <a:lnTo>
                      <a:pt x="1000" y="1175"/>
                    </a:lnTo>
                    <a:lnTo>
                      <a:pt x="1066" y="1208"/>
                    </a:lnTo>
                    <a:lnTo>
                      <a:pt x="1091" y="1215"/>
                    </a:lnTo>
                    <a:lnTo>
                      <a:pt x="1066" y="1226"/>
                    </a:lnTo>
                    <a:lnTo>
                      <a:pt x="1015" y="1248"/>
                    </a:lnTo>
                    <a:lnTo>
                      <a:pt x="975" y="1273"/>
                    </a:lnTo>
                    <a:lnTo>
                      <a:pt x="942" y="1302"/>
                    </a:lnTo>
                    <a:lnTo>
                      <a:pt x="920" y="1335"/>
                    </a:lnTo>
                    <a:lnTo>
                      <a:pt x="899" y="1386"/>
                    </a:lnTo>
                    <a:lnTo>
                      <a:pt x="891" y="1437"/>
                    </a:lnTo>
                    <a:lnTo>
                      <a:pt x="888" y="1495"/>
                    </a:lnTo>
                    <a:lnTo>
                      <a:pt x="891" y="1553"/>
                    </a:lnTo>
                    <a:lnTo>
                      <a:pt x="906" y="1604"/>
                    </a:lnTo>
                    <a:lnTo>
                      <a:pt x="931" y="1655"/>
                    </a:lnTo>
                    <a:lnTo>
                      <a:pt x="968" y="1699"/>
                    </a:lnTo>
                    <a:lnTo>
                      <a:pt x="1019" y="1735"/>
                    </a:lnTo>
                    <a:lnTo>
                      <a:pt x="1040" y="1750"/>
                    </a:lnTo>
                    <a:lnTo>
                      <a:pt x="1015" y="1754"/>
                    </a:lnTo>
                    <a:lnTo>
                      <a:pt x="949" y="1772"/>
                    </a:lnTo>
                    <a:lnTo>
                      <a:pt x="899" y="1794"/>
                    </a:lnTo>
                    <a:lnTo>
                      <a:pt x="862" y="1823"/>
                    </a:lnTo>
                    <a:lnTo>
                      <a:pt x="833" y="1852"/>
                    </a:lnTo>
                    <a:lnTo>
                      <a:pt x="811" y="1899"/>
                    </a:lnTo>
                    <a:lnTo>
                      <a:pt x="800" y="1950"/>
                    </a:lnTo>
                    <a:lnTo>
                      <a:pt x="797" y="2008"/>
                    </a:lnTo>
                    <a:lnTo>
                      <a:pt x="804" y="2070"/>
                    </a:lnTo>
                    <a:lnTo>
                      <a:pt x="826" y="2128"/>
                    </a:lnTo>
                    <a:lnTo>
                      <a:pt x="866" y="2183"/>
                    </a:lnTo>
                    <a:lnTo>
                      <a:pt x="880" y="2194"/>
                    </a:lnTo>
                    <a:lnTo>
                      <a:pt x="862" y="2198"/>
                    </a:lnTo>
                    <a:lnTo>
                      <a:pt x="808" y="2216"/>
                    </a:lnTo>
                    <a:lnTo>
                      <a:pt x="764" y="2238"/>
                    </a:lnTo>
                    <a:lnTo>
                      <a:pt x="731" y="2259"/>
                    </a:lnTo>
                    <a:lnTo>
                      <a:pt x="706" y="2289"/>
                    </a:lnTo>
                    <a:lnTo>
                      <a:pt x="688" y="2329"/>
                    </a:lnTo>
                    <a:lnTo>
                      <a:pt x="677" y="2372"/>
                    </a:lnTo>
                    <a:lnTo>
                      <a:pt x="673" y="2420"/>
                    </a:lnTo>
                    <a:lnTo>
                      <a:pt x="677" y="2463"/>
                    </a:lnTo>
                    <a:lnTo>
                      <a:pt x="691" y="2507"/>
                    </a:lnTo>
                    <a:lnTo>
                      <a:pt x="717" y="2547"/>
                    </a:lnTo>
                    <a:lnTo>
                      <a:pt x="753" y="2583"/>
                    </a:lnTo>
                    <a:lnTo>
                      <a:pt x="768" y="2594"/>
                    </a:lnTo>
                    <a:lnTo>
                      <a:pt x="749" y="2598"/>
                    </a:lnTo>
                    <a:lnTo>
                      <a:pt x="702" y="2627"/>
                    </a:lnTo>
                    <a:lnTo>
                      <a:pt x="666" y="2660"/>
                    </a:lnTo>
                    <a:lnTo>
                      <a:pt x="640" y="2703"/>
                    </a:lnTo>
                    <a:lnTo>
                      <a:pt x="637" y="2711"/>
                    </a:lnTo>
                    <a:lnTo>
                      <a:pt x="629" y="2707"/>
                    </a:lnTo>
                    <a:lnTo>
                      <a:pt x="615" y="2707"/>
                    </a:lnTo>
                    <a:lnTo>
                      <a:pt x="593" y="2711"/>
                    </a:lnTo>
                    <a:lnTo>
                      <a:pt x="524" y="2722"/>
                    </a:lnTo>
                    <a:lnTo>
                      <a:pt x="458" y="2743"/>
                    </a:lnTo>
                    <a:lnTo>
                      <a:pt x="404" y="2772"/>
                    </a:lnTo>
                    <a:lnTo>
                      <a:pt x="357" y="2813"/>
                    </a:lnTo>
                    <a:lnTo>
                      <a:pt x="353" y="2820"/>
                    </a:lnTo>
                    <a:lnTo>
                      <a:pt x="346" y="2816"/>
                    </a:lnTo>
                    <a:lnTo>
                      <a:pt x="295" y="2798"/>
                    </a:lnTo>
                    <a:lnTo>
                      <a:pt x="244" y="2791"/>
                    </a:lnTo>
                    <a:lnTo>
                      <a:pt x="182" y="2798"/>
                    </a:lnTo>
                    <a:lnTo>
                      <a:pt x="131" y="2820"/>
                    </a:lnTo>
                    <a:lnTo>
                      <a:pt x="88" y="2856"/>
                    </a:lnTo>
                    <a:lnTo>
                      <a:pt x="51" y="2900"/>
                    </a:lnTo>
                    <a:lnTo>
                      <a:pt x="29" y="2954"/>
                    </a:lnTo>
                    <a:lnTo>
                      <a:pt x="22" y="3013"/>
                    </a:lnTo>
                    <a:lnTo>
                      <a:pt x="29" y="3071"/>
                    </a:lnTo>
                    <a:lnTo>
                      <a:pt x="51" y="3125"/>
                    </a:lnTo>
                    <a:lnTo>
                      <a:pt x="88" y="3169"/>
                    </a:lnTo>
                    <a:lnTo>
                      <a:pt x="131" y="3202"/>
                    </a:lnTo>
                    <a:lnTo>
                      <a:pt x="182" y="3224"/>
                    </a:lnTo>
                    <a:lnTo>
                      <a:pt x="244" y="3235"/>
                    </a:lnTo>
                    <a:lnTo>
                      <a:pt x="291" y="3227"/>
                    </a:lnTo>
                    <a:lnTo>
                      <a:pt x="335" y="3213"/>
                    </a:lnTo>
                    <a:lnTo>
                      <a:pt x="371" y="3191"/>
                    </a:lnTo>
                    <a:lnTo>
                      <a:pt x="378" y="3187"/>
                    </a:lnTo>
                    <a:lnTo>
                      <a:pt x="386" y="3191"/>
                    </a:lnTo>
                    <a:lnTo>
                      <a:pt x="448" y="3227"/>
                    </a:lnTo>
                    <a:lnTo>
                      <a:pt x="520" y="3253"/>
                    </a:lnTo>
                    <a:lnTo>
                      <a:pt x="600" y="3260"/>
                    </a:lnTo>
                    <a:lnTo>
                      <a:pt x="629" y="3260"/>
                    </a:lnTo>
                    <a:lnTo>
                      <a:pt x="706" y="3246"/>
                    </a:lnTo>
                    <a:lnTo>
                      <a:pt x="775" y="3220"/>
                    </a:lnTo>
                    <a:lnTo>
                      <a:pt x="837" y="3180"/>
                    </a:lnTo>
                    <a:lnTo>
                      <a:pt x="884" y="3133"/>
                    </a:lnTo>
                    <a:lnTo>
                      <a:pt x="920" y="3075"/>
                    </a:lnTo>
                    <a:lnTo>
                      <a:pt x="920" y="3071"/>
                    </a:lnTo>
                    <a:lnTo>
                      <a:pt x="928" y="3071"/>
                    </a:lnTo>
                    <a:lnTo>
                      <a:pt x="1008" y="3060"/>
                    </a:lnTo>
                    <a:lnTo>
                      <a:pt x="1080" y="3034"/>
                    </a:lnTo>
                    <a:lnTo>
                      <a:pt x="1139" y="2994"/>
                    </a:lnTo>
                    <a:lnTo>
                      <a:pt x="1186" y="2944"/>
                    </a:lnTo>
                    <a:lnTo>
                      <a:pt x="1215" y="2885"/>
                    </a:lnTo>
                    <a:lnTo>
                      <a:pt x="1226" y="2820"/>
                    </a:lnTo>
                    <a:lnTo>
                      <a:pt x="1219" y="2765"/>
                    </a:lnTo>
                    <a:lnTo>
                      <a:pt x="1197" y="2711"/>
                    </a:lnTo>
                    <a:lnTo>
                      <a:pt x="1160" y="2663"/>
                    </a:lnTo>
                    <a:lnTo>
                      <a:pt x="1146" y="2652"/>
                    </a:lnTo>
                    <a:lnTo>
                      <a:pt x="1164" y="2645"/>
                    </a:lnTo>
                    <a:lnTo>
                      <a:pt x="1215" y="2627"/>
                    </a:lnTo>
                    <a:lnTo>
                      <a:pt x="1259" y="2598"/>
                    </a:lnTo>
                    <a:lnTo>
                      <a:pt x="1299" y="2565"/>
                    </a:lnTo>
                    <a:lnTo>
                      <a:pt x="1324" y="2525"/>
                    </a:lnTo>
                    <a:lnTo>
                      <a:pt x="1342" y="2481"/>
                    </a:lnTo>
                    <a:lnTo>
                      <a:pt x="1350" y="2434"/>
                    </a:lnTo>
                    <a:lnTo>
                      <a:pt x="1342" y="2372"/>
                    </a:lnTo>
                    <a:lnTo>
                      <a:pt x="1324" y="2321"/>
                    </a:lnTo>
                    <a:lnTo>
                      <a:pt x="1295" y="2274"/>
                    </a:lnTo>
                    <a:lnTo>
                      <a:pt x="1284" y="2263"/>
                    </a:lnTo>
                    <a:lnTo>
                      <a:pt x="1299" y="2259"/>
                    </a:lnTo>
                    <a:lnTo>
                      <a:pt x="1357" y="2230"/>
                    </a:lnTo>
                    <a:lnTo>
                      <a:pt x="1404" y="2190"/>
                    </a:lnTo>
                    <a:lnTo>
                      <a:pt x="1440" y="2139"/>
                    </a:lnTo>
                    <a:lnTo>
                      <a:pt x="1462" y="2085"/>
                    </a:lnTo>
                    <a:lnTo>
                      <a:pt x="1473" y="2023"/>
                    </a:lnTo>
                    <a:lnTo>
                      <a:pt x="1466" y="1954"/>
                    </a:lnTo>
                    <a:lnTo>
                      <a:pt x="1444" y="1892"/>
                    </a:lnTo>
                    <a:lnTo>
                      <a:pt x="1411" y="1841"/>
                    </a:lnTo>
                    <a:lnTo>
                      <a:pt x="1371" y="1797"/>
                    </a:lnTo>
                    <a:lnTo>
                      <a:pt x="1357" y="1786"/>
                    </a:lnTo>
                    <a:lnTo>
                      <a:pt x="1375" y="1783"/>
                    </a:lnTo>
                    <a:lnTo>
                      <a:pt x="1437" y="1750"/>
                    </a:lnTo>
                    <a:lnTo>
                      <a:pt x="1488" y="1706"/>
                    </a:lnTo>
                    <a:lnTo>
                      <a:pt x="1528" y="1648"/>
                    </a:lnTo>
                    <a:lnTo>
                      <a:pt x="1553" y="1586"/>
                    </a:lnTo>
                    <a:lnTo>
                      <a:pt x="1564" y="1513"/>
                    </a:lnTo>
                    <a:lnTo>
                      <a:pt x="1557" y="1441"/>
                    </a:lnTo>
                    <a:lnTo>
                      <a:pt x="1539" y="1375"/>
                    </a:lnTo>
                    <a:lnTo>
                      <a:pt x="1513" y="1321"/>
                    </a:lnTo>
                    <a:lnTo>
                      <a:pt x="1477" y="1277"/>
                    </a:lnTo>
                    <a:lnTo>
                      <a:pt x="1430" y="1241"/>
                    </a:lnTo>
                    <a:lnTo>
                      <a:pt x="1415" y="1230"/>
                    </a:lnTo>
                    <a:lnTo>
                      <a:pt x="1433" y="1222"/>
                    </a:lnTo>
                    <a:lnTo>
                      <a:pt x="1499" y="1186"/>
                    </a:lnTo>
                    <a:lnTo>
                      <a:pt x="1553" y="1142"/>
                    </a:lnTo>
                    <a:lnTo>
                      <a:pt x="1593" y="1084"/>
                    </a:lnTo>
                    <a:lnTo>
                      <a:pt x="1622" y="1019"/>
                    </a:lnTo>
                    <a:lnTo>
                      <a:pt x="1630" y="946"/>
                    </a:lnTo>
                    <a:lnTo>
                      <a:pt x="1626" y="877"/>
                    </a:lnTo>
                    <a:lnTo>
                      <a:pt x="1608" y="811"/>
                    </a:lnTo>
                    <a:lnTo>
                      <a:pt x="1579" y="757"/>
                    </a:lnTo>
                    <a:lnTo>
                      <a:pt x="1542" y="709"/>
                    </a:lnTo>
                    <a:lnTo>
                      <a:pt x="1499" y="673"/>
                    </a:lnTo>
                    <a:lnTo>
                      <a:pt x="1484" y="662"/>
                    </a:lnTo>
                    <a:lnTo>
                      <a:pt x="1499" y="655"/>
                    </a:lnTo>
                    <a:lnTo>
                      <a:pt x="1553" y="615"/>
                    </a:lnTo>
                    <a:lnTo>
                      <a:pt x="1600" y="567"/>
                    </a:lnTo>
                    <a:lnTo>
                      <a:pt x="1637" y="509"/>
                    </a:lnTo>
                    <a:lnTo>
                      <a:pt x="1659" y="444"/>
                    </a:lnTo>
                    <a:lnTo>
                      <a:pt x="1666" y="375"/>
                    </a:lnTo>
                    <a:lnTo>
                      <a:pt x="1659" y="298"/>
                    </a:lnTo>
                    <a:lnTo>
                      <a:pt x="1640" y="229"/>
                    </a:lnTo>
                    <a:lnTo>
                      <a:pt x="1611" y="167"/>
                    </a:lnTo>
                    <a:lnTo>
                      <a:pt x="1575" y="116"/>
                    </a:lnTo>
                    <a:lnTo>
                      <a:pt x="1528" y="76"/>
                    </a:lnTo>
                    <a:lnTo>
                      <a:pt x="1473" y="47"/>
                    </a:lnTo>
                    <a:lnTo>
                      <a:pt x="1415" y="29"/>
                    </a:lnTo>
                    <a:lnTo>
                      <a:pt x="1350" y="22"/>
                    </a:lnTo>
                    <a:close/>
                    <a:moveTo>
                      <a:pt x="1350" y="0"/>
                    </a:moveTo>
                    <a:lnTo>
                      <a:pt x="1419" y="7"/>
                    </a:lnTo>
                    <a:lnTo>
                      <a:pt x="1480" y="29"/>
                    </a:lnTo>
                    <a:lnTo>
                      <a:pt x="1539" y="62"/>
                    </a:lnTo>
                    <a:lnTo>
                      <a:pt x="1590" y="102"/>
                    </a:lnTo>
                    <a:lnTo>
                      <a:pt x="1630" y="156"/>
                    </a:lnTo>
                    <a:lnTo>
                      <a:pt x="1662" y="222"/>
                    </a:lnTo>
                    <a:lnTo>
                      <a:pt x="1680" y="294"/>
                    </a:lnTo>
                    <a:lnTo>
                      <a:pt x="1688" y="375"/>
                    </a:lnTo>
                    <a:lnTo>
                      <a:pt x="1677" y="447"/>
                    </a:lnTo>
                    <a:lnTo>
                      <a:pt x="1655" y="516"/>
                    </a:lnTo>
                    <a:lnTo>
                      <a:pt x="1619" y="578"/>
                    </a:lnTo>
                    <a:lnTo>
                      <a:pt x="1568" y="633"/>
                    </a:lnTo>
                    <a:lnTo>
                      <a:pt x="1520" y="662"/>
                    </a:lnTo>
                    <a:lnTo>
                      <a:pt x="1557" y="695"/>
                    </a:lnTo>
                    <a:lnTo>
                      <a:pt x="1597" y="746"/>
                    </a:lnTo>
                    <a:lnTo>
                      <a:pt x="1626" y="804"/>
                    </a:lnTo>
                    <a:lnTo>
                      <a:pt x="1644" y="873"/>
                    </a:lnTo>
                    <a:lnTo>
                      <a:pt x="1651" y="946"/>
                    </a:lnTo>
                    <a:lnTo>
                      <a:pt x="1640" y="1022"/>
                    </a:lnTo>
                    <a:lnTo>
                      <a:pt x="1611" y="1095"/>
                    </a:lnTo>
                    <a:lnTo>
                      <a:pt x="1568" y="1153"/>
                    </a:lnTo>
                    <a:lnTo>
                      <a:pt x="1510" y="1204"/>
                    </a:lnTo>
                    <a:lnTo>
                      <a:pt x="1455" y="1233"/>
                    </a:lnTo>
                    <a:lnTo>
                      <a:pt x="1491" y="1262"/>
                    </a:lnTo>
                    <a:lnTo>
                      <a:pt x="1531" y="1310"/>
                    </a:lnTo>
                    <a:lnTo>
                      <a:pt x="1560" y="1368"/>
                    </a:lnTo>
                    <a:lnTo>
                      <a:pt x="1579" y="1437"/>
                    </a:lnTo>
                    <a:lnTo>
                      <a:pt x="1586" y="1513"/>
                    </a:lnTo>
                    <a:lnTo>
                      <a:pt x="1575" y="1590"/>
                    </a:lnTo>
                    <a:lnTo>
                      <a:pt x="1546" y="1659"/>
                    </a:lnTo>
                    <a:lnTo>
                      <a:pt x="1502" y="1721"/>
                    </a:lnTo>
                    <a:lnTo>
                      <a:pt x="1448" y="1768"/>
                    </a:lnTo>
                    <a:lnTo>
                      <a:pt x="1393" y="1794"/>
                    </a:lnTo>
                    <a:lnTo>
                      <a:pt x="1430" y="1826"/>
                    </a:lnTo>
                    <a:lnTo>
                      <a:pt x="1462" y="1885"/>
                    </a:lnTo>
                    <a:lnTo>
                      <a:pt x="1484" y="1950"/>
                    </a:lnTo>
                    <a:lnTo>
                      <a:pt x="1491" y="2023"/>
                    </a:lnTo>
                    <a:lnTo>
                      <a:pt x="1484" y="2088"/>
                    </a:lnTo>
                    <a:lnTo>
                      <a:pt x="1459" y="2150"/>
                    </a:lnTo>
                    <a:lnTo>
                      <a:pt x="1419" y="2201"/>
                    </a:lnTo>
                    <a:lnTo>
                      <a:pt x="1368" y="2245"/>
                    </a:lnTo>
                    <a:lnTo>
                      <a:pt x="1317" y="2270"/>
                    </a:lnTo>
                    <a:lnTo>
                      <a:pt x="1342" y="2310"/>
                    </a:lnTo>
                    <a:lnTo>
                      <a:pt x="1364" y="2369"/>
                    </a:lnTo>
                    <a:lnTo>
                      <a:pt x="1371" y="2434"/>
                    </a:lnTo>
                    <a:lnTo>
                      <a:pt x="1364" y="2485"/>
                    </a:lnTo>
                    <a:lnTo>
                      <a:pt x="1342" y="2532"/>
                    </a:lnTo>
                    <a:lnTo>
                      <a:pt x="1313" y="2576"/>
                    </a:lnTo>
                    <a:lnTo>
                      <a:pt x="1273" y="2616"/>
                    </a:lnTo>
                    <a:lnTo>
                      <a:pt x="1222" y="2645"/>
                    </a:lnTo>
                    <a:lnTo>
                      <a:pt x="1182" y="2660"/>
                    </a:lnTo>
                    <a:lnTo>
                      <a:pt x="1211" y="2700"/>
                    </a:lnTo>
                    <a:lnTo>
                      <a:pt x="1237" y="2758"/>
                    </a:lnTo>
                    <a:lnTo>
                      <a:pt x="1248" y="2820"/>
                    </a:lnTo>
                    <a:lnTo>
                      <a:pt x="1237" y="2893"/>
                    </a:lnTo>
                    <a:lnTo>
                      <a:pt x="1204" y="2958"/>
                    </a:lnTo>
                    <a:lnTo>
                      <a:pt x="1153" y="3009"/>
                    </a:lnTo>
                    <a:lnTo>
                      <a:pt x="1088" y="3053"/>
                    </a:lnTo>
                    <a:lnTo>
                      <a:pt x="1011" y="3078"/>
                    </a:lnTo>
                    <a:lnTo>
                      <a:pt x="935" y="3089"/>
                    </a:lnTo>
                    <a:lnTo>
                      <a:pt x="902" y="3144"/>
                    </a:lnTo>
                    <a:lnTo>
                      <a:pt x="851" y="3198"/>
                    </a:lnTo>
                    <a:lnTo>
                      <a:pt x="786" y="3238"/>
                    </a:lnTo>
                    <a:lnTo>
                      <a:pt x="713" y="3267"/>
                    </a:lnTo>
                    <a:lnTo>
                      <a:pt x="629" y="3282"/>
                    </a:lnTo>
                    <a:lnTo>
                      <a:pt x="600" y="3282"/>
                    </a:lnTo>
                    <a:lnTo>
                      <a:pt x="517" y="3271"/>
                    </a:lnTo>
                    <a:lnTo>
                      <a:pt x="440" y="3246"/>
                    </a:lnTo>
                    <a:lnTo>
                      <a:pt x="378" y="3209"/>
                    </a:lnTo>
                    <a:lnTo>
                      <a:pt x="342" y="3231"/>
                    </a:lnTo>
                    <a:lnTo>
                      <a:pt x="295" y="3249"/>
                    </a:lnTo>
                    <a:lnTo>
                      <a:pt x="244" y="3253"/>
                    </a:lnTo>
                    <a:lnTo>
                      <a:pt x="178" y="3246"/>
                    </a:lnTo>
                    <a:lnTo>
                      <a:pt x="120" y="3220"/>
                    </a:lnTo>
                    <a:lnTo>
                      <a:pt x="73" y="3184"/>
                    </a:lnTo>
                    <a:lnTo>
                      <a:pt x="33" y="3133"/>
                    </a:lnTo>
                    <a:lnTo>
                      <a:pt x="8" y="3075"/>
                    </a:lnTo>
                    <a:lnTo>
                      <a:pt x="0" y="3013"/>
                    </a:lnTo>
                    <a:lnTo>
                      <a:pt x="8" y="2947"/>
                    </a:lnTo>
                    <a:lnTo>
                      <a:pt x="33" y="2889"/>
                    </a:lnTo>
                    <a:lnTo>
                      <a:pt x="73" y="2842"/>
                    </a:lnTo>
                    <a:lnTo>
                      <a:pt x="120" y="2802"/>
                    </a:lnTo>
                    <a:lnTo>
                      <a:pt x="178" y="2780"/>
                    </a:lnTo>
                    <a:lnTo>
                      <a:pt x="244" y="2769"/>
                    </a:lnTo>
                    <a:lnTo>
                      <a:pt x="302" y="2776"/>
                    </a:lnTo>
                    <a:lnTo>
                      <a:pt x="346" y="2794"/>
                    </a:lnTo>
                    <a:lnTo>
                      <a:pt x="393" y="2758"/>
                    </a:lnTo>
                    <a:lnTo>
                      <a:pt x="451" y="2725"/>
                    </a:lnTo>
                    <a:lnTo>
                      <a:pt x="517" y="2700"/>
                    </a:lnTo>
                    <a:lnTo>
                      <a:pt x="589" y="2689"/>
                    </a:lnTo>
                    <a:lnTo>
                      <a:pt x="615" y="2689"/>
                    </a:lnTo>
                    <a:lnTo>
                      <a:pt x="626" y="2689"/>
                    </a:lnTo>
                    <a:lnTo>
                      <a:pt x="648" y="2649"/>
                    </a:lnTo>
                    <a:lnTo>
                      <a:pt x="688" y="2609"/>
                    </a:lnTo>
                    <a:lnTo>
                      <a:pt x="731" y="2587"/>
                    </a:lnTo>
                    <a:lnTo>
                      <a:pt x="702" y="2558"/>
                    </a:lnTo>
                    <a:lnTo>
                      <a:pt x="673" y="2514"/>
                    </a:lnTo>
                    <a:lnTo>
                      <a:pt x="659" y="2467"/>
                    </a:lnTo>
                    <a:lnTo>
                      <a:pt x="651" y="2420"/>
                    </a:lnTo>
                    <a:lnTo>
                      <a:pt x="655" y="2369"/>
                    </a:lnTo>
                    <a:lnTo>
                      <a:pt x="666" y="2321"/>
                    </a:lnTo>
                    <a:lnTo>
                      <a:pt x="691" y="2274"/>
                    </a:lnTo>
                    <a:lnTo>
                      <a:pt x="717" y="2245"/>
                    </a:lnTo>
                    <a:lnTo>
                      <a:pt x="753" y="2219"/>
                    </a:lnTo>
                    <a:lnTo>
                      <a:pt x="800" y="2198"/>
                    </a:lnTo>
                    <a:lnTo>
                      <a:pt x="844" y="2183"/>
                    </a:lnTo>
                    <a:lnTo>
                      <a:pt x="819" y="2154"/>
                    </a:lnTo>
                    <a:lnTo>
                      <a:pt x="793" y="2107"/>
                    </a:lnTo>
                    <a:lnTo>
                      <a:pt x="779" y="2059"/>
                    </a:lnTo>
                    <a:lnTo>
                      <a:pt x="775" y="2008"/>
                    </a:lnTo>
                    <a:lnTo>
                      <a:pt x="779" y="1950"/>
                    </a:lnTo>
                    <a:lnTo>
                      <a:pt x="793" y="1892"/>
                    </a:lnTo>
                    <a:lnTo>
                      <a:pt x="819" y="1841"/>
                    </a:lnTo>
                    <a:lnTo>
                      <a:pt x="848" y="1808"/>
                    </a:lnTo>
                    <a:lnTo>
                      <a:pt x="891" y="1775"/>
                    </a:lnTo>
                    <a:lnTo>
                      <a:pt x="942" y="1754"/>
                    </a:lnTo>
                    <a:lnTo>
                      <a:pt x="989" y="1739"/>
                    </a:lnTo>
                    <a:lnTo>
                      <a:pt x="953" y="1714"/>
                    </a:lnTo>
                    <a:lnTo>
                      <a:pt x="913" y="1666"/>
                    </a:lnTo>
                    <a:lnTo>
                      <a:pt x="888" y="1612"/>
                    </a:lnTo>
                    <a:lnTo>
                      <a:pt x="873" y="1557"/>
                    </a:lnTo>
                    <a:lnTo>
                      <a:pt x="866" y="1495"/>
                    </a:lnTo>
                    <a:lnTo>
                      <a:pt x="869" y="1437"/>
                    </a:lnTo>
                    <a:lnTo>
                      <a:pt x="880" y="1379"/>
                    </a:lnTo>
                    <a:lnTo>
                      <a:pt x="902" y="1324"/>
                    </a:lnTo>
                    <a:lnTo>
                      <a:pt x="928" y="1288"/>
                    </a:lnTo>
                    <a:lnTo>
                      <a:pt x="960" y="1255"/>
                    </a:lnTo>
                    <a:lnTo>
                      <a:pt x="1004" y="1230"/>
                    </a:lnTo>
                    <a:lnTo>
                      <a:pt x="1037" y="1215"/>
                    </a:lnTo>
                    <a:lnTo>
                      <a:pt x="989" y="1193"/>
                    </a:lnTo>
                    <a:lnTo>
                      <a:pt x="935" y="1150"/>
                    </a:lnTo>
                    <a:lnTo>
                      <a:pt x="895" y="1102"/>
                    </a:lnTo>
                    <a:lnTo>
                      <a:pt x="866" y="1048"/>
                    </a:lnTo>
                    <a:lnTo>
                      <a:pt x="848" y="989"/>
                    </a:lnTo>
                    <a:lnTo>
                      <a:pt x="844" y="928"/>
                    </a:lnTo>
                    <a:lnTo>
                      <a:pt x="848" y="866"/>
                    </a:lnTo>
                    <a:lnTo>
                      <a:pt x="859" y="808"/>
                    </a:lnTo>
                    <a:lnTo>
                      <a:pt x="880" y="753"/>
                    </a:lnTo>
                    <a:lnTo>
                      <a:pt x="906" y="717"/>
                    </a:lnTo>
                    <a:lnTo>
                      <a:pt x="942" y="680"/>
                    </a:lnTo>
                    <a:lnTo>
                      <a:pt x="989" y="651"/>
                    </a:lnTo>
                    <a:lnTo>
                      <a:pt x="1029" y="637"/>
                    </a:lnTo>
                    <a:lnTo>
                      <a:pt x="993" y="611"/>
                    </a:lnTo>
                    <a:lnTo>
                      <a:pt x="949" y="567"/>
                    </a:lnTo>
                    <a:lnTo>
                      <a:pt x="917" y="520"/>
                    </a:lnTo>
                    <a:lnTo>
                      <a:pt x="895" y="469"/>
                    </a:lnTo>
                    <a:lnTo>
                      <a:pt x="884" y="415"/>
                    </a:lnTo>
                    <a:lnTo>
                      <a:pt x="880" y="356"/>
                    </a:lnTo>
                    <a:lnTo>
                      <a:pt x="884" y="287"/>
                    </a:lnTo>
                    <a:lnTo>
                      <a:pt x="895" y="222"/>
                    </a:lnTo>
                    <a:lnTo>
                      <a:pt x="920" y="163"/>
                    </a:lnTo>
                    <a:lnTo>
                      <a:pt x="964" y="109"/>
                    </a:lnTo>
                    <a:lnTo>
                      <a:pt x="1000" y="76"/>
                    </a:lnTo>
                    <a:lnTo>
                      <a:pt x="1048" y="51"/>
                    </a:lnTo>
                    <a:lnTo>
                      <a:pt x="1106" y="29"/>
                    </a:lnTo>
                    <a:lnTo>
                      <a:pt x="1175" y="14"/>
                    </a:lnTo>
                    <a:lnTo>
                      <a:pt x="1255" y="3"/>
                    </a:lnTo>
                    <a:lnTo>
                      <a:pt x="1350" y="0"/>
                    </a:lnTo>
                    <a:close/>
                  </a:path>
                </a:pathLst>
              </a:custGeom>
              <a:solidFill>
                <a:srgbClr val="000000"/>
              </a:solidFill>
              <a:ln w="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91087" name="Freeform 271"/>
              <p:cNvSpPr>
                <a:spLocks/>
              </p:cNvSpPr>
              <p:nvPr/>
            </p:nvSpPr>
            <p:spPr bwMode="auto">
              <a:xfrm>
                <a:off x="2571" y="6943"/>
                <a:ext cx="1699" cy="3035"/>
              </a:xfrm>
              <a:custGeom>
                <a:avLst/>
                <a:gdLst/>
                <a:ahLst/>
                <a:cxnLst>
                  <a:cxn ang="0">
                    <a:pos x="509" y="36"/>
                  </a:cxn>
                  <a:cxn ang="0">
                    <a:pos x="666" y="200"/>
                  </a:cxn>
                  <a:cxn ang="0">
                    <a:pos x="862" y="280"/>
                  </a:cxn>
                  <a:cxn ang="0">
                    <a:pos x="997" y="447"/>
                  </a:cxn>
                  <a:cxn ang="0">
                    <a:pos x="1073" y="629"/>
                  </a:cxn>
                  <a:cxn ang="0">
                    <a:pos x="1102" y="793"/>
                  </a:cxn>
                  <a:cxn ang="0">
                    <a:pos x="1171" y="1062"/>
                  </a:cxn>
                  <a:cxn ang="0">
                    <a:pos x="1259" y="1353"/>
                  </a:cxn>
                  <a:cxn ang="0">
                    <a:pos x="1324" y="1608"/>
                  </a:cxn>
                  <a:cxn ang="0">
                    <a:pos x="1328" y="1936"/>
                  </a:cxn>
                  <a:cxn ang="0">
                    <a:pos x="1320" y="2209"/>
                  </a:cxn>
                  <a:cxn ang="0">
                    <a:pos x="1310" y="2409"/>
                  </a:cxn>
                  <a:cxn ang="0">
                    <a:pos x="1186" y="2562"/>
                  </a:cxn>
                  <a:cxn ang="0">
                    <a:pos x="1139" y="2612"/>
                  </a:cxn>
                  <a:cxn ang="0">
                    <a:pos x="1128" y="2674"/>
                  </a:cxn>
                  <a:cxn ang="0">
                    <a:pos x="1226" y="2685"/>
                  </a:cxn>
                  <a:cxn ang="0">
                    <a:pos x="1393" y="2652"/>
                  </a:cxn>
                  <a:cxn ang="0">
                    <a:pos x="1568" y="2660"/>
                  </a:cxn>
                  <a:cxn ang="0">
                    <a:pos x="1688" y="2762"/>
                  </a:cxn>
                  <a:cxn ang="0">
                    <a:pos x="1684" y="2896"/>
                  </a:cxn>
                  <a:cxn ang="0">
                    <a:pos x="1611" y="2947"/>
                  </a:cxn>
                  <a:cxn ang="0">
                    <a:pos x="1528" y="3035"/>
                  </a:cxn>
                  <a:cxn ang="0">
                    <a:pos x="1462" y="3002"/>
                  </a:cxn>
                  <a:cxn ang="0">
                    <a:pos x="1491" y="2918"/>
                  </a:cxn>
                  <a:cxn ang="0">
                    <a:pos x="1528" y="2845"/>
                  </a:cxn>
                  <a:cxn ang="0">
                    <a:pos x="1462" y="2798"/>
                  </a:cxn>
                  <a:cxn ang="0">
                    <a:pos x="1357" y="2809"/>
                  </a:cxn>
                  <a:cxn ang="0">
                    <a:pos x="1248" y="2849"/>
                  </a:cxn>
                  <a:cxn ang="0">
                    <a:pos x="1080" y="2834"/>
                  </a:cxn>
                  <a:cxn ang="0">
                    <a:pos x="975" y="2769"/>
                  </a:cxn>
                  <a:cxn ang="0">
                    <a:pos x="928" y="2693"/>
                  </a:cxn>
                  <a:cxn ang="0">
                    <a:pos x="859" y="2645"/>
                  </a:cxn>
                  <a:cxn ang="0">
                    <a:pos x="720" y="2620"/>
                  </a:cxn>
                  <a:cxn ang="0">
                    <a:pos x="553" y="2474"/>
                  </a:cxn>
                  <a:cxn ang="0">
                    <a:pos x="502" y="2259"/>
                  </a:cxn>
                  <a:cxn ang="0">
                    <a:pos x="346" y="2114"/>
                  </a:cxn>
                  <a:cxn ang="0">
                    <a:pos x="328" y="1917"/>
                  </a:cxn>
                  <a:cxn ang="0">
                    <a:pos x="309" y="1783"/>
                  </a:cxn>
                  <a:cxn ang="0">
                    <a:pos x="157" y="1626"/>
                  </a:cxn>
                  <a:cxn ang="0">
                    <a:pos x="128" y="1401"/>
                  </a:cxn>
                  <a:cxn ang="0">
                    <a:pos x="229" y="1219"/>
                  </a:cxn>
                  <a:cxn ang="0">
                    <a:pos x="66" y="1077"/>
                  </a:cxn>
                  <a:cxn ang="0">
                    <a:pos x="0" y="848"/>
                  </a:cxn>
                  <a:cxn ang="0">
                    <a:pos x="84" y="593"/>
                  </a:cxn>
                  <a:cxn ang="0">
                    <a:pos x="44" y="429"/>
                  </a:cxn>
                  <a:cxn ang="0">
                    <a:pos x="18" y="229"/>
                  </a:cxn>
                  <a:cxn ang="0">
                    <a:pos x="135" y="65"/>
                  </a:cxn>
                  <a:cxn ang="0">
                    <a:pos x="346" y="0"/>
                  </a:cxn>
                </a:cxnLst>
                <a:rect l="0" t="0" r="r" b="b"/>
                <a:pathLst>
                  <a:path w="1699" h="3035">
                    <a:moveTo>
                      <a:pt x="346" y="0"/>
                    </a:moveTo>
                    <a:lnTo>
                      <a:pt x="433" y="11"/>
                    </a:lnTo>
                    <a:lnTo>
                      <a:pt x="509" y="36"/>
                    </a:lnTo>
                    <a:lnTo>
                      <a:pt x="575" y="80"/>
                    </a:lnTo>
                    <a:lnTo>
                      <a:pt x="629" y="134"/>
                    </a:lnTo>
                    <a:lnTo>
                      <a:pt x="666" y="200"/>
                    </a:lnTo>
                    <a:lnTo>
                      <a:pt x="739" y="211"/>
                    </a:lnTo>
                    <a:lnTo>
                      <a:pt x="804" y="240"/>
                    </a:lnTo>
                    <a:lnTo>
                      <a:pt x="862" y="280"/>
                    </a:lnTo>
                    <a:lnTo>
                      <a:pt x="917" y="327"/>
                    </a:lnTo>
                    <a:lnTo>
                      <a:pt x="960" y="386"/>
                    </a:lnTo>
                    <a:lnTo>
                      <a:pt x="997" y="447"/>
                    </a:lnTo>
                    <a:lnTo>
                      <a:pt x="1029" y="509"/>
                    </a:lnTo>
                    <a:lnTo>
                      <a:pt x="1051" y="571"/>
                    </a:lnTo>
                    <a:lnTo>
                      <a:pt x="1073" y="629"/>
                    </a:lnTo>
                    <a:lnTo>
                      <a:pt x="1084" y="684"/>
                    </a:lnTo>
                    <a:lnTo>
                      <a:pt x="1091" y="728"/>
                    </a:lnTo>
                    <a:lnTo>
                      <a:pt x="1102" y="793"/>
                    </a:lnTo>
                    <a:lnTo>
                      <a:pt x="1120" y="873"/>
                    </a:lnTo>
                    <a:lnTo>
                      <a:pt x="1142" y="964"/>
                    </a:lnTo>
                    <a:lnTo>
                      <a:pt x="1171" y="1062"/>
                    </a:lnTo>
                    <a:lnTo>
                      <a:pt x="1200" y="1164"/>
                    </a:lnTo>
                    <a:lnTo>
                      <a:pt x="1230" y="1262"/>
                    </a:lnTo>
                    <a:lnTo>
                      <a:pt x="1259" y="1353"/>
                    </a:lnTo>
                    <a:lnTo>
                      <a:pt x="1288" y="1433"/>
                    </a:lnTo>
                    <a:lnTo>
                      <a:pt x="1310" y="1514"/>
                    </a:lnTo>
                    <a:lnTo>
                      <a:pt x="1324" y="1608"/>
                    </a:lnTo>
                    <a:lnTo>
                      <a:pt x="1331" y="1714"/>
                    </a:lnTo>
                    <a:lnTo>
                      <a:pt x="1335" y="1826"/>
                    </a:lnTo>
                    <a:lnTo>
                      <a:pt x="1328" y="1936"/>
                    </a:lnTo>
                    <a:lnTo>
                      <a:pt x="1313" y="2045"/>
                    </a:lnTo>
                    <a:lnTo>
                      <a:pt x="1295" y="2139"/>
                    </a:lnTo>
                    <a:lnTo>
                      <a:pt x="1320" y="2209"/>
                    </a:lnTo>
                    <a:lnTo>
                      <a:pt x="1331" y="2278"/>
                    </a:lnTo>
                    <a:lnTo>
                      <a:pt x="1328" y="2343"/>
                    </a:lnTo>
                    <a:lnTo>
                      <a:pt x="1310" y="2409"/>
                    </a:lnTo>
                    <a:lnTo>
                      <a:pt x="1280" y="2471"/>
                    </a:lnTo>
                    <a:lnTo>
                      <a:pt x="1240" y="2521"/>
                    </a:lnTo>
                    <a:lnTo>
                      <a:pt x="1186" y="2562"/>
                    </a:lnTo>
                    <a:lnTo>
                      <a:pt x="1171" y="2572"/>
                    </a:lnTo>
                    <a:lnTo>
                      <a:pt x="1153" y="2591"/>
                    </a:lnTo>
                    <a:lnTo>
                      <a:pt x="1139" y="2612"/>
                    </a:lnTo>
                    <a:lnTo>
                      <a:pt x="1124" y="2634"/>
                    </a:lnTo>
                    <a:lnTo>
                      <a:pt x="1120" y="2656"/>
                    </a:lnTo>
                    <a:lnTo>
                      <a:pt x="1128" y="2674"/>
                    </a:lnTo>
                    <a:lnTo>
                      <a:pt x="1146" y="2685"/>
                    </a:lnTo>
                    <a:lnTo>
                      <a:pt x="1182" y="2689"/>
                    </a:lnTo>
                    <a:lnTo>
                      <a:pt x="1226" y="2685"/>
                    </a:lnTo>
                    <a:lnTo>
                      <a:pt x="1280" y="2674"/>
                    </a:lnTo>
                    <a:lnTo>
                      <a:pt x="1335" y="2663"/>
                    </a:lnTo>
                    <a:lnTo>
                      <a:pt x="1393" y="2652"/>
                    </a:lnTo>
                    <a:lnTo>
                      <a:pt x="1448" y="2649"/>
                    </a:lnTo>
                    <a:lnTo>
                      <a:pt x="1499" y="2645"/>
                    </a:lnTo>
                    <a:lnTo>
                      <a:pt x="1568" y="2660"/>
                    </a:lnTo>
                    <a:lnTo>
                      <a:pt x="1622" y="2685"/>
                    </a:lnTo>
                    <a:lnTo>
                      <a:pt x="1662" y="2718"/>
                    </a:lnTo>
                    <a:lnTo>
                      <a:pt x="1688" y="2762"/>
                    </a:lnTo>
                    <a:lnTo>
                      <a:pt x="1699" y="2813"/>
                    </a:lnTo>
                    <a:lnTo>
                      <a:pt x="1695" y="2867"/>
                    </a:lnTo>
                    <a:lnTo>
                      <a:pt x="1684" y="2896"/>
                    </a:lnTo>
                    <a:lnTo>
                      <a:pt x="1662" y="2914"/>
                    </a:lnTo>
                    <a:lnTo>
                      <a:pt x="1640" y="2929"/>
                    </a:lnTo>
                    <a:lnTo>
                      <a:pt x="1611" y="2947"/>
                    </a:lnTo>
                    <a:lnTo>
                      <a:pt x="1579" y="2973"/>
                    </a:lnTo>
                    <a:lnTo>
                      <a:pt x="1546" y="3020"/>
                    </a:lnTo>
                    <a:lnTo>
                      <a:pt x="1528" y="3035"/>
                    </a:lnTo>
                    <a:lnTo>
                      <a:pt x="1506" y="3031"/>
                    </a:lnTo>
                    <a:lnTo>
                      <a:pt x="1480" y="3020"/>
                    </a:lnTo>
                    <a:lnTo>
                      <a:pt x="1462" y="3002"/>
                    </a:lnTo>
                    <a:lnTo>
                      <a:pt x="1459" y="2976"/>
                    </a:lnTo>
                    <a:lnTo>
                      <a:pt x="1470" y="2944"/>
                    </a:lnTo>
                    <a:lnTo>
                      <a:pt x="1491" y="2918"/>
                    </a:lnTo>
                    <a:lnTo>
                      <a:pt x="1510" y="2893"/>
                    </a:lnTo>
                    <a:lnTo>
                      <a:pt x="1520" y="2867"/>
                    </a:lnTo>
                    <a:lnTo>
                      <a:pt x="1528" y="2845"/>
                    </a:lnTo>
                    <a:lnTo>
                      <a:pt x="1520" y="2827"/>
                    </a:lnTo>
                    <a:lnTo>
                      <a:pt x="1502" y="2809"/>
                    </a:lnTo>
                    <a:lnTo>
                      <a:pt x="1462" y="2798"/>
                    </a:lnTo>
                    <a:lnTo>
                      <a:pt x="1422" y="2794"/>
                    </a:lnTo>
                    <a:lnTo>
                      <a:pt x="1390" y="2798"/>
                    </a:lnTo>
                    <a:lnTo>
                      <a:pt x="1357" y="2809"/>
                    </a:lnTo>
                    <a:lnTo>
                      <a:pt x="1324" y="2824"/>
                    </a:lnTo>
                    <a:lnTo>
                      <a:pt x="1288" y="2838"/>
                    </a:lnTo>
                    <a:lnTo>
                      <a:pt x="1248" y="2849"/>
                    </a:lnTo>
                    <a:lnTo>
                      <a:pt x="1200" y="2853"/>
                    </a:lnTo>
                    <a:lnTo>
                      <a:pt x="1146" y="2849"/>
                    </a:lnTo>
                    <a:lnTo>
                      <a:pt x="1080" y="2834"/>
                    </a:lnTo>
                    <a:lnTo>
                      <a:pt x="1033" y="2816"/>
                    </a:lnTo>
                    <a:lnTo>
                      <a:pt x="1000" y="2794"/>
                    </a:lnTo>
                    <a:lnTo>
                      <a:pt x="975" y="2769"/>
                    </a:lnTo>
                    <a:lnTo>
                      <a:pt x="957" y="2743"/>
                    </a:lnTo>
                    <a:lnTo>
                      <a:pt x="942" y="2718"/>
                    </a:lnTo>
                    <a:lnTo>
                      <a:pt x="928" y="2693"/>
                    </a:lnTo>
                    <a:lnTo>
                      <a:pt x="913" y="2674"/>
                    </a:lnTo>
                    <a:lnTo>
                      <a:pt x="888" y="2656"/>
                    </a:lnTo>
                    <a:lnTo>
                      <a:pt x="859" y="2645"/>
                    </a:lnTo>
                    <a:lnTo>
                      <a:pt x="855" y="2645"/>
                    </a:lnTo>
                    <a:lnTo>
                      <a:pt x="786" y="2642"/>
                    </a:lnTo>
                    <a:lnTo>
                      <a:pt x="720" y="2620"/>
                    </a:lnTo>
                    <a:lnTo>
                      <a:pt x="659" y="2583"/>
                    </a:lnTo>
                    <a:lnTo>
                      <a:pt x="600" y="2536"/>
                    </a:lnTo>
                    <a:lnTo>
                      <a:pt x="553" y="2474"/>
                    </a:lnTo>
                    <a:lnTo>
                      <a:pt x="520" y="2405"/>
                    </a:lnTo>
                    <a:lnTo>
                      <a:pt x="502" y="2332"/>
                    </a:lnTo>
                    <a:lnTo>
                      <a:pt x="502" y="2259"/>
                    </a:lnTo>
                    <a:lnTo>
                      <a:pt x="437" y="2223"/>
                    </a:lnTo>
                    <a:lnTo>
                      <a:pt x="386" y="2176"/>
                    </a:lnTo>
                    <a:lnTo>
                      <a:pt x="346" y="2114"/>
                    </a:lnTo>
                    <a:lnTo>
                      <a:pt x="324" y="2041"/>
                    </a:lnTo>
                    <a:lnTo>
                      <a:pt x="320" y="1979"/>
                    </a:lnTo>
                    <a:lnTo>
                      <a:pt x="328" y="1917"/>
                    </a:lnTo>
                    <a:lnTo>
                      <a:pt x="349" y="1863"/>
                    </a:lnTo>
                    <a:lnTo>
                      <a:pt x="378" y="1812"/>
                    </a:lnTo>
                    <a:lnTo>
                      <a:pt x="309" y="1783"/>
                    </a:lnTo>
                    <a:lnTo>
                      <a:pt x="248" y="1743"/>
                    </a:lnTo>
                    <a:lnTo>
                      <a:pt x="197" y="1688"/>
                    </a:lnTo>
                    <a:lnTo>
                      <a:pt x="157" y="1626"/>
                    </a:lnTo>
                    <a:lnTo>
                      <a:pt x="131" y="1554"/>
                    </a:lnTo>
                    <a:lnTo>
                      <a:pt x="120" y="1474"/>
                    </a:lnTo>
                    <a:lnTo>
                      <a:pt x="128" y="1401"/>
                    </a:lnTo>
                    <a:lnTo>
                      <a:pt x="149" y="1332"/>
                    </a:lnTo>
                    <a:lnTo>
                      <a:pt x="186" y="1270"/>
                    </a:lnTo>
                    <a:lnTo>
                      <a:pt x="229" y="1219"/>
                    </a:lnTo>
                    <a:lnTo>
                      <a:pt x="168" y="1186"/>
                    </a:lnTo>
                    <a:lnTo>
                      <a:pt x="109" y="1139"/>
                    </a:lnTo>
                    <a:lnTo>
                      <a:pt x="66" y="1077"/>
                    </a:lnTo>
                    <a:lnTo>
                      <a:pt x="29" y="1011"/>
                    </a:lnTo>
                    <a:lnTo>
                      <a:pt x="8" y="931"/>
                    </a:lnTo>
                    <a:lnTo>
                      <a:pt x="0" y="848"/>
                    </a:lnTo>
                    <a:lnTo>
                      <a:pt x="8" y="753"/>
                    </a:lnTo>
                    <a:lnTo>
                      <a:pt x="37" y="669"/>
                    </a:lnTo>
                    <a:lnTo>
                      <a:pt x="84" y="593"/>
                    </a:lnTo>
                    <a:lnTo>
                      <a:pt x="142" y="531"/>
                    </a:lnTo>
                    <a:lnTo>
                      <a:pt x="88" y="487"/>
                    </a:lnTo>
                    <a:lnTo>
                      <a:pt x="44" y="429"/>
                    </a:lnTo>
                    <a:lnTo>
                      <a:pt x="18" y="367"/>
                    </a:lnTo>
                    <a:lnTo>
                      <a:pt x="8" y="298"/>
                    </a:lnTo>
                    <a:lnTo>
                      <a:pt x="18" y="229"/>
                    </a:lnTo>
                    <a:lnTo>
                      <a:pt x="44" y="167"/>
                    </a:lnTo>
                    <a:lnTo>
                      <a:pt x="84" y="113"/>
                    </a:lnTo>
                    <a:lnTo>
                      <a:pt x="135" y="65"/>
                    </a:lnTo>
                    <a:lnTo>
                      <a:pt x="197" y="29"/>
                    </a:lnTo>
                    <a:lnTo>
                      <a:pt x="269" y="7"/>
                    </a:lnTo>
                    <a:lnTo>
                      <a:pt x="346" y="0"/>
                    </a:lnTo>
                    <a:close/>
                  </a:path>
                </a:pathLst>
              </a:custGeom>
              <a:solidFill>
                <a:srgbClr val="FFFFFF"/>
              </a:solidFill>
              <a:ln w="0">
                <a:solidFill>
                  <a:srgbClr val="FFFFFF"/>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91086" name="Freeform 270"/>
              <p:cNvSpPr>
                <a:spLocks noEditPoints="1"/>
              </p:cNvSpPr>
              <p:nvPr/>
            </p:nvSpPr>
            <p:spPr bwMode="auto">
              <a:xfrm>
                <a:off x="2560" y="6932"/>
                <a:ext cx="1721" cy="3056"/>
              </a:xfrm>
              <a:custGeom>
                <a:avLst/>
                <a:gdLst/>
                <a:ahLst/>
                <a:cxnLst>
                  <a:cxn ang="0">
                    <a:pos x="40" y="233"/>
                  </a:cxn>
                  <a:cxn ang="0">
                    <a:pos x="171" y="542"/>
                  </a:cxn>
                  <a:cxn ang="0">
                    <a:pos x="26" y="942"/>
                  </a:cxn>
                  <a:cxn ang="0">
                    <a:pos x="259" y="1226"/>
                  </a:cxn>
                  <a:cxn ang="0">
                    <a:pos x="149" y="1561"/>
                  </a:cxn>
                  <a:cxn ang="0">
                    <a:pos x="408" y="1816"/>
                  </a:cxn>
                  <a:cxn ang="0">
                    <a:pos x="346" y="2052"/>
                  </a:cxn>
                  <a:cxn ang="0">
                    <a:pos x="520" y="2274"/>
                  </a:cxn>
                  <a:cxn ang="0">
                    <a:pos x="673" y="2587"/>
                  </a:cxn>
                  <a:cxn ang="0">
                    <a:pos x="870" y="2649"/>
                  </a:cxn>
                  <a:cxn ang="0">
                    <a:pos x="928" y="2674"/>
                  </a:cxn>
                  <a:cxn ang="0">
                    <a:pos x="1033" y="2809"/>
                  </a:cxn>
                  <a:cxn ang="0">
                    <a:pos x="1255" y="2849"/>
                  </a:cxn>
                  <a:cxn ang="0">
                    <a:pos x="1459" y="2794"/>
                  </a:cxn>
                  <a:cxn ang="0">
                    <a:pos x="1546" y="2842"/>
                  </a:cxn>
                  <a:cxn ang="0">
                    <a:pos x="1488" y="2962"/>
                  </a:cxn>
                  <a:cxn ang="0">
                    <a:pos x="1495" y="3020"/>
                  </a:cxn>
                  <a:cxn ang="0">
                    <a:pos x="1542" y="3031"/>
                  </a:cxn>
                  <a:cxn ang="0">
                    <a:pos x="1655" y="2925"/>
                  </a:cxn>
                  <a:cxn ang="0">
                    <a:pos x="1699" y="2853"/>
                  </a:cxn>
                  <a:cxn ang="0">
                    <a:pos x="1568" y="2678"/>
                  </a:cxn>
                  <a:cxn ang="0">
                    <a:pos x="1281" y="2700"/>
                  </a:cxn>
                  <a:cxn ang="0">
                    <a:pos x="1128" y="2689"/>
                  </a:cxn>
                  <a:cxn ang="0">
                    <a:pos x="1161" y="2591"/>
                  </a:cxn>
                  <a:cxn ang="0">
                    <a:pos x="1281" y="2482"/>
                  </a:cxn>
                  <a:cxn ang="0">
                    <a:pos x="1295" y="2150"/>
                  </a:cxn>
                  <a:cxn ang="0">
                    <a:pos x="1324" y="1605"/>
                  </a:cxn>
                  <a:cxn ang="0">
                    <a:pos x="1171" y="1077"/>
                  </a:cxn>
                  <a:cxn ang="0">
                    <a:pos x="1073" y="640"/>
                  </a:cxn>
                  <a:cxn ang="0">
                    <a:pos x="855" y="287"/>
                  </a:cxn>
                  <a:cxn ang="0">
                    <a:pos x="630" y="153"/>
                  </a:cxn>
                  <a:cxn ang="0">
                    <a:pos x="444" y="11"/>
                  </a:cxn>
                  <a:cxn ang="0">
                    <a:pos x="811" y="236"/>
                  </a:cxn>
                  <a:cxn ang="0">
                    <a:pos x="1066" y="560"/>
                  </a:cxn>
                  <a:cxn ang="0">
                    <a:pos x="1164" y="975"/>
                  </a:cxn>
                  <a:cxn ang="0">
                    <a:pos x="1328" y="1514"/>
                  </a:cxn>
                  <a:cxn ang="0">
                    <a:pos x="1317" y="2150"/>
                  </a:cxn>
                  <a:cxn ang="0">
                    <a:pos x="1255" y="2540"/>
                  </a:cxn>
                  <a:cxn ang="0">
                    <a:pos x="1175" y="2605"/>
                  </a:cxn>
                  <a:cxn ang="0">
                    <a:pos x="1142" y="2674"/>
                  </a:cxn>
                  <a:cxn ang="0">
                    <a:pos x="1230" y="2689"/>
                  </a:cxn>
                  <a:cxn ang="0">
                    <a:pos x="1510" y="2649"/>
                  </a:cxn>
                  <a:cxn ang="0">
                    <a:pos x="1721" y="2835"/>
                  </a:cxn>
                  <a:cxn ang="0">
                    <a:pos x="1681" y="2936"/>
                  </a:cxn>
                  <a:cxn ang="0">
                    <a:pos x="1557" y="3046"/>
                  </a:cxn>
                  <a:cxn ang="0">
                    <a:pos x="1481" y="3038"/>
                  </a:cxn>
                  <a:cxn ang="0">
                    <a:pos x="1466" y="2962"/>
                  </a:cxn>
                  <a:cxn ang="0">
                    <a:pos x="1524" y="2867"/>
                  </a:cxn>
                  <a:cxn ang="0">
                    <a:pos x="1491" y="2824"/>
                  </a:cxn>
                  <a:cxn ang="0">
                    <a:pos x="1339" y="2845"/>
                  </a:cxn>
                  <a:cxn ang="0">
                    <a:pos x="1095" y="2856"/>
                  </a:cxn>
                  <a:cxn ang="0">
                    <a:pos x="924" y="2700"/>
                  </a:cxn>
                  <a:cxn ang="0">
                    <a:pos x="866" y="2667"/>
                  </a:cxn>
                  <a:cxn ang="0">
                    <a:pos x="604" y="2554"/>
                  </a:cxn>
                  <a:cxn ang="0">
                    <a:pos x="444" y="2245"/>
                  </a:cxn>
                  <a:cxn ang="0">
                    <a:pos x="328" y="1936"/>
                  </a:cxn>
                  <a:cxn ang="0">
                    <a:pos x="157" y="1641"/>
                  </a:cxn>
                  <a:cxn ang="0">
                    <a:pos x="226" y="1233"/>
                  </a:cxn>
                  <a:cxn ang="0">
                    <a:pos x="0" y="859"/>
                  </a:cxn>
                  <a:cxn ang="0">
                    <a:pos x="48" y="447"/>
                  </a:cxn>
                  <a:cxn ang="0">
                    <a:pos x="113" y="91"/>
                  </a:cxn>
                </a:cxnLst>
                <a:rect l="0" t="0" r="r" b="b"/>
                <a:pathLst>
                  <a:path w="1721" h="3056">
                    <a:moveTo>
                      <a:pt x="357" y="22"/>
                    </a:moveTo>
                    <a:lnTo>
                      <a:pt x="269" y="33"/>
                    </a:lnTo>
                    <a:lnTo>
                      <a:pt x="193" y="62"/>
                    </a:lnTo>
                    <a:lnTo>
                      <a:pt x="124" y="105"/>
                    </a:lnTo>
                    <a:lnTo>
                      <a:pt x="73" y="164"/>
                    </a:lnTo>
                    <a:lnTo>
                      <a:pt x="40" y="233"/>
                    </a:lnTo>
                    <a:lnTo>
                      <a:pt x="29" y="309"/>
                    </a:lnTo>
                    <a:lnTo>
                      <a:pt x="40" y="375"/>
                    </a:lnTo>
                    <a:lnTo>
                      <a:pt x="66" y="437"/>
                    </a:lnTo>
                    <a:lnTo>
                      <a:pt x="106" y="491"/>
                    </a:lnTo>
                    <a:lnTo>
                      <a:pt x="157" y="535"/>
                    </a:lnTo>
                    <a:lnTo>
                      <a:pt x="171" y="542"/>
                    </a:lnTo>
                    <a:lnTo>
                      <a:pt x="160" y="549"/>
                    </a:lnTo>
                    <a:lnTo>
                      <a:pt x="102" y="611"/>
                    </a:lnTo>
                    <a:lnTo>
                      <a:pt x="59" y="684"/>
                    </a:lnTo>
                    <a:lnTo>
                      <a:pt x="29" y="768"/>
                    </a:lnTo>
                    <a:lnTo>
                      <a:pt x="19" y="859"/>
                    </a:lnTo>
                    <a:lnTo>
                      <a:pt x="26" y="942"/>
                    </a:lnTo>
                    <a:lnTo>
                      <a:pt x="48" y="1015"/>
                    </a:lnTo>
                    <a:lnTo>
                      <a:pt x="84" y="1084"/>
                    </a:lnTo>
                    <a:lnTo>
                      <a:pt x="128" y="1142"/>
                    </a:lnTo>
                    <a:lnTo>
                      <a:pt x="182" y="1186"/>
                    </a:lnTo>
                    <a:lnTo>
                      <a:pt x="244" y="1219"/>
                    </a:lnTo>
                    <a:lnTo>
                      <a:pt x="259" y="1226"/>
                    </a:lnTo>
                    <a:lnTo>
                      <a:pt x="248" y="1237"/>
                    </a:lnTo>
                    <a:lnTo>
                      <a:pt x="204" y="1288"/>
                    </a:lnTo>
                    <a:lnTo>
                      <a:pt x="171" y="1346"/>
                    </a:lnTo>
                    <a:lnTo>
                      <a:pt x="149" y="1412"/>
                    </a:lnTo>
                    <a:lnTo>
                      <a:pt x="142" y="1485"/>
                    </a:lnTo>
                    <a:lnTo>
                      <a:pt x="149" y="1561"/>
                    </a:lnTo>
                    <a:lnTo>
                      <a:pt x="175" y="1630"/>
                    </a:lnTo>
                    <a:lnTo>
                      <a:pt x="215" y="1696"/>
                    </a:lnTo>
                    <a:lnTo>
                      <a:pt x="266" y="1747"/>
                    </a:lnTo>
                    <a:lnTo>
                      <a:pt x="324" y="1787"/>
                    </a:lnTo>
                    <a:lnTo>
                      <a:pt x="393" y="1812"/>
                    </a:lnTo>
                    <a:lnTo>
                      <a:pt x="408" y="1816"/>
                    </a:lnTo>
                    <a:lnTo>
                      <a:pt x="400" y="1827"/>
                    </a:lnTo>
                    <a:lnTo>
                      <a:pt x="368" y="1881"/>
                    </a:lnTo>
                    <a:lnTo>
                      <a:pt x="346" y="1939"/>
                    </a:lnTo>
                    <a:lnTo>
                      <a:pt x="339" y="2001"/>
                    </a:lnTo>
                    <a:lnTo>
                      <a:pt x="342" y="2027"/>
                    </a:lnTo>
                    <a:lnTo>
                      <a:pt x="346" y="2052"/>
                    </a:lnTo>
                    <a:lnTo>
                      <a:pt x="368" y="2121"/>
                    </a:lnTo>
                    <a:lnTo>
                      <a:pt x="404" y="2180"/>
                    </a:lnTo>
                    <a:lnTo>
                      <a:pt x="455" y="2227"/>
                    </a:lnTo>
                    <a:lnTo>
                      <a:pt x="517" y="2263"/>
                    </a:lnTo>
                    <a:lnTo>
                      <a:pt x="524" y="2267"/>
                    </a:lnTo>
                    <a:lnTo>
                      <a:pt x="520" y="2274"/>
                    </a:lnTo>
                    <a:lnTo>
                      <a:pt x="520" y="2296"/>
                    </a:lnTo>
                    <a:lnTo>
                      <a:pt x="528" y="2358"/>
                    </a:lnTo>
                    <a:lnTo>
                      <a:pt x="546" y="2420"/>
                    </a:lnTo>
                    <a:lnTo>
                      <a:pt x="575" y="2482"/>
                    </a:lnTo>
                    <a:lnTo>
                      <a:pt x="619" y="2540"/>
                    </a:lnTo>
                    <a:lnTo>
                      <a:pt x="673" y="2587"/>
                    </a:lnTo>
                    <a:lnTo>
                      <a:pt x="731" y="2620"/>
                    </a:lnTo>
                    <a:lnTo>
                      <a:pt x="793" y="2642"/>
                    </a:lnTo>
                    <a:lnTo>
                      <a:pt x="859" y="2649"/>
                    </a:lnTo>
                    <a:lnTo>
                      <a:pt x="866" y="2649"/>
                    </a:lnTo>
                    <a:lnTo>
                      <a:pt x="870" y="2649"/>
                    </a:lnTo>
                    <a:lnTo>
                      <a:pt x="888" y="2653"/>
                    </a:lnTo>
                    <a:lnTo>
                      <a:pt x="902" y="2656"/>
                    </a:lnTo>
                    <a:lnTo>
                      <a:pt x="917" y="2663"/>
                    </a:lnTo>
                    <a:lnTo>
                      <a:pt x="928" y="2674"/>
                    </a:lnTo>
                    <a:lnTo>
                      <a:pt x="939" y="2689"/>
                    </a:lnTo>
                    <a:lnTo>
                      <a:pt x="950" y="2704"/>
                    </a:lnTo>
                    <a:lnTo>
                      <a:pt x="960" y="2718"/>
                    </a:lnTo>
                    <a:lnTo>
                      <a:pt x="975" y="2747"/>
                    </a:lnTo>
                    <a:lnTo>
                      <a:pt x="1000" y="2780"/>
                    </a:lnTo>
                    <a:lnTo>
                      <a:pt x="1033" y="2809"/>
                    </a:lnTo>
                    <a:lnTo>
                      <a:pt x="1062" y="2824"/>
                    </a:lnTo>
                    <a:lnTo>
                      <a:pt x="1106" y="2838"/>
                    </a:lnTo>
                    <a:lnTo>
                      <a:pt x="1161" y="2849"/>
                    </a:lnTo>
                    <a:lnTo>
                      <a:pt x="1182" y="2853"/>
                    </a:lnTo>
                    <a:lnTo>
                      <a:pt x="1204" y="2853"/>
                    </a:lnTo>
                    <a:lnTo>
                      <a:pt x="1255" y="2849"/>
                    </a:lnTo>
                    <a:lnTo>
                      <a:pt x="1295" y="2838"/>
                    </a:lnTo>
                    <a:lnTo>
                      <a:pt x="1331" y="2824"/>
                    </a:lnTo>
                    <a:lnTo>
                      <a:pt x="1364" y="2809"/>
                    </a:lnTo>
                    <a:lnTo>
                      <a:pt x="1401" y="2798"/>
                    </a:lnTo>
                    <a:lnTo>
                      <a:pt x="1441" y="2794"/>
                    </a:lnTo>
                    <a:lnTo>
                      <a:pt x="1459" y="2794"/>
                    </a:lnTo>
                    <a:lnTo>
                      <a:pt x="1477" y="2798"/>
                    </a:lnTo>
                    <a:lnTo>
                      <a:pt x="1499" y="2805"/>
                    </a:lnTo>
                    <a:lnTo>
                      <a:pt x="1517" y="2813"/>
                    </a:lnTo>
                    <a:lnTo>
                      <a:pt x="1531" y="2820"/>
                    </a:lnTo>
                    <a:lnTo>
                      <a:pt x="1539" y="2831"/>
                    </a:lnTo>
                    <a:lnTo>
                      <a:pt x="1546" y="2842"/>
                    </a:lnTo>
                    <a:lnTo>
                      <a:pt x="1550" y="2856"/>
                    </a:lnTo>
                    <a:lnTo>
                      <a:pt x="1546" y="2875"/>
                    </a:lnTo>
                    <a:lnTo>
                      <a:pt x="1539" y="2893"/>
                    </a:lnTo>
                    <a:lnTo>
                      <a:pt x="1528" y="2911"/>
                    </a:lnTo>
                    <a:lnTo>
                      <a:pt x="1510" y="2936"/>
                    </a:lnTo>
                    <a:lnTo>
                      <a:pt x="1488" y="2962"/>
                    </a:lnTo>
                    <a:lnTo>
                      <a:pt x="1484" y="2973"/>
                    </a:lnTo>
                    <a:lnTo>
                      <a:pt x="1481" y="2980"/>
                    </a:lnTo>
                    <a:lnTo>
                      <a:pt x="1477" y="2991"/>
                    </a:lnTo>
                    <a:lnTo>
                      <a:pt x="1481" y="3002"/>
                    </a:lnTo>
                    <a:lnTo>
                      <a:pt x="1488" y="3013"/>
                    </a:lnTo>
                    <a:lnTo>
                      <a:pt x="1495" y="3020"/>
                    </a:lnTo>
                    <a:lnTo>
                      <a:pt x="1506" y="3027"/>
                    </a:lnTo>
                    <a:lnTo>
                      <a:pt x="1517" y="3035"/>
                    </a:lnTo>
                    <a:lnTo>
                      <a:pt x="1528" y="3035"/>
                    </a:lnTo>
                    <a:lnTo>
                      <a:pt x="1535" y="3035"/>
                    </a:lnTo>
                    <a:lnTo>
                      <a:pt x="1539" y="3035"/>
                    </a:lnTo>
                    <a:lnTo>
                      <a:pt x="1542" y="3031"/>
                    </a:lnTo>
                    <a:lnTo>
                      <a:pt x="1546" y="3027"/>
                    </a:lnTo>
                    <a:lnTo>
                      <a:pt x="1575" y="2987"/>
                    </a:lnTo>
                    <a:lnTo>
                      <a:pt x="1601" y="2962"/>
                    </a:lnTo>
                    <a:lnTo>
                      <a:pt x="1622" y="2944"/>
                    </a:lnTo>
                    <a:lnTo>
                      <a:pt x="1641" y="2936"/>
                    </a:lnTo>
                    <a:lnTo>
                      <a:pt x="1655" y="2925"/>
                    </a:lnTo>
                    <a:lnTo>
                      <a:pt x="1666" y="2918"/>
                    </a:lnTo>
                    <a:lnTo>
                      <a:pt x="1677" y="2911"/>
                    </a:lnTo>
                    <a:lnTo>
                      <a:pt x="1684" y="2904"/>
                    </a:lnTo>
                    <a:lnTo>
                      <a:pt x="1691" y="2893"/>
                    </a:lnTo>
                    <a:lnTo>
                      <a:pt x="1695" y="2875"/>
                    </a:lnTo>
                    <a:lnTo>
                      <a:pt x="1699" y="2853"/>
                    </a:lnTo>
                    <a:lnTo>
                      <a:pt x="1699" y="2835"/>
                    </a:lnTo>
                    <a:lnTo>
                      <a:pt x="1695" y="2791"/>
                    </a:lnTo>
                    <a:lnTo>
                      <a:pt x="1681" y="2754"/>
                    </a:lnTo>
                    <a:lnTo>
                      <a:pt x="1651" y="2722"/>
                    </a:lnTo>
                    <a:lnTo>
                      <a:pt x="1615" y="2696"/>
                    </a:lnTo>
                    <a:lnTo>
                      <a:pt x="1568" y="2678"/>
                    </a:lnTo>
                    <a:lnTo>
                      <a:pt x="1506" y="2667"/>
                    </a:lnTo>
                    <a:lnTo>
                      <a:pt x="1488" y="2667"/>
                    </a:lnTo>
                    <a:lnTo>
                      <a:pt x="1441" y="2671"/>
                    </a:lnTo>
                    <a:lnTo>
                      <a:pt x="1390" y="2678"/>
                    </a:lnTo>
                    <a:lnTo>
                      <a:pt x="1335" y="2689"/>
                    </a:lnTo>
                    <a:lnTo>
                      <a:pt x="1281" y="2700"/>
                    </a:lnTo>
                    <a:lnTo>
                      <a:pt x="1233" y="2707"/>
                    </a:lnTo>
                    <a:lnTo>
                      <a:pt x="1190" y="2711"/>
                    </a:lnTo>
                    <a:lnTo>
                      <a:pt x="1171" y="2711"/>
                    </a:lnTo>
                    <a:lnTo>
                      <a:pt x="1153" y="2707"/>
                    </a:lnTo>
                    <a:lnTo>
                      <a:pt x="1139" y="2700"/>
                    </a:lnTo>
                    <a:lnTo>
                      <a:pt x="1128" y="2689"/>
                    </a:lnTo>
                    <a:lnTo>
                      <a:pt x="1124" y="2682"/>
                    </a:lnTo>
                    <a:lnTo>
                      <a:pt x="1121" y="2674"/>
                    </a:lnTo>
                    <a:lnTo>
                      <a:pt x="1121" y="2667"/>
                    </a:lnTo>
                    <a:lnTo>
                      <a:pt x="1128" y="2634"/>
                    </a:lnTo>
                    <a:lnTo>
                      <a:pt x="1150" y="2605"/>
                    </a:lnTo>
                    <a:lnTo>
                      <a:pt x="1161" y="2591"/>
                    </a:lnTo>
                    <a:lnTo>
                      <a:pt x="1171" y="2580"/>
                    </a:lnTo>
                    <a:lnTo>
                      <a:pt x="1182" y="2573"/>
                    </a:lnTo>
                    <a:lnTo>
                      <a:pt x="1193" y="2565"/>
                    </a:lnTo>
                    <a:lnTo>
                      <a:pt x="1241" y="2525"/>
                    </a:lnTo>
                    <a:lnTo>
                      <a:pt x="1281" y="2482"/>
                    </a:lnTo>
                    <a:lnTo>
                      <a:pt x="1310" y="2427"/>
                    </a:lnTo>
                    <a:lnTo>
                      <a:pt x="1324" y="2369"/>
                    </a:lnTo>
                    <a:lnTo>
                      <a:pt x="1331" y="2307"/>
                    </a:lnTo>
                    <a:lnTo>
                      <a:pt x="1324" y="2230"/>
                    </a:lnTo>
                    <a:lnTo>
                      <a:pt x="1295" y="2154"/>
                    </a:lnTo>
                    <a:lnTo>
                      <a:pt x="1295" y="2150"/>
                    </a:lnTo>
                    <a:lnTo>
                      <a:pt x="1295" y="2147"/>
                    </a:lnTo>
                    <a:lnTo>
                      <a:pt x="1317" y="2041"/>
                    </a:lnTo>
                    <a:lnTo>
                      <a:pt x="1331" y="1921"/>
                    </a:lnTo>
                    <a:lnTo>
                      <a:pt x="1335" y="1797"/>
                    </a:lnTo>
                    <a:lnTo>
                      <a:pt x="1331" y="1696"/>
                    </a:lnTo>
                    <a:lnTo>
                      <a:pt x="1324" y="1605"/>
                    </a:lnTo>
                    <a:lnTo>
                      <a:pt x="1310" y="1517"/>
                    </a:lnTo>
                    <a:lnTo>
                      <a:pt x="1288" y="1448"/>
                    </a:lnTo>
                    <a:lnTo>
                      <a:pt x="1259" y="1368"/>
                    </a:lnTo>
                    <a:lnTo>
                      <a:pt x="1230" y="1273"/>
                    </a:lnTo>
                    <a:lnTo>
                      <a:pt x="1201" y="1179"/>
                    </a:lnTo>
                    <a:lnTo>
                      <a:pt x="1171" y="1077"/>
                    </a:lnTo>
                    <a:lnTo>
                      <a:pt x="1146" y="979"/>
                    </a:lnTo>
                    <a:lnTo>
                      <a:pt x="1121" y="888"/>
                    </a:lnTo>
                    <a:lnTo>
                      <a:pt x="1106" y="804"/>
                    </a:lnTo>
                    <a:lnTo>
                      <a:pt x="1091" y="739"/>
                    </a:lnTo>
                    <a:lnTo>
                      <a:pt x="1084" y="695"/>
                    </a:lnTo>
                    <a:lnTo>
                      <a:pt x="1073" y="640"/>
                    </a:lnTo>
                    <a:lnTo>
                      <a:pt x="1051" y="582"/>
                    </a:lnTo>
                    <a:lnTo>
                      <a:pt x="1026" y="517"/>
                    </a:lnTo>
                    <a:lnTo>
                      <a:pt x="993" y="455"/>
                    </a:lnTo>
                    <a:lnTo>
                      <a:pt x="953" y="393"/>
                    </a:lnTo>
                    <a:lnTo>
                      <a:pt x="910" y="335"/>
                    </a:lnTo>
                    <a:lnTo>
                      <a:pt x="855" y="287"/>
                    </a:lnTo>
                    <a:lnTo>
                      <a:pt x="800" y="255"/>
                    </a:lnTo>
                    <a:lnTo>
                      <a:pt x="742" y="233"/>
                    </a:lnTo>
                    <a:lnTo>
                      <a:pt x="673" y="222"/>
                    </a:lnTo>
                    <a:lnTo>
                      <a:pt x="670" y="222"/>
                    </a:lnTo>
                    <a:lnTo>
                      <a:pt x="666" y="215"/>
                    </a:lnTo>
                    <a:lnTo>
                      <a:pt x="630" y="153"/>
                    </a:lnTo>
                    <a:lnTo>
                      <a:pt x="579" y="98"/>
                    </a:lnTo>
                    <a:lnTo>
                      <a:pt x="517" y="58"/>
                    </a:lnTo>
                    <a:lnTo>
                      <a:pt x="440" y="33"/>
                    </a:lnTo>
                    <a:lnTo>
                      <a:pt x="357" y="22"/>
                    </a:lnTo>
                    <a:close/>
                    <a:moveTo>
                      <a:pt x="357" y="0"/>
                    </a:moveTo>
                    <a:lnTo>
                      <a:pt x="444" y="11"/>
                    </a:lnTo>
                    <a:lnTo>
                      <a:pt x="524" y="40"/>
                    </a:lnTo>
                    <a:lnTo>
                      <a:pt x="593" y="84"/>
                    </a:lnTo>
                    <a:lnTo>
                      <a:pt x="648" y="138"/>
                    </a:lnTo>
                    <a:lnTo>
                      <a:pt x="680" y="200"/>
                    </a:lnTo>
                    <a:lnTo>
                      <a:pt x="746" y="211"/>
                    </a:lnTo>
                    <a:lnTo>
                      <a:pt x="811" y="236"/>
                    </a:lnTo>
                    <a:lnTo>
                      <a:pt x="866" y="273"/>
                    </a:lnTo>
                    <a:lnTo>
                      <a:pt x="917" y="316"/>
                    </a:lnTo>
                    <a:lnTo>
                      <a:pt x="960" y="367"/>
                    </a:lnTo>
                    <a:lnTo>
                      <a:pt x="1000" y="422"/>
                    </a:lnTo>
                    <a:lnTo>
                      <a:pt x="1037" y="491"/>
                    </a:lnTo>
                    <a:lnTo>
                      <a:pt x="1066" y="560"/>
                    </a:lnTo>
                    <a:lnTo>
                      <a:pt x="1088" y="626"/>
                    </a:lnTo>
                    <a:lnTo>
                      <a:pt x="1106" y="688"/>
                    </a:lnTo>
                    <a:lnTo>
                      <a:pt x="1113" y="735"/>
                    </a:lnTo>
                    <a:lnTo>
                      <a:pt x="1124" y="800"/>
                    </a:lnTo>
                    <a:lnTo>
                      <a:pt x="1142" y="884"/>
                    </a:lnTo>
                    <a:lnTo>
                      <a:pt x="1164" y="975"/>
                    </a:lnTo>
                    <a:lnTo>
                      <a:pt x="1190" y="1073"/>
                    </a:lnTo>
                    <a:lnTo>
                      <a:pt x="1219" y="1172"/>
                    </a:lnTo>
                    <a:lnTo>
                      <a:pt x="1248" y="1270"/>
                    </a:lnTo>
                    <a:lnTo>
                      <a:pt x="1281" y="1361"/>
                    </a:lnTo>
                    <a:lnTo>
                      <a:pt x="1306" y="1441"/>
                    </a:lnTo>
                    <a:lnTo>
                      <a:pt x="1328" y="1514"/>
                    </a:lnTo>
                    <a:lnTo>
                      <a:pt x="1342" y="1601"/>
                    </a:lnTo>
                    <a:lnTo>
                      <a:pt x="1353" y="1696"/>
                    </a:lnTo>
                    <a:lnTo>
                      <a:pt x="1357" y="1797"/>
                    </a:lnTo>
                    <a:lnTo>
                      <a:pt x="1350" y="1921"/>
                    </a:lnTo>
                    <a:lnTo>
                      <a:pt x="1339" y="2045"/>
                    </a:lnTo>
                    <a:lnTo>
                      <a:pt x="1317" y="2150"/>
                    </a:lnTo>
                    <a:lnTo>
                      <a:pt x="1342" y="2227"/>
                    </a:lnTo>
                    <a:lnTo>
                      <a:pt x="1353" y="2307"/>
                    </a:lnTo>
                    <a:lnTo>
                      <a:pt x="1346" y="2372"/>
                    </a:lnTo>
                    <a:lnTo>
                      <a:pt x="1328" y="2434"/>
                    </a:lnTo>
                    <a:lnTo>
                      <a:pt x="1299" y="2492"/>
                    </a:lnTo>
                    <a:lnTo>
                      <a:pt x="1255" y="2540"/>
                    </a:lnTo>
                    <a:lnTo>
                      <a:pt x="1204" y="2583"/>
                    </a:lnTo>
                    <a:lnTo>
                      <a:pt x="1193" y="2587"/>
                    </a:lnTo>
                    <a:lnTo>
                      <a:pt x="1186" y="2594"/>
                    </a:lnTo>
                    <a:lnTo>
                      <a:pt x="1175" y="2605"/>
                    </a:lnTo>
                    <a:lnTo>
                      <a:pt x="1164" y="2620"/>
                    </a:lnTo>
                    <a:lnTo>
                      <a:pt x="1157" y="2631"/>
                    </a:lnTo>
                    <a:lnTo>
                      <a:pt x="1150" y="2645"/>
                    </a:lnTo>
                    <a:lnTo>
                      <a:pt x="1142" y="2656"/>
                    </a:lnTo>
                    <a:lnTo>
                      <a:pt x="1142" y="2667"/>
                    </a:lnTo>
                    <a:lnTo>
                      <a:pt x="1142" y="2674"/>
                    </a:lnTo>
                    <a:lnTo>
                      <a:pt x="1146" y="2678"/>
                    </a:lnTo>
                    <a:lnTo>
                      <a:pt x="1150" y="2682"/>
                    </a:lnTo>
                    <a:lnTo>
                      <a:pt x="1161" y="2689"/>
                    </a:lnTo>
                    <a:lnTo>
                      <a:pt x="1171" y="2689"/>
                    </a:lnTo>
                    <a:lnTo>
                      <a:pt x="1190" y="2689"/>
                    </a:lnTo>
                    <a:lnTo>
                      <a:pt x="1230" y="2689"/>
                    </a:lnTo>
                    <a:lnTo>
                      <a:pt x="1277" y="2678"/>
                    </a:lnTo>
                    <a:lnTo>
                      <a:pt x="1331" y="2667"/>
                    </a:lnTo>
                    <a:lnTo>
                      <a:pt x="1386" y="2660"/>
                    </a:lnTo>
                    <a:lnTo>
                      <a:pt x="1437" y="2649"/>
                    </a:lnTo>
                    <a:lnTo>
                      <a:pt x="1488" y="2645"/>
                    </a:lnTo>
                    <a:lnTo>
                      <a:pt x="1510" y="2649"/>
                    </a:lnTo>
                    <a:lnTo>
                      <a:pt x="1571" y="2660"/>
                    </a:lnTo>
                    <a:lnTo>
                      <a:pt x="1626" y="2678"/>
                    </a:lnTo>
                    <a:lnTo>
                      <a:pt x="1666" y="2707"/>
                    </a:lnTo>
                    <a:lnTo>
                      <a:pt x="1695" y="2744"/>
                    </a:lnTo>
                    <a:lnTo>
                      <a:pt x="1713" y="2787"/>
                    </a:lnTo>
                    <a:lnTo>
                      <a:pt x="1721" y="2835"/>
                    </a:lnTo>
                    <a:lnTo>
                      <a:pt x="1721" y="2856"/>
                    </a:lnTo>
                    <a:lnTo>
                      <a:pt x="1717" y="2878"/>
                    </a:lnTo>
                    <a:lnTo>
                      <a:pt x="1710" y="2900"/>
                    </a:lnTo>
                    <a:lnTo>
                      <a:pt x="1702" y="2915"/>
                    </a:lnTo>
                    <a:lnTo>
                      <a:pt x="1691" y="2925"/>
                    </a:lnTo>
                    <a:lnTo>
                      <a:pt x="1681" y="2936"/>
                    </a:lnTo>
                    <a:lnTo>
                      <a:pt x="1670" y="2944"/>
                    </a:lnTo>
                    <a:lnTo>
                      <a:pt x="1655" y="2951"/>
                    </a:lnTo>
                    <a:lnTo>
                      <a:pt x="1626" y="2966"/>
                    </a:lnTo>
                    <a:lnTo>
                      <a:pt x="1597" y="2991"/>
                    </a:lnTo>
                    <a:lnTo>
                      <a:pt x="1564" y="3035"/>
                    </a:lnTo>
                    <a:lnTo>
                      <a:pt x="1557" y="3046"/>
                    </a:lnTo>
                    <a:lnTo>
                      <a:pt x="1550" y="3053"/>
                    </a:lnTo>
                    <a:lnTo>
                      <a:pt x="1539" y="3053"/>
                    </a:lnTo>
                    <a:lnTo>
                      <a:pt x="1528" y="3056"/>
                    </a:lnTo>
                    <a:lnTo>
                      <a:pt x="1513" y="3053"/>
                    </a:lnTo>
                    <a:lnTo>
                      <a:pt x="1495" y="3046"/>
                    </a:lnTo>
                    <a:lnTo>
                      <a:pt x="1481" y="3038"/>
                    </a:lnTo>
                    <a:lnTo>
                      <a:pt x="1473" y="3027"/>
                    </a:lnTo>
                    <a:lnTo>
                      <a:pt x="1466" y="3016"/>
                    </a:lnTo>
                    <a:lnTo>
                      <a:pt x="1459" y="3006"/>
                    </a:lnTo>
                    <a:lnTo>
                      <a:pt x="1459" y="2991"/>
                    </a:lnTo>
                    <a:lnTo>
                      <a:pt x="1459" y="2976"/>
                    </a:lnTo>
                    <a:lnTo>
                      <a:pt x="1466" y="2962"/>
                    </a:lnTo>
                    <a:lnTo>
                      <a:pt x="1473" y="2951"/>
                    </a:lnTo>
                    <a:lnTo>
                      <a:pt x="1488" y="2933"/>
                    </a:lnTo>
                    <a:lnTo>
                      <a:pt x="1499" y="2915"/>
                    </a:lnTo>
                    <a:lnTo>
                      <a:pt x="1510" y="2900"/>
                    </a:lnTo>
                    <a:lnTo>
                      <a:pt x="1521" y="2882"/>
                    </a:lnTo>
                    <a:lnTo>
                      <a:pt x="1524" y="2867"/>
                    </a:lnTo>
                    <a:lnTo>
                      <a:pt x="1528" y="2856"/>
                    </a:lnTo>
                    <a:lnTo>
                      <a:pt x="1528" y="2849"/>
                    </a:lnTo>
                    <a:lnTo>
                      <a:pt x="1524" y="2842"/>
                    </a:lnTo>
                    <a:lnTo>
                      <a:pt x="1517" y="2835"/>
                    </a:lnTo>
                    <a:lnTo>
                      <a:pt x="1506" y="2831"/>
                    </a:lnTo>
                    <a:lnTo>
                      <a:pt x="1491" y="2824"/>
                    </a:lnTo>
                    <a:lnTo>
                      <a:pt x="1473" y="2816"/>
                    </a:lnTo>
                    <a:lnTo>
                      <a:pt x="1455" y="2816"/>
                    </a:lnTo>
                    <a:lnTo>
                      <a:pt x="1441" y="2813"/>
                    </a:lnTo>
                    <a:lnTo>
                      <a:pt x="1404" y="2820"/>
                    </a:lnTo>
                    <a:lnTo>
                      <a:pt x="1371" y="2831"/>
                    </a:lnTo>
                    <a:lnTo>
                      <a:pt x="1339" y="2845"/>
                    </a:lnTo>
                    <a:lnTo>
                      <a:pt x="1299" y="2860"/>
                    </a:lnTo>
                    <a:lnTo>
                      <a:pt x="1259" y="2871"/>
                    </a:lnTo>
                    <a:lnTo>
                      <a:pt x="1204" y="2875"/>
                    </a:lnTo>
                    <a:lnTo>
                      <a:pt x="1182" y="2875"/>
                    </a:lnTo>
                    <a:lnTo>
                      <a:pt x="1157" y="2871"/>
                    </a:lnTo>
                    <a:lnTo>
                      <a:pt x="1095" y="2856"/>
                    </a:lnTo>
                    <a:lnTo>
                      <a:pt x="1044" y="2838"/>
                    </a:lnTo>
                    <a:lnTo>
                      <a:pt x="1011" y="2816"/>
                    </a:lnTo>
                    <a:lnTo>
                      <a:pt x="971" y="2780"/>
                    </a:lnTo>
                    <a:lnTo>
                      <a:pt x="950" y="2744"/>
                    </a:lnTo>
                    <a:lnTo>
                      <a:pt x="939" y="2718"/>
                    </a:lnTo>
                    <a:lnTo>
                      <a:pt x="924" y="2700"/>
                    </a:lnTo>
                    <a:lnTo>
                      <a:pt x="917" y="2693"/>
                    </a:lnTo>
                    <a:lnTo>
                      <a:pt x="906" y="2685"/>
                    </a:lnTo>
                    <a:lnTo>
                      <a:pt x="895" y="2678"/>
                    </a:lnTo>
                    <a:lnTo>
                      <a:pt x="884" y="2671"/>
                    </a:lnTo>
                    <a:lnTo>
                      <a:pt x="866" y="2667"/>
                    </a:lnTo>
                    <a:lnTo>
                      <a:pt x="859" y="2667"/>
                    </a:lnTo>
                    <a:lnTo>
                      <a:pt x="790" y="2660"/>
                    </a:lnTo>
                    <a:lnTo>
                      <a:pt x="724" y="2638"/>
                    </a:lnTo>
                    <a:lnTo>
                      <a:pt x="659" y="2602"/>
                    </a:lnTo>
                    <a:lnTo>
                      <a:pt x="604" y="2554"/>
                    </a:lnTo>
                    <a:lnTo>
                      <a:pt x="557" y="2492"/>
                    </a:lnTo>
                    <a:lnTo>
                      <a:pt x="524" y="2427"/>
                    </a:lnTo>
                    <a:lnTo>
                      <a:pt x="506" y="2361"/>
                    </a:lnTo>
                    <a:lnTo>
                      <a:pt x="502" y="2296"/>
                    </a:lnTo>
                    <a:lnTo>
                      <a:pt x="502" y="2278"/>
                    </a:lnTo>
                    <a:lnTo>
                      <a:pt x="444" y="2245"/>
                    </a:lnTo>
                    <a:lnTo>
                      <a:pt x="389" y="2190"/>
                    </a:lnTo>
                    <a:lnTo>
                      <a:pt x="349" y="2129"/>
                    </a:lnTo>
                    <a:lnTo>
                      <a:pt x="324" y="2056"/>
                    </a:lnTo>
                    <a:lnTo>
                      <a:pt x="320" y="2027"/>
                    </a:lnTo>
                    <a:lnTo>
                      <a:pt x="320" y="2001"/>
                    </a:lnTo>
                    <a:lnTo>
                      <a:pt x="328" y="1936"/>
                    </a:lnTo>
                    <a:lnTo>
                      <a:pt x="349" y="1870"/>
                    </a:lnTo>
                    <a:lnTo>
                      <a:pt x="375" y="1827"/>
                    </a:lnTo>
                    <a:lnTo>
                      <a:pt x="317" y="1805"/>
                    </a:lnTo>
                    <a:lnTo>
                      <a:pt x="251" y="1761"/>
                    </a:lnTo>
                    <a:lnTo>
                      <a:pt x="197" y="1706"/>
                    </a:lnTo>
                    <a:lnTo>
                      <a:pt x="157" y="1641"/>
                    </a:lnTo>
                    <a:lnTo>
                      <a:pt x="131" y="1565"/>
                    </a:lnTo>
                    <a:lnTo>
                      <a:pt x="124" y="1485"/>
                    </a:lnTo>
                    <a:lnTo>
                      <a:pt x="131" y="1408"/>
                    </a:lnTo>
                    <a:lnTo>
                      <a:pt x="153" y="1339"/>
                    </a:lnTo>
                    <a:lnTo>
                      <a:pt x="186" y="1273"/>
                    </a:lnTo>
                    <a:lnTo>
                      <a:pt x="226" y="1233"/>
                    </a:lnTo>
                    <a:lnTo>
                      <a:pt x="171" y="1204"/>
                    </a:lnTo>
                    <a:lnTo>
                      <a:pt x="113" y="1157"/>
                    </a:lnTo>
                    <a:lnTo>
                      <a:pt x="66" y="1095"/>
                    </a:lnTo>
                    <a:lnTo>
                      <a:pt x="29" y="1026"/>
                    </a:lnTo>
                    <a:lnTo>
                      <a:pt x="8" y="946"/>
                    </a:lnTo>
                    <a:lnTo>
                      <a:pt x="0" y="859"/>
                    </a:lnTo>
                    <a:lnTo>
                      <a:pt x="11" y="764"/>
                    </a:lnTo>
                    <a:lnTo>
                      <a:pt x="40" y="673"/>
                    </a:lnTo>
                    <a:lnTo>
                      <a:pt x="84" y="597"/>
                    </a:lnTo>
                    <a:lnTo>
                      <a:pt x="139" y="542"/>
                    </a:lnTo>
                    <a:lnTo>
                      <a:pt x="91" y="506"/>
                    </a:lnTo>
                    <a:lnTo>
                      <a:pt x="48" y="447"/>
                    </a:lnTo>
                    <a:lnTo>
                      <a:pt x="19" y="382"/>
                    </a:lnTo>
                    <a:lnTo>
                      <a:pt x="11" y="309"/>
                    </a:lnTo>
                    <a:lnTo>
                      <a:pt x="19" y="247"/>
                    </a:lnTo>
                    <a:lnTo>
                      <a:pt x="37" y="189"/>
                    </a:lnTo>
                    <a:lnTo>
                      <a:pt x="69" y="135"/>
                    </a:lnTo>
                    <a:lnTo>
                      <a:pt x="113" y="91"/>
                    </a:lnTo>
                    <a:lnTo>
                      <a:pt x="164" y="54"/>
                    </a:lnTo>
                    <a:lnTo>
                      <a:pt x="222" y="25"/>
                    </a:lnTo>
                    <a:lnTo>
                      <a:pt x="288" y="7"/>
                    </a:lnTo>
                    <a:lnTo>
                      <a:pt x="357" y="0"/>
                    </a:lnTo>
                    <a:close/>
                  </a:path>
                </a:pathLst>
              </a:custGeom>
              <a:solidFill>
                <a:srgbClr val="000000"/>
              </a:solidFill>
              <a:ln w="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91085" name="Freeform 269"/>
              <p:cNvSpPr>
                <a:spLocks/>
              </p:cNvSpPr>
              <p:nvPr/>
            </p:nvSpPr>
            <p:spPr bwMode="auto">
              <a:xfrm>
                <a:off x="3004" y="7161"/>
                <a:ext cx="175" cy="291"/>
              </a:xfrm>
              <a:custGeom>
                <a:avLst/>
                <a:gdLst/>
                <a:ahLst/>
                <a:cxnLst>
                  <a:cxn ang="0">
                    <a:pos x="171" y="0"/>
                  </a:cxn>
                  <a:cxn ang="0">
                    <a:pos x="175" y="62"/>
                  </a:cxn>
                  <a:cxn ang="0">
                    <a:pos x="167" y="127"/>
                  </a:cxn>
                  <a:cxn ang="0">
                    <a:pos x="142" y="186"/>
                  </a:cxn>
                  <a:cxn ang="0">
                    <a:pos x="106" y="233"/>
                  </a:cxn>
                  <a:cxn ang="0">
                    <a:pos x="58" y="269"/>
                  </a:cxn>
                  <a:cxn ang="0">
                    <a:pos x="0" y="291"/>
                  </a:cxn>
                  <a:cxn ang="0">
                    <a:pos x="47" y="269"/>
                  </a:cxn>
                  <a:cxn ang="0">
                    <a:pos x="84" y="237"/>
                  </a:cxn>
                  <a:cxn ang="0">
                    <a:pos x="113" y="197"/>
                  </a:cxn>
                  <a:cxn ang="0">
                    <a:pos x="135" y="153"/>
                  </a:cxn>
                  <a:cxn ang="0">
                    <a:pos x="146" y="106"/>
                  </a:cxn>
                  <a:cxn ang="0">
                    <a:pos x="146" y="55"/>
                  </a:cxn>
                  <a:cxn ang="0">
                    <a:pos x="135" y="11"/>
                  </a:cxn>
                  <a:cxn ang="0">
                    <a:pos x="171" y="0"/>
                  </a:cxn>
                </a:cxnLst>
                <a:rect l="0" t="0" r="r" b="b"/>
                <a:pathLst>
                  <a:path w="175" h="291">
                    <a:moveTo>
                      <a:pt x="171" y="0"/>
                    </a:moveTo>
                    <a:lnTo>
                      <a:pt x="175" y="62"/>
                    </a:lnTo>
                    <a:lnTo>
                      <a:pt x="167" y="127"/>
                    </a:lnTo>
                    <a:lnTo>
                      <a:pt x="142" y="186"/>
                    </a:lnTo>
                    <a:lnTo>
                      <a:pt x="106" y="233"/>
                    </a:lnTo>
                    <a:lnTo>
                      <a:pt x="58" y="269"/>
                    </a:lnTo>
                    <a:lnTo>
                      <a:pt x="0" y="291"/>
                    </a:lnTo>
                    <a:lnTo>
                      <a:pt x="47" y="269"/>
                    </a:lnTo>
                    <a:lnTo>
                      <a:pt x="84" y="237"/>
                    </a:lnTo>
                    <a:lnTo>
                      <a:pt x="113" y="197"/>
                    </a:lnTo>
                    <a:lnTo>
                      <a:pt x="135" y="153"/>
                    </a:lnTo>
                    <a:lnTo>
                      <a:pt x="146" y="106"/>
                    </a:lnTo>
                    <a:lnTo>
                      <a:pt x="146" y="55"/>
                    </a:lnTo>
                    <a:lnTo>
                      <a:pt x="135" y="11"/>
                    </a:lnTo>
                    <a:lnTo>
                      <a:pt x="171" y="0"/>
                    </a:lnTo>
                    <a:close/>
                  </a:path>
                </a:pathLst>
              </a:custGeom>
              <a:solidFill>
                <a:srgbClr val="000000"/>
              </a:solidFill>
              <a:ln w="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91084" name="Freeform 268"/>
              <p:cNvSpPr>
                <a:spLocks/>
              </p:cNvSpPr>
              <p:nvPr/>
            </p:nvSpPr>
            <p:spPr bwMode="auto">
              <a:xfrm>
                <a:off x="5513" y="9825"/>
                <a:ext cx="51" cy="76"/>
              </a:xfrm>
              <a:custGeom>
                <a:avLst/>
                <a:gdLst/>
                <a:ahLst/>
                <a:cxnLst>
                  <a:cxn ang="0">
                    <a:pos x="0" y="0"/>
                  </a:cxn>
                  <a:cxn ang="0">
                    <a:pos x="22" y="36"/>
                  </a:cxn>
                  <a:cxn ang="0">
                    <a:pos x="51" y="62"/>
                  </a:cxn>
                  <a:cxn ang="0">
                    <a:pos x="37" y="76"/>
                  </a:cxn>
                  <a:cxn ang="0">
                    <a:pos x="11" y="40"/>
                  </a:cxn>
                  <a:cxn ang="0">
                    <a:pos x="0" y="0"/>
                  </a:cxn>
                </a:cxnLst>
                <a:rect l="0" t="0" r="r" b="b"/>
                <a:pathLst>
                  <a:path w="51" h="76">
                    <a:moveTo>
                      <a:pt x="0" y="0"/>
                    </a:moveTo>
                    <a:lnTo>
                      <a:pt x="22" y="36"/>
                    </a:lnTo>
                    <a:lnTo>
                      <a:pt x="51" y="62"/>
                    </a:lnTo>
                    <a:lnTo>
                      <a:pt x="37" y="76"/>
                    </a:lnTo>
                    <a:lnTo>
                      <a:pt x="11" y="40"/>
                    </a:lnTo>
                    <a:lnTo>
                      <a:pt x="0" y="0"/>
                    </a:lnTo>
                    <a:close/>
                  </a:path>
                </a:pathLst>
              </a:custGeom>
              <a:solidFill>
                <a:srgbClr val="000000"/>
              </a:solidFill>
              <a:ln w="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91083" name="Freeform 267"/>
              <p:cNvSpPr>
                <a:spLocks/>
              </p:cNvSpPr>
              <p:nvPr/>
            </p:nvSpPr>
            <p:spPr bwMode="auto">
              <a:xfrm>
                <a:off x="5499" y="9479"/>
                <a:ext cx="44" cy="109"/>
              </a:xfrm>
              <a:custGeom>
                <a:avLst/>
                <a:gdLst/>
                <a:ahLst/>
                <a:cxnLst>
                  <a:cxn ang="0">
                    <a:pos x="29" y="0"/>
                  </a:cxn>
                  <a:cxn ang="0">
                    <a:pos x="44" y="18"/>
                  </a:cxn>
                  <a:cxn ang="0">
                    <a:pos x="22" y="40"/>
                  </a:cxn>
                  <a:cxn ang="0">
                    <a:pos x="7" y="73"/>
                  </a:cxn>
                  <a:cxn ang="0">
                    <a:pos x="0" y="109"/>
                  </a:cxn>
                  <a:cxn ang="0">
                    <a:pos x="0" y="73"/>
                  </a:cxn>
                  <a:cxn ang="0">
                    <a:pos x="7" y="36"/>
                  </a:cxn>
                  <a:cxn ang="0">
                    <a:pos x="29" y="0"/>
                  </a:cxn>
                </a:cxnLst>
                <a:rect l="0" t="0" r="r" b="b"/>
                <a:pathLst>
                  <a:path w="44" h="109">
                    <a:moveTo>
                      <a:pt x="29" y="0"/>
                    </a:moveTo>
                    <a:lnTo>
                      <a:pt x="44" y="18"/>
                    </a:lnTo>
                    <a:lnTo>
                      <a:pt x="22" y="40"/>
                    </a:lnTo>
                    <a:lnTo>
                      <a:pt x="7" y="73"/>
                    </a:lnTo>
                    <a:lnTo>
                      <a:pt x="0" y="109"/>
                    </a:lnTo>
                    <a:lnTo>
                      <a:pt x="0" y="73"/>
                    </a:lnTo>
                    <a:lnTo>
                      <a:pt x="7" y="36"/>
                    </a:lnTo>
                    <a:lnTo>
                      <a:pt x="29" y="0"/>
                    </a:lnTo>
                    <a:close/>
                  </a:path>
                </a:pathLst>
              </a:custGeom>
              <a:solidFill>
                <a:srgbClr val="000000"/>
              </a:solidFill>
              <a:ln w="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91082" name="Freeform 266"/>
              <p:cNvSpPr>
                <a:spLocks/>
              </p:cNvSpPr>
              <p:nvPr/>
            </p:nvSpPr>
            <p:spPr bwMode="auto">
              <a:xfrm>
                <a:off x="5772" y="9381"/>
                <a:ext cx="269" cy="124"/>
              </a:xfrm>
              <a:custGeom>
                <a:avLst/>
                <a:gdLst/>
                <a:ahLst/>
                <a:cxnLst>
                  <a:cxn ang="0">
                    <a:pos x="0" y="0"/>
                  </a:cxn>
                  <a:cxn ang="0">
                    <a:pos x="51" y="3"/>
                  </a:cxn>
                  <a:cxn ang="0">
                    <a:pos x="102" y="14"/>
                  </a:cxn>
                  <a:cxn ang="0">
                    <a:pos x="152" y="29"/>
                  </a:cxn>
                  <a:cxn ang="0">
                    <a:pos x="200" y="51"/>
                  </a:cxn>
                  <a:cxn ang="0">
                    <a:pos x="236" y="80"/>
                  </a:cxn>
                  <a:cxn ang="0">
                    <a:pos x="269" y="124"/>
                  </a:cxn>
                  <a:cxn ang="0">
                    <a:pos x="236" y="83"/>
                  </a:cxn>
                  <a:cxn ang="0">
                    <a:pos x="196" y="58"/>
                  </a:cxn>
                  <a:cxn ang="0">
                    <a:pos x="149" y="40"/>
                  </a:cxn>
                  <a:cxn ang="0">
                    <a:pos x="98" y="25"/>
                  </a:cxn>
                  <a:cxn ang="0">
                    <a:pos x="47" y="22"/>
                  </a:cxn>
                  <a:cxn ang="0">
                    <a:pos x="0" y="22"/>
                  </a:cxn>
                  <a:cxn ang="0">
                    <a:pos x="0" y="0"/>
                  </a:cxn>
                </a:cxnLst>
                <a:rect l="0" t="0" r="r" b="b"/>
                <a:pathLst>
                  <a:path w="269" h="124">
                    <a:moveTo>
                      <a:pt x="0" y="0"/>
                    </a:moveTo>
                    <a:lnTo>
                      <a:pt x="51" y="3"/>
                    </a:lnTo>
                    <a:lnTo>
                      <a:pt x="102" y="14"/>
                    </a:lnTo>
                    <a:lnTo>
                      <a:pt x="152" y="29"/>
                    </a:lnTo>
                    <a:lnTo>
                      <a:pt x="200" y="51"/>
                    </a:lnTo>
                    <a:lnTo>
                      <a:pt x="236" y="80"/>
                    </a:lnTo>
                    <a:lnTo>
                      <a:pt x="269" y="124"/>
                    </a:lnTo>
                    <a:lnTo>
                      <a:pt x="236" y="83"/>
                    </a:lnTo>
                    <a:lnTo>
                      <a:pt x="196" y="58"/>
                    </a:lnTo>
                    <a:lnTo>
                      <a:pt x="149" y="40"/>
                    </a:lnTo>
                    <a:lnTo>
                      <a:pt x="98" y="25"/>
                    </a:lnTo>
                    <a:lnTo>
                      <a:pt x="47" y="22"/>
                    </a:lnTo>
                    <a:lnTo>
                      <a:pt x="0" y="22"/>
                    </a:lnTo>
                    <a:lnTo>
                      <a:pt x="0" y="0"/>
                    </a:lnTo>
                    <a:close/>
                  </a:path>
                </a:pathLst>
              </a:custGeom>
              <a:solidFill>
                <a:srgbClr val="000000"/>
              </a:solidFill>
              <a:ln w="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91081" name="Freeform 265"/>
              <p:cNvSpPr>
                <a:spLocks/>
              </p:cNvSpPr>
              <p:nvPr/>
            </p:nvSpPr>
            <p:spPr bwMode="auto">
              <a:xfrm>
                <a:off x="6092" y="9657"/>
                <a:ext cx="25" cy="117"/>
              </a:xfrm>
              <a:custGeom>
                <a:avLst/>
                <a:gdLst/>
                <a:ahLst/>
                <a:cxnLst>
                  <a:cxn ang="0">
                    <a:pos x="22" y="0"/>
                  </a:cxn>
                  <a:cxn ang="0">
                    <a:pos x="25" y="59"/>
                  </a:cxn>
                  <a:cxn ang="0">
                    <a:pos x="22" y="117"/>
                  </a:cxn>
                  <a:cxn ang="0">
                    <a:pos x="0" y="113"/>
                  </a:cxn>
                  <a:cxn ang="0">
                    <a:pos x="14" y="59"/>
                  </a:cxn>
                  <a:cxn ang="0">
                    <a:pos x="22" y="0"/>
                  </a:cxn>
                </a:cxnLst>
                <a:rect l="0" t="0" r="r" b="b"/>
                <a:pathLst>
                  <a:path w="25" h="117">
                    <a:moveTo>
                      <a:pt x="22" y="0"/>
                    </a:moveTo>
                    <a:lnTo>
                      <a:pt x="25" y="59"/>
                    </a:lnTo>
                    <a:lnTo>
                      <a:pt x="22" y="117"/>
                    </a:lnTo>
                    <a:lnTo>
                      <a:pt x="0" y="113"/>
                    </a:lnTo>
                    <a:lnTo>
                      <a:pt x="14" y="59"/>
                    </a:lnTo>
                    <a:lnTo>
                      <a:pt x="22" y="0"/>
                    </a:lnTo>
                    <a:close/>
                  </a:path>
                </a:pathLst>
              </a:custGeom>
              <a:solidFill>
                <a:srgbClr val="000000"/>
              </a:solidFill>
              <a:ln w="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91080" name="Freeform 264"/>
              <p:cNvSpPr>
                <a:spLocks/>
              </p:cNvSpPr>
              <p:nvPr/>
            </p:nvSpPr>
            <p:spPr bwMode="auto">
              <a:xfrm>
                <a:off x="5903" y="9275"/>
                <a:ext cx="131" cy="18"/>
              </a:xfrm>
              <a:custGeom>
                <a:avLst/>
                <a:gdLst/>
                <a:ahLst/>
                <a:cxnLst>
                  <a:cxn ang="0">
                    <a:pos x="43" y="0"/>
                  </a:cxn>
                  <a:cxn ang="0">
                    <a:pos x="91" y="4"/>
                  </a:cxn>
                  <a:cxn ang="0">
                    <a:pos x="131" y="18"/>
                  </a:cxn>
                  <a:cxn ang="0">
                    <a:pos x="87" y="11"/>
                  </a:cxn>
                  <a:cxn ang="0">
                    <a:pos x="47" y="11"/>
                  </a:cxn>
                  <a:cxn ang="0">
                    <a:pos x="3" y="18"/>
                  </a:cxn>
                  <a:cxn ang="0">
                    <a:pos x="0" y="0"/>
                  </a:cxn>
                  <a:cxn ang="0">
                    <a:pos x="43" y="0"/>
                  </a:cxn>
                </a:cxnLst>
                <a:rect l="0" t="0" r="r" b="b"/>
                <a:pathLst>
                  <a:path w="131" h="18">
                    <a:moveTo>
                      <a:pt x="43" y="0"/>
                    </a:moveTo>
                    <a:lnTo>
                      <a:pt x="91" y="4"/>
                    </a:lnTo>
                    <a:lnTo>
                      <a:pt x="131" y="18"/>
                    </a:lnTo>
                    <a:lnTo>
                      <a:pt x="87" y="11"/>
                    </a:lnTo>
                    <a:lnTo>
                      <a:pt x="47" y="11"/>
                    </a:lnTo>
                    <a:lnTo>
                      <a:pt x="3" y="18"/>
                    </a:lnTo>
                    <a:lnTo>
                      <a:pt x="0" y="0"/>
                    </a:lnTo>
                    <a:lnTo>
                      <a:pt x="43" y="0"/>
                    </a:lnTo>
                    <a:close/>
                  </a:path>
                </a:pathLst>
              </a:custGeom>
              <a:solidFill>
                <a:srgbClr val="000000"/>
              </a:solidFill>
              <a:ln w="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91079" name="Freeform 263"/>
              <p:cNvSpPr>
                <a:spLocks/>
              </p:cNvSpPr>
              <p:nvPr/>
            </p:nvSpPr>
            <p:spPr bwMode="auto">
              <a:xfrm>
                <a:off x="6219" y="9319"/>
                <a:ext cx="138" cy="44"/>
              </a:xfrm>
              <a:custGeom>
                <a:avLst/>
                <a:gdLst/>
                <a:ahLst/>
                <a:cxnLst>
                  <a:cxn ang="0">
                    <a:pos x="44" y="0"/>
                  </a:cxn>
                  <a:cxn ang="0">
                    <a:pos x="91" y="7"/>
                  </a:cxn>
                  <a:cxn ang="0">
                    <a:pos x="138" y="25"/>
                  </a:cxn>
                  <a:cxn ang="0">
                    <a:pos x="127" y="44"/>
                  </a:cxn>
                  <a:cxn ang="0">
                    <a:pos x="87" y="22"/>
                  </a:cxn>
                  <a:cxn ang="0">
                    <a:pos x="44" y="7"/>
                  </a:cxn>
                  <a:cxn ang="0">
                    <a:pos x="0" y="4"/>
                  </a:cxn>
                  <a:cxn ang="0">
                    <a:pos x="44" y="0"/>
                  </a:cxn>
                </a:cxnLst>
                <a:rect l="0" t="0" r="r" b="b"/>
                <a:pathLst>
                  <a:path w="138" h="44">
                    <a:moveTo>
                      <a:pt x="44" y="0"/>
                    </a:moveTo>
                    <a:lnTo>
                      <a:pt x="91" y="7"/>
                    </a:lnTo>
                    <a:lnTo>
                      <a:pt x="138" y="25"/>
                    </a:lnTo>
                    <a:lnTo>
                      <a:pt x="127" y="44"/>
                    </a:lnTo>
                    <a:lnTo>
                      <a:pt x="87" y="22"/>
                    </a:lnTo>
                    <a:lnTo>
                      <a:pt x="44" y="7"/>
                    </a:lnTo>
                    <a:lnTo>
                      <a:pt x="0" y="4"/>
                    </a:lnTo>
                    <a:lnTo>
                      <a:pt x="44" y="0"/>
                    </a:lnTo>
                    <a:close/>
                  </a:path>
                </a:pathLst>
              </a:custGeom>
              <a:solidFill>
                <a:srgbClr val="000000"/>
              </a:solidFill>
              <a:ln w="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91078" name="Freeform 262"/>
              <p:cNvSpPr>
                <a:spLocks/>
              </p:cNvSpPr>
              <p:nvPr/>
            </p:nvSpPr>
            <p:spPr bwMode="auto">
              <a:xfrm>
                <a:off x="6019" y="8868"/>
                <a:ext cx="135" cy="51"/>
              </a:xfrm>
              <a:custGeom>
                <a:avLst/>
                <a:gdLst/>
                <a:ahLst/>
                <a:cxnLst>
                  <a:cxn ang="0">
                    <a:pos x="11" y="0"/>
                  </a:cxn>
                  <a:cxn ang="0">
                    <a:pos x="47" y="25"/>
                  </a:cxn>
                  <a:cxn ang="0">
                    <a:pos x="91" y="43"/>
                  </a:cxn>
                  <a:cxn ang="0">
                    <a:pos x="135" y="51"/>
                  </a:cxn>
                  <a:cxn ang="0">
                    <a:pos x="87" y="51"/>
                  </a:cxn>
                  <a:cxn ang="0">
                    <a:pos x="44" y="36"/>
                  </a:cxn>
                  <a:cxn ang="0">
                    <a:pos x="0" y="18"/>
                  </a:cxn>
                  <a:cxn ang="0">
                    <a:pos x="11" y="0"/>
                  </a:cxn>
                </a:cxnLst>
                <a:rect l="0" t="0" r="r" b="b"/>
                <a:pathLst>
                  <a:path w="135" h="51">
                    <a:moveTo>
                      <a:pt x="11" y="0"/>
                    </a:moveTo>
                    <a:lnTo>
                      <a:pt x="47" y="25"/>
                    </a:lnTo>
                    <a:lnTo>
                      <a:pt x="91" y="43"/>
                    </a:lnTo>
                    <a:lnTo>
                      <a:pt x="135" y="51"/>
                    </a:lnTo>
                    <a:lnTo>
                      <a:pt x="87" y="51"/>
                    </a:lnTo>
                    <a:lnTo>
                      <a:pt x="44" y="36"/>
                    </a:lnTo>
                    <a:lnTo>
                      <a:pt x="0" y="18"/>
                    </a:lnTo>
                    <a:lnTo>
                      <a:pt x="11" y="0"/>
                    </a:lnTo>
                    <a:close/>
                  </a:path>
                </a:pathLst>
              </a:custGeom>
              <a:solidFill>
                <a:srgbClr val="000000"/>
              </a:solidFill>
              <a:ln w="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91077" name="Freeform 261"/>
              <p:cNvSpPr>
                <a:spLocks/>
              </p:cNvSpPr>
              <p:nvPr/>
            </p:nvSpPr>
            <p:spPr bwMode="auto">
              <a:xfrm>
                <a:off x="6314" y="8930"/>
                <a:ext cx="181" cy="36"/>
              </a:xfrm>
              <a:custGeom>
                <a:avLst/>
                <a:gdLst/>
                <a:ahLst/>
                <a:cxnLst>
                  <a:cxn ang="0">
                    <a:pos x="0" y="0"/>
                  </a:cxn>
                  <a:cxn ang="0">
                    <a:pos x="58" y="18"/>
                  </a:cxn>
                  <a:cxn ang="0">
                    <a:pos x="120" y="21"/>
                  </a:cxn>
                  <a:cxn ang="0">
                    <a:pos x="178" y="14"/>
                  </a:cxn>
                  <a:cxn ang="0">
                    <a:pos x="181" y="32"/>
                  </a:cxn>
                  <a:cxn ang="0">
                    <a:pos x="120" y="36"/>
                  </a:cxn>
                  <a:cxn ang="0">
                    <a:pos x="54" y="25"/>
                  </a:cxn>
                  <a:cxn ang="0">
                    <a:pos x="0" y="0"/>
                  </a:cxn>
                </a:cxnLst>
                <a:rect l="0" t="0" r="r" b="b"/>
                <a:pathLst>
                  <a:path w="181" h="36">
                    <a:moveTo>
                      <a:pt x="0" y="0"/>
                    </a:moveTo>
                    <a:lnTo>
                      <a:pt x="58" y="18"/>
                    </a:lnTo>
                    <a:lnTo>
                      <a:pt x="120" y="21"/>
                    </a:lnTo>
                    <a:lnTo>
                      <a:pt x="178" y="14"/>
                    </a:lnTo>
                    <a:lnTo>
                      <a:pt x="181" y="32"/>
                    </a:lnTo>
                    <a:lnTo>
                      <a:pt x="120" y="36"/>
                    </a:lnTo>
                    <a:lnTo>
                      <a:pt x="54" y="25"/>
                    </a:lnTo>
                    <a:lnTo>
                      <a:pt x="0" y="0"/>
                    </a:lnTo>
                    <a:close/>
                  </a:path>
                </a:pathLst>
              </a:custGeom>
              <a:solidFill>
                <a:srgbClr val="000000"/>
              </a:solidFill>
              <a:ln w="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91076" name="Freeform 260"/>
              <p:cNvSpPr>
                <a:spLocks/>
              </p:cNvSpPr>
              <p:nvPr/>
            </p:nvSpPr>
            <p:spPr bwMode="auto">
              <a:xfrm>
                <a:off x="6179" y="8427"/>
                <a:ext cx="98" cy="22"/>
              </a:xfrm>
              <a:custGeom>
                <a:avLst/>
                <a:gdLst/>
                <a:ahLst/>
                <a:cxnLst>
                  <a:cxn ang="0">
                    <a:pos x="0" y="0"/>
                  </a:cxn>
                  <a:cxn ang="0">
                    <a:pos x="51" y="8"/>
                  </a:cxn>
                  <a:cxn ang="0">
                    <a:pos x="98" y="22"/>
                  </a:cxn>
                  <a:cxn ang="0">
                    <a:pos x="47" y="19"/>
                  </a:cxn>
                  <a:cxn ang="0">
                    <a:pos x="0" y="19"/>
                  </a:cxn>
                  <a:cxn ang="0">
                    <a:pos x="0" y="0"/>
                  </a:cxn>
                </a:cxnLst>
                <a:rect l="0" t="0" r="r" b="b"/>
                <a:pathLst>
                  <a:path w="98" h="22">
                    <a:moveTo>
                      <a:pt x="0" y="0"/>
                    </a:moveTo>
                    <a:lnTo>
                      <a:pt x="51" y="8"/>
                    </a:lnTo>
                    <a:lnTo>
                      <a:pt x="98" y="22"/>
                    </a:lnTo>
                    <a:lnTo>
                      <a:pt x="47" y="19"/>
                    </a:lnTo>
                    <a:lnTo>
                      <a:pt x="0" y="19"/>
                    </a:lnTo>
                    <a:lnTo>
                      <a:pt x="0" y="0"/>
                    </a:lnTo>
                    <a:close/>
                  </a:path>
                </a:pathLst>
              </a:custGeom>
              <a:solidFill>
                <a:srgbClr val="000000"/>
              </a:solidFill>
              <a:ln w="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91075" name="Freeform 259"/>
              <p:cNvSpPr>
                <a:spLocks/>
              </p:cNvSpPr>
              <p:nvPr/>
            </p:nvSpPr>
            <p:spPr bwMode="auto">
              <a:xfrm>
                <a:off x="6386" y="8453"/>
                <a:ext cx="175" cy="36"/>
              </a:xfrm>
              <a:custGeom>
                <a:avLst/>
                <a:gdLst/>
                <a:ahLst/>
                <a:cxnLst>
                  <a:cxn ang="0">
                    <a:pos x="0" y="0"/>
                  </a:cxn>
                  <a:cxn ang="0">
                    <a:pos x="59" y="11"/>
                  </a:cxn>
                  <a:cxn ang="0">
                    <a:pos x="117" y="18"/>
                  </a:cxn>
                  <a:cxn ang="0">
                    <a:pos x="175" y="18"/>
                  </a:cxn>
                  <a:cxn ang="0">
                    <a:pos x="175" y="36"/>
                  </a:cxn>
                  <a:cxn ang="0">
                    <a:pos x="113" y="33"/>
                  </a:cxn>
                  <a:cxn ang="0">
                    <a:pos x="55" y="18"/>
                  </a:cxn>
                  <a:cxn ang="0">
                    <a:pos x="0" y="0"/>
                  </a:cxn>
                </a:cxnLst>
                <a:rect l="0" t="0" r="r" b="b"/>
                <a:pathLst>
                  <a:path w="175" h="36">
                    <a:moveTo>
                      <a:pt x="0" y="0"/>
                    </a:moveTo>
                    <a:lnTo>
                      <a:pt x="59" y="11"/>
                    </a:lnTo>
                    <a:lnTo>
                      <a:pt x="117" y="18"/>
                    </a:lnTo>
                    <a:lnTo>
                      <a:pt x="175" y="18"/>
                    </a:lnTo>
                    <a:lnTo>
                      <a:pt x="175" y="36"/>
                    </a:lnTo>
                    <a:lnTo>
                      <a:pt x="113" y="33"/>
                    </a:lnTo>
                    <a:lnTo>
                      <a:pt x="55" y="18"/>
                    </a:lnTo>
                    <a:lnTo>
                      <a:pt x="0" y="0"/>
                    </a:lnTo>
                    <a:close/>
                  </a:path>
                </a:pathLst>
              </a:custGeom>
              <a:solidFill>
                <a:srgbClr val="000000"/>
              </a:solidFill>
              <a:ln w="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91074" name="Freeform 258"/>
              <p:cNvSpPr>
                <a:spLocks/>
              </p:cNvSpPr>
              <p:nvPr/>
            </p:nvSpPr>
            <p:spPr bwMode="auto">
              <a:xfrm>
                <a:off x="6219" y="7893"/>
                <a:ext cx="120" cy="25"/>
              </a:xfrm>
              <a:custGeom>
                <a:avLst/>
                <a:gdLst/>
                <a:ahLst/>
                <a:cxnLst>
                  <a:cxn ang="0">
                    <a:pos x="4" y="0"/>
                  </a:cxn>
                  <a:cxn ang="0">
                    <a:pos x="120" y="25"/>
                  </a:cxn>
                  <a:cxn ang="0">
                    <a:pos x="0" y="21"/>
                  </a:cxn>
                  <a:cxn ang="0">
                    <a:pos x="4" y="0"/>
                  </a:cxn>
                </a:cxnLst>
                <a:rect l="0" t="0" r="r" b="b"/>
                <a:pathLst>
                  <a:path w="120" h="25">
                    <a:moveTo>
                      <a:pt x="4" y="0"/>
                    </a:moveTo>
                    <a:lnTo>
                      <a:pt x="120" y="25"/>
                    </a:lnTo>
                    <a:lnTo>
                      <a:pt x="0" y="21"/>
                    </a:lnTo>
                    <a:lnTo>
                      <a:pt x="4" y="0"/>
                    </a:lnTo>
                    <a:close/>
                  </a:path>
                </a:pathLst>
              </a:custGeom>
              <a:solidFill>
                <a:srgbClr val="000000"/>
              </a:solidFill>
              <a:ln w="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91073" name="Freeform 257"/>
              <p:cNvSpPr>
                <a:spLocks/>
              </p:cNvSpPr>
              <p:nvPr/>
            </p:nvSpPr>
            <p:spPr bwMode="auto">
              <a:xfrm>
                <a:off x="6441" y="7911"/>
                <a:ext cx="178" cy="22"/>
              </a:xfrm>
              <a:custGeom>
                <a:avLst/>
                <a:gdLst/>
                <a:ahLst/>
                <a:cxnLst>
                  <a:cxn ang="0">
                    <a:pos x="178" y="0"/>
                  </a:cxn>
                  <a:cxn ang="0">
                    <a:pos x="178" y="22"/>
                  </a:cxn>
                  <a:cxn ang="0">
                    <a:pos x="87" y="14"/>
                  </a:cxn>
                  <a:cxn ang="0">
                    <a:pos x="0" y="3"/>
                  </a:cxn>
                  <a:cxn ang="0">
                    <a:pos x="87" y="7"/>
                  </a:cxn>
                  <a:cxn ang="0">
                    <a:pos x="178" y="0"/>
                  </a:cxn>
                </a:cxnLst>
                <a:rect l="0" t="0" r="r" b="b"/>
                <a:pathLst>
                  <a:path w="178" h="22">
                    <a:moveTo>
                      <a:pt x="178" y="0"/>
                    </a:moveTo>
                    <a:lnTo>
                      <a:pt x="178" y="22"/>
                    </a:lnTo>
                    <a:lnTo>
                      <a:pt x="87" y="14"/>
                    </a:lnTo>
                    <a:lnTo>
                      <a:pt x="0" y="3"/>
                    </a:lnTo>
                    <a:lnTo>
                      <a:pt x="87" y="7"/>
                    </a:lnTo>
                    <a:lnTo>
                      <a:pt x="178" y="0"/>
                    </a:lnTo>
                    <a:close/>
                  </a:path>
                </a:pathLst>
              </a:custGeom>
              <a:solidFill>
                <a:srgbClr val="000000"/>
              </a:solidFill>
              <a:ln w="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91072" name="Freeform 256"/>
              <p:cNvSpPr>
                <a:spLocks/>
              </p:cNvSpPr>
              <p:nvPr/>
            </p:nvSpPr>
            <p:spPr bwMode="auto">
              <a:xfrm>
                <a:off x="6212" y="7318"/>
                <a:ext cx="163" cy="29"/>
              </a:xfrm>
              <a:custGeom>
                <a:avLst/>
                <a:gdLst/>
                <a:ahLst/>
                <a:cxnLst>
                  <a:cxn ang="0">
                    <a:pos x="7" y="0"/>
                  </a:cxn>
                  <a:cxn ang="0">
                    <a:pos x="58" y="14"/>
                  </a:cxn>
                  <a:cxn ang="0">
                    <a:pos x="109" y="18"/>
                  </a:cxn>
                  <a:cxn ang="0">
                    <a:pos x="163" y="14"/>
                  </a:cxn>
                  <a:cxn ang="0">
                    <a:pos x="109" y="25"/>
                  </a:cxn>
                  <a:cxn ang="0">
                    <a:pos x="54" y="29"/>
                  </a:cxn>
                  <a:cxn ang="0">
                    <a:pos x="0" y="21"/>
                  </a:cxn>
                  <a:cxn ang="0">
                    <a:pos x="7" y="0"/>
                  </a:cxn>
                </a:cxnLst>
                <a:rect l="0" t="0" r="r" b="b"/>
                <a:pathLst>
                  <a:path w="163" h="29">
                    <a:moveTo>
                      <a:pt x="7" y="0"/>
                    </a:moveTo>
                    <a:lnTo>
                      <a:pt x="58" y="14"/>
                    </a:lnTo>
                    <a:lnTo>
                      <a:pt x="109" y="18"/>
                    </a:lnTo>
                    <a:lnTo>
                      <a:pt x="163" y="14"/>
                    </a:lnTo>
                    <a:lnTo>
                      <a:pt x="109" y="25"/>
                    </a:lnTo>
                    <a:lnTo>
                      <a:pt x="54" y="29"/>
                    </a:lnTo>
                    <a:lnTo>
                      <a:pt x="0" y="21"/>
                    </a:lnTo>
                    <a:lnTo>
                      <a:pt x="7" y="0"/>
                    </a:lnTo>
                    <a:close/>
                  </a:path>
                </a:pathLst>
              </a:custGeom>
              <a:solidFill>
                <a:srgbClr val="000000"/>
              </a:solidFill>
              <a:ln w="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91071" name="Freeform 255"/>
              <p:cNvSpPr>
                <a:spLocks/>
              </p:cNvSpPr>
              <p:nvPr/>
            </p:nvSpPr>
            <p:spPr bwMode="auto">
              <a:xfrm>
                <a:off x="6503" y="7321"/>
                <a:ext cx="182" cy="44"/>
              </a:xfrm>
              <a:custGeom>
                <a:avLst/>
                <a:gdLst/>
                <a:ahLst/>
                <a:cxnLst>
                  <a:cxn ang="0">
                    <a:pos x="0" y="0"/>
                  </a:cxn>
                  <a:cxn ang="0">
                    <a:pos x="43" y="18"/>
                  </a:cxn>
                  <a:cxn ang="0">
                    <a:pos x="87" y="26"/>
                  </a:cxn>
                  <a:cxn ang="0">
                    <a:pos x="134" y="26"/>
                  </a:cxn>
                  <a:cxn ang="0">
                    <a:pos x="178" y="22"/>
                  </a:cxn>
                  <a:cxn ang="0">
                    <a:pos x="182" y="40"/>
                  </a:cxn>
                  <a:cxn ang="0">
                    <a:pos x="134" y="44"/>
                  </a:cxn>
                  <a:cxn ang="0">
                    <a:pos x="87" y="37"/>
                  </a:cxn>
                  <a:cxn ang="0">
                    <a:pos x="40" y="22"/>
                  </a:cxn>
                  <a:cxn ang="0">
                    <a:pos x="0" y="0"/>
                  </a:cxn>
                </a:cxnLst>
                <a:rect l="0" t="0" r="r" b="b"/>
                <a:pathLst>
                  <a:path w="182" h="44">
                    <a:moveTo>
                      <a:pt x="0" y="0"/>
                    </a:moveTo>
                    <a:lnTo>
                      <a:pt x="43" y="18"/>
                    </a:lnTo>
                    <a:lnTo>
                      <a:pt x="87" y="26"/>
                    </a:lnTo>
                    <a:lnTo>
                      <a:pt x="134" y="26"/>
                    </a:lnTo>
                    <a:lnTo>
                      <a:pt x="178" y="22"/>
                    </a:lnTo>
                    <a:lnTo>
                      <a:pt x="182" y="40"/>
                    </a:lnTo>
                    <a:lnTo>
                      <a:pt x="134" y="44"/>
                    </a:lnTo>
                    <a:lnTo>
                      <a:pt x="87" y="37"/>
                    </a:lnTo>
                    <a:lnTo>
                      <a:pt x="40" y="22"/>
                    </a:lnTo>
                    <a:lnTo>
                      <a:pt x="0" y="0"/>
                    </a:lnTo>
                    <a:close/>
                  </a:path>
                </a:pathLst>
              </a:custGeom>
              <a:solidFill>
                <a:srgbClr val="000000"/>
              </a:solidFill>
              <a:ln w="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91070" name="Freeform 254"/>
              <p:cNvSpPr>
                <a:spLocks/>
              </p:cNvSpPr>
              <p:nvPr/>
            </p:nvSpPr>
            <p:spPr bwMode="auto">
              <a:xfrm>
                <a:off x="2702" y="7463"/>
                <a:ext cx="197" cy="22"/>
              </a:xfrm>
              <a:custGeom>
                <a:avLst/>
                <a:gdLst/>
                <a:ahLst/>
                <a:cxnLst>
                  <a:cxn ang="0">
                    <a:pos x="4" y="0"/>
                  </a:cxn>
                  <a:cxn ang="0">
                    <a:pos x="98" y="11"/>
                  </a:cxn>
                  <a:cxn ang="0">
                    <a:pos x="197" y="7"/>
                  </a:cxn>
                  <a:cxn ang="0">
                    <a:pos x="131" y="22"/>
                  </a:cxn>
                  <a:cxn ang="0">
                    <a:pos x="66" y="22"/>
                  </a:cxn>
                  <a:cxn ang="0">
                    <a:pos x="0" y="18"/>
                  </a:cxn>
                  <a:cxn ang="0">
                    <a:pos x="4" y="0"/>
                  </a:cxn>
                </a:cxnLst>
                <a:rect l="0" t="0" r="r" b="b"/>
                <a:pathLst>
                  <a:path w="197" h="22">
                    <a:moveTo>
                      <a:pt x="4" y="0"/>
                    </a:moveTo>
                    <a:lnTo>
                      <a:pt x="98" y="11"/>
                    </a:lnTo>
                    <a:lnTo>
                      <a:pt x="197" y="7"/>
                    </a:lnTo>
                    <a:lnTo>
                      <a:pt x="131" y="22"/>
                    </a:lnTo>
                    <a:lnTo>
                      <a:pt x="66" y="22"/>
                    </a:lnTo>
                    <a:lnTo>
                      <a:pt x="0" y="18"/>
                    </a:lnTo>
                    <a:lnTo>
                      <a:pt x="4" y="0"/>
                    </a:lnTo>
                    <a:close/>
                  </a:path>
                </a:pathLst>
              </a:custGeom>
              <a:solidFill>
                <a:srgbClr val="000000"/>
              </a:solidFill>
              <a:ln w="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91069" name="Freeform 253"/>
              <p:cNvSpPr>
                <a:spLocks/>
              </p:cNvSpPr>
              <p:nvPr/>
            </p:nvSpPr>
            <p:spPr bwMode="auto">
              <a:xfrm>
                <a:off x="2789" y="8114"/>
                <a:ext cx="157" cy="51"/>
              </a:xfrm>
              <a:custGeom>
                <a:avLst/>
                <a:gdLst/>
                <a:ahLst/>
                <a:cxnLst>
                  <a:cxn ang="0">
                    <a:pos x="157" y="0"/>
                  </a:cxn>
                  <a:cxn ang="0">
                    <a:pos x="106" y="26"/>
                  </a:cxn>
                  <a:cxn ang="0">
                    <a:pos x="55" y="41"/>
                  </a:cxn>
                  <a:cxn ang="0">
                    <a:pos x="4" y="51"/>
                  </a:cxn>
                  <a:cxn ang="0">
                    <a:pos x="0" y="33"/>
                  </a:cxn>
                  <a:cxn ang="0">
                    <a:pos x="55" y="30"/>
                  </a:cxn>
                  <a:cxn ang="0">
                    <a:pos x="106" y="19"/>
                  </a:cxn>
                  <a:cxn ang="0">
                    <a:pos x="157" y="0"/>
                  </a:cxn>
                </a:cxnLst>
                <a:rect l="0" t="0" r="r" b="b"/>
                <a:pathLst>
                  <a:path w="157" h="51">
                    <a:moveTo>
                      <a:pt x="157" y="0"/>
                    </a:moveTo>
                    <a:lnTo>
                      <a:pt x="106" y="26"/>
                    </a:lnTo>
                    <a:lnTo>
                      <a:pt x="55" y="41"/>
                    </a:lnTo>
                    <a:lnTo>
                      <a:pt x="4" y="51"/>
                    </a:lnTo>
                    <a:lnTo>
                      <a:pt x="0" y="33"/>
                    </a:lnTo>
                    <a:lnTo>
                      <a:pt x="55" y="30"/>
                    </a:lnTo>
                    <a:lnTo>
                      <a:pt x="106" y="19"/>
                    </a:lnTo>
                    <a:lnTo>
                      <a:pt x="157" y="0"/>
                    </a:lnTo>
                    <a:close/>
                  </a:path>
                </a:pathLst>
              </a:custGeom>
              <a:solidFill>
                <a:srgbClr val="000000"/>
              </a:solidFill>
              <a:ln w="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91068" name="Freeform 252"/>
              <p:cNvSpPr>
                <a:spLocks/>
              </p:cNvSpPr>
              <p:nvPr/>
            </p:nvSpPr>
            <p:spPr bwMode="auto">
              <a:xfrm>
                <a:off x="2939" y="8719"/>
                <a:ext cx="229" cy="43"/>
              </a:xfrm>
              <a:custGeom>
                <a:avLst/>
                <a:gdLst/>
                <a:ahLst/>
                <a:cxnLst>
                  <a:cxn ang="0">
                    <a:pos x="229" y="0"/>
                  </a:cxn>
                  <a:cxn ang="0">
                    <a:pos x="156" y="29"/>
                  </a:cxn>
                  <a:cxn ang="0">
                    <a:pos x="76" y="40"/>
                  </a:cxn>
                  <a:cxn ang="0">
                    <a:pos x="0" y="43"/>
                  </a:cxn>
                  <a:cxn ang="0">
                    <a:pos x="0" y="25"/>
                  </a:cxn>
                  <a:cxn ang="0">
                    <a:pos x="76" y="25"/>
                  </a:cxn>
                  <a:cxn ang="0">
                    <a:pos x="156" y="21"/>
                  </a:cxn>
                  <a:cxn ang="0">
                    <a:pos x="229" y="0"/>
                  </a:cxn>
                </a:cxnLst>
                <a:rect l="0" t="0" r="r" b="b"/>
                <a:pathLst>
                  <a:path w="229" h="43">
                    <a:moveTo>
                      <a:pt x="229" y="0"/>
                    </a:moveTo>
                    <a:lnTo>
                      <a:pt x="156" y="29"/>
                    </a:lnTo>
                    <a:lnTo>
                      <a:pt x="76" y="40"/>
                    </a:lnTo>
                    <a:lnTo>
                      <a:pt x="0" y="43"/>
                    </a:lnTo>
                    <a:lnTo>
                      <a:pt x="0" y="25"/>
                    </a:lnTo>
                    <a:lnTo>
                      <a:pt x="76" y="25"/>
                    </a:lnTo>
                    <a:lnTo>
                      <a:pt x="156" y="21"/>
                    </a:lnTo>
                    <a:lnTo>
                      <a:pt x="229" y="0"/>
                    </a:lnTo>
                    <a:close/>
                  </a:path>
                </a:pathLst>
              </a:custGeom>
              <a:solidFill>
                <a:srgbClr val="000000"/>
              </a:solidFill>
              <a:ln w="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91067" name="Freeform 251"/>
              <p:cNvSpPr>
                <a:spLocks/>
              </p:cNvSpPr>
              <p:nvPr/>
            </p:nvSpPr>
            <p:spPr bwMode="auto">
              <a:xfrm>
                <a:off x="3062" y="9137"/>
                <a:ext cx="237" cy="76"/>
              </a:xfrm>
              <a:custGeom>
                <a:avLst/>
                <a:gdLst/>
                <a:ahLst/>
                <a:cxnLst>
                  <a:cxn ang="0">
                    <a:pos x="237" y="0"/>
                  </a:cxn>
                  <a:cxn ang="0">
                    <a:pos x="164" y="40"/>
                  </a:cxn>
                  <a:cxn ang="0">
                    <a:pos x="84" y="65"/>
                  </a:cxn>
                  <a:cxn ang="0">
                    <a:pos x="0" y="76"/>
                  </a:cxn>
                  <a:cxn ang="0">
                    <a:pos x="0" y="55"/>
                  </a:cxn>
                  <a:cxn ang="0">
                    <a:pos x="84" y="51"/>
                  </a:cxn>
                  <a:cxn ang="0">
                    <a:pos x="160" y="33"/>
                  </a:cxn>
                  <a:cxn ang="0">
                    <a:pos x="237" y="0"/>
                  </a:cxn>
                </a:cxnLst>
                <a:rect l="0" t="0" r="r" b="b"/>
                <a:pathLst>
                  <a:path w="237" h="76">
                    <a:moveTo>
                      <a:pt x="237" y="0"/>
                    </a:moveTo>
                    <a:lnTo>
                      <a:pt x="164" y="40"/>
                    </a:lnTo>
                    <a:lnTo>
                      <a:pt x="84" y="65"/>
                    </a:lnTo>
                    <a:lnTo>
                      <a:pt x="0" y="76"/>
                    </a:lnTo>
                    <a:lnTo>
                      <a:pt x="0" y="55"/>
                    </a:lnTo>
                    <a:lnTo>
                      <a:pt x="84" y="51"/>
                    </a:lnTo>
                    <a:lnTo>
                      <a:pt x="160" y="33"/>
                    </a:lnTo>
                    <a:lnTo>
                      <a:pt x="237" y="0"/>
                    </a:lnTo>
                    <a:close/>
                  </a:path>
                </a:pathLst>
              </a:custGeom>
              <a:solidFill>
                <a:srgbClr val="000000"/>
              </a:solidFill>
              <a:ln w="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91066" name="Freeform 250"/>
              <p:cNvSpPr>
                <a:spLocks/>
              </p:cNvSpPr>
              <p:nvPr/>
            </p:nvSpPr>
            <p:spPr bwMode="auto">
              <a:xfrm>
                <a:off x="3440" y="9537"/>
                <a:ext cx="84" cy="69"/>
              </a:xfrm>
              <a:custGeom>
                <a:avLst/>
                <a:gdLst/>
                <a:ahLst/>
                <a:cxnLst>
                  <a:cxn ang="0">
                    <a:pos x="84" y="0"/>
                  </a:cxn>
                  <a:cxn ang="0">
                    <a:pos x="66" y="33"/>
                  </a:cxn>
                  <a:cxn ang="0">
                    <a:pos x="37" y="55"/>
                  </a:cxn>
                  <a:cxn ang="0">
                    <a:pos x="4" y="69"/>
                  </a:cxn>
                  <a:cxn ang="0">
                    <a:pos x="0" y="48"/>
                  </a:cxn>
                  <a:cxn ang="0">
                    <a:pos x="33" y="44"/>
                  </a:cxn>
                  <a:cxn ang="0">
                    <a:pos x="62" y="26"/>
                  </a:cxn>
                  <a:cxn ang="0">
                    <a:pos x="84" y="0"/>
                  </a:cxn>
                </a:cxnLst>
                <a:rect l="0" t="0" r="r" b="b"/>
                <a:pathLst>
                  <a:path w="84" h="69">
                    <a:moveTo>
                      <a:pt x="84" y="0"/>
                    </a:moveTo>
                    <a:lnTo>
                      <a:pt x="66" y="33"/>
                    </a:lnTo>
                    <a:lnTo>
                      <a:pt x="37" y="55"/>
                    </a:lnTo>
                    <a:lnTo>
                      <a:pt x="4" y="69"/>
                    </a:lnTo>
                    <a:lnTo>
                      <a:pt x="0" y="48"/>
                    </a:lnTo>
                    <a:lnTo>
                      <a:pt x="33" y="44"/>
                    </a:lnTo>
                    <a:lnTo>
                      <a:pt x="62" y="26"/>
                    </a:lnTo>
                    <a:lnTo>
                      <a:pt x="84" y="0"/>
                    </a:lnTo>
                    <a:close/>
                  </a:path>
                </a:pathLst>
              </a:custGeom>
              <a:solidFill>
                <a:srgbClr val="000000"/>
              </a:solidFill>
              <a:ln w="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91065" name="Freeform 249"/>
              <p:cNvSpPr>
                <a:spLocks/>
              </p:cNvSpPr>
              <p:nvPr/>
            </p:nvSpPr>
            <p:spPr bwMode="auto">
              <a:xfrm>
                <a:off x="3619" y="9515"/>
                <a:ext cx="112" cy="26"/>
              </a:xfrm>
              <a:custGeom>
                <a:avLst/>
                <a:gdLst/>
                <a:ahLst/>
                <a:cxnLst>
                  <a:cxn ang="0">
                    <a:pos x="109" y="0"/>
                  </a:cxn>
                  <a:cxn ang="0">
                    <a:pos x="112" y="22"/>
                  </a:cxn>
                  <a:cxn ang="0">
                    <a:pos x="83" y="26"/>
                  </a:cxn>
                  <a:cxn ang="0">
                    <a:pos x="54" y="26"/>
                  </a:cxn>
                  <a:cxn ang="0">
                    <a:pos x="25" y="22"/>
                  </a:cxn>
                  <a:cxn ang="0">
                    <a:pos x="0" y="8"/>
                  </a:cxn>
                  <a:cxn ang="0">
                    <a:pos x="36" y="19"/>
                  </a:cxn>
                  <a:cxn ang="0">
                    <a:pos x="72" y="11"/>
                  </a:cxn>
                  <a:cxn ang="0">
                    <a:pos x="109" y="0"/>
                  </a:cxn>
                </a:cxnLst>
                <a:rect l="0" t="0" r="r" b="b"/>
                <a:pathLst>
                  <a:path w="112" h="26">
                    <a:moveTo>
                      <a:pt x="109" y="0"/>
                    </a:moveTo>
                    <a:lnTo>
                      <a:pt x="112" y="22"/>
                    </a:lnTo>
                    <a:lnTo>
                      <a:pt x="83" y="26"/>
                    </a:lnTo>
                    <a:lnTo>
                      <a:pt x="54" y="26"/>
                    </a:lnTo>
                    <a:lnTo>
                      <a:pt x="25" y="22"/>
                    </a:lnTo>
                    <a:lnTo>
                      <a:pt x="0" y="8"/>
                    </a:lnTo>
                    <a:lnTo>
                      <a:pt x="36" y="19"/>
                    </a:lnTo>
                    <a:lnTo>
                      <a:pt x="72" y="11"/>
                    </a:lnTo>
                    <a:lnTo>
                      <a:pt x="109" y="0"/>
                    </a:lnTo>
                    <a:close/>
                  </a:path>
                </a:pathLst>
              </a:custGeom>
              <a:solidFill>
                <a:srgbClr val="000000"/>
              </a:solidFill>
              <a:ln w="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91064" name="Freeform 248"/>
              <p:cNvSpPr>
                <a:spLocks/>
              </p:cNvSpPr>
              <p:nvPr/>
            </p:nvSpPr>
            <p:spPr bwMode="auto">
              <a:xfrm>
                <a:off x="3630" y="9002"/>
                <a:ext cx="211" cy="62"/>
              </a:xfrm>
              <a:custGeom>
                <a:avLst/>
                <a:gdLst/>
                <a:ahLst/>
                <a:cxnLst>
                  <a:cxn ang="0">
                    <a:pos x="54" y="0"/>
                  </a:cxn>
                  <a:cxn ang="0">
                    <a:pos x="109" y="4"/>
                  </a:cxn>
                  <a:cxn ang="0">
                    <a:pos x="160" y="19"/>
                  </a:cxn>
                  <a:cxn ang="0">
                    <a:pos x="211" y="48"/>
                  </a:cxn>
                  <a:cxn ang="0">
                    <a:pos x="196" y="62"/>
                  </a:cxn>
                  <a:cxn ang="0">
                    <a:pos x="156" y="33"/>
                  </a:cxn>
                  <a:cxn ang="0">
                    <a:pos x="105" y="15"/>
                  </a:cxn>
                  <a:cxn ang="0">
                    <a:pos x="54" y="8"/>
                  </a:cxn>
                  <a:cxn ang="0">
                    <a:pos x="0" y="8"/>
                  </a:cxn>
                  <a:cxn ang="0">
                    <a:pos x="54" y="0"/>
                  </a:cxn>
                </a:cxnLst>
                <a:rect l="0" t="0" r="r" b="b"/>
                <a:pathLst>
                  <a:path w="211" h="62">
                    <a:moveTo>
                      <a:pt x="54" y="0"/>
                    </a:moveTo>
                    <a:lnTo>
                      <a:pt x="109" y="4"/>
                    </a:lnTo>
                    <a:lnTo>
                      <a:pt x="160" y="19"/>
                    </a:lnTo>
                    <a:lnTo>
                      <a:pt x="211" y="48"/>
                    </a:lnTo>
                    <a:lnTo>
                      <a:pt x="196" y="62"/>
                    </a:lnTo>
                    <a:lnTo>
                      <a:pt x="156" y="33"/>
                    </a:lnTo>
                    <a:lnTo>
                      <a:pt x="105" y="15"/>
                    </a:lnTo>
                    <a:lnTo>
                      <a:pt x="54" y="8"/>
                    </a:lnTo>
                    <a:lnTo>
                      <a:pt x="0" y="8"/>
                    </a:lnTo>
                    <a:lnTo>
                      <a:pt x="54" y="0"/>
                    </a:lnTo>
                    <a:close/>
                  </a:path>
                </a:pathLst>
              </a:custGeom>
              <a:solidFill>
                <a:srgbClr val="000000"/>
              </a:solidFill>
              <a:ln w="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91063" name="Freeform 247"/>
              <p:cNvSpPr>
                <a:spLocks/>
              </p:cNvSpPr>
              <p:nvPr/>
            </p:nvSpPr>
            <p:spPr bwMode="auto">
              <a:xfrm>
                <a:off x="3462" y="8780"/>
                <a:ext cx="328" cy="59"/>
              </a:xfrm>
              <a:custGeom>
                <a:avLst/>
                <a:gdLst/>
                <a:ahLst/>
                <a:cxnLst>
                  <a:cxn ang="0">
                    <a:pos x="193" y="0"/>
                  </a:cxn>
                  <a:cxn ang="0">
                    <a:pos x="259" y="4"/>
                  </a:cxn>
                  <a:cxn ang="0">
                    <a:pos x="328" y="19"/>
                  </a:cxn>
                  <a:cxn ang="0">
                    <a:pos x="320" y="37"/>
                  </a:cxn>
                  <a:cxn ang="0">
                    <a:pos x="240" y="19"/>
                  </a:cxn>
                  <a:cxn ang="0">
                    <a:pos x="160" y="15"/>
                  </a:cxn>
                  <a:cxn ang="0">
                    <a:pos x="77" y="26"/>
                  </a:cxn>
                  <a:cxn ang="0">
                    <a:pos x="0" y="59"/>
                  </a:cxn>
                  <a:cxn ang="0">
                    <a:pos x="58" y="26"/>
                  </a:cxn>
                  <a:cxn ang="0">
                    <a:pos x="124" y="8"/>
                  </a:cxn>
                  <a:cxn ang="0">
                    <a:pos x="193" y="0"/>
                  </a:cxn>
                </a:cxnLst>
                <a:rect l="0" t="0" r="r" b="b"/>
                <a:pathLst>
                  <a:path w="328" h="59">
                    <a:moveTo>
                      <a:pt x="193" y="0"/>
                    </a:moveTo>
                    <a:lnTo>
                      <a:pt x="259" y="4"/>
                    </a:lnTo>
                    <a:lnTo>
                      <a:pt x="328" y="19"/>
                    </a:lnTo>
                    <a:lnTo>
                      <a:pt x="320" y="37"/>
                    </a:lnTo>
                    <a:lnTo>
                      <a:pt x="240" y="19"/>
                    </a:lnTo>
                    <a:lnTo>
                      <a:pt x="160" y="15"/>
                    </a:lnTo>
                    <a:lnTo>
                      <a:pt x="77" y="26"/>
                    </a:lnTo>
                    <a:lnTo>
                      <a:pt x="0" y="59"/>
                    </a:lnTo>
                    <a:lnTo>
                      <a:pt x="58" y="26"/>
                    </a:lnTo>
                    <a:lnTo>
                      <a:pt x="124" y="8"/>
                    </a:lnTo>
                    <a:lnTo>
                      <a:pt x="193" y="0"/>
                    </a:lnTo>
                    <a:close/>
                  </a:path>
                </a:pathLst>
              </a:custGeom>
              <a:solidFill>
                <a:srgbClr val="000000"/>
              </a:solidFill>
              <a:ln w="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91062" name="Freeform 246"/>
              <p:cNvSpPr>
                <a:spLocks/>
              </p:cNvSpPr>
              <p:nvPr/>
            </p:nvSpPr>
            <p:spPr bwMode="auto">
              <a:xfrm>
                <a:off x="3339" y="8486"/>
                <a:ext cx="363" cy="65"/>
              </a:xfrm>
              <a:custGeom>
                <a:avLst/>
                <a:gdLst/>
                <a:ahLst/>
                <a:cxnLst>
                  <a:cxn ang="0">
                    <a:pos x="200" y="0"/>
                  </a:cxn>
                  <a:cxn ang="0">
                    <a:pos x="258" y="7"/>
                  </a:cxn>
                  <a:cxn ang="0">
                    <a:pos x="312" y="18"/>
                  </a:cxn>
                  <a:cxn ang="0">
                    <a:pos x="363" y="36"/>
                  </a:cxn>
                  <a:cxn ang="0">
                    <a:pos x="352" y="54"/>
                  </a:cxn>
                  <a:cxn ang="0">
                    <a:pos x="305" y="36"/>
                  </a:cxn>
                  <a:cxn ang="0">
                    <a:pos x="254" y="21"/>
                  </a:cxn>
                  <a:cxn ang="0">
                    <a:pos x="200" y="11"/>
                  </a:cxn>
                  <a:cxn ang="0">
                    <a:pos x="145" y="11"/>
                  </a:cxn>
                  <a:cxn ang="0">
                    <a:pos x="94" y="14"/>
                  </a:cxn>
                  <a:cxn ang="0">
                    <a:pos x="43" y="36"/>
                  </a:cxn>
                  <a:cxn ang="0">
                    <a:pos x="0" y="65"/>
                  </a:cxn>
                  <a:cxn ang="0">
                    <a:pos x="43" y="32"/>
                  </a:cxn>
                  <a:cxn ang="0">
                    <a:pos x="94" y="11"/>
                  </a:cxn>
                  <a:cxn ang="0">
                    <a:pos x="145" y="0"/>
                  </a:cxn>
                  <a:cxn ang="0">
                    <a:pos x="200" y="0"/>
                  </a:cxn>
                </a:cxnLst>
                <a:rect l="0" t="0" r="r" b="b"/>
                <a:pathLst>
                  <a:path w="363" h="65">
                    <a:moveTo>
                      <a:pt x="200" y="0"/>
                    </a:moveTo>
                    <a:lnTo>
                      <a:pt x="258" y="7"/>
                    </a:lnTo>
                    <a:lnTo>
                      <a:pt x="312" y="18"/>
                    </a:lnTo>
                    <a:lnTo>
                      <a:pt x="363" y="36"/>
                    </a:lnTo>
                    <a:lnTo>
                      <a:pt x="352" y="54"/>
                    </a:lnTo>
                    <a:lnTo>
                      <a:pt x="305" y="36"/>
                    </a:lnTo>
                    <a:lnTo>
                      <a:pt x="254" y="21"/>
                    </a:lnTo>
                    <a:lnTo>
                      <a:pt x="200" y="11"/>
                    </a:lnTo>
                    <a:lnTo>
                      <a:pt x="145" y="11"/>
                    </a:lnTo>
                    <a:lnTo>
                      <a:pt x="94" y="14"/>
                    </a:lnTo>
                    <a:lnTo>
                      <a:pt x="43" y="36"/>
                    </a:lnTo>
                    <a:lnTo>
                      <a:pt x="0" y="65"/>
                    </a:lnTo>
                    <a:lnTo>
                      <a:pt x="43" y="32"/>
                    </a:lnTo>
                    <a:lnTo>
                      <a:pt x="94" y="11"/>
                    </a:lnTo>
                    <a:lnTo>
                      <a:pt x="145" y="0"/>
                    </a:lnTo>
                    <a:lnTo>
                      <a:pt x="200" y="0"/>
                    </a:lnTo>
                    <a:close/>
                  </a:path>
                </a:pathLst>
              </a:custGeom>
              <a:solidFill>
                <a:srgbClr val="000000"/>
              </a:solidFill>
              <a:ln w="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91061" name="Freeform 245"/>
              <p:cNvSpPr>
                <a:spLocks/>
              </p:cNvSpPr>
              <p:nvPr/>
            </p:nvSpPr>
            <p:spPr bwMode="auto">
              <a:xfrm>
                <a:off x="3219" y="8031"/>
                <a:ext cx="240" cy="33"/>
              </a:xfrm>
              <a:custGeom>
                <a:avLst/>
                <a:gdLst/>
                <a:ahLst/>
                <a:cxnLst>
                  <a:cxn ang="0">
                    <a:pos x="160" y="0"/>
                  </a:cxn>
                  <a:cxn ang="0">
                    <a:pos x="240" y="14"/>
                  </a:cxn>
                  <a:cxn ang="0">
                    <a:pos x="232" y="33"/>
                  </a:cxn>
                  <a:cxn ang="0">
                    <a:pos x="156" y="14"/>
                  </a:cxn>
                  <a:cxn ang="0">
                    <a:pos x="76" y="11"/>
                  </a:cxn>
                  <a:cxn ang="0">
                    <a:pos x="0" y="25"/>
                  </a:cxn>
                  <a:cxn ang="0">
                    <a:pos x="76" y="3"/>
                  </a:cxn>
                  <a:cxn ang="0">
                    <a:pos x="160" y="0"/>
                  </a:cxn>
                </a:cxnLst>
                <a:rect l="0" t="0" r="r" b="b"/>
                <a:pathLst>
                  <a:path w="240" h="33">
                    <a:moveTo>
                      <a:pt x="160" y="0"/>
                    </a:moveTo>
                    <a:lnTo>
                      <a:pt x="240" y="14"/>
                    </a:lnTo>
                    <a:lnTo>
                      <a:pt x="232" y="33"/>
                    </a:lnTo>
                    <a:lnTo>
                      <a:pt x="156" y="14"/>
                    </a:lnTo>
                    <a:lnTo>
                      <a:pt x="76" y="11"/>
                    </a:lnTo>
                    <a:lnTo>
                      <a:pt x="0" y="25"/>
                    </a:lnTo>
                    <a:lnTo>
                      <a:pt x="76" y="3"/>
                    </a:lnTo>
                    <a:lnTo>
                      <a:pt x="160" y="0"/>
                    </a:lnTo>
                    <a:close/>
                  </a:path>
                </a:pathLst>
              </a:custGeom>
              <a:solidFill>
                <a:srgbClr val="000000"/>
              </a:solidFill>
              <a:ln w="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91060" name="Freeform 244"/>
              <p:cNvSpPr>
                <a:spLocks/>
              </p:cNvSpPr>
              <p:nvPr/>
            </p:nvSpPr>
            <p:spPr bwMode="auto">
              <a:xfrm>
                <a:off x="3019" y="7543"/>
                <a:ext cx="91" cy="546"/>
              </a:xfrm>
              <a:custGeom>
                <a:avLst/>
                <a:gdLst/>
                <a:ahLst/>
                <a:cxnLst>
                  <a:cxn ang="0">
                    <a:pos x="0" y="0"/>
                  </a:cxn>
                  <a:cxn ang="0">
                    <a:pos x="36" y="44"/>
                  </a:cxn>
                  <a:cxn ang="0">
                    <a:pos x="61" y="95"/>
                  </a:cxn>
                  <a:cxn ang="0">
                    <a:pos x="80" y="149"/>
                  </a:cxn>
                  <a:cxn ang="0">
                    <a:pos x="87" y="208"/>
                  </a:cxn>
                  <a:cxn ang="0">
                    <a:pos x="91" y="266"/>
                  </a:cxn>
                  <a:cxn ang="0">
                    <a:pos x="83" y="364"/>
                  </a:cxn>
                  <a:cxn ang="0">
                    <a:pos x="61" y="459"/>
                  </a:cxn>
                  <a:cxn ang="0">
                    <a:pos x="21" y="546"/>
                  </a:cxn>
                  <a:cxn ang="0">
                    <a:pos x="0" y="535"/>
                  </a:cxn>
                  <a:cxn ang="0">
                    <a:pos x="29" y="473"/>
                  </a:cxn>
                  <a:cxn ang="0">
                    <a:pos x="54" y="408"/>
                  </a:cxn>
                  <a:cxn ang="0">
                    <a:pos x="69" y="335"/>
                  </a:cxn>
                  <a:cxn ang="0">
                    <a:pos x="76" y="266"/>
                  </a:cxn>
                  <a:cxn ang="0">
                    <a:pos x="76" y="193"/>
                  </a:cxn>
                  <a:cxn ang="0">
                    <a:pos x="65" y="124"/>
                  </a:cxn>
                  <a:cxn ang="0">
                    <a:pos x="40" y="58"/>
                  </a:cxn>
                  <a:cxn ang="0">
                    <a:pos x="0" y="0"/>
                  </a:cxn>
                </a:cxnLst>
                <a:rect l="0" t="0" r="r" b="b"/>
                <a:pathLst>
                  <a:path w="91" h="546">
                    <a:moveTo>
                      <a:pt x="0" y="0"/>
                    </a:moveTo>
                    <a:lnTo>
                      <a:pt x="36" y="44"/>
                    </a:lnTo>
                    <a:lnTo>
                      <a:pt x="61" y="95"/>
                    </a:lnTo>
                    <a:lnTo>
                      <a:pt x="80" y="149"/>
                    </a:lnTo>
                    <a:lnTo>
                      <a:pt x="87" y="208"/>
                    </a:lnTo>
                    <a:lnTo>
                      <a:pt x="91" y="266"/>
                    </a:lnTo>
                    <a:lnTo>
                      <a:pt x="83" y="364"/>
                    </a:lnTo>
                    <a:lnTo>
                      <a:pt x="61" y="459"/>
                    </a:lnTo>
                    <a:lnTo>
                      <a:pt x="21" y="546"/>
                    </a:lnTo>
                    <a:lnTo>
                      <a:pt x="0" y="535"/>
                    </a:lnTo>
                    <a:lnTo>
                      <a:pt x="29" y="473"/>
                    </a:lnTo>
                    <a:lnTo>
                      <a:pt x="54" y="408"/>
                    </a:lnTo>
                    <a:lnTo>
                      <a:pt x="69" y="335"/>
                    </a:lnTo>
                    <a:lnTo>
                      <a:pt x="76" y="266"/>
                    </a:lnTo>
                    <a:lnTo>
                      <a:pt x="76" y="193"/>
                    </a:lnTo>
                    <a:lnTo>
                      <a:pt x="65" y="124"/>
                    </a:lnTo>
                    <a:lnTo>
                      <a:pt x="40" y="58"/>
                    </a:lnTo>
                    <a:lnTo>
                      <a:pt x="0" y="0"/>
                    </a:lnTo>
                    <a:close/>
                  </a:path>
                </a:pathLst>
              </a:custGeom>
              <a:solidFill>
                <a:srgbClr val="000000"/>
              </a:solidFill>
              <a:ln w="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91059" name="Freeform 243"/>
              <p:cNvSpPr>
                <a:spLocks/>
              </p:cNvSpPr>
              <p:nvPr/>
            </p:nvSpPr>
            <p:spPr bwMode="auto">
              <a:xfrm>
                <a:off x="3011" y="8060"/>
                <a:ext cx="237" cy="568"/>
              </a:xfrm>
              <a:custGeom>
                <a:avLst/>
                <a:gdLst/>
                <a:ahLst/>
                <a:cxnLst>
                  <a:cxn ang="0">
                    <a:pos x="15" y="0"/>
                  </a:cxn>
                  <a:cxn ang="0">
                    <a:pos x="80" y="51"/>
                  </a:cxn>
                  <a:cxn ang="0">
                    <a:pos x="135" y="109"/>
                  </a:cxn>
                  <a:cxn ang="0">
                    <a:pos x="179" y="182"/>
                  </a:cxn>
                  <a:cxn ang="0">
                    <a:pos x="211" y="255"/>
                  </a:cxn>
                  <a:cxn ang="0">
                    <a:pos x="233" y="335"/>
                  </a:cxn>
                  <a:cxn ang="0">
                    <a:pos x="237" y="415"/>
                  </a:cxn>
                  <a:cxn ang="0">
                    <a:pos x="226" y="495"/>
                  </a:cxn>
                  <a:cxn ang="0">
                    <a:pos x="197" y="568"/>
                  </a:cxn>
                  <a:cxn ang="0">
                    <a:pos x="222" y="495"/>
                  </a:cxn>
                  <a:cxn ang="0">
                    <a:pos x="229" y="415"/>
                  </a:cxn>
                  <a:cxn ang="0">
                    <a:pos x="222" y="338"/>
                  </a:cxn>
                  <a:cxn ang="0">
                    <a:pos x="200" y="262"/>
                  </a:cxn>
                  <a:cxn ang="0">
                    <a:pos x="164" y="189"/>
                  </a:cxn>
                  <a:cxn ang="0">
                    <a:pos x="120" y="124"/>
                  </a:cxn>
                  <a:cxn ang="0">
                    <a:pos x="66" y="65"/>
                  </a:cxn>
                  <a:cxn ang="0">
                    <a:pos x="0" y="22"/>
                  </a:cxn>
                  <a:cxn ang="0">
                    <a:pos x="15" y="0"/>
                  </a:cxn>
                </a:cxnLst>
                <a:rect l="0" t="0" r="r" b="b"/>
                <a:pathLst>
                  <a:path w="237" h="568">
                    <a:moveTo>
                      <a:pt x="15" y="0"/>
                    </a:moveTo>
                    <a:lnTo>
                      <a:pt x="80" y="51"/>
                    </a:lnTo>
                    <a:lnTo>
                      <a:pt x="135" y="109"/>
                    </a:lnTo>
                    <a:lnTo>
                      <a:pt x="179" y="182"/>
                    </a:lnTo>
                    <a:lnTo>
                      <a:pt x="211" y="255"/>
                    </a:lnTo>
                    <a:lnTo>
                      <a:pt x="233" y="335"/>
                    </a:lnTo>
                    <a:lnTo>
                      <a:pt x="237" y="415"/>
                    </a:lnTo>
                    <a:lnTo>
                      <a:pt x="226" y="495"/>
                    </a:lnTo>
                    <a:lnTo>
                      <a:pt x="197" y="568"/>
                    </a:lnTo>
                    <a:lnTo>
                      <a:pt x="222" y="495"/>
                    </a:lnTo>
                    <a:lnTo>
                      <a:pt x="229" y="415"/>
                    </a:lnTo>
                    <a:lnTo>
                      <a:pt x="222" y="338"/>
                    </a:lnTo>
                    <a:lnTo>
                      <a:pt x="200" y="262"/>
                    </a:lnTo>
                    <a:lnTo>
                      <a:pt x="164" y="189"/>
                    </a:lnTo>
                    <a:lnTo>
                      <a:pt x="120" y="124"/>
                    </a:lnTo>
                    <a:lnTo>
                      <a:pt x="66" y="65"/>
                    </a:lnTo>
                    <a:lnTo>
                      <a:pt x="0" y="22"/>
                    </a:lnTo>
                    <a:lnTo>
                      <a:pt x="15" y="0"/>
                    </a:lnTo>
                    <a:close/>
                  </a:path>
                </a:pathLst>
              </a:custGeom>
              <a:solidFill>
                <a:srgbClr val="000000"/>
              </a:solidFill>
              <a:ln w="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91058" name="Freeform 242"/>
              <p:cNvSpPr>
                <a:spLocks/>
              </p:cNvSpPr>
              <p:nvPr/>
            </p:nvSpPr>
            <p:spPr bwMode="auto">
              <a:xfrm>
                <a:off x="3306" y="8795"/>
                <a:ext cx="131" cy="346"/>
              </a:xfrm>
              <a:custGeom>
                <a:avLst/>
                <a:gdLst/>
                <a:ahLst/>
                <a:cxnLst>
                  <a:cxn ang="0">
                    <a:pos x="0" y="0"/>
                  </a:cxn>
                  <a:cxn ang="0">
                    <a:pos x="44" y="47"/>
                  </a:cxn>
                  <a:cxn ang="0">
                    <a:pos x="87" y="95"/>
                  </a:cxn>
                  <a:cxn ang="0">
                    <a:pos x="120" y="153"/>
                  </a:cxn>
                  <a:cxn ang="0">
                    <a:pos x="131" y="215"/>
                  </a:cxn>
                  <a:cxn ang="0">
                    <a:pos x="131" y="280"/>
                  </a:cxn>
                  <a:cxn ang="0">
                    <a:pos x="120" y="346"/>
                  </a:cxn>
                  <a:cxn ang="0">
                    <a:pos x="94" y="338"/>
                  </a:cxn>
                  <a:cxn ang="0">
                    <a:pos x="109" y="276"/>
                  </a:cxn>
                  <a:cxn ang="0">
                    <a:pos x="113" y="215"/>
                  </a:cxn>
                  <a:cxn ang="0">
                    <a:pos x="105" y="156"/>
                  </a:cxn>
                  <a:cxn ang="0">
                    <a:pos x="80" y="98"/>
                  </a:cxn>
                  <a:cxn ang="0">
                    <a:pos x="40" y="51"/>
                  </a:cxn>
                  <a:cxn ang="0">
                    <a:pos x="0" y="0"/>
                  </a:cxn>
                </a:cxnLst>
                <a:rect l="0" t="0" r="r" b="b"/>
                <a:pathLst>
                  <a:path w="131" h="346">
                    <a:moveTo>
                      <a:pt x="0" y="0"/>
                    </a:moveTo>
                    <a:lnTo>
                      <a:pt x="44" y="47"/>
                    </a:lnTo>
                    <a:lnTo>
                      <a:pt x="87" y="95"/>
                    </a:lnTo>
                    <a:lnTo>
                      <a:pt x="120" y="153"/>
                    </a:lnTo>
                    <a:lnTo>
                      <a:pt x="131" y="215"/>
                    </a:lnTo>
                    <a:lnTo>
                      <a:pt x="131" y="280"/>
                    </a:lnTo>
                    <a:lnTo>
                      <a:pt x="120" y="346"/>
                    </a:lnTo>
                    <a:lnTo>
                      <a:pt x="94" y="338"/>
                    </a:lnTo>
                    <a:lnTo>
                      <a:pt x="109" y="276"/>
                    </a:lnTo>
                    <a:lnTo>
                      <a:pt x="113" y="215"/>
                    </a:lnTo>
                    <a:lnTo>
                      <a:pt x="105" y="156"/>
                    </a:lnTo>
                    <a:lnTo>
                      <a:pt x="80" y="98"/>
                    </a:lnTo>
                    <a:lnTo>
                      <a:pt x="40" y="51"/>
                    </a:lnTo>
                    <a:lnTo>
                      <a:pt x="0" y="0"/>
                    </a:lnTo>
                    <a:close/>
                  </a:path>
                </a:pathLst>
              </a:custGeom>
              <a:solidFill>
                <a:srgbClr val="000000"/>
              </a:solidFill>
              <a:ln w="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91057" name="Freeform 241"/>
              <p:cNvSpPr>
                <a:spLocks/>
              </p:cNvSpPr>
              <p:nvPr/>
            </p:nvSpPr>
            <p:spPr bwMode="auto">
              <a:xfrm>
                <a:off x="3400" y="9115"/>
                <a:ext cx="128" cy="335"/>
              </a:xfrm>
              <a:custGeom>
                <a:avLst/>
                <a:gdLst/>
                <a:ahLst/>
                <a:cxnLst>
                  <a:cxn ang="0">
                    <a:pos x="19" y="0"/>
                  </a:cxn>
                  <a:cxn ang="0">
                    <a:pos x="66" y="58"/>
                  </a:cxn>
                  <a:cxn ang="0">
                    <a:pos x="102" y="124"/>
                  </a:cxn>
                  <a:cxn ang="0">
                    <a:pos x="120" y="193"/>
                  </a:cxn>
                  <a:cxn ang="0">
                    <a:pos x="128" y="266"/>
                  </a:cxn>
                  <a:cxn ang="0">
                    <a:pos x="110" y="335"/>
                  </a:cxn>
                  <a:cxn ang="0">
                    <a:pos x="120" y="266"/>
                  </a:cxn>
                  <a:cxn ang="0">
                    <a:pos x="113" y="197"/>
                  </a:cxn>
                  <a:cxn ang="0">
                    <a:pos x="88" y="131"/>
                  </a:cxn>
                  <a:cxn ang="0">
                    <a:pos x="48" y="69"/>
                  </a:cxn>
                  <a:cxn ang="0">
                    <a:pos x="0" y="18"/>
                  </a:cxn>
                  <a:cxn ang="0">
                    <a:pos x="19" y="0"/>
                  </a:cxn>
                </a:cxnLst>
                <a:rect l="0" t="0" r="r" b="b"/>
                <a:pathLst>
                  <a:path w="128" h="335">
                    <a:moveTo>
                      <a:pt x="19" y="0"/>
                    </a:moveTo>
                    <a:lnTo>
                      <a:pt x="66" y="58"/>
                    </a:lnTo>
                    <a:lnTo>
                      <a:pt x="102" y="124"/>
                    </a:lnTo>
                    <a:lnTo>
                      <a:pt x="120" y="193"/>
                    </a:lnTo>
                    <a:lnTo>
                      <a:pt x="128" y="266"/>
                    </a:lnTo>
                    <a:lnTo>
                      <a:pt x="110" y="335"/>
                    </a:lnTo>
                    <a:lnTo>
                      <a:pt x="120" y="266"/>
                    </a:lnTo>
                    <a:lnTo>
                      <a:pt x="113" y="197"/>
                    </a:lnTo>
                    <a:lnTo>
                      <a:pt x="88" y="131"/>
                    </a:lnTo>
                    <a:lnTo>
                      <a:pt x="48" y="69"/>
                    </a:lnTo>
                    <a:lnTo>
                      <a:pt x="0" y="18"/>
                    </a:lnTo>
                    <a:lnTo>
                      <a:pt x="19" y="0"/>
                    </a:lnTo>
                    <a:close/>
                  </a:path>
                </a:pathLst>
              </a:custGeom>
              <a:solidFill>
                <a:srgbClr val="000000"/>
              </a:solidFill>
              <a:ln w="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91056" name="Freeform 240"/>
              <p:cNvSpPr>
                <a:spLocks/>
              </p:cNvSpPr>
              <p:nvPr/>
            </p:nvSpPr>
            <p:spPr bwMode="auto">
              <a:xfrm>
                <a:off x="3204" y="7583"/>
                <a:ext cx="116" cy="226"/>
              </a:xfrm>
              <a:custGeom>
                <a:avLst/>
                <a:gdLst/>
                <a:ahLst/>
                <a:cxnLst>
                  <a:cxn ang="0">
                    <a:pos x="0" y="0"/>
                  </a:cxn>
                  <a:cxn ang="0">
                    <a:pos x="47" y="69"/>
                  </a:cxn>
                  <a:cxn ang="0">
                    <a:pos x="87" y="142"/>
                  </a:cxn>
                  <a:cxn ang="0">
                    <a:pos x="116" y="222"/>
                  </a:cxn>
                  <a:cxn ang="0">
                    <a:pos x="98" y="226"/>
                  </a:cxn>
                  <a:cxn ang="0">
                    <a:pos x="76" y="149"/>
                  </a:cxn>
                  <a:cxn ang="0">
                    <a:pos x="44" y="73"/>
                  </a:cxn>
                  <a:cxn ang="0">
                    <a:pos x="0" y="0"/>
                  </a:cxn>
                </a:cxnLst>
                <a:rect l="0" t="0" r="r" b="b"/>
                <a:pathLst>
                  <a:path w="116" h="226">
                    <a:moveTo>
                      <a:pt x="0" y="0"/>
                    </a:moveTo>
                    <a:lnTo>
                      <a:pt x="47" y="69"/>
                    </a:lnTo>
                    <a:lnTo>
                      <a:pt x="87" y="142"/>
                    </a:lnTo>
                    <a:lnTo>
                      <a:pt x="116" y="222"/>
                    </a:lnTo>
                    <a:lnTo>
                      <a:pt x="98" y="226"/>
                    </a:lnTo>
                    <a:lnTo>
                      <a:pt x="76" y="149"/>
                    </a:lnTo>
                    <a:lnTo>
                      <a:pt x="44" y="73"/>
                    </a:lnTo>
                    <a:lnTo>
                      <a:pt x="0" y="0"/>
                    </a:lnTo>
                    <a:close/>
                  </a:path>
                </a:pathLst>
              </a:custGeom>
              <a:solidFill>
                <a:srgbClr val="000000"/>
              </a:solidFill>
              <a:ln w="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91055" name="Freeform 239"/>
              <p:cNvSpPr>
                <a:spLocks/>
              </p:cNvSpPr>
              <p:nvPr/>
            </p:nvSpPr>
            <p:spPr bwMode="auto">
              <a:xfrm>
                <a:off x="3768" y="8631"/>
                <a:ext cx="1102" cy="968"/>
              </a:xfrm>
              <a:custGeom>
                <a:avLst/>
                <a:gdLst/>
                <a:ahLst/>
                <a:cxnLst>
                  <a:cxn ang="0">
                    <a:pos x="276" y="0"/>
                  </a:cxn>
                  <a:cxn ang="0">
                    <a:pos x="327" y="0"/>
                  </a:cxn>
                  <a:cxn ang="0">
                    <a:pos x="363" y="0"/>
                  </a:cxn>
                  <a:cxn ang="0">
                    <a:pos x="393" y="4"/>
                  </a:cxn>
                  <a:cxn ang="0">
                    <a:pos x="400" y="4"/>
                  </a:cxn>
                  <a:cxn ang="0">
                    <a:pos x="873" y="368"/>
                  </a:cxn>
                  <a:cxn ang="0">
                    <a:pos x="1102" y="859"/>
                  </a:cxn>
                  <a:cxn ang="0">
                    <a:pos x="1091" y="863"/>
                  </a:cxn>
                  <a:cxn ang="0">
                    <a:pos x="1065" y="874"/>
                  </a:cxn>
                  <a:cxn ang="0">
                    <a:pos x="1025" y="888"/>
                  </a:cxn>
                  <a:cxn ang="0">
                    <a:pos x="974" y="906"/>
                  </a:cxn>
                  <a:cxn ang="0">
                    <a:pos x="916" y="928"/>
                  </a:cxn>
                  <a:cxn ang="0">
                    <a:pos x="851" y="943"/>
                  </a:cxn>
                  <a:cxn ang="0">
                    <a:pos x="778" y="957"/>
                  </a:cxn>
                  <a:cxn ang="0">
                    <a:pos x="705" y="968"/>
                  </a:cxn>
                  <a:cxn ang="0">
                    <a:pos x="633" y="968"/>
                  </a:cxn>
                  <a:cxn ang="0">
                    <a:pos x="563" y="961"/>
                  </a:cxn>
                  <a:cxn ang="0">
                    <a:pos x="498" y="939"/>
                  </a:cxn>
                  <a:cxn ang="0">
                    <a:pos x="411" y="899"/>
                  </a:cxn>
                  <a:cxn ang="0">
                    <a:pos x="334" y="866"/>
                  </a:cxn>
                  <a:cxn ang="0">
                    <a:pos x="273" y="830"/>
                  </a:cxn>
                  <a:cxn ang="0">
                    <a:pos x="222" y="797"/>
                  </a:cxn>
                  <a:cxn ang="0">
                    <a:pos x="174" y="761"/>
                  </a:cxn>
                  <a:cxn ang="0">
                    <a:pos x="131" y="721"/>
                  </a:cxn>
                  <a:cxn ang="0">
                    <a:pos x="91" y="673"/>
                  </a:cxn>
                  <a:cxn ang="0">
                    <a:pos x="47" y="615"/>
                  </a:cxn>
                  <a:cxn ang="0">
                    <a:pos x="18" y="553"/>
                  </a:cxn>
                  <a:cxn ang="0">
                    <a:pos x="3" y="488"/>
                  </a:cxn>
                  <a:cxn ang="0">
                    <a:pos x="0" y="426"/>
                  </a:cxn>
                  <a:cxn ang="0">
                    <a:pos x="3" y="368"/>
                  </a:cxn>
                  <a:cxn ang="0">
                    <a:pos x="18" y="317"/>
                  </a:cxn>
                  <a:cxn ang="0">
                    <a:pos x="29" y="280"/>
                  </a:cxn>
                  <a:cxn ang="0">
                    <a:pos x="25" y="248"/>
                  </a:cxn>
                  <a:cxn ang="0">
                    <a:pos x="18" y="215"/>
                  </a:cxn>
                  <a:cxn ang="0">
                    <a:pos x="14" y="186"/>
                  </a:cxn>
                  <a:cxn ang="0">
                    <a:pos x="11" y="153"/>
                  </a:cxn>
                  <a:cxn ang="0">
                    <a:pos x="22" y="117"/>
                  </a:cxn>
                  <a:cxn ang="0">
                    <a:pos x="43" y="77"/>
                  </a:cxn>
                  <a:cxn ang="0">
                    <a:pos x="76" y="44"/>
                  </a:cxn>
                  <a:cxn ang="0">
                    <a:pos x="120" y="22"/>
                  </a:cxn>
                  <a:cxn ang="0">
                    <a:pos x="171" y="11"/>
                  </a:cxn>
                  <a:cxn ang="0">
                    <a:pos x="225" y="4"/>
                  </a:cxn>
                  <a:cxn ang="0">
                    <a:pos x="276" y="0"/>
                  </a:cxn>
                </a:cxnLst>
                <a:rect l="0" t="0" r="r" b="b"/>
                <a:pathLst>
                  <a:path w="1102" h="968">
                    <a:moveTo>
                      <a:pt x="276" y="0"/>
                    </a:moveTo>
                    <a:lnTo>
                      <a:pt x="327" y="0"/>
                    </a:lnTo>
                    <a:lnTo>
                      <a:pt x="363" y="0"/>
                    </a:lnTo>
                    <a:lnTo>
                      <a:pt x="393" y="4"/>
                    </a:lnTo>
                    <a:lnTo>
                      <a:pt x="400" y="4"/>
                    </a:lnTo>
                    <a:lnTo>
                      <a:pt x="873" y="368"/>
                    </a:lnTo>
                    <a:lnTo>
                      <a:pt x="1102" y="859"/>
                    </a:lnTo>
                    <a:lnTo>
                      <a:pt x="1091" y="863"/>
                    </a:lnTo>
                    <a:lnTo>
                      <a:pt x="1065" y="874"/>
                    </a:lnTo>
                    <a:lnTo>
                      <a:pt x="1025" y="888"/>
                    </a:lnTo>
                    <a:lnTo>
                      <a:pt x="974" y="906"/>
                    </a:lnTo>
                    <a:lnTo>
                      <a:pt x="916" y="928"/>
                    </a:lnTo>
                    <a:lnTo>
                      <a:pt x="851" y="943"/>
                    </a:lnTo>
                    <a:lnTo>
                      <a:pt x="778" y="957"/>
                    </a:lnTo>
                    <a:lnTo>
                      <a:pt x="705" y="968"/>
                    </a:lnTo>
                    <a:lnTo>
                      <a:pt x="633" y="968"/>
                    </a:lnTo>
                    <a:lnTo>
                      <a:pt x="563" y="961"/>
                    </a:lnTo>
                    <a:lnTo>
                      <a:pt x="498" y="939"/>
                    </a:lnTo>
                    <a:lnTo>
                      <a:pt x="411" y="899"/>
                    </a:lnTo>
                    <a:lnTo>
                      <a:pt x="334" y="866"/>
                    </a:lnTo>
                    <a:lnTo>
                      <a:pt x="273" y="830"/>
                    </a:lnTo>
                    <a:lnTo>
                      <a:pt x="222" y="797"/>
                    </a:lnTo>
                    <a:lnTo>
                      <a:pt x="174" y="761"/>
                    </a:lnTo>
                    <a:lnTo>
                      <a:pt x="131" y="721"/>
                    </a:lnTo>
                    <a:lnTo>
                      <a:pt x="91" y="673"/>
                    </a:lnTo>
                    <a:lnTo>
                      <a:pt x="47" y="615"/>
                    </a:lnTo>
                    <a:lnTo>
                      <a:pt x="18" y="553"/>
                    </a:lnTo>
                    <a:lnTo>
                      <a:pt x="3" y="488"/>
                    </a:lnTo>
                    <a:lnTo>
                      <a:pt x="0" y="426"/>
                    </a:lnTo>
                    <a:lnTo>
                      <a:pt x="3" y="368"/>
                    </a:lnTo>
                    <a:lnTo>
                      <a:pt x="18" y="317"/>
                    </a:lnTo>
                    <a:lnTo>
                      <a:pt x="29" y="280"/>
                    </a:lnTo>
                    <a:lnTo>
                      <a:pt x="25" y="248"/>
                    </a:lnTo>
                    <a:lnTo>
                      <a:pt x="18" y="215"/>
                    </a:lnTo>
                    <a:lnTo>
                      <a:pt x="14" y="186"/>
                    </a:lnTo>
                    <a:lnTo>
                      <a:pt x="11" y="153"/>
                    </a:lnTo>
                    <a:lnTo>
                      <a:pt x="22" y="117"/>
                    </a:lnTo>
                    <a:lnTo>
                      <a:pt x="43" y="77"/>
                    </a:lnTo>
                    <a:lnTo>
                      <a:pt x="76" y="44"/>
                    </a:lnTo>
                    <a:lnTo>
                      <a:pt x="120" y="22"/>
                    </a:lnTo>
                    <a:lnTo>
                      <a:pt x="171" y="11"/>
                    </a:lnTo>
                    <a:lnTo>
                      <a:pt x="225" y="4"/>
                    </a:lnTo>
                    <a:lnTo>
                      <a:pt x="276" y="0"/>
                    </a:lnTo>
                    <a:close/>
                  </a:path>
                </a:pathLst>
              </a:custGeom>
              <a:solidFill>
                <a:srgbClr val="E3EBE9"/>
              </a:solidFill>
              <a:ln w="0">
                <a:solidFill>
                  <a:srgbClr val="E3EBE9"/>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91054" name="Freeform 238"/>
              <p:cNvSpPr>
                <a:spLocks noEditPoints="1"/>
              </p:cNvSpPr>
              <p:nvPr/>
            </p:nvSpPr>
            <p:spPr bwMode="auto">
              <a:xfrm>
                <a:off x="3757" y="8620"/>
                <a:ext cx="1124" cy="990"/>
              </a:xfrm>
              <a:custGeom>
                <a:avLst/>
                <a:gdLst/>
                <a:ahLst/>
                <a:cxnLst>
                  <a:cxn ang="0">
                    <a:pos x="240" y="22"/>
                  </a:cxn>
                  <a:cxn ang="0">
                    <a:pos x="124" y="48"/>
                  </a:cxn>
                  <a:cxn ang="0">
                    <a:pos x="62" y="95"/>
                  </a:cxn>
                  <a:cxn ang="0">
                    <a:pos x="36" y="149"/>
                  </a:cxn>
                  <a:cxn ang="0">
                    <a:pos x="33" y="190"/>
                  </a:cxn>
                  <a:cxn ang="0">
                    <a:pos x="40" y="222"/>
                  </a:cxn>
                  <a:cxn ang="0">
                    <a:pos x="47" y="259"/>
                  </a:cxn>
                  <a:cxn ang="0">
                    <a:pos x="47" y="295"/>
                  </a:cxn>
                  <a:cxn ang="0">
                    <a:pos x="40" y="331"/>
                  </a:cxn>
                  <a:cxn ang="0">
                    <a:pos x="18" y="437"/>
                  </a:cxn>
                  <a:cxn ang="0">
                    <a:pos x="40" y="561"/>
                  </a:cxn>
                  <a:cxn ang="0">
                    <a:pos x="109" y="677"/>
                  </a:cxn>
                  <a:cxn ang="0">
                    <a:pos x="262" y="815"/>
                  </a:cxn>
                  <a:cxn ang="0">
                    <a:pos x="367" y="874"/>
                  </a:cxn>
                  <a:cxn ang="0">
                    <a:pos x="513" y="943"/>
                  </a:cxn>
                  <a:cxn ang="0">
                    <a:pos x="669" y="968"/>
                  </a:cxn>
                  <a:cxn ang="0">
                    <a:pos x="825" y="954"/>
                  </a:cxn>
                  <a:cxn ang="0">
                    <a:pos x="964" y="914"/>
                  </a:cxn>
                  <a:cxn ang="0">
                    <a:pos x="1069" y="877"/>
                  </a:cxn>
                  <a:cxn ang="0">
                    <a:pos x="1098" y="863"/>
                  </a:cxn>
                  <a:cxn ang="0">
                    <a:pos x="407" y="26"/>
                  </a:cxn>
                  <a:cxn ang="0">
                    <a:pos x="393" y="22"/>
                  </a:cxn>
                  <a:cxn ang="0">
                    <a:pos x="349" y="22"/>
                  </a:cxn>
                  <a:cxn ang="0">
                    <a:pos x="309" y="0"/>
                  </a:cxn>
                  <a:cxn ang="0">
                    <a:pos x="382" y="4"/>
                  </a:cxn>
                  <a:cxn ang="0">
                    <a:pos x="414" y="4"/>
                  </a:cxn>
                  <a:cxn ang="0">
                    <a:pos x="891" y="371"/>
                  </a:cxn>
                  <a:cxn ang="0">
                    <a:pos x="1124" y="874"/>
                  </a:cxn>
                  <a:cxn ang="0">
                    <a:pos x="1109" y="881"/>
                  </a:cxn>
                  <a:cxn ang="0">
                    <a:pos x="1058" y="903"/>
                  </a:cxn>
                  <a:cxn ang="0">
                    <a:pos x="971" y="935"/>
                  </a:cxn>
                  <a:cxn ang="0">
                    <a:pos x="775" y="983"/>
                  </a:cxn>
                  <a:cxn ang="0">
                    <a:pos x="611" y="986"/>
                  </a:cxn>
                  <a:cxn ang="0">
                    <a:pos x="505" y="961"/>
                  </a:cxn>
                  <a:cxn ang="0">
                    <a:pos x="360" y="892"/>
                  </a:cxn>
                  <a:cxn ang="0">
                    <a:pos x="251" y="834"/>
                  </a:cxn>
                  <a:cxn ang="0">
                    <a:pos x="91" y="692"/>
                  </a:cxn>
                  <a:cxn ang="0">
                    <a:pos x="22" y="568"/>
                  </a:cxn>
                  <a:cxn ang="0">
                    <a:pos x="0" y="437"/>
                  </a:cxn>
                  <a:cxn ang="0">
                    <a:pos x="18" y="324"/>
                  </a:cxn>
                  <a:cxn ang="0">
                    <a:pos x="29" y="291"/>
                  </a:cxn>
                  <a:cxn ang="0">
                    <a:pos x="29" y="262"/>
                  </a:cxn>
                  <a:cxn ang="0">
                    <a:pos x="22" y="230"/>
                  </a:cxn>
                  <a:cxn ang="0">
                    <a:pos x="14" y="193"/>
                  </a:cxn>
                  <a:cxn ang="0">
                    <a:pos x="14" y="146"/>
                  </a:cxn>
                  <a:cxn ang="0">
                    <a:pos x="47" y="80"/>
                  </a:cxn>
                  <a:cxn ang="0">
                    <a:pos x="116" y="29"/>
                  </a:cxn>
                  <a:cxn ang="0">
                    <a:pos x="236" y="4"/>
                  </a:cxn>
                </a:cxnLst>
                <a:rect l="0" t="0" r="r" b="b"/>
                <a:pathLst>
                  <a:path w="1124" h="990">
                    <a:moveTo>
                      <a:pt x="309" y="18"/>
                    </a:moveTo>
                    <a:lnTo>
                      <a:pt x="240" y="22"/>
                    </a:lnTo>
                    <a:lnTo>
                      <a:pt x="167" y="33"/>
                    </a:lnTo>
                    <a:lnTo>
                      <a:pt x="124" y="48"/>
                    </a:lnTo>
                    <a:lnTo>
                      <a:pt x="87" y="66"/>
                    </a:lnTo>
                    <a:lnTo>
                      <a:pt x="62" y="95"/>
                    </a:lnTo>
                    <a:lnTo>
                      <a:pt x="44" y="124"/>
                    </a:lnTo>
                    <a:lnTo>
                      <a:pt x="36" y="149"/>
                    </a:lnTo>
                    <a:lnTo>
                      <a:pt x="33" y="175"/>
                    </a:lnTo>
                    <a:lnTo>
                      <a:pt x="33" y="190"/>
                    </a:lnTo>
                    <a:lnTo>
                      <a:pt x="36" y="208"/>
                    </a:lnTo>
                    <a:lnTo>
                      <a:pt x="40" y="222"/>
                    </a:lnTo>
                    <a:lnTo>
                      <a:pt x="44" y="240"/>
                    </a:lnTo>
                    <a:lnTo>
                      <a:pt x="47" y="259"/>
                    </a:lnTo>
                    <a:lnTo>
                      <a:pt x="47" y="277"/>
                    </a:lnTo>
                    <a:lnTo>
                      <a:pt x="47" y="295"/>
                    </a:lnTo>
                    <a:lnTo>
                      <a:pt x="44" y="313"/>
                    </a:lnTo>
                    <a:lnTo>
                      <a:pt x="40" y="331"/>
                    </a:lnTo>
                    <a:lnTo>
                      <a:pt x="25" y="382"/>
                    </a:lnTo>
                    <a:lnTo>
                      <a:pt x="18" y="437"/>
                    </a:lnTo>
                    <a:lnTo>
                      <a:pt x="25" y="499"/>
                    </a:lnTo>
                    <a:lnTo>
                      <a:pt x="40" y="561"/>
                    </a:lnTo>
                    <a:lnTo>
                      <a:pt x="69" y="623"/>
                    </a:lnTo>
                    <a:lnTo>
                      <a:pt x="109" y="677"/>
                    </a:lnTo>
                    <a:lnTo>
                      <a:pt x="182" y="754"/>
                    </a:lnTo>
                    <a:lnTo>
                      <a:pt x="262" y="815"/>
                    </a:lnTo>
                    <a:lnTo>
                      <a:pt x="313" y="844"/>
                    </a:lnTo>
                    <a:lnTo>
                      <a:pt x="367" y="874"/>
                    </a:lnTo>
                    <a:lnTo>
                      <a:pt x="436" y="906"/>
                    </a:lnTo>
                    <a:lnTo>
                      <a:pt x="513" y="943"/>
                    </a:lnTo>
                    <a:lnTo>
                      <a:pt x="589" y="965"/>
                    </a:lnTo>
                    <a:lnTo>
                      <a:pt x="669" y="968"/>
                    </a:lnTo>
                    <a:lnTo>
                      <a:pt x="745" y="965"/>
                    </a:lnTo>
                    <a:lnTo>
                      <a:pt x="825" y="954"/>
                    </a:lnTo>
                    <a:lnTo>
                      <a:pt x="898" y="935"/>
                    </a:lnTo>
                    <a:lnTo>
                      <a:pt x="964" y="914"/>
                    </a:lnTo>
                    <a:lnTo>
                      <a:pt x="1022" y="895"/>
                    </a:lnTo>
                    <a:lnTo>
                      <a:pt x="1069" y="877"/>
                    </a:lnTo>
                    <a:lnTo>
                      <a:pt x="1098" y="866"/>
                    </a:lnTo>
                    <a:lnTo>
                      <a:pt x="1098" y="863"/>
                    </a:lnTo>
                    <a:lnTo>
                      <a:pt x="876" y="386"/>
                    </a:lnTo>
                    <a:lnTo>
                      <a:pt x="407" y="26"/>
                    </a:lnTo>
                    <a:lnTo>
                      <a:pt x="404" y="26"/>
                    </a:lnTo>
                    <a:lnTo>
                      <a:pt x="393" y="22"/>
                    </a:lnTo>
                    <a:lnTo>
                      <a:pt x="382" y="22"/>
                    </a:lnTo>
                    <a:lnTo>
                      <a:pt x="349" y="22"/>
                    </a:lnTo>
                    <a:lnTo>
                      <a:pt x="309" y="18"/>
                    </a:lnTo>
                    <a:close/>
                    <a:moveTo>
                      <a:pt x="309" y="0"/>
                    </a:moveTo>
                    <a:lnTo>
                      <a:pt x="349" y="0"/>
                    </a:lnTo>
                    <a:lnTo>
                      <a:pt x="382" y="4"/>
                    </a:lnTo>
                    <a:lnTo>
                      <a:pt x="404" y="4"/>
                    </a:lnTo>
                    <a:lnTo>
                      <a:pt x="414" y="4"/>
                    </a:lnTo>
                    <a:lnTo>
                      <a:pt x="891" y="371"/>
                    </a:lnTo>
                    <a:lnTo>
                      <a:pt x="1120" y="866"/>
                    </a:lnTo>
                    <a:lnTo>
                      <a:pt x="1124" y="874"/>
                    </a:lnTo>
                    <a:lnTo>
                      <a:pt x="1116" y="877"/>
                    </a:lnTo>
                    <a:lnTo>
                      <a:pt x="1109" y="881"/>
                    </a:lnTo>
                    <a:lnTo>
                      <a:pt x="1091" y="892"/>
                    </a:lnTo>
                    <a:lnTo>
                      <a:pt x="1058" y="903"/>
                    </a:lnTo>
                    <a:lnTo>
                      <a:pt x="1018" y="917"/>
                    </a:lnTo>
                    <a:lnTo>
                      <a:pt x="971" y="935"/>
                    </a:lnTo>
                    <a:lnTo>
                      <a:pt x="880" y="961"/>
                    </a:lnTo>
                    <a:lnTo>
                      <a:pt x="775" y="983"/>
                    </a:lnTo>
                    <a:lnTo>
                      <a:pt x="669" y="990"/>
                    </a:lnTo>
                    <a:lnTo>
                      <a:pt x="611" y="986"/>
                    </a:lnTo>
                    <a:lnTo>
                      <a:pt x="556" y="979"/>
                    </a:lnTo>
                    <a:lnTo>
                      <a:pt x="505" y="961"/>
                    </a:lnTo>
                    <a:lnTo>
                      <a:pt x="425" y="925"/>
                    </a:lnTo>
                    <a:lnTo>
                      <a:pt x="360" y="892"/>
                    </a:lnTo>
                    <a:lnTo>
                      <a:pt x="302" y="863"/>
                    </a:lnTo>
                    <a:lnTo>
                      <a:pt x="251" y="834"/>
                    </a:lnTo>
                    <a:lnTo>
                      <a:pt x="167" y="768"/>
                    </a:lnTo>
                    <a:lnTo>
                      <a:pt x="91" y="692"/>
                    </a:lnTo>
                    <a:lnTo>
                      <a:pt x="51" y="633"/>
                    </a:lnTo>
                    <a:lnTo>
                      <a:pt x="22" y="568"/>
                    </a:lnTo>
                    <a:lnTo>
                      <a:pt x="4" y="502"/>
                    </a:lnTo>
                    <a:lnTo>
                      <a:pt x="0" y="437"/>
                    </a:lnTo>
                    <a:lnTo>
                      <a:pt x="4" y="379"/>
                    </a:lnTo>
                    <a:lnTo>
                      <a:pt x="18" y="324"/>
                    </a:lnTo>
                    <a:lnTo>
                      <a:pt x="25" y="306"/>
                    </a:lnTo>
                    <a:lnTo>
                      <a:pt x="29" y="291"/>
                    </a:lnTo>
                    <a:lnTo>
                      <a:pt x="29" y="277"/>
                    </a:lnTo>
                    <a:lnTo>
                      <a:pt x="29" y="262"/>
                    </a:lnTo>
                    <a:lnTo>
                      <a:pt x="25" y="244"/>
                    </a:lnTo>
                    <a:lnTo>
                      <a:pt x="22" y="230"/>
                    </a:lnTo>
                    <a:lnTo>
                      <a:pt x="18" y="211"/>
                    </a:lnTo>
                    <a:lnTo>
                      <a:pt x="14" y="193"/>
                    </a:lnTo>
                    <a:lnTo>
                      <a:pt x="11" y="175"/>
                    </a:lnTo>
                    <a:lnTo>
                      <a:pt x="14" y="146"/>
                    </a:lnTo>
                    <a:lnTo>
                      <a:pt x="25" y="117"/>
                    </a:lnTo>
                    <a:lnTo>
                      <a:pt x="47" y="80"/>
                    </a:lnTo>
                    <a:lnTo>
                      <a:pt x="76" y="51"/>
                    </a:lnTo>
                    <a:lnTo>
                      <a:pt x="116" y="29"/>
                    </a:lnTo>
                    <a:lnTo>
                      <a:pt x="164" y="15"/>
                    </a:lnTo>
                    <a:lnTo>
                      <a:pt x="236" y="4"/>
                    </a:lnTo>
                    <a:lnTo>
                      <a:pt x="309" y="0"/>
                    </a:lnTo>
                    <a:close/>
                  </a:path>
                </a:pathLst>
              </a:custGeom>
              <a:solidFill>
                <a:srgbClr val="000000"/>
              </a:solidFill>
              <a:ln w="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91053" name="Freeform 237"/>
              <p:cNvSpPr>
                <a:spLocks/>
              </p:cNvSpPr>
              <p:nvPr/>
            </p:nvSpPr>
            <p:spPr bwMode="auto">
              <a:xfrm>
                <a:off x="4026" y="9192"/>
                <a:ext cx="331" cy="109"/>
              </a:xfrm>
              <a:custGeom>
                <a:avLst/>
                <a:gdLst/>
                <a:ahLst/>
                <a:cxnLst>
                  <a:cxn ang="0">
                    <a:pos x="0" y="0"/>
                  </a:cxn>
                  <a:cxn ang="0">
                    <a:pos x="80" y="36"/>
                  </a:cxn>
                  <a:cxn ang="0">
                    <a:pos x="160" y="65"/>
                  </a:cxn>
                  <a:cxn ang="0">
                    <a:pos x="244" y="83"/>
                  </a:cxn>
                  <a:cxn ang="0">
                    <a:pos x="331" y="87"/>
                  </a:cxn>
                  <a:cxn ang="0">
                    <a:pos x="331" y="109"/>
                  </a:cxn>
                  <a:cxn ang="0">
                    <a:pos x="240" y="98"/>
                  </a:cxn>
                  <a:cxn ang="0">
                    <a:pos x="156" y="72"/>
                  </a:cxn>
                  <a:cxn ang="0">
                    <a:pos x="76" y="40"/>
                  </a:cxn>
                  <a:cxn ang="0">
                    <a:pos x="0" y="0"/>
                  </a:cxn>
                </a:cxnLst>
                <a:rect l="0" t="0" r="r" b="b"/>
                <a:pathLst>
                  <a:path w="331" h="109">
                    <a:moveTo>
                      <a:pt x="0" y="0"/>
                    </a:moveTo>
                    <a:lnTo>
                      <a:pt x="80" y="36"/>
                    </a:lnTo>
                    <a:lnTo>
                      <a:pt x="160" y="65"/>
                    </a:lnTo>
                    <a:lnTo>
                      <a:pt x="244" y="83"/>
                    </a:lnTo>
                    <a:lnTo>
                      <a:pt x="331" y="87"/>
                    </a:lnTo>
                    <a:lnTo>
                      <a:pt x="331" y="109"/>
                    </a:lnTo>
                    <a:lnTo>
                      <a:pt x="240" y="98"/>
                    </a:lnTo>
                    <a:lnTo>
                      <a:pt x="156" y="72"/>
                    </a:lnTo>
                    <a:lnTo>
                      <a:pt x="76" y="40"/>
                    </a:lnTo>
                    <a:lnTo>
                      <a:pt x="0" y="0"/>
                    </a:lnTo>
                    <a:close/>
                  </a:path>
                </a:pathLst>
              </a:custGeom>
              <a:solidFill>
                <a:srgbClr val="000000"/>
              </a:solidFill>
              <a:ln w="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91052" name="Freeform 236"/>
              <p:cNvSpPr>
                <a:spLocks/>
              </p:cNvSpPr>
              <p:nvPr/>
            </p:nvSpPr>
            <p:spPr bwMode="auto">
              <a:xfrm>
                <a:off x="3586" y="8071"/>
                <a:ext cx="2153" cy="1623"/>
              </a:xfrm>
              <a:custGeom>
                <a:avLst/>
                <a:gdLst/>
                <a:ahLst/>
                <a:cxnLst>
                  <a:cxn ang="0">
                    <a:pos x="596" y="0"/>
                  </a:cxn>
                  <a:cxn ang="0">
                    <a:pos x="640" y="3"/>
                  </a:cxn>
                  <a:cxn ang="0">
                    <a:pos x="2153" y="1222"/>
                  </a:cxn>
                  <a:cxn ang="0">
                    <a:pos x="2128" y="1248"/>
                  </a:cxn>
                  <a:cxn ang="0">
                    <a:pos x="2058" y="1313"/>
                  </a:cxn>
                  <a:cxn ang="0">
                    <a:pos x="1953" y="1397"/>
                  </a:cxn>
                  <a:cxn ang="0">
                    <a:pos x="1829" y="1488"/>
                  </a:cxn>
                  <a:cxn ang="0">
                    <a:pos x="1691" y="1568"/>
                  </a:cxn>
                  <a:cxn ang="0">
                    <a:pos x="1549" y="1615"/>
                  </a:cxn>
                  <a:cxn ang="0">
                    <a:pos x="1418" y="1619"/>
                  </a:cxn>
                  <a:cxn ang="0">
                    <a:pos x="1255" y="1554"/>
                  </a:cxn>
                  <a:cxn ang="0">
                    <a:pos x="1138" y="1459"/>
                  </a:cxn>
                  <a:cxn ang="0">
                    <a:pos x="1069" y="1368"/>
                  </a:cxn>
                  <a:cxn ang="0">
                    <a:pos x="1036" y="1310"/>
                  </a:cxn>
                  <a:cxn ang="0">
                    <a:pos x="1022" y="1299"/>
                  </a:cxn>
                  <a:cxn ang="0">
                    <a:pos x="960" y="1292"/>
                  </a:cxn>
                  <a:cxn ang="0">
                    <a:pos x="862" y="1262"/>
                  </a:cxn>
                  <a:cxn ang="0">
                    <a:pos x="756" y="1204"/>
                  </a:cxn>
                  <a:cxn ang="0">
                    <a:pos x="669" y="1113"/>
                  </a:cxn>
                  <a:cxn ang="0">
                    <a:pos x="596" y="953"/>
                  </a:cxn>
                  <a:cxn ang="0">
                    <a:pos x="556" y="840"/>
                  </a:cxn>
                  <a:cxn ang="0">
                    <a:pos x="545" y="800"/>
                  </a:cxn>
                  <a:cxn ang="0">
                    <a:pos x="520" y="808"/>
                  </a:cxn>
                  <a:cxn ang="0">
                    <a:pos x="447" y="822"/>
                  </a:cxn>
                  <a:cxn ang="0">
                    <a:pos x="356" y="829"/>
                  </a:cxn>
                  <a:cxn ang="0">
                    <a:pos x="269" y="804"/>
                  </a:cxn>
                  <a:cxn ang="0">
                    <a:pos x="204" y="735"/>
                  </a:cxn>
                  <a:cxn ang="0">
                    <a:pos x="160" y="626"/>
                  </a:cxn>
                  <a:cxn ang="0">
                    <a:pos x="135" y="560"/>
                  </a:cxn>
                  <a:cxn ang="0">
                    <a:pos x="116" y="517"/>
                  </a:cxn>
                  <a:cxn ang="0">
                    <a:pos x="87" y="477"/>
                  </a:cxn>
                  <a:cxn ang="0">
                    <a:pos x="47" y="400"/>
                  </a:cxn>
                  <a:cxn ang="0">
                    <a:pos x="11" y="295"/>
                  </a:cxn>
                  <a:cxn ang="0">
                    <a:pos x="4" y="189"/>
                  </a:cxn>
                  <a:cxn ang="0">
                    <a:pos x="40" y="94"/>
                  </a:cxn>
                  <a:cxn ang="0">
                    <a:pos x="135" y="43"/>
                  </a:cxn>
                  <a:cxn ang="0">
                    <a:pos x="269" y="14"/>
                  </a:cxn>
                  <a:cxn ang="0">
                    <a:pos x="418" y="3"/>
                  </a:cxn>
                  <a:cxn ang="0">
                    <a:pos x="549" y="0"/>
                  </a:cxn>
                </a:cxnLst>
                <a:rect l="0" t="0" r="r" b="b"/>
                <a:pathLst>
                  <a:path w="2153" h="1623">
                    <a:moveTo>
                      <a:pt x="549" y="0"/>
                    </a:moveTo>
                    <a:lnTo>
                      <a:pt x="596" y="0"/>
                    </a:lnTo>
                    <a:lnTo>
                      <a:pt x="629" y="3"/>
                    </a:lnTo>
                    <a:lnTo>
                      <a:pt x="640" y="3"/>
                    </a:lnTo>
                    <a:lnTo>
                      <a:pt x="1666" y="389"/>
                    </a:lnTo>
                    <a:lnTo>
                      <a:pt x="2153" y="1222"/>
                    </a:lnTo>
                    <a:lnTo>
                      <a:pt x="2146" y="1230"/>
                    </a:lnTo>
                    <a:lnTo>
                      <a:pt x="2128" y="1248"/>
                    </a:lnTo>
                    <a:lnTo>
                      <a:pt x="2095" y="1277"/>
                    </a:lnTo>
                    <a:lnTo>
                      <a:pt x="2058" y="1313"/>
                    </a:lnTo>
                    <a:lnTo>
                      <a:pt x="2011" y="1353"/>
                    </a:lnTo>
                    <a:lnTo>
                      <a:pt x="1953" y="1397"/>
                    </a:lnTo>
                    <a:lnTo>
                      <a:pt x="1895" y="1444"/>
                    </a:lnTo>
                    <a:lnTo>
                      <a:pt x="1829" y="1488"/>
                    </a:lnTo>
                    <a:lnTo>
                      <a:pt x="1760" y="1532"/>
                    </a:lnTo>
                    <a:lnTo>
                      <a:pt x="1691" y="1568"/>
                    </a:lnTo>
                    <a:lnTo>
                      <a:pt x="1622" y="1597"/>
                    </a:lnTo>
                    <a:lnTo>
                      <a:pt x="1549" y="1615"/>
                    </a:lnTo>
                    <a:lnTo>
                      <a:pt x="1484" y="1623"/>
                    </a:lnTo>
                    <a:lnTo>
                      <a:pt x="1418" y="1619"/>
                    </a:lnTo>
                    <a:lnTo>
                      <a:pt x="1331" y="1590"/>
                    </a:lnTo>
                    <a:lnTo>
                      <a:pt x="1255" y="1554"/>
                    </a:lnTo>
                    <a:lnTo>
                      <a:pt x="1189" y="1510"/>
                    </a:lnTo>
                    <a:lnTo>
                      <a:pt x="1138" y="1459"/>
                    </a:lnTo>
                    <a:lnTo>
                      <a:pt x="1098" y="1412"/>
                    </a:lnTo>
                    <a:lnTo>
                      <a:pt x="1069" y="1368"/>
                    </a:lnTo>
                    <a:lnTo>
                      <a:pt x="1047" y="1335"/>
                    </a:lnTo>
                    <a:lnTo>
                      <a:pt x="1036" y="1310"/>
                    </a:lnTo>
                    <a:lnTo>
                      <a:pt x="1033" y="1299"/>
                    </a:lnTo>
                    <a:lnTo>
                      <a:pt x="1022" y="1299"/>
                    </a:lnTo>
                    <a:lnTo>
                      <a:pt x="996" y="1295"/>
                    </a:lnTo>
                    <a:lnTo>
                      <a:pt x="960" y="1292"/>
                    </a:lnTo>
                    <a:lnTo>
                      <a:pt x="913" y="1281"/>
                    </a:lnTo>
                    <a:lnTo>
                      <a:pt x="862" y="1262"/>
                    </a:lnTo>
                    <a:lnTo>
                      <a:pt x="807" y="1237"/>
                    </a:lnTo>
                    <a:lnTo>
                      <a:pt x="756" y="1204"/>
                    </a:lnTo>
                    <a:lnTo>
                      <a:pt x="709" y="1164"/>
                    </a:lnTo>
                    <a:lnTo>
                      <a:pt x="669" y="1113"/>
                    </a:lnTo>
                    <a:lnTo>
                      <a:pt x="625" y="1030"/>
                    </a:lnTo>
                    <a:lnTo>
                      <a:pt x="596" y="953"/>
                    </a:lnTo>
                    <a:lnTo>
                      <a:pt x="571" y="891"/>
                    </a:lnTo>
                    <a:lnTo>
                      <a:pt x="556" y="840"/>
                    </a:lnTo>
                    <a:lnTo>
                      <a:pt x="549" y="811"/>
                    </a:lnTo>
                    <a:lnTo>
                      <a:pt x="545" y="800"/>
                    </a:lnTo>
                    <a:lnTo>
                      <a:pt x="538" y="804"/>
                    </a:lnTo>
                    <a:lnTo>
                      <a:pt x="520" y="808"/>
                    </a:lnTo>
                    <a:lnTo>
                      <a:pt x="487" y="815"/>
                    </a:lnTo>
                    <a:lnTo>
                      <a:pt x="447" y="822"/>
                    </a:lnTo>
                    <a:lnTo>
                      <a:pt x="404" y="829"/>
                    </a:lnTo>
                    <a:lnTo>
                      <a:pt x="356" y="829"/>
                    </a:lnTo>
                    <a:lnTo>
                      <a:pt x="309" y="822"/>
                    </a:lnTo>
                    <a:lnTo>
                      <a:pt x="269" y="804"/>
                    </a:lnTo>
                    <a:lnTo>
                      <a:pt x="233" y="775"/>
                    </a:lnTo>
                    <a:lnTo>
                      <a:pt x="204" y="735"/>
                    </a:lnTo>
                    <a:lnTo>
                      <a:pt x="178" y="673"/>
                    </a:lnTo>
                    <a:lnTo>
                      <a:pt x="160" y="626"/>
                    </a:lnTo>
                    <a:lnTo>
                      <a:pt x="145" y="589"/>
                    </a:lnTo>
                    <a:lnTo>
                      <a:pt x="135" y="560"/>
                    </a:lnTo>
                    <a:lnTo>
                      <a:pt x="127" y="538"/>
                    </a:lnTo>
                    <a:lnTo>
                      <a:pt x="116" y="517"/>
                    </a:lnTo>
                    <a:lnTo>
                      <a:pt x="102" y="498"/>
                    </a:lnTo>
                    <a:lnTo>
                      <a:pt x="87" y="477"/>
                    </a:lnTo>
                    <a:lnTo>
                      <a:pt x="69" y="444"/>
                    </a:lnTo>
                    <a:lnTo>
                      <a:pt x="47" y="400"/>
                    </a:lnTo>
                    <a:lnTo>
                      <a:pt x="25" y="349"/>
                    </a:lnTo>
                    <a:lnTo>
                      <a:pt x="11" y="295"/>
                    </a:lnTo>
                    <a:lnTo>
                      <a:pt x="0" y="240"/>
                    </a:lnTo>
                    <a:lnTo>
                      <a:pt x="4" y="189"/>
                    </a:lnTo>
                    <a:lnTo>
                      <a:pt x="14" y="138"/>
                    </a:lnTo>
                    <a:lnTo>
                      <a:pt x="40" y="94"/>
                    </a:lnTo>
                    <a:lnTo>
                      <a:pt x="80" y="65"/>
                    </a:lnTo>
                    <a:lnTo>
                      <a:pt x="135" y="43"/>
                    </a:lnTo>
                    <a:lnTo>
                      <a:pt x="196" y="25"/>
                    </a:lnTo>
                    <a:lnTo>
                      <a:pt x="269" y="14"/>
                    </a:lnTo>
                    <a:lnTo>
                      <a:pt x="342" y="7"/>
                    </a:lnTo>
                    <a:lnTo>
                      <a:pt x="418" y="3"/>
                    </a:lnTo>
                    <a:lnTo>
                      <a:pt x="487" y="0"/>
                    </a:lnTo>
                    <a:lnTo>
                      <a:pt x="549" y="0"/>
                    </a:lnTo>
                    <a:close/>
                  </a:path>
                </a:pathLst>
              </a:custGeom>
              <a:solidFill>
                <a:srgbClr val="E3EBE9"/>
              </a:solidFill>
              <a:ln w="0">
                <a:solidFill>
                  <a:srgbClr val="E3EBE9"/>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91051" name="Freeform 235"/>
              <p:cNvSpPr>
                <a:spLocks noEditPoints="1"/>
              </p:cNvSpPr>
              <p:nvPr/>
            </p:nvSpPr>
            <p:spPr bwMode="auto">
              <a:xfrm>
                <a:off x="3575" y="8060"/>
                <a:ext cx="2175" cy="1645"/>
              </a:xfrm>
              <a:custGeom>
                <a:avLst/>
                <a:gdLst/>
                <a:ahLst/>
                <a:cxnLst>
                  <a:cxn ang="0">
                    <a:pos x="382" y="25"/>
                  </a:cxn>
                  <a:cxn ang="0">
                    <a:pos x="142" y="65"/>
                  </a:cxn>
                  <a:cxn ang="0">
                    <a:pos x="36" y="145"/>
                  </a:cxn>
                  <a:cxn ang="0">
                    <a:pos x="25" y="284"/>
                  </a:cxn>
                  <a:cxn ang="0">
                    <a:pos x="84" y="440"/>
                  </a:cxn>
                  <a:cxn ang="0">
                    <a:pos x="146" y="538"/>
                  </a:cxn>
                  <a:cxn ang="0">
                    <a:pos x="186" y="644"/>
                  </a:cxn>
                  <a:cxn ang="0">
                    <a:pos x="244" y="771"/>
                  </a:cxn>
                  <a:cxn ang="0">
                    <a:pos x="342" y="826"/>
                  </a:cxn>
                  <a:cxn ang="0">
                    <a:pos x="495" y="819"/>
                  </a:cxn>
                  <a:cxn ang="0">
                    <a:pos x="553" y="800"/>
                  </a:cxn>
                  <a:cxn ang="0">
                    <a:pos x="567" y="808"/>
                  </a:cxn>
                  <a:cxn ang="0">
                    <a:pos x="571" y="822"/>
                  </a:cxn>
                  <a:cxn ang="0">
                    <a:pos x="593" y="899"/>
                  </a:cxn>
                  <a:cxn ang="0">
                    <a:pos x="691" y="1117"/>
                  </a:cxn>
                  <a:cxn ang="0">
                    <a:pos x="833" y="1244"/>
                  </a:cxn>
                  <a:cxn ang="0">
                    <a:pos x="986" y="1295"/>
                  </a:cxn>
                  <a:cxn ang="0">
                    <a:pos x="1044" y="1303"/>
                  </a:cxn>
                  <a:cxn ang="0">
                    <a:pos x="1055" y="1310"/>
                  </a:cxn>
                  <a:cxn ang="0">
                    <a:pos x="1058" y="1317"/>
                  </a:cxn>
                  <a:cxn ang="0">
                    <a:pos x="1098" y="1390"/>
                  </a:cxn>
                  <a:cxn ang="0">
                    <a:pos x="1226" y="1525"/>
                  </a:cxn>
                  <a:cxn ang="0">
                    <a:pos x="1433" y="1619"/>
                  </a:cxn>
                  <a:cxn ang="0">
                    <a:pos x="1568" y="1616"/>
                  </a:cxn>
                  <a:cxn ang="0">
                    <a:pos x="1822" y="1499"/>
                  </a:cxn>
                  <a:cxn ang="0">
                    <a:pos x="2018" y="1354"/>
                  </a:cxn>
                  <a:cxn ang="0">
                    <a:pos x="2135" y="1248"/>
                  </a:cxn>
                  <a:cxn ang="0">
                    <a:pos x="647" y="22"/>
                  </a:cxn>
                  <a:cxn ang="0">
                    <a:pos x="633" y="22"/>
                  </a:cxn>
                  <a:cxn ang="0">
                    <a:pos x="538" y="22"/>
                  </a:cxn>
                  <a:cxn ang="0">
                    <a:pos x="618" y="4"/>
                  </a:cxn>
                  <a:cxn ang="0">
                    <a:pos x="651" y="4"/>
                  </a:cxn>
                  <a:cxn ang="0">
                    <a:pos x="2175" y="1237"/>
                  </a:cxn>
                  <a:cxn ang="0">
                    <a:pos x="2146" y="1266"/>
                  </a:cxn>
                  <a:cxn ang="0">
                    <a:pos x="2029" y="1368"/>
                  </a:cxn>
                  <a:cxn ang="0">
                    <a:pos x="1855" y="1503"/>
                  </a:cxn>
                  <a:cxn ang="0">
                    <a:pos x="1640" y="1616"/>
                  </a:cxn>
                  <a:cxn ang="0">
                    <a:pos x="1429" y="1637"/>
                  </a:cxn>
                  <a:cxn ang="0">
                    <a:pos x="1215" y="1543"/>
                  </a:cxn>
                  <a:cxn ang="0">
                    <a:pos x="1087" y="1412"/>
                  </a:cxn>
                  <a:cxn ang="0">
                    <a:pos x="1037" y="1324"/>
                  </a:cxn>
                  <a:cxn ang="0">
                    <a:pos x="1000" y="1317"/>
                  </a:cxn>
                  <a:cxn ang="0">
                    <a:pos x="847" y="1273"/>
                  </a:cxn>
                  <a:cxn ang="0">
                    <a:pos x="706" y="1175"/>
                  </a:cxn>
                  <a:cxn ang="0">
                    <a:pos x="596" y="968"/>
                  </a:cxn>
                  <a:cxn ang="0">
                    <a:pos x="549" y="822"/>
                  </a:cxn>
                  <a:cxn ang="0">
                    <a:pos x="491" y="840"/>
                  </a:cxn>
                  <a:cxn ang="0">
                    <a:pos x="338" y="844"/>
                  </a:cxn>
                  <a:cxn ang="0">
                    <a:pos x="229" y="786"/>
                  </a:cxn>
                  <a:cxn ang="0">
                    <a:pos x="164" y="651"/>
                  </a:cxn>
                  <a:cxn ang="0">
                    <a:pos x="131" y="560"/>
                  </a:cxn>
                  <a:cxn ang="0">
                    <a:pos x="87" y="491"/>
                  </a:cxn>
                  <a:cxn ang="0">
                    <a:pos x="22" y="346"/>
                  </a:cxn>
                  <a:cxn ang="0">
                    <a:pos x="4" y="178"/>
                  </a:cxn>
                  <a:cxn ang="0">
                    <a:pos x="84" y="69"/>
                  </a:cxn>
                  <a:cxn ang="0">
                    <a:pos x="266" y="18"/>
                  </a:cxn>
                  <a:cxn ang="0">
                    <a:pos x="538" y="0"/>
                  </a:cxn>
                </a:cxnLst>
                <a:rect l="0" t="0" r="r" b="b"/>
                <a:pathLst>
                  <a:path w="2175" h="1645">
                    <a:moveTo>
                      <a:pt x="538" y="22"/>
                    </a:moveTo>
                    <a:lnTo>
                      <a:pt x="466" y="22"/>
                    </a:lnTo>
                    <a:lnTo>
                      <a:pt x="382" y="25"/>
                    </a:lnTo>
                    <a:lnTo>
                      <a:pt x="298" y="33"/>
                    </a:lnTo>
                    <a:lnTo>
                      <a:pt x="215" y="47"/>
                    </a:lnTo>
                    <a:lnTo>
                      <a:pt x="142" y="65"/>
                    </a:lnTo>
                    <a:lnTo>
                      <a:pt x="95" y="87"/>
                    </a:lnTo>
                    <a:lnTo>
                      <a:pt x="58" y="113"/>
                    </a:lnTo>
                    <a:lnTo>
                      <a:pt x="36" y="145"/>
                    </a:lnTo>
                    <a:lnTo>
                      <a:pt x="25" y="182"/>
                    </a:lnTo>
                    <a:lnTo>
                      <a:pt x="22" y="226"/>
                    </a:lnTo>
                    <a:lnTo>
                      <a:pt x="25" y="284"/>
                    </a:lnTo>
                    <a:lnTo>
                      <a:pt x="44" y="338"/>
                    </a:lnTo>
                    <a:lnTo>
                      <a:pt x="62" y="393"/>
                    </a:lnTo>
                    <a:lnTo>
                      <a:pt x="84" y="440"/>
                    </a:lnTo>
                    <a:lnTo>
                      <a:pt x="106" y="480"/>
                    </a:lnTo>
                    <a:lnTo>
                      <a:pt x="120" y="502"/>
                    </a:lnTo>
                    <a:lnTo>
                      <a:pt x="146" y="538"/>
                    </a:lnTo>
                    <a:lnTo>
                      <a:pt x="160" y="582"/>
                    </a:lnTo>
                    <a:lnTo>
                      <a:pt x="171" y="611"/>
                    </a:lnTo>
                    <a:lnTo>
                      <a:pt x="186" y="644"/>
                    </a:lnTo>
                    <a:lnTo>
                      <a:pt x="204" y="688"/>
                    </a:lnTo>
                    <a:lnTo>
                      <a:pt x="226" y="742"/>
                    </a:lnTo>
                    <a:lnTo>
                      <a:pt x="244" y="771"/>
                    </a:lnTo>
                    <a:lnTo>
                      <a:pt x="266" y="797"/>
                    </a:lnTo>
                    <a:lnTo>
                      <a:pt x="295" y="811"/>
                    </a:lnTo>
                    <a:lnTo>
                      <a:pt x="342" y="826"/>
                    </a:lnTo>
                    <a:lnTo>
                      <a:pt x="393" y="830"/>
                    </a:lnTo>
                    <a:lnTo>
                      <a:pt x="444" y="826"/>
                    </a:lnTo>
                    <a:lnTo>
                      <a:pt x="495" y="819"/>
                    </a:lnTo>
                    <a:lnTo>
                      <a:pt x="531" y="808"/>
                    </a:lnTo>
                    <a:lnTo>
                      <a:pt x="553" y="800"/>
                    </a:lnTo>
                    <a:lnTo>
                      <a:pt x="556" y="800"/>
                    </a:lnTo>
                    <a:lnTo>
                      <a:pt x="567" y="797"/>
                    </a:lnTo>
                    <a:lnTo>
                      <a:pt x="567" y="808"/>
                    </a:lnTo>
                    <a:lnTo>
                      <a:pt x="567" y="811"/>
                    </a:lnTo>
                    <a:lnTo>
                      <a:pt x="571" y="815"/>
                    </a:lnTo>
                    <a:lnTo>
                      <a:pt x="571" y="822"/>
                    </a:lnTo>
                    <a:lnTo>
                      <a:pt x="575" y="833"/>
                    </a:lnTo>
                    <a:lnTo>
                      <a:pt x="582" y="862"/>
                    </a:lnTo>
                    <a:lnTo>
                      <a:pt x="593" y="899"/>
                    </a:lnTo>
                    <a:lnTo>
                      <a:pt x="615" y="961"/>
                    </a:lnTo>
                    <a:lnTo>
                      <a:pt x="647" y="1033"/>
                    </a:lnTo>
                    <a:lnTo>
                      <a:pt x="691" y="1117"/>
                    </a:lnTo>
                    <a:lnTo>
                      <a:pt x="727" y="1172"/>
                    </a:lnTo>
                    <a:lnTo>
                      <a:pt x="778" y="1212"/>
                    </a:lnTo>
                    <a:lnTo>
                      <a:pt x="833" y="1244"/>
                    </a:lnTo>
                    <a:lnTo>
                      <a:pt x="887" y="1266"/>
                    </a:lnTo>
                    <a:lnTo>
                      <a:pt x="942" y="1284"/>
                    </a:lnTo>
                    <a:lnTo>
                      <a:pt x="986" y="1295"/>
                    </a:lnTo>
                    <a:lnTo>
                      <a:pt x="1022" y="1299"/>
                    </a:lnTo>
                    <a:lnTo>
                      <a:pt x="1040" y="1303"/>
                    </a:lnTo>
                    <a:lnTo>
                      <a:pt x="1044" y="1303"/>
                    </a:lnTo>
                    <a:lnTo>
                      <a:pt x="1051" y="1303"/>
                    </a:lnTo>
                    <a:lnTo>
                      <a:pt x="1055" y="1310"/>
                    </a:lnTo>
                    <a:lnTo>
                      <a:pt x="1055" y="1314"/>
                    </a:lnTo>
                    <a:lnTo>
                      <a:pt x="1058" y="1317"/>
                    </a:lnTo>
                    <a:lnTo>
                      <a:pt x="1062" y="1332"/>
                    </a:lnTo>
                    <a:lnTo>
                      <a:pt x="1073" y="1346"/>
                    </a:lnTo>
                    <a:lnTo>
                      <a:pt x="1098" y="1390"/>
                    </a:lnTo>
                    <a:lnTo>
                      <a:pt x="1135" y="1441"/>
                    </a:lnTo>
                    <a:lnTo>
                      <a:pt x="1175" y="1485"/>
                    </a:lnTo>
                    <a:lnTo>
                      <a:pt x="1226" y="1525"/>
                    </a:lnTo>
                    <a:lnTo>
                      <a:pt x="1284" y="1565"/>
                    </a:lnTo>
                    <a:lnTo>
                      <a:pt x="1353" y="1594"/>
                    </a:lnTo>
                    <a:lnTo>
                      <a:pt x="1433" y="1619"/>
                    </a:lnTo>
                    <a:lnTo>
                      <a:pt x="1458" y="1623"/>
                    </a:lnTo>
                    <a:lnTo>
                      <a:pt x="1488" y="1623"/>
                    </a:lnTo>
                    <a:lnTo>
                      <a:pt x="1568" y="1616"/>
                    </a:lnTo>
                    <a:lnTo>
                      <a:pt x="1651" y="1586"/>
                    </a:lnTo>
                    <a:lnTo>
                      <a:pt x="1738" y="1550"/>
                    </a:lnTo>
                    <a:lnTo>
                      <a:pt x="1822" y="1499"/>
                    </a:lnTo>
                    <a:lnTo>
                      <a:pt x="1902" y="1445"/>
                    </a:lnTo>
                    <a:lnTo>
                      <a:pt x="1964" y="1397"/>
                    </a:lnTo>
                    <a:lnTo>
                      <a:pt x="2018" y="1354"/>
                    </a:lnTo>
                    <a:lnTo>
                      <a:pt x="2066" y="1314"/>
                    </a:lnTo>
                    <a:lnTo>
                      <a:pt x="2106" y="1277"/>
                    </a:lnTo>
                    <a:lnTo>
                      <a:pt x="2135" y="1248"/>
                    </a:lnTo>
                    <a:lnTo>
                      <a:pt x="2149" y="1233"/>
                    </a:lnTo>
                    <a:lnTo>
                      <a:pt x="1669" y="411"/>
                    </a:lnTo>
                    <a:lnTo>
                      <a:pt x="647" y="22"/>
                    </a:lnTo>
                    <a:lnTo>
                      <a:pt x="640" y="22"/>
                    </a:lnTo>
                    <a:lnTo>
                      <a:pt x="633" y="22"/>
                    </a:lnTo>
                    <a:lnTo>
                      <a:pt x="618" y="22"/>
                    </a:lnTo>
                    <a:lnTo>
                      <a:pt x="586" y="22"/>
                    </a:lnTo>
                    <a:lnTo>
                      <a:pt x="538" y="22"/>
                    </a:lnTo>
                    <a:close/>
                    <a:moveTo>
                      <a:pt x="538" y="0"/>
                    </a:moveTo>
                    <a:lnTo>
                      <a:pt x="586" y="0"/>
                    </a:lnTo>
                    <a:lnTo>
                      <a:pt x="618" y="4"/>
                    </a:lnTo>
                    <a:lnTo>
                      <a:pt x="644" y="4"/>
                    </a:lnTo>
                    <a:lnTo>
                      <a:pt x="651" y="4"/>
                    </a:lnTo>
                    <a:lnTo>
                      <a:pt x="1684" y="393"/>
                    </a:lnTo>
                    <a:lnTo>
                      <a:pt x="2171" y="1230"/>
                    </a:lnTo>
                    <a:lnTo>
                      <a:pt x="2175" y="1237"/>
                    </a:lnTo>
                    <a:lnTo>
                      <a:pt x="2171" y="1241"/>
                    </a:lnTo>
                    <a:lnTo>
                      <a:pt x="2164" y="1248"/>
                    </a:lnTo>
                    <a:lnTo>
                      <a:pt x="2146" y="1266"/>
                    </a:lnTo>
                    <a:lnTo>
                      <a:pt x="2117" y="1295"/>
                    </a:lnTo>
                    <a:lnTo>
                      <a:pt x="2077" y="1328"/>
                    </a:lnTo>
                    <a:lnTo>
                      <a:pt x="2029" y="1368"/>
                    </a:lnTo>
                    <a:lnTo>
                      <a:pt x="1978" y="1412"/>
                    </a:lnTo>
                    <a:lnTo>
                      <a:pt x="1917" y="1459"/>
                    </a:lnTo>
                    <a:lnTo>
                      <a:pt x="1855" y="1503"/>
                    </a:lnTo>
                    <a:lnTo>
                      <a:pt x="1786" y="1543"/>
                    </a:lnTo>
                    <a:lnTo>
                      <a:pt x="1717" y="1583"/>
                    </a:lnTo>
                    <a:lnTo>
                      <a:pt x="1640" y="1616"/>
                    </a:lnTo>
                    <a:lnTo>
                      <a:pt x="1564" y="1637"/>
                    </a:lnTo>
                    <a:lnTo>
                      <a:pt x="1488" y="1645"/>
                    </a:lnTo>
                    <a:lnTo>
                      <a:pt x="1429" y="1637"/>
                    </a:lnTo>
                    <a:lnTo>
                      <a:pt x="1346" y="1616"/>
                    </a:lnTo>
                    <a:lnTo>
                      <a:pt x="1273" y="1583"/>
                    </a:lnTo>
                    <a:lnTo>
                      <a:pt x="1215" y="1543"/>
                    </a:lnTo>
                    <a:lnTo>
                      <a:pt x="1160" y="1499"/>
                    </a:lnTo>
                    <a:lnTo>
                      <a:pt x="1120" y="1455"/>
                    </a:lnTo>
                    <a:lnTo>
                      <a:pt x="1087" y="1412"/>
                    </a:lnTo>
                    <a:lnTo>
                      <a:pt x="1062" y="1375"/>
                    </a:lnTo>
                    <a:lnTo>
                      <a:pt x="1047" y="1343"/>
                    </a:lnTo>
                    <a:lnTo>
                      <a:pt x="1037" y="1324"/>
                    </a:lnTo>
                    <a:lnTo>
                      <a:pt x="1037" y="1321"/>
                    </a:lnTo>
                    <a:lnTo>
                      <a:pt x="1029" y="1321"/>
                    </a:lnTo>
                    <a:lnTo>
                      <a:pt x="1000" y="1317"/>
                    </a:lnTo>
                    <a:lnTo>
                      <a:pt x="953" y="1306"/>
                    </a:lnTo>
                    <a:lnTo>
                      <a:pt x="895" y="1292"/>
                    </a:lnTo>
                    <a:lnTo>
                      <a:pt x="847" y="1273"/>
                    </a:lnTo>
                    <a:lnTo>
                      <a:pt x="797" y="1248"/>
                    </a:lnTo>
                    <a:lnTo>
                      <a:pt x="749" y="1215"/>
                    </a:lnTo>
                    <a:lnTo>
                      <a:pt x="706" y="1175"/>
                    </a:lnTo>
                    <a:lnTo>
                      <a:pt x="673" y="1128"/>
                    </a:lnTo>
                    <a:lnTo>
                      <a:pt x="629" y="1044"/>
                    </a:lnTo>
                    <a:lnTo>
                      <a:pt x="596" y="968"/>
                    </a:lnTo>
                    <a:lnTo>
                      <a:pt x="575" y="906"/>
                    </a:lnTo>
                    <a:lnTo>
                      <a:pt x="560" y="855"/>
                    </a:lnTo>
                    <a:lnTo>
                      <a:pt x="549" y="822"/>
                    </a:lnTo>
                    <a:lnTo>
                      <a:pt x="527" y="830"/>
                    </a:lnTo>
                    <a:lnTo>
                      <a:pt x="491" y="840"/>
                    </a:lnTo>
                    <a:lnTo>
                      <a:pt x="444" y="848"/>
                    </a:lnTo>
                    <a:lnTo>
                      <a:pt x="393" y="851"/>
                    </a:lnTo>
                    <a:lnTo>
                      <a:pt x="338" y="844"/>
                    </a:lnTo>
                    <a:lnTo>
                      <a:pt x="287" y="830"/>
                    </a:lnTo>
                    <a:lnTo>
                      <a:pt x="255" y="811"/>
                    </a:lnTo>
                    <a:lnTo>
                      <a:pt x="229" y="786"/>
                    </a:lnTo>
                    <a:lnTo>
                      <a:pt x="207" y="750"/>
                    </a:lnTo>
                    <a:lnTo>
                      <a:pt x="182" y="695"/>
                    </a:lnTo>
                    <a:lnTo>
                      <a:pt x="164" y="651"/>
                    </a:lnTo>
                    <a:lnTo>
                      <a:pt x="153" y="615"/>
                    </a:lnTo>
                    <a:lnTo>
                      <a:pt x="142" y="589"/>
                    </a:lnTo>
                    <a:lnTo>
                      <a:pt x="131" y="560"/>
                    </a:lnTo>
                    <a:lnTo>
                      <a:pt x="120" y="535"/>
                    </a:lnTo>
                    <a:lnTo>
                      <a:pt x="106" y="517"/>
                    </a:lnTo>
                    <a:lnTo>
                      <a:pt x="87" y="491"/>
                    </a:lnTo>
                    <a:lnTo>
                      <a:pt x="65" y="451"/>
                    </a:lnTo>
                    <a:lnTo>
                      <a:pt x="44" y="404"/>
                    </a:lnTo>
                    <a:lnTo>
                      <a:pt x="22" y="346"/>
                    </a:lnTo>
                    <a:lnTo>
                      <a:pt x="7" y="287"/>
                    </a:lnTo>
                    <a:lnTo>
                      <a:pt x="0" y="226"/>
                    </a:lnTo>
                    <a:lnTo>
                      <a:pt x="4" y="178"/>
                    </a:lnTo>
                    <a:lnTo>
                      <a:pt x="18" y="135"/>
                    </a:lnTo>
                    <a:lnTo>
                      <a:pt x="44" y="98"/>
                    </a:lnTo>
                    <a:lnTo>
                      <a:pt x="84" y="69"/>
                    </a:lnTo>
                    <a:lnTo>
                      <a:pt x="135" y="47"/>
                    </a:lnTo>
                    <a:lnTo>
                      <a:pt x="196" y="29"/>
                    </a:lnTo>
                    <a:lnTo>
                      <a:pt x="266" y="18"/>
                    </a:lnTo>
                    <a:lnTo>
                      <a:pt x="360" y="7"/>
                    </a:lnTo>
                    <a:lnTo>
                      <a:pt x="455" y="4"/>
                    </a:lnTo>
                    <a:lnTo>
                      <a:pt x="538" y="0"/>
                    </a:lnTo>
                    <a:close/>
                  </a:path>
                </a:pathLst>
              </a:custGeom>
              <a:solidFill>
                <a:srgbClr val="000000"/>
              </a:solidFill>
              <a:ln w="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91050" name="Freeform 234"/>
              <p:cNvSpPr>
                <a:spLocks/>
              </p:cNvSpPr>
              <p:nvPr/>
            </p:nvSpPr>
            <p:spPr bwMode="auto">
              <a:xfrm>
                <a:off x="5401" y="7077"/>
                <a:ext cx="953" cy="1871"/>
              </a:xfrm>
              <a:custGeom>
                <a:avLst/>
                <a:gdLst/>
                <a:ahLst/>
                <a:cxnLst>
                  <a:cxn ang="0">
                    <a:pos x="756" y="0"/>
                  </a:cxn>
                  <a:cxn ang="0">
                    <a:pos x="763" y="4"/>
                  </a:cxn>
                  <a:cxn ang="0">
                    <a:pos x="778" y="11"/>
                  </a:cxn>
                  <a:cxn ang="0">
                    <a:pos x="803" y="30"/>
                  </a:cxn>
                  <a:cxn ang="0">
                    <a:pos x="833" y="51"/>
                  </a:cxn>
                  <a:cxn ang="0">
                    <a:pos x="865" y="80"/>
                  </a:cxn>
                  <a:cxn ang="0">
                    <a:pos x="894" y="121"/>
                  </a:cxn>
                  <a:cxn ang="0">
                    <a:pos x="920" y="164"/>
                  </a:cxn>
                  <a:cxn ang="0">
                    <a:pos x="934" y="219"/>
                  </a:cxn>
                  <a:cxn ang="0">
                    <a:pos x="938" y="281"/>
                  </a:cxn>
                  <a:cxn ang="0">
                    <a:pos x="934" y="357"/>
                  </a:cxn>
                  <a:cxn ang="0">
                    <a:pos x="927" y="419"/>
                  </a:cxn>
                  <a:cxn ang="0">
                    <a:pos x="916" y="470"/>
                  </a:cxn>
                  <a:cxn ang="0">
                    <a:pos x="905" y="506"/>
                  </a:cxn>
                  <a:cxn ang="0">
                    <a:pos x="894" y="532"/>
                  </a:cxn>
                  <a:cxn ang="0">
                    <a:pos x="891" y="550"/>
                  </a:cxn>
                  <a:cxn ang="0">
                    <a:pos x="894" y="561"/>
                  </a:cxn>
                  <a:cxn ang="0">
                    <a:pos x="902" y="575"/>
                  </a:cxn>
                  <a:cxn ang="0">
                    <a:pos x="916" y="601"/>
                  </a:cxn>
                  <a:cxn ang="0">
                    <a:pos x="931" y="637"/>
                  </a:cxn>
                  <a:cxn ang="0">
                    <a:pos x="945" y="685"/>
                  </a:cxn>
                  <a:cxn ang="0">
                    <a:pos x="953" y="743"/>
                  </a:cxn>
                  <a:cxn ang="0">
                    <a:pos x="953" y="812"/>
                  </a:cxn>
                  <a:cxn ang="0">
                    <a:pos x="942" y="888"/>
                  </a:cxn>
                  <a:cxn ang="0">
                    <a:pos x="913" y="972"/>
                  </a:cxn>
                  <a:cxn ang="0">
                    <a:pos x="880" y="1052"/>
                  </a:cxn>
                  <a:cxn ang="0">
                    <a:pos x="858" y="1114"/>
                  </a:cxn>
                  <a:cxn ang="0">
                    <a:pos x="836" y="1161"/>
                  </a:cxn>
                  <a:cxn ang="0">
                    <a:pos x="825" y="1198"/>
                  </a:cxn>
                  <a:cxn ang="0">
                    <a:pos x="814" y="1219"/>
                  </a:cxn>
                  <a:cxn ang="0">
                    <a:pos x="811" y="1234"/>
                  </a:cxn>
                  <a:cxn ang="0">
                    <a:pos x="807" y="1241"/>
                  </a:cxn>
                  <a:cxn ang="0">
                    <a:pos x="807" y="1241"/>
                  </a:cxn>
                  <a:cxn ang="0">
                    <a:pos x="807" y="1252"/>
                  </a:cxn>
                  <a:cxn ang="0">
                    <a:pos x="814" y="1281"/>
                  </a:cxn>
                  <a:cxn ang="0">
                    <a:pos x="818" y="1325"/>
                  </a:cxn>
                  <a:cxn ang="0">
                    <a:pos x="822" y="1380"/>
                  </a:cxn>
                  <a:cxn ang="0">
                    <a:pos x="818" y="1441"/>
                  </a:cxn>
                  <a:cxn ang="0">
                    <a:pos x="807" y="1507"/>
                  </a:cxn>
                  <a:cxn ang="0">
                    <a:pos x="789" y="1572"/>
                  </a:cxn>
                  <a:cxn ang="0">
                    <a:pos x="756" y="1631"/>
                  </a:cxn>
                  <a:cxn ang="0">
                    <a:pos x="709" y="1689"/>
                  </a:cxn>
                  <a:cxn ang="0">
                    <a:pos x="665" y="1743"/>
                  </a:cxn>
                  <a:cxn ang="0">
                    <a:pos x="625" y="1787"/>
                  </a:cxn>
                  <a:cxn ang="0">
                    <a:pos x="589" y="1823"/>
                  </a:cxn>
                  <a:cxn ang="0">
                    <a:pos x="560" y="1849"/>
                  </a:cxn>
                  <a:cxn ang="0">
                    <a:pos x="542" y="1864"/>
                  </a:cxn>
                  <a:cxn ang="0">
                    <a:pos x="534" y="1871"/>
                  </a:cxn>
                  <a:cxn ang="0">
                    <a:pos x="105" y="1656"/>
                  </a:cxn>
                  <a:cxn ang="0">
                    <a:pos x="0" y="936"/>
                  </a:cxn>
                  <a:cxn ang="0">
                    <a:pos x="363" y="517"/>
                  </a:cxn>
                  <a:cxn ang="0">
                    <a:pos x="327" y="241"/>
                  </a:cxn>
                  <a:cxn ang="0">
                    <a:pos x="756" y="0"/>
                  </a:cxn>
                </a:cxnLst>
                <a:rect l="0" t="0" r="r" b="b"/>
                <a:pathLst>
                  <a:path w="953" h="1871">
                    <a:moveTo>
                      <a:pt x="756" y="0"/>
                    </a:moveTo>
                    <a:lnTo>
                      <a:pt x="763" y="4"/>
                    </a:lnTo>
                    <a:lnTo>
                      <a:pt x="778" y="11"/>
                    </a:lnTo>
                    <a:lnTo>
                      <a:pt x="803" y="30"/>
                    </a:lnTo>
                    <a:lnTo>
                      <a:pt x="833" y="51"/>
                    </a:lnTo>
                    <a:lnTo>
                      <a:pt x="865" y="80"/>
                    </a:lnTo>
                    <a:lnTo>
                      <a:pt x="894" y="121"/>
                    </a:lnTo>
                    <a:lnTo>
                      <a:pt x="920" y="164"/>
                    </a:lnTo>
                    <a:lnTo>
                      <a:pt x="934" y="219"/>
                    </a:lnTo>
                    <a:lnTo>
                      <a:pt x="938" y="281"/>
                    </a:lnTo>
                    <a:lnTo>
                      <a:pt x="934" y="357"/>
                    </a:lnTo>
                    <a:lnTo>
                      <a:pt x="927" y="419"/>
                    </a:lnTo>
                    <a:lnTo>
                      <a:pt x="916" y="470"/>
                    </a:lnTo>
                    <a:lnTo>
                      <a:pt x="905" y="506"/>
                    </a:lnTo>
                    <a:lnTo>
                      <a:pt x="894" y="532"/>
                    </a:lnTo>
                    <a:lnTo>
                      <a:pt x="891" y="550"/>
                    </a:lnTo>
                    <a:lnTo>
                      <a:pt x="894" y="561"/>
                    </a:lnTo>
                    <a:lnTo>
                      <a:pt x="902" y="575"/>
                    </a:lnTo>
                    <a:lnTo>
                      <a:pt x="916" y="601"/>
                    </a:lnTo>
                    <a:lnTo>
                      <a:pt x="931" y="637"/>
                    </a:lnTo>
                    <a:lnTo>
                      <a:pt x="945" y="685"/>
                    </a:lnTo>
                    <a:lnTo>
                      <a:pt x="953" y="743"/>
                    </a:lnTo>
                    <a:lnTo>
                      <a:pt x="953" y="812"/>
                    </a:lnTo>
                    <a:lnTo>
                      <a:pt x="942" y="888"/>
                    </a:lnTo>
                    <a:lnTo>
                      <a:pt x="913" y="972"/>
                    </a:lnTo>
                    <a:lnTo>
                      <a:pt x="880" y="1052"/>
                    </a:lnTo>
                    <a:lnTo>
                      <a:pt x="858" y="1114"/>
                    </a:lnTo>
                    <a:lnTo>
                      <a:pt x="836" y="1161"/>
                    </a:lnTo>
                    <a:lnTo>
                      <a:pt x="825" y="1198"/>
                    </a:lnTo>
                    <a:lnTo>
                      <a:pt x="814" y="1219"/>
                    </a:lnTo>
                    <a:lnTo>
                      <a:pt x="811" y="1234"/>
                    </a:lnTo>
                    <a:lnTo>
                      <a:pt x="807" y="1241"/>
                    </a:lnTo>
                    <a:lnTo>
                      <a:pt x="807" y="1252"/>
                    </a:lnTo>
                    <a:lnTo>
                      <a:pt x="814" y="1281"/>
                    </a:lnTo>
                    <a:lnTo>
                      <a:pt x="818" y="1325"/>
                    </a:lnTo>
                    <a:lnTo>
                      <a:pt x="822" y="1380"/>
                    </a:lnTo>
                    <a:lnTo>
                      <a:pt x="818" y="1441"/>
                    </a:lnTo>
                    <a:lnTo>
                      <a:pt x="807" y="1507"/>
                    </a:lnTo>
                    <a:lnTo>
                      <a:pt x="789" y="1572"/>
                    </a:lnTo>
                    <a:lnTo>
                      <a:pt x="756" y="1631"/>
                    </a:lnTo>
                    <a:lnTo>
                      <a:pt x="709" y="1689"/>
                    </a:lnTo>
                    <a:lnTo>
                      <a:pt x="665" y="1743"/>
                    </a:lnTo>
                    <a:lnTo>
                      <a:pt x="625" y="1787"/>
                    </a:lnTo>
                    <a:lnTo>
                      <a:pt x="589" y="1823"/>
                    </a:lnTo>
                    <a:lnTo>
                      <a:pt x="560" y="1849"/>
                    </a:lnTo>
                    <a:lnTo>
                      <a:pt x="542" y="1864"/>
                    </a:lnTo>
                    <a:lnTo>
                      <a:pt x="534" y="1871"/>
                    </a:lnTo>
                    <a:lnTo>
                      <a:pt x="105" y="1656"/>
                    </a:lnTo>
                    <a:lnTo>
                      <a:pt x="0" y="936"/>
                    </a:lnTo>
                    <a:lnTo>
                      <a:pt x="363" y="517"/>
                    </a:lnTo>
                    <a:lnTo>
                      <a:pt x="327" y="241"/>
                    </a:lnTo>
                    <a:lnTo>
                      <a:pt x="756" y="0"/>
                    </a:lnTo>
                    <a:close/>
                  </a:path>
                </a:pathLst>
              </a:custGeom>
              <a:solidFill>
                <a:srgbClr val="E3EBE9"/>
              </a:solidFill>
              <a:ln w="0">
                <a:solidFill>
                  <a:srgbClr val="E3EBE9"/>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91049" name="Freeform 233"/>
              <p:cNvSpPr>
                <a:spLocks noEditPoints="1"/>
              </p:cNvSpPr>
              <p:nvPr/>
            </p:nvSpPr>
            <p:spPr bwMode="auto">
              <a:xfrm>
                <a:off x="5390" y="7067"/>
                <a:ext cx="978" cy="1892"/>
              </a:xfrm>
              <a:custGeom>
                <a:avLst/>
                <a:gdLst/>
                <a:ahLst/>
                <a:cxnLst>
                  <a:cxn ang="0">
                    <a:pos x="349" y="254"/>
                  </a:cxn>
                  <a:cxn ang="0">
                    <a:pos x="22" y="949"/>
                  </a:cxn>
                  <a:cxn ang="0">
                    <a:pos x="545" y="1870"/>
                  </a:cxn>
                  <a:cxn ang="0">
                    <a:pos x="560" y="1855"/>
                  </a:cxn>
                  <a:cxn ang="0">
                    <a:pos x="589" y="1826"/>
                  </a:cxn>
                  <a:cxn ang="0">
                    <a:pos x="654" y="1761"/>
                  </a:cxn>
                  <a:cxn ang="0">
                    <a:pos x="760" y="1633"/>
                  </a:cxn>
                  <a:cxn ang="0">
                    <a:pos x="811" y="1517"/>
                  </a:cxn>
                  <a:cxn ang="0">
                    <a:pos x="822" y="1397"/>
                  </a:cxn>
                  <a:cxn ang="0">
                    <a:pos x="814" y="1306"/>
                  </a:cxn>
                  <a:cxn ang="0">
                    <a:pos x="807" y="1259"/>
                  </a:cxn>
                  <a:cxn ang="0">
                    <a:pos x="807" y="1251"/>
                  </a:cxn>
                  <a:cxn ang="0">
                    <a:pos x="807" y="1248"/>
                  </a:cxn>
                  <a:cxn ang="0">
                    <a:pos x="818" y="1226"/>
                  </a:cxn>
                  <a:cxn ang="0">
                    <a:pos x="840" y="1168"/>
                  </a:cxn>
                  <a:cxn ang="0">
                    <a:pos x="884" y="1058"/>
                  </a:cxn>
                  <a:cxn ang="0">
                    <a:pos x="938" y="909"/>
                  </a:cxn>
                  <a:cxn ang="0">
                    <a:pos x="956" y="786"/>
                  </a:cxn>
                  <a:cxn ang="0">
                    <a:pos x="938" y="662"/>
                  </a:cxn>
                  <a:cxn ang="0">
                    <a:pos x="905" y="593"/>
                  </a:cxn>
                  <a:cxn ang="0">
                    <a:pos x="894" y="571"/>
                  </a:cxn>
                  <a:cxn ang="0">
                    <a:pos x="894" y="549"/>
                  </a:cxn>
                  <a:cxn ang="0">
                    <a:pos x="905" y="509"/>
                  </a:cxn>
                  <a:cxn ang="0">
                    <a:pos x="927" y="433"/>
                  </a:cxn>
                  <a:cxn ang="0">
                    <a:pos x="942" y="291"/>
                  </a:cxn>
                  <a:cxn ang="0">
                    <a:pos x="934" y="218"/>
                  </a:cxn>
                  <a:cxn ang="0">
                    <a:pos x="887" y="120"/>
                  </a:cxn>
                  <a:cxn ang="0">
                    <a:pos x="825" y="58"/>
                  </a:cxn>
                  <a:cxn ang="0">
                    <a:pos x="774" y="25"/>
                  </a:cxn>
                  <a:cxn ang="0">
                    <a:pos x="767" y="0"/>
                  </a:cxn>
                  <a:cxn ang="0">
                    <a:pos x="778" y="3"/>
                  </a:cxn>
                  <a:cxn ang="0">
                    <a:pos x="833" y="36"/>
                  </a:cxn>
                  <a:cxn ang="0">
                    <a:pos x="902" y="105"/>
                  </a:cxn>
                  <a:cxn ang="0">
                    <a:pos x="953" y="214"/>
                  </a:cxn>
                  <a:cxn ang="0">
                    <a:pos x="960" y="291"/>
                  </a:cxn>
                  <a:cxn ang="0">
                    <a:pos x="949" y="422"/>
                  </a:cxn>
                  <a:cxn ang="0">
                    <a:pos x="927" y="509"/>
                  </a:cxn>
                  <a:cxn ang="0">
                    <a:pos x="916" y="549"/>
                  </a:cxn>
                  <a:cxn ang="0">
                    <a:pos x="913" y="564"/>
                  </a:cxn>
                  <a:cxn ang="0">
                    <a:pos x="913" y="567"/>
                  </a:cxn>
                  <a:cxn ang="0">
                    <a:pos x="942" y="614"/>
                  </a:cxn>
                  <a:cxn ang="0">
                    <a:pos x="971" y="716"/>
                  </a:cxn>
                  <a:cxn ang="0">
                    <a:pos x="971" y="844"/>
                  </a:cxn>
                  <a:cxn ang="0">
                    <a:pos x="934" y="986"/>
                  </a:cxn>
                  <a:cxn ang="0">
                    <a:pos x="880" y="1120"/>
                  </a:cxn>
                  <a:cxn ang="0">
                    <a:pos x="847" y="1204"/>
                  </a:cxn>
                  <a:cxn ang="0">
                    <a:pos x="833" y="1244"/>
                  </a:cxn>
                  <a:cxn ang="0">
                    <a:pos x="829" y="1255"/>
                  </a:cxn>
                  <a:cxn ang="0">
                    <a:pos x="836" y="1291"/>
                  </a:cxn>
                  <a:cxn ang="0">
                    <a:pos x="844" y="1397"/>
                  </a:cxn>
                  <a:cxn ang="0">
                    <a:pos x="829" y="1524"/>
                  </a:cxn>
                  <a:cxn ang="0">
                    <a:pos x="774" y="1648"/>
                  </a:cxn>
                  <a:cxn ang="0">
                    <a:pos x="684" y="1761"/>
                  </a:cxn>
                  <a:cxn ang="0">
                    <a:pos x="607" y="1841"/>
                  </a:cxn>
                  <a:cxn ang="0">
                    <a:pos x="560" y="1881"/>
                  </a:cxn>
                  <a:cxn ang="0">
                    <a:pos x="549" y="1892"/>
                  </a:cxn>
                  <a:cxn ang="0">
                    <a:pos x="0" y="942"/>
                  </a:cxn>
                  <a:cxn ang="0">
                    <a:pos x="327" y="243"/>
                  </a:cxn>
                  <a:cxn ang="0">
                    <a:pos x="767" y="0"/>
                  </a:cxn>
                </a:cxnLst>
                <a:rect l="0" t="0" r="r" b="b"/>
                <a:pathLst>
                  <a:path w="978" h="1892">
                    <a:moveTo>
                      <a:pt x="767" y="21"/>
                    </a:moveTo>
                    <a:lnTo>
                      <a:pt x="349" y="254"/>
                    </a:lnTo>
                    <a:lnTo>
                      <a:pt x="385" y="527"/>
                    </a:lnTo>
                    <a:lnTo>
                      <a:pt x="22" y="949"/>
                    </a:lnTo>
                    <a:lnTo>
                      <a:pt x="127" y="1659"/>
                    </a:lnTo>
                    <a:lnTo>
                      <a:pt x="545" y="1870"/>
                    </a:lnTo>
                    <a:lnTo>
                      <a:pt x="553" y="1863"/>
                    </a:lnTo>
                    <a:lnTo>
                      <a:pt x="560" y="1855"/>
                    </a:lnTo>
                    <a:lnTo>
                      <a:pt x="574" y="1844"/>
                    </a:lnTo>
                    <a:lnTo>
                      <a:pt x="589" y="1826"/>
                    </a:lnTo>
                    <a:lnTo>
                      <a:pt x="611" y="1808"/>
                    </a:lnTo>
                    <a:lnTo>
                      <a:pt x="654" y="1761"/>
                    </a:lnTo>
                    <a:lnTo>
                      <a:pt x="705" y="1702"/>
                    </a:lnTo>
                    <a:lnTo>
                      <a:pt x="760" y="1633"/>
                    </a:lnTo>
                    <a:lnTo>
                      <a:pt x="789" y="1579"/>
                    </a:lnTo>
                    <a:lnTo>
                      <a:pt x="811" y="1517"/>
                    </a:lnTo>
                    <a:lnTo>
                      <a:pt x="818" y="1455"/>
                    </a:lnTo>
                    <a:lnTo>
                      <a:pt x="822" y="1397"/>
                    </a:lnTo>
                    <a:lnTo>
                      <a:pt x="822" y="1346"/>
                    </a:lnTo>
                    <a:lnTo>
                      <a:pt x="814" y="1306"/>
                    </a:lnTo>
                    <a:lnTo>
                      <a:pt x="811" y="1273"/>
                    </a:lnTo>
                    <a:lnTo>
                      <a:pt x="807" y="1259"/>
                    </a:lnTo>
                    <a:lnTo>
                      <a:pt x="807" y="1255"/>
                    </a:lnTo>
                    <a:lnTo>
                      <a:pt x="807" y="1251"/>
                    </a:lnTo>
                    <a:lnTo>
                      <a:pt x="807" y="1248"/>
                    </a:lnTo>
                    <a:lnTo>
                      <a:pt x="811" y="1240"/>
                    </a:lnTo>
                    <a:lnTo>
                      <a:pt x="818" y="1226"/>
                    </a:lnTo>
                    <a:lnTo>
                      <a:pt x="825" y="1204"/>
                    </a:lnTo>
                    <a:lnTo>
                      <a:pt x="840" y="1168"/>
                    </a:lnTo>
                    <a:lnTo>
                      <a:pt x="858" y="1120"/>
                    </a:lnTo>
                    <a:lnTo>
                      <a:pt x="884" y="1058"/>
                    </a:lnTo>
                    <a:lnTo>
                      <a:pt x="916" y="978"/>
                    </a:lnTo>
                    <a:lnTo>
                      <a:pt x="938" y="909"/>
                    </a:lnTo>
                    <a:lnTo>
                      <a:pt x="953" y="844"/>
                    </a:lnTo>
                    <a:lnTo>
                      <a:pt x="956" y="786"/>
                    </a:lnTo>
                    <a:lnTo>
                      <a:pt x="949" y="716"/>
                    </a:lnTo>
                    <a:lnTo>
                      <a:pt x="938" y="662"/>
                    </a:lnTo>
                    <a:lnTo>
                      <a:pt x="920" y="622"/>
                    </a:lnTo>
                    <a:lnTo>
                      <a:pt x="905" y="593"/>
                    </a:lnTo>
                    <a:lnTo>
                      <a:pt x="898" y="578"/>
                    </a:lnTo>
                    <a:lnTo>
                      <a:pt x="894" y="571"/>
                    </a:lnTo>
                    <a:lnTo>
                      <a:pt x="891" y="564"/>
                    </a:lnTo>
                    <a:lnTo>
                      <a:pt x="894" y="549"/>
                    </a:lnTo>
                    <a:lnTo>
                      <a:pt x="898" y="531"/>
                    </a:lnTo>
                    <a:lnTo>
                      <a:pt x="905" y="509"/>
                    </a:lnTo>
                    <a:lnTo>
                      <a:pt x="916" y="480"/>
                    </a:lnTo>
                    <a:lnTo>
                      <a:pt x="927" y="433"/>
                    </a:lnTo>
                    <a:lnTo>
                      <a:pt x="934" y="367"/>
                    </a:lnTo>
                    <a:lnTo>
                      <a:pt x="942" y="291"/>
                    </a:lnTo>
                    <a:lnTo>
                      <a:pt x="942" y="283"/>
                    </a:lnTo>
                    <a:lnTo>
                      <a:pt x="934" y="218"/>
                    </a:lnTo>
                    <a:lnTo>
                      <a:pt x="913" y="167"/>
                    </a:lnTo>
                    <a:lnTo>
                      <a:pt x="887" y="120"/>
                    </a:lnTo>
                    <a:lnTo>
                      <a:pt x="854" y="83"/>
                    </a:lnTo>
                    <a:lnTo>
                      <a:pt x="825" y="58"/>
                    </a:lnTo>
                    <a:lnTo>
                      <a:pt x="796" y="36"/>
                    </a:lnTo>
                    <a:lnTo>
                      <a:pt x="774" y="25"/>
                    </a:lnTo>
                    <a:lnTo>
                      <a:pt x="767" y="21"/>
                    </a:lnTo>
                    <a:close/>
                    <a:moveTo>
                      <a:pt x="767" y="0"/>
                    </a:moveTo>
                    <a:lnTo>
                      <a:pt x="771" y="0"/>
                    </a:lnTo>
                    <a:lnTo>
                      <a:pt x="778" y="3"/>
                    </a:lnTo>
                    <a:lnTo>
                      <a:pt x="800" y="18"/>
                    </a:lnTo>
                    <a:lnTo>
                      <a:pt x="833" y="36"/>
                    </a:lnTo>
                    <a:lnTo>
                      <a:pt x="865" y="65"/>
                    </a:lnTo>
                    <a:lnTo>
                      <a:pt x="902" y="105"/>
                    </a:lnTo>
                    <a:lnTo>
                      <a:pt x="931" y="152"/>
                    </a:lnTo>
                    <a:lnTo>
                      <a:pt x="953" y="214"/>
                    </a:lnTo>
                    <a:lnTo>
                      <a:pt x="960" y="283"/>
                    </a:lnTo>
                    <a:lnTo>
                      <a:pt x="960" y="291"/>
                    </a:lnTo>
                    <a:lnTo>
                      <a:pt x="956" y="363"/>
                    </a:lnTo>
                    <a:lnTo>
                      <a:pt x="949" y="422"/>
                    </a:lnTo>
                    <a:lnTo>
                      <a:pt x="938" y="473"/>
                    </a:lnTo>
                    <a:lnTo>
                      <a:pt x="927" y="509"/>
                    </a:lnTo>
                    <a:lnTo>
                      <a:pt x="920" y="534"/>
                    </a:lnTo>
                    <a:lnTo>
                      <a:pt x="916" y="549"/>
                    </a:lnTo>
                    <a:lnTo>
                      <a:pt x="913" y="556"/>
                    </a:lnTo>
                    <a:lnTo>
                      <a:pt x="913" y="564"/>
                    </a:lnTo>
                    <a:lnTo>
                      <a:pt x="913" y="567"/>
                    </a:lnTo>
                    <a:lnTo>
                      <a:pt x="924" y="582"/>
                    </a:lnTo>
                    <a:lnTo>
                      <a:pt x="942" y="614"/>
                    </a:lnTo>
                    <a:lnTo>
                      <a:pt x="956" y="658"/>
                    </a:lnTo>
                    <a:lnTo>
                      <a:pt x="971" y="716"/>
                    </a:lnTo>
                    <a:lnTo>
                      <a:pt x="978" y="786"/>
                    </a:lnTo>
                    <a:lnTo>
                      <a:pt x="971" y="844"/>
                    </a:lnTo>
                    <a:lnTo>
                      <a:pt x="960" y="913"/>
                    </a:lnTo>
                    <a:lnTo>
                      <a:pt x="934" y="986"/>
                    </a:lnTo>
                    <a:lnTo>
                      <a:pt x="905" y="1062"/>
                    </a:lnTo>
                    <a:lnTo>
                      <a:pt x="880" y="1120"/>
                    </a:lnTo>
                    <a:lnTo>
                      <a:pt x="862" y="1168"/>
                    </a:lnTo>
                    <a:lnTo>
                      <a:pt x="847" y="1204"/>
                    </a:lnTo>
                    <a:lnTo>
                      <a:pt x="836" y="1226"/>
                    </a:lnTo>
                    <a:lnTo>
                      <a:pt x="833" y="1244"/>
                    </a:lnTo>
                    <a:lnTo>
                      <a:pt x="829" y="1251"/>
                    </a:lnTo>
                    <a:lnTo>
                      <a:pt x="829" y="1255"/>
                    </a:lnTo>
                    <a:lnTo>
                      <a:pt x="829" y="1262"/>
                    </a:lnTo>
                    <a:lnTo>
                      <a:pt x="836" y="1291"/>
                    </a:lnTo>
                    <a:lnTo>
                      <a:pt x="840" y="1339"/>
                    </a:lnTo>
                    <a:lnTo>
                      <a:pt x="844" y="1397"/>
                    </a:lnTo>
                    <a:lnTo>
                      <a:pt x="840" y="1459"/>
                    </a:lnTo>
                    <a:lnTo>
                      <a:pt x="829" y="1524"/>
                    </a:lnTo>
                    <a:lnTo>
                      <a:pt x="807" y="1586"/>
                    </a:lnTo>
                    <a:lnTo>
                      <a:pt x="774" y="1648"/>
                    </a:lnTo>
                    <a:lnTo>
                      <a:pt x="727" y="1706"/>
                    </a:lnTo>
                    <a:lnTo>
                      <a:pt x="684" y="1761"/>
                    </a:lnTo>
                    <a:lnTo>
                      <a:pt x="644" y="1804"/>
                    </a:lnTo>
                    <a:lnTo>
                      <a:pt x="607" y="1841"/>
                    </a:lnTo>
                    <a:lnTo>
                      <a:pt x="578" y="1866"/>
                    </a:lnTo>
                    <a:lnTo>
                      <a:pt x="560" y="1881"/>
                    </a:lnTo>
                    <a:lnTo>
                      <a:pt x="553" y="1888"/>
                    </a:lnTo>
                    <a:lnTo>
                      <a:pt x="549" y="1892"/>
                    </a:lnTo>
                    <a:lnTo>
                      <a:pt x="109" y="1673"/>
                    </a:lnTo>
                    <a:lnTo>
                      <a:pt x="0" y="942"/>
                    </a:lnTo>
                    <a:lnTo>
                      <a:pt x="364" y="524"/>
                    </a:lnTo>
                    <a:lnTo>
                      <a:pt x="327" y="243"/>
                    </a:lnTo>
                    <a:lnTo>
                      <a:pt x="760" y="0"/>
                    </a:lnTo>
                    <a:lnTo>
                      <a:pt x="767" y="0"/>
                    </a:lnTo>
                    <a:close/>
                  </a:path>
                </a:pathLst>
              </a:custGeom>
              <a:solidFill>
                <a:srgbClr val="000000"/>
              </a:solidFill>
              <a:ln w="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91048" name="Freeform 232"/>
              <p:cNvSpPr>
                <a:spLocks/>
              </p:cNvSpPr>
              <p:nvPr/>
            </p:nvSpPr>
            <p:spPr bwMode="auto">
              <a:xfrm>
                <a:off x="4550" y="8740"/>
                <a:ext cx="105" cy="313"/>
              </a:xfrm>
              <a:custGeom>
                <a:avLst/>
                <a:gdLst/>
                <a:ahLst/>
                <a:cxnLst>
                  <a:cxn ang="0">
                    <a:pos x="87" y="0"/>
                  </a:cxn>
                  <a:cxn ang="0">
                    <a:pos x="105" y="0"/>
                  </a:cxn>
                  <a:cxn ang="0">
                    <a:pos x="102" y="84"/>
                  </a:cxn>
                  <a:cxn ang="0">
                    <a:pos x="80" y="164"/>
                  </a:cxn>
                  <a:cxn ang="0">
                    <a:pos x="43" y="241"/>
                  </a:cxn>
                  <a:cxn ang="0">
                    <a:pos x="0" y="313"/>
                  </a:cxn>
                  <a:cxn ang="0">
                    <a:pos x="40" y="241"/>
                  </a:cxn>
                  <a:cxn ang="0">
                    <a:pos x="69" y="160"/>
                  </a:cxn>
                  <a:cxn ang="0">
                    <a:pos x="83" y="80"/>
                  </a:cxn>
                  <a:cxn ang="0">
                    <a:pos x="87" y="0"/>
                  </a:cxn>
                </a:cxnLst>
                <a:rect l="0" t="0" r="r" b="b"/>
                <a:pathLst>
                  <a:path w="105" h="313">
                    <a:moveTo>
                      <a:pt x="87" y="0"/>
                    </a:moveTo>
                    <a:lnTo>
                      <a:pt x="105" y="0"/>
                    </a:lnTo>
                    <a:lnTo>
                      <a:pt x="102" y="84"/>
                    </a:lnTo>
                    <a:lnTo>
                      <a:pt x="80" y="164"/>
                    </a:lnTo>
                    <a:lnTo>
                      <a:pt x="43" y="241"/>
                    </a:lnTo>
                    <a:lnTo>
                      <a:pt x="0" y="313"/>
                    </a:lnTo>
                    <a:lnTo>
                      <a:pt x="40" y="241"/>
                    </a:lnTo>
                    <a:lnTo>
                      <a:pt x="69" y="160"/>
                    </a:lnTo>
                    <a:lnTo>
                      <a:pt x="83" y="80"/>
                    </a:lnTo>
                    <a:lnTo>
                      <a:pt x="87" y="0"/>
                    </a:lnTo>
                    <a:close/>
                  </a:path>
                </a:pathLst>
              </a:custGeom>
              <a:solidFill>
                <a:srgbClr val="000000"/>
              </a:solidFill>
              <a:ln w="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91047" name="Freeform 231"/>
              <p:cNvSpPr>
                <a:spLocks/>
              </p:cNvSpPr>
              <p:nvPr/>
            </p:nvSpPr>
            <p:spPr bwMode="auto">
              <a:xfrm>
                <a:off x="5124" y="9119"/>
                <a:ext cx="77" cy="305"/>
              </a:xfrm>
              <a:custGeom>
                <a:avLst/>
                <a:gdLst/>
                <a:ahLst/>
                <a:cxnLst>
                  <a:cxn ang="0">
                    <a:pos x="69" y="0"/>
                  </a:cxn>
                  <a:cxn ang="0">
                    <a:pos x="77" y="80"/>
                  </a:cxn>
                  <a:cxn ang="0">
                    <a:pos x="62" y="156"/>
                  </a:cxn>
                  <a:cxn ang="0">
                    <a:pos x="33" y="233"/>
                  </a:cxn>
                  <a:cxn ang="0">
                    <a:pos x="0" y="305"/>
                  </a:cxn>
                  <a:cxn ang="0">
                    <a:pos x="29" y="233"/>
                  </a:cxn>
                  <a:cxn ang="0">
                    <a:pos x="51" y="156"/>
                  </a:cxn>
                  <a:cxn ang="0">
                    <a:pos x="59" y="80"/>
                  </a:cxn>
                  <a:cxn ang="0">
                    <a:pos x="48" y="3"/>
                  </a:cxn>
                  <a:cxn ang="0">
                    <a:pos x="69" y="0"/>
                  </a:cxn>
                </a:cxnLst>
                <a:rect l="0" t="0" r="r" b="b"/>
                <a:pathLst>
                  <a:path w="77" h="305">
                    <a:moveTo>
                      <a:pt x="69" y="0"/>
                    </a:moveTo>
                    <a:lnTo>
                      <a:pt x="77" y="80"/>
                    </a:lnTo>
                    <a:lnTo>
                      <a:pt x="62" y="156"/>
                    </a:lnTo>
                    <a:lnTo>
                      <a:pt x="33" y="233"/>
                    </a:lnTo>
                    <a:lnTo>
                      <a:pt x="0" y="305"/>
                    </a:lnTo>
                    <a:lnTo>
                      <a:pt x="29" y="233"/>
                    </a:lnTo>
                    <a:lnTo>
                      <a:pt x="51" y="156"/>
                    </a:lnTo>
                    <a:lnTo>
                      <a:pt x="59" y="80"/>
                    </a:lnTo>
                    <a:lnTo>
                      <a:pt x="48" y="3"/>
                    </a:lnTo>
                    <a:lnTo>
                      <a:pt x="69" y="0"/>
                    </a:lnTo>
                    <a:close/>
                  </a:path>
                </a:pathLst>
              </a:custGeom>
              <a:solidFill>
                <a:srgbClr val="000000"/>
              </a:solidFill>
              <a:ln w="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91046" name="Freeform 230"/>
              <p:cNvSpPr>
                <a:spLocks/>
              </p:cNvSpPr>
              <p:nvPr/>
            </p:nvSpPr>
            <p:spPr bwMode="auto">
              <a:xfrm>
                <a:off x="5193" y="9159"/>
                <a:ext cx="33" cy="160"/>
              </a:xfrm>
              <a:custGeom>
                <a:avLst/>
                <a:gdLst/>
                <a:ahLst/>
                <a:cxnLst>
                  <a:cxn ang="0">
                    <a:pos x="19" y="0"/>
                  </a:cxn>
                  <a:cxn ang="0">
                    <a:pos x="33" y="14"/>
                  </a:cxn>
                  <a:cxn ang="0">
                    <a:pos x="19" y="47"/>
                  </a:cxn>
                  <a:cxn ang="0">
                    <a:pos x="11" y="84"/>
                  </a:cxn>
                  <a:cxn ang="0">
                    <a:pos x="8" y="124"/>
                  </a:cxn>
                  <a:cxn ang="0">
                    <a:pos x="11" y="160"/>
                  </a:cxn>
                  <a:cxn ang="0">
                    <a:pos x="0" y="109"/>
                  </a:cxn>
                  <a:cxn ang="0">
                    <a:pos x="0" y="54"/>
                  </a:cxn>
                  <a:cxn ang="0">
                    <a:pos x="19" y="0"/>
                  </a:cxn>
                </a:cxnLst>
                <a:rect l="0" t="0" r="r" b="b"/>
                <a:pathLst>
                  <a:path w="33" h="160">
                    <a:moveTo>
                      <a:pt x="19" y="0"/>
                    </a:moveTo>
                    <a:lnTo>
                      <a:pt x="33" y="14"/>
                    </a:lnTo>
                    <a:lnTo>
                      <a:pt x="19" y="47"/>
                    </a:lnTo>
                    <a:lnTo>
                      <a:pt x="11" y="84"/>
                    </a:lnTo>
                    <a:lnTo>
                      <a:pt x="8" y="124"/>
                    </a:lnTo>
                    <a:lnTo>
                      <a:pt x="11" y="160"/>
                    </a:lnTo>
                    <a:lnTo>
                      <a:pt x="0" y="109"/>
                    </a:lnTo>
                    <a:lnTo>
                      <a:pt x="0" y="54"/>
                    </a:lnTo>
                    <a:lnTo>
                      <a:pt x="19" y="0"/>
                    </a:lnTo>
                    <a:close/>
                  </a:path>
                </a:pathLst>
              </a:custGeom>
              <a:solidFill>
                <a:srgbClr val="000000"/>
              </a:solidFill>
              <a:ln w="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91045" name="Freeform 229"/>
              <p:cNvSpPr>
                <a:spLocks/>
              </p:cNvSpPr>
              <p:nvPr/>
            </p:nvSpPr>
            <p:spPr bwMode="auto">
              <a:xfrm>
                <a:off x="4637" y="8769"/>
                <a:ext cx="44" cy="186"/>
              </a:xfrm>
              <a:custGeom>
                <a:avLst/>
                <a:gdLst/>
                <a:ahLst/>
                <a:cxnLst>
                  <a:cxn ang="0">
                    <a:pos x="25" y="0"/>
                  </a:cxn>
                  <a:cxn ang="0">
                    <a:pos x="44" y="11"/>
                  </a:cxn>
                  <a:cxn ang="0">
                    <a:pos x="22" y="66"/>
                  </a:cxn>
                  <a:cxn ang="0">
                    <a:pos x="7" y="124"/>
                  </a:cxn>
                  <a:cxn ang="0">
                    <a:pos x="4" y="186"/>
                  </a:cxn>
                  <a:cxn ang="0">
                    <a:pos x="0" y="124"/>
                  </a:cxn>
                  <a:cxn ang="0">
                    <a:pos x="7" y="62"/>
                  </a:cxn>
                  <a:cxn ang="0">
                    <a:pos x="25" y="0"/>
                  </a:cxn>
                </a:cxnLst>
                <a:rect l="0" t="0" r="r" b="b"/>
                <a:pathLst>
                  <a:path w="44" h="186">
                    <a:moveTo>
                      <a:pt x="25" y="0"/>
                    </a:moveTo>
                    <a:lnTo>
                      <a:pt x="44" y="11"/>
                    </a:lnTo>
                    <a:lnTo>
                      <a:pt x="22" y="66"/>
                    </a:lnTo>
                    <a:lnTo>
                      <a:pt x="7" y="124"/>
                    </a:lnTo>
                    <a:lnTo>
                      <a:pt x="4" y="186"/>
                    </a:lnTo>
                    <a:lnTo>
                      <a:pt x="0" y="124"/>
                    </a:lnTo>
                    <a:lnTo>
                      <a:pt x="7" y="62"/>
                    </a:lnTo>
                    <a:lnTo>
                      <a:pt x="25" y="0"/>
                    </a:lnTo>
                    <a:close/>
                  </a:path>
                </a:pathLst>
              </a:custGeom>
              <a:solidFill>
                <a:srgbClr val="000000"/>
              </a:solidFill>
              <a:ln w="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91044" name="Freeform 228"/>
              <p:cNvSpPr>
                <a:spLocks/>
              </p:cNvSpPr>
              <p:nvPr/>
            </p:nvSpPr>
            <p:spPr bwMode="auto">
              <a:xfrm>
                <a:off x="5063" y="8042"/>
                <a:ext cx="960" cy="1393"/>
              </a:xfrm>
              <a:custGeom>
                <a:avLst/>
                <a:gdLst/>
                <a:ahLst/>
                <a:cxnLst>
                  <a:cxn ang="0">
                    <a:pos x="327" y="7"/>
                  </a:cxn>
                  <a:cxn ang="0">
                    <a:pos x="403" y="32"/>
                  </a:cxn>
                  <a:cxn ang="0">
                    <a:pos x="440" y="32"/>
                  </a:cxn>
                  <a:cxn ang="0">
                    <a:pos x="450" y="22"/>
                  </a:cxn>
                  <a:cxn ang="0">
                    <a:pos x="450" y="11"/>
                  </a:cxn>
                  <a:cxn ang="0">
                    <a:pos x="458" y="11"/>
                  </a:cxn>
                  <a:cxn ang="0">
                    <a:pos x="516" y="36"/>
                  </a:cxn>
                  <a:cxn ang="0">
                    <a:pos x="603" y="87"/>
                  </a:cxn>
                  <a:cxn ang="0">
                    <a:pos x="701" y="174"/>
                  </a:cxn>
                  <a:cxn ang="0">
                    <a:pos x="781" y="298"/>
                  </a:cxn>
                  <a:cxn ang="0">
                    <a:pos x="814" y="411"/>
                  </a:cxn>
                  <a:cxn ang="0">
                    <a:pos x="807" y="491"/>
                  </a:cxn>
                  <a:cxn ang="0">
                    <a:pos x="796" y="564"/>
                  </a:cxn>
                  <a:cxn ang="0">
                    <a:pos x="789" y="593"/>
                  </a:cxn>
                  <a:cxn ang="0">
                    <a:pos x="814" y="611"/>
                  </a:cxn>
                  <a:cxn ang="0">
                    <a:pos x="872" y="662"/>
                  </a:cxn>
                  <a:cxn ang="0">
                    <a:pos x="931" y="746"/>
                  </a:cxn>
                  <a:cxn ang="0">
                    <a:pos x="960" y="866"/>
                  </a:cxn>
                  <a:cxn ang="0">
                    <a:pos x="934" y="1000"/>
                  </a:cxn>
                  <a:cxn ang="0">
                    <a:pos x="887" y="1128"/>
                  </a:cxn>
                  <a:cxn ang="0">
                    <a:pos x="821" y="1248"/>
                  </a:cxn>
                  <a:cxn ang="0">
                    <a:pos x="734" y="1342"/>
                  </a:cxn>
                  <a:cxn ang="0">
                    <a:pos x="625" y="1390"/>
                  </a:cxn>
                  <a:cxn ang="0">
                    <a:pos x="494" y="1382"/>
                  </a:cxn>
                  <a:cxn ang="0">
                    <a:pos x="323" y="1310"/>
                  </a:cxn>
                  <a:cxn ang="0">
                    <a:pos x="170" y="1208"/>
                  </a:cxn>
                  <a:cxn ang="0">
                    <a:pos x="54" y="1073"/>
                  </a:cxn>
                  <a:cxn ang="0">
                    <a:pos x="0" y="913"/>
                  </a:cxn>
                  <a:cxn ang="0">
                    <a:pos x="18" y="713"/>
                  </a:cxn>
                  <a:cxn ang="0">
                    <a:pos x="50" y="531"/>
                  </a:cxn>
                  <a:cxn ang="0">
                    <a:pos x="76" y="407"/>
                  </a:cxn>
                  <a:cxn ang="0">
                    <a:pos x="87" y="364"/>
                  </a:cxn>
                  <a:cxn ang="0">
                    <a:pos x="94" y="327"/>
                  </a:cxn>
                  <a:cxn ang="0">
                    <a:pos x="120" y="240"/>
                  </a:cxn>
                  <a:cxn ang="0">
                    <a:pos x="163" y="134"/>
                  </a:cxn>
                  <a:cxn ang="0">
                    <a:pos x="218" y="43"/>
                  </a:cxn>
                  <a:cxn ang="0">
                    <a:pos x="287" y="0"/>
                  </a:cxn>
                </a:cxnLst>
                <a:rect l="0" t="0" r="r" b="b"/>
                <a:pathLst>
                  <a:path w="960" h="1393">
                    <a:moveTo>
                      <a:pt x="287" y="0"/>
                    </a:moveTo>
                    <a:lnTo>
                      <a:pt x="327" y="7"/>
                    </a:lnTo>
                    <a:lnTo>
                      <a:pt x="370" y="25"/>
                    </a:lnTo>
                    <a:lnTo>
                      <a:pt x="403" y="32"/>
                    </a:lnTo>
                    <a:lnTo>
                      <a:pt x="425" y="36"/>
                    </a:lnTo>
                    <a:lnTo>
                      <a:pt x="440" y="32"/>
                    </a:lnTo>
                    <a:lnTo>
                      <a:pt x="450" y="29"/>
                    </a:lnTo>
                    <a:lnTo>
                      <a:pt x="450" y="22"/>
                    </a:lnTo>
                    <a:lnTo>
                      <a:pt x="450" y="14"/>
                    </a:lnTo>
                    <a:lnTo>
                      <a:pt x="450" y="11"/>
                    </a:lnTo>
                    <a:lnTo>
                      <a:pt x="450" y="7"/>
                    </a:lnTo>
                    <a:lnTo>
                      <a:pt x="458" y="11"/>
                    </a:lnTo>
                    <a:lnTo>
                      <a:pt x="480" y="18"/>
                    </a:lnTo>
                    <a:lnTo>
                      <a:pt x="516" y="36"/>
                    </a:lnTo>
                    <a:lnTo>
                      <a:pt x="556" y="58"/>
                    </a:lnTo>
                    <a:lnTo>
                      <a:pt x="603" y="87"/>
                    </a:lnTo>
                    <a:lnTo>
                      <a:pt x="654" y="127"/>
                    </a:lnTo>
                    <a:lnTo>
                      <a:pt x="701" y="174"/>
                    </a:lnTo>
                    <a:lnTo>
                      <a:pt x="745" y="233"/>
                    </a:lnTo>
                    <a:lnTo>
                      <a:pt x="781" y="298"/>
                    </a:lnTo>
                    <a:lnTo>
                      <a:pt x="811" y="378"/>
                    </a:lnTo>
                    <a:lnTo>
                      <a:pt x="814" y="411"/>
                    </a:lnTo>
                    <a:lnTo>
                      <a:pt x="814" y="451"/>
                    </a:lnTo>
                    <a:lnTo>
                      <a:pt x="807" y="491"/>
                    </a:lnTo>
                    <a:lnTo>
                      <a:pt x="800" y="531"/>
                    </a:lnTo>
                    <a:lnTo>
                      <a:pt x="796" y="564"/>
                    </a:lnTo>
                    <a:lnTo>
                      <a:pt x="789" y="586"/>
                    </a:lnTo>
                    <a:lnTo>
                      <a:pt x="789" y="593"/>
                    </a:lnTo>
                    <a:lnTo>
                      <a:pt x="796" y="596"/>
                    </a:lnTo>
                    <a:lnTo>
                      <a:pt x="814" y="611"/>
                    </a:lnTo>
                    <a:lnTo>
                      <a:pt x="840" y="633"/>
                    </a:lnTo>
                    <a:lnTo>
                      <a:pt x="872" y="662"/>
                    </a:lnTo>
                    <a:lnTo>
                      <a:pt x="905" y="702"/>
                    </a:lnTo>
                    <a:lnTo>
                      <a:pt x="931" y="746"/>
                    </a:lnTo>
                    <a:lnTo>
                      <a:pt x="952" y="804"/>
                    </a:lnTo>
                    <a:lnTo>
                      <a:pt x="960" y="866"/>
                    </a:lnTo>
                    <a:lnTo>
                      <a:pt x="952" y="935"/>
                    </a:lnTo>
                    <a:lnTo>
                      <a:pt x="934" y="1000"/>
                    </a:lnTo>
                    <a:lnTo>
                      <a:pt x="912" y="1062"/>
                    </a:lnTo>
                    <a:lnTo>
                      <a:pt x="887" y="1128"/>
                    </a:lnTo>
                    <a:lnTo>
                      <a:pt x="858" y="1190"/>
                    </a:lnTo>
                    <a:lnTo>
                      <a:pt x="821" y="1248"/>
                    </a:lnTo>
                    <a:lnTo>
                      <a:pt x="778" y="1299"/>
                    </a:lnTo>
                    <a:lnTo>
                      <a:pt x="734" y="1342"/>
                    </a:lnTo>
                    <a:lnTo>
                      <a:pt x="683" y="1372"/>
                    </a:lnTo>
                    <a:lnTo>
                      <a:pt x="625" y="1390"/>
                    </a:lnTo>
                    <a:lnTo>
                      <a:pt x="563" y="1393"/>
                    </a:lnTo>
                    <a:lnTo>
                      <a:pt x="494" y="1382"/>
                    </a:lnTo>
                    <a:lnTo>
                      <a:pt x="407" y="1350"/>
                    </a:lnTo>
                    <a:lnTo>
                      <a:pt x="323" y="1310"/>
                    </a:lnTo>
                    <a:lnTo>
                      <a:pt x="243" y="1262"/>
                    </a:lnTo>
                    <a:lnTo>
                      <a:pt x="170" y="1208"/>
                    </a:lnTo>
                    <a:lnTo>
                      <a:pt x="105" y="1142"/>
                    </a:lnTo>
                    <a:lnTo>
                      <a:pt x="54" y="1073"/>
                    </a:lnTo>
                    <a:lnTo>
                      <a:pt x="18" y="997"/>
                    </a:lnTo>
                    <a:lnTo>
                      <a:pt x="0" y="913"/>
                    </a:lnTo>
                    <a:lnTo>
                      <a:pt x="0" y="826"/>
                    </a:lnTo>
                    <a:lnTo>
                      <a:pt x="18" y="713"/>
                    </a:lnTo>
                    <a:lnTo>
                      <a:pt x="36" y="615"/>
                    </a:lnTo>
                    <a:lnTo>
                      <a:pt x="50" y="531"/>
                    </a:lnTo>
                    <a:lnTo>
                      <a:pt x="65" y="458"/>
                    </a:lnTo>
                    <a:lnTo>
                      <a:pt x="76" y="407"/>
                    </a:lnTo>
                    <a:lnTo>
                      <a:pt x="83" y="375"/>
                    </a:lnTo>
                    <a:lnTo>
                      <a:pt x="87" y="364"/>
                    </a:lnTo>
                    <a:lnTo>
                      <a:pt x="90" y="353"/>
                    </a:lnTo>
                    <a:lnTo>
                      <a:pt x="94" y="327"/>
                    </a:lnTo>
                    <a:lnTo>
                      <a:pt x="105" y="287"/>
                    </a:lnTo>
                    <a:lnTo>
                      <a:pt x="120" y="240"/>
                    </a:lnTo>
                    <a:lnTo>
                      <a:pt x="138" y="189"/>
                    </a:lnTo>
                    <a:lnTo>
                      <a:pt x="163" y="134"/>
                    </a:lnTo>
                    <a:lnTo>
                      <a:pt x="189" y="87"/>
                    </a:lnTo>
                    <a:lnTo>
                      <a:pt x="218" y="43"/>
                    </a:lnTo>
                    <a:lnTo>
                      <a:pt x="250" y="14"/>
                    </a:lnTo>
                    <a:lnTo>
                      <a:pt x="287" y="0"/>
                    </a:lnTo>
                    <a:close/>
                  </a:path>
                </a:pathLst>
              </a:custGeom>
              <a:solidFill>
                <a:srgbClr val="E3EBE9"/>
              </a:solidFill>
              <a:ln w="0">
                <a:solidFill>
                  <a:srgbClr val="E3EBE9"/>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91043" name="Freeform 227"/>
              <p:cNvSpPr>
                <a:spLocks noEditPoints="1"/>
              </p:cNvSpPr>
              <p:nvPr/>
            </p:nvSpPr>
            <p:spPr bwMode="auto">
              <a:xfrm>
                <a:off x="5052" y="8031"/>
                <a:ext cx="978" cy="1415"/>
              </a:xfrm>
              <a:custGeom>
                <a:avLst/>
                <a:gdLst/>
                <a:ahLst/>
                <a:cxnLst>
                  <a:cxn ang="0">
                    <a:pos x="269" y="33"/>
                  </a:cxn>
                  <a:cxn ang="0">
                    <a:pos x="203" y="109"/>
                  </a:cxn>
                  <a:cxn ang="0">
                    <a:pos x="134" y="280"/>
                  </a:cxn>
                  <a:cxn ang="0">
                    <a:pos x="109" y="371"/>
                  </a:cxn>
                  <a:cxn ang="0">
                    <a:pos x="109" y="378"/>
                  </a:cxn>
                  <a:cxn ang="0">
                    <a:pos x="105" y="386"/>
                  </a:cxn>
                  <a:cxn ang="0">
                    <a:pos x="91" y="451"/>
                  </a:cxn>
                  <a:cxn ang="0">
                    <a:pos x="43" y="709"/>
                  </a:cxn>
                  <a:cxn ang="0">
                    <a:pos x="18" y="891"/>
                  </a:cxn>
                  <a:cxn ang="0">
                    <a:pos x="109" y="1131"/>
                  </a:cxn>
                  <a:cxn ang="0">
                    <a:pos x="331" y="1306"/>
                  </a:cxn>
                  <a:cxn ang="0">
                    <a:pos x="552" y="1393"/>
                  </a:cxn>
                  <a:cxn ang="0">
                    <a:pos x="683" y="1375"/>
                  </a:cxn>
                  <a:cxn ang="0">
                    <a:pos x="829" y="1244"/>
                  </a:cxn>
                  <a:cxn ang="0">
                    <a:pos x="931" y="1022"/>
                  </a:cxn>
                  <a:cxn ang="0">
                    <a:pos x="952" y="822"/>
                  </a:cxn>
                  <a:cxn ang="0">
                    <a:pos x="883" y="691"/>
                  </a:cxn>
                  <a:cxn ang="0">
                    <a:pos x="807" y="622"/>
                  </a:cxn>
                  <a:cxn ang="0">
                    <a:pos x="785" y="611"/>
                  </a:cxn>
                  <a:cxn ang="0">
                    <a:pos x="789" y="593"/>
                  </a:cxn>
                  <a:cxn ang="0">
                    <a:pos x="800" y="560"/>
                  </a:cxn>
                  <a:cxn ang="0">
                    <a:pos x="814" y="429"/>
                  </a:cxn>
                  <a:cxn ang="0">
                    <a:pos x="785" y="316"/>
                  </a:cxn>
                  <a:cxn ang="0">
                    <a:pos x="669" y="156"/>
                  </a:cxn>
                  <a:cxn ang="0">
                    <a:pos x="538" y="62"/>
                  </a:cxn>
                  <a:cxn ang="0">
                    <a:pos x="472" y="33"/>
                  </a:cxn>
                  <a:cxn ang="0">
                    <a:pos x="465" y="47"/>
                  </a:cxn>
                  <a:cxn ang="0">
                    <a:pos x="436" y="58"/>
                  </a:cxn>
                  <a:cxn ang="0">
                    <a:pos x="334" y="29"/>
                  </a:cxn>
                  <a:cxn ang="0">
                    <a:pos x="305" y="0"/>
                  </a:cxn>
                  <a:cxn ang="0">
                    <a:pos x="385" y="25"/>
                  </a:cxn>
                  <a:cxn ang="0">
                    <a:pos x="443" y="36"/>
                  </a:cxn>
                  <a:cxn ang="0">
                    <a:pos x="454" y="33"/>
                  </a:cxn>
                  <a:cxn ang="0">
                    <a:pos x="451" y="22"/>
                  </a:cxn>
                  <a:cxn ang="0">
                    <a:pos x="465" y="7"/>
                  </a:cxn>
                  <a:cxn ang="0">
                    <a:pos x="531" y="36"/>
                  </a:cxn>
                  <a:cxn ang="0">
                    <a:pos x="672" y="131"/>
                  </a:cxn>
                  <a:cxn ang="0">
                    <a:pos x="803" y="305"/>
                  </a:cxn>
                  <a:cxn ang="0">
                    <a:pos x="836" y="429"/>
                  </a:cxn>
                  <a:cxn ang="0">
                    <a:pos x="822" y="546"/>
                  </a:cxn>
                  <a:cxn ang="0">
                    <a:pos x="811" y="600"/>
                  </a:cxn>
                  <a:cxn ang="0">
                    <a:pos x="858" y="637"/>
                  </a:cxn>
                  <a:cxn ang="0">
                    <a:pos x="952" y="757"/>
                  </a:cxn>
                  <a:cxn ang="0">
                    <a:pos x="971" y="950"/>
                  </a:cxn>
                  <a:cxn ang="0">
                    <a:pos x="887" y="1186"/>
                  </a:cxn>
                  <a:cxn ang="0">
                    <a:pos x="734" y="1372"/>
                  </a:cxn>
                  <a:cxn ang="0">
                    <a:pos x="589" y="1415"/>
                  </a:cxn>
                  <a:cxn ang="0">
                    <a:pos x="411" y="1368"/>
                  </a:cxn>
                  <a:cxn ang="0">
                    <a:pos x="160" y="1212"/>
                  </a:cxn>
                  <a:cxn ang="0">
                    <a:pos x="29" y="1033"/>
                  </a:cxn>
                  <a:cxn ang="0">
                    <a:pos x="0" y="862"/>
                  </a:cxn>
                  <a:cxn ang="0">
                    <a:pos x="36" y="626"/>
                  </a:cxn>
                  <a:cxn ang="0">
                    <a:pos x="80" y="415"/>
                  </a:cxn>
                  <a:cxn ang="0">
                    <a:pos x="91" y="364"/>
                  </a:cxn>
                  <a:cxn ang="0">
                    <a:pos x="120" y="258"/>
                  </a:cxn>
                  <a:cxn ang="0">
                    <a:pos x="181" y="105"/>
                  </a:cxn>
                  <a:cxn ang="0">
                    <a:pos x="269" y="11"/>
                  </a:cxn>
                </a:cxnLst>
                <a:rect l="0" t="0" r="r" b="b"/>
                <a:pathLst>
                  <a:path w="978" h="1415">
                    <a:moveTo>
                      <a:pt x="305" y="22"/>
                    </a:moveTo>
                    <a:lnTo>
                      <a:pt x="287" y="25"/>
                    </a:lnTo>
                    <a:lnTo>
                      <a:pt x="269" y="33"/>
                    </a:lnTo>
                    <a:lnTo>
                      <a:pt x="254" y="47"/>
                    </a:lnTo>
                    <a:lnTo>
                      <a:pt x="236" y="62"/>
                    </a:lnTo>
                    <a:lnTo>
                      <a:pt x="203" y="109"/>
                    </a:lnTo>
                    <a:lnTo>
                      <a:pt x="174" y="164"/>
                    </a:lnTo>
                    <a:lnTo>
                      <a:pt x="152" y="222"/>
                    </a:lnTo>
                    <a:lnTo>
                      <a:pt x="134" y="280"/>
                    </a:lnTo>
                    <a:lnTo>
                      <a:pt x="120" y="327"/>
                    </a:lnTo>
                    <a:lnTo>
                      <a:pt x="112" y="360"/>
                    </a:lnTo>
                    <a:lnTo>
                      <a:pt x="109" y="371"/>
                    </a:lnTo>
                    <a:lnTo>
                      <a:pt x="109" y="375"/>
                    </a:lnTo>
                    <a:lnTo>
                      <a:pt x="109" y="378"/>
                    </a:lnTo>
                    <a:lnTo>
                      <a:pt x="105" y="386"/>
                    </a:lnTo>
                    <a:lnTo>
                      <a:pt x="105" y="396"/>
                    </a:lnTo>
                    <a:lnTo>
                      <a:pt x="101" y="411"/>
                    </a:lnTo>
                    <a:lnTo>
                      <a:pt x="91" y="451"/>
                    </a:lnTo>
                    <a:lnTo>
                      <a:pt x="80" y="506"/>
                    </a:lnTo>
                    <a:lnTo>
                      <a:pt x="61" y="597"/>
                    </a:lnTo>
                    <a:lnTo>
                      <a:pt x="43" y="709"/>
                    </a:lnTo>
                    <a:lnTo>
                      <a:pt x="21" y="840"/>
                    </a:lnTo>
                    <a:lnTo>
                      <a:pt x="18" y="866"/>
                    </a:lnTo>
                    <a:lnTo>
                      <a:pt x="18" y="891"/>
                    </a:lnTo>
                    <a:lnTo>
                      <a:pt x="29" y="975"/>
                    </a:lnTo>
                    <a:lnTo>
                      <a:pt x="61" y="1059"/>
                    </a:lnTo>
                    <a:lnTo>
                      <a:pt x="109" y="1131"/>
                    </a:lnTo>
                    <a:lnTo>
                      <a:pt x="174" y="1197"/>
                    </a:lnTo>
                    <a:lnTo>
                      <a:pt x="247" y="1255"/>
                    </a:lnTo>
                    <a:lnTo>
                      <a:pt x="331" y="1306"/>
                    </a:lnTo>
                    <a:lnTo>
                      <a:pt x="418" y="1350"/>
                    </a:lnTo>
                    <a:lnTo>
                      <a:pt x="509" y="1383"/>
                    </a:lnTo>
                    <a:lnTo>
                      <a:pt x="552" y="1393"/>
                    </a:lnTo>
                    <a:lnTo>
                      <a:pt x="589" y="1397"/>
                    </a:lnTo>
                    <a:lnTo>
                      <a:pt x="636" y="1390"/>
                    </a:lnTo>
                    <a:lnTo>
                      <a:pt x="683" y="1375"/>
                    </a:lnTo>
                    <a:lnTo>
                      <a:pt x="723" y="1353"/>
                    </a:lnTo>
                    <a:lnTo>
                      <a:pt x="778" y="1306"/>
                    </a:lnTo>
                    <a:lnTo>
                      <a:pt x="829" y="1244"/>
                    </a:lnTo>
                    <a:lnTo>
                      <a:pt x="869" y="1175"/>
                    </a:lnTo>
                    <a:lnTo>
                      <a:pt x="905" y="1099"/>
                    </a:lnTo>
                    <a:lnTo>
                      <a:pt x="931" y="1022"/>
                    </a:lnTo>
                    <a:lnTo>
                      <a:pt x="952" y="946"/>
                    </a:lnTo>
                    <a:lnTo>
                      <a:pt x="960" y="880"/>
                    </a:lnTo>
                    <a:lnTo>
                      <a:pt x="952" y="822"/>
                    </a:lnTo>
                    <a:lnTo>
                      <a:pt x="938" y="771"/>
                    </a:lnTo>
                    <a:lnTo>
                      <a:pt x="912" y="728"/>
                    </a:lnTo>
                    <a:lnTo>
                      <a:pt x="883" y="691"/>
                    </a:lnTo>
                    <a:lnTo>
                      <a:pt x="854" y="658"/>
                    </a:lnTo>
                    <a:lnTo>
                      <a:pt x="829" y="637"/>
                    </a:lnTo>
                    <a:lnTo>
                      <a:pt x="807" y="622"/>
                    </a:lnTo>
                    <a:lnTo>
                      <a:pt x="796" y="615"/>
                    </a:lnTo>
                    <a:lnTo>
                      <a:pt x="792" y="615"/>
                    </a:lnTo>
                    <a:lnTo>
                      <a:pt x="785" y="611"/>
                    </a:lnTo>
                    <a:lnTo>
                      <a:pt x="789" y="600"/>
                    </a:lnTo>
                    <a:lnTo>
                      <a:pt x="789" y="593"/>
                    </a:lnTo>
                    <a:lnTo>
                      <a:pt x="792" y="586"/>
                    </a:lnTo>
                    <a:lnTo>
                      <a:pt x="796" y="575"/>
                    </a:lnTo>
                    <a:lnTo>
                      <a:pt x="800" y="560"/>
                    </a:lnTo>
                    <a:lnTo>
                      <a:pt x="803" y="542"/>
                    </a:lnTo>
                    <a:lnTo>
                      <a:pt x="811" y="487"/>
                    </a:lnTo>
                    <a:lnTo>
                      <a:pt x="814" y="429"/>
                    </a:lnTo>
                    <a:lnTo>
                      <a:pt x="814" y="407"/>
                    </a:lnTo>
                    <a:lnTo>
                      <a:pt x="811" y="389"/>
                    </a:lnTo>
                    <a:lnTo>
                      <a:pt x="785" y="316"/>
                    </a:lnTo>
                    <a:lnTo>
                      <a:pt x="752" y="255"/>
                    </a:lnTo>
                    <a:lnTo>
                      <a:pt x="712" y="200"/>
                    </a:lnTo>
                    <a:lnTo>
                      <a:pt x="669" y="156"/>
                    </a:lnTo>
                    <a:lnTo>
                      <a:pt x="625" y="116"/>
                    </a:lnTo>
                    <a:lnTo>
                      <a:pt x="578" y="87"/>
                    </a:lnTo>
                    <a:lnTo>
                      <a:pt x="538" y="62"/>
                    </a:lnTo>
                    <a:lnTo>
                      <a:pt x="501" y="47"/>
                    </a:lnTo>
                    <a:lnTo>
                      <a:pt x="476" y="36"/>
                    </a:lnTo>
                    <a:lnTo>
                      <a:pt x="472" y="33"/>
                    </a:lnTo>
                    <a:lnTo>
                      <a:pt x="472" y="36"/>
                    </a:lnTo>
                    <a:lnTo>
                      <a:pt x="469" y="43"/>
                    </a:lnTo>
                    <a:lnTo>
                      <a:pt x="465" y="47"/>
                    </a:lnTo>
                    <a:lnTo>
                      <a:pt x="458" y="54"/>
                    </a:lnTo>
                    <a:lnTo>
                      <a:pt x="447" y="58"/>
                    </a:lnTo>
                    <a:lnTo>
                      <a:pt x="436" y="58"/>
                    </a:lnTo>
                    <a:lnTo>
                      <a:pt x="414" y="54"/>
                    </a:lnTo>
                    <a:lnTo>
                      <a:pt x="378" y="43"/>
                    </a:lnTo>
                    <a:lnTo>
                      <a:pt x="334" y="29"/>
                    </a:lnTo>
                    <a:lnTo>
                      <a:pt x="320" y="22"/>
                    </a:lnTo>
                    <a:lnTo>
                      <a:pt x="305" y="22"/>
                    </a:lnTo>
                    <a:close/>
                    <a:moveTo>
                      <a:pt x="305" y="0"/>
                    </a:moveTo>
                    <a:lnTo>
                      <a:pt x="323" y="3"/>
                    </a:lnTo>
                    <a:lnTo>
                      <a:pt x="341" y="11"/>
                    </a:lnTo>
                    <a:lnTo>
                      <a:pt x="385" y="25"/>
                    </a:lnTo>
                    <a:lnTo>
                      <a:pt x="418" y="36"/>
                    </a:lnTo>
                    <a:lnTo>
                      <a:pt x="436" y="36"/>
                    </a:lnTo>
                    <a:lnTo>
                      <a:pt x="443" y="36"/>
                    </a:lnTo>
                    <a:lnTo>
                      <a:pt x="451" y="36"/>
                    </a:lnTo>
                    <a:lnTo>
                      <a:pt x="451" y="33"/>
                    </a:lnTo>
                    <a:lnTo>
                      <a:pt x="454" y="33"/>
                    </a:lnTo>
                    <a:lnTo>
                      <a:pt x="454" y="29"/>
                    </a:lnTo>
                    <a:lnTo>
                      <a:pt x="451" y="25"/>
                    </a:lnTo>
                    <a:lnTo>
                      <a:pt x="451" y="22"/>
                    </a:lnTo>
                    <a:lnTo>
                      <a:pt x="443" y="3"/>
                    </a:lnTo>
                    <a:lnTo>
                      <a:pt x="465" y="7"/>
                    </a:lnTo>
                    <a:lnTo>
                      <a:pt x="472" y="11"/>
                    </a:lnTo>
                    <a:lnTo>
                      <a:pt x="494" y="22"/>
                    </a:lnTo>
                    <a:lnTo>
                      <a:pt x="531" y="36"/>
                    </a:lnTo>
                    <a:lnTo>
                      <a:pt x="574" y="58"/>
                    </a:lnTo>
                    <a:lnTo>
                      <a:pt x="621" y="91"/>
                    </a:lnTo>
                    <a:lnTo>
                      <a:pt x="672" y="131"/>
                    </a:lnTo>
                    <a:lnTo>
                      <a:pt x="720" y="178"/>
                    </a:lnTo>
                    <a:lnTo>
                      <a:pt x="767" y="236"/>
                    </a:lnTo>
                    <a:lnTo>
                      <a:pt x="803" y="305"/>
                    </a:lnTo>
                    <a:lnTo>
                      <a:pt x="832" y="386"/>
                    </a:lnTo>
                    <a:lnTo>
                      <a:pt x="836" y="407"/>
                    </a:lnTo>
                    <a:lnTo>
                      <a:pt x="836" y="429"/>
                    </a:lnTo>
                    <a:lnTo>
                      <a:pt x="832" y="469"/>
                    </a:lnTo>
                    <a:lnTo>
                      <a:pt x="829" y="509"/>
                    </a:lnTo>
                    <a:lnTo>
                      <a:pt x="822" y="546"/>
                    </a:lnTo>
                    <a:lnTo>
                      <a:pt x="814" y="578"/>
                    </a:lnTo>
                    <a:lnTo>
                      <a:pt x="811" y="600"/>
                    </a:lnTo>
                    <a:lnTo>
                      <a:pt x="832" y="615"/>
                    </a:lnTo>
                    <a:lnTo>
                      <a:pt x="858" y="637"/>
                    </a:lnTo>
                    <a:lnTo>
                      <a:pt x="891" y="666"/>
                    </a:lnTo>
                    <a:lnTo>
                      <a:pt x="923" y="706"/>
                    </a:lnTo>
                    <a:lnTo>
                      <a:pt x="952" y="757"/>
                    </a:lnTo>
                    <a:lnTo>
                      <a:pt x="971" y="811"/>
                    </a:lnTo>
                    <a:lnTo>
                      <a:pt x="978" y="880"/>
                    </a:lnTo>
                    <a:lnTo>
                      <a:pt x="971" y="950"/>
                    </a:lnTo>
                    <a:lnTo>
                      <a:pt x="952" y="1026"/>
                    </a:lnTo>
                    <a:lnTo>
                      <a:pt x="923" y="1106"/>
                    </a:lnTo>
                    <a:lnTo>
                      <a:pt x="887" y="1186"/>
                    </a:lnTo>
                    <a:lnTo>
                      <a:pt x="843" y="1259"/>
                    </a:lnTo>
                    <a:lnTo>
                      <a:pt x="792" y="1321"/>
                    </a:lnTo>
                    <a:lnTo>
                      <a:pt x="734" y="1372"/>
                    </a:lnTo>
                    <a:lnTo>
                      <a:pt x="691" y="1397"/>
                    </a:lnTo>
                    <a:lnTo>
                      <a:pt x="643" y="1412"/>
                    </a:lnTo>
                    <a:lnTo>
                      <a:pt x="589" y="1415"/>
                    </a:lnTo>
                    <a:lnTo>
                      <a:pt x="549" y="1412"/>
                    </a:lnTo>
                    <a:lnTo>
                      <a:pt x="501" y="1404"/>
                    </a:lnTo>
                    <a:lnTo>
                      <a:pt x="411" y="1368"/>
                    </a:lnTo>
                    <a:lnTo>
                      <a:pt x="320" y="1324"/>
                    </a:lnTo>
                    <a:lnTo>
                      <a:pt x="236" y="1273"/>
                    </a:lnTo>
                    <a:lnTo>
                      <a:pt x="160" y="1212"/>
                    </a:lnTo>
                    <a:lnTo>
                      <a:pt x="105" y="1157"/>
                    </a:lnTo>
                    <a:lnTo>
                      <a:pt x="61" y="1099"/>
                    </a:lnTo>
                    <a:lnTo>
                      <a:pt x="29" y="1033"/>
                    </a:lnTo>
                    <a:lnTo>
                      <a:pt x="7" y="964"/>
                    </a:lnTo>
                    <a:lnTo>
                      <a:pt x="0" y="891"/>
                    </a:lnTo>
                    <a:lnTo>
                      <a:pt x="0" y="862"/>
                    </a:lnTo>
                    <a:lnTo>
                      <a:pt x="3" y="837"/>
                    </a:lnTo>
                    <a:lnTo>
                      <a:pt x="18" y="724"/>
                    </a:lnTo>
                    <a:lnTo>
                      <a:pt x="36" y="626"/>
                    </a:lnTo>
                    <a:lnTo>
                      <a:pt x="54" y="538"/>
                    </a:lnTo>
                    <a:lnTo>
                      <a:pt x="65" y="469"/>
                    </a:lnTo>
                    <a:lnTo>
                      <a:pt x="80" y="415"/>
                    </a:lnTo>
                    <a:lnTo>
                      <a:pt x="87" y="382"/>
                    </a:lnTo>
                    <a:lnTo>
                      <a:pt x="87" y="371"/>
                    </a:lnTo>
                    <a:lnTo>
                      <a:pt x="91" y="364"/>
                    </a:lnTo>
                    <a:lnTo>
                      <a:pt x="94" y="338"/>
                    </a:lnTo>
                    <a:lnTo>
                      <a:pt x="105" y="302"/>
                    </a:lnTo>
                    <a:lnTo>
                      <a:pt x="120" y="258"/>
                    </a:lnTo>
                    <a:lnTo>
                      <a:pt x="138" y="207"/>
                    </a:lnTo>
                    <a:lnTo>
                      <a:pt x="156" y="156"/>
                    </a:lnTo>
                    <a:lnTo>
                      <a:pt x="181" y="105"/>
                    </a:lnTo>
                    <a:lnTo>
                      <a:pt x="214" y="54"/>
                    </a:lnTo>
                    <a:lnTo>
                      <a:pt x="254" y="18"/>
                    </a:lnTo>
                    <a:lnTo>
                      <a:pt x="269" y="11"/>
                    </a:lnTo>
                    <a:lnTo>
                      <a:pt x="287" y="3"/>
                    </a:lnTo>
                    <a:lnTo>
                      <a:pt x="305" y="0"/>
                    </a:lnTo>
                    <a:close/>
                  </a:path>
                </a:pathLst>
              </a:custGeom>
              <a:solidFill>
                <a:srgbClr val="000000"/>
              </a:solidFill>
              <a:ln w="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91042" name="Freeform 226"/>
              <p:cNvSpPr>
                <a:spLocks/>
              </p:cNvSpPr>
              <p:nvPr/>
            </p:nvSpPr>
            <p:spPr bwMode="auto">
              <a:xfrm>
                <a:off x="3266" y="7198"/>
                <a:ext cx="2746" cy="1702"/>
              </a:xfrm>
              <a:custGeom>
                <a:avLst/>
                <a:gdLst/>
                <a:ahLst/>
                <a:cxnLst>
                  <a:cxn ang="0">
                    <a:pos x="2626" y="7"/>
                  </a:cxn>
                  <a:cxn ang="0">
                    <a:pos x="2662" y="43"/>
                  </a:cxn>
                  <a:cxn ang="0">
                    <a:pos x="2709" y="116"/>
                  </a:cxn>
                  <a:cxn ang="0">
                    <a:pos x="2742" y="211"/>
                  </a:cxn>
                  <a:cxn ang="0">
                    <a:pos x="2738" y="323"/>
                  </a:cxn>
                  <a:cxn ang="0">
                    <a:pos x="2680" y="451"/>
                  </a:cxn>
                  <a:cxn ang="0">
                    <a:pos x="2589" y="593"/>
                  </a:cxn>
                  <a:cxn ang="0">
                    <a:pos x="2477" y="731"/>
                  </a:cxn>
                  <a:cxn ang="0">
                    <a:pos x="2364" y="851"/>
                  </a:cxn>
                  <a:cxn ang="0">
                    <a:pos x="2226" y="942"/>
                  </a:cxn>
                  <a:cxn ang="0">
                    <a:pos x="2106" y="971"/>
                  </a:cxn>
                  <a:cxn ang="0">
                    <a:pos x="2033" y="971"/>
                  </a:cxn>
                  <a:cxn ang="0">
                    <a:pos x="2022" y="978"/>
                  </a:cxn>
                  <a:cxn ang="0">
                    <a:pos x="2033" y="1047"/>
                  </a:cxn>
                  <a:cxn ang="0">
                    <a:pos x="2051" y="1178"/>
                  </a:cxn>
                  <a:cxn ang="0">
                    <a:pos x="2055" y="1342"/>
                  </a:cxn>
                  <a:cxn ang="0">
                    <a:pos x="1993" y="1495"/>
                  </a:cxn>
                  <a:cxn ang="0">
                    <a:pos x="1880" y="1619"/>
                  </a:cxn>
                  <a:cxn ang="0">
                    <a:pos x="1742" y="1692"/>
                  </a:cxn>
                  <a:cxn ang="0">
                    <a:pos x="1615" y="1695"/>
                  </a:cxn>
                  <a:cxn ang="0">
                    <a:pos x="1473" y="1644"/>
                  </a:cxn>
                  <a:cxn ang="0">
                    <a:pos x="1342" y="1564"/>
                  </a:cxn>
                  <a:cxn ang="0">
                    <a:pos x="1244" y="1477"/>
                  </a:cxn>
                  <a:cxn ang="0">
                    <a:pos x="1200" y="1390"/>
                  </a:cxn>
                  <a:cxn ang="0">
                    <a:pos x="1218" y="1309"/>
                  </a:cxn>
                  <a:cxn ang="0">
                    <a:pos x="1262" y="1255"/>
                  </a:cxn>
                  <a:cxn ang="0">
                    <a:pos x="1302" y="1222"/>
                  </a:cxn>
                  <a:cxn ang="0">
                    <a:pos x="1298" y="1215"/>
                  </a:cxn>
                  <a:cxn ang="0">
                    <a:pos x="1233" y="1186"/>
                  </a:cxn>
                  <a:cxn ang="0">
                    <a:pos x="1135" y="1131"/>
                  </a:cxn>
                  <a:cxn ang="0">
                    <a:pos x="1029" y="1066"/>
                  </a:cxn>
                  <a:cxn ang="0">
                    <a:pos x="887" y="1026"/>
                  </a:cxn>
                  <a:cxn ang="0">
                    <a:pos x="720" y="1018"/>
                  </a:cxn>
                  <a:cxn ang="0">
                    <a:pos x="542" y="1040"/>
                  </a:cxn>
                  <a:cxn ang="0">
                    <a:pos x="429" y="1055"/>
                  </a:cxn>
                  <a:cxn ang="0">
                    <a:pos x="324" y="1051"/>
                  </a:cxn>
                  <a:cxn ang="0">
                    <a:pos x="225" y="1015"/>
                  </a:cxn>
                  <a:cxn ang="0">
                    <a:pos x="134" y="935"/>
                  </a:cxn>
                  <a:cxn ang="0">
                    <a:pos x="54" y="786"/>
                  </a:cxn>
                  <a:cxn ang="0">
                    <a:pos x="4" y="611"/>
                  </a:cxn>
                  <a:cxn ang="0">
                    <a:pos x="11" y="483"/>
                  </a:cxn>
                  <a:cxn ang="0">
                    <a:pos x="65" y="389"/>
                  </a:cxn>
                  <a:cxn ang="0">
                    <a:pos x="142" y="320"/>
                  </a:cxn>
                  <a:cxn ang="0">
                    <a:pos x="233" y="276"/>
                  </a:cxn>
                  <a:cxn ang="0">
                    <a:pos x="316" y="251"/>
                  </a:cxn>
                  <a:cxn ang="0">
                    <a:pos x="378" y="240"/>
                  </a:cxn>
                  <a:cxn ang="0">
                    <a:pos x="404" y="236"/>
                  </a:cxn>
                  <a:cxn ang="0">
                    <a:pos x="2618" y="0"/>
                  </a:cxn>
                </a:cxnLst>
                <a:rect l="0" t="0" r="r" b="b"/>
                <a:pathLst>
                  <a:path w="2746" h="1702">
                    <a:moveTo>
                      <a:pt x="2618" y="0"/>
                    </a:moveTo>
                    <a:lnTo>
                      <a:pt x="2626" y="7"/>
                    </a:lnTo>
                    <a:lnTo>
                      <a:pt x="2640" y="21"/>
                    </a:lnTo>
                    <a:lnTo>
                      <a:pt x="2662" y="43"/>
                    </a:lnTo>
                    <a:lnTo>
                      <a:pt x="2684" y="76"/>
                    </a:lnTo>
                    <a:lnTo>
                      <a:pt x="2709" y="116"/>
                    </a:lnTo>
                    <a:lnTo>
                      <a:pt x="2731" y="160"/>
                    </a:lnTo>
                    <a:lnTo>
                      <a:pt x="2742" y="211"/>
                    </a:lnTo>
                    <a:lnTo>
                      <a:pt x="2746" y="265"/>
                    </a:lnTo>
                    <a:lnTo>
                      <a:pt x="2738" y="323"/>
                    </a:lnTo>
                    <a:lnTo>
                      <a:pt x="2717" y="385"/>
                    </a:lnTo>
                    <a:lnTo>
                      <a:pt x="2680" y="451"/>
                    </a:lnTo>
                    <a:lnTo>
                      <a:pt x="2637" y="524"/>
                    </a:lnTo>
                    <a:lnTo>
                      <a:pt x="2589" y="593"/>
                    </a:lnTo>
                    <a:lnTo>
                      <a:pt x="2531" y="665"/>
                    </a:lnTo>
                    <a:lnTo>
                      <a:pt x="2477" y="731"/>
                    </a:lnTo>
                    <a:lnTo>
                      <a:pt x="2418" y="793"/>
                    </a:lnTo>
                    <a:lnTo>
                      <a:pt x="2364" y="851"/>
                    </a:lnTo>
                    <a:lnTo>
                      <a:pt x="2295" y="906"/>
                    </a:lnTo>
                    <a:lnTo>
                      <a:pt x="2226" y="942"/>
                    </a:lnTo>
                    <a:lnTo>
                      <a:pt x="2164" y="960"/>
                    </a:lnTo>
                    <a:lnTo>
                      <a:pt x="2106" y="971"/>
                    </a:lnTo>
                    <a:lnTo>
                      <a:pt x="2062" y="971"/>
                    </a:lnTo>
                    <a:lnTo>
                      <a:pt x="2033" y="971"/>
                    </a:lnTo>
                    <a:lnTo>
                      <a:pt x="2022" y="967"/>
                    </a:lnTo>
                    <a:lnTo>
                      <a:pt x="2022" y="978"/>
                    </a:lnTo>
                    <a:lnTo>
                      <a:pt x="2029" y="1004"/>
                    </a:lnTo>
                    <a:lnTo>
                      <a:pt x="2033" y="1047"/>
                    </a:lnTo>
                    <a:lnTo>
                      <a:pt x="2040" y="1106"/>
                    </a:lnTo>
                    <a:lnTo>
                      <a:pt x="2051" y="1178"/>
                    </a:lnTo>
                    <a:lnTo>
                      <a:pt x="2058" y="1262"/>
                    </a:lnTo>
                    <a:lnTo>
                      <a:pt x="2055" y="1342"/>
                    </a:lnTo>
                    <a:lnTo>
                      <a:pt x="2033" y="1419"/>
                    </a:lnTo>
                    <a:lnTo>
                      <a:pt x="1993" y="1495"/>
                    </a:lnTo>
                    <a:lnTo>
                      <a:pt x="1942" y="1561"/>
                    </a:lnTo>
                    <a:lnTo>
                      <a:pt x="1880" y="1619"/>
                    </a:lnTo>
                    <a:lnTo>
                      <a:pt x="1811" y="1662"/>
                    </a:lnTo>
                    <a:lnTo>
                      <a:pt x="1742" y="1692"/>
                    </a:lnTo>
                    <a:lnTo>
                      <a:pt x="1680" y="1702"/>
                    </a:lnTo>
                    <a:lnTo>
                      <a:pt x="1615" y="1695"/>
                    </a:lnTo>
                    <a:lnTo>
                      <a:pt x="1542" y="1677"/>
                    </a:lnTo>
                    <a:lnTo>
                      <a:pt x="1473" y="1644"/>
                    </a:lnTo>
                    <a:lnTo>
                      <a:pt x="1404" y="1608"/>
                    </a:lnTo>
                    <a:lnTo>
                      <a:pt x="1342" y="1564"/>
                    </a:lnTo>
                    <a:lnTo>
                      <a:pt x="1287" y="1521"/>
                    </a:lnTo>
                    <a:lnTo>
                      <a:pt x="1244" y="1477"/>
                    </a:lnTo>
                    <a:lnTo>
                      <a:pt x="1215" y="1433"/>
                    </a:lnTo>
                    <a:lnTo>
                      <a:pt x="1200" y="1390"/>
                    </a:lnTo>
                    <a:lnTo>
                      <a:pt x="1204" y="1346"/>
                    </a:lnTo>
                    <a:lnTo>
                      <a:pt x="1218" y="1309"/>
                    </a:lnTo>
                    <a:lnTo>
                      <a:pt x="1236" y="1280"/>
                    </a:lnTo>
                    <a:lnTo>
                      <a:pt x="1262" y="1255"/>
                    </a:lnTo>
                    <a:lnTo>
                      <a:pt x="1284" y="1233"/>
                    </a:lnTo>
                    <a:lnTo>
                      <a:pt x="1302" y="1222"/>
                    </a:lnTo>
                    <a:lnTo>
                      <a:pt x="1306" y="1219"/>
                    </a:lnTo>
                    <a:lnTo>
                      <a:pt x="1298" y="1215"/>
                    </a:lnTo>
                    <a:lnTo>
                      <a:pt x="1273" y="1204"/>
                    </a:lnTo>
                    <a:lnTo>
                      <a:pt x="1233" y="1186"/>
                    </a:lnTo>
                    <a:lnTo>
                      <a:pt x="1189" y="1164"/>
                    </a:lnTo>
                    <a:lnTo>
                      <a:pt x="1135" y="1131"/>
                    </a:lnTo>
                    <a:lnTo>
                      <a:pt x="1080" y="1095"/>
                    </a:lnTo>
                    <a:lnTo>
                      <a:pt x="1029" y="1066"/>
                    </a:lnTo>
                    <a:lnTo>
                      <a:pt x="964" y="1040"/>
                    </a:lnTo>
                    <a:lnTo>
                      <a:pt x="887" y="1026"/>
                    </a:lnTo>
                    <a:lnTo>
                      <a:pt x="804" y="1018"/>
                    </a:lnTo>
                    <a:lnTo>
                      <a:pt x="720" y="1018"/>
                    </a:lnTo>
                    <a:lnTo>
                      <a:pt x="629" y="1026"/>
                    </a:lnTo>
                    <a:lnTo>
                      <a:pt x="542" y="1040"/>
                    </a:lnTo>
                    <a:lnTo>
                      <a:pt x="484" y="1047"/>
                    </a:lnTo>
                    <a:lnTo>
                      <a:pt x="429" y="1055"/>
                    </a:lnTo>
                    <a:lnTo>
                      <a:pt x="378" y="1055"/>
                    </a:lnTo>
                    <a:lnTo>
                      <a:pt x="324" y="1051"/>
                    </a:lnTo>
                    <a:lnTo>
                      <a:pt x="273" y="1040"/>
                    </a:lnTo>
                    <a:lnTo>
                      <a:pt x="225" y="1015"/>
                    </a:lnTo>
                    <a:lnTo>
                      <a:pt x="178" y="982"/>
                    </a:lnTo>
                    <a:lnTo>
                      <a:pt x="134" y="935"/>
                    </a:lnTo>
                    <a:lnTo>
                      <a:pt x="94" y="869"/>
                    </a:lnTo>
                    <a:lnTo>
                      <a:pt x="54" y="786"/>
                    </a:lnTo>
                    <a:lnTo>
                      <a:pt x="18" y="687"/>
                    </a:lnTo>
                    <a:lnTo>
                      <a:pt x="4" y="611"/>
                    </a:lnTo>
                    <a:lnTo>
                      <a:pt x="0" y="542"/>
                    </a:lnTo>
                    <a:lnTo>
                      <a:pt x="11" y="483"/>
                    </a:lnTo>
                    <a:lnTo>
                      <a:pt x="33" y="433"/>
                    </a:lnTo>
                    <a:lnTo>
                      <a:pt x="65" y="389"/>
                    </a:lnTo>
                    <a:lnTo>
                      <a:pt x="102" y="352"/>
                    </a:lnTo>
                    <a:lnTo>
                      <a:pt x="142" y="320"/>
                    </a:lnTo>
                    <a:lnTo>
                      <a:pt x="185" y="298"/>
                    </a:lnTo>
                    <a:lnTo>
                      <a:pt x="233" y="276"/>
                    </a:lnTo>
                    <a:lnTo>
                      <a:pt x="276" y="262"/>
                    </a:lnTo>
                    <a:lnTo>
                      <a:pt x="316" y="251"/>
                    </a:lnTo>
                    <a:lnTo>
                      <a:pt x="349" y="243"/>
                    </a:lnTo>
                    <a:lnTo>
                      <a:pt x="378" y="240"/>
                    </a:lnTo>
                    <a:lnTo>
                      <a:pt x="396" y="236"/>
                    </a:lnTo>
                    <a:lnTo>
                      <a:pt x="404" y="236"/>
                    </a:lnTo>
                    <a:lnTo>
                      <a:pt x="1211" y="174"/>
                    </a:lnTo>
                    <a:lnTo>
                      <a:pt x="2618" y="0"/>
                    </a:lnTo>
                    <a:close/>
                  </a:path>
                </a:pathLst>
              </a:custGeom>
              <a:solidFill>
                <a:srgbClr val="E3EBE9"/>
              </a:solidFill>
              <a:ln w="0">
                <a:solidFill>
                  <a:srgbClr val="E3EBE9"/>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91041" name="Freeform 225"/>
              <p:cNvSpPr>
                <a:spLocks noEditPoints="1"/>
              </p:cNvSpPr>
              <p:nvPr/>
            </p:nvSpPr>
            <p:spPr bwMode="auto">
              <a:xfrm>
                <a:off x="3255" y="7187"/>
                <a:ext cx="2768" cy="1724"/>
              </a:xfrm>
              <a:custGeom>
                <a:avLst/>
                <a:gdLst/>
                <a:ahLst/>
                <a:cxnLst>
                  <a:cxn ang="0">
                    <a:pos x="415" y="258"/>
                  </a:cxn>
                  <a:cxn ang="0">
                    <a:pos x="378" y="262"/>
                  </a:cxn>
                  <a:cxn ang="0">
                    <a:pos x="178" y="327"/>
                  </a:cxn>
                  <a:cxn ang="0">
                    <a:pos x="29" y="509"/>
                  </a:cxn>
                  <a:cxn ang="0">
                    <a:pos x="76" y="797"/>
                  </a:cxn>
                  <a:cxn ang="0">
                    <a:pos x="262" y="1029"/>
                  </a:cxn>
                  <a:cxn ang="0">
                    <a:pos x="549" y="1040"/>
                  </a:cxn>
                  <a:cxn ang="0">
                    <a:pos x="924" y="1033"/>
                  </a:cxn>
                  <a:cxn ang="0">
                    <a:pos x="1157" y="1135"/>
                  </a:cxn>
                  <a:cxn ang="0">
                    <a:pos x="1317" y="1219"/>
                  </a:cxn>
                  <a:cxn ang="0">
                    <a:pos x="1324" y="1237"/>
                  </a:cxn>
                  <a:cxn ang="0">
                    <a:pos x="1306" y="1248"/>
                  </a:cxn>
                  <a:cxn ang="0">
                    <a:pos x="1247" y="1310"/>
                  </a:cxn>
                  <a:cxn ang="0">
                    <a:pos x="1226" y="1419"/>
                  </a:cxn>
                  <a:cxn ang="0">
                    <a:pos x="1357" y="1568"/>
                  </a:cxn>
                  <a:cxn ang="0">
                    <a:pos x="1626" y="1695"/>
                  </a:cxn>
                  <a:cxn ang="0">
                    <a:pos x="1898" y="1608"/>
                  </a:cxn>
                  <a:cxn ang="0">
                    <a:pos x="2058" y="1299"/>
                  </a:cxn>
                  <a:cxn ang="0">
                    <a:pos x="2033" y="1040"/>
                  </a:cxn>
                  <a:cxn ang="0">
                    <a:pos x="2022" y="982"/>
                  </a:cxn>
                  <a:cxn ang="0">
                    <a:pos x="2037" y="971"/>
                  </a:cxn>
                  <a:cxn ang="0">
                    <a:pos x="2124" y="971"/>
                  </a:cxn>
                  <a:cxn ang="0">
                    <a:pos x="2368" y="855"/>
                  </a:cxn>
                  <a:cxn ang="0">
                    <a:pos x="2659" y="498"/>
                  </a:cxn>
                  <a:cxn ang="0">
                    <a:pos x="2749" y="276"/>
                  </a:cxn>
                  <a:cxn ang="0">
                    <a:pos x="2691" y="98"/>
                  </a:cxn>
                  <a:cxn ang="0">
                    <a:pos x="2626" y="21"/>
                  </a:cxn>
                  <a:cxn ang="0">
                    <a:pos x="2659" y="25"/>
                  </a:cxn>
                  <a:cxn ang="0">
                    <a:pos x="2749" y="163"/>
                  </a:cxn>
                  <a:cxn ang="0">
                    <a:pos x="2764" y="320"/>
                  </a:cxn>
                  <a:cxn ang="0">
                    <a:pos x="2633" y="575"/>
                  </a:cxn>
                  <a:cxn ang="0">
                    <a:pos x="2382" y="869"/>
                  </a:cxn>
                  <a:cxn ang="0">
                    <a:pos x="2124" y="989"/>
                  </a:cxn>
                  <a:cxn ang="0">
                    <a:pos x="2044" y="993"/>
                  </a:cxn>
                  <a:cxn ang="0">
                    <a:pos x="2069" y="1189"/>
                  </a:cxn>
                  <a:cxn ang="0">
                    <a:pos x="2033" y="1477"/>
                  </a:cxn>
                  <a:cxn ang="0">
                    <a:pos x="1757" y="1713"/>
                  </a:cxn>
                  <a:cxn ang="0">
                    <a:pos x="1549" y="1695"/>
                  </a:cxn>
                  <a:cxn ang="0">
                    <a:pos x="1291" y="1539"/>
                  </a:cxn>
                  <a:cxn ang="0">
                    <a:pos x="1200" y="1386"/>
                  </a:cxn>
                  <a:cxn ang="0">
                    <a:pos x="1269" y="1251"/>
                  </a:cxn>
                  <a:cxn ang="0">
                    <a:pos x="1280" y="1226"/>
                  </a:cxn>
                  <a:cxn ang="0">
                    <a:pos x="1087" y="1113"/>
                  </a:cxn>
                  <a:cxn ang="0">
                    <a:pos x="847" y="1044"/>
                  </a:cxn>
                  <a:cxn ang="0">
                    <a:pos x="473" y="1073"/>
                  </a:cxn>
                  <a:cxn ang="0">
                    <a:pos x="236" y="1040"/>
                  </a:cxn>
                  <a:cxn ang="0">
                    <a:pos x="58" y="804"/>
                  </a:cxn>
                  <a:cxn ang="0">
                    <a:pos x="7" y="505"/>
                  </a:cxn>
                  <a:cxn ang="0">
                    <a:pos x="156" y="316"/>
                  </a:cxn>
                  <a:cxn ang="0">
                    <a:pos x="371" y="243"/>
                  </a:cxn>
                  <a:cxn ang="0">
                    <a:pos x="1218" y="174"/>
                  </a:cxn>
                </a:cxnLst>
                <a:rect l="0" t="0" r="r" b="b"/>
                <a:pathLst>
                  <a:path w="2768" h="1724">
                    <a:moveTo>
                      <a:pt x="2626" y="21"/>
                    </a:moveTo>
                    <a:lnTo>
                      <a:pt x="1222" y="196"/>
                    </a:lnTo>
                    <a:lnTo>
                      <a:pt x="415" y="258"/>
                    </a:lnTo>
                    <a:lnTo>
                      <a:pt x="411" y="258"/>
                    </a:lnTo>
                    <a:lnTo>
                      <a:pt x="404" y="258"/>
                    </a:lnTo>
                    <a:lnTo>
                      <a:pt x="393" y="262"/>
                    </a:lnTo>
                    <a:lnTo>
                      <a:pt x="378" y="262"/>
                    </a:lnTo>
                    <a:lnTo>
                      <a:pt x="338" y="269"/>
                    </a:lnTo>
                    <a:lnTo>
                      <a:pt x="287" y="283"/>
                    </a:lnTo>
                    <a:lnTo>
                      <a:pt x="236" y="302"/>
                    </a:lnTo>
                    <a:lnTo>
                      <a:pt x="178" y="327"/>
                    </a:lnTo>
                    <a:lnTo>
                      <a:pt x="127" y="363"/>
                    </a:lnTo>
                    <a:lnTo>
                      <a:pt x="80" y="407"/>
                    </a:lnTo>
                    <a:lnTo>
                      <a:pt x="51" y="454"/>
                    </a:lnTo>
                    <a:lnTo>
                      <a:pt x="29" y="509"/>
                    </a:lnTo>
                    <a:lnTo>
                      <a:pt x="22" y="578"/>
                    </a:lnTo>
                    <a:lnTo>
                      <a:pt x="25" y="633"/>
                    </a:lnTo>
                    <a:lnTo>
                      <a:pt x="40" y="695"/>
                    </a:lnTo>
                    <a:lnTo>
                      <a:pt x="76" y="797"/>
                    </a:lnTo>
                    <a:lnTo>
                      <a:pt x="113" y="877"/>
                    </a:lnTo>
                    <a:lnTo>
                      <a:pt x="156" y="942"/>
                    </a:lnTo>
                    <a:lnTo>
                      <a:pt x="200" y="989"/>
                    </a:lnTo>
                    <a:lnTo>
                      <a:pt x="262" y="1029"/>
                    </a:lnTo>
                    <a:lnTo>
                      <a:pt x="327" y="1051"/>
                    </a:lnTo>
                    <a:lnTo>
                      <a:pt x="396" y="1058"/>
                    </a:lnTo>
                    <a:lnTo>
                      <a:pt x="473" y="1051"/>
                    </a:lnTo>
                    <a:lnTo>
                      <a:pt x="549" y="1040"/>
                    </a:lnTo>
                    <a:lnTo>
                      <a:pt x="662" y="1026"/>
                    </a:lnTo>
                    <a:lnTo>
                      <a:pt x="771" y="1018"/>
                    </a:lnTo>
                    <a:lnTo>
                      <a:pt x="851" y="1022"/>
                    </a:lnTo>
                    <a:lnTo>
                      <a:pt x="924" y="1033"/>
                    </a:lnTo>
                    <a:lnTo>
                      <a:pt x="989" y="1048"/>
                    </a:lnTo>
                    <a:lnTo>
                      <a:pt x="1051" y="1069"/>
                    </a:lnTo>
                    <a:lnTo>
                      <a:pt x="1098" y="1099"/>
                    </a:lnTo>
                    <a:lnTo>
                      <a:pt x="1157" y="1135"/>
                    </a:lnTo>
                    <a:lnTo>
                      <a:pt x="1207" y="1168"/>
                    </a:lnTo>
                    <a:lnTo>
                      <a:pt x="1255" y="1193"/>
                    </a:lnTo>
                    <a:lnTo>
                      <a:pt x="1295" y="1208"/>
                    </a:lnTo>
                    <a:lnTo>
                      <a:pt x="1317" y="1219"/>
                    </a:lnTo>
                    <a:lnTo>
                      <a:pt x="1320" y="1219"/>
                    </a:lnTo>
                    <a:lnTo>
                      <a:pt x="1342" y="1226"/>
                    </a:lnTo>
                    <a:lnTo>
                      <a:pt x="1324" y="1237"/>
                    </a:lnTo>
                    <a:lnTo>
                      <a:pt x="1320" y="1237"/>
                    </a:lnTo>
                    <a:lnTo>
                      <a:pt x="1320" y="1240"/>
                    </a:lnTo>
                    <a:lnTo>
                      <a:pt x="1313" y="1244"/>
                    </a:lnTo>
                    <a:lnTo>
                      <a:pt x="1306" y="1248"/>
                    </a:lnTo>
                    <a:lnTo>
                      <a:pt x="1295" y="1255"/>
                    </a:lnTo>
                    <a:lnTo>
                      <a:pt x="1284" y="1266"/>
                    </a:lnTo>
                    <a:lnTo>
                      <a:pt x="1273" y="1280"/>
                    </a:lnTo>
                    <a:lnTo>
                      <a:pt x="1247" y="1310"/>
                    </a:lnTo>
                    <a:lnTo>
                      <a:pt x="1229" y="1346"/>
                    </a:lnTo>
                    <a:lnTo>
                      <a:pt x="1222" y="1386"/>
                    </a:lnTo>
                    <a:lnTo>
                      <a:pt x="1222" y="1401"/>
                    </a:lnTo>
                    <a:lnTo>
                      <a:pt x="1226" y="1419"/>
                    </a:lnTo>
                    <a:lnTo>
                      <a:pt x="1237" y="1441"/>
                    </a:lnTo>
                    <a:lnTo>
                      <a:pt x="1262" y="1481"/>
                    </a:lnTo>
                    <a:lnTo>
                      <a:pt x="1306" y="1524"/>
                    </a:lnTo>
                    <a:lnTo>
                      <a:pt x="1357" y="1568"/>
                    </a:lnTo>
                    <a:lnTo>
                      <a:pt x="1418" y="1612"/>
                    </a:lnTo>
                    <a:lnTo>
                      <a:pt x="1487" y="1648"/>
                    </a:lnTo>
                    <a:lnTo>
                      <a:pt x="1557" y="1677"/>
                    </a:lnTo>
                    <a:lnTo>
                      <a:pt x="1626" y="1695"/>
                    </a:lnTo>
                    <a:lnTo>
                      <a:pt x="1691" y="1703"/>
                    </a:lnTo>
                    <a:lnTo>
                      <a:pt x="1749" y="1695"/>
                    </a:lnTo>
                    <a:lnTo>
                      <a:pt x="1826" y="1659"/>
                    </a:lnTo>
                    <a:lnTo>
                      <a:pt x="1898" y="1608"/>
                    </a:lnTo>
                    <a:lnTo>
                      <a:pt x="1964" y="1542"/>
                    </a:lnTo>
                    <a:lnTo>
                      <a:pt x="2015" y="1466"/>
                    </a:lnTo>
                    <a:lnTo>
                      <a:pt x="2048" y="1382"/>
                    </a:lnTo>
                    <a:lnTo>
                      <a:pt x="2058" y="1299"/>
                    </a:lnTo>
                    <a:lnTo>
                      <a:pt x="2058" y="1277"/>
                    </a:lnTo>
                    <a:lnTo>
                      <a:pt x="2051" y="1179"/>
                    </a:lnTo>
                    <a:lnTo>
                      <a:pt x="2040" y="1102"/>
                    </a:lnTo>
                    <a:lnTo>
                      <a:pt x="2033" y="1040"/>
                    </a:lnTo>
                    <a:lnTo>
                      <a:pt x="2026" y="1000"/>
                    </a:lnTo>
                    <a:lnTo>
                      <a:pt x="2026" y="989"/>
                    </a:lnTo>
                    <a:lnTo>
                      <a:pt x="2022" y="986"/>
                    </a:lnTo>
                    <a:lnTo>
                      <a:pt x="2022" y="982"/>
                    </a:lnTo>
                    <a:lnTo>
                      <a:pt x="2018" y="968"/>
                    </a:lnTo>
                    <a:lnTo>
                      <a:pt x="2037" y="971"/>
                    </a:lnTo>
                    <a:lnTo>
                      <a:pt x="2048" y="971"/>
                    </a:lnTo>
                    <a:lnTo>
                      <a:pt x="2062" y="971"/>
                    </a:lnTo>
                    <a:lnTo>
                      <a:pt x="2080" y="971"/>
                    </a:lnTo>
                    <a:lnTo>
                      <a:pt x="2124" y="971"/>
                    </a:lnTo>
                    <a:lnTo>
                      <a:pt x="2178" y="960"/>
                    </a:lnTo>
                    <a:lnTo>
                      <a:pt x="2237" y="942"/>
                    </a:lnTo>
                    <a:lnTo>
                      <a:pt x="2302" y="906"/>
                    </a:lnTo>
                    <a:lnTo>
                      <a:pt x="2368" y="855"/>
                    </a:lnTo>
                    <a:lnTo>
                      <a:pt x="2444" y="778"/>
                    </a:lnTo>
                    <a:lnTo>
                      <a:pt x="2520" y="691"/>
                    </a:lnTo>
                    <a:lnTo>
                      <a:pt x="2593" y="596"/>
                    </a:lnTo>
                    <a:lnTo>
                      <a:pt x="2659" y="498"/>
                    </a:lnTo>
                    <a:lnTo>
                      <a:pt x="2709" y="407"/>
                    </a:lnTo>
                    <a:lnTo>
                      <a:pt x="2731" y="360"/>
                    </a:lnTo>
                    <a:lnTo>
                      <a:pt x="2742" y="316"/>
                    </a:lnTo>
                    <a:lnTo>
                      <a:pt x="2749" y="276"/>
                    </a:lnTo>
                    <a:lnTo>
                      <a:pt x="2749" y="269"/>
                    </a:lnTo>
                    <a:lnTo>
                      <a:pt x="2739" y="203"/>
                    </a:lnTo>
                    <a:lnTo>
                      <a:pt x="2720" y="149"/>
                    </a:lnTo>
                    <a:lnTo>
                      <a:pt x="2691" y="98"/>
                    </a:lnTo>
                    <a:lnTo>
                      <a:pt x="2669" y="69"/>
                    </a:lnTo>
                    <a:lnTo>
                      <a:pt x="2651" y="47"/>
                    </a:lnTo>
                    <a:lnTo>
                      <a:pt x="2633" y="29"/>
                    </a:lnTo>
                    <a:lnTo>
                      <a:pt x="2626" y="21"/>
                    </a:lnTo>
                    <a:close/>
                    <a:moveTo>
                      <a:pt x="2633" y="0"/>
                    </a:moveTo>
                    <a:lnTo>
                      <a:pt x="2637" y="3"/>
                    </a:lnTo>
                    <a:lnTo>
                      <a:pt x="2644" y="11"/>
                    </a:lnTo>
                    <a:lnTo>
                      <a:pt x="2659" y="25"/>
                    </a:lnTo>
                    <a:lnTo>
                      <a:pt x="2680" y="47"/>
                    </a:lnTo>
                    <a:lnTo>
                      <a:pt x="2702" y="80"/>
                    </a:lnTo>
                    <a:lnTo>
                      <a:pt x="2728" y="116"/>
                    </a:lnTo>
                    <a:lnTo>
                      <a:pt x="2749" y="163"/>
                    </a:lnTo>
                    <a:lnTo>
                      <a:pt x="2764" y="214"/>
                    </a:lnTo>
                    <a:lnTo>
                      <a:pt x="2768" y="269"/>
                    </a:lnTo>
                    <a:lnTo>
                      <a:pt x="2768" y="280"/>
                    </a:lnTo>
                    <a:lnTo>
                      <a:pt x="2764" y="320"/>
                    </a:lnTo>
                    <a:lnTo>
                      <a:pt x="2749" y="367"/>
                    </a:lnTo>
                    <a:lnTo>
                      <a:pt x="2728" y="418"/>
                    </a:lnTo>
                    <a:lnTo>
                      <a:pt x="2684" y="494"/>
                    </a:lnTo>
                    <a:lnTo>
                      <a:pt x="2633" y="575"/>
                    </a:lnTo>
                    <a:lnTo>
                      <a:pt x="2571" y="655"/>
                    </a:lnTo>
                    <a:lnTo>
                      <a:pt x="2509" y="735"/>
                    </a:lnTo>
                    <a:lnTo>
                      <a:pt x="2444" y="804"/>
                    </a:lnTo>
                    <a:lnTo>
                      <a:pt x="2382" y="869"/>
                    </a:lnTo>
                    <a:lnTo>
                      <a:pt x="2313" y="924"/>
                    </a:lnTo>
                    <a:lnTo>
                      <a:pt x="2248" y="960"/>
                    </a:lnTo>
                    <a:lnTo>
                      <a:pt x="2182" y="982"/>
                    </a:lnTo>
                    <a:lnTo>
                      <a:pt x="2124" y="989"/>
                    </a:lnTo>
                    <a:lnTo>
                      <a:pt x="2080" y="993"/>
                    </a:lnTo>
                    <a:lnTo>
                      <a:pt x="2062" y="993"/>
                    </a:lnTo>
                    <a:lnTo>
                      <a:pt x="2051" y="993"/>
                    </a:lnTo>
                    <a:lnTo>
                      <a:pt x="2044" y="993"/>
                    </a:lnTo>
                    <a:lnTo>
                      <a:pt x="2048" y="1015"/>
                    </a:lnTo>
                    <a:lnTo>
                      <a:pt x="2055" y="1058"/>
                    </a:lnTo>
                    <a:lnTo>
                      <a:pt x="2062" y="1117"/>
                    </a:lnTo>
                    <a:lnTo>
                      <a:pt x="2069" y="1189"/>
                    </a:lnTo>
                    <a:lnTo>
                      <a:pt x="2080" y="1273"/>
                    </a:lnTo>
                    <a:lnTo>
                      <a:pt x="2080" y="1299"/>
                    </a:lnTo>
                    <a:lnTo>
                      <a:pt x="2066" y="1390"/>
                    </a:lnTo>
                    <a:lnTo>
                      <a:pt x="2033" y="1477"/>
                    </a:lnTo>
                    <a:lnTo>
                      <a:pt x="1978" y="1557"/>
                    </a:lnTo>
                    <a:lnTo>
                      <a:pt x="1913" y="1626"/>
                    </a:lnTo>
                    <a:lnTo>
                      <a:pt x="1837" y="1677"/>
                    </a:lnTo>
                    <a:lnTo>
                      <a:pt x="1757" y="1713"/>
                    </a:lnTo>
                    <a:lnTo>
                      <a:pt x="1724" y="1721"/>
                    </a:lnTo>
                    <a:lnTo>
                      <a:pt x="1691" y="1724"/>
                    </a:lnTo>
                    <a:lnTo>
                      <a:pt x="1622" y="1717"/>
                    </a:lnTo>
                    <a:lnTo>
                      <a:pt x="1549" y="1695"/>
                    </a:lnTo>
                    <a:lnTo>
                      <a:pt x="1477" y="1666"/>
                    </a:lnTo>
                    <a:lnTo>
                      <a:pt x="1407" y="1626"/>
                    </a:lnTo>
                    <a:lnTo>
                      <a:pt x="1346" y="1586"/>
                    </a:lnTo>
                    <a:lnTo>
                      <a:pt x="1291" y="1539"/>
                    </a:lnTo>
                    <a:lnTo>
                      <a:pt x="1247" y="1492"/>
                    </a:lnTo>
                    <a:lnTo>
                      <a:pt x="1218" y="1448"/>
                    </a:lnTo>
                    <a:lnTo>
                      <a:pt x="1204" y="1415"/>
                    </a:lnTo>
                    <a:lnTo>
                      <a:pt x="1200" y="1386"/>
                    </a:lnTo>
                    <a:lnTo>
                      <a:pt x="1211" y="1339"/>
                    </a:lnTo>
                    <a:lnTo>
                      <a:pt x="1229" y="1299"/>
                    </a:lnTo>
                    <a:lnTo>
                      <a:pt x="1258" y="1266"/>
                    </a:lnTo>
                    <a:lnTo>
                      <a:pt x="1269" y="1251"/>
                    </a:lnTo>
                    <a:lnTo>
                      <a:pt x="1284" y="1240"/>
                    </a:lnTo>
                    <a:lnTo>
                      <a:pt x="1295" y="1233"/>
                    </a:lnTo>
                    <a:lnTo>
                      <a:pt x="1295" y="1230"/>
                    </a:lnTo>
                    <a:lnTo>
                      <a:pt x="1280" y="1226"/>
                    </a:lnTo>
                    <a:lnTo>
                      <a:pt x="1240" y="1208"/>
                    </a:lnTo>
                    <a:lnTo>
                      <a:pt x="1193" y="1182"/>
                    </a:lnTo>
                    <a:lnTo>
                      <a:pt x="1142" y="1153"/>
                    </a:lnTo>
                    <a:lnTo>
                      <a:pt x="1087" y="1113"/>
                    </a:lnTo>
                    <a:lnTo>
                      <a:pt x="1040" y="1088"/>
                    </a:lnTo>
                    <a:lnTo>
                      <a:pt x="986" y="1066"/>
                    </a:lnTo>
                    <a:lnTo>
                      <a:pt x="920" y="1051"/>
                    </a:lnTo>
                    <a:lnTo>
                      <a:pt x="847" y="1044"/>
                    </a:lnTo>
                    <a:lnTo>
                      <a:pt x="771" y="1040"/>
                    </a:lnTo>
                    <a:lnTo>
                      <a:pt x="662" y="1044"/>
                    </a:lnTo>
                    <a:lnTo>
                      <a:pt x="553" y="1058"/>
                    </a:lnTo>
                    <a:lnTo>
                      <a:pt x="473" y="1073"/>
                    </a:lnTo>
                    <a:lnTo>
                      <a:pt x="396" y="1077"/>
                    </a:lnTo>
                    <a:lnTo>
                      <a:pt x="342" y="1073"/>
                    </a:lnTo>
                    <a:lnTo>
                      <a:pt x="287" y="1062"/>
                    </a:lnTo>
                    <a:lnTo>
                      <a:pt x="236" y="1040"/>
                    </a:lnTo>
                    <a:lnTo>
                      <a:pt x="185" y="1004"/>
                    </a:lnTo>
                    <a:lnTo>
                      <a:pt x="138" y="953"/>
                    </a:lnTo>
                    <a:lnTo>
                      <a:pt x="95" y="887"/>
                    </a:lnTo>
                    <a:lnTo>
                      <a:pt x="58" y="804"/>
                    </a:lnTo>
                    <a:lnTo>
                      <a:pt x="22" y="698"/>
                    </a:lnTo>
                    <a:lnTo>
                      <a:pt x="7" y="636"/>
                    </a:lnTo>
                    <a:lnTo>
                      <a:pt x="0" y="578"/>
                    </a:lnTo>
                    <a:lnTo>
                      <a:pt x="7" y="505"/>
                    </a:lnTo>
                    <a:lnTo>
                      <a:pt x="33" y="444"/>
                    </a:lnTo>
                    <a:lnTo>
                      <a:pt x="65" y="393"/>
                    </a:lnTo>
                    <a:lnTo>
                      <a:pt x="109" y="353"/>
                    </a:lnTo>
                    <a:lnTo>
                      <a:pt x="156" y="316"/>
                    </a:lnTo>
                    <a:lnTo>
                      <a:pt x="207" y="291"/>
                    </a:lnTo>
                    <a:lnTo>
                      <a:pt x="269" y="269"/>
                    </a:lnTo>
                    <a:lnTo>
                      <a:pt x="324" y="251"/>
                    </a:lnTo>
                    <a:lnTo>
                      <a:pt x="371" y="243"/>
                    </a:lnTo>
                    <a:lnTo>
                      <a:pt x="400" y="240"/>
                    </a:lnTo>
                    <a:lnTo>
                      <a:pt x="411" y="236"/>
                    </a:lnTo>
                    <a:lnTo>
                      <a:pt x="1218" y="174"/>
                    </a:lnTo>
                    <a:lnTo>
                      <a:pt x="2633" y="0"/>
                    </a:lnTo>
                    <a:close/>
                  </a:path>
                </a:pathLst>
              </a:custGeom>
              <a:solidFill>
                <a:srgbClr val="000000"/>
              </a:solidFill>
              <a:ln w="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91040" name="Freeform 224"/>
              <p:cNvSpPr>
                <a:spLocks/>
              </p:cNvSpPr>
              <p:nvPr/>
            </p:nvSpPr>
            <p:spPr bwMode="auto">
              <a:xfrm>
                <a:off x="5786" y="8002"/>
                <a:ext cx="273" cy="265"/>
              </a:xfrm>
              <a:custGeom>
                <a:avLst/>
                <a:gdLst/>
                <a:ahLst/>
                <a:cxnLst>
                  <a:cxn ang="0">
                    <a:pos x="266" y="0"/>
                  </a:cxn>
                  <a:cxn ang="0">
                    <a:pos x="269" y="0"/>
                  </a:cxn>
                  <a:cxn ang="0">
                    <a:pos x="273" y="7"/>
                  </a:cxn>
                  <a:cxn ang="0">
                    <a:pos x="273" y="11"/>
                  </a:cxn>
                  <a:cxn ang="0">
                    <a:pos x="273" y="14"/>
                  </a:cxn>
                  <a:cxn ang="0">
                    <a:pos x="229" y="69"/>
                  </a:cxn>
                  <a:cxn ang="0">
                    <a:pos x="189" y="116"/>
                  </a:cxn>
                  <a:cxn ang="0">
                    <a:pos x="146" y="160"/>
                  </a:cxn>
                  <a:cxn ang="0">
                    <a:pos x="106" y="196"/>
                  </a:cxn>
                  <a:cxn ang="0">
                    <a:pos x="69" y="225"/>
                  </a:cxn>
                  <a:cxn ang="0">
                    <a:pos x="44" y="247"/>
                  </a:cxn>
                  <a:cxn ang="0">
                    <a:pos x="26" y="258"/>
                  </a:cxn>
                  <a:cxn ang="0">
                    <a:pos x="18" y="262"/>
                  </a:cxn>
                  <a:cxn ang="0">
                    <a:pos x="11" y="265"/>
                  </a:cxn>
                  <a:cxn ang="0">
                    <a:pos x="8" y="265"/>
                  </a:cxn>
                  <a:cxn ang="0">
                    <a:pos x="4" y="262"/>
                  </a:cxn>
                  <a:cxn ang="0">
                    <a:pos x="0" y="254"/>
                  </a:cxn>
                  <a:cxn ang="0">
                    <a:pos x="4" y="251"/>
                  </a:cxn>
                  <a:cxn ang="0">
                    <a:pos x="8" y="247"/>
                  </a:cxn>
                  <a:cxn ang="0">
                    <a:pos x="8" y="243"/>
                  </a:cxn>
                  <a:cxn ang="0">
                    <a:pos x="11" y="243"/>
                  </a:cxn>
                  <a:cxn ang="0">
                    <a:pos x="18" y="236"/>
                  </a:cxn>
                  <a:cxn ang="0">
                    <a:pos x="29" y="229"/>
                  </a:cxn>
                  <a:cxn ang="0">
                    <a:pos x="58" y="207"/>
                  </a:cxn>
                  <a:cxn ang="0">
                    <a:pos x="91" y="182"/>
                  </a:cxn>
                  <a:cxn ang="0">
                    <a:pos x="146" y="131"/>
                  </a:cxn>
                  <a:cxn ang="0">
                    <a:pos x="200" y="72"/>
                  </a:cxn>
                  <a:cxn ang="0">
                    <a:pos x="255" y="3"/>
                  </a:cxn>
                  <a:cxn ang="0">
                    <a:pos x="258" y="0"/>
                  </a:cxn>
                  <a:cxn ang="0">
                    <a:pos x="266" y="0"/>
                  </a:cxn>
                </a:cxnLst>
                <a:rect l="0" t="0" r="r" b="b"/>
                <a:pathLst>
                  <a:path w="273" h="265">
                    <a:moveTo>
                      <a:pt x="266" y="0"/>
                    </a:moveTo>
                    <a:lnTo>
                      <a:pt x="269" y="0"/>
                    </a:lnTo>
                    <a:lnTo>
                      <a:pt x="273" y="7"/>
                    </a:lnTo>
                    <a:lnTo>
                      <a:pt x="273" y="11"/>
                    </a:lnTo>
                    <a:lnTo>
                      <a:pt x="273" y="14"/>
                    </a:lnTo>
                    <a:lnTo>
                      <a:pt x="229" y="69"/>
                    </a:lnTo>
                    <a:lnTo>
                      <a:pt x="189" y="116"/>
                    </a:lnTo>
                    <a:lnTo>
                      <a:pt x="146" y="160"/>
                    </a:lnTo>
                    <a:lnTo>
                      <a:pt x="106" y="196"/>
                    </a:lnTo>
                    <a:lnTo>
                      <a:pt x="69" y="225"/>
                    </a:lnTo>
                    <a:lnTo>
                      <a:pt x="44" y="247"/>
                    </a:lnTo>
                    <a:lnTo>
                      <a:pt x="26" y="258"/>
                    </a:lnTo>
                    <a:lnTo>
                      <a:pt x="18" y="262"/>
                    </a:lnTo>
                    <a:lnTo>
                      <a:pt x="11" y="265"/>
                    </a:lnTo>
                    <a:lnTo>
                      <a:pt x="8" y="265"/>
                    </a:lnTo>
                    <a:lnTo>
                      <a:pt x="4" y="262"/>
                    </a:lnTo>
                    <a:lnTo>
                      <a:pt x="0" y="254"/>
                    </a:lnTo>
                    <a:lnTo>
                      <a:pt x="4" y="251"/>
                    </a:lnTo>
                    <a:lnTo>
                      <a:pt x="8" y="247"/>
                    </a:lnTo>
                    <a:lnTo>
                      <a:pt x="8" y="243"/>
                    </a:lnTo>
                    <a:lnTo>
                      <a:pt x="11" y="243"/>
                    </a:lnTo>
                    <a:lnTo>
                      <a:pt x="18" y="236"/>
                    </a:lnTo>
                    <a:lnTo>
                      <a:pt x="29" y="229"/>
                    </a:lnTo>
                    <a:lnTo>
                      <a:pt x="58" y="207"/>
                    </a:lnTo>
                    <a:lnTo>
                      <a:pt x="91" y="182"/>
                    </a:lnTo>
                    <a:lnTo>
                      <a:pt x="146" y="131"/>
                    </a:lnTo>
                    <a:lnTo>
                      <a:pt x="200" y="72"/>
                    </a:lnTo>
                    <a:lnTo>
                      <a:pt x="255" y="3"/>
                    </a:lnTo>
                    <a:lnTo>
                      <a:pt x="258" y="0"/>
                    </a:lnTo>
                    <a:lnTo>
                      <a:pt x="266" y="0"/>
                    </a:lnTo>
                    <a:close/>
                  </a:path>
                </a:pathLst>
              </a:custGeom>
              <a:solidFill>
                <a:srgbClr val="000000"/>
              </a:solidFill>
              <a:ln w="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91039" name="Freeform 223"/>
              <p:cNvSpPr>
                <a:spLocks/>
              </p:cNvSpPr>
              <p:nvPr/>
            </p:nvSpPr>
            <p:spPr bwMode="auto">
              <a:xfrm>
                <a:off x="5521" y="8624"/>
                <a:ext cx="338" cy="364"/>
              </a:xfrm>
              <a:custGeom>
                <a:avLst/>
                <a:gdLst/>
                <a:ahLst/>
                <a:cxnLst>
                  <a:cxn ang="0">
                    <a:pos x="331" y="0"/>
                  </a:cxn>
                  <a:cxn ang="0">
                    <a:pos x="334" y="4"/>
                  </a:cxn>
                  <a:cxn ang="0">
                    <a:pos x="338" y="7"/>
                  </a:cxn>
                  <a:cxn ang="0">
                    <a:pos x="338" y="14"/>
                  </a:cxn>
                  <a:cxn ang="0">
                    <a:pos x="323" y="55"/>
                  </a:cxn>
                  <a:cxn ang="0">
                    <a:pos x="291" y="95"/>
                  </a:cxn>
                  <a:cxn ang="0">
                    <a:pos x="251" y="138"/>
                  </a:cxn>
                  <a:cxn ang="0">
                    <a:pos x="207" y="182"/>
                  </a:cxn>
                  <a:cxn ang="0">
                    <a:pos x="160" y="226"/>
                  </a:cxn>
                  <a:cxn ang="0">
                    <a:pos x="112" y="266"/>
                  </a:cxn>
                  <a:cxn ang="0">
                    <a:pos x="69" y="302"/>
                  </a:cxn>
                  <a:cxn ang="0">
                    <a:pos x="40" y="331"/>
                  </a:cxn>
                  <a:cxn ang="0">
                    <a:pos x="29" y="342"/>
                  </a:cxn>
                  <a:cxn ang="0">
                    <a:pos x="22" y="353"/>
                  </a:cxn>
                  <a:cxn ang="0">
                    <a:pos x="18" y="357"/>
                  </a:cxn>
                  <a:cxn ang="0">
                    <a:pos x="14" y="364"/>
                  </a:cxn>
                  <a:cxn ang="0">
                    <a:pos x="11" y="364"/>
                  </a:cxn>
                  <a:cxn ang="0">
                    <a:pos x="7" y="364"/>
                  </a:cxn>
                  <a:cxn ang="0">
                    <a:pos x="3" y="360"/>
                  </a:cxn>
                  <a:cxn ang="0">
                    <a:pos x="0" y="357"/>
                  </a:cxn>
                  <a:cxn ang="0">
                    <a:pos x="0" y="349"/>
                  </a:cxn>
                  <a:cxn ang="0">
                    <a:pos x="11" y="335"/>
                  </a:cxn>
                  <a:cxn ang="0">
                    <a:pos x="22" y="320"/>
                  </a:cxn>
                  <a:cxn ang="0">
                    <a:pos x="40" y="302"/>
                  </a:cxn>
                  <a:cxn ang="0">
                    <a:pos x="72" y="273"/>
                  </a:cxn>
                  <a:cxn ang="0">
                    <a:pos x="112" y="240"/>
                  </a:cxn>
                  <a:cxn ang="0">
                    <a:pos x="163" y="189"/>
                  </a:cxn>
                  <a:cxn ang="0">
                    <a:pos x="218" y="142"/>
                  </a:cxn>
                  <a:cxn ang="0">
                    <a:pos x="265" y="95"/>
                  </a:cxn>
                  <a:cxn ang="0">
                    <a:pos x="291" y="62"/>
                  </a:cxn>
                  <a:cxn ang="0">
                    <a:pos x="309" y="33"/>
                  </a:cxn>
                  <a:cxn ang="0">
                    <a:pos x="320" y="11"/>
                  </a:cxn>
                  <a:cxn ang="0">
                    <a:pos x="320" y="4"/>
                  </a:cxn>
                  <a:cxn ang="0">
                    <a:pos x="327" y="4"/>
                  </a:cxn>
                  <a:cxn ang="0">
                    <a:pos x="331" y="0"/>
                  </a:cxn>
                </a:cxnLst>
                <a:rect l="0" t="0" r="r" b="b"/>
                <a:pathLst>
                  <a:path w="338" h="364">
                    <a:moveTo>
                      <a:pt x="331" y="0"/>
                    </a:moveTo>
                    <a:lnTo>
                      <a:pt x="334" y="4"/>
                    </a:lnTo>
                    <a:lnTo>
                      <a:pt x="338" y="7"/>
                    </a:lnTo>
                    <a:lnTo>
                      <a:pt x="338" y="14"/>
                    </a:lnTo>
                    <a:lnTo>
                      <a:pt x="323" y="55"/>
                    </a:lnTo>
                    <a:lnTo>
                      <a:pt x="291" y="95"/>
                    </a:lnTo>
                    <a:lnTo>
                      <a:pt x="251" y="138"/>
                    </a:lnTo>
                    <a:lnTo>
                      <a:pt x="207" y="182"/>
                    </a:lnTo>
                    <a:lnTo>
                      <a:pt x="160" y="226"/>
                    </a:lnTo>
                    <a:lnTo>
                      <a:pt x="112" y="266"/>
                    </a:lnTo>
                    <a:lnTo>
                      <a:pt x="69" y="302"/>
                    </a:lnTo>
                    <a:lnTo>
                      <a:pt x="40" y="331"/>
                    </a:lnTo>
                    <a:lnTo>
                      <a:pt x="29" y="342"/>
                    </a:lnTo>
                    <a:lnTo>
                      <a:pt x="22" y="353"/>
                    </a:lnTo>
                    <a:lnTo>
                      <a:pt x="18" y="357"/>
                    </a:lnTo>
                    <a:lnTo>
                      <a:pt x="14" y="364"/>
                    </a:lnTo>
                    <a:lnTo>
                      <a:pt x="11" y="364"/>
                    </a:lnTo>
                    <a:lnTo>
                      <a:pt x="7" y="364"/>
                    </a:lnTo>
                    <a:lnTo>
                      <a:pt x="3" y="360"/>
                    </a:lnTo>
                    <a:lnTo>
                      <a:pt x="0" y="357"/>
                    </a:lnTo>
                    <a:lnTo>
                      <a:pt x="0" y="349"/>
                    </a:lnTo>
                    <a:lnTo>
                      <a:pt x="11" y="335"/>
                    </a:lnTo>
                    <a:lnTo>
                      <a:pt x="22" y="320"/>
                    </a:lnTo>
                    <a:lnTo>
                      <a:pt x="40" y="302"/>
                    </a:lnTo>
                    <a:lnTo>
                      <a:pt x="72" y="273"/>
                    </a:lnTo>
                    <a:lnTo>
                      <a:pt x="112" y="240"/>
                    </a:lnTo>
                    <a:lnTo>
                      <a:pt x="163" y="189"/>
                    </a:lnTo>
                    <a:lnTo>
                      <a:pt x="218" y="142"/>
                    </a:lnTo>
                    <a:lnTo>
                      <a:pt x="265" y="95"/>
                    </a:lnTo>
                    <a:lnTo>
                      <a:pt x="291" y="62"/>
                    </a:lnTo>
                    <a:lnTo>
                      <a:pt x="309" y="33"/>
                    </a:lnTo>
                    <a:lnTo>
                      <a:pt x="320" y="11"/>
                    </a:lnTo>
                    <a:lnTo>
                      <a:pt x="320" y="4"/>
                    </a:lnTo>
                    <a:lnTo>
                      <a:pt x="327" y="4"/>
                    </a:lnTo>
                    <a:lnTo>
                      <a:pt x="331" y="0"/>
                    </a:lnTo>
                    <a:close/>
                  </a:path>
                </a:pathLst>
              </a:custGeom>
              <a:solidFill>
                <a:srgbClr val="000000"/>
              </a:solidFill>
              <a:ln w="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91038" name="Freeform 222"/>
              <p:cNvSpPr>
                <a:spLocks/>
              </p:cNvSpPr>
              <p:nvPr/>
            </p:nvSpPr>
            <p:spPr bwMode="auto">
              <a:xfrm>
                <a:off x="5644" y="8853"/>
                <a:ext cx="106" cy="160"/>
              </a:xfrm>
              <a:custGeom>
                <a:avLst/>
                <a:gdLst/>
                <a:ahLst/>
                <a:cxnLst>
                  <a:cxn ang="0">
                    <a:pos x="15" y="0"/>
                  </a:cxn>
                  <a:cxn ang="0">
                    <a:pos x="55" y="47"/>
                  </a:cxn>
                  <a:cxn ang="0">
                    <a:pos x="88" y="102"/>
                  </a:cxn>
                  <a:cxn ang="0">
                    <a:pos x="106" y="160"/>
                  </a:cxn>
                  <a:cxn ang="0">
                    <a:pos x="80" y="106"/>
                  </a:cxn>
                  <a:cxn ang="0">
                    <a:pos x="44" y="58"/>
                  </a:cxn>
                  <a:cxn ang="0">
                    <a:pos x="0" y="18"/>
                  </a:cxn>
                  <a:cxn ang="0">
                    <a:pos x="15" y="0"/>
                  </a:cxn>
                </a:cxnLst>
                <a:rect l="0" t="0" r="r" b="b"/>
                <a:pathLst>
                  <a:path w="106" h="160">
                    <a:moveTo>
                      <a:pt x="15" y="0"/>
                    </a:moveTo>
                    <a:lnTo>
                      <a:pt x="55" y="47"/>
                    </a:lnTo>
                    <a:lnTo>
                      <a:pt x="88" y="102"/>
                    </a:lnTo>
                    <a:lnTo>
                      <a:pt x="106" y="160"/>
                    </a:lnTo>
                    <a:lnTo>
                      <a:pt x="80" y="106"/>
                    </a:lnTo>
                    <a:lnTo>
                      <a:pt x="44" y="58"/>
                    </a:lnTo>
                    <a:lnTo>
                      <a:pt x="0" y="18"/>
                    </a:lnTo>
                    <a:lnTo>
                      <a:pt x="15" y="0"/>
                    </a:lnTo>
                    <a:close/>
                  </a:path>
                </a:pathLst>
              </a:custGeom>
              <a:solidFill>
                <a:srgbClr val="000000"/>
              </a:solidFill>
              <a:ln w="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91037" name="Freeform 221"/>
              <p:cNvSpPr>
                <a:spLocks/>
              </p:cNvSpPr>
              <p:nvPr/>
            </p:nvSpPr>
            <p:spPr bwMode="auto">
              <a:xfrm>
                <a:off x="6092" y="8307"/>
                <a:ext cx="127" cy="117"/>
              </a:xfrm>
              <a:custGeom>
                <a:avLst/>
                <a:gdLst/>
                <a:ahLst/>
                <a:cxnLst>
                  <a:cxn ang="0">
                    <a:pos x="109" y="0"/>
                  </a:cxn>
                  <a:cxn ang="0">
                    <a:pos x="127" y="11"/>
                  </a:cxn>
                  <a:cxn ang="0">
                    <a:pos x="91" y="55"/>
                  </a:cxn>
                  <a:cxn ang="0">
                    <a:pos x="47" y="88"/>
                  </a:cxn>
                  <a:cxn ang="0">
                    <a:pos x="0" y="117"/>
                  </a:cxn>
                  <a:cxn ang="0">
                    <a:pos x="43" y="84"/>
                  </a:cxn>
                  <a:cxn ang="0">
                    <a:pos x="80" y="44"/>
                  </a:cxn>
                  <a:cxn ang="0">
                    <a:pos x="109" y="0"/>
                  </a:cxn>
                </a:cxnLst>
                <a:rect l="0" t="0" r="r" b="b"/>
                <a:pathLst>
                  <a:path w="127" h="117">
                    <a:moveTo>
                      <a:pt x="109" y="0"/>
                    </a:moveTo>
                    <a:lnTo>
                      <a:pt x="127" y="11"/>
                    </a:lnTo>
                    <a:lnTo>
                      <a:pt x="91" y="55"/>
                    </a:lnTo>
                    <a:lnTo>
                      <a:pt x="47" y="88"/>
                    </a:lnTo>
                    <a:lnTo>
                      <a:pt x="0" y="117"/>
                    </a:lnTo>
                    <a:lnTo>
                      <a:pt x="43" y="84"/>
                    </a:lnTo>
                    <a:lnTo>
                      <a:pt x="80" y="44"/>
                    </a:lnTo>
                    <a:lnTo>
                      <a:pt x="109" y="0"/>
                    </a:lnTo>
                    <a:close/>
                  </a:path>
                </a:pathLst>
              </a:custGeom>
              <a:solidFill>
                <a:srgbClr val="000000"/>
              </a:solidFill>
              <a:ln w="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91036" name="Freeform 220"/>
              <p:cNvSpPr>
                <a:spLocks/>
              </p:cNvSpPr>
              <p:nvPr/>
            </p:nvSpPr>
            <p:spPr bwMode="auto">
              <a:xfrm>
                <a:off x="6183" y="7547"/>
                <a:ext cx="120" cy="94"/>
              </a:xfrm>
              <a:custGeom>
                <a:avLst/>
                <a:gdLst/>
                <a:ahLst/>
                <a:cxnLst>
                  <a:cxn ang="0">
                    <a:pos x="0" y="0"/>
                  </a:cxn>
                  <a:cxn ang="0">
                    <a:pos x="40" y="22"/>
                  </a:cxn>
                  <a:cxn ang="0">
                    <a:pos x="80" y="51"/>
                  </a:cxn>
                  <a:cxn ang="0">
                    <a:pos x="120" y="84"/>
                  </a:cxn>
                  <a:cxn ang="0">
                    <a:pos x="101" y="94"/>
                  </a:cxn>
                  <a:cxn ang="0">
                    <a:pos x="54" y="44"/>
                  </a:cxn>
                  <a:cxn ang="0">
                    <a:pos x="0" y="0"/>
                  </a:cxn>
                </a:cxnLst>
                <a:rect l="0" t="0" r="r" b="b"/>
                <a:pathLst>
                  <a:path w="120" h="94">
                    <a:moveTo>
                      <a:pt x="0" y="0"/>
                    </a:moveTo>
                    <a:lnTo>
                      <a:pt x="40" y="22"/>
                    </a:lnTo>
                    <a:lnTo>
                      <a:pt x="80" y="51"/>
                    </a:lnTo>
                    <a:lnTo>
                      <a:pt x="120" y="84"/>
                    </a:lnTo>
                    <a:lnTo>
                      <a:pt x="101" y="94"/>
                    </a:lnTo>
                    <a:lnTo>
                      <a:pt x="54" y="44"/>
                    </a:lnTo>
                    <a:lnTo>
                      <a:pt x="0" y="0"/>
                    </a:lnTo>
                    <a:close/>
                  </a:path>
                </a:pathLst>
              </a:custGeom>
              <a:solidFill>
                <a:srgbClr val="000000"/>
              </a:solidFill>
              <a:ln w="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91035" name="Freeform 219"/>
              <p:cNvSpPr>
                <a:spLocks/>
              </p:cNvSpPr>
              <p:nvPr/>
            </p:nvSpPr>
            <p:spPr bwMode="auto">
              <a:xfrm>
                <a:off x="4124" y="8686"/>
                <a:ext cx="77" cy="196"/>
              </a:xfrm>
              <a:custGeom>
                <a:avLst/>
                <a:gdLst/>
                <a:ahLst/>
                <a:cxnLst>
                  <a:cxn ang="0">
                    <a:pos x="77" y="0"/>
                  </a:cxn>
                  <a:cxn ang="0">
                    <a:pos x="47" y="33"/>
                  </a:cxn>
                  <a:cxn ang="0">
                    <a:pos x="26" y="69"/>
                  </a:cxn>
                  <a:cxn ang="0">
                    <a:pos x="15" y="109"/>
                  </a:cxn>
                  <a:cxn ang="0">
                    <a:pos x="15" y="153"/>
                  </a:cxn>
                  <a:cxn ang="0">
                    <a:pos x="22" y="193"/>
                  </a:cxn>
                  <a:cxn ang="0">
                    <a:pos x="0" y="196"/>
                  </a:cxn>
                  <a:cxn ang="0">
                    <a:pos x="0" y="153"/>
                  </a:cxn>
                  <a:cxn ang="0">
                    <a:pos x="4" y="109"/>
                  </a:cxn>
                  <a:cxn ang="0">
                    <a:pos x="18" y="65"/>
                  </a:cxn>
                  <a:cxn ang="0">
                    <a:pos x="44" y="29"/>
                  </a:cxn>
                  <a:cxn ang="0">
                    <a:pos x="77" y="0"/>
                  </a:cxn>
                </a:cxnLst>
                <a:rect l="0" t="0" r="r" b="b"/>
                <a:pathLst>
                  <a:path w="77" h="196">
                    <a:moveTo>
                      <a:pt x="77" y="0"/>
                    </a:moveTo>
                    <a:lnTo>
                      <a:pt x="47" y="33"/>
                    </a:lnTo>
                    <a:lnTo>
                      <a:pt x="26" y="69"/>
                    </a:lnTo>
                    <a:lnTo>
                      <a:pt x="15" y="109"/>
                    </a:lnTo>
                    <a:lnTo>
                      <a:pt x="15" y="153"/>
                    </a:lnTo>
                    <a:lnTo>
                      <a:pt x="22" y="193"/>
                    </a:lnTo>
                    <a:lnTo>
                      <a:pt x="0" y="196"/>
                    </a:lnTo>
                    <a:lnTo>
                      <a:pt x="0" y="153"/>
                    </a:lnTo>
                    <a:lnTo>
                      <a:pt x="4" y="109"/>
                    </a:lnTo>
                    <a:lnTo>
                      <a:pt x="18" y="65"/>
                    </a:lnTo>
                    <a:lnTo>
                      <a:pt x="44" y="29"/>
                    </a:lnTo>
                    <a:lnTo>
                      <a:pt x="77" y="0"/>
                    </a:lnTo>
                    <a:close/>
                  </a:path>
                </a:pathLst>
              </a:custGeom>
              <a:solidFill>
                <a:srgbClr val="000000"/>
              </a:solidFill>
              <a:ln w="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91034" name="Freeform 218"/>
              <p:cNvSpPr>
                <a:spLocks/>
              </p:cNvSpPr>
              <p:nvPr/>
            </p:nvSpPr>
            <p:spPr bwMode="auto">
              <a:xfrm>
                <a:off x="5313" y="8446"/>
                <a:ext cx="146" cy="32"/>
              </a:xfrm>
              <a:custGeom>
                <a:avLst/>
                <a:gdLst/>
                <a:ahLst/>
                <a:cxnLst>
                  <a:cxn ang="0">
                    <a:pos x="99" y="0"/>
                  </a:cxn>
                  <a:cxn ang="0">
                    <a:pos x="146" y="7"/>
                  </a:cxn>
                  <a:cxn ang="0">
                    <a:pos x="99" y="7"/>
                  </a:cxn>
                  <a:cxn ang="0">
                    <a:pos x="51" y="14"/>
                  </a:cxn>
                  <a:cxn ang="0">
                    <a:pos x="11" y="32"/>
                  </a:cxn>
                  <a:cxn ang="0">
                    <a:pos x="0" y="18"/>
                  </a:cxn>
                  <a:cxn ang="0">
                    <a:pos x="48" y="0"/>
                  </a:cxn>
                  <a:cxn ang="0">
                    <a:pos x="99" y="0"/>
                  </a:cxn>
                </a:cxnLst>
                <a:rect l="0" t="0" r="r" b="b"/>
                <a:pathLst>
                  <a:path w="146" h="32">
                    <a:moveTo>
                      <a:pt x="99" y="0"/>
                    </a:moveTo>
                    <a:lnTo>
                      <a:pt x="146" y="7"/>
                    </a:lnTo>
                    <a:lnTo>
                      <a:pt x="99" y="7"/>
                    </a:lnTo>
                    <a:lnTo>
                      <a:pt x="51" y="14"/>
                    </a:lnTo>
                    <a:lnTo>
                      <a:pt x="11" y="32"/>
                    </a:lnTo>
                    <a:lnTo>
                      <a:pt x="0" y="18"/>
                    </a:lnTo>
                    <a:lnTo>
                      <a:pt x="48" y="0"/>
                    </a:lnTo>
                    <a:lnTo>
                      <a:pt x="99" y="0"/>
                    </a:lnTo>
                    <a:close/>
                  </a:path>
                </a:pathLst>
              </a:custGeom>
              <a:solidFill>
                <a:srgbClr val="000000"/>
              </a:solidFill>
              <a:ln w="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91033" name="Freeform 217"/>
              <p:cNvSpPr>
                <a:spLocks/>
              </p:cNvSpPr>
              <p:nvPr/>
            </p:nvSpPr>
            <p:spPr bwMode="auto">
              <a:xfrm>
                <a:off x="4615" y="9188"/>
                <a:ext cx="335" cy="193"/>
              </a:xfrm>
              <a:custGeom>
                <a:avLst/>
                <a:gdLst/>
                <a:ahLst/>
                <a:cxnLst>
                  <a:cxn ang="0">
                    <a:pos x="335" y="0"/>
                  </a:cxn>
                  <a:cxn ang="0">
                    <a:pos x="280" y="55"/>
                  </a:cxn>
                  <a:cxn ang="0">
                    <a:pos x="218" y="105"/>
                  </a:cxn>
                  <a:cxn ang="0">
                    <a:pos x="153" y="149"/>
                  </a:cxn>
                  <a:cxn ang="0">
                    <a:pos x="80" y="178"/>
                  </a:cxn>
                  <a:cxn ang="0">
                    <a:pos x="0" y="193"/>
                  </a:cxn>
                  <a:cxn ang="0">
                    <a:pos x="0" y="175"/>
                  </a:cxn>
                  <a:cxn ang="0">
                    <a:pos x="77" y="164"/>
                  </a:cxn>
                  <a:cxn ang="0">
                    <a:pos x="149" y="138"/>
                  </a:cxn>
                  <a:cxn ang="0">
                    <a:pos x="215" y="98"/>
                  </a:cxn>
                  <a:cxn ang="0">
                    <a:pos x="277" y="51"/>
                  </a:cxn>
                  <a:cxn ang="0">
                    <a:pos x="335" y="0"/>
                  </a:cxn>
                </a:cxnLst>
                <a:rect l="0" t="0" r="r" b="b"/>
                <a:pathLst>
                  <a:path w="335" h="193">
                    <a:moveTo>
                      <a:pt x="335" y="0"/>
                    </a:moveTo>
                    <a:lnTo>
                      <a:pt x="280" y="55"/>
                    </a:lnTo>
                    <a:lnTo>
                      <a:pt x="218" y="105"/>
                    </a:lnTo>
                    <a:lnTo>
                      <a:pt x="153" y="149"/>
                    </a:lnTo>
                    <a:lnTo>
                      <a:pt x="80" y="178"/>
                    </a:lnTo>
                    <a:lnTo>
                      <a:pt x="0" y="193"/>
                    </a:lnTo>
                    <a:lnTo>
                      <a:pt x="0" y="175"/>
                    </a:lnTo>
                    <a:lnTo>
                      <a:pt x="77" y="164"/>
                    </a:lnTo>
                    <a:lnTo>
                      <a:pt x="149" y="138"/>
                    </a:lnTo>
                    <a:lnTo>
                      <a:pt x="215" y="98"/>
                    </a:lnTo>
                    <a:lnTo>
                      <a:pt x="277" y="51"/>
                    </a:lnTo>
                    <a:lnTo>
                      <a:pt x="335" y="0"/>
                    </a:lnTo>
                    <a:close/>
                  </a:path>
                </a:pathLst>
              </a:custGeom>
              <a:solidFill>
                <a:srgbClr val="000000"/>
              </a:solidFill>
              <a:ln w="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91032" name="Freeform 216"/>
              <p:cNvSpPr>
                <a:spLocks/>
              </p:cNvSpPr>
              <p:nvPr/>
            </p:nvSpPr>
            <p:spPr bwMode="auto">
              <a:xfrm>
                <a:off x="4048" y="7638"/>
                <a:ext cx="873" cy="411"/>
              </a:xfrm>
              <a:custGeom>
                <a:avLst/>
                <a:gdLst/>
                <a:ahLst/>
                <a:cxnLst>
                  <a:cxn ang="0">
                    <a:pos x="0" y="0"/>
                  </a:cxn>
                  <a:cxn ang="0">
                    <a:pos x="11" y="0"/>
                  </a:cxn>
                  <a:cxn ang="0">
                    <a:pos x="40" y="3"/>
                  </a:cxn>
                  <a:cxn ang="0">
                    <a:pos x="87" y="3"/>
                  </a:cxn>
                  <a:cxn ang="0">
                    <a:pos x="149" y="7"/>
                  </a:cxn>
                  <a:cxn ang="0">
                    <a:pos x="222" y="11"/>
                  </a:cxn>
                  <a:cxn ang="0">
                    <a:pos x="305" y="14"/>
                  </a:cxn>
                  <a:cxn ang="0">
                    <a:pos x="389" y="22"/>
                  </a:cxn>
                  <a:cxn ang="0">
                    <a:pos x="476" y="25"/>
                  </a:cxn>
                  <a:cxn ang="0">
                    <a:pos x="560" y="33"/>
                  </a:cxn>
                  <a:cxn ang="0">
                    <a:pos x="644" y="40"/>
                  </a:cxn>
                  <a:cxn ang="0">
                    <a:pos x="716" y="51"/>
                  </a:cxn>
                  <a:cxn ang="0">
                    <a:pos x="778" y="58"/>
                  </a:cxn>
                  <a:cxn ang="0">
                    <a:pos x="829" y="69"/>
                  </a:cxn>
                  <a:cxn ang="0">
                    <a:pos x="862" y="80"/>
                  </a:cxn>
                  <a:cxn ang="0">
                    <a:pos x="873" y="91"/>
                  </a:cxn>
                  <a:cxn ang="0">
                    <a:pos x="862" y="102"/>
                  </a:cxn>
                  <a:cxn ang="0">
                    <a:pos x="807" y="142"/>
                  </a:cxn>
                  <a:cxn ang="0">
                    <a:pos x="767" y="185"/>
                  </a:cxn>
                  <a:cxn ang="0">
                    <a:pos x="734" y="233"/>
                  </a:cxn>
                  <a:cxn ang="0">
                    <a:pos x="713" y="291"/>
                  </a:cxn>
                  <a:cxn ang="0">
                    <a:pos x="694" y="349"/>
                  </a:cxn>
                  <a:cxn ang="0">
                    <a:pos x="684" y="411"/>
                  </a:cxn>
                  <a:cxn ang="0">
                    <a:pos x="669" y="400"/>
                  </a:cxn>
                  <a:cxn ang="0">
                    <a:pos x="636" y="382"/>
                  </a:cxn>
                  <a:cxn ang="0">
                    <a:pos x="596" y="356"/>
                  </a:cxn>
                  <a:cxn ang="0">
                    <a:pos x="545" y="324"/>
                  </a:cxn>
                  <a:cxn ang="0">
                    <a:pos x="487" y="291"/>
                  </a:cxn>
                  <a:cxn ang="0">
                    <a:pos x="425" y="251"/>
                  </a:cxn>
                  <a:cxn ang="0">
                    <a:pos x="360" y="215"/>
                  </a:cxn>
                  <a:cxn ang="0">
                    <a:pos x="291" y="174"/>
                  </a:cxn>
                  <a:cxn ang="0">
                    <a:pos x="229" y="134"/>
                  </a:cxn>
                  <a:cxn ang="0">
                    <a:pos x="167" y="98"/>
                  </a:cxn>
                  <a:cxn ang="0">
                    <a:pos x="113" y="69"/>
                  </a:cxn>
                  <a:cxn ang="0">
                    <a:pos x="65" y="40"/>
                  </a:cxn>
                  <a:cxn ang="0">
                    <a:pos x="29" y="18"/>
                  </a:cxn>
                  <a:cxn ang="0">
                    <a:pos x="7" y="7"/>
                  </a:cxn>
                  <a:cxn ang="0">
                    <a:pos x="0" y="0"/>
                  </a:cxn>
                </a:cxnLst>
                <a:rect l="0" t="0" r="r" b="b"/>
                <a:pathLst>
                  <a:path w="873" h="411">
                    <a:moveTo>
                      <a:pt x="0" y="0"/>
                    </a:moveTo>
                    <a:lnTo>
                      <a:pt x="11" y="0"/>
                    </a:lnTo>
                    <a:lnTo>
                      <a:pt x="40" y="3"/>
                    </a:lnTo>
                    <a:lnTo>
                      <a:pt x="87" y="3"/>
                    </a:lnTo>
                    <a:lnTo>
                      <a:pt x="149" y="7"/>
                    </a:lnTo>
                    <a:lnTo>
                      <a:pt x="222" y="11"/>
                    </a:lnTo>
                    <a:lnTo>
                      <a:pt x="305" y="14"/>
                    </a:lnTo>
                    <a:lnTo>
                      <a:pt x="389" y="22"/>
                    </a:lnTo>
                    <a:lnTo>
                      <a:pt x="476" y="25"/>
                    </a:lnTo>
                    <a:lnTo>
                      <a:pt x="560" y="33"/>
                    </a:lnTo>
                    <a:lnTo>
                      <a:pt x="644" y="40"/>
                    </a:lnTo>
                    <a:lnTo>
                      <a:pt x="716" y="51"/>
                    </a:lnTo>
                    <a:lnTo>
                      <a:pt x="778" y="58"/>
                    </a:lnTo>
                    <a:lnTo>
                      <a:pt x="829" y="69"/>
                    </a:lnTo>
                    <a:lnTo>
                      <a:pt x="862" y="80"/>
                    </a:lnTo>
                    <a:lnTo>
                      <a:pt x="873" y="91"/>
                    </a:lnTo>
                    <a:lnTo>
                      <a:pt x="862" y="102"/>
                    </a:lnTo>
                    <a:lnTo>
                      <a:pt x="807" y="142"/>
                    </a:lnTo>
                    <a:lnTo>
                      <a:pt x="767" y="185"/>
                    </a:lnTo>
                    <a:lnTo>
                      <a:pt x="734" y="233"/>
                    </a:lnTo>
                    <a:lnTo>
                      <a:pt x="713" y="291"/>
                    </a:lnTo>
                    <a:lnTo>
                      <a:pt x="694" y="349"/>
                    </a:lnTo>
                    <a:lnTo>
                      <a:pt x="684" y="411"/>
                    </a:lnTo>
                    <a:lnTo>
                      <a:pt x="669" y="400"/>
                    </a:lnTo>
                    <a:lnTo>
                      <a:pt x="636" y="382"/>
                    </a:lnTo>
                    <a:lnTo>
                      <a:pt x="596" y="356"/>
                    </a:lnTo>
                    <a:lnTo>
                      <a:pt x="545" y="324"/>
                    </a:lnTo>
                    <a:lnTo>
                      <a:pt x="487" y="291"/>
                    </a:lnTo>
                    <a:lnTo>
                      <a:pt x="425" y="251"/>
                    </a:lnTo>
                    <a:lnTo>
                      <a:pt x="360" y="215"/>
                    </a:lnTo>
                    <a:lnTo>
                      <a:pt x="291" y="174"/>
                    </a:lnTo>
                    <a:lnTo>
                      <a:pt x="229" y="134"/>
                    </a:lnTo>
                    <a:lnTo>
                      <a:pt x="167" y="98"/>
                    </a:lnTo>
                    <a:lnTo>
                      <a:pt x="113" y="69"/>
                    </a:lnTo>
                    <a:lnTo>
                      <a:pt x="65" y="40"/>
                    </a:lnTo>
                    <a:lnTo>
                      <a:pt x="29" y="18"/>
                    </a:lnTo>
                    <a:lnTo>
                      <a:pt x="7" y="7"/>
                    </a:lnTo>
                    <a:lnTo>
                      <a:pt x="0" y="0"/>
                    </a:lnTo>
                    <a:close/>
                  </a:path>
                </a:pathLst>
              </a:custGeom>
              <a:solidFill>
                <a:srgbClr val="A6B8B7"/>
              </a:solidFill>
              <a:ln w="0">
                <a:solidFill>
                  <a:srgbClr val="A6B8B7"/>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91031" name="Freeform 215"/>
              <p:cNvSpPr>
                <a:spLocks noEditPoints="1"/>
              </p:cNvSpPr>
              <p:nvPr/>
            </p:nvSpPr>
            <p:spPr bwMode="auto">
              <a:xfrm>
                <a:off x="4041" y="7627"/>
                <a:ext cx="891" cy="440"/>
              </a:xfrm>
              <a:custGeom>
                <a:avLst/>
                <a:gdLst/>
                <a:ahLst/>
                <a:cxnLst>
                  <a:cxn ang="0">
                    <a:pos x="80" y="44"/>
                  </a:cxn>
                  <a:cxn ang="0">
                    <a:pos x="181" y="102"/>
                  </a:cxn>
                  <a:cxn ang="0">
                    <a:pos x="305" y="178"/>
                  </a:cxn>
                  <a:cxn ang="0">
                    <a:pos x="440" y="255"/>
                  </a:cxn>
                  <a:cxn ang="0">
                    <a:pos x="560" y="327"/>
                  </a:cxn>
                  <a:cxn ang="0">
                    <a:pos x="651" y="386"/>
                  </a:cxn>
                  <a:cxn ang="0">
                    <a:pos x="683" y="404"/>
                  </a:cxn>
                  <a:cxn ang="0">
                    <a:pos x="709" y="298"/>
                  </a:cxn>
                  <a:cxn ang="0">
                    <a:pos x="763" y="189"/>
                  </a:cxn>
                  <a:cxn ang="0">
                    <a:pos x="865" y="105"/>
                  </a:cxn>
                  <a:cxn ang="0">
                    <a:pos x="865" y="102"/>
                  </a:cxn>
                  <a:cxn ang="0">
                    <a:pos x="847" y="95"/>
                  </a:cxn>
                  <a:cxn ang="0">
                    <a:pos x="771" y="76"/>
                  </a:cxn>
                  <a:cxn ang="0">
                    <a:pos x="614" y="58"/>
                  </a:cxn>
                  <a:cxn ang="0">
                    <a:pos x="429" y="44"/>
                  </a:cxn>
                  <a:cxn ang="0">
                    <a:pos x="243" y="33"/>
                  </a:cxn>
                  <a:cxn ang="0">
                    <a:pos x="94" y="25"/>
                  </a:cxn>
                  <a:cxn ang="0">
                    <a:pos x="7" y="0"/>
                  </a:cxn>
                  <a:cxn ang="0">
                    <a:pos x="47" y="4"/>
                  </a:cxn>
                  <a:cxn ang="0">
                    <a:pos x="156" y="7"/>
                  </a:cxn>
                  <a:cxn ang="0">
                    <a:pos x="309" y="14"/>
                  </a:cxn>
                  <a:cxn ang="0">
                    <a:pos x="516" y="29"/>
                  </a:cxn>
                  <a:cxn ang="0">
                    <a:pos x="709" y="47"/>
                  </a:cxn>
                  <a:cxn ang="0">
                    <a:pos x="829" y="69"/>
                  </a:cxn>
                  <a:cxn ang="0">
                    <a:pos x="876" y="84"/>
                  </a:cxn>
                  <a:cxn ang="0">
                    <a:pos x="887" y="95"/>
                  </a:cxn>
                  <a:cxn ang="0">
                    <a:pos x="887" y="109"/>
                  </a:cxn>
                  <a:cxn ang="0">
                    <a:pos x="880" y="120"/>
                  </a:cxn>
                  <a:cxn ang="0">
                    <a:pos x="821" y="160"/>
                  </a:cxn>
                  <a:cxn ang="0">
                    <a:pos x="749" y="251"/>
                  </a:cxn>
                  <a:cxn ang="0">
                    <a:pos x="712" y="364"/>
                  </a:cxn>
                  <a:cxn ang="0">
                    <a:pos x="698" y="440"/>
                  </a:cxn>
                  <a:cxn ang="0">
                    <a:pos x="680" y="426"/>
                  </a:cxn>
                  <a:cxn ang="0">
                    <a:pos x="661" y="415"/>
                  </a:cxn>
                  <a:cxn ang="0">
                    <a:pos x="621" y="389"/>
                  </a:cxn>
                  <a:cxn ang="0">
                    <a:pos x="527" y="331"/>
                  </a:cxn>
                  <a:cxn ang="0">
                    <a:pos x="389" y="251"/>
                  </a:cxn>
                  <a:cxn ang="0">
                    <a:pos x="247" y="164"/>
                  </a:cxn>
                  <a:cxn ang="0">
                    <a:pos x="116" y="91"/>
                  </a:cxn>
                  <a:cxn ang="0">
                    <a:pos x="29" y="36"/>
                  </a:cxn>
                  <a:cxn ang="0">
                    <a:pos x="7" y="25"/>
                  </a:cxn>
                  <a:cxn ang="0">
                    <a:pos x="0" y="22"/>
                  </a:cxn>
                </a:cxnLst>
                <a:rect l="0" t="0" r="r" b="b"/>
                <a:pathLst>
                  <a:path w="891" h="440">
                    <a:moveTo>
                      <a:pt x="47" y="22"/>
                    </a:moveTo>
                    <a:lnTo>
                      <a:pt x="80" y="44"/>
                    </a:lnTo>
                    <a:lnTo>
                      <a:pt x="127" y="69"/>
                    </a:lnTo>
                    <a:lnTo>
                      <a:pt x="181" y="102"/>
                    </a:lnTo>
                    <a:lnTo>
                      <a:pt x="243" y="138"/>
                    </a:lnTo>
                    <a:lnTo>
                      <a:pt x="305" y="178"/>
                    </a:lnTo>
                    <a:lnTo>
                      <a:pt x="374" y="218"/>
                    </a:lnTo>
                    <a:lnTo>
                      <a:pt x="440" y="255"/>
                    </a:lnTo>
                    <a:lnTo>
                      <a:pt x="501" y="295"/>
                    </a:lnTo>
                    <a:lnTo>
                      <a:pt x="560" y="327"/>
                    </a:lnTo>
                    <a:lnTo>
                      <a:pt x="611" y="360"/>
                    </a:lnTo>
                    <a:lnTo>
                      <a:pt x="651" y="386"/>
                    </a:lnTo>
                    <a:lnTo>
                      <a:pt x="680" y="404"/>
                    </a:lnTo>
                    <a:lnTo>
                      <a:pt x="683" y="404"/>
                    </a:lnTo>
                    <a:lnTo>
                      <a:pt x="691" y="357"/>
                    </a:lnTo>
                    <a:lnTo>
                      <a:pt x="709" y="298"/>
                    </a:lnTo>
                    <a:lnTo>
                      <a:pt x="731" y="240"/>
                    </a:lnTo>
                    <a:lnTo>
                      <a:pt x="763" y="189"/>
                    </a:lnTo>
                    <a:lnTo>
                      <a:pt x="807" y="142"/>
                    </a:lnTo>
                    <a:lnTo>
                      <a:pt x="865" y="105"/>
                    </a:lnTo>
                    <a:lnTo>
                      <a:pt x="869" y="102"/>
                    </a:lnTo>
                    <a:lnTo>
                      <a:pt x="865" y="102"/>
                    </a:lnTo>
                    <a:lnTo>
                      <a:pt x="858" y="98"/>
                    </a:lnTo>
                    <a:lnTo>
                      <a:pt x="847" y="95"/>
                    </a:lnTo>
                    <a:lnTo>
                      <a:pt x="814" y="87"/>
                    </a:lnTo>
                    <a:lnTo>
                      <a:pt x="771" y="76"/>
                    </a:lnTo>
                    <a:lnTo>
                      <a:pt x="698" y="69"/>
                    </a:lnTo>
                    <a:lnTo>
                      <a:pt x="614" y="58"/>
                    </a:lnTo>
                    <a:lnTo>
                      <a:pt x="523" y="51"/>
                    </a:lnTo>
                    <a:lnTo>
                      <a:pt x="429" y="44"/>
                    </a:lnTo>
                    <a:lnTo>
                      <a:pt x="334" y="36"/>
                    </a:lnTo>
                    <a:lnTo>
                      <a:pt x="243" y="33"/>
                    </a:lnTo>
                    <a:lnTo>
                      <a:pt x="163" y="29"/>
                    </a:lnTo>
                    <a:lnTo>
                      <a:pt x="94" y="25"/>
                    </a:lnTo>
                    <a:lnTo>
                      <a:pt x="47" y="22"/>
                    </a:lnTo>
                    <a:close/>
                    <a:moveTo>
                      <a:pt x="7" y="0"/>
                    </a:moveTo>
                    <a:lnTo>
                      <a:pt x="18" y="4"/>
                    </a:lnTo>
                    <a:lnTo>
                      <a:pt x="47" y="4"/>
                    </a:lnTo>
                    <a:lnTo>
                      <a:pt x="94" y="4"/>
                    </a:lnTo>
                    <a:lnTo>
                      <a:pt x="156" y="7"/>
                    </a:lnTo>
                    <a:lnTo>
                      <a:pt x="229" y="11"/>
                    </a:lnTo>
                    <a:lnTo>
                      <a:pt x="309" y="14"/>
                    </a:lnTo>
                    <a:lnTo>
                      <a:pt x="414" y="22"/>
                    </a:lnTo>
                    <a:lnTo>
                      <a:pt x="516" y="29"/>
                    </a:lnTo>
                    <a:lnTo>
                      <a:pt x="618" y="40"/>
                    </a:lnTo>
                    <a:lnTo>
                      <a:pt x="709" y="47"/>
                    </a:lnTo>
                    <a:lnTo>
                      <a:pt x="785" y="58"/>
                    </a:lnTo>
                    <a:lnTo>
                      <a:pt x="829" y="69"/>
                    </a:lnTo>
                    <a:lnTo>
                      <a:pt x="861" y="76"/>
                    </a:lnTo>
                    <a:lnTo>
                      <a:pt x="876" y="84"/>
                    </a:lnTo>
                    <a:lnTo>
                      <a:pt x="883" y="91"/>
                    </a:lnTo>
                    <a:lnTo>
                      <a:pt x="887" y="95"/>
                    </a:lnTo>
                    <a:lnTo>
                      <a:pt x="891" y="102"/>
                    </a:lnTo>
                    <a:lnTo>
                      <a:pt x="887" y="109"/>
                    </a:lnTo>
                    <a:lnTo>
                      <a:pt x="883" y="116"/>
                    </a:lnTo>
                    <a:lnTo>
                      <a:pt x="880" y="120"/>
                    </a:lnTo>
                    <a:lnTo>
                      <a:pt x="872" y="124"/>
                    </a:lnTo>
                    <a:lnTo>
                      <a:pt x="821" y="160"/>
                    </a:lnTo>
                    <a:lnTo>
                      <a:pt x="781" y="200"/>
                    </a:lnTo>
                    <a:lnTo>
                      <a:pt x="749" y="251"/>
                    </a:lnTo>
                    <a:lnTo>
                      <a:pt x="727" y="302"/>
                    </a:lnTo>
                    <a:lnTo>
                      <a:pt x="712" y="364"/>
                    </a:lnTo>
                    <a:lnTo>
                      <a:pt x="701" y="426"/>
                    </a:lnTo>
                    <a:lnTo>
                      <a:pt x="698" y="440"/>
                    </a:lnTo>
                    <a:lnTo>
                      <a:pt x="683" y="429"/>
                    </a:lnTo>
                    <a:lnTo>
                      <a:pt x="680" y="426"/>
                    </a:lnTo>
                    <a:lnTo>
                      <a:pt x="672" y="422"/>
                    </a:lnTo>
                    <a:lnTo>
                      <a:pt x="661" y="415"/>
                    </a:lnTo>
                    <a:lnTo>
                      <a:pt x="651" y="407"/>
                    </a:lnTo>
                    <a:lnTo>
                      <a:pt x="621" y="389"/>
                    </a:lnTo>
                    <a:lnTo>
                      <a:pt x="585" y="367"/>
                    </a:lnTo>
                    <a:lnTo>
                      <a:pt x="527" y="331"/>
                    </a:lnTo>
                    <a:lnTo>
                      <a:pt x="461" y="291"/>
                    </a:lnTo>
                    <a:lnTo>
                      <a:pt x="389" y="251"/>
                    </a:lnTo>
                    <a:lnTo>
                      <a:pt x="316" y="207"/>
                    </a:lnTo>
                    <a:lnTo>
                      <a:pt x="247" y="164"/>
                    </a:lnTo>
                    <a:lnTo>
                      <a:pt x="178" y="124"/>
                    </a:lnTo>
                    <a:lnTo>
                      <a:pt x="116" y="91"/>
                    </a:lnTo>
                    <a:lnTo>
                      <a:pt x="65" y="58"/>
                    </a:lnTo>
                    <a:lnTo>
                      <a:pt x="29" y="36"/>
                    </a:lnTo>
                    <a:lnTo>
                      <a:pt x="18" y="29"/>
                    </a:lnTo>
                    <a:lnTo>
                      <a:pt x="7" y="25"/>
                    </a:lnTo>
                    <a:lnTo>
                      <a:pt x="3" y="22"/>
                    </a:lnTo>
                    <a:lnTo>
                      <a:pt x="0" y="22"/>
                    </a:lnTo>
                    <a:lnTo>
                      <a:pt x="7" y="0"/>
                    </a:lnTo>
                    <a:close/>
                  </a:path>
                </a:pathLst>
              </a:custGeom>
              <a:solidFill>
                <a:srgbClr val="000000"/>
              </a:solidFill>
              <a:ln w="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91030" name="Freeform 214"/>
              <p:cNvSpPr>
                <a:spLocks/>
              </p:cNvSpPr>
              <p:nvPr/>
            </p:nvSpPr>
            <p:spPr bwMode="auto">
              <a:xfrm>
                <a:off x="5186" y="7470"/>
                <a:ext cx="371" cy="375"/>
              </a:xfrm>
              <a:custGeom>
                <a:avLst/>
                <a:gdLst/>
                <a:ahLst/>
                <a:cxnLst>
                  <a:cxn ang="0">
                    <a:pos x="357" y="0"/>
                  </a:cxn>
                  <a:cxn ang="0">
                    <a:pos x="367" y="4"/>
                  </a:cxn>
                  <a:cxn ang="0">
                    <a:pos x="371" y="33"/>
                  </a:cxn>
                  <a:cxn ang="0">
                    <a:pos x="367" y="70"/>
                  </a:cxn>
                  <a:cxn ang="0">
                    <a:pos x="360" y="113"/>
                  </a:cxn>
                  <a:cxn ang="0">
                    <a:pos x="349" y="157"/>
                  </a:cxn>
                  <a:cxn ang="0">
                    <a:pos x="335" y="193"/>
                  </a:cxn>
                  <a:cxn ang="0">
                    <a:pos x="320" y="226"/>
                  </a:cxn>
                  <a:cxn ang="0">
                    <a:pos x="306" y="241"/>
                  </a:cxn>
                  <a:cxn ang="0">
                    <a:pos x="284" y="252"/>
                  </a:cxn>
                  <a:cxn ang="0">
                    <a:pos x="258" y="266"/>
                  </a:cxn>
                  <a:cxn ang="0">
                    <a:pos x="226" y="292"/>
                  </a:cxn>
                  <a:cxn ang="0">
                    <a:pos x="197" y="324"/>
                  </a:cxn>
                  <a:cxn ang="0">
                    <a:pos x="175" y="375"/>
                  </a:cxn>
                  <a:cxn ang="0">
                    <a:pos x="160" y="353"/>
                  </a:cxn>
                  <a:cxn ang="0">
                    <a:pos x="135" y="324"/>
                  </a:cxn>
                  <a:cxn ang="0">
                    <a:pos x="106" y="299"/>
                  </a:cxn>
                  <a:cxn ang="0">
                    <a:pos x="77" y="270"/>
                  </a:cxn>
                  <a:cxn ang="0">
                    <a:pos x="47" y="244"/>
                  </a:cxn>
                  <a:cxn ang="0">
                    <a:pos x="22" y="222"/>
                  </a:cxn>
                  <a:cxn ang="0">
                    <a:pos x="7" y="208"/>
                  </a:cxn>
                  <a:cxn ang="0">
                    <a:pos x="0" y="204"/>
                  </a:cxn>
                  <a:cxn ang="0">
                    <a:pos x="7" y="201"/>
                  </a:cxn>
                  <a:cxn ang="0">
                    <a:pos x="26" y="186"/>
                  </a:cxn>
                  <a:cxn ang="0">
                    <a:pos x="55" y="168"/>
                  </a:cxn>
                  <a:cxn ang="0">
                    <a:pos x="91" y="142"/>
                  </a:cxn>
                  <a:cxn ang="0">
                    <a:pos x="135" y="117"/>
                  </a:cxn>
                  <a:cxn ang="0">
                    <a:pos x="178" y="88"/>
                  </a:cxn>
                  <a:cxn ang="0">
                    <a:pos x="222" y="62"/>
                  </a:cxn>
                  <a:cxn ang="0">
                    <a:pos x="266" y="37"/>
                  </a:cxn>
                  <a:cxn ang="0">
                    <a:pos x="302" y="19"/>
                  </a:cxn>
                  <a:cxn ang="0">
                    <a:pos x="335" y="4"/>
                  </a:cxn>
                  <a:cxn ang="0">
                    <a:pos x="357" y="0"/>
                  </a:cxn>
                </a:cxnLst>
                <a:rect l="0" t="0" r="r" b="b"/>
                <a:pathLst>
                  <a:path w="371" h="375">
                    <a:moveTo>
                      <a:pt x="357" y="0"/>
                    </a:moveTo>
                    <a:lnTo>
                      <a:pt x="367" y="4"/>
                    </a:lnTo>
                    <a:lnTo>
                      <a:pt x="371" y="33"/>
                    </a:lnTo>
                    <a:lnTo>
                      <a:pt x="367" y="70"/>
                    </a:lnTo>
                    <a:lnTo>
                      <a:pt x="360" y="113"/>
                    </a:lnTo>
                    <a:lnTo>
                      <a:pt x="349" y="157"/>
                    </a:lnTo>
                    <a:lnTo>
                      <a:pt x="335" y="193"/>
                    </a:lnTo>
                    <a:lnTo>
                      <a:pt x="320" y="226"/>
                    </a:lnTo>
                    <a:lnTo>
                      <a:pt x="306" y="241"/>
                    </a:lnTo>
                    <a:lnTo>
                      <a:pt x="284" y="252"/>
                    </a:lnTo>
                    <a:lnTo>
                      <a:pt x="258" y="266"/>
                    </a:lnTo>
                    <a:lnTo>
                      <a:pt x="226" y="292"/>
                    </a:lnTo>
                    <a:lnTo>
                      <a:pt x="197" y="324"/>
                    </a:lnTo>
                    <a:lnTo>
                      <a:pt x="175" y="375"/>
                    </a:lnTo>
                    <a:lnTo>
                      <a:pt x="160" y="353"/>
                    </a:lnTo>
                    <a:lnTo>
                      <a:pt x="135" y="324"/>
                    </a:lnTo>
                    <a:lnTo>
                      <a:pt x="106" y="299"/>
                    </a:lnTo>
                    <a:lnTo>
                      <a:pt x="77" y="270"/>
                    </a:lnTo>
                    <a:lnTo>
                      <a:pt x="47" y="244"/>
                    </a:lnTo>
                    <a:lnTo>
                      <a:pt x="22" y="222"/>
                    </a:lnTo>
                    <a:lnTo>
                      <a:pt x="7" y="208"/>
                    </a:lnTo>
                    <a:lnTo>
                      <a:pt x="0" y="204"/>
                    </a:lnTo>
                    <a:lnTo>
                      <a:pt x="7" y="201"/>
                    </a:lnTo>
                    <a:lnTo>
                      <a:pt x="26" y="186"/>
                    </a:lnTo>
                    <a:lnTo>
                      <a:pt x="55" y="168"/>
                    </a:lnTo>
                    <a:lnTo>
                      <a:pt x="91" y="142"/>
                    </a:lnTo>
                    <a:lnTo>
                      <a:pt x="135" y="117"/>
                    </a:lnTo>
                    <a:lnTo>
                      <a:pt x="178" y="88"/>
                    </a:lnTo>
                    <a:lnTo>
                      <a:pt x="222" y="62"/>
                    </a:lnTo>
                    <a:lnTo>
                      <a:pt x="266" y="37"/>
                    </a:lnTo>
                    <a:lnTo>
                      <a:pt x="302" y="19"/>
                    </a:lnTo>
                    <a:lnTo>
                      <a:pt x="335" y="4"/>
                    </a:lnTo>
                    <a:lnTo>
                      <a:pt x="357" y="0"/>
                    </a:lnTo>
                    <a:close/>
                  </a:path>
                </a:pathLst>
              </a:custGeom>
              <a:solidFill>
                <a:srgbClr val="A6B8B7"/>
              </a:solidFill>
              <a:ln w="0">
                <a:solidFill>
                  <a:srgbClr val="A6B8B7"/>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91029" name="Freeform 213"/>
              <p:cNvSpPr>
                <a:spLocks noEditPoints="1"/>
              </p:cNvSpPr>
              <p:nvPr/>
            </p:nvSpPr>
            <p:spPr bwMode="auto">
              <a:xfrm>
                <a:off x="5168" y="7460"/>
                <a:ext cx="400" cy="411"/>
              </a:xfrm>
              <a:custGeom>
                <a:avLst/>
                <a:gdLst/>
                <a:ahLst/>
                <a:cxnLst>
                  <a:cxn ang="0">
                    <a:pos x="367" y="21"/>
                  </a:cxn>
                  <a:cxn ang="0">
                    <a:pos x="349" y="25"/>
                  </a:cxn>
                  <a:cxn ang="0">
                    <a:pos x="309" y="43"/>
                  </a:cxn>
                  <a:cxn ang="0">
                    <a:pos x="207" y="101"/>
                  </a:cxn>
                  <a:cxn ang="0">
                    <a:pos x="105" y="167"/>
                  </a:cxn>
                  <a:cxn ang="0">
                    <a:pos x="36" y="214"/>
                  </a:cxn>
                  <a:cxn ang="0">
                    <a:pos x="47" y="225"/>
                  </a:cxn>
                  <a:cxn ang="0">
                    <a:pos x="102" y="272"/>
                  </a:cxn>
                  <a:cxn ang="0">
                    <a:pos x="160" y="331"/>
                  </a:cxn>
                  <a:cxn ang="0">
                    <a:pos x="189" y="363"/>
                  </a:cxn>
                  <a:cxn ang="0">
                    <a:pos x="229" y="305"/>
                  </a:cxn>
                  <a:cxn ang="0">
                    <a:pos x="291" y="254"/>
                  </a:cxn>
                  <a:cxn ang="0">
                    <a:pos x="324" y="240"/>
                  </a:cxn>
                  <a:cxn ang="0">
                    <a:pos x="331" y="225"/>
                  </a:cxn>
                  <a:cxn ang="0">
                    <a:pos x="342" y="200"/>
                  </a:cxn>
                  <a:cxn ang="0">
                    <a:pos x="356" y="163"/>
                  </a:cxn>
                  <a:cxn ang="0">
                    <a:pos x="375" y="76"/>
                  </a:cxn>
                  <a:cxn ang="0">
                    <a:pos x="378" y="29"/>
                  </a:cxn>
                  <a:cxn ang="0">
                    <a:pos x="375" y="21"/>
                  </a:cxn>
                  <a:cxn ang="0">
                    <a:pos x="382" y="0"/>
                  </a:cxn>
                  <a:cxn ang="0">
                    <a:pos x="393" y="7"/>
                  </a:cxn>
                  <a:cxn ang="0">
                    <a:pos x="396" y="25"/>
                  </a:cxn>
                  <a:cxn ang="0">
                    <a:pos x="393" y="94"/>
                  </a:cxn>
                  <a:cxn ang="0">
                    <a:pos x="364" y="207"/>
                  </a:cxn>
                  <a:cxn ang="0">
                    <a:pos x="342" y="247"/>
                  </a:cxn>
                  <a:cxn ang="0">
                    <a:pos x="327" y="258"/>
                  </a:cxn>
                  <a:cxn ang="0">
                    <a:pos x="265" y="294"/>
                  </a:cxn>
                  <a:cxn ang="0">
                    <a:pos x="222" y="349"/>
                  </a:cxn>
                  <a:cxn ang="0">
                    <a:pos x="193" y="411"/>
                  </a:cxn>
                  <a:cxn ang="0">
                    <a:pos x="175" y="378"/>
                  </a:cxn>
                  <a:cxn ang="0">
                    <a:pos x="153" y="349"/>
                  </a:cxn>
                  <a:cxn ang="0">
                    <a:pos x="102" y="302"/>
                  </a:cxn>
                  <a:cxn ang="0">
                    <a:pos x="40" y="243"/>
                  </a:cxn>
                  <a:cxn ang="0">
                    <a:pos x="15" y="225"/>
                  </a:cxn>
                  <a:cxn ang="0">
                    <a:pos x="0" y="214"/>
                  </a:cxn>
                  <a:cxn ang="0">
                    <a:pos x="18" y="203"/>
                  </a:cxn>
                  <a:cxn ang="0">
                    <a:pos x="62" y="171"/>
                  </a:cxn>
                  <a:cxn ang="0">
                    <a:pos x="138" y="123"/>
                  </a:cxn>
                  <a:cxn ang="0">
                    <a:pos x="244" y="58"/>
                  </a:cxn>
                  <a:cxn ang="0">
                    <a:pos x="338" y="10"/>
                  </a:cxn>
                  <a:cxn ang="0">
                    <a:pos x="364" y="0"/>
                  </a:cxn>
                </a:cxnLst>
                <a:rect l="0" t="0" r="r" b="b"/>
                <a:pathLst>
                  <a:path w="400" h="411">
                    <a:moveTo>
                      <a:pt x="375" y="21"/>
                    </a:moveTo>
                    <a:lnTo>
                      <a:pt x="367" y="21"/>
                    </a:lnTo>
                    <a:lnTo>
                      <a:pt x="360" y="21"/>
                    </a:lnTo>
                    <a:lnTo>
                      <a:pt x="349" y="25"/>
                    </a:lnTo>
                    <a:lnTo>
                      <a:pt x="331" y="32"/>
                    </a:lnTo>
                    <a:lnTo>
                      <a:pt x="309" y="43"/>
                    </a:lnTo>
                    <a:lnTo>
                      <a:pt x="262" y="69"/>
                    </a:lnTo>
                    <a:lnTo>
                      <a:pt x="207" y="101"/>
                    </a:lnTo>
                    <a:lnTo>
                      <a:pt x="156" y="134"/>
                    </a:lnTo>
                    <a:lnTo>
                      <a:pt x="105" y="167"/>
                    </a:lnTo>
                    <a:lnTo>
                      <a:pt x="65" y="196"/>
                    </a:lnTo>
                    <a:lnTo>
                      <a:pt x="36" y="214"/>
                    </a:lnTo>
                    <a:lnTo>
                      <a:pt x="47" y="225"/>
                    </a:lnTo>
                    <a:lnTo>
                      <a:pt x="73" y="247"/>
                    </a:lnTo>
                    <a:lnTo>
                      <a:pt x="102" y="272"/>
                    </a:lnTo>
                    <a:lnTo>
                      <a:pt x="131" y="302"/>
                    </a:lnTo>
                    <a:lnTo>
                      <a:pt x="160" y="331"/>
                    </a:lnTo>
                    <a:lnTo>
                      <a:pt x="178" y="349"/>
                    </a:lnTo>
                    <a:lnTo>
                      <a:pt x="189" y="363"/>
                    </a:lnTo>
                    <a:lnTo>
                      <a:pt x="204" y="338"/>
                    </a:lnTo>
                    <a:lnTo>
                      <a:pt x="229" y="305"/>
                    </a:lnTo>
                    <a:lnTo>
                      <a:pt x="255" y="280"/>
                    </a:lnTo>
                    <a:lnTo>
                      <a:pt x="291" y="254"/>
                    </a:lnTo>
                    <a:lnTo>
                      <a:pt x="320" y="240"/>
                    </a:lnTo>
                    <a:lnTo>
                      <a:pt x="324" y="240"/>
                    </a:lnTo>
                    <a:lnTo>
                      <a:pt x="327" y="232"/>
                    </a:lnTo>
                    <a:lnTo>
                      <a:pt x="331" y="225"/>
                    </a:lnTo>
                    <a:lnTo>
                      <a:pt x="335" y="218"/>
                    </a:lnTo>
                    <a:lnTo>
                      <a:pt x="342" y="200"/>
                    </a:lnTo>
                    <a:lnTo>
                      <a:pt x="349" y="181"/>
                    </a:lnTo>
                    <a:lnTo>
                      <a:pt x="356" y="163"/>
                    </a:lnTo>
                    <a:lnTo>
                      <a:pt x="367" y="120"/>
                    </a:lnTo>
                    <a:lnTo>
                      <a:pt x="375" y="76"/>
                    </a:lnTo>
                    <a:lnTo>
                      <a:pt x="378" y="40"/>
                    </a:lnTo>
                    <a:lnTo>
                      <a:pt x="378" y="29"/>
                    </a:lnTo>
                    <a:lnTo>
                      <a:pt x="375" y="21"/>
                    </a:lnTo>
                    <a:close/>
                    <a:moveTo>
                      <a:pt x="375" y="0"/>
                    </a:moveTo>
                    <a:lnTo>
                      <a:pt x="382" y="0"/>
                    </a:lnTo>
                    <a:lnTo>
                      <a:pt x="385" y="3"/>
                    </a:lnTo>
                    <a:lnTo>
                      <a:pt x="393" y="7"/>
                    </a:lnTo>
                    <a:lnTo>
                      <a:pt x="396" y="10"/>
                    </a:lnTo>
                    <a:lnTo>
                      <a:pt x="396" y="25"/>
                    </a:lnTo>
                    <a:lnTo>
                      <a:pt x="400" y="40"/>
                    </a:lnTo>
                    <a:lnTo>
                      <a:pt x="393" y="94"/>
                    </a:lnTo>
                    <a:lnTo>
                      <a:pt x="382" y="152"/>
                    </a:lnTo>
                    <a:lnTo>
                      <a:pt x="364" y="207"/>
                    </a:lnTo>
                    <a:lnTo>
                      <a:pt x="353" y="229"/>
                    </a:lnTo>
                    <a:lnTo>
                      <a:pt x="342" y="247"/>
                    </a:lnTo>
                    <a:lnTo>
                      <a:pt x="338" y="254"/>
                    </a:lnTo>
                    <a:lnTo>
                      <a:pt x="327" y="258"/>
                    </a:lnTo>
                    <a:lnTo>
                      <a:pt x="302" y="272"/>
                    </a:lnTo>
                    <a:lnTo>
                      <a:pt x="265" y="294"/>
                    </a:lnTo>
                    <a:lnTo>
                      <a:pt x="244" y="316"/>
                    </a:lnTo>
                    <a:lnTo>
                      <a:pt x="222" y="349"/>
                    </a:lnTo>
                    <a:lnTo>
                      <a:pt x="200" y="389"/>
                    </a:lnTo>
                    <a:lnTo>
                      <a:pt x="193" y="411"/>
                    </a:lnTo>
                    <a:lnTo>
                      <a:pt x="182" y="389"/>
                    </a:lnTo>
                    <a:lnTo>
                      <a:pt x="175" y="378"/>
                    </a:lnTo>
                    <a:lnTo>
                      <a:pt x="164" y="363"/>
                    </a:lnTo>
                    <a:lnTo>
                      <a:pt x="153" y="349"/>
                    </a:lnTo>
                    <a:lnTo>
                      <a:pt x="131" y="327"/>
                    </a:lnTo>
                    <a:lnTo>
                      <a:pt x="102" y="302"/>
                    </a:lnTo>
                    <a:lnTo>
                      <a:pt x="69" y="269"/>
                    </a:lnTo>
                    <a:lnTo>
                      <a:pt x="40" y="243"/>
                    </a:lnTo>
                    <a:lnTo>
                      <a:pt x="18" y="229"/>
                    </a:lnTo>
                    <a:lnTo>
                      <a:pt x="15" y="225"/>
                    </a:lnTo>
                    <a:lnTo>
                      <a:pt x="11" y="221"/>
                    </a:lnTo>
                    <a:lnTo>
                      <a:pt x="0" y="214"/>
                    </a:lnTo>
                    <a:lnTo>
                      <a:pt x="11" y="207"/>
                    </a:lnTo>
                    <a:lnTo>
                      <a:pt x="18" y="203"/>
                    </a:lnTo>
                    <a:lnTo>
                      <a:pt x="36" y="189"/>
                    </a:lnTo>
                    <a:lnTo>
                      <a:pt x="62" y="171"/>
                    </a:lnTo>
                    <a:lnTo>
                      <a:pt x="98" y="149"/>
                    </a:lnTo>
                    <a:lnTo>
                      <a:pt x="138" y="123"/>
                    </a:lnTo>
                    <a:lnTo>
                      <a:pt x="189" y="90"/>
                    </a:lnTo>
                    <a:lnTo>
                      <a:pt x="244" y="58"/>
                    </a:lnTo>
                    <a:lnTo>
                      <a:pt x="295" y="29"/>
                    </a:lnTo>
                    <a:lnTo>
                      <a:pt x="338" y="10"/>
                    </a:lnTo>
                    <a:lnTo>
                      <a:pt x="353" y="3"/>
                    </a:lnTo>
                    <a:lnTo>
                      <a:pt x="364" y="0"/>
                    </a:lnTo>
                    <a:lnTo>
                      <a:pt x="375" y="0"/>
                    </a:lnTo>
                    <a:close/>
                  </a:path>
                </a:pathLst>
              </a:custGeom>
              <a:solidFill>
                <a:srgbClr val="000000"/>
              </a:solidFill>
              <a:ln w="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91028" name="Freeform 212"/>
              <p:cNvSpPr>
                <a:spLocks/>
              </p:cNvSpPr>
              <p:nvPr/>
            </p:nvSpPr>
            <p:spPr bwMode="auto">
              <a:xfrm>
                <a:off x="4721" y="8038"/>
                <a:ext cx="294" cy="560"/>
              </a:xfrm>
              <a:custGeom>
                <a:avLst/>
                <a:gdLst/>
                <a:ahLst/>
                <a:cxnLst>
                  <a:cxn ang="0">
                    <a:pos x="7" y="0"/>
                  </a:cxn>
                  <a:cxn ang="0">
                    <a:pos x="14" y="0"/>
                  </a:cxn>
                  <a:cxn ang="0">
                    <a:pos x="18" y="4"/>
                  </a:cxn>
                  <a:cxn ang="0">
                    <a:pos x="25" y="11"/>
                  </a:cxn>
                  <a:cxn ang="0">
                    <a:pos x="40" y="29"/>
                  </a:cxn>
                  <a:cxn ang="0">
                    <a:pos x="65" y="58"/>
                  </a:cxn>
                  <a:cxn ang="0">
                    <a:pos x="91" y="95"/>
                  </a:cxn>
                  <a:cxn ang="0">
                    <a:pos x="120" y="131"/>
                  </a:cxn>
                  <a:cxn ang="0">
                    <a:pos x="141" y="171"/>
                  </a:cxn>
                  <a:cxn ang="0">
                    <a:pos x="185" y="248"/>
                  </a:cxn>
                  <a:cxn ang="0">
                    <a:pos x="221" y="320"/>
                  </a:cxn>
                  <a:cxn ang="0">
                    <a:pos x="251" y="389"/>
                  </a:cxn>
                  <a:cxn ang="0">
                    <a:pos x="272" y="451"/>
                  </a:cxn>
                  <a:cxn ang="0">
                    <a:pos x="291" y="506"/>
                  </a:cxn>
                  <a:cxn ang="0">
                    <a:pos x="294" y="553"/>
                  </a:cxn>
                  <a:cxn ang="0">
                    <a:pos x="294" y="557"/>
                  </a:cxn>
                  <a:cxn ang="0">
                    <a:pos x="291" y="560"/>
                  </a:cxn>
                  <a:cxn ang="0">
                    <a:pos x="283" y="560"/>
                  </a:cxn>
                  <a:cxn ang="0">
                    <a:pos x="280" y="560"/>
                  </a:cxn>
                  <a:cxn ang="0">
                    <a:pos x="276" y="557"/>
                  </a:cxn>
                  <a:cxn ang="0">
                    <a:pos x="272" y="553"/>
                  </a:cxn>
                  <a:cxn ang="0">
                    <a:pos x="269" y="513"/>
                  </a:cxn>
                  <a:cxn ang="0">
                    <a:pos x="254" y="459"/>
                  </a:cxn>
                  <a:cxn ang="0">
                    <a:pos x="232" y="397"/>
                  </a:cxn>
                  <a:cxn ang="0">
                    <a:pos x="203" y="328"/>
                  </a:cxn>
                  <a:cxn ang="0">
                    <a:pos x="167" y="255"/>
                  </a:cxn>
                  <a:cxn ang="0">
                    <a:pos x="127" y="182"/>
                  </a:cxn>
                  <a:cxn ang="0">
                    <a:pos x="101" y="142"/>
                  </a:cxn>
                  <a:cxn ang="0">
                    <a:pos x="72" y="102"/>
                  </a:cxn>
                  <a:cxn ang="0">
                    <a:pos x="43" y="66"/>
                  </a:cxn>
                  <a:cxn ang="0">
                    <a:pos x="21" y="40"/>
                  </a:cxn>
                  <a:cxn ang="0">
                    <a:pos x="7" y="22"/>
                  </a:cxn>
                  <a:cxn ang="0">
                    <a:pos x="3" y="18"/>
                  </a:cxn>
                  <a:cxn ang="0">
                    <a:pos x="3" y="18"/>
                  </a:cxn>
                  <a:cxn ang="0">
                    <a:pos x="3" y="18"/>
                  </a:cxn>
                  <a:cxn ang="0">
                    <a:pos x="0" y="15"/>
                  </a:cxn>
                  <a:cxn ang="0">
                    <a:pos x="0" y="7"/>
                  </a:cxn>
                  <a:cxn ang="0">
                    <a:pos x="3" y="4"/>
                  </a:cxn>
                  <a:cxn ang="0">
                    <a:pos x="7" y="0"/>
                  </a:cxn>
                </a:cxnLst>
                <a:rect l="0" t="0" r="r" b="b"/>
                <a:pathLst>
                  <a:path w="294" h="560">
                    <a:moveTo>
                      <a:pt x="7" y="0"/>
                    </a:moveTo>
                    <a:lnTo>
                      <a:pt x="14" y="0"/>
                    </a:lnTo>
                    <a:lnTo>
                      <a:pt x="18" y="4"/>
                    </a:lnTo>
                    <a:lnTo>
                      <a:pt x="25" y="11"/>
                    </a:lnTo>
                    <a:lnTo>
                      <a:pt x="40" y="29"/>
                    </a:lnTo>
                    <a:lnTo>
                      <a:pt x="65" y="58"/>
                    </a:lnTo>
                    <a:lnTo>
                      <a:pt x="91" y="95"/>
                    </a:lnTo>
                    <a:lnTo>
                      <a:pt x="120" y="131"/>
                    </a:lnTo>
                    <a:lnTo>
                      <a:pt x="141" y="171"/>
                    </a:lnTo>
                    <a:lnTo>
                      <a:pt x="185" y="248"/>
                    </a:lnTo>
                    <a:lnTo>
                      <a:pt x="221" y="320"/>
                    </a:lnTo>
                    <a:lnTo>
                      <a:pt x="251" y="389"/>
                    </a:lnTo>
                    <a:lnTo>
                      <a:pt x="272" y="451"/>
                    </a:lnTo>
                    <a:lnTo>
                      <a:pt x="291" y="506"/>
                    </a:lnTo>
                    <a:lnTo>
                      <a:pt x="294" y="553"/>
                    </a:lnTo>
                    <a:lnTo>
                      <a:pt x="294" y="557"/>
                    </a:lnTo>
                    <a:lnTo>
                      <a:pt x="291" y="560"/>
                    </a:lnTo>
                    <a:lnTo>
                      <a:pt x="283" y="560"/>
                    </a:lnTo>
                    <a:lnTo>
                      <a:pt x="280" y="560"/>
                    </a:lnTo>
                    <a:lnTo>
                      <a:pt x="276" y="557"/>
                    </a:lnTo>
                    <a:lnTo>
                      <a:pt x="272" y="553"/>
                    </a:lnTo>
                    <a:lnTo>
                      <a:pt x="269" y="513"/>
                    </a:lnTo>
                    <a:lnTo>
                      <a:pt x="254" y="459"/>
                    </a:lnTo>
                    <a:lnTo>
                      <a:pt x="232" y="397"/>
                    </a:lnTo>
                    <a:lnTo>
                      <a:pt x="203" y="328"/>
                    </a:lnTo>
                    <a:lnTo>
                      <a:pt x="167" y="255"/>
                    </a:lnTo>
                    <a:lnTo>
                      <a:pt x="127" y="182"/>
                    </a:lnTo>
                    <a:lnTo>
                      <a:pt x="101" y="142"/>
                    </a:lnTo>
                    <a:lnTo>
                      <a:pt x="72" y="102"/>
                    </a:lnTo>
                    <a:lnTo>
                      <a:pt x="43" y="66"/>
                    </a:lnTo>
                    <a:lnTo>
                      <a:pt x="21" y="40"/>
                    </a:lnTo>
                    <a:lnTo>
                      <a:pt x="7" y="22"/>
                    </a:lnTo>
                    <a:lnTo>
                      <a:pt x="3" y="18"/>
                    </a:lnTo>
                    <a:lnTo>
                      <a:pt x="0" y="15"/>
                    </a:lnTo>
                    <a:lnTo>
                      <a:pt x="0" y="7"/>
                    </a:lnTo>
                    <a:lnTo>
                      <a:pt x="3" y="4"/>
                    </a:lnTo>
                    <a:lnTo>
                      <a:pt x="7" y="0"/>
                    </a:lnTo>
                    <a:close/>
                  </a:path>
                </a:pathLst>
              </a:custGeom>
              <a:solidFill>
                <a:srgbClr val="000000"/>
              </a:solidFill>
              <a:ln w="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91027" name="Freeform 211"/>
              <p:cNvSpPr>
                <a:spLocks/>
              </p:cNvSpPr>
              <p:nvPr/>
            </p:nvSpPr>
            <p:spPr bwMode="auto">
              <a:xfrm>
                <a:off x="3699" y="7834"/>
                <a:ext cx="753" cy="106"/>
              </a:xfrm>
              <a:custGeom>
                <a:avLst/>
                <a:gdLst/>
                <a:ahLst/>
                <a:cxnLst>
                  <a:cxn ang="0">
                    <a:pos x="447" y="0"/>
                  </a:cxn>
                  <a:cxn ang="0">
                    <a:pos x="600" y="8"/>
                  </a:cxn>
                  <a:cxn ang="0">
                    <a:pos x="753" y="33"/>
                  </a:cxn>
                  <a:cxn ang="0">
                    <a:pos x="749" y="55"/>
                  </a:cxn>
                  <a:cxn ang="0">
                    <a:pos x="625" y="26"/>
                  </a:cxn>
                  <a:cxn ang="0">
                    <a:pos x="498" y="15"/>
                  </a:cxn>
                  <a:cxn ang="0">
                    <a:pos x="371" y="19"/>
                  </a:cxn>
                  <a:cxn ang="0">
                    <a:pos x="243" y="33"/>
                  </a:cxn>
                  <a:cxn ang="0">
                    <a:pos x="120" y="62"/>
                  </a:cxn>
                  <a:cxn ang="0">
                    <a:pos x="0" y="106"/>
                  </a:cxn>
                  <a:cxn ang="0">
                    <a:pos x="142" y="51"/>
                  </a:cxn>
                  <a:cxn ang="0">
                    <a:pos x="294" y="19"/>
                  </a:cxn>
                  <a:cxn ang="0">
                    <a:pos x="447" y="0"/>
                  </a:cxn>
                </a:cxnLst>
                <a:rect l="0" t="0" r="r" b="b"/>
                <a:pathLst>
                  <a:path w="753" h="106">
                    <a:moveTo>
                      <a:pt x="447" y="0"/>
                    </a:moveTo>
                    <a:lnTo>
                      <a:pt x="600" y="8"/>
                    </a:lnTo>
                    <a:lnTo>
                      <a:pt x="753" y="33"/>
                    </a:lnTo>
                    <a:lnTo>
                      <a:pt x="749" y="55"/>
                    </a:lnTo>
                    <a:lnTo>
                      <a:pt x="625" y="26"/>
                    </a:lnTo>
                    <a:lnTo>
                      <a:pt x="498" y="15"/>
                    </a:lnTo>
                    <a:lnTo>
                      <a:pt x="371" y="19"/>
                    </a:lnTo>
                    <a:lnTo>
                      <a:pt x="243" y="33"/>
                    </a:lnTo>
                    <a:lnTo>
                      <a:pt x="120" y="62"/>
                    </a:lnTo>
                    <a:lnTo>
                      <a:pt x="0" y="106"/>
                    </a:lnTo>
                    <a:lnTo>
                      <a:pt x="142" y="51"/>
                    </a:lnTo>
                    <a:lnTo>
                      <a:pt x="294" y="19"/>
                    </a:lnTo>
                    <a:lnTo>
                      <a:pt x="447" y="0"/>
                    </a:lnTo>
                    <a:close/>
                  </a:path>
                </a:pathLst>
              </a:custGeom>
              <a:solidFill>
                <a:srgbClr val="000000"/>
              </a:solidFill>
              <a:ln w="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91026" name="Freeform 210"/>
              <p:cNvSpPr>
                <a:spLocks/>
              </p:cNvSpPr>
              <p:nvPr/>
            </p:nvSpPr>
            <p:spPr bwMode="auto">
              <a:xfrm>
                <a:off x="5197" y="8027"/>
                <a:ext cx="102" cy="142"/>
              </a:xfrm>
              <a:custGeom>
                <a:avLst/>
                <a:gdLst/>
                <a:ahLst/>
                <a:cxnLst>
                  <a:cxn ang="0">
                    <a:pos x="0" y="0"/>
                  </a:cxn>
                  <a:cxn ang="0">
                    <a:pos x="40" y="37"/>
                  </a:cxn>
                  <a:cxn ang="0">
                    <a:pos x="76" y="84"/>
                  </a:cxn>
                  <a:cxn ang="0">
                    <a:pos x="102" y="138"/>
                  </a:cxn>
                  <a:cxn ang="0">
                    <a:pos x="80" y="142"/>
                  </a:cxn>
                  <a:cxn ang="0">
                    <a:pos x="62" y="91"/>
                  </a:cxn>
                  <a:cxn ang="0">
                    <a:pos x="36" y="44"/>
                  </a:cxn>
                  <a:cxn ang="0">
                    <a:pos x="0" y="0"/>
                  </a:cxn>
                </a:cxnLst>
                <a:rect l="0" t="0" r="r" b="b"/>
                <a:pathLst>
                  <a:path w="102" h="142">
                    <a:moveTo>
                      <a:pt x="0" y="0"/>
                    </a:moveTo>
                    <a:lnTo>
                      <a:pt x="40" y="37"/>
                    </a:lnTo>
                    <a:lnTo>
                      <a:pt x="76" y="84"/>
                    </a:lnTo>
                    <a:lnTo>
                      <a:pt x="102" y="138"/>
                    </a:lnTo>
                    <a:lnTo>
                      <a:pt x="80" y="142"/>
                    </a:lnTo>
                    <a:lnTo>
                      <a:pt x="62" y="91"/>
                    </a:lnTo>
                    <a:lnTo>
                      <a:pt x="36" y="44"/>
                    </a:lnTo>
                    <a:lnTo>
                      <a:pt x="0" y="0"/>
                    </a:lnTo>
                    <a:close/>
                  </a:path>
                </a:pathLst>
              </a:custGeom>
              <a:solidFill>
                <a:srgbClr val="000000"/>
              </a:solidFill>
              <a:ln w="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91025" name="Freeform 209"/>
              <p:cNvSpPr>
                <a:spLocks/>
              </p:cNvSpPr>
              <p:nvPr/>
            </p:nvSpPr>
            <p:spPr bwMode="auto">
              <a:xfrm>
                <a:off x="2535" y="4039"/>
                <a:ext cx="4091" cy="2351"/>
              </a:xfrm>
              <a:custGeom>
                <a:avLst/>
                <a:gdLst/>
                <a:ahLst/>
                <a:cxnLst>
                  <a:cxn ang="0">
                    <a:pos x="1156" y="4"/>
                  </a:cxn>
                  <a:cxn ang="0">
                    <a:pos x="1451" y="40"/>
                  </a:cxn>
                  <a:cxn ang="0">
                    <a:pos x="1706" y="80"/>
                  </a:cxn>
                  <a:cxn ang="0">
                    <a:pos x="1917" y="102"/>
                  </a:cxn>
                  <a:cxn ang="0">
                    <a:pos x="2302" y="51"/>
                  </a:cxn>
                  <a:cxn ang="0">
                    <a:pos x="2666" y="4"/>
                  </a:cxn>
                  <a:cxn ang="0">
                    <a:pos x="3000" y="29"/>
                  </a:cxn>
                  <a:cxn ang="0">
                    <a:pos x="3299" y="73"/>
                  </a:cxn>
                  <a:cxn ang="0">
                    <a:pos x="3480" y="109"/>
                  </a:cxn>
                  <a:cxn ang="0">
                    <a:pos x="3691" y="215"/>
                  </a:cxn>
                  <a:cxn ang="0">
                    <a:pos x="3917" y="360"/>
                  </a:cxn>
                  <a:cxn ang="0">
                    <a:pos x="4070" y="484"/>
                  </a:cxn>
                  <a:cxn ang="0">
                    <a:pos x="4084" y="542"/>
                  </a:cxn>
                  <a:cxn ang="0">
                    <a:pos x="4000" y="553"/>
                  </a:cxn>
                  <a:cxn ang="0">
                    <a:pos x="3888" y="557"/>
                  </a:cxn>
                  <a:cxn ang="0">
                    <a:pos x="3764" y="619"/>
                  </a:cxn>
                  <a:cxn ang="0">
                    <a:pos x="3575" y="761"/>
                  </a:cxn>
                  <a:cxn ang="0">
                    <a:pos x="3255" y="943"/>
                  </a:cxn>
                  <a:cxn ang="0">
                    <a:pos x="2942" y="1073"/>
                  </a:cxn>
                  <a:cxn ang="0">
                    <a:pos x="2680" y="1172"/>
                  </a:cxn>
                  <a:cxn ang="0">
                    <a:pos x="2458" y="1255"/>
                  </a:cxn>
                  <a:cxn ang="0">
                    <a:pos x="2346" y="1303"/>
                  </a:cxn>
                  <a:cxn ang="0">
                    <a:pos x="2309" y="1386"/>
                  </a:cxn>
                  <a:cxn ang="0">
                    <a:pos x="2269" y="1543"/>
                  </a:cxn>
                  <a:cxn ang="0">
                    <a:pos x="2149" y="1714"/>
                  </a:cxn>
                  <a:cxn ang="0">
                    <a:pos x="1935" y="1870"/>
                  </a:cxn>
                  <a:cxn ang="0">
                    <a:pos x="1731" y="1958"/>
                  </a:cxn>
                  <a:cxn ang="0">
                    <a:pos x="1433" y="1943"/>
                  </a:cxn>
                  <a:cxn ang="0">
                    <a:pos x="1233" y="1925"/>
                  </a:cxn>
                  <a:cxn ang="0">
                    <a:pos x="1069" y="1976"/>
                  </a:cxn>
                  <a:cxn ang="0">
                    <a:pos x="807" y="2180"/>
                  </a:cxn>
                  <a:cxn ang="0">
                    <a:pos x="505" y="2318"/>
                  </a:cxn>
                  <a:cxn ang="0">
                    <a:pos x="320" y="2351"/>
                  </a:cxn>
                  <a:cxn ang="0">
                    <a:pos x="251" y="2307"/>
                  </a:cxn>
                  <a:cxn ang="0">
                    <a:pos x="233" y="2121"/>
                  </a:cxn>
                  <a:cxn ang="0">
                    <a:pos x="218" y="1874"/>
                  </a:cxn>
                  <a:cxn ang="0">
                    <a:pos x="124" y="1528"/>
                  </a:cxn>
                  <a:cxn ang="0">
                    <a:pos x="11" y="1190"/>
                  </a:cxn>
                  <a:cxn ang="0">
                    <a:pos x="18" y="895"/>
                  </a:cxn>
                  <a:cxn ang="0">
                    <a:pos x="134" y="666"/>
                  </a:cxn>
                  <a:cxn ang="0">
                    <a:pos x="305" y="466"/>
                  </a:cxn>
                  <a:cxn ang="0">
                    <a:pos x="527" y="244"/>
                  </a:cxn>
                  <a:cxn ang="0">
                    <a:pos x="731" y="69"/>
                  </a:cxn>
                  <a:cxn ang="0">
                    <a:pos x="898" y="4"/>
                  </a:cxn>
                </a:cxnLst>
                <a:rect l="0" t="0" r="r" b="b"/>
                <a:pathLst>
                  <a:path w="4091" h="2351">
                    <a:moveTo>
                      <a:pt x="975" y="0"/>
                    </a:moveTo>
                    <a:lnTo>
                      <a:pt x="1062" y="0"/>
                    </a:lnTo>
                    <a:lnTo>
                      <a:pt x="1156" y="4"/>
                    </a:lnTo>
                    <a:lnTo>
                      <a:pt x="1255" y="15"/>
                    </a:lnTo>
                    <a:lnTo>
                      <a:pt x="1353" y="26"/>
                    </a:lnTo>
                    <a:lnTo>
                      <a:pt x="1451" y="40"/>
                    </a:lnTo>
                    <a:lnTo>
                      <a:pt x="1542" y="55"/>
                    </a:lnTo>
                    <a:lnTo>
                      <a:pt x="1629" y="66"/>
                    </a:lnTo>
                    <a:lnTo>
                      <a:pt x="1706" y="80"/>
                    </a:lnTo>
                    <a:lnTo>
                      <a:pt x="1767" y="91"/>
                    </a:lnTo>
                    <a:lnTo>
                      <a:pt x="1811" y="95"/>
                    </a:lnTo>
                    <a:lnTo>
                      <a:pt x="1917" y="102"/>
                    </a:lnTo>
                    <a:lnTo>
                      <a:pt x="2029" y="95"/>
                    </a:lnTo>
                    <a:lnTo>
                      <a:pt x="2157" y="76"/>
                    </a:lnTo>
                    <a:lnTo>
                      <a:pt x="2302" y="51"/>
                    </a:lnTo>
                    <a:lnTo>
                      <a:pt x="2466" y="22"/>
                    </a:lnTo>
                    <a:lnTo>
                      <a:pt x="2560" y="11"/>
                    </a:lnTo>
                    <a:lnTo>
                      <a:pt x="2666" y="4"/>
                    </a:lnTo>
                    <a:lnTo>
                      <a:pt x="2775" y="7"/>
                    </a:lnTo>
                    <a:lnTo>
                      <a:pt x="2888" y="15"/>
                    </a:lnTo>
                    <a:lnTo>
                      <a:pt x="3000" y="29"/>
                    </a:lnTo>
                    <a:lnTo>
                      <a:pt x="3109" y="44"/>
                    </a:lnTo>
                    <a:lnTo>
                      <a:pt x="3208" y="58"/>
                    </a:lnTo>
                    <a:lnTo>
                      <a:pt x="3299" y="73"/>
                    </a:lnTo>
                    <a:lnTo>
                      <a:pt x="3371" y="87"/>
                    </a:lnTo>
                    <a:lnTo>
                      <a:pt x="3426" y="95"/>
                    </a:lnTo>
                    <a:lnTo>
                      <a:pt x="3480" y="109"/>
                    </a:lnTo>
                    <a:lnTo>
                      <a:pt x="3542" y="138"/>
                    </a:lnTo>
                    <a:lnTo>
                      <a:pt x="3615" y="171"/>
                    </a:lnTo>
                    <a:lnTo>
                      <a:pt x="3691" y="215"/>
                    </a:lnTo>
                    <a:lnTo>
                      <a:pt x="3768" y="262"/>
                    </a:lnTo>
                    <a:lnTo>
                      <a:pt x="3844" y="313"/>
                    </a:lnTo>
                    <a:lnTo>
                      <a:pt x="3917" y="360"/>
                    </a:lnTo>
                    <a:lnTo>
                      <a:pt x="3979" y="408"/>
                    </a:lnTo>
                    <a:lnTo>
                      <a:pt x="4030" y="451"/>
                    </a:lnTo>
                    <a:lnTo>
                      <a:pt x="4070" y="484"/>
                    </a:lnTo>
                    <a:lnTo>
                      <a:pt x="4088" y="509"/>
                    </a:lnTo>
                    <a:lnTo>
                      <a:pt x="4091" y="528"/>
                    </a:lnTo>
                    <a:lnTo>
                      <a:pt x="4084" y="542"/>
                    </a:lnTo>
                    <a:lnTo>
                      <a:pt x="4062" y="546"/>
                    </a:lnTo>
                    <a:lnTo>
                      <a:pt x="4033" y="550"/>
                    </a:lnTo>
                    <a:lnTo>
                      <a:pt x="4000" y="553"/>
                    </a:lnTo>
                    <a:lnTo>
                      <a:pt x="3964" y="553"/>
                    </a:lnTo>
                    <a:lnTo>
                      <a:pt x="3924" y="553"/>
                    </a:lnTo>
                    <a:lnTo>
                      <a:pt x="3888" y="557"/>
                    </a:lnTo>
                    <a:lnTo>
                      <a:pt x="3855" y="568"/>
                    </a:lnTo>
                    <a:lnTo>
                      <a:pt x="3811" y="590"/>
                    </a:lnTo>
                    <a:lnTo>
                      <a:pt x="3764" y="619"/>
                    </a:lnTo>
                    <a:lnTo>
                      <a:pt x="3713" y="659"/>
                    </a:lnTo>
                    <a:lnTo>
                      <a:pt x="3651" y="706"/>
                    </a:lnTo>
                    <a:lnTo>
                      <a:pt x="3575" y="761"/>
                    </a:lnTo>
                    <a:lnTo>
                      <a:pt x="3488" y="819"/>
                    </a:lnTo>
                    <a:lnTo>
                      <a:pt x="3382" y="881"/>
                    </a:lnTo>
                    <a:lnTo>
                      <a:pt x="3255" y="943"/>
                    </a:lnTo>
                    <a:lnTo>
                      <a:pt x="3106" y="1008"/>
                    </a:lnTo>
                    <a:lnTo>
                      <a:pt x="3026" y="1041"/>
                    </a:lnTo>
                    <a:lnTo>
                      <a:pt x="2942" y="1073"/>
                    </a:lnTo>
                    <a:lnTo>
                      <a:pt x="2855" y="1110"/>
                    </a:lnTo>
                    <a:lnTo>
                      <a:pt x="2768" y="1143"/>
                    </a:lnTo>
                    <a:lnTo>
                      <a:pt x="2680" y="1172"/>
                    </a:lnTo>
                    <a:lnTo>
                      <a:pt x="2600" y="1204"/>
                    </a:lnTo>
                    <a:lnTo>
                      <a:pt x="2524" y="1230"/>
                    </a:lnTo>
                    <a:lnTo>
                      <a:pt x="2458" y="1255"/>
                    </a:lnTo>
                    <a:lnTo>
                      <a:pt x="2404" y="1277"/>
                    </a:lnTo>
                    <a:lnTo>
                      <a:pt x="2367" y="1292"/>
                    </a:lnTo>
                    <a:lnTo>
                      <a:pt x="2346" y="1303"/>
                    </a:lnTo>
                    <a:lnTo>
                      <a:pt x="2327" y="1321"/>
                    </a:lnTo>
                    <a:lnTo>
                      <a:pt x="2317" y="1350"/>
                    </a:lnTo>
                    <a:lnTo>
                      <a:pt x="2309" y="1386"/>
                    </a:lnTo>
                    <a:lnTo>
                      <a:pt x="2302" y="1434"/>
                    </a:lnTo>
                    <a:lnTo>
                      <a:pt x="2291" y="1485"/>
                    </a:lnTo>
                    <a:lnTo>
                      <a:pt x="2269" y="1543"/>
                    </a:lnTo>
                    <a:lnTo>
                      <a:pt x="2244" y="1601"/>
                    </a:lnTo>
                    <a:lnTo>
                      <a:pt x="2204" y="1659"/>
                    </a:lnTo>
                    <a:lnTo>
                      <a:pt x="2149" y="1714"/>
                    </a:lnTo>
                    <a:lnTo>
                      <a:pt x="2084" y="1772"/>
                    </a:lnTo>
                    <a:lnTo>
                      <a:pt x="2011" y="1823"/>
                    </a:lnTo>
                    <a:lnTo>
                      <a:pt x="1935" y="1870"/>
                    </a:lnTo>
                    <a:lnTo>
                      <a:pt x="1862" y="1910"/>
                    </a:lnTo>
                    <a:lnTo>
                      <a:pt x="1793" y="1940"/>
                    </a:lnTo>
                    <a:lnTo>
                      <a:pt x="1731" y="1958"/>
                    </a:lnTo>
                    <a:lnTo>
                      <a:pt x="1629" y="1961"/>
                    </a:lnTo>
                    <a:lnTo>
                      <a:pt x="1531" y="1958"/>
                    </a:lnTo>
                    <a:lnTo>
                      <a:pt x="1433" y="1943"/>
                    </a:lnTo>
                    <a:lnTo>
                      <a:pt x="1364" y="1936"/>
                    </a:lnTo>
                    <a:lnTo>
                      <a:pt x="1298" y="1929"/>
                    </a:lnTo>
                    <a:lnTo>
                      <a:pt x="1233" y="1925"/>
                    </a:lnTo>
                    <a:lnTo>
                      <a:pt x="1175" y="1932"/>
                    </a:lnTo>
                    <a:lnTo>
                      <a:pt x="1120" y="1947"/>
                    </a:lnTo>
                    <a:lnTo>
                      <a:pt x="1069" y="1976"/>
                    </a:lnTo>
                    <a:lnTo>
                      <a:pt x="982" y="2049"/>
                    </a:lnTo>
                    <a:lnTo>
                      <a:pt x="895" y="2114"/>
                    </a:lnTo>
                    <a:lnTo>
                      <a:pt x="807" y="2180"/>
                    </a:lnTo>
                    <a:lnTo>
                      <a:pt x="713" y="2234"/>
                    </a:lnTo>
                    <a:lnTo>
                      <a:pt x="611" y="2282"/>
                    </a:lnTo>
                    <a:lnTo>
                      <a:pt x="505" y="2318"/>
                    </a:lnTo>
                    <a:lnTo>
                      <a:pt x="433" y="2336"/>
                    </a:lnTo>
                    <a:lnTo>
                      <a:pt x="371" y="2347"/>
                    </a:lnTo>
                    <a:lnTo>
                      <a:pt x="320" y="2351"/>
                    </a:lnTo>
                    <a:lnTo>
                      <a:pt x="284" y="2347"/>
                    </a:lnTo>
                    <a:lnTo>
                      <a:pt x="258" y="2333"/>
                    </a:lnTo>
                    <a:lnTo>
                      <a:pt x="251" y="2307"/>
                    </a:lnTo>
                    <a:lnTo>
                      <a:pt x="244" y="2260"/>
                    </a:lnTo>
                    <a:lnTo>
                      <a:pt x="236" y="2194"/>
                    </a:lnTo>
                    <a:lnTo>
                      <a:pt x="233" y="2121"/>
                    </a:lnTo>
                    <a:lnTo>
                      <a:pt x="229" y="2041"/>
                    </a:lnTo>
                    <a:lnTo>
                      <a:pt x="225" y="1958"/>
                    </a:lnTo>
                    <a:lnTo>
                      <a:pt x="218" y="1874"/>
                    </a:lnTo>
                    <a:lnTo>
                      <a:pt x="200" y="1761"/>
                    </a:lnTo>
                    <a:lnTo>
                      <a:pt x="167" y="1645"/>
                    </a:lnTo>
                    <a:lnTo>
                      <a:pt x="124" y="1528"/>
                    </a:lnTo>
                    <a:lnTo>
                      <a:pt x="76" y="1408"/>
                    </a:lnTo>
                    <a:lnTo>
                      <a:pt x="36" y="1288"/>
                    </a:lnTo>
                    <a:lnTo>
                      <a:pt x="11" y="1190"/>
                    </a:lnTo>
                    <a:lnTo>
                      <a:pt x="0" y="1088"/>
                    </a:lnTo>
                    <a:lnTo>
                      <a:pt x="0" y="990"/>
                    </a:lnTo>
                    <a:lnTo>
                      <a:pt x="18" y="895"/>
                    </a:lnTo>
                    <a:lnTo>
                      <a:pt x="51" y="801"/>
                    </a:lnTo>
                    <a:lnTo>
                      <a:pt x="94" y="717"/>
                    </a:lnTo>
                    <a:lnTo>
                      <a:pt x="134" y="666"/>
                    </a:lnTo>
                    <a:lnTo>
                      <a:pt x="182" y="604"/>
                    </a:lnTo>
                    <a:lnTo>
                      <a:pt x="240" y="539"/>
                    </a:lnTo>
                    <a:lnTo>
                      <a:pt x="305" y="466"/>
                    </a:lnTo>
                    <a:lnTo>
                      <a:pt x="378" y="389"/>
                    </a:lnTo>
                    <a:lnTo>
                      <a:pt x="451" y="317"/>
                    </a:lnTo>
                    <a:lnTo>
                      <a:pt x="527" y="244"/>
                    </a:lnTo>
                    <a:lnTo>
                      <a:pt x="600" y="178"/>
                    </a:lnTo>
                    <a:lnTo>
                      <a:pt x="669" y="120"/>
                    </a:lnTo>
                    <a:lnTo>
                      <a:pt x="731" y="69"/>
                    </a:lnTo>
                    <a:lnTo>
                      <a:pt x="785" y="36"/>
                    </a:lnTo>
                    <a:lnTo>
                      <a:pt x="833" y="15"/>
                    </a:lnTo>
                    <a:lnTo>
                      <a:pt x="898" y="4"/>
                    </a:lnTo>
                    <a:lnTo>
                      <a:pt x="975" y="0"/>
                    </a:lnTo>
                    <a:close/>
                  </a:path>
                </a:pathLst>
              </a:custGeom>
              <a:solidFill>
                <a:srgbClr val="FFFFFF"/>
              </a:solidFill>
              <a:ln w="0">
                <a:solidFill>
                  <a:srgbClr val="FFFFFF"/>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91024" name="Freeform 208"/>
              <p:cNvSpPr>
                <a:spLocks noEditPoints="1"/>
              </p:cNvSpPr>
              <p:nvPr/>
            </p:nvSpPr>
            <p:spPr bwMode="auto">
              <a:xfrm>
                <a:off x="2524" y="4028"/>
                <a:ext cx="4113" cy="2373"/>
              </a:xfrm>
              <a:custGeom>
                <a:avLst/>
                <a:gdLst/>
                <a:ahLst/>
                <a:cxnLst>
                  <a:cxn ang="0">
                    <a:pos x="800" y="55"/>
                  </a:cxn>
                  <a:cxn ang="0">
                    <a:pos x="433" y="371"/>
                  </a:cxn>
                  <a:cxn ang="0">
                    <a:pos x="149" y="688"/>
                  </a:cxn>
                  <a:cxn ang="0">
                    <a:pos x="18" y="1066"/>
                  </a:cxn>
                  <a:cxn ang="0">
                    <a:pos x="200" y="1692"/>
                  </a:cxn>
                  <a:cxn ang="0">
                    <a:pos x="258" y="2213"/>
                  </a:cxn>
                  <a:cxn ang="0">
                    <a:pos x="280" y="2336"/>
                  </a:cxn>
                  <a:cxn ang="0">
                    <a:pos x="382" y="2347"/>
                  </a:cxn>
                  <a:cxn ang="0">
                    <a:pos x="811" y="2180"/>
                  </a:cxn>
                  <a:cxn ang="0">
                    <a:pos x="1189" y="1929"/>
                  </a:cxn>
                  <a:cxn ang="0">
                    <a:pos x="1647" y="1965"/>
                  </a:cxn>
                  <a:cxn ang="0">
                    <a:pos x="2015" y="1827"/>
                  </a:cxn>
                  <a:cxn ang="0">
                    <a:pos x="2277" y="1539"/>
                  </a:cxn>
                  <a:cxn ang="0">
                    <a:pos x="2324" y="1339"/>
                  </a:cxn>
                  <a:cxn ang="0">
                    <a:pos x="2371" y="1296"/>
                  </a:cxn>
                  <a:cxn ang="0">
                    <a:pos x="2575" y="1215"/>
                  </a:cxn>
                  <a:cxn ang="0">
                    <a:pos x="3113" y="1012"/>
                  </a:cxn>
                  <a:cxn ang="0">
                    <a:pos x="3619" y="735"/>
                  </a:cxn>
                  <a:cxn ang="0">
                    <a:pos x="3910" y="557"/>
                  </a:cxn>
                  <a:cxn ang="0">
                    <a:pos x="4084" y="546"/>
                  </a:cxn>
                  <a:cxn ang="0">
                    <a:pos x="4088" y="524"/>
                  </a:cxn>
                  <a:cxn ang="0">
                    <a:pos x="3935" y="389"/>
                  </a:cxn>
                  <a:cxn ang="0">
                    <a:pos x="3528" y="149"/>
                  </a:cxn>
                  <a:cxn ang="0">
                    <a:pos x="3219" y="80"/>
                  </a:cxn>
                  <a:cxn ang="0">
                    <a:pos x="2680" y="26"/>
                  </a:cxn>
                  <a:cxn ang="0">
                    <a:pos x="2033" y="117"/>
                  </a:cxn>
                  <a:cxn ang="0">
                    <a:pos x="1647" y="91"/>
                  </a:cxn>
                  <a:cxn ang="0">
                    <a:pos x="1124" y="22"/>
                  </a:cxn>
                  <a:cxn ang="0">
                    <a:pos x="1364" y="26"/>
                  </a:cxn>
                  <a:cxn ang="0">
                    <a:pos x="1782" y="91"/>
                  </a:cxn>
                  <a:cxn ang="0">
                    <a:pos x="2306" y="55"/>
                  </a:cxn>
                  <a:cxn ang="0">
                    <a:pos x="2906" y="18"/>
                  </a:cxn>
                  <a:cxn ang="0">
                    <a:pos x="3386" y="87"/>
                  </a:cxn>
                  <a:cxn ang="0">
                    <a:pos x="3688" y="208"/>
                  </a:cxn>
                  <a:cxn ang="0">
                    <a:pos x="4055" y="459"/>
                  </a:cxn>
                  <a:cxn ang="0">
                    <a:pos x="4113" y="535"/>
                  </a:cxn>
                  <a:cxn ang="0">
                    <a:pos x="4081" y="568"/>
                  </a:cxn>
                  <a:cxn ang="0">
                    <a:pos x="3870" y="586"/>
                  </a:cxn>
                  <a:cxn ang="0">
                    <a:pos x="3560" y="801"/>
                  </a:cxn>
                  <a:cxn ang="0">
                    <a:pos x="3037" y="1063"/>
                  </a:cxn>
                  <a:cxn ang="0">
                    <a:pos x="2582" y="1237"/>
                  </a:cxn>
                  <a:cxn ang="0">
                    <a:pos x="2368" y="1317"/>
                  </a:cxn>
                  <a:cxn ang="0">
                    <a:pos x="2342" y="1354"/>
                  </a:cxn>
                  <a:cxn ang="0">
                    <a:pos x="2262" y="1619"/>
                  </a:cxn>
                  <a:cxn ang="0">
                    <a:pos x="1953" y="1892"/>
                  </a:cxn>
                  <a:cxn ang="0">
                    <a:pos x="1542" y="1980"/>
                  </a:cxn>
                  <a:cxn ang="0">
                    <a:pos x="1138" y="1965"/>
                  </a:cxn>
                  <a:cxn ang="0">
                    <a:pos x="727" y="2256"/>
                  </a:cxn>
                  <a:cxn ang="0">
                    <a:pos x="335" y="2373"/>
                  </a:cxn>
                  <a:cxn ang="0">
                    <a:pos x="262" y="2351"/>
                  </a:cxn>
                  <a:cxn ang="0">
                    <a:pos x="240" y="2234"/>
                  </a:cxn>
                  <a:cxn ang="0">
                    <a:pos x="207" y="1794"/>
                  </a:cxn>
                  <a:cxn ang="0">
                    <a:pos x="7" y="1186"/>
                  </a:cxn>
                  <a:cxn ang="0">
                    <a:pos x="98" y="721"/>
                  </a:cxn>
                  <a:cxn ang="0">
                    <a:pos x="418" y="357"/>
                  </a:cxn>
                  <a:cxn ang="0">
                    <a:pos x="789" y="37"/>
                  </a:cxn>
                </a:cxnLst>
                <a:rect l="0" t="0" r="r" b="b"/>
                <a:pathLst>
                  <a:path w="4113" h="2373">
                    <a:moveTo>
                      <a:pt x="1018" y="18"/>
                    </a:moveTo>
                    <a:lnTo>
                      <a:pt x="949" y="22"/>
                    </a:lnTo>
                    <a:lnTo>
                      <a:pt x="887" y="29"/>
                    </a:lnTo>
                    <a:lnTo>
                      <a:pt x="840" y="40"/>
                    </a:lnTo>
                    <a:lnTo>
                      <a:pt x="800" y="55"/>
                    </a:lnTo>
                    <a:lnTo>
                      <a:pt x="753" y="87"/>
                    </a:lnTo>
                    <a:lnTo>
                      <a:pt x="698" y="127"/>
                    </a:lnTo>
                    <a:lnTo>
                      <a:pt x="636" y="178"/>
                    </a:lnTo>
                    <a:lnTo>
                      <a:pt x="535" y="269"/>
                    </a:lnTo>
                    <a:lnTo>
                      <a:pt x="433" y="371"/>
                    </a:lnTo>
                    <a:lnTo>
                      <a:pt x="367" y="440"/>
                    </a:lnTo>
                    <a:lnTo>
                      <a:pt x="302" y="506"/>
                    </a:lnTo>
                    <a:lnTo>
                      <a:pt x="244" y="571"/>
                    </a:lnTo>
                    <a:lnTo>
                      <a:pt x="193" y="633"/>
                    </a:lnTo>
                    <a:lnTo>
                      <a:pt x="149" y="688"/>
                    </a:lnTo>
                    <a:lnTo>
                      <a:pt x="116" y="732"/>
                    </a:lnTo>
                    <a:lnTo>
                      <a:pt x="73" y="812"/>
                    </a:lnTo>
                    <a:lnTo>
                      <a:pt x="44" y="892"/>
                    </a:lnTo>
                    <a:lnTo>
                      <a:pt x="25" y="979"/>
                    </a:lnTo>
                    <a:lnTo>
                      <a:pt x="18" y="1066"/>
                    </a:lnTo>
                    <a:lnTo>
                      <a:pt x="29" y="1183"/>
                    </a:lnTo>
                    <a:lnTo>
                      <a:pt x="55" y="1296"/>
                    </a:lnTo>
                    <a:lnTo>
                      <a:pt x="109" y="1445"/>
                    </a:lnTo>
                    <a:lnTo>
                      <a:pt x="164" y="1594"/>
                    </a:lnTo>
                    <a:lnTo>
                      <a:pt x="200" y="1692"/>
                    </a:lnTo>
                    <a:lnTo>
                      <a:pt x="225" y="1790"/>
                    </a:lnTo>
                    <a:lnTo>
                      <a:pt x="240" y="1885"/>
                    </a:lnTo>
                    <a:lnTo>
                      <a:pt x="247" y="2012"/>
                    </a:lnTo>
                    <a:lnTo>
                      <a:pt x="255" y="2136"/>
                    </a:lnTo>
                    <a:lnTo>
                      <a:pt x="258" y="2213"/>
                    </a:lnTo>
                    <a:lnTo>
                      <a:pt x="265" y="2274"/>
                    </a:lnTo>
                    <a:lnTo>
                      <a:pt x="273" y="2318"/>
                    </a:lnTo>
                    <a:lnTo>
                      <a:pt x="273" y="2325"/>
                    </a:lnTo>
                    <a:lnTo>
                      <a:pt x="276" y="2333"/>
                    </a:lnTo>
                    <a:lnTo>
                      <a:pt x="280" y="2336"/>
                    </a:lnTo>
                    <a:lnTo>
                      <a:pt x="287" y="2344"/>
                    </a:lnTo>
                    <a:lnTo>
                      <a:pt x="298" y="2347"/>
                    </a:lnTo>
                    <a:lnTo>
                      <a:pt x="313" y="2351"/>
                    </a:lnTo>
                    <a:lnTo>
                      <a:pt x="335" y="2354"/>
                    </a:lnTo>
                    <a:lnTo>
                      <a:pt x="382" y="2347"/>
                    </a:lnTo>
                    <a:lnTo>
                      <a:pt x="444" y="2336"/>
                    </a:lnTo>
                    <a:lnTo>
                      <a:pt x="513" y="2318"/>
                    </a:lnTo>
                    <a:lnTo>
                      <a:pt x="618" y="2282"/>
                    </a:lnTo>
                    <a:lnTo>
                      <a:pt x="716" y="2238"/>
                    </a:lnTo>
                    <a:lnTo>
                      <a:pt x="811" y="2180"/>
                    </a:lnTo>
                    <a:lnTo>
                      <a:pt x="898" y="2118"/>
                    </a:lnTo>
                    <a:lnTo>
                      <a:pt x="986" y="2052"/>
                    </a:lnTo>
                    <a:lnTo>
                      <a:pt x="1076" y="1980"/>
                    </a:lnTo>
                    <a:lnTo>
                      <a:pt x="1131" y="1947"/>
                    </a:lnTo>
                    <a:lnTo>
                      <a:pt x="1189" y="1929"/>
                    </a:lnTo>
                    <a:lnTo>
                      <a:pt x="1255" y="1925"/>
                    </a:lnTo>
                    <a:lnTo>
                      <a:pt x="1349" y="1932"/>
                    </a:lnTo>
                    <a:lnTo>
                      <a:pt x="1444" y="1947"/>
                    </a:lnTo>
                    <a:lnTo>
                      <a:pt x="1546" y="1958"/>
                    </a:lnTo>
                    <a:lnTo>
                      <a:pt x="1647" y="1965"/>
                    </a:lnTo>
                    <a:lnTo>
                      <a:pt x="1742" y="1958"/>
                    </a:lnTo>
                    <a:lnTo>
                      <a:pt x="1800" y="1943"/>
                    </a:lnTo>
                    <a:lnTo>
                      <a:pt x="1869" y="1914"/>
                    </a:lnTo>
                    <a:lnTo>
                      <a:pt x="1942" y="1874"/>
                    </a:lnTo>
                    <a:lnTo>
                      <a:pt x="2015" y="1827"/>
                    </a:lnTo>
                    <a:lnTo>
                      <a:pt x="2088" y="1776"/>
                    </a:lnTo>
                    <a:lnTo>
                      <a:pt x="2149" y="1718"/>
                    </a:lnTo>
                    <a:lnTo>
                      <a:pt x="2208" y="1663"/>
                    </a:lnTo>
                    <a:lnTo>
                      <a:pt x="2244" y="1608"/>
                    </a:lnTo>
                    <a:lnTo>
                      <a:pt x="2277" y="1539"/>
                    </a:lnTo>
                    <a:lnTo>
                      <a:pt x="2295" y="1477"/>
                    </a:lnTo>
                    <a:lnTo>
                      <a:pt x="2306" y="1419"/>
                    </a:lnTo>
                    <a:lnTo>
                      <a:pt x="2317" y="1372"/>
                    </a:lnTo>
                    <a:lnTo>
                      <a:pt x="2320" y="1354"/>
                    </a:lnTo>
                    <a:lnTo>
                      <a:pt x="2324" y="1339"/>
                    </a:lnTo>
                    <a:lnTo>
                      <a:pt x="2331" y="1325"/>
                    </a:lnTo>
                    <a:lnTo>
                      <a:pt x="2338" y="1314"/>
                    </a:lnTo>
                    <a:lnTo>
                      <a:pt x="2349" y="1306"/>
                    </a:lnTo>
                    <a:lnTo>
                      <a:pt x="2360" y="1299"/>
                    </a:lnTo>
                    <a:lnTo>
                      <a:pt x="2371" y="1296"/>
                    </a:lnTo>
                    <a:lnTo>
                      <a:pt x="2386" y="1288"/>
                    </a:lnTo>
                    <a:lnTo>
                      <a:pt x="2415" y="1277"/>
                    </a:lnTo>
                    <a:lnTo>
                      <a:pt x="2451" y="1263"/>
                    </a:lnTo>
                    <a:lnTo>
                      <a:pt x="2509" y="1241"/>
                    </a:lnTo>
                    <a:lnTo>
                      <a:pt x="2575" y="1215"/>
                    </a:lnTo>
                    <a:lnTo>
                      <a:pt x="2648" y="1190"/>
                    </a:lnTo>
                    <a:lnTo>
                      <a:pt x="2764" y="1146"/>
                    </a:lnTo>
                    <a:lnTo>
                      <a:pt x="2884" y="1103"/>
                    </a:lnTo>
                    <a:lnTo>
                      <a:pt x="3004" y="1055"/>
                    </a:lnTo>
                    <a:lnTo>
                      <a:pt x="3113" y="1012"/>
                    </a:lnTo>
                    <a:lnTo>
                      <a:pt x="3248" y="954"/>
                    </a:lnTo>
                    <a:lnTo>
                      <a:pt x="3364" y="895"/>
                    </a:lnTo>
                    <a:lnTo>
                      <a:pt x="3462" y="837"/>
                    </a:lnTo>
                    <a:lnTo>
                      <a:pt x="3550" y="786"/>
                    </a:lnTo>
                    <a:lnTo>
                      <a:pt x="3619" y="735"/>
                    </a:lnTo>
                    <a:lnTo>
                      <a:pt x="3695" y="677"/>
                    </a:lnTo>
                    <a:lnTo>
                      <a:pt x="3757" y="630"/>
                    </a:lnTo>
                    <a:lnTo>
                      <a:pt x="3811" y="593"/>
                    </a:lnTo>
                    <a:lnTo>
                      <a:pt x="3862" y="568"/>
                    </a:lnTo>
                    <a:lnTo>
                      <a:pt x="3910" y="557"/>
                    </a:lnTo>
                    <a:lnTo>
                      <a:pt x="3964" y="553"/>
                    </a:lnTo>
                    <a:lnTo>
                      <a:pt x="4011" y="553"/>
                    </a:lnTo>
                    <a:lnTo>
                      <a:pt x="4055" y="550"/>
                    </a:lnTo>
                    <a:lnTo>
                      <a:pt x="4073" y="550"/>
                    </a:lnTo>
                    <a:lnTo>
                      <a:pt x="4084" y="546"/>
                    </a:lnTo>
                    <a:lnTo>
                      <a:pt x="4091" y="542"/>
                    </a:lnTo>
                    <a:lnTo>
                      <a:pt x="4091" y="539"/>
                    </a:lnTo>
                    <a:lnTo>
                      <a:pt x="4091" y="535"/>
                    </a:lnTo>
                    <a:lnTo>
                      <a:pt x="4091" y="531"/>
                    </a:lnTo>
                    <a:lnTo>
                      <a:pt x="4088" y="524"/>
                    </a:lnTo>
                    <a:lnTo>
                      <a:pt x="4081" y="513"/>
                    </a:lnTo>
                    <a:lnTo>
                      <a:pt x="4070" y="502"/>
                    </a:lnTo>
                    <a:lnTo>
                      <a:pt x="4037" y="470"/>
                    </a:lnTo>
                    <a:lnTo>
                      <a:pt x="3990" y="433"/>
                    </a:lnTo>
                    <a:lnTo>
                      <a:pt x="3935" y="389"/>
                    </a:lnTo>
                    <a:lnTo>
                      <a:pt x="3870" y="342"/>
                    </a:lnTo>
                    <a:lnTo>
                      <a:pt x="3775" y="280"/>
                    </a:lnTo>
                    <a:lnTo>
                      <a:pt x="3677" y="226"/>
                    </a:lnTo>
                    <a:lnTo>
                      <a:pt x="3582" y="175"/>
                    </a:lnTo>
                    <a:lnTo>
                      <a:pt x="3528" y="149"/>
                    </a:lnTo>
                    <a:lnTo>
                      <a:pt x="3477" y="127"/>
                    </a:lnTo>
                    <a:lnTo>
                      <a:pt x="3437" y="117"/>
                    </a:lnTo>
                    <a:lnTo>
                      <a:pt x="3382" y="106"/>
                    </a:lnTo>
                    <a:lnTo>
                      <a:pt x="3310" y="95"/>
                    </a:lnTo>
                    <a:lnTo>
                      <a:pt x="3219" y="80"/>
                    </a:lnTo>
                    <a:lnTo>
                      <a:pt x="3120" y="66"/>
                    </a:lnTo>
                    <a:lnTo>
                      <a:pt x="3015" y="51"/>
                    </a:lnTo>
                    <a:lnTo>
                      <a:pt x="2902" y="37"/>
                    </a:lnTo>
                    <a:lnTo>
                      <a:pt x="2789" y="29"/>
                    </a:lnTo>
                    <a:lnTo>
                      <a:pt x="2680" y="26"/>
                    </a:lnTo>
                    <a:lnTo>
                      <a:pt x="2575" y="29"/>
                    </a:lnTo>
                    <a:lnTo>
                      <a:pt x="2480" y="44"/>
                    </a:lnTo>
                    <a:lnTo>
                      <a:pt x="2309" y="73"/>
                    </a:lnTo>
                    <a:lnTo>
                      <a:pt x="2164" y="98"/>
                    </a:lnTo>
                    <a:lnTo>
                      <a:pt x="2033" y="117"/>
                    </a:lnTo>
                    <a:lnTo>
                      <a:pt x="1917" y="124"/>
                    </a:lnTo>
                    <a:lnTo>
                      <a:pt x="1822" y="117"/>
                    </a:lnTo>
                    <a:lnTo>
                      <a:pt x="1778" y="109"/>
                    </a:lnTo>
                    <a:lnTo>
                      <a:pt x="1717" y="102"/>
                    </a:lnTo>
                    <a:lnTo>
                      <a:pt x="1647" y="91"/>
                    </a:lnTo>
                    <a:lnTo>
                      <a:pt x="1564" y="77"/>
                    </a:lnTo>
                    <a:lnTo>
                      <a:pt x="1477" y="62"/>
                    </a:lnTo>
                    <a:lnTo>
                      <a:pt x="1360" y="47"/>
                    </a:lnTo>
                    <a:lnTo>
                      <a:pt x="1240" y="33"/>
                    </a:lnTo>
                    <a:lnTo>
                      <a:pt x="1124" y="22"/>
                    </a:lnTo>
                    <a:lnTo>
                      <a:pt x="1018" y="18"/>
                    </a:lnTo>
                    <a:close/>
                    <a:moveTo>
                      <a:pt x="1018" y="0"/>
                    </a:moveTo>
                    <a:lnTo>
                      <a:pt x="1127" y="4"/>
                    </a:lnTo>
                    <a:lnTo>
                      <a:pt x="1244" y="11"/>
                    </a:lnTo>
                    <a:lnTo>
                      <a:pt x="1364" y="26"/>
                    </a:lnTo>
                    <a:lnTo>
                      <a:pt x="1480" y="44"/>
                    </a:lnTo>
                    <a:lnTo>
                      <a:pt x="1567" y="55"/>
                    </a:lnTo>
                    <a:lnTo>
                      <a:pt x="1651" y="69"/>
                    </a:lnTo>
                    <a:lnTo>
                      <a:pt x="1720" y="80"/>
                    </a:lnTo>
                    <a:lnTo>
                      <a:pt x="1782" y="91"/>
                    </a:lnTo>
                    <a:lnTo>
                      <a:pt x="1826" y="98"/>
                    </a:lnTo>
                    <a:lnTo>
                      <a:pt x="1917" y="102"/>
                    </a:lnTo>
                    <a:lnTo>
                      <a:pt x="2029" y="95"/>
                    </a:lnTo>
                    <a:lnTo>
                      <a:pt x="2160" y="80"/>
                    </a:lnTo>
                    <a:lnTo>
                      <a:pt x="2306" y="55"/>
                    </a:lnTo>
                    <a:lnTo>
                      <a:pt x="2477" y="22"/>
                    </a:lnTo>
                    <a:lnTo>
                      <a:pt x="2575" y="11"/>
                    </a:lnTo>
                    <a:lnTo>
                      <a:pt x="2680" y="7"/>
                    </a:lnTo>
                    <a:lnTo>
                      <a:pt x="2793" y="11"/>
                    </a:lnTo>
                    <a:lnTo>
                      <a:pt x="2906" y="18"/>
                    </a:lnTo>
                    <a:lnTo>
                      <a:pt x="3015" y="29"/>
                    </a:lnTo>
                    <a:lnTo>
                      <a:pt x="3124" y="44"/>
                    </a:lnTo>
                    <a:lnTo>
                      <a:pt x="3222" y="58"/>
                    </a:lnTo>
                    <a:lnTo>
                      <a:pt x="3313" y="73"/>
                    </a:lnTo>
                    <a:lnTo>
                      <a:pt x="3386" y="87"/>
                    </a:lnTo>
                    <a:lnTo>
                      <a:pt x="3440" y="98"/>
                    </a:lnTo>
                    <a:lnTo>
                      <a:pt x="3491" y="109"/>
                    </a:lnTo>
                    <a:lnTo>
                      <a:pt x="3550" y="135"/>
                    </a:lnTo>
                    <a:lnTo>
                      <a:pt x="3615" y="168"/>
                    </a:lnTo>
                    <a:lnTo>
                      <a:pt x="3688" y="208"/>
                    </a:lnTo>
                    <a:lnTo>
                      <a:pt x="3786" y="266"/>
                    </a:lnTo>
                    <a:lnTo>
                      <a:pt x="3881" y="328"/>
                    </a:lnTo>
                    <a:lnTo>
                      <a:pt x="3964" y="386"/>
                    </a:lnTo>
                    <a:lnTo>
                      <a:pt x="4015" y="426"/>
                    </a:lnTo>
                    <a:lnTo>
                      <a:pt x="4055" y="459"/>
                    </a:lnTo>
                    <a:lnTo>
                      <a:pt x="4088" y="488"/>
                    </a:lnTo>
                    <a:lnTo>
                      <a:pt x="4099" y="502"/>
                    </a:lnTo>
                    <a:lnTo>
                      <a:pt x="4106" y="513"/>
                    </a:lnTo>
                    <a:lnTo>
                      <a:pt x="4110" y="524"/>
                    </a:lnTo>
                    <a:lnTo>
                      <a:pt x="4113" y="535"/>
                    </a:lnTo>
                    <a:lnTo>
                      <a:pt x="4113" y="546"/>
                    </a:lnTo>
                    <a:lnTo>
                      <a:pt x="4110" y="553"/>
                    </a:lnTo>
                    <a:lnTo>
                      <a:pt x="4102" y="557"/>
                    </a:lnTo>
                    <a:lnTo>
                      <a:pt x="4091" y="564"/>
                    </a:lnTo>
                    <a:lnTo>
                      <a:pt x="4081" y="568"/>
                    </a:lnTo>
                    <a:lnTo>
                      <a:pt x="4051" y="571"/>
                    </a:lnTo>
                    <a:lnTo>
                      <a:pt x="4015" y="571"/>
                    </a:lnTo>
                    <a:lnTo>
                      <a:pt x="3964" y="575"/>
                    </a:lnTo>
                    <a:lnTo>
                      <a:pt x="3913" y="579"/>
                    </a:lnTo>
                    <a:lnTo>
                      <a:pt x="3870" y="586"/>
                    </a:lnTo>
                    <a:lnTo>
                      <a:pt x="3822" y="611"/>
                    </a:lnTo>
                    <a:lnTo>
                      <a:pt x="3771" y="648"/>
                    </a:lnTo>
                    <a:lnTo>
                      <a:pt x="3706" y="695"/>
                    </a:lnTo>
                    <a:lnTo>
                      <a:pt x="3633" y="750"/>
                    </a:lnTo>
                    <a:lnTo>
                      <a:pt x="3560" y="801"/>
                    </a:lnTo>
                    <a:lnTo>
                      <a:pt x="3473" y="855"/>
                    </a:lnTo>
                    <a:lnTo>
                      <a:pt x="3375" y="913"/>
                    </a:lnTo>
                    <a:lnTo>
                      <a:pt x="3259" y="972"/>
                    </a:lnTo>
                    <a:lnTo>
                      <a:pt x="3120" y="1030"/>
                    </a:lnTo>
                    <a:lnTo>
                      <a:pt x="3037" y="1063"/>
                    </a:lnTo>
                    <a:lnTo>
                      <a:pt x="2946" y="1099"/>
                    </a:lnTo>
                    <a:lnTo>
                      <a:pt x="2851" y="1135"/>
                    </a:lnTo>
                    <a:lnTo>
                      <a:pt x="2757" y="1172"/>
                    </a:lnTo>
                    <a:lnTo>
                      <a:pt x="2666" y="1205"/>
                    </a:lnTo>
                    <a:lnTo>
                      <a:pt x="2582" y="1237"/>
                    </a:lnTo>
                    <a:lnTo>
                      <a:pt x="2506" y="1263"/>
                    </a:lnTo>
                    <a:lnTo>
                      <a:pt x="2444" y="1288"/>
                    </a:lnTo>
                    <a:lnTo>
                      <a:pt x="2393" y="1306"/>
                    </a:lnTo>
                    <a:lnTo>
                      <a:pt x="2378" y="1314"/>
                    </a:lnTo>
                    <a:lnTo>
                      <a:pt x="2368" y="1317"/>
                    </a:lnTo>
                    <a:lnTo>
                      <a:pt x="2360" y="1321"/>
                    </a:lnTo>
                    <a:lnTo>
                      <a:pt x="2353" y="1328"/>
                    </a:lnTo>
                    <a:lnTo>
                      <a:pt x="2349" y="1336"/>
                    </a:lnTo>
                    <a:lnTo>
                      <a:pt x="2346" y="1343"/>
                    </a:lnTo>
                    <a:lnTo>
                      <a:pt x="2342" y="1354"/>
                    </a:lnTo>
                    <a:lnTo>
                      <a:pt x="2335" y="1383"/>
                    </a:lnTo>
                    <a:lnTo>
                      <a:pt x="2328" y="1423"/>
                    </a:lnTo>
                    <a:lnTo>
                      <a:pt x="2317" y="1481"/>
                    </a:lnTo>
                    <a:lnTo>
                      <a:pt x="2295" y="1547"/>
                    </a:lnTo>
                    <a:lnTo>
                      <a:pt x="2262" y="1619"/>
                    </a:lnTo>
                    <a:lnTo>
                      <a:pt x="2222" y="1674"/>
                    </a:lnTo>
                    <a:lnTo>
                      <a:pt x="2168" y="1732"/>
                    </a:lnTo>
                    <a:lnTo>
                      <a:pt x="2102" y="1790"/>
                    </a:lnTo>
                    <a:lnTo>
                      <a:pt x="2029" y="1845"/>
                    </a:lnTo>
                    <a:lnTo>
                      <a:pt x="1953" y="1892"/>
                    </a:lnTo>
                    <a:lnTo>
                      <a:pt x="1877" y="1932"/>
                    </a:lnTo>
                    <a:lnTo>
                      <a:pt x="1807" y="1961"/>
                    </a:lnTo>
                    <a:lnTo>
                      <a:pt x="1742" y="1980"/>
                    </a:lnTo>
                    <a:lnTo>
                      <a:pt x="1647" y="1987"/>
                    </a:lnTo>
                    <a:lnTo>
                      <a:pt x="1542" y="1980"/>
                    </a:lnTo>
                    <a:lnTo>
                      <a:pt x="1444" y="1965"/>
                    </a:lnTo>
                    <a:lnTo>
                      <a:pt x="1346" y="1951"/>
                    </a:lnTo>
                    <a:lnTo>
                      <a:pt x="1255" y="1947"/>
                    </a:lnTo>
                    <a:lnTo>
                      <a:pt x="1193" y="1951"/>
                    </a:lnTo>
                    <a:lnTo>
                      <a:pt x="1138" y="1965"/>
                    </a:lnTo>
                    <a:lnTo>
                      <a:pt x="1087" y="1998"/>
                    </a:lnTo>
                    <a:lnTo>
                      <a:pt x="1000" y="2067"/>
                    </a:lnTo>
                    <a:lnTo>
                      <a:pt x="913" y="2136"/>
                    </a:lnTo>
                    <a:lnTo>
                      <a:pt x="822" y="2198"/>
                    </a:lnTo>
                    <a:lnTo>
                      <a:pt x="727" y="2256"/>
                    </a:lnTo>
                    <a:lnTo>
                      <a:pt x="629" y="2303"/>
                    </a:lnTo>
                    <a:lnTo>
                      <a:pt x="520" y="2340"/>
                    </a:lnTo>
                    <a:lnTo>
                      <a:pt x="447" y="2358"/>
                    </a:lnTo>
                    <a:lnTo>
                      <a:pt x="385" y="2369"/>
                    </a:lnTo>
                    <a:lnTo>
                      <a:pt x="335" y="2373"/>
                    </a:lnTo>
                    <a:lnTo>
                      <a:pt x="313" y="2373"/>
                    </a:lnTo>
                    <a:lnTo>
                      <a:pt x="291" y="2369"/>
                    </a:lnTo>
                    <a:lnTo>
                      <a:pt x="280" y="2362"/>
                    </a:lnTo>
                    <a:lnTo>
                      <a:pt x="269" y="2358"/>
                    </a:lnTo>
                    <a:lnTo>
                      <a:pt x="262" y="2351"/>
                    </a:lnTo>
                    <a:lnTo>
                      <a:pt x="255" y="2336"/>
                    </a:lnTo>
                    <a:lnTo>
                      <a:pt x="251" y="2325"/>
                    </a:lnTo>
                    <a:lnTo>
                      <a:pt x="247" y="2307"/>
                    </a:lnTo>
                    <a:lnTo>
                      <a:pt x="244" y="2285"/>
                    </a:lnTo>
                    <a:lnTo>
                      <a:pt x="240" y="2234"/>
                    </a:lnTo>
                    <a:lnTo>
                      <a:pt x="236" y="2172"/>
                    </a:lnTo>
                    <a:lnTo>
                      <a:pt x="229" y="2078"/>
                    </a:lnTo>
                    <a:lnTo>
                      <a:pt x="225" y="1983"/>
                    </a:lnTo>
                    <a:lnTo>
                      <a:pt x="218" y="1889"/>
                    </a:lnTo>
                    <a:lnTo>
                      <a:pt x="207" y="1794"/>
                    </a:lnTo>
                    <a:lnTo>
                      <a:pt x="178" y="1699"/>
                    </a:lnTo>
                    <a:lnTo>
                      <a:pt x="145" y="1601"/>
                    </a:lnTo>
                    <a:lnTo>
                      <a:pt x="87" y="1452"/>
                    </a:lnTo>
                    <a:lnTo>
                      <a:pt x="36" y="1303"/>
                    </a:lnTo>
                    <a:lnTo>
                      <a:pt x="7" y="1186"/>
                    </a:lnTo>
                    <a:lnTo>
                      <a:pt x="0" y="1066"/>
                    </a:lnTo>
                    <a:lnTo>
                      <a:pt x="4" y="975"/>
                    </a:lnTo>
                    <a:lnTo>
                      <a:pt x="22" y="888"/>
                    </a:lnTo>
                    <a:lnTo>
                      <a:pt x="55" y="801"/>
                    </a:lnTo>
                    <a:lnTo>
                      <a:pt x="98" y="721"/>
                    </a:lnTo>
                    <a:lnTo>
                      <a:pt x="138" y="670"/>
                    </a:lnTo>
                    <a:lnTo>
                      <a:pt x="189" y="604"/>
                    </a:lnTo>
                    <a:lnTo>
                      <a:pt x="251" y="535"/>
                    </a:lnTo>
                    <a:lnTo>
                      <a:pt x="320" y="459"/>
                    </a:lnTo>
                    <a:lnTo>
                      <a:pt x="418" y="357"/>
                    </a:lnTo>
                    <a:lnTo>
                      <a:pt x="520" y="255"/>
                    </a:lnTo>
                    <a:lnTo>
                      <a:pt x="622" y="164"/>
                    </a:lnTo>
                    <a:lnTo>
                      <a:pt x="684" y="113"/>
                    </a:lnTo>
                    <a:lnTo>
                      <a:pt x="742" y="69"/>
                    </a:lnTo>
                    <a:lnTo>
                      <a:pt x="789" y="37"/>
                    </a:lnTo>
                    <a:lnTo>
                      <a:pt x="833" y="18"/>
                    </a:lnTo>
                    <a:lnTo>
                      <a:pt x="887" y="7"/>
                    </a:lnTo>
                    <a:lnTo>
                      <a:pt x="949" y="0"/>
                    </a:lnTo>
                    <a:lnTo>
                      <a:pt x="1018" y="0"/>
                    </a:lnTo>
                    <a:close/>
                  </a:path>
                </a:pathLst>
              </a:custGeom>
              <a:solidFill>
                <a:srgbClr val="000000"/>
              </a:solidFill>
              <a:ln w="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91023" name="Freeform 207"/>
              <p:cNvSpPr>
                <a:spLocks/>
              </p:cNvSpPr>
              <p:nvPr/>
            </p:nvSpPr>
            <p:spPr bwMode="auto">
              <a:xfrm>
                <a:off x="2779" y="4425"/>
                <a:ext cx="3684" cy="1866"/>
              </a:xfrm>
              <a:custGeom>
                <a:avLst/>
                <a:gdLst/>
                <a:ahLst/>
                <a:cxnLst>
                  <a:cxn ang="0">
                    <a:pos x="3124" y="0"/>
                  </a:cxn>
                  <a:cxn ang="0">
                    <a:pos x="3247" y="11"/>
                  </a:cxn>
                  <a:cxn ang="0">
                    <a:pos x="3331" y="40"/>
                  </a:cxn>
                  <a:cxn ang="0">
                    <a:pos x="3404" y="83"/>
                  </a:cxn>
                  <a:cxn ang="0">
                    <a:pos x="3469" y="116"/>
                  </a:cxn>
                  <a:cxn ang="0">
                    <a:pos x="3560" y="142"/>
                  </a:cxn>
                  <a:cxn ang="0">
                    <a:pos x="3647" y="156"/>
                  </a:cxn>
                  <a:cxn ang="0">
                    <a:pos x="3684" y="156"/>
                  </a:cxn>
                  <a:cxn ang="0">
                    <a:pos x="3644" y="164"/>
                  </a:cxn>
                  <a:cxn ang="0">
                    <a:pos x="3607" y="171"/>
                  </a:cxn>
                  <a:cxn ang="0">
                    <a:pos x="3556" y="164"/>
                  </a:cxn>
                  <a:cxn ang="0">
                    <a:pos x="3425" y="120"/>
                  </a:cxn>
                  <a:cxn ang="0">
                    <a:pos x="3360" y="80"/>
                  </a:cxn>
                  <a:cxn ang="0">
                    <a:pos x="3287" y="43"/>
                  </a:cxn>
                  <a:cxn ang="0">
                    <a:pos x="3189" y="22"/>
                  </a:cxn>
                  <a:cxn ang="0">
                    <a:pos x="3095" y="22"/>
                  </a:cxn>
                  <a:cxn ang="0">
                    <a:pos x="2942" y="40"/>
                  </a:cxn>
                  <a:cxn ang="0">
                    <a:pos x="2753" y="80"/>
                  </a:cxn>
                  <a:cxn ang="0">
                    <a:pos x="2476" y="167"/>
                  </a:cxn>
                  <a:cxn ang="0">
                    <a:pos x="2153" y="291"/>
                  </a:cxn>
                  <a:cxn ang="0">
                    <a:pos x="1862" y="404"/>
                  </a:cxn>
                  <a:cxn ang="0">
                    <a:pos x="1629" y="466"/>
                  </a:cxn>
                  <a:cxn ang="0">
                    <a:pos x="1465" y="495"/>
                  </a:cxn>
                  <a:cxn ang="0">
                    <a:pos x="1400" y="498"/>
                  </a:cxn>
                  <a:cxn ang="0">
                    <a:pos x="1280" y="509"/>
                  </a:cxn>
                  <a:cxn ang="0">
                    <a:pos x="1127" y="535"/>
                  </a:cxn>
                  <a:cxn ang="0">
                    <a:pos x="942" y="589"/>
                  </a:cxn>
                  <a:cxn ang="0">
                    <a:pos x="756" y="662"/>
                  </a:cxn>
                  <a:cxn ang="0">
                    <a:pos x="643" y="749"/>
                  </a:cxn>
                  <a:cxn ang="0">
                    <a:pos x="538" y="869"/>
                  </a:cxn>
                  <a:cxn ang="0">
                    <a:pos x="432" y="1019"/>
                  </a:cxn>
                  <a:cxn ang="0">
                    <a:pos x="341" y="1171"/>
                  </a:cxn>
                  <a:cxn ang="0">
                    <a:pos x="272" y="1317"/>
                  </a:cxn>
                  <a:cxn ang="0">
                    <a:pos x="221" y="1466"/>
                  </a:cxn>
                  <a:cxn ang="0">
                    <a:pos x="167" y="1594"/>
                  </a:cxn>
                  <a:cxn ang="0">
                    <a:pos x="112" y="1685"/>
                  </a:cxn>
                  <a:cxn ang="0">
                    <a:pos x="65" y="1739"/>
                  </a:cxn>
                  <a:cxn ang="0">
                    <a:pos x="40" y="1765"/>
                  </a:cxn>
                  <a:cxn ang="0">
                    <a:pos x="21" y="1797"/>
                  </a:cxn>
                  <a:cxn ang="0">
                    <a:pos x="7" y="1866"/>
                  </a:cxn>
                  <a:cxn ang="0">
                    <a:pos x="3" y="1783"/>
                  </a:cxn>
                  <a:cxn ang="0">
                    <a:pos x="25" y="1750"/>
                  </a:cxn>
                  <a:cxn ang="0">
                    <a:pos x="58" y="1717"/>
                  </a:cxn>
                  <a:cxn ang="0">
                    <a:pos x="105" y="1659"/>
                  </a:cxn>
                  <a:cxn ang="0">
                    <a:pos x="167" y="1550"/>
                  </a:cxn>
                  <a:cxn ang="0">
                    <a:pos x="232" y="1372"/>
                  </a:cxn>
                  <a:cxn ang="0">
                    <a:pos x="283" y="1237"/>
                  </a:cxn>
                  <a:cxn ang="0">
                    <a:pos x="367" y="1084"/>
                  </a:cxn>
                  <a:cxn ang="0">
                    <a:pos x="480" y="909"/>
                  </a:cxn>
                  <a:cxn ang="0">
                    <a:pos x="614" y="749"/>
                  </a:cxn>
                  <a:cxn ang="0">
                    <a:pos x="749" y="644"/>
                  </a:cxn>
                  <a:cxn ang="0">
                    <a:pos x="934" y="567"/>
                  </a:cxn>
                  <a:cxn ang="0">
                    <a:pos x="1123" y="516"/>
                  </a:cxn>
                  <a:cxn ang="0">
                    <a:pos x="1276" y="487"/>
                  </a:cxn>
                  <a:cxn ang="0">
                    <a:pos x="1400" y="476"/>
                  </a:cxn>
                  <a:cxn ang="0">
                    <a:pos x="1462" y="473"/>
                  </a:cxn>
                  <a:cxn ang="0">
                    <a:pos x="1625" y="447"/>
                  </a:cxn>
                  <a:cxn ang="0">
                    <a:pos x="1854" y="382"/>
                  </a:cxn>
                  <a:cxn ang="0">
                    <a:pos x="2145" y="273"/>
                  </a:cxn>
                  <a:cxn ang="0">
                    <a:pos x="2469" y="145"/>
                  </a:cxn>
                  <a:cxn ang="0">
                    <a:pos x="2745" y="62"/>
                  </a:cxn>
                  <a:cxn ang="0">
                    <a:pos x="2935" y="18"/>
                  </a:cxn>
                  <a:cxn ang="0">
                    <a:pos x="3095" y="0"/>
                  </a:cxn>
                </a:cxnLst>
                <a:rect l="0" t="0" r="r" b="b"/>
                <a:pathLst>
                  <a:path w="3684" h="1866">
                    <a:moveTo>
                      <a:pt x="3124" y="0"/>
                    </a:moveTo>
                    <a:lnTo>
                      <a:pt x="3124" y="0"/>
                    </a:lnTo>
                    <a:lnTo>
                      <a:pt x="3193" y="3"/>
                    </a:lnTo>
                    <a:lnTo>
                      <a:pt x="3247" y="11"/>
                    </a:lnTo>
                    <a:lnTo>
                      <a:pt x="3295" y="25"/>
                    </a:lnTo>
                    <a:lnTo>
                      <a:pt x="3331" y="40"/>
                    </a:lnTo>
                    <a:lnTo>
                      <a:pt x="3371" y="62"/>
                    </a:lnTo>
                    <a:lnTo>
                      <a:pt x="3404" y="83"/>
                    </a:lnTo>
                    <a:lnTo>
                      <a:pt x="3433" y="102"/>
                    </a:lnTo>
                    <a:lnTo>
                      <a:pt x="3469" y="116"/>
                    </a:lnTo>
                    <a:lnTo>
                      <a:pt x="3513" y="131"/>
                    </a:lnTo>
                    <a:lnTo>
                      <a:pt x="3560" y="142"/>
                    </a:lnTo>
                    <a:lnTo>
                      <a:pt x="3607" y="149"/>
                    </a:lnTo>
                    <a:lnTo>
                      <a:pt x="3647" y="156"/>
                    </a:lnTo>
                    <a:lnTo>
                      <a:pt x="3680" y="156"/>
                    </a:lnTo>
                    <a:lnTo>
                      <a:pt x="3684" y="156"/>
                    </a:lnTo>
                    <a:lnTo>
                      <a:pt x="3644" y="164"/>
                    </a:lnTo>
                    <a:lnTo>
                      <a:pt x="3607" y="171"/>
                    </a:lnTo>
                    <a:lnTo>
                      <a:pt x="3582" y="167"/>
                    </a:lnTo>
                    <a:lnTo>
                      <a:pt x="3556" y="164"/>
                    </a:lnTo>
                    <a:lnTo>
                      <a:pt x="3484" y="145"/>
                    </a:lnTo>
                    <a:lnTo>
                      <a:pt x="3425" y="120"/>
                    </a:lnTo>
                    <a:lnTo>
                      <a:pt x="3393" y="102"/>
                    </a:lnTo>
                    <a:lnTo>
                      <a:pt x="3360" y="80"/>
                    </a:lnTo>
                    <a:lnTo>
                      <a:pt x="3324" y="58"/>
                    </a:lnTo>
                    <a:lnTo>
                      <a:pt x="3287" y="43"/>
                    </a:lnTo>
                    <a:lnTo>
                      <a:pt x="3244" y="33"/>
                    </a:lnTo>
                    <a:lnTo>
                      <a:pt x="3189" y="22"/>
                    </a:lnTo>
                    <a:lnTo>
                      <a:pt x="3124" y="22"/>
                    </a:lnTo>
                    <a:lnTo>
                      <a:pt x="3095" y="22"/>
                    </a:lnTo>
                    <a:lnTo>
                      <a:pt x="3022" y="25"/>
                    </a:lnTo>
                    <a:lnTo>
                      <a:pt x="2942" y="40"/>
                    </a:lnTo>
                    <a:lnTo>
                      <a:pt x="2847" y="58"/>
                    </a:lnTo>
                    <a:lnTo>
                      <a:pt x="2753" y="80"/>
                    </a:lnTo>
                    <a:lnTo>
                      <a:pt x="2651" y="109"/>
                    </a:lnTo>
                    <a:lnTo>
                      <a:pt x="2476" y="167"/>
                    </a:lnTo>
                    <a:lnTo>
                      <a:pt x="2309" y="229"/>
                    </a:lnTo>
                    <a:lnTo>
                      <a:pt x="2153" y="291"/>
                    </a:lnTo>
                    <a:lnTo>
                      <a:pt x="2003" y="353"/>
                    </a:lnTo>
                    <a:lnTo>
                      <a:pt x="1862" y="404"/>
                    </a:lnTo>
                    <a:lnTo>
                      <a:pt x="1723" y="444"/>
                    </a:lnTo>
                    <a:lnTo>
                      <a:pt x="1629" y="466"/>
                    </a:lnTo>
                    <a:lnTo>
                      <a:pt x="1542" y="484"/>
                    </a:lnTo>
                    <a:lnTo>
                      <a:pt x="1465" y="495"/>
                    </a:lnTo>
                    <a:lnTo>
                      <a:pt x="1400" y="498"/>
                    </a:lnTo>
                    <a:lnTo>
                      <a:pt x="1345" y="498"/>
                    </a:lnTo>
                    <a:lnTo>
                      <a:pt x="1280" y="509"/>
                    </a:lnTo>
                    <a:lnTo>
                      <a:pt x="1207" y="520"/>
                    </a:lnTo>
                    <a:lnTo>
                      <a:pt x="1127" y="535"/>
                    </a:lnTo>
                    <a:lnTo>
                      <a:pt x="1043" y="557"/>
                    </a:lnTo>
                    <a:lnTo>
                      <a:pt x="942" y="589"/>
                    </a:lnTo>
                    <a:lnTo>
                      <a:pt x="843" y="622"/>
                    </a:lnTo>
                    <a:lnTo>
                      <a:pt x="756" y="662"/>
                    </a:lnTo>
                    <a:lnTo>
                      <a:pt x="691" y="706"/>
                    </a:lnTo>
                    <a:lnTo>
                      <a:pt x="643" y="749"/>
                    </a:lnTo>
                    <a:lnTo>
                      <a:pt x="589" y="804"/>
                    </a:lnTo>
                    <a:lnTo>
                      <a:pt x="538" y="869"/>
                    </a:lnTo>
                    <a:lnTo>
                      <a:pt x="483" y="942"/>
                    </a:lnTo>
                    <a:lnTo>
                      <a:pt x="432" y="1019"/>
                    </a:lnTo>
                    <a:lnTo>
                      <a:pt x="385" y="1095"/>
                    </a:lnTo>
                    <a:lnTo>
                      <a:pt x="341" y="1171"/>
                    </a:lnTo>
                    <a:lnTo>
                      <a:pt x="301" y="1248"/>
                    </a:lnTo>
                    <a:lnTo>
                      <a:pt x="272" y="1317"/>
                    </a:lnTo>
                    <a:lnTo>
                      <a:pt x="251" y="1375"/>
                    </a:lnTo>
                    <a:lnTo>
                      <a:pt x="221" y="1466"/>
                    </a:lnTo>
                    <a:lnTo>
                      <a:pt x="192" y="1535"/>
                    </a:lnTo>
                    <a:lnTo>
                      <a:pt x="167" y="1594"/>
                    </a:lnTo>
                    <a:lnTo>
                      <a:pt x="145" y="1641"/>
                    </a:lnTo>
                    <a:lnTo>
                      <a:pt x="112" y="1685"/>
                    </a:lnTo>
                    <a:lnTo>
                      <a:pt x="87" y="1717"/>
                    </a:lnTo>
                    <a:lnTo>
                      <a:pt x="65" y="1739"/>
                    </a:lnTo>
                    <a:lnTo>
                      <a:pt x="50" y="1754"/>
                    </a:lnTo>
                    <a:lnTo>
                      <a:pt x="40" y="1765"/>
                    </a:lnTo>
                    <a:lnTo>
                      <a:pt x="29" y="1775"/>
                    </a:lnTo>
                    <a:lnTo>
                      <a:pt x="21" y="1797"/>
                    </a:lnTo>
                    <a:lnTo>
                      <a:pt x="14" y="1826"/>
                    </a:lnTo>
                    <a:lnTo>
                      <a:pt x="7" y="1866"/>
                    </a:lnTo>
                    <a:lnTo>
                      <a:pt x="0" y="1790"/>
                    </a:lnTo>
                    <a:lnTo>
                      <a:pt x="3" y="1783"/>
                    </a:lnTo>
                    <a:lnTo>
                      <a:pt x="14" y="1765"/>
                    </a:lnTo>
                    <a:lnTo>
                      <a:pt x="25" y="1750"/>
                    </a:lnTo>
                    <a:lnTo>
                      <a:pt x="36" y="1739"/>
                    </a:lnTo>
                    <a:lnTo>
                      <a:pt x="58" y="1717"/>
                    </a:lnTo>
                    <a:lnTo>
                      <a:pt x="80" y="1695"/>
                    </a:lnTo>
                    <a:lnTo>
                      <a:pt x="105" y="1659"/>
                    </a:lnTo>
                    <a:lnTo>
                      <a:pt x="138" y="1612"/>
                    </a:lnTo>
                    <a:lnTo>
                      <a:pt x="167" y="1550"/>
                    </a:lnTo>
                    <a:lnTo>
                      <a:pt x="196" y="1473"/>
                    </a:lnTo>
                    <a:lnTo>
                      <a:pt x="232" y="1372"/>
                    </a:lnTo>
                    <a:lnTo>
                      <a:pt x="254" y="1310"/>
                    </a:lnTo>
                    <a:lnTo>
                      <a:pt x="283" y="1237"/>
                    </a:lnTo>
                    <a:lnTo>
                      <a:pt x="323" y="1164"/>
                    </a:lnTo>
                    <a:lnTo>
                      <a:pt x="367" y="1084"/>
                    </a:lnTo>
                    <a:lnTo>
                      <a:pt x="418" y="1008"/>
                    </a:lnTo>
                    <a:lnTo>
                      <a:pt x="480" y="909"/>
                    </a:lnTo>
                    <a:lnTo>
                      <a:pt x="549" y="822"/>
                    </a:lnTo>
                    <a:lnTo>
                      <a:pt x="614" y="749"/>
                    </a:lnTo>
                    <a:lnTo>
                      <a:pt x="676" y="691"/>
                    </a:lnTo>
                    <a:lnTo>
                      <a:pt x="749" y="644"/>
                    </a:lnTo>
                    <a:lnTo>
                      <a:pt x="836" y="604"/>
                    </a:lnTo>
                    <a:lnTo>
                      <a:pt x="934" y="567"/>
                    </a:lnTo>
                    <a:lnTo>
                      <a:pt x="1040" y="538"/>
                    </a:lnTo>
                    <a:lnTo>
                      <a:pt x="1123" y="516"/>
                    </a:lnTo>
                    <a:lnTo>
                      <a:pt x="1203" y="498"/>
                    </a:lnTo>
                    <a:lnTo>
                      <a:pt x="1276" y="487"/>
                    </a:lnTo>
                    <a:lnTo>
                      <a:pt x="1345" y="480"/>
                    </a:lnTo>
                    <a:lnTo>
                      <a:pt x="1400" y="476"/>
                    </a:lnTo>
                    <a:lnTo>
                      <a:pt x="1462" y="473"/>
                    </a:lnTo>
                    <a:lnTo>
                      <a:pt x="1538" y="462"/>
                    </a:lnTo>
                    <a:lnTo>
                      <a:pt x="1625" y="447"/>
                    </a:lnTo>
                    <a:lnTo>
                      <a:pt x="1720" y="422"/>
                    </a:lnTo>
                    <a:lnTo>
                      <a:pt x="1854" y="382"/>
                    </a:lnTo>
                    <a:lnTo>
                      <a:pt x="1996" y="335"/>
                    </a:lnTo>
                    <a:lnTo>
                      <a:pt x="2145" y="273"/>
                    </a:lnTo>
                    <a:lnTo>
                      <a:pt x="2302" y="207"/>
                    </a:lnTo>
                    <a:lnTo>
                      <a:pt x="2469" y="145"/>
                    </a:lnTo>
                    <a:lnTo>
                      <a:pt x="2644" y="91"/>
                    </a:lnTo>
                    <a:lnTo>
                      <a:pt x="2745" y="62"/>
                    </a:lnTo>
                    <a:lnTo>
                      <a:pt x="2844" y="36"/>
                    </a:lnTo>
                    <a:lnTo>
                      <a:pt x="2935" y="18"/>
                    </a:lnTo>
                    <a:lnTo>
                      <a:pt x="3022" y="7"/>
                    </a:lnTo>
                    <a:lnTo>
                      <a:pt x="3095" y="0"/>
                    </a:lnTo>
                    <a:lnTo>
                      <a:pt x="3124" y="0"/>
                    </a:lnTo>
                    <a:close/>
                  </a:path>
                </a:pathLst>
              </a:custGeom>
              <a:solidFill>
                <a:srgbClr val="8FA3A2"/>
              </a:solidFill>
              <a:ln w="0">
                <a:solidFill>
                  <a:srgbClr val="8FA3A2"/>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91022" name="Freeform 206"/>
              <p:cNvSpPr>
                <a:spLocks noEditPoints="1"/>
              </p:cNvSpPr>
              <p:nvPr/>
            </p:nvSpPr>
            <p:spPr bwMode="auto">
              <a:xfrm>
                <a:off x="2768" y="4581"/>
                <a:ext cx="3706" cy="1710"/>
              </a:xfrm>
              <a:custGeom>
                <a:avLst/>
                <a:gdLst/>
                <a:ahLst/>
                <a:cxnLst>
                  <a:cxn ang="0">
                    <a:pos x="11" y="1634"/>
                  </a:cxn>
                  <a:cxn ang="0">
                    <a:pos x="18" y="1710"/>
                  </a:cxn>
                  <a:cxn ang="0">
                    <a:pos x="18" y="1710"/>
                  </a:cxn>
                  <a:cxn ang="0">
                    <a:pos x="0" y="1707"/>
                  </a:cxn>
                  <a:cxn ang="0">
                    <a:pos x="3" y="1667"/>
                  </a:cxn>
                  <a:cxn ang="0">
                    <a:pos x="11" y="1634"/>
                  </a:cxn>
                  <a:cxn ang="0">
                    <a:pos x="3706" y="0"/>
                  </a:cxn>
                  <a:cxn ang="0">
                    <a:pos x="3706" y="0"/>
                  </a:cxn>
                  <a:cxn ang="0">
                    <a:pos x="3706" y="22"/>
                  </a:cxn>
                  <a:cxn ang="0">
                    <a:pos x="3698" y="22"/>
                  </a:cxn>
                  <a:cxn ang="0">
                    <a:pos x="3695" y="22"/>
                  </a:cxn>
                  <a:cxn ang="0">
                    <a:pos x="3658" y="18"/>
                  </a:cxn>
                  <a:cxn ang="0">
                    <a:pos x="3618" y="15"/>
                  </a:cxn>
                  <a:cxn ang="0">
                    <a:pos x="3618" y="15"/>
                  </a:cxn>
                  <a:cxn ang="0">
                    <a:pos x="3655" y="8"/>
                  </a:cxn>
                  <a:cxn ang="0">
                    <a:pos x="3695" y="0"/>
                  </a:cxn>
                  <a:cxn ang="0">
                    <a:pos x="3706" y="0"/>
                  </a:cxn>
                </a:cxnLst>
                <a:rect l="0" t="0" r="r" b="b"/>
                <a:pathLst>
                  <a:path w="3706" h="1710">
                    <a:moveTo>
                      <a:pt x="11" y="1634"/>
                    </a:moveTo>
                    <a:lnTo>
                      <a:pt x="18" y="1710"/>
                    </a:lnTo>
                    <a:lnTo>
                      <a:pt x="0" y="1707"/>
                    </a:lnTo>
                    <a:lnTo>
                      <a:pt x="3" y="1667"/>
                    </a:lnTo>
                    <a:lnTo>
                      <a:pt x="11" y="1634"/>
                    </a:lnTo>
                    <a:close/>
                    <a:moveTo>
                      <a:pt x="3706" y="0"/>
                    </a:moveTo>
                    <a:lnTo>
                      <a:pt x="3706" y="0"/>
                    </a:lnTo>
                    <a:lnTo>
                      <a:pt x="3706" y="22"/>
                    </a:lnTo>
                    <a:lnTo>
                      <a:pt x="3698" y="22"/>
                    </a:lnTo>
                    <a:lnTo>
                      <a:pt x="3695" y="22"/>
                    </a:lnTo>
                    <a:lnTo>
                      <a:pt x="3658" y="18"/>
                    </a:lnTo>
                    <a:lnTo>
                      <a:pt x="3618" y="15"/>
                    </a:lnTo>
                    <a:lnTo>
                      <a:pt x="3655" y="8"/>
                    </a:lnTo>
                    <a:lnTo>
                      <a:pt x="3695" y="0"/>
                    </a:lnTo>
                    <a:lnTo>
                      <a:pt x="3706" y="0"/>
                    </a:lnTo>
                    <a:close/>
                  </a:path>
                </a:pathLst>
              </a:custGeom>
              <a:solidFill>
                <a:srgbClr val="000000"/>
              </a:solidFill>
              <a:ln w="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91021" name="Freeform 205"/>
              <p:cNvSpPr>
                <a:spLocks/>
              </p:cNvSpPr>
              <p:nvPr/>
            </p:nvSpPr>
            <p:spPr bwMode="auto">
              <a:xfrm>
                <a:off x="3110" y="5273"/>
                <a:ext cx="1334" cy="596"/>
              </a:xfrm>
              <a:custGeom>
                <a:avLst/>
                <a:gdLst/>
                <a:ahLst/>
                <a:cxnLst>
                  <a:cxn ang="0">
                    <a:pos x="527" y="11"/>
                  </a:cxn>
                  <a:cxn ang="0">
                    <a:pos x="629" y="43"/>
                  </a:cxn>
                  <a:cxn ang="0">
                    <a:pos x="705" y="65"/>
                  </a:cxn>
                  <a:cxn ang="0">
                    <a:pos x="785" y="69"/>
                  </a:cxn>
                  <a:cxn ang="0">
                    <a:pos x="858" y="101"/>
                  </a:cxn>
                  <a:cxn ang="0">
                    <a:pos x="938" y="167"/>
                  </a:cxn>
                  <a:cxn ang="0">
                    <a:pos x="1029" y="225"/>
                  </a:cxn>
                  <a:cxn ang="0">
                    <a:pos x="1120" y="269"/>
                  </a:cxn>
                  <a:cxn ang="0">
                    <a:pos x="1171" y="294"/>
                  </a:cxn>
                  <a:cxn ang="0">
                    <a:pos x="1181" y="273"/>
                  </a:cxn>
                  <a:cxn ang="0">
                    <a:pos x="1174" y="203"/>
                  </a:cxn>
                  <a:cxn ang="0">
                    <a:pos x="1145" y="131"/>
                  </a:cxn>
                  <a:cxn ang="0">
                    <a:pos x="1134" y="69"/>
                  </a:cxn>
                  <a:cxn ang="0">
                    <a:pos x="1167" y="14"/>
                  </a:cxn>
                  <a:cxn ang="0">
                    <a:pos x="1229" y="3"/>
                  </a:cxn>
                  <a:cxn ang="0">
                    <a:pos x="1272" y="43"/>
                  </a:cxn>
                  <a:cxn ang="0">
                    <a:pos x="1287" y="105"/>
                  </a:cxn>
                  <a:cxn ang="0">
                    <a:pos x="1291" y="171"/>
                  </a:cxn>
                  <a:cxn ang="0">
                    <a:pos x="1291" y="225"/>
                  </a:cxn>
                  <a:cxn ang="0">
                    <a:pos x="1302" y="316"/>
                  </a:cxn>
                  <a:cxn ang="0">
                    <a:pos x="1316" y="411"/>
                  </a:cxn>
                  <a:cxn ang="0">
                    <a:pos x="1327" y="480"/>
                  </a:cxn>
                  <a:cxn ang="0">
                    <a:pos x="1334" y="520"/>
                  </a:cxn>
                  <a:cxn ang="0">
                    <a:pos x="1323" y="564"/>
                  </a:cxn>
                  <a:cxn ang="0">
                    <a:pos x="1276" y="596"/>
                  </a:cxn>
                  <a:cxn ang="0">
                    <a:pos x="1232" y="571"/>
                  </a:cxn>
                  <a:cxn ang="0">
                    <a:pos x="1192" y="502"/>
                  </a:cxn>
                  <a:cxn ang="0">
                    <a:pos x="1131" y="418"/>
                  </a:cxn>
                  <a:cxn ang="0">
                    <a:pos x="1036" y="349"/>
                  </a:cxn>
                  <a:cxn ang="0">
                    <a:pos x="912" y="316"/>
                  </a:cxn>
                  <a:cxn ang="0">
                    <a:pos x="814" y="327"/>
                  </a:cxn>
                  <a:cxn ang="0">
                    <a:pos x="727" y="378"/>
                  </a:cxn>
                  <a:cxn ang="0">
                    <a:pos x="658" y="400"/>
                  </a:cxn>
                  <a:cxn ang="0">
                    <a:pos x="607" y="393"/>
                  </a:cxn>
                  <a:cxn ang="0">
                    <a:pos x="563" y="396"/>
                  </a:cxn>
                  <a:cxn ang="0">
                    <a:pos x="498" y="429"/>
                  </a:cxn>
                  <a:cxn ang="0">
                    <a:pos x="389" y="469"/>
                  </a:cxn>
                  <a:cxn ang="0">
                    <a:pos x="250" y="491"/>
                  </a:cxn>
                  <a:cxn ang="0">
                    <a:pos x="116" y="476"/>
                  </a:cxn>
                  <a:cxn ang="0">
                    <a:pos x="32" y="425"/>
                  </a:cxn>
                  <a:cxn ang="0">
                    <a:pos x="0" y="349"/>
                  </a:cxn>
                  <a:cxn ang="0">
                    <a:pos x="3" y="262"/>
                  </a:cxn>
                  <a:cxn ang="0">
                    <a:pos x="36" y="178"/>
                  </a:cxn>
                  <a:cxn ang="0">
                    <a:pos x="130" y="87"/>
                  </a:cxn>
                  <a:cxn ang="0">
                    <a:pos x="261" y="29"/>
                  </a:cxn>
                  <a:cxn ang="0">
                    <a:pos x="403" y="0"/>
                  </a:cxn>
                </a:cxnLst>
                <a:rect l="0" t="0" r="r" b="b"/>
                <a:pathLst>
                  <a:path w="1334" h="596">
                    <a:moveTo>
                      <a:pt x="469" y="0"/>
                    </a:moveTo>
                    <a:lnTo>
                      <a:pt x="527" y="11"/>
                    </a:lnTo>
                    <a:lnTo>
                      <a:pt x="581" y="25"/>
                    </a:lnTo>
                    <a:lnTo>
                      <a:pt x="629" y="43"/>
                    </a:lnTo>
                    <a:lnTo>
                      <a:pt x="669" y="58"/>
                    </a:lnTo>
                    <a:lnTo>
                      <a:pt x="705" y="65"/>
                    </a:lnTo>
                    <a:lnTo>
                      <a:pt x="749" y="65"/>
                    </a:lnTo>
                    <a:lnTo>
                      <a:pt x="785" y="69"/>
                    </a:lnTo>
                    <a:lnTo>
                      <a:pt x="821" y="80"/>
                    </a:lnTo>
                    <a:lnTo>
                      <a:pt x="858" y="101"/>
                    </a:lnTo>
                    <a:lnTo>
                      <a:pt x="901" y="138"/>
                    </a:lnTo>
                    <a:lnTo>
                      <a:pt x="938" y="167"/>
                    </a:lnTo>
                    <a:lnTo>
                      <a:pt x="981" y="196"/>
                    </a:lnTo>
                    <a:lnTo>
                      <a:pt x="1029" y="225"/>
                    </a:lnTo>
                    <a:lnTo>
                      <a:pt x="1080" y="251"/>
                    </a:lnTo>
                    <a:lnTo>
                      <a:pt x="1120" y="269"/>
                    </a:lnTo>
                    <a:lnTo>
                      <a:pt x="1152" y="287"/>
                    </a:lnTo>
                    <a:lnTo>
                      <a:pt x="1171" y="294"/>
                    </a:lnTo>
                    <a:lnTo>
                      <a:pt x="1178" y="291"/>
                    </a:lnTo>
                    <a:lnTo>
                      <a:pt x="1181" y="273"/>
                    </a:lnTo>
                    <a:lnTo>
                      <a:pt x="1181" y="240"/>
                    </a:lnTo>
                    <a:lnTo>
                      <a:pt x="1174" y="203"/>
                    </a:lnTo>
                    <a:lnTo>
                      <a:pt x="1163" y="163"/>
                    </a:lnTo>
                    <a:lnTo>
                      <a:pt x="1145" y="131"/>
                    </a:lnTo>
                    <a:lnTo>
                      <a:pt x="1134" y="101"/>
                    </a:lnTo>
                    <a:lnTo>
                      <a:pt x="1134" y="69"/>
                    </a:lnTo>
                    <a:lnTo>
                      <a:pt x="1145" y="40"/>
                    </a:lnTo>
                    <a:lnTo>
                      <a:pt x="1167" y="14"/>
                    </a:lnTo>
                    <a:lnTo>
                      <a:pt x="1192" y="3"/>
                    </a:lnTo>
                    <a:lnTo>
                      <a:pt x="1229" y="3"/>
                    </a:lnTo>
                    <a:lnTo>
                      <a:pt x="1254" y="18"/>
                    </a:lnTo>
                    <a:lnTo>
                      <a:pt x="1272" y="43"/>
                    </a:lnTo>
                    <a:lnTo>
                      <a:pt x="1283" y="72"/>
                    </a:lnTo>
                    <a:lnTo>
                      <a:pt x="1287" y="105"/>
                    </a:lnTo>
                    <a:lnTo>
                      <a:pt x="1291" y="138"/>
                    </a:lnTo>
                    <a:lnTo>
                      <a:pt x="1291" y="171"/>
                    </a:lnTo>
                    <a:lnTo>
                      <a:pt x="1291" y="200"/>
                    </a:lnTo>
                    <a:lnTo>
                      <a:pt x="1291" y="225"/>
                    </a:lnTo>
                    <a:lnTo>
                      <a:pt x="1294" y="269"/>
                    </a:lnTo>
                    <a:lnTo>
                      <a:pt x="1302" y="316"/>
                    </a:lnTo>
                    <a:lnTo>
                      <a:pt x="1309" y="363"/>
                    </a:lnTo>
                    <a:lnTo>
                      <a:pt x="1316" y="411"/>
                    </a:lnTo>
                    <a:lnTo>
                      <a:pt x="1323" y="451"/>
                    </a:lnTo>
                    <a:lnTo>
                      <a:pt x="1327" y="480"/>
                    </a:lnTo>
                    <a:lnTo>
                      <a:pt x="1331" y="491"/>
                    </a:lnTo>
                    <a:lnTo>
                      <a:pt x="1334" y="520"/>
                    </a:lnTo>
                    <a:lnTo>
                      <a:pt x="1334" y="545"/>
                    </a:lnTo>
                    <a:lnTo>
                      <a:pt x="1323" y="564"/>
                    </a:lnTo>
                    <a:lnTo>
                      <a:pt x="1298" y="585"/>
                    </a:lnTo>
                    <a:lnTo>
                      <a:pt x="1276" y="596"/>
                    </a:lnTo>
                    <a:lnTo>
                      <a:pt x="1254" y="589"/>
                    </a:lnTo>
                    <a:lnTo>
                      <a:pt x="1232" y="571"/>
                    </a:lnTo>
                    <a:lnTo>
                      <a:pt x="1214" y="542"/>
                    </a:lnTo>
                    <a:lnTo>
                      <a:pt x="1192" y="502"/>
                    </a:lnTo>
                    <a:lnTo>
                      <a:pt x="1163" y="462"/>
                    </a:lnTo>
                    <a:lnTo>
                      <a:pt x="1131" y="418"/>
                    </a:lnTo>
                    <a:lnTo>
                      <a:pt x="1087" y="382"/>
                    </a:lnTo>
                    <a:lnTo>
                      <a:pt x="1036" y="349"/>
                    </a:lnTo>
                    <a:lnTo>
                      <a:pt x="971" y="327"/>
                    </a:lnTo>
                    <a:lnTo>
                      <a:pt x="912" y="316"/>
                    </a:lnTo>
                    <a:lnTo>
                      <a:pt x="858" y="316"/>
                    </a:lnTo>
                    <a:lnTo>
                      <a:pt x="814" y="327"/>
                    </a:lnTo>
                    <a:lnTo>
                      <a:pt x="771" y="349"/>
                    </a:lnTo>
                    <a:lnTo>
                      <a:pt x="727" y="378"/>
                    </a:lnTo>
                    <a:lnTo>
                      <a:pt x="691" y="396"/>
                    </a:lnTo>
                    <a:lnTo>
                      <a:pt x="658" y="400"/>
                    </a:lnTo>
                    <a:lnTo>
                      <a:pt x="632" y="396"/>
                    </a:lnTo>
                    <a:lnTo>
                      <a:pt x="607" y="393"/>
                    </a:lnTo>
                    <a:lnTo>
                      <a:pt x="585" y="389"/>
                    </a:lnTo>
                    <a:lnTo>
                      <a:pt x="563" y="396"/>
                    </a:lnTo>
                    <a:lnTo>
                      <a:pt x="538" y="411"/>
                    </a:lnTo>
                    <a:lnTo>
                      <a:pt x="498" y="429"/>
                    </a:lnTo>
                    <a:lnTo>
                      <a:pt x="447" y="451"/>
                    </a:lnTo>
                    <a:lnTo>
                      <a:pt x="389" y="469"/>
                    </a:lnTo>
                    <a:lnTo>
                      <a:pt x="323" y="484"/>
                    </a:lnTo>
                    <a:lnTo>
                      <a:pt x="250" y="491"/>
                    </a:lnTo>
                    <a:lnTo>
                      <a:pt x="174" y="491"/>
                    </a:lnTo>
                    <a:lnTo>
                      <a:pt x="116" y="476"/>
                    </a:lnTo>
                    <a:lnTo>
                      <a:pt x="69" y="454"/>
                    </a:lnTo>
                    <a:lnTo>
                      <a:pt x="32" y="425"/>
                    </a:lnTo>
                    <a:lnTo>
                      <a:pt x="10" y="389"/>
                    </a:lnTo>
                    <a:lnTo>
                      <a:pt x="0" y="349"/>
                    </a:lnTo>
                    <a:lnTo>
                      <a:pt x="0" y="309"/>
                    </a:lnTo>
                    <a:lnTo>
                      <a:pt x="3" y="262"/>
                    </a:lnTo>
                    <a:lnTo>
                      <a:pt x="18" y="218"/>
                    </a:lnTo>
                    <a:lnTo>
                      <a:pt x="36" y="178"/>
                    </a:lnTo>
                    <a:lnTo>
                      <a:pt x="76" y="127"/>
                    </a:lnTo>
                    <a:lnTo>
                      <a:pt x="130" y="87"/>
                    </a:lnTo>
                    <a:lnTo>
                      <a:pt x="192" y="54"/>
                    </a:lnTo>
                    <a:lnTo>
                      <a:pt x="261" y="29"/>
                    </a:lnTo>
                    <a:lnTo>
                      <a:pt x="334" y="14"/>
                    </a:lnTo>
                    <a:lnTo>
                      <a:pt x="403" y="0"/>
                    </a:lnTo>
                    <a:lnTo>
                      <a:pt x="469" y="0"/>
                    </a:lnTo>
                    <a:close/>
                  </a:path>
                </a:pathLst>
              </a:custGeom>
              <a:solidFill>
                <a:srgbClr val="A6B8B7"/>
              </a:solidFill>
              <a:ln w="0">
                <a:solidFill>
                  <a:srgbClr val="A6B8B7"/>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91020" name="Freeform 204"/>
              <p:cNvSpPr>
                <a:spLocks noEditPoints="1"/>
              </p:cNvSpPr>
              <p:nvPr/>
            </p:nvSpPr>
            <p:spPr bwMode="auto">
              <a:xfrm>
                <a:off x="3099" y="5262"/>
                <a:ext cx="1356" cy="618"/>
              </a:xfrm>
              <a:custGeom>
                <a:avLst/>
                <a:gdLst/>
                <a:ahLst/>
                <a:cxnLst>
                  <a:cxn ang="0">
                    <a:pos x="349" y="32"/>
                  </a:cxn>
                  <a:cxn ang="0">
                    <a:pos x="94" y="145"/>
                  </a:cxn>
                  <a:cxn ang="0">
                    <a:pos x="21" y="367"/>
                  </a:cxn>
                  <a:cxn ang="0">
                    <a:pos x="131" y="480"/>
                  </a:cxn>
                  <a:cxn ang="0">
                    <a:pos x="381" y="473"/>
                  </a:cxn>
                  <a:cxn ang="0">
                    <a:pos x="571" y="400"/>
                  </a:cxn>
                  <a:cxn ang="0">
                    <a:pos x="636" y="396"/>
                  </a:cxn>
                  <a:cxn ang="0">
                    <a:pos x="774" y="353"/>
                  </a:cxn>
                  <a:cxn ang="0">
                    <a:pos x="942" y="316"/>
                  </a:cxn>
                  <a:cxn ang="0">
                    <a:pos x="1149" y="422"/>
                  </a:cxn>
                  <a:cxn ang="0">
                    <a:pos x="1243" y="560"/>
                  </a:cxn>
                  <a:cxn ang="0">
                    <a:pos x="1276" y="596"/>
                  </a:cxn>
                  <a:cxn ang="0">
                    <a:pos x="1305" y="589"/>
                  </a:cxn>
                  <a:cxn ang="0">
                    <a:pos x="1334" y="556"/>
                  </a:cxn>
                  <a:cxn ang="0">
                    <a:pos x="1331" y="502"/>
                  </a:cxn>
                  <a:cxn ang="0">
                    <a:pos x="1316" y="425"/>
                  </a:cxn>
                  <a:cxn ang="0">
                    <a:pos x="1291" y="240"/>
                  </a:cxn>
                  <a:cxn ang="0">
                    <a:pos x="1291" y="131"/>
                  </a:cxn>
                  <a:cxn ang="0">
                    <a:pos x="1265" y="43"/>
                  </a:cxn>
                  <a:cxn ang="0">
                    <a:pos x="1225" y="22"/>
                  </a:cxn>
                  <a:cxn ang="0">
                    <a:pos x="1182" y="36"/>
                  </a:cxn>
                  <a:cxn ang="0">
                    <a:pos x="1152" y="98"/>
                  </a:cxn>
                  <a:cxn ang="0">
                    <a:pos x="1189" y="182"/>
                  </a:cxn>
                  <a:cxn ang="0">
                    <a:pos x="1203" y="302"/>
                  </a:cxn>
                  <a:cxn ang="0">
                    <a:pos x="1185" y="316"/>
                  </a:cxn>
                  <a:cxn ang="0">
                    <a:pos x="1171" y="309"/>
                  </a:cxn>
                  <a:cxn ang="0">
                    <a:pos x="1102" y="276"/>
                  </a:cxn>
                  <a:cxn ang="0">
                    <a:pos x="905" y="156"/>
                  </a:cxn>
                  <a:cxn ang="0">
                    <a:pos x="767" y="87"/>
                  </a:cxn>
                  <a:cxn ang="0">
                    <a:pos x="560" y="36"/>
                  </a:cxn>
                  <a:cxn ang="0">
                    <a:pos x="512" y="3"/>
                  </a:cxn>
                  <a:cxn ang="0">
                    <a:pos x="687" y="62"/>
                  </a:cxn>
                  <a:cxn ang="0">
                    <a:pos x="851" y="87"/>
                  </a:cxn>
                  <a:cxn ang="0">
                    <a:pos x="1000" y="200"/>
                  </a:cxn>
                  <a:cxn ang="0">
                    <a:pos x="1171" y="287"/>
                  </a:cxn>
                  <a:cxn ang="0">
                    <a:pos x="1185" y="276"/>
                  </a:cxn>
                  <a:cxn ang="0">
                    <a:pos x="1138" y="131"/>
                  </a:cxn>
                  <a:cxn ang="0">
                    <a:pos x="1156" y="32"/>
                  </a:cxn>
                  <a:cxn ang="0">
                    <a:pos x="1240" y="3"/>
                  </a:cxn>
                  <a:cxn ang="0">
                    <a:pos x="1287" y="43"/>
                  </a:cxn>
                  <a:cxn ang="0">
                    <a:pos x="1309" y="163"/>
                  </a:cxn>
                  <a:cxn ang="0">
                    <a:pos x="1316" y="276"/>
                  </a:cxn>
                  <a:cxn ang="0">
                    <a:pos x="1345" y="462"/>
                  </a:cxn>
                  <a:cxn ang="0">
                    <a:pos x="1353" y="498"/>
                  </a:cxn>
                  <a:cxn ang="0">
                    <a:pos x="1356" y="546"/>
                  </a:cxn>
                  <a:cxn ang="0">
                    <a:pos x="1342" y="586"/>
                  </a:cxn>
                  <a:cxn ang="0">
                    <a:pos x="1283" y="618"/>
                  </a:cxn>
                  <a:cxn ang="0">
                    <a:pos x="1236" y="586"/>
                  </a:cxn>
                  <a:cxn ang="0">
                    <a:pos x="1134" y="436"/>
                  </a:cxn>
                  <a:cxn ang="0">
                    <a:pos x="938" y="338"/>
                  </a:cxn>
                  <a:cxn ang="0">
                    <a:pos x="782" y="371"/>
                  </a:cxn>
                  <a:cxn ang="0">
                    <a:pos x="629" y="415"/>
                  </a:cxn>
                  <a:cxn ang="0">
                    <a:pos x="552" y="433"/>
                  </a:cxn>
                  <a:cxn ang="0">
                    <a:pos x="312" y="509"/>
                  </a:cxn>
                  <a:cxn ang="0">
                    <a:pos x="76" y="476"/>
                  </a:cxn>
                  <a:cxn ang="0">
                    <a:pos x="0" y="331"/>
                  </a:cxn>
                  <a:cxn ang="0">
                    <a:pos x="105" y="109"/>
                  </a:cxn>
                  <a:cxn ang="0">
                    <a:pos x="341" y="14"/>
                  </a:cxn>
                </a:cxnLst>
                <a:rect l="0" t="0" r="r" b="b"/>
                <a:pathLst>
                  <a:path w="1356" h="618">
                    <a:moveTo>
                      <a:pt x="454" y="18"/>
                    </a:moveTo>
                    <a:lnTo>
                      <a:pt x="436" y="22"/>
                    </a:lnTo>
                    <a:lnTo>
                      <a:pt x="418" y="22"/>
                    </a:lnTo>
                    <a:lnTo>
                      <a:pt x="349" y="32"/>
                    </a:lnTo>
                    <a:lnTo>
                      <a:pt x="276" y="51"/>
                    </a:lnTo>
                    <a:lnTo>
                      <a:pt x="207" y="76"/>
                    </a:lnTo>
                    <a:lnTo>
                      <a:pt x="145" y="105"/>
                    </a:lnTo>
                    <a:lnTo>
                      <a:pt x="94" y="145"/>
                    </a:lnTo>
                    <a:lnTo>
                      <a:pt x="58" y="193"/>
                    </a:lnTo>
                    <a:lnTo>
                      <a:pt x="29" y="262"/>
                    </a:lnTo>
                    <a:lnTo>
                      <a:pt x="18" y="331"/>
                    </a:lnTo>
                    <a:lnTo>
                      <a:pt x="21" y="367"/>
                    </a:lnTo>
                    <a:lnTo>
                      <a:pt x="36" y="404"/>
                    </a:lnTo>
                    <a:lnTo>
                      <a:pt x="58" y="436"/>
                    </a:lnTo>
                    <a:lnTo>
                      <a:pt x="87" y="462"/>
                    </a:lnTo>
                    <a:lnTo>
                      <a:pt x="131" y="480"/>
                    </a:lnTo>
                    <a:lnTo>
                      <a:pt x="189" y="491"/>
                    </a:lnTo>
                    <a:lnTo>
                      <a:pt x="236" y="491"/>
                    </a:lnTo>
                    <a:lnTo>
                      <a:pt x="312" y="487"/>
                    </a:lnTo>
                    <a:lnTo>
                      <a:pt x="381" y="473"/>
                    </a:lnTo>
                    <a:lnTo>
                      <a:pt x="447" y="455"/>
                    </a:lnTo>
                    <a:lnTo>
                      <a:pt x="501" y="433"/>
                    </a:lnTo>
                    <a:lnTo>
                      <a:pt x="541" y="415"/>
                    </a:lnTo>
                    <a:lnTo>
                      <a:pt x="571" y="400"/>
                    </a:lnTo>
                    <a:lnTo>
                      <a:pt x="578" y="396"/>
                    </a:lnTo>
                    <a:lnTo>
                      <a:pt x="589" y="393"/>
                    </a:lnTo>
                    <a:lnTo>
                      <a:pt x="600" y="393"/>
                    </a:lnTo>
                    <a:lnTo>
                      <a:pt x="636" y="396"/>
                    </a:lnTo>
                    <a:lnTo>
                      <a:pt x="669" y="400"/>
                    </a:lnTo>
                    <a:lnTo>
                      <a:pt x="698" y="396"/>
                    </a:lnTo>
                    <a:lnTo>
                      <a:pt x="731" y="378"/>
                    </a:lnTo>
                    <a:lnTo>
                      <a:pt x="774" y="353"/>
                    </a:lnTo>
                    <a:lnTo>
                      <a:pt x="814" y="334"/>
                    </a:lnTo>
                    <a:lnTo>
                      <a:pt x="854" y="320"/>
                    </a:lnTo>
                    <a:lnTo>
                      <a:pt x="902" y="316"/>
                    </a:lnTo>
                    <a:lnTo>
                      <a:pt x="942" y="316"/>
                    </a:lnTo>
                    <a:lnTo>
                      <a:pt x="985" y="327"/>
                    </a:lnTo>
                    <a:lnTo>
                      <a:pt x="1051" y="353"/>
                    </a:lnTo>
                    <a:lnTo>
                      <a:pt x="1102" y="385"/>
                    </a:lnTo>
                    <a:lnTo>
                      <a:pt x="1149" y="422"/>
                    </a:lnTo>
                    <a:lnTo>
                      <a:pt x="1182" y="465"/>
                    </a:lnTo>
                    <a:lnTo>
                      <a:pt x="1211" y="509"/>
                    </a:lnTo>
                    <a:lnTo>
                      <a:pt x="1229" y="538"/>
                    </a:lnTo>
                    <a:lnTo>
                      <a:pt x="1243" y="560"/>
                    </a:lnTo>
                    <a:lnTo>
                      <a:pt x="1251" y="575"/>
                    </a:lnTo>
                    <a:lnTo>
                      <a:pt x="1262" y="586"/>
                    </a:lnTo>
                    <a:lnTo>
                      <a:pt x="1269" y="593"/>
                    </a:lnTo>
                    <a:lnTo>
                      <a:pt x="1276" y="596"/>
                    </a:lnTo>
                    <a:lnTo>
                      <a:pt x="1283" y="596"/>
                    </a:lnTo>
                    <a:lnTo>
                      <a:pt x="1291" y="596"/>
                    </a:lnTo>
                    <a:lnTo>
                      <a:pt x="1298" y="593"/>
                    </a:lnTo>
                    <a:lnTo>
                      <a:pt x="1305" y="589"/>
                    </a:lnTo>
                    <a:lnTo>
                      <a:pt x="1316" y="582"/>
                    </a:lnTo>
                    <a:lnTo>
                      <a:pt x="1323" y="571"/>
                    </a:lnTo>
                    <a:lnTo>
                      <a:pt x="1331" y="564"/>
                    </a:lnTo>
                    <a:lnTo>
                      <a:pt x="1334" y="556"/>
                    </a:lnTo>
                    <a:lnTo>
                      <a:pt x="1338" y="546"/>
                    </a:lnTo>
                    <a:lnTo>
                      <a:pt x="1334" y="531"/>
                    </a:lnTo>
                    <a:lnTo>
                      <a:pt x="1334" y="520"/>
                    </a:lnTo>
                    <a:lnTo>
                      <a:pt x="1331" y="502"/>
                    </a:lnTo>
                    <a:lnTo>
                      <a:pt x="1331" y="491"/>
                    </a:lnTo>
                    <a:lnTo>
                      <a:pt x="1323" y="465"/>
                    </a:lnTo>
                    <a:lnTo>
                      <a:pt x="1316" y="425"/>
                    </a:lnTo>
                    <a:lnTo>
                      <a:pt x="1309" y="378"/>
                    </a:lnTo>
                    <a:lnTo>
                      <a:pt x="1302" y="327"/>
                    </a:lnTo>
                    <a:lnTo>
                      <a:pt x="1298" y="280"/>
                    </a:lnTo>
                    <a:lnTo>
                      <a:pt x="1291" y="240"/>
                    </a:lnTo>
                    <a:lnTo>
                      <a:pt x="1291" y="211"/>
                    </a:lnTo>
                    <a:lnTo>
                      <a:pt x="1291" y="189"/>
                    </a:lnTo>
                    <a:lnTo>
                      <a:pt x="1291" y="163"/>
                    </a:lnTo>
                    <a:lnTo>
                      <a:pt x="1291" y="131"/>
                    </a:lnTo>
                    <a:lnTo>
                      <a:pt x="1287" y="98"/>
                    </a:lnTo>
                    <a:lnTo>
                      <a:pt x="1280" y="76"/>
                    </a:lnTo>
                    <a:lnTo>
                      <a:pt x="1273" y="58"/>
                    </a:lnTo>
                    <a:lnTo>
                      <a:pt x="1265" y="43"/>
                    </a:lnTo>
                    <a:lnTo>
                      <a:pt x="1254" y="36"/>
                    </a:lnTo>
                    <a:lnTo>
                      <a:pt x="1247" y="29"/>
                    </a:lnTo>
                    <a:lnTo>
                      <a:pt x="1236" y="25"/>
                    </a:lnTo>
                    <a:lnTo>
                      <a:pt x="1225" y="22"/>
                    </a:lnTo>
                    <a:lnTo>
                      <a:pt x="1218" y="22"/>
                    </a:lnTo>
                    <a:lnTo>
                      <a:pt x="1203" y="25"/>
                    </a:lnTo>
                    <a:lnTo>
                      <a:pt x="1192" y="29"/>
                    </a:lnTo>
                    <a:lnTo>
                      <a:pt x="1182" y="36"/>
                    </a:lnTo>
                    <a:lnTo>
                      <a:pt x="1171" y="43"/>
                    </a:lnTo>
                    <a:lnTo>
                      <a:pt x="1160" y="62"/>
                    </a:lnTo>
                    <a:lnTo>
                      <a:pt x="1156" y="80"/>
                    </a:lnTo>
                    <a:lnTo>
                      <a:pt x="1152" y="98"/>
                    </a:lnTo>
                    <a:lnTo>
                      <a:pt x="1152" y="112"/>
                    </a:lnTo>
                    <a:lnTo>
                      <a:pt x="1160" y="123"/>
                    </a:lnTo>
                    <a:lnTo>
                      <a:pt x="1163" y="138"/>
                    </a:lnTo>
                    <a:lnTo>
                      <a:pt x="1189" y="182"/>
                    </a:lnTo>
                    <a:lnTo>
                      <a:pt x="1200" y="233"/>
                    </a:lnTo>
                    <a:lnTo>
                      <a:pt x="1203" y="276"/>
                    </a:lnTo>
                    <a:lnTo>
                      <a:pt x="1203" y="294"/>
                    </a:lnTo>
                    <a:lnTo>
                      <a:pt x="1203" y="302"/>
                    </a:lnTo>
                    <a:lnTo>
                      <a:pt x="1200" y="309"/>
                    </a:lnTo>
                    <a:lnTo>
                      <a:pt x="1196" y="313"/>
                    </a:lnTo>
                    <a:lnTo>
                      <a:pt x="1192" y="316"/>
                    </a:lnTo>
                    <a:lnTo>
                      <a:pt x="1185" y="316"/>
                    </a:lnTo>
                    <a:lnTo>
                      <a:pt x="1182" y="316"/>
                    </a:lnTo>
                    <a:lnTo>
                      <a:pt x="1178" y="316"/>
                    </a:lnTo>
                    <a:lnTo>
                      <a:pt x="1174" y="313"/>
                    </a:lnTo>
                    <a:lnTo>
                      <a:pt x="1171" y="309"/>
                    </a:lnTo>
                    <a:lnTo>
                      <a:pt x="1163" y="305"/>
                    </a:lnTo>
                    <a:lnTo>
                      <a:pt x="1152" y="302"/>
                    </a:lnTo>
                    <a:lnTo>
                      <a:pt x="1138" y="294"/>
                    </a:lnTo>
                    <a:lnTo>
                      <a:pt x="1102" y="276"/>
                    </a:lnTo>
                    <a:lnTo>
                      <a:pt x="1062" y="258"/>
                    </a:lnTo>
                    <a:lnTo>
                      <a:pt x="1003" y="225"/>
                    </a:lnTo>
                    <a:lnTo>
                      <a:pt x="949" y="193"/>
                    </a:lnTo>
                    <a:lnTo>
                      <a:pt x="905" y="156"/>
                    </a:lnTo>
                    <a:lnTo>
                      <a:pt x="872" y="127"/>
                    </a:lnTo>
                    <a:lnTo>
                      <a:pt x="840" y="105"/>
                    </a:lnTo>
                    <a:lnTo>
                      <a:pt x="811" y="94"/>
                    </a:lnTo>
                    <a:lnTo>
                      <a:pt x="767" y="87"/>
                    </a:lnTo>
                    <a:lnTo>
                      <a:pt x="716" y="87"/>
                    </a:lnTo>
                    <a:lnTo>
                      <a:pt x="662" y="76"/>
                    </a:lnTo>
                    <a:lnTo>
                      <a:pt x="603" y="51"/>
                    </a:lnTo>
                    <a:lnTo>
                      <a:pt x="560" y="36"/>
                    </a:lnTo>
                    <a:lnTo>
                      <a:pt x="509" y="25"/>
                    </a:lnTo>
                    <a:lnTo>
                      <a:pt x="454" y="18"/>
                    </a:lnTo>
                    <a:close/>
                    <a:moveTo>
                      <a:pt x="454" y="0"/>
                    </a:moveTo>
                    <a:lnTo>
                      <a:pt x="512" y="3"/>
                    </a:lnTo>
                    <a:lnTo>
                      <a:pt x="563" y="18"/>
                    </a:lnTo>
                    <a:lnTo>
                      <a:pt x="611" y="32"/>
                    </a:lnTo>
                    <a:lnTo>
                      <a:pt x="651" y="51"/>
                    </a:lnTo>
                    <a:lnTo>
                      <a:pt x="687" y="62"/>
                    </a:lnTo>
                    <a:lnTo>
                      <a:pt x="716" y="65"/>
                    </a:lnTo>
                    <a:lnTo>
                      <a:pt x="767" y="69"/>
                    </a:lnTo>
                    <a:lnTo>
                      <a:pt x="818" y="76"/>
                    </a:lnTo>
                    <a:lnTo>
                      <a:pt x="851" y="87"/>
                    </a:lnTo>
                    <a:lnTo>
                      <a:pt x="883" y="109"/>
                    </a:lnTo>
                    <a:lnTo>
                      <a:pt x="920" y="142"/>
                    </a:lnTo>
                    <a:lnTo>
                      <a:pt x="956" y="171"/>
                    </a:lnTo>
                    <a:lnTo>
                      <a:pt x="1000" y="200"/>
                    </a:lnTo>
                    <a:lnTo>
                      <a:pt x="1051" y="229"/>
                    </a:lnTo>
                    <a:lnTo>
                      <a:pt x="1098" y="254"/>
                    </a:lnTo>
                    <a:lnTo>
                      <a:pt x="1142" y="273"/>
                    </a:lnTo>
                    <a:lnTo>
                      <a:pt x="1171" y="287"/>
                    </a:lnTo>
                    <a:lnTo>
                      <a:pt x="1182" y="294"/>
                    </a:lnTo>
                    <a:lnTo>
                      <a:pt x="1182" y="287"/>
                    </a:lnTo>
                    <a:lnTo>
                      <a:pt x="1185" y="276"/>
                    </a:lnTo>
                    <a:lnTo>
                      <a:pt x="1182" y="236"/>
                    </a:lnTo>
                    <a:lnTo>
                      <a:pt x="1167" y="189"/>
                    </a:lnTo>
                    <a:lnTo>
                      <a:pt x="1149" y="149"/>
                    </a:lnTo>
                    <a:lnTo>
                      <a:pt x="1138" y="131"/>
                    </a:lnTo>
                    <a:lnTo>
                      <a:pt x="1134" y="116"/>
                    </a:lnTo>
                    <a:lnTo>
                      <a:pt x="1131" y="98"/>
                    </a:lnTo>
                    <a:lnTo>
                      <a:pt x="1138" y="62"/>
                    </a:lnTo>
                    <a:lnTo>
                      <a:pt x="1156" y="32"/>
                    </a:lnTo>
                    <a:lnTo>
                      <a:pt x="1185" y="11"/>
                    </a:lnTo>
                    <a:lnTo>
                      <a:pt x="1218" y="3"/>
                    </a:lnTo>
                    <a:lnTo>
                      <a:pt x="1229" y="3"/>
                    </a:lnTo>
                    <a:lnTo>
                      <a:pt x="1240" y="3"/>
                    </a:lnTo>
                    <a:lnTo>
                      <a:pt x="1258" y="11"/>
                    </a:lnTo>
                    <a:lnTo>
                      <a:pt x="1269" y="18"/>
                    </a:lnTo>
                    <a:lnTo>
                      <a:pt x="1280" y="29"/>
                    </a:lnTo>
                    <a:lnTo>
                      <a:pt x="1287" y="43"/>
                    </a:lnTo>
                    <a:lnTo>
                      <a:pt x="1294" y="54"/>
                    </a:lnTo>
                    <a:lnTo>
                      <a:pt x="1302" y="69"/>
                    </a:lnTo>
                    <a:lnTo>
                      <a:pt x="1309" y="116"/>
                    </a:lnTo>
                    <a:lnTo>
                      <a:pt x="1309" y="163"/>
                    </a:lnTo>
                    <a:lnTo>
                      <a:pt x="1309" y="189"/>
                    </a:lnTo>
                    <a:lnTo>
                      <a:pt x="1309" y="211"/>
                    </a:lnTo>
                    <a:lnTo>
                      <a:pt x="1313" y="236"/>
                    </a:lnTo>
                    <a:lnTo>
                      <a:pt x="1316" y="276"/>
                    </a:lnTo>
                    <a:lnTo>
                      <a:pt x="1323" y="324"/>
                    </a:lnTo>
                    <a:lnTo>
                      <a:pt x="1331" y="374"/>
                    </a:lnTo>
                    <a:lnTo>
                      <a:pt x="1338" y="422"/>
                    </a:lnTo>
                    <a:lnTo>
                      <a:pt x="1345" y="462"/>
                    </a:lnTo>
                    <a:lnTo>
                      <a:pt x="1349" y="476"/>
                    </a:lnTo>
                    <a:lnTo>
                      <a:pt x="1349" y="487"/>
                    </a:lnTo>
                    <a:lnTo>
                      <a:pt x="1349" y="495"/>
                    </a:lnTo>
                    <a:lnTo>
                      <a:pt x="1353" y="498"/>
                    </a:lnTo>
                    <a:lnTo>
                      <a:pt x="1356" y="524"/>
                    </a:lnTo>
                    <a:lnTo>
                      <a:pt x="1356" y="546"/>
                    </a:lnTo>
                    <a:lnTo>
                      <a:pt x="1356" y="556"/>
                    </a:lnTo>
                    <a:lnTo>
                      <a:pt x="1353" y="567"/>
                    </a:lnTo>
                    <a:lnTo>
                      <a:pt x="1349" y="578"/>
                    </a:lnTo>
                    <a:lnTo>
                      <a:pt x="1342" y="586"/>
                    </a:lnTo>
                    <a:lnTo>
                      <a:pt x="1331" y="596"/>
                    </a:lnTo>
                    <a:lnTo>
                      <a:pt x="1316" y="607"/>
                    </a:lnTo>
                    <a:lnTo>
                      <a:pt x="1298" y="615"/>
                    </a:lnTo>
                    <a:lnTo>
                      <a:pt x="1283" y="618"/>
                    </a:lnTo>
                    <a:lnTo>
                      <a:pt x="1269" y="615"/>
                    </a:lnTo>
                    <a:lnTo>
                      <a:pt x="1258" y="607"/>
                    </a:lnTo>
                    <a:lnTo>
                      <a:pt x="1247" y="600"/>
                    </a:lnTo>
                    <a:lnTo>
                      <a:pt x="1236" y="586"/>
                    </a:lnTo>
                    <a:lnTo>
                      <a:pt x="1214" y="556"/>
                    </a:lnTo>
                    <a:lnTo>
                      <a:pt x="1192" y="520"/>
                    </a:lnTo>
                    <a:lnTo>
                      <a:pt x="1167" y="476"/>
                    </a:lnTo>
                    <a:lnTo>
                      <a:pt x="1134" y="436"/>
                    </a:lnTo>
                    <a:lnTo>
                      <a:pt x="1091" y="400"/>
                    </a:lnTo>
                    <a:lnTo>
                      <a:pt x="1040" y="371"/>
                    </a:lnTo>
                    <a:lnTo>
                      <a:pt x="982" y="345"/>
                    </a:lnTo>
                    <a:lnTo>
                      <a:pt x="938" y="338"/>
                    </a:lnTo>
                    <a:lnTo>
                      <a:pt x="902" y="334"/>
                    </a:lnTo>
                    <a:lnTo>
                      <a:pt x="858" y="338"/>
                    </a:lnTo>
                    <a:lnTo>
                      <a:pt x="822" y="353"/>
                    </a:lnTo>
                    <a:lnTo>
                      <a:pt x="782" y="371"/>
                    </a:lnTo>
                    <a:lnTo>
                      <a:pt x="745" y="396"/>
                    </a:lnTo>
                    <a:lnTo>
                      <a:pt x="705" y="415"/>
                    </a:lnTo>
                    <a:lnTo>
                      <a:pt x="669" y="422"/>
                    </a:lnTo>
                    <a:lnTo>
                      <a:pt x="629" y="415"/>
                    </a:lnTo>
                    <a:lnTo>
                      <a:pt x="600" y="411"/>
                    </a:lnTo>
                    <a:lnTo>
                      <a:pt x="589" y="415"/>
                    </a:lnTo>
                    <a:lnTo>
                      <a:pt x="582" y="418"/>
                    </a:lnTo>
                    <a:lnTo>
                      <a:pt x="552" y="433"/>
                    </a:lnTo>
                    <a:lnTo>
                      <a:pt x="509" y="451"/>
                    </a:lnTo>
                    <a:lnTo>
                      <a:pt x="454" y="473"/>
                    </a:lnTo>
                    <a:lnTo>
                      <a:pt x="389" y="495"/>
                    </a:lnTo>
                    <a:lnTo>
                      <a:pt x="312" y="509"/>
                    </a:lnTo>
                    <a:lnTo>
                      <a:pt x="236" y="513"/>
                    </a:lnTo>
                    <a:lnTo>
                      <a:pt x="185" y="509"/>
                    </a:lnTo>
                    <a:lnTo>
                      <a:pt x="123" y="498"/>
                    </a:lnTo>
                    <a:lnTo>
                      <a:pt x="76" y="476"/>
                    </a:lnTo>
                    <a:lnTo>
                      <a:pt x="40" y="447"/>
                    </a:lnTo>
                    <a:lnTo>
                      <a:pt x="18" y="415"/>
                    </a:lnTo>
                    <a:lnTo>
                      <a:pt x="3" y="371"/>
                    </a:lnTo>
                    <a:lnTo>
                      <a:pt x="0" y="331"/>
                    </a:lnTo>
                    <a:lnTo>
                      <a:pt x="11" y="254"/>
                    </a:lnTo>
                    <a:lnTo>
                      <a:pt x="40" y="185"/>
                    </a:lnTo>
                    <a:lnTo>
                      <a:pt x="69" y="142"/>
                    </a:lnTo>
                    <a:lnTo>
                      <a:pt x="105" y="109"/>
                    </a:lnTo>
                    <a:lnTo>
                      <a:pt x="149" y="80"/>
                    </a:lnTo>
                    <a:lnTo>
                      <a:pt x="200" y="54"/>
                    </a:lnTo>
                    <a:lnTo>
                      <a:pt x="269" y="32"/>
                    </a:lnTo>
                    <a:lnTo>
                      <a:pt x="341" y="14"/>
                    </a:lnTo>
                    <a:lnTo>
                      <a:pt x="414" y="3"/>
                    </a:lnTo>
                    <a:lnTo>
                      <a:pt x="436" y="0"/>
                    </a:lnTo>
                    <a:lnTo>
                      <a:pt x="454" y="0"/>
                    </a:lnTo>
                    <a:close/>
                  </a:path>
                </a:pathLst>
              </a:custGeom>
              <a:solidFill>
                <a:srgbClr val="000000"/>
              </a:solidFill>
              <a:ln w="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91019" name="Freeform 203"/>
              <p:cNvSpPr>
                <a:spLocks/>
              </p:cNvSpPr>
              <p:nvPr/>
            </p:nvSpPr>
            <p:spPr bwMode="auto">
              <a:xfrm>
                <a:off x="3659" y="200"/>
                <a:ext cx="2964" cy="6837"/>
              </a:xfrm>
              <a:custGeom>
                <a:avLst/>
                <a:gdLst/>
                <a:ahLst/>
                <a:cxnLst>
                  <a:cxn ang="0">
                    <a:pos x="1444" y="160"/>
                  </a:cxn>
                  <a:cxn ang="0">
                    <a:pos x="1447" y="728"/>
                  </a:cxn>
                  <a:cxn ang="0">
                    <a:pos x="1444" y="1510"/>
                  </a:cxn>
                  <a:cxn ang="0">
                    <a:pos x="1436" y="2365"/>
                  </a:cxn>
                  <a:cxn ang="0">
                    <a:pos x="1433" y="3162"/>
                  </a:cxn>
                  <a:cxn ang="0">
                    <a:pos x="1440" y="3763"/>
                  </a:cxn>
                  <a:cxn ang="0">
                    <a:pos x="1502" y="4243"/>
                  </a:cxn>
                  <a:cxn ang="0">
                    <a:pos x="1636" y="4534"/>
                  </a:cxn>
                  <a:cxn ang="0">
                    <a:pos x="1760" y="4654"/>
                  </a:cxn>
                  <a:cxn ang="0">
                    <a:pos x="1807" y="4665"/>
                  </a:cxn>
                  <a:cxn ang="0">
                    <a:pos x="1942" y="4567"/>
                  </a:cxn>
                  <a:cxn ang="0">
                    <a:pos x="2200" y="4439"/>
                  </a:cxn>
                  <a:cxn ang="0">
                    <a:pos x="2535" y="4410"/>
                  </a:cxn>
                  <a:cxn ang="0">
                    <a:pos x="2815" y="4610"/>
                  </a:cxn>
                  <a:cxn ang="0">
                    <a:pos x="2953" y="4971"/>
                  </a:cxn>
                  <a:cxn ang="0">
                    <a:pos x="2909" y="5444"/>
                  </a:cxn>
                  <a:cxn ang="0">
                    <a:pos x="2629" y="5979"/>
                  </a:cxn>
                  <a:cxn ang="0">
                    <a:pos x="2320" y="6288"/>
                  </a:cxn>
                  <a:cxn ang="0">
                    <a:pos x="1905" y="6397"/>
                  </a:cxn>
                  <a:cxn ang="0">
                    <a:pos x="1447" y="6419"/>
                  </a:cxn>
                  <a:cxn ang="0">
                    <a:pos x="1058" y="6404"/>
                  </a:cxn>
                  <a:cxn ang="0">
                    <a:pos x="771" y="6299"/>
                  </a:cxn>
                  <a:cxn ang="0">
                    <a:pos x="665" y="6139"/>
                  </a:cxn>
                  <a:cxn ang="0">
                    <a:pos x="647" y="6055"/>
                  </a:cxn>
                  <a:cxn ang="0">
                    <a:pos x="578" y="6041"/>
                  </a:cxn>
                  <a:cxn ang="0">
                    <a:pos x="509" y="6088"/>
                  </a:cxn>
                  <a:cxn ang="0">
                    <a:pos x="447" y="6099"/>
                  </a:cxn>
                  <a:cxn ang="0">
                    <a:pos x="382" y="6168"/>
                  </a:cxn>
                  <a:cxn ang="0">
                    <a:pos x="371" y="6241"/>
                  </a:cxn>
                  <a:cxn ang="0">
                    <a:pos x="342" y="6262"/>
                  </a:cxn>
                  <a:cxn ang="0">
                    <a:pos x="327" y="6310"/>
                  </a:cxn>
                  <a:cxn ang="0">
                    <a:pos x="363" y="6401"/>
                  </a:cxn>
                  <a:cxn ang="0">
                    <a:pos x="345" y="6441"/>
                  </a:cxn>
                  <a:cxn ang="0">
                    <a:pos x="360" y="6521"/>
                  </a:cxn>
                  <a:cxn ang="0">
                    <a:pos x="218" y="6837"/>
                  </a:cxn>
                  <a:cxn ang="0">
                    <a:pos x="167" y="6812"/>
                  </a:cxn>
                  <a:cxn ang="0">
                    <a:pos x="65" y="6630"/>
                  </a:cxn>
                  <a:cxn ang="0">
                    <a:pos x="3" y="6233"/>
                  </a:cxn>
                  <a:cxn ang="0">
                    <a:pos x="98" y="5960"/>
                  </a:cxn>
                  <a:cxn ang="0">
                    <a:pos x="243" y="5797"/>
                  </a:cxn>
                  <a:cxn ang="0">
                    <a:pos x="414" y="5688"/>
                  </a:cxn>
                  <a:cxn ang="0">
                    <a:pos x="600" y="5669"/>
                  </a:cxn>
                  <a:cxn ang="0">
                    <a:pos x="727" y="5589"/>
                  </a:cxn>
                  <a:cxn ang="0">
                    <a:pos x="949" y="5578"/>
                  </a:cxn>
                  <a:cxn ang="0">
                    <a:pos x="1123" y="5688"/>
                  </a:cxn>
                  <a:cxn ang="0">
                    <a:pos x="1345" y="5618"/>
                  </a:cxn>
                  <a:cxn ang="0">
                    <a:pos x="1480" y="5415"/>
                  </a:cxn>
                  <a:cxn ang="0">
                    <a:pos x="1556" y="5211"/>
                  </a:cxn>
                  <a:cxn ang="0">
                    <a:pos x="1473" y="4927"/>
                  </a:cxn>
                  <a:cxn ang="0">
                    <a:pos x="1302" y="4570"/>
                  </a:cxn>
                  <a:cxn ang="0">
                    <a:pos x="1182" y="4094"/>
                  </a:cxn>
                  <a:cxn ang="0">
                    <a:pos x="1134" y="3512"/>
                  </a:cxn>
                  <a:cxn ang="0">
                    <a:pos x="1113" y="3075"/>
                  </a:cxn>
                  <a:cxn ang="0">
                    <a:pos x="1113" y="2569"/>
                  </a:cxn>
                  <a:cxn ang="0">
                    <a:pos x="1120" y="1892"/>
                  </a:cxn>
                  <a:cxn ang="0">
                    <a:pos x="1134" y="1175"/>
                  </a:cxn>
                  <a:cxn ang="0">
                    <a:pos x="1145" y="539"/>
                  </a:cxn>
                  <a:cxn ang="0">
                    <a:pos x="1156" y="113"/>
                  </a:cxn>
                </a:cxnLst>
                <a:rect l="0" t="0" r="r" b="b"/>
                <a:pathLst>
                  <a:path w="2964" h="6837">
                    <a:moveTo>
                      <a:pt x="1160" y="0"/>
                    </a:moveTo>
                    <a:lnTo>
                      <a:pt x="1440" y="0"/>
                    </a:lnTo>
                    <a:lnTo>
                      <a:pt x="1444" y="69"/>
                    </a:lnTo>
                    <a:lnTo>
                      <a:pt x="1444" y="160"/>
                    </a:lnTo>
                    <a:lnTo>
                      <a:pt x="1447" y="277"/>
                    </a:lnTo>
                    <a:lnTo>
                      <a:pt x="1447" y="411"/>
                    </a:lnTo>
                    <a:lnTo>
                      <a:pt x="1447" y="561"/>
                    </a:lnTo>
                    <a:lnTo>
                      <a:pt x="1447" y="728"/>
                    </a:lnTo>
                    <a:lnTo>
                      <a:pt x="1447" y="910"/>
                    </a:lnTo>
                    <a:lnTo>
                      <a:pt x="1447" y="1103"/>
                    </a:lnTo>
                    <a:lnTo>
                      <a:pt x="1447" y="1303"/>
                    </a:lnTo>
                    <a:lnTo>
                      <a:pt x="1444" y="1510"/>
                    </a:lnTo>
                    <a:lnTo>
                      <a:pt x="1444" y="1721"/>
                    </a:lnTo>
                    <a:lnTo>
                      <a:pt x="1440" y="1936"/>
                    </a:lnTo>
                    <a:lnTo>
                      <a:pt x="1440" y="2151"/>
                    </a:lnTo>
                    <a:lnTo>
                      <a:pt x="1436" y="2365"/>
                    </a:lnTo>
                    <a:lnTo>
                      <a:pt x="1436" y="2576"/>
                    </a:lnTo>
                    <a:lnTo>
                      <a:pt x="1436" y="2780"/>
                    </a:lnTo>
                    <a:lnTo>
                      <a:pt x="1436" y="2977"/>
                    </a:lnTo>
                    <a:lnTo>
                      <a:pt x="1433" y="3162"/>
                    </a:lnTo>
                    <a:lnTo>
                      <a:pt x="1436" y="3337"/>
                    </a:lnTo>
                    <a:lnTo>
                      <a:pt x="1436" y="3497"/>
                    </a:lnTo>
                    <a:lnTo>
                      <a:pt x="1440" y="3639"/>
                    </a:lnTo>
                    <a:lnTo>
                      <a:pt x="1440" y="3763"/>
                    </a:lnTo>
                    <a:lnTo>
                      <a:pt x="1444" y="3868"/>
                    </a:lnTo>
                    <a:lnTo>
                      <a:pt x="1458" y="4010"/>
                    </a:lnTo>
                    <a:lnTo>
                      <a:pt x="1476" y="4134"/>
                    </a:lnTo>
                    <a:lnTo>
                      <a:pt x="1502" y="4243"/>
                    </a:lnTo>
                    <a:lnTo>
                      <a:pt x="1531" y="4338"/>
                    </a:lnTo>
                    <a:lnTo>
                      <a:pt x="1564" y="4414"/>
                    </a:lnTo>
                    <a:lnTo>
                      <a:pt x="1600" y="4479"/>
                    </a:lnTo>
                    <a:lnTo>
                      <a:pt x="1636" y="4534"/>
                    </a:lnTo>
                    <a:lnTo>
                      <a:pt x="1669" y="4578"/>
                    </a:lnTo>
                    <a:lnTo>
                      <a:pt x="1705" y="4610"/>
                    </a:lnTo>
                    <a:lnTo>
                      <a:pt x="1734" y="4636"/>
                    </a:lnTo>
                    <a:lnTo>
                      <a:pt x="1760" y="4654"/>
                    </a:lnTo>
                    <a:lnTo>
                      <a:pt x="1782" y="4665"/>
                    </a:lnTo>
                    <a:lnTo>
                      <a:pt x="1796" y="4669"/>
                    </a:lnTo>
                    <a:lnTo>
                      <a:pt x="1800" y="4672"/>
                    </a:lnTo>
                    <a:lnTo>
                      <a:pt x="1807" y="4665"/>
                    </a:lnTo>
                    <a:lnTo>
                      <a:pt x="1825" y="4651"/>
                    </a:lnTo>
                    <a:lnTo>
                      <a:pt x="1854" y="4629"/>
                    </a:lnTo>
                    <a:lnTo>
                      <a:pt x="1891" y="4600"/>
                    </a:lnTo>
                    <a:lnTo>
                      <a:pt x="1942" y="4567"/>
                    </a:lnTo>
                    <a:lnTo>
                      <a:pt x="1996" y="4534"/>
                    </a:lnTo>
                    <a:lnTo>
                      <a:pt x="2058" y="4498"/>
                    </a:lnTo>
                    <a:lnTo>
                      <a:pt x="2127" y="4465"/>
                    </a:lnTo>
                    <a:lnTo>
                      <a:pt x="2200" y="4439"/>
                    </a:lnTo>
                    <a:lnTo>
                      <a:pt x="2280" y="4418"/>
                    </a:lnTo>
                    <a:lnTo>
                      <a:pt x="2360" y="4403"/>
                    </a:lnTo>
                    <a:lnTo>
                      <a:pt x="2440" y="4399"/>
                    </a:lnTo>
                    <a:lnTo>
                      <a:pt x="2535" y="4410"/>
                    </a:lnTo>
                    <a:lnTo>
                      <a:pt x="2618" y="4439"/>
                    </a:lnTo>
                    <a:lnTo>
                      <a:pt x="2691" y="4483"/>
                    </a:lnTo>
                    <a:lnTo>
                      <a:pt x="2756" y="4541"/>
                    </a:lnTo>
                    <a:lnTo>
                      <a:pt x="2815" y="4610"/>
                    </a:lnTo>
                    <a:lnTo>
                      <a:pt x="2862" y="4691"/>
                    </a:lnTo>
                    <a:lnTo>
                      <a:pt x="2902" y="4778"/>
                    </a:lnTo>
                    <a:lnTo>
                      <a:pt x="2931" y="4872"/>
                    </a:lnTo>
                    <a:lnTo>
                      <a:pt x="2953" y="4971"/>
                    </a:lnTo>
                    <a:lnTo>
                      <a:pt x="2964" y="5073"/>
                    </a:lnTo>
                    <a:lnTo>
                      <a:pt x="2964" y="5193"/>
                    </a:lnTo>
                    <a:lnTo>
                      <a:pt x="2946" y="5316"/>
                    </a:lnTo>
                    <a:lnTo>
                      <a:pt x="2909" y="5444"/>
                    </a:lnTo>
                    <a:lnTo>
                      <a:pt x="2855" y="5575"/>
                    </a:lnTo>
                    <a:lnTo>
                      <a:pt x="2793" y="5709"/>
                    </a:lnTo>
                    <a:lnTo>
                      <a:pt x="2716" y="5844"/>
                    </a:lnTo>
                    <a:lnTo>
                      <a:pt x="2629" y="5979"/>
                    </a:lnTo>
                    <a:lnTo>
                      <a:pt x="2535" y="6117"/>
                    </a:lnTo>
                    <a:lnTo>
                      <a:pt x="2476" y="6182"/>
                    </a:lnTo>
                    <a:lnTo>
                      <a:pt x="2404" y="6241"/>
                    </a:lnTo>
                    <a:lnTo>
                      <a:pt x="2320" y="6288"/>
                    </a:lnTo>
                    <a:lnTo>
                      <a:pt x="2225" y="6328"/>
                    </a:lnTo>
                    <a:lnTo>
                      <a:pt x="2127" y="6357"/>
                    </a:lnTo>
                    <a:lnTo>
                      <a:pt x="2018" y="6383"/>
                    </a:lnTo>
                    <a:lnTo>
                      <a:pt x="1905" y="6397"/>
                    </a:lnTo>
                    <a:lnTo>
                      <a:pt x="1793" y="6412"/>
                    </a:lnTo>
                    <a:lnTo>
                      <a:pt x="1676" y="6419"/>
                    </a:lnTo>
                    <a:lnTo>
                      <a:pt x="1560" y="6423"/>
                    </a:lnTo>
                    <a:lnTo>
                      <a:pt x="1447" y="6419"/>
                    </a:lnTo>
                    <a:lnTo>
                      <a:pt x="1342" y="6419"/>
                    </a:lnTo>
                    <a:lnTo>
                      <a:pt x="1236" y="6415"/>
                    </a:lnTo>
                    <a:lnTo>
                      <a:pt x="1142" y="6408"/>
                    </a:lnTo>
                    <a:lnTo>
                      <a:pt x="1058" y="6404"/>
                    </a:lnTo>
                    <a:lnTo>
                      <a:pt x="963" y="6390"/>
                    </a:lnTo>
                    <a:lnTo>
                      <a:pt x="887" y="6368"/>
                    </a:lnTo>
                    <a:lnTo>
                      <a:pt x="822" y="6335"/>
                    </a:lnTo>
                    <a:lnTo>
                      <a:pt x="771" y="6299"/>
                    </a:lnTo>
                    <a:lnTo>
                      <a:pt x="731" y="6259"/>
                    </a:lnTo>
                    <a:lnTo>
                      <a:pt x="702" y="6219"/>
                    </a:lnTo>
                    <a:lnTo>
                      <a:pt x="680" y="6179"/>
                    </a:lnTo>
                    <a:lnTo>
                      <a:pt x="665" y="6139"/>
                    </a:lnTo>
                    <a:lnTo>
                      <a:pt x="654" y="6106"/>
                    </a:lnTo>
                    <a:lnTo>
                      <a:pt x="651" y="6081"/>
                    </a:lnTo>
                    <a:lnTo>
                      <a:pt x="647" y="6062"/>
                    </a:lnTo>
                    <a:lnTo>
                      <a:pt x="647" y="6055"/>
                    </a:lnTo>
                    <a:lnTo>
                      <a:pt x="640" y="6051"/>
                    </a:lnTo>
                    <a:lnTo>
                      <a:pt x="625" y="6044"/>
                    </a:lnTo>
                    <a:lnTo>
                      <a:pt x="603" y="6041"/>
                    </a:lnTo>
                    <a:lnTo>
                      <a:pt x="578" y="6041"/>
                    </a:lnTo>
                    <a:lnTo>
                      <a:pt x="560" y="6048"/>
                    </a:lnTo>
                    <a:lnTo>
                      <a:pt x="542" y="6062"/>
                    </a:lnTo>
                    <a:lnTo>
                      <a:pt x="523" y="6077"/>
                    </a:lnTo>
                    <a:lnTo>
                      <a:pt x="509" y="6088"/>
                    </a:lnTo>
                    <a:lnTo>
                      <a:pt x="505" y="6091"/>
                    </a:lnTo>
                    <a:lnTo>
                      <a:pt x="498" y="6091"/>
                    </a:lnTo>
                    <a:lnTo>
                      <a:pt x="476" y="6095"/>
                    </a:lnTo>
                    <a:lnTo>
                      <a:pt x="447" y="6099"/>
                    </a:lnTo>
                    <a:lnTo>
                      <a:pt x="418" y="6106"/>
                    </a:lnTo>
                    <a:lnTo>
                      <a:pt x="396" y="6117"/>
                    </a:lnTo>
                    <a:lnTo>
                      <a:pt x="385" y="6139"/>
                    </a:lnTo>
                    <a:lnTo>
                      <a:pt x="382" y="6168"/>
                    </a:lnTo>
                    <a:lnTo>
                      <a:pt x="374" y="6201"/>
                    </a:lnTo>
                    <a:lnTo>
                      <a:pt x="374" y="6230"/>
                    </a:lnTo>
                    <a:lnTo>
                      <a:pt x="374" y="6241"/>
                    </a:lnTo>
                    <a:lnTo>
                      <a:pt x="371" y="6241"/>
                    </a:lnTo>
                    <a:lnTo>
                      <a:pt x="363" y="6244"/>
                    </a:lnTo>
                    <a:lnTo>
                      <a:pt x="356" y="6248"/>
                    </a:lnTo>
                    <a:lnTo>
                      <a:pt x="349" y="6255"/>
                    </a:lnTo>
                    <a:lnTo>
                      <a:pt x="342" y="6262"/>
                    </a:lnTo>
                    <a:lnTo>
                      <a:pt x="331" y="6270"/>
                    </a:lnTo>
                    <a:lnTo>
                      <a:pt x="327" y="6281"/>
                    </a:lnTo>
                    <a:lnTo>
                      <a:pt x="323" y="6292"/>
                    </a:lnTo>
                    <a:lnTo>
                      <a:pt x="327" y="6310"/>
                    </a:lnTo>
                    <a:lnTo>
                      <a:pt x="334" y="6335"/>
                    </a:lnTo>
                    <a:lnTo>
                      <a:pt x="345" y="6361"/>
                    </a:lnTo>
                    <a:lnTo>
                      <a:pt x="356" y="6383"/>
                    </a:lnTo>
                    <a:lnTo>
                      <a:pt x="363" y="6401"/>
                    </a:lnTo>
                    <a:lnTo>
                      <a:pt x="367" y="6404"/>
                    </a:lnTo>
                    <a:lnTo>
                      <a:pt x="363" y="6412"/>
                    </a:lnTo>
                    <a:lnTo>
                      <a:pt x="356" y="6423"/>
                    </a:lnTo>
                    <a:lnTo>
                      <a:pt x="345" y="6441"/>
                    </a:lnTo>
                    <a:lnTo>
                      <a:pt x="338" y="6459"/>
                    </a:lnTo>
                    <a:lnTo>
                      <a:pt x="338" y="6474"/>
                    </a:lnTo>
                    <a:lnTo>
                      <a:pt x="345" y="6503"/>
                    </a:lnTo>
                    <a:lnTo>
                      <a:pt x="360" y="6521"/>
                    </a:lnTo>
                    <a:lnTo>
                      <a:pt x="371" y="6535"/>
                    </a:lnTo>
                    <a:lnTo>
                      <a:pt x="374" y="6539"/>
                    </a:lnTo>
                    <a:lnTo>
                      <a:pt x="382" y="6743"/>
                    </a:lnTo>
                    <a:lnTo>
                      <a:pt x="218" y="6837"/>
                    </a:lnTo>
                    <a:lnTo>
                      <a:pt x="214" y="6837"/>
                    </a:lnTo>
                    <a:lnTo>
                      <a:pt x="203" y="6834"/>
                    </a:lnTo>
                    <a:lnTo>
                      <a:pt x="189" y="6826"/>
                    </a:lnTo>
                    <a:lnTo>
                      <a:pt x="167" y="6812"/>
                    </a:lnTo>
                    <a:lnTo>
                      <a:pt x="145" y="6786"/>
                    </a:lnTo>
                    <a:lnTo>
                      <a:pt x="120" y="6750"/>
                    </a:lnTo>
                    <a:lnTo>
                      <a:pt x="91" y="6699"/>
                    </a:lnTo>
                    <a:lnTo>
                      <a:pt x="65" y="6630"/>
                    </a:lnTo>
                    <a:lnTo>
                      <a:pt x="40" y="6539"/>
                    </a:lnTo>
                    <a:lnTo>
                      <a:pt x="14" y="6430"/>
                    </a:lnTo>
                    <a:lnTo>
                      <a:pt x="0" y="6324"/>
                    </a:lnTo>
                    <a:lnTo>
                      <a:pt x="3" y="6233"/>
                    </a:lnTo>
                    <a:lnTo>
                      <a:pt x="14" y="6150"/>
                    </a:lnTo>
                    <a:lnTo>
                      <a:pt x="36" y="6081"/>
                    </a:lnTo>
                    <a:lnTo>
                      <a:pt x="65" y="6019"/>
                    </a:lnTo>
                    <a:lnTo>
                      <a:pt x="98" y="5960"/>
                    </a:lnTo>
                    <a:lnTo>
                      <a:pt x="134" y="5913"/>
                    </a:lnTo>
                    <a:lnTo>
                      <a:pt x="174" y="5869"/>
                    </a:lnTo>
                    <a:lnTo>
                      <a:pt x="211" y="5833"/>
                    </a:lnTo>
                    <a:lnTo>
                      <a:pt x="243" y="5797"/>
                    </a:lnTo>
                    <a:lnTo>
                      <a:pt x="272" y="5760"/>
                    </a:lnTo>
                    <a:lnTo>
                      <a:pt x="312" y="5724"/>
                    </a:lnTo>
                    <a:lnTo>
                      <a:pt x="363" y="5698"/>
                    </a:lnTo>
                    <a:lnTo>
                      <a:pt x="414" y="5688"/>
                    </a:lnTo>
                    <a:lnTo>
                      <a:pt x="469" y="5680"/>
                    </a:lnTo>
                    <a:lnTo>
                      <a:pt x="520" y="5677"/>
                    </a:lnTo>
                    <a:lnTo>
                      <a:pt x="563" y="5677"/>
                    </a:lnTo>
                    <a:lnTo>
                      <a:pt x="600" y="5669"/>
                    </a:lnTo>
                    <a:lnTo>
                      <a:pt x="622" y="5658"/>
                    </a:lnTo>
                    <a:lnTo>
                      <a:pt x="647" y="5637"/>
                    </a:lnTo>
                    <a:lnTo>
                      <a:pt x="680" y="5611"/>
                    </a:lnTo>
                    <a:lnTo>
                      <a:pt x="727" y="5589"/>
                    </a:lnTo>
                    <a:lnTo>
                      <a:pt x="778" y="5571"/>
                    </a:lnTo>
                    <a:lnTo>
                      <a:pt x="840" y="5560"/>
                    </a:lnTo>
                    <a:lnTo>
                      <a:pt x="905" y="5564"/>
                    </a:lnTo>
                    <a:lnTo>
                      <a:pt x="949" y="5578"/>
                    </a:lnTo>
                    <a:lnTo>
                      <a:pt x="989" y="5604"/>
                    </a:lnTo>
                    <a:lnTo>
                      <a:pt x="1033" y="5637"/>
                    </a:lnTo>
                    <a:lnTo>
                      <a:pt x="1080" y="5666"/>
                    </a:lnTo>
                    <a:lnTo>
                      <a:pt x="1123" y="5688"/>
                    </a:lnTo>
                    <a:lnTo>
                      <a:pt x="1171" y="5695"/>
                    </a:lnTo>
                    <a:lnTo>
                      <a:pt x="1240" y="5680"/>
                    </a:lnTo>
                    <a:lnTo>
                      <a:pt x="1298" y="5655"/>
                    </a:lnTo>
                    <a:lnTo>
                      <a:pt x="1345" y="5618"/>
                    </a:lnTo>
                    <a:lnTo>
                      <a:pt x="1385" y="5575"/>
                    </a:lnTo>
                    <a:lnTo>
                      <a:pt x="1422" y="5524"/>
                    </a:lnTo>
                    <a:lnTo>
                      <a:pt x="1451" y="5469"/>
                    </a:lnTo>
                    <a:lnTo>
                      <a:pt x="1480" y="5415"/>
                    </a:lnTo>
                    <a:lnTo>
                      <a:pt x="1505" y="5360"/>
                    </a:lnTo>
                    <a:lnTo>
                      <a:pt x="1534" y="5313"/>
                    </a:lnTo>
                    <a:lnTo>
                      <a:pt x="1553" y="5265"/>
                    </a:lnTo>
                    <a:lnTo>
                      <a:pt x="1556" y="5211"/>
                    </a:lnTo>
                    <a:lnTo>
                      <a:pt x="1549" y="5149"/>
                    </a:lnTo>
                    <a:lnTo>
                      <a:pt x="1531" y="5084"/>
                    </a:lnTo>
                    <a:lnTo>
                      <a:pt x="1505" y="5007"/>
                    </a:lnTo>
                    <a:lnTo>
                      <a:pt x="1473" y="4927"/>
                    </a:lnTo>
                    <a:lnTo>
                      <a:pt x="1433" y="4843"/>
                    </a:lnTo>
                    <a:lnTo>
                      <a:pt x="1393" y="4752"/>
                    </a:lnTo>
                    <a:lnTo>
                      <a:pt x="1345" y="4661"/>
                    </a:lnTo>
                    <a:lnTo>
                      <a:pt x="1302" y="4570"/>
                    </a:lnTo>
                    <a:lnTo>
                      <a:pt x="1262" y="4469"/>
                    </a:lnTo>
                    <a:lnTo>
                      <a:pt x="1229" y="4352"/>
                    </a:lnTo>
                    <a:lnTo>
                      <a:pt x="1200" y="4228"/>
                    </a:lnTo>
                    <a:lnTo>
                      <a:pt x="1182" y="4094"/>
                    </a:lnTo>
                    <a:lnTo>
                      <a:pt x="1163" y="3952"/>
                    </a:lnTo>
                    <a:lnTo>
                      <a:pt x="1153" y="3806"/>
                    </a:lnTo>
                    <a:lnTo>
                      <a:pt x="1142" y="3657"/>
                    </a:lnTo>
                    <a:lnTo>
                      <a:pt x="1134" y="3512"/>
                    </a:lnTo>
                    <a:lnTo>
                      <a:pt x="1127" y="3366"/>
                    </a:lnTo>
                    <a:lnTo>
                      <a:pt x="1120" y="3228"/>
                    </a:lnTo>
                    <a:lnTo>
                      <a:pt x="1116" y="3162"/>
                    </a:lnTo>
                    <a:lnTo>
                      <a:pt x="1113" y="3075"/>
                    </a:lnTo>
                    <a:lnTo>
                      <a:pt x="1113" y="2969"/>
                    </a:lnTo>
                    <a:lnTo>
                      <a:pt x="1113" y="2849"/>
                    </a:lnTo>
                    <a:lnTo>
                      <a:pt x="1113" y="2715"/>
                    </a:lnTo>
                    <a:lnTo>
                      <a:pt x="1113" y="2569"/>
                    </a:lnTo>
                    <a:lnTo>
                      <a:pt x="1113" y="2409"/>
                    </a:lnTo>
                    <a:lnTo>
                      <a:pt x="1116" y="2245"/>
                    </a:lnTo>
                    <a:lnTo>
                      <a:pt x="1120" y="2071"/>
                    </a:lnTo>
                    <a:lnTo>
                      <a:pt x="1120" y="1892"/>
                    </a:lnTo>
                    <a:lnTo>
                      <a:pt x="1123" y="1714"/>
                    </a:lnTo>
                    <a:lnTo>
                      <a:pt x="1127" y="1532"/>
                    </a:lnTo>
                    <a:lnTo>
                      <a:pt x="1131" y="1354"/>
                    </a:lnTo>
                    <a:lnTo>
                      <a:pt x="1134" y="1175"/>
                    </a:lnTo>
                    <a:lnTo>
                      <a:pt x="1138" y="1004"/>
                    </a:lnTo>
                    <a:lnTo>
                      <a:pt x="1142" y="841"/>
                    </a:lnTo>
                    <a:lnTo>
                      <a:pt x="1142" y="684"/>
                    </a:lnTo>
                    <a:lnTo>
                      <a:pt x="1145" y="539"/>
                    </a:lnTo>
                    <a:lnTo>
                      <a:pt x="1149" y="408"/>
                    </a:lnTo>
                    <a:lnTo>
                      <a:pt x="1153" y="291"/>
                    </a:lnTo>
                    <a:lnTo>
                      <a:pt x="1153" y="193"/>
                    </a:lnTo>
                    <a:lnTo>
                      <a:pt x="1156" y="113"/>
                    </a:lnTo>
                    <a:lnTo>
                      <a:pt x="1156" y="51"/>
                    </a:lnTo>
                    <a:lnTo>
                      <a:pt x="1160" y="15"/>
                    </a:lnTo>
                    <a:lnTo>
                      <a:pt x="1160" y="0"/>
                    </a:lnTo>
                    <a:close/>
                  </a:path>
                </a:pathLst>
              </a:custGeom>
              <a:solidFill>
                <a:srgbClr val="E3EBE9"/>
              </a:solidFill>
              <a:ln w="0">
                <a:solidFill>
                  <a:srgbClr val="E3EBE9"/>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91018" name="Freeform 202"/>
              <p:cNvSpPr>
                <a:spLocks noEditPoints="1"/>
              </p:cNvSpPr>
              <p:nvPr/>
            </p:nvSpPr>
            <p:spPr bwMode="auto">
              <a:xfrm>
                <a:off x="3648" y="189"/>
                <a:ext cx="2989" cy="6859"/>
              </a:xfrm>
              <a:custGeom>
                <a:avLst/>
                <a:gdLst/>
                <a:ahLst/>
                <a:cxnLst>
                  <a:cxn ang="0">
                    <a:pos x="1164" y="666"/>
                  </a:cxn>
                  <a:cxn ang="0">
                    <a:pos x="1134" y="2460"/>
                  </a:cxn>
                  <a:cxn ang="0">
                    <a:pos x="1167" y="3719"/>
                  </a:cxn>
                  <a:cxn ang="0">
                    <a:pos x="1444" y="4825"/>
                  </a:cxn>
                  <a:cxn ang="0">
                    <a:pos x="1509" y="5411"/>
                  </a:cxn>
                  <a:cxn ang="0">
                    <a:pos x="1178" y="5717"/>
                  </a:cxn>
                  <a:cxn ang="0">
                    <a:pos x="916" y="5586"/>
                  </a:cxn>
                  <a:cxn ang="0">
                    <a:pos x="629" y="5684"/>
                  </a:cxn>
                  <a:cxn ang="0">
                    <a:pos x="378" y="5720"/>
                  </a:cxn>
                  <a:cxn ang="0">
                    <a:pos x="40" y="6139"/>
                  </a:cxn>
                  <a:cxn ang="0">
                    <a:pos x="134" y="6750"/>
                  </a:cxn>
                  <a:cxn ang="0">
                    <a:pos x="374" y="6554"/>
                  </a:cxn>
                  <a:cxn ang="0">
                    <a:pos x="360" y="6426"/>
                  </a:cxn>
                  <a:cxn ang="0">
                    <a:pos x="327" y="6303"/>
                  </a:cxn>
                  <a:cxn ang="0">
                    <a:pos x="371" y="6244"/>
                  </a:cxn>
                  <a:cxn ang="0">
                    <a:pos x="396" y="6128"/>
                  </a:cxn>
                  <a:cxn ang="0">
                    <a:pos x="509" y="6095"/>
                  </a:cxn>
                  <a:cxn ang="0">
                    <a:pos x="574" y="6044"/>
                  </a:cxn>
                  <a:cxn ang="0">
                    <a:pos x="669" y="6066"/>
                  </a:cxn>
                  <a:cxn ang="0">
                    <a:pos x="720" y="6223"/>
                  </a:cxn>
                  <a:cxn ang="0">
                    <a:pos x="1356" y="6419"/>
                  </a:cxn>
                  <a:cxn ang="0">
                    <a:pos x="2404" y="6248"/>
                  </a:cxn>
                  <a:cxn ang="0">
                    <a:pos x="2935" y="5367"/>
                  </a:cxn>
                  <a:cxn ang="0">
                    <a:pos x="2818" y="4629"/>
                  </a:cxn>
                  <a:cxn ang="0">
                    <a:pos x="2222" y="4458"/>
                  </a:cxn>
                  <a:cxn ang="0">
                    <a:pos x="1818" y="4691"/>
                  </a:cxn>
                  <a:cxn ang="0">
                    <a:pos x="1636" y="4552"/>
                  </a:cxn>
                  <a:cxn ang="0">
                    <a:pos x="1440" y="3766"/>
                  </a:cxn>
                  <a:cxn ang="0">
                    <a:pos x="1440" y="1987"/>
                  </a:cxn>
                  <a:cxn ang="0">
                    <a:pos x="1447" y="248"/>
                  </a:cxn>
                  <a:cxn ang="0">
                    <a:pos x="1462" y="69"/>
                  </a:cxn>
                  <a:cxn ang="0">
                    <a:pos x="1465" y="1405"/>
                  </a:cxn>
                  <a:cxn ang="0">
                    <a:pos x="1458" y="3475"/>
                  </a:cxn>
                  <a:cxn ang="0">
                    <a:pos x="1582" y="4418"/>
                  </a:cxn>
                  <a:cxn ang="0">
                    <a:pos x="1811" y="4669"/>
                  </a:cxn>
                  <a:cxn ang="0">
                    <a:pos x="2316" y="4410"/>
                  </a:cxn>
                  <a:cxn ang="0">
                    <a:pos x="2833" y="4618"/>
                  </a:cxn>
                  <a:cxn ang="0">
                    <a:pos x="2953" y="5371"/>
                  </a:cxn>
                  <a:cxn ang="0">
                    <a:pos x="2415" y="6263"/>
                  </a:cxn>
                  <a:cxn ang="0">
                    <a:pos x="1356" y="6441"/>
                  </a:cxn>
                  <a:cxn ang="0">
                    <a:pos x="705" y="6233"/>
                  </a:cxn>
                  <a:cxn ang="0">
                    <a:pos x="625" y="6062"/>
                  </a:cxn>
                  <a:cxn ang="0">
                    <a:pos x="545" y="6092"/>
                  </a:cxn>
                  <a:cxn ang="0">
                    <a:pos x="509" y="6113"/>
                  </a:cxn>
                  <a:cxn ang="0">
                    <a:pos x="411" y="6139"/>
                  </a:cxn>
                  <a:cxn ang="0">
                    <a:pos x="393" y="6248"/>
                  </a:cxn>
                  <a:cxn ang="0">
                    <a:pos x="374" y="6266"/>
                  </a:cxn>
                  <a:cxn ang="0">
                    <a:pos x="353" y="6335"/>
                  </a:cxn>
                  <a:cxn ang="0">
                    <a:pos x="393" y="6419"/>
                  </a:cxn>
                  <a:cxn ang="0">
                    <a:pos x="360" y="6477"/>
                  </a:cxn>
                  <a:cxn ang="0">
                    <a:pos x="389" y="6539"/>
                  </a:cxn>
                  <a:cxn ang="0">
                    <a:pos x="203" y="6852"/>
                  </a:cxn>
                  <a:cxn ang="0">
                    <a:pos x="3" y="6364"/>
                  </a:cxn>
                  <a:cxn ang="0">
                    <a:pos x="229" y="5822"/>
                  </a:cxn>
                  <a:cxn ang="0">
                    <a:pos x="607" y="5673"/>
                  </a:cxn>
                  <a:cxn ang="0">
                    <a:pos x="894" y="5564"/>
                  </a:cxn>
                  <a:cxn ang="0">
                    <a:pos x="1182" y="5695"/>
                  </a:cxn>
                  <a:cxn ang="0">
                    <a:pos x="1535" y="5316"/>
                  </a:cxn>
                  <a:cxn ang="0">
                    <a:pos x="1364" y="4712"/>
                  </a:cxn>
                  <a:cxn ang="0">
                    <a:pos x="1131" y="3475"/>
                  </a:cxn>
                  <a:cxn ang="0">
                    <a:pos x="1116" y="2398"/>
                  </a:cxn>
                  <a:cxn ang="0">
                    <a:pos x="1138" y="1001"/>
                  </a:cxn>
                  <a:cxn ang="0">
                    <a:pos x="1160" y="62"/>
                  </a:cxn>
                </a:cxnLst>
                <a:rect l="0" t="0" r="r" b="b"/>
                <a:pathLst>
                  <a:path w="2989" h="6859">
                    <a:moveTo>
                      <a:pt x="1178" y="22"/>
                    </a:moveTo>
                    <a:lnTo>
                      <a:pt x="1178" y="51"/>
                    </a:lnTo>
                    <a:lnTo>
                      <a:pt x="1178" y="95"/>
                    </a:lnTo>
                    <a:lnTo>
                      <a:pt x="1178" y="157"/>
                    </a:lnTo>
                    <a:lnTo>
                      <a:pt x="1174" y="237"/>
                    </a:lnTo>
                    <a:lnTo>
                      <a:pt x="1174" y="328"/>
                    </a:lnTo>
                    <a:lnTo>
                      <a:pt x="1171" y="484"/>
                    </a:lnTo>
                    <a:lnTo>
                      <a:pt x="1164" y="666"/>
                    </a:lnTo>
                    <a:lnTo>
                      <a:pt x="1160" y="870"/>
                    </a:lnTo>
                    <a:lnTo>
                      <a:pt x="1156" y="1085"/>
                    </a:lnTo>
                    <a:lnTo>
                      <a:pt x="1153" y="1314"/>
                    </a:lnTo>
                    <a:lnTo>
                      <a:pt x="1149" y="1547"/>
                    </a:lnTo>
                    <a:lnTo>
                      <a:pt x="1145" y="1783"/>
                    </a:lnTo>
                    <a:lnTo>
                      <a:pt x="1142" y="2016"/>
                    </a:lnTo>
                    <a:lnTo>
                      <a:pt x="1138" y="2242"/>
                    </a:lnTo>
                    <a:lnTo>
                      <a:pt x="1134" y="2460"/>
                    </a:lnTo>
                    <a:lnTo>
                      <a:pt x="1134" y="2660"/>
                    </a:lnTo>
                    <a:lnTo>
                      <a:pt x="1134" y="2838"/>
                    </a:lnTo>
                    <a:lnTo>
                      <a:pt x="1134" y="2966"/>
                    </a:lnTo>
                    <a:lnTo>
                      <a:pt x="1134" y="3079"/>
                    </a:lnTo>
                    <a:lnTo>
                      <a:pt x="1138" y="3170"/>
                    </a:lnTo>
                    <a:lnTo>
                      <a:pt x="1138" y="3235"/>
                    </a:lnTo>
                    <a:lnTo>
                      <a:pt x="1153" y="3472"/>
                    </a:lnTo>
                    <a:lnTo>
                      <a:pt x="1167" y="3719"/>
                    </a:lnTo>
                    <a:lnTo>
                      <a:pt x="1185" y="3963"/>
                    </a:lnTo>
                    <a:lnTo>
                      <a:pt x="1200" y="4101"/>
                    </a:lnTo>
                    <a:lnTo>
                      <a:pt x="1222" y="4236"/>
                    </a:lnTo>
                    <a:lnTo>
                      <a:pt x="1247" y="4363"/>
                    </a:lnTo>
                    <a:lnTo>
                      <a:pt x="1284" y="4476"/>
                    </a:lnTo>
                    <a:lnTo>
                      <a:pt x="1324" y="4574"/>
                    </a:lnTo>
                    <a:lnTo>
                      <a:pt x="1382" y="4702"/>
                    </a:lnTo>
                    <a:lnTo>
                      <a:pt x="1444" y="4825"/>
                    </a:lnTo>
                    <a:lnTo>
                      <a:pt x="1495" y="4942"/>
                    </a:lnTo>
                    <a:lnTo>
                      <a:pt x="1527" y="5022"/>
                    </a:lnTo>
                    <a:lnTo>
                      <a:pt x="1553" y="5098"/>
                    </a:lnTo>
                    <a:lnTo>
                      <a:pt x="1571" y="5167"/>
                    </a:lnTo>
                    <a:lnTo>
                      <a:pt x="1578" y="5233"/>
                    </a:lnTo>
                    <a:lnTo>
                      <a:pt x="1571" y="5284"/>
                    </a:lnTo>
                    <a:lnTo>
                      <a:pt x="1553" y="5327"/>
                    </a:lnTo>
                    <a:lnTo>
                      <a:pt x="1509" y="5411"/>
                    </a:lnTo>
                    <a:lnTo>
                      <a:pt x="1462" y="5506"/>
                    </a:lnTo>
                    <a:lnTo>
                      <a:pt x="1422" y="5564"/>
                    </a:lnTo>
                    <a:lnTo>
                      <a:pt x="1378" y="5622"/>
                    </a:lnTo>
                    <a:lnTo>
                      <a:pt x="1327" y="5666"/>
                    </a:lnTo>
                    <a:lnTo>
                      <a:pt x="1284" y="5691"/>
                    </a:lnTo>
                    <a:lnTo>
                      <a:pt x="1236" y="5706"/>
                    </a:lnTo>
                    <a:lnTo>
                      <a:pt x="1185" y="5717"/>
                    </a:lnTo>
                    <a:lnTo>
                      <a:pt x="1178" y="5717"/>
                    </a:lnTo>
                    <a:lnTo>
                      <a:pt x="1138" y="5709"/>
                    </a:lnTo>
                    <a:lnTo>
                      <a:pt x="1102" y="5695"/>
                    </a:lnTo>
                    <a:lnTo>
                      <a:pt x="1069" y="5677"/>
                    </a:lnTo>
                    <a:lnTo>
                      <a:pt x="1018" y="5640"/>
                    </a:lnTo>
                    <a:lnTo>
                      <a:pt x="974" y="5608"/>
                    </a:lnTo>
                    <a:lnTo>
                      <a:pt x="953" y="5597"/>
                    </a:lnTo>
                    <a:lnTo>
                      <a:pt x="934" y="5589"/>
                    </a:lnTo>
                    <a:lnTo>
                      <a:pt x="916" y="5586"/>
                    </a:lnTo>
                    <a:lnTo>
                      <a:pt x="891" y="5582"/>
                    </a:lnTo>
                    <a:lnTo>
                      <a:pt x="869" y="5582"/>
                    </a:lnTo>
                    <a:lnTo>
                      <a:pt x="804" y="5589"/>
                    </a:lnTo>
                    <a:lnTo>
                      <a:pt x="749" y="5604"/>
                    </a:lnTo>
                    <a:lnTo>
                      <a:pt x="702" y="5629"/>
                    </a:lnTo>
                    <a:lnTo>
                      <a:pt x="665" y="5655"/>
                    </a:lnTo>
                    <a:lnTo>
                      <a:pt x="640" y="5677"/>
                    </a:lnTo>
                    <a:lnTo>
                      <a:pt x="629" y="5684"/>
                    </a:lnTo>
                    <a:lnTo>
                      <a:pt x="618" y="5688"/>
                    </a:lnTo>
                    <a:lnTo>
                      <a:pt x="607" y="5691"/>
                    </a:lnTo>
                    <a:lnTo>
                      <a:pt x="593" y="5695"/>
                    </a:lnTo>
                    <a:lnTo>
                      <a:pt x="563" y="5699"/>
                    </a:lnTo>
                    <a:lnTo>
                      <a:pt x="531" y="5699"/>
                    </a:lnTo>
                    <a:lnTo>
                      <a:pt x="480" y="5702"/>
                    </a:lnTo>
                    <a:lnTo>
                      <a:pt x="429" y="5706"/>
                    </a:lnTo>
                    <a:lnTo>
                      <a:pt x="378" y="5720"/>
                    </a:lnTo>
                    <a:lnTo>
                      <a:pt x="331" y="5742"/>
                    </a:lnTo>
                    <a:lnTo>
                      <a:pt x="291" y="5779"/>
                    </a:lnTo>
                    <a:lnTo>
                      <a:pt x="243" y="5833"/>
                    </a:lnTo>
                    <a:lnTo>
                      <a:pt x="185" y="5895"/>
                    </a:lnTo>
                    <a:lnTo>
                      <a:pt x="123" y="5968"/>
                    </a:lnTo>
                    <a:lnTo>
                      <a:pt x="91" y="6019"/>
                    </a:lnTo>
                    <a:lnTo>
                      <a:pt x="65" y="6073"/>
                    </a:lnTo>
                    <a:lnTo>
                      <a:pt x="40" y="6139"/>
                    </a:lnTo>
                    <a:lnTo>
                      <a:pt x="25" y="6212"/>
                    </a:lnTo>
                    <a:lnTo>
                      <a:pt x="22" y="6292"/>
                    </a:lnTo>
                    <a:lnTo>
                      <a:pt x="25" y="6361"/>
                    </a:lnTo>
                    <a:lnTo>
                      <a:pt x="36" y="6437"/>
                    </a:lnTo>
                    <a:lnTo>
                      <a:pt x="58" y="6546"/>
                    </a:lnTo>
                    <a:lnTo>
                      <a:pt x="83" y="6634"/>
                    </a:lnTo>
                    <a:lnTo>
                      <a:pt x="109" y="6699"/>
                    </a:lnTo>
                    <a:lnTo>
                      <a:pt x="134" y="6750"/>
                    </a:lnTo>
                    <a:lnTo>
                      <a:pt x="160" y="6787"/>
                    </a:lnTo>
                    <a:lnTo>
                      <a:pt x="189" y="6816"/>
                    </a:lnTo>
                    <a:lnTo>
                      <a:pt x="211" y="6834"/>
                    </a:lnTo>
                    <a:lnTo>
                      <a:pt x="225" y="6837"/>
                    </a:lnTo>
                    <a:lnTo>
                      <a:pt x="229" y="6837"/>
                    </a:lnTo>
                    <a:lnTo>
                      <a:pt x="382" y="6750"/>
                    </a:lnTo>
                    <a:lnTo>
                      <a:pt x="378" y="6554"/>
                    </a:lnTo>
                    <a:lnTo>
                      <a:pt x="374" y="6554"/>
                    </a:lnTo>
                    <a:lnTo>
                      <a:pt x="360" y="6539"/>
                    </a:lnTo>
                    <a:lnTo>
                      <a:pt x="349" y="6517"/>
                    </a:lnTo>
                    <a:lnTo>
                      <a:pt x="338" y="6488"/>
                    </a:lnTo>
                    <a:lnTo>
                      <a:pt x="338" y="6485"/>
                    </a:lnTo>
                    <a:lnTo>
                      <a:pt x="338" y="6470"/>
                    </a:lnTo>
                    <a:lnTo>
                      <a:pt x="342" y="6459"/>
                    </a:lnTo>
                    <a:lnTo>
                      <a:pt x="356" y="6437"/>
                    </a:lnTo>
                    <a:lnTo>
                      <a:pt x="360" y="6426"/>
                    </a:lnTo>
                    <a:lnTo>
                      <a:pt x="367" y="6419"/>
                    </a:lnTo>
                    <a:lnTo>
                      <a:pt x="367" y="6415"/>
                    </a:lnTo>
                    <a:lnTo>
                      <a:pt x="367" y="6412"/>
                    </a:lnTo>
                    <a:lnTo>
                      <a:pt x="356" y="6394"/>
                    </a:lnTo>
                    <a:lnTo>
                      <a:pt x="345" y="6364"/>
                    </a:lnTo>
                    <a:lnTo>
                      <a:pt x="334" y="6335"/>
                    </a:lnTo>
                    <a:lnTo>
                      <a:pt x="327" y="6321"/>
                    </a:lnTo>
                    <a:lnTo>
                      <a:pt x="327" y="6303"/>
                    </a:lnTo>
                    <a:lnTo>
                      <a:pt x="327" y="6292"/>
                    </a:lnTo>
                    <a:lnTo>
                      <a:pt x="331" y="6284"/>
                    </a:lnTo>
                    <a:lnTo>
                      <a:pt x="334" y="6277"/>
                    </a:lnTo>
                    <a:lnTo>
                      <a:pt x="345" y="6266"/>
                    </a:lnTo>
                    <a:lnTo>
                      <a:pt x="353" y="6255"/>
                    </a:lnTo>
                    <a:lnTo>
                      <a:pt x="363" y="6252"/>
                    </a:lnTo>
                    <a:lnTo>
                      <a:pt x="371" y="6244"/>
                    </a:lnTo>
                    <a:lnTo>
                      <a:pt x="374" y="6244"/>
                    </a:lnTo>
                    <a:lnTo>
                      <a:pt x="374" y="6241"/>
                    </a:lnTo>
                    <a:lnTo>
                      <a:pt x="374" y="6233"/>
                    </a:lnTo>
                    <a:lnTo>
                      <a:pt x="374" y="6219"/>
                    </a:lnTo>
                    <a:lnTo>
                      <a:pt x="378" y="6204"/>
                    </a:lnTo>
                    <a:lnTo>
                      <a:pt x="382" y="6168"/>
                    </a:lnTo>
                    <a:lnTo>
                      <a:pt x="393" y="6135"/>
                    </a:lnTo>
                    <a:lnTo>
                      <a:pt x="396" y="6128"/>
                    </a:lnTo>
                    <a:lnTo>
                      <a:pt x="400" y="6121"/>
                    </a:lnTo>
                    <a:lnTo>
                      <a:pt x="411" y="6113"/>
                    </a:lnTo>
                    <a:lnTo>
                      <a:pt x="425" y="6106"/>
                    </a:lnTo>
                    <a:lnTo>
                      <a:pt x="440" y="6102"/>
                    </a:lnTo>
                    <a:lnTo>
                      <a:pt x="458" y="6099"/>
                    </a:lnTo>
                    <a:lnTo>
                      <a:pt x="476" y="6095"/>
                    </a:lnTo>
                    <a:lnTo>
                      <a:pt x="494" y="6095"/>
                    </a:lnTo>
                    <a:lnTo>
                      <a:pt x="509" y="6095"/>
                    </a:lnTo>
                    <a:lnTo>
                      <a:pt x="513" y="6095"/>
                    </a:lnTo>
                    <a:lnTo>
                      <a:pt x="516" y="6092"/>
                    </a:lnTo>
                    <a:lnTo>
                      <a:pt x="520" y="6084"/>
                    </a:lnTo>
                    <a:lnTo>
                      <a:pt x="531" y="6077"/>
                    </a:lnTo>
                    <a:lnTo>
                      <a:pt x="538" y="6070"/>
                    </a:lnTo>
                    <a:lnTo>
                      <a:pt x="549" y="6059"/>
                    </a:lnTo>
                    <a:lnTo>
                      <a:pt x="560" y="6052"/>
                    </a:lnTo>
                    <a:lnTo>
                      <a:pt x="574" y="6044"/>
                    </a:lnTo>
                    <a:lnTo>
                      <a:pt x="589" y="6041"/>
                    </a:lnTo>
                    <a:lnTo>
                      <a:pt x="600" y="6041"/>
                    </a:lnTo>
                    <a:lnTo>
                      <a:pt x="625" y="6044"/>
                    </a:lnTo>
                    <a:lnTo>
                      <a:pt x="643" y="6048"/>
                    </a:lnTo>
                    <a:lnTo>
                      <a:pt x="658" y="6055"/>
                    </a:lnTo>
                    <a:lnTo>
                      <a:pt x="665" y="6059"/>
                    </a:lnTo>
                    <a:lnTo>
                      <a:pt x="669" y="6059"/>
                    </a:lnTo>
                    <a:lnTo>
                      <a:pt x="669" y="6066"/>
                    </a:lnTo>
                    <a:lnTo>
                      <a:pt x="669" y="6070"/>
                    </a:lnTo>
                    <a:lnTo>
                      <a:pt x="669" y="6073"/>
                    </a:lnTo>
                    <a:lnTo>
                      <a:pt x="669" y="6077"/>
                    </a:lnTo>
                    <a:lnTo>
                      <a:pt x="673" y="6095"/>
                    </a:lnTo>
                    <a:lnTo>
                      <a:pt x="676" y="6113"/>
                    </a:lnTo>
                    <a:lnTo>
                      <a:pt x="691" y="6164"/>
                    </a:lnTo>
                    <a:lnTo>
                      <a:pt x="720" y="6223"/>
                    </a:lnTo>
                    <a:lnTo>
                      <a:pt x="753" y="6266"/>
                    </a:lnTo>
                    <a:lnTo>
                      <a:pt x="789" y="6303"/>
                    </a:lnTo>
                    <a:lnTo>
                      <a:pt x="840" y="6339"/>
                    </a:lnTo>
                    <a:lnTo>
                      <a:pt x="902" y="6368"/>
                    </a:lnTo>
                    <a:lnTo>
                      <a:pt x="978" y="6390"/>
                    </a:lnTo>
                    <a:lnTo>
                      <a:pt x="1069" y="6404"/>
                    </a:lnTo>
                    <a:lnTo>
                      <a:pt x="1204" y="6412"/>
                    </a:lnTo>
                    <a:lnTo>
                      <a:pt x="1356" y="6419"/>
                    </a:lnTo>
                    <a:lnTo>
                      <a:pt x="1524" y="6423"/>
                    </a:lnTo>
                    <a:lnTo>
                      <a:pt x="1673" y="6419"/>
                    </a:lnTo>
                    <a:lnTo>
                      <a:pt x="1822" y="6408"/>
                    </a:lnTo>
                    <a:lnTo>
                      <a:pt x="1971" y="6394"/>
                    </a:lnTo>
                    <a:lnTo>
                      <a:pt x="2113" y="6364"/>
                    </a:lnTo>
                    <a:lnTo>
                      <a:pt x="2218" y="6335"/>
                    </a:lnTo>
                    <a:lnTo>
                      <a:pt x="2316" y="6295"/>
                    </a:lnTo>
                    <a:lnTo>
                      <a:pt x="2404" y="6248"/>
                    </a:lnTo>
                    <a:lnTo>
                      <a:pt x="2476" y="6190"/>
                    </a:lnTo>
                    <a:lnTo>
                      <a:pt x="2538" y="6121"/>
                    </a:lnTo>
                    <a:lnTo>
                      <a:pt x="2626" y="5993"/>
                    </a:lnTo>
                    <a:lnTo>
                      <a:pt x="2709" y="5866"/>
                    </a:lnTo>
                    <a:lnTo>
                      <a:pt x="2782" y="5739"/>
                    </a:lnTo>
                    <a:lnTo>
                      <a:pt x="2844" y="5611"/>
                    </a:lnTo>
                    <a:lnTo>
                      <a:pt x="2895" y="5488"/>
                    </a:lnTo>
                    <a:lnTo>
                      <a:pt x="2935" y="5367"/>
                    </a:lnTo>
                    <a:lnTo>
                      <a:pt x="2960" y="5251"/>
                    </a:lnTo>
                    <a:lnTo>
                      <a:pt x="2967" y="5138"/>
                    </a:lnTo>
                    <a:lnTo>
                      <a:pt x="2964" y="5084"/>
                    </a:lnTo>
                    <a:lnTo>
                      <a:pt x="2953" y="4985"/>
                    </a:lnTo>
                    <a:lnTo>
                      <a:pt x="2931" y="4887"/>
                    </a:lnTo>
                    <a:lnTo>
                      <a:pt x="2902" y="4793"/>
                    </a:lnTo>
                    <a:lnTo>
                      <a:pt x="2866" y="4705"/>
                    </a:lnTo>
                    <a:lnTo>
                      <a:pt x="2818" y="4629"/>
                    </a:lnTo>
                    <a:lnTo>
                      <a:pt x="2760" y="4560"/>
                    </a:lnTo>
                    <a:lnTo>
                      <a:pt x="2698" y="4501"/>
                    </a:lnTo>
                    <a:lnTo>
                      <a:pt x="2626" y="4458"/>
                    </a:lnTo>
                    <a:lnTo>
                      <a:pt x="2542" y="4432"/>
                    </a:lnTo>
                    <a:lnTo>
                      <a:pt x="2451" y="4421"/>
                    </a:lnTo>
                    <a:lnTo>
                      <a:pt x="2440" y="4421"/>
                    </a:lnTo>
                    <a:lnTo>
                      <a:pt x="2327" y="4429"/>
                    </a:lnTo>
                    <a:lnTo>
                      <a:pt x="2222" y="4458"/>
                    </a:lnTo>
                    <a:lnTo>
                      <a:pt x="2120" y="4498"/>
                    </a:lnTo>
                    <a:lnTo>
                      <a:pt x="2029" y="4541"/>
                    </a:lnTo>
                    <a:lnTo>
                      <a:pt x="1967" y="4581"/>
                    </a:lnTo>
                    <a:lnTo>
                      <a:pt x="1913" y="4618"/>
                    </a:lnTo>
                    <a:lnTo>
                      <a:pt x="1869" y="4647"/>
                    </a:lnTo>
                    <a:lnTo>
                      <a:pt x="1836" y="4672"/>
                    </a:lnTo>
                    <a:lnTo>
                      <a:pt x="1822" y="4687"/>
                    </a:lnTo>
                    <a:lnTo>
                      <a:pt x="1818" y="4691"/>
                    </a:lnTo>
                    <a:lnTo>
                      <a:pt x="1815" y="4694"/>
                    </a:lnTo>
                    <a:lnTo>
                      <a:pt x="1807" y="4691"/>
                    </a:lnTo>
                    <a:lnTo>
                      <a:pt x="1796" y="4687"/>
                    </a:lnTo>
                    <a:lnTo>
                      <a:pt x="1771" y="4676"/>
                    </a:lnTo>
                    <a:lnTo>
                      <a:pt x="1735" y="4651"/>
                    </a:lnTo>
                    <a:lnTo>
                      <a:pt x="1687" y="4611"/>
                    </a:lnTo>
                    <a:lnTo>
                      <a:pt x="1636" y="4552"/>
                    </a:lnTo>
                    <a:lnTo>
                      <a:pt x="1600" y="4498"/>
                    </a:lnTo>
                    <a:lnTo>
                      <a:pt x="1564" y="4432"/>
                    </a:lnTo>
                    <a:lnTo>
                      <a:pt x="1531" y="4352"/>
                    </a:lnTo>
                    <a:lnTo>
                      <a:pt x="1502" y="4258"/>
                    </a:lnTo>
                    <a:lnTo>
                      <a:pt x="1476" y="4148"/>
                    </a:lnTo>
                    <a:lnTo>
                      <a:pt x="1458" y="4021"/>
                    </a:lnTo>
                    <a:lnTo>
                      <a:pt x="1447" y="3879"/>
                    </a:lnTo>
                    <a:lnTo>
                      <a:pt x="1440" y="3766"/>
                    </a:lnTo>
                    <a:lnTo>
                      <a:pt x="1440" y="3632"/>
                    </a:lnTo>
                    <a:lnTo>
                      <a:pt x="1436" y="3475"/>
                    </a:lnTo>
                    <a:lnTo>
                      <a:pt x="1436" y="3301"/>
                    </a:lnTo>
                    <a:lnTo>
                      <a:pt x="1436" y="3108"/>
                    </a:lnTo>
                    <a:lnTo>
                      <a:pt x="1436" y="2846"/>
                    </a:lnTo>
                    <a:lnTo>
                      <a:pt x="1436" y="2569"/>
                    </a:lnTo>
                    <a:lnTo>
                      <a:pt x="1440" y="2282"/>
                    </a:lnTo>
                    <a:lnTo>
                      <a:pt x="1440" y="1987"/>
                    </a:lnTo>
                    <a:lnTo>
                      <a:pt x="1444" y="1692"/>
                    </a:lnTo>
                    <a:lnTo>
                      <a:pt x="1447" y="1405"/>
                    </a:lnTo>
                    <a:lnTo>
                      <a:pt x="1447" y="1128"/>
                    </a:lnTo>
                    <a:lnTo>
                      <a:pt x="1451" y="870"/>
                    </a:lnTo>
                    <a:lnTo>
                      <a:pt x="1451" y="630"/>
                    </a:lnTo>
                    <a:lnTo>
                      <a:pt x="1451" y="488"/>
                    </a:lnTo>
                    <a:lnTo>
                      <a:pt x="1447" y="360"/>
                    </a:lnTo>
                    <a:lnTo>
                      <a:pt x="1447" y="248"/>
                    </a:lnTo>
                    <a:lnTo>
                      <a:pt x="1444" y="149"/>
                    </a:lnTo>
                    <a:lnTo>
                      <a:pt x="1444" y="73"/>
                    </a:lnTo>
                    <a:lnTo>
                      <a:pt x="1440" y="22"/>
                    </a:lnTo>
                    <a:lnTo>
                      <a:pt x="1178" y="22"/>
                    </a:lnTo>
                    <a:close/>
                    <a:moveTo>
                      <a:pt x="1160" y="0"/>
                    </a:moveTo>
                    <a:lnTo>
                      <a:pt x="1458" y="0"/>
                    </a:lnTo>
                    <a:lnTo>
                      <a:pt x="1458" y="11"/>
                    </a:lnTo>
                    <a:lnTo>
                      <a:pt x="1462" y="69"/>
                    </a:lnTo>
                    <a:lnTo>
                      <a:pt x="1465" y="149"/>
                    </a:lnTo>
                    <a:lnTo>
                      <a:pt x="1469" y="248"/>
                    </a:lnTo>
                    <a:lnTo>
                      <a:pt x="1469" y="360"/>
                    </a:lnTo>
                    <a:lnTo>
                      <a:pt x="1469" y="488"/>
                    </a:lnTo>
                    <a:lnTo>
                      <a:pt x="1469" y="630"/>
                    </a:lnTo>
                    <a:lnTo>
                      <a:pt x="1469" y="870"/>
                    </a:lnTo>
                    <a:lnTo>
                      <a:pt x="1469" y="1128"/>
                    </a:lnTo>
                    <a:lnTo>
                      <a:pt x="1465" y="1405"/>
                    </a:lnTo>
                    <a:lnTo>
                      <a:pt x="1465" y="1692"/>
                    </a:lnTo>
                    <a:lnTo>
                      <a:pt x="1462" y="1987"/>
                    </a:lnTo>
                    <a:lnTo>
                      <a:pt x="1458" y="2282"/>
                    </a:lnTo>
                    <a:lnTo>
                      <a:pt x="1458" y="2569"/>
                    </a:lnTo>
                    <a:lnTo>
                      <a:pt x="1455" y="2849"/>
                    </a:lnTo>
                    <a:lnTo>
                      <a:pt x="1455" y="3108"/>
                    </a:lnTo>
                    <a:lnTo>
                      <a:pt x="1455" y="3301"/>
                    </a:lnTo>
                    <a:lnTo>
                      <a:pt x="1458" y="3475"/>
                    </a:lnTo>
                    <a:lnTo>
                      <a:pt x="1458" y="3632"/>
                    </a:lnTo>
                    <a:lnTo>
                      <a:pt x="1462" y="3766"/>
                    </a:lnTo>
                    <a:lnTo>
                      <a:pt x="1465" y="3879"/>
                    </a:lnTo>
                    <a:lnTo>
                      <a:pt x="1476" y="4017"/>
                    </a:lnTo>
                    <a:lnTo>
                      <a:pt x="1495" y="4141"/>
                    </a:lnTo>
                    <a:lnTo>
                      <a:pt x="1520" y="4247"/>
                    </a:lnTo>
                    <a:lnTo>
                      <a:pt x="1549" y="4338"/>
                    </a:lnTo>
                    <a:lnTo>
                      <a:pt x="1582" y="4418"/>
                    </a:lnTo>
                    <a:lnTo>
                      <a:pt x="1615" y="4480"/>
                    </a:lnTo>
                    <a:lnTo>
                      <a:pt x="1651" y="4534"/>
                    </a:lnTo>
                    <a:lnTo>
                      <a:pt x="1698" y="4592"/>
                    </a:lnTo>
                    <a:lnTo>
                      <a:pt x="1742" y="4632"/>
                    </a:lnTo>
                    <a:lnTo>
                      <a:pt x="1778" y="4654"/>
                    </a:lnTo>
                    <a:lnTo>
                      <a:pt x="1804" y="4669"/>
                    </a:lnTo>
                    <a:lnTo>
                      <a:pt x="1807" y="4669"/>
                    </a:lnTo>
                    <a:lnTo>
                      <a:pt x="1811" y="4669"/>
                    </a:lnTo>
                    <a:lnTo>
                      <a:pt x="1829" y="4654"/>
                    </a:lnTo>
                    <a:lnTo>
                      <a:pt x="1858" y="4632"/>
                    </a:lnTo>
                    <a:lnTo>
                      <a:pt x="1895" y="4603"/>
                    </a:lnTo>
                    <a:lnTo>
                      <a:pt x="1942" y="4571"/>
                    </a:lnTo>
                    <a:lnTo>
                      <a:pt x="2000" y="4538"/>
                    </a:lnTo>
                    <a:lnTo>
                      <a:pt x="2095" y="4487"/>
                    </a:lnTo>
                    <a:lnTo>
                      <a:pt x="2200" y="4443"/>
                    </a:lnTo>
                    <a:lnTo>
                      <a:pt x="2316" y="4410"/>
                    </a:lnTo>
                    <a:lnTo>
                      <a:pt x="2440" y="4400"/>
                    </a:lnTo>
                    <a:lnTo>
                      <a:pt x="2451" y="4400"/>
                    </a:lnTo>
                    <a:lnTo>
                      <a:pt x="2531" y="4407"/>
                    </a:lnTo>
                    <a:lnTo>
                      <a:pt x="2604" y="4429"/>
                    </a:lnTo>
                    <a:lnTo>
                      <a:pt x="2673" y="4461"/>
                    </a:lnTo>
                    <a:lnTo>
                      <a:pt x="2731" y="4505"/>
                    </a:lnTo>
                    <a:lnTo>
                      <a:pt x="2786" y="4556"/>
                    </a:lnTo>
                    <a:lnTo>
                      <a:pt x="2833" y="4618"/>
                    </a:lnTo>
                    <a:lnTo>
                      <a:pt x="2884" y="4698"/>
                    </a:lnTo>
                    <a:lnTo>
                      <a:pt x="2920" y="4785"/>
                    </a:lnTo>
                    <a:lnTo>
                      <a:pt x="2953" y="4880"/>
                    </a:lnTo>
                    <a:lnTo>
                      <a:pt x="2971" y="4982"/>
                    </a:lnTo>
                    <a:lnTo>
                      <a:pt x="2986" y="5084"/>
                    </a:lnTo>
                    <a:lnTo>
                      <a:pt x="2989" y="5138"/>
                    </a:lnTo>
                    <a:lnTo>
                      <a:pt x="2978" y="5255"/>
                    </a:lnTo>
                    <a:lnTo>
                      <a:pt x="2953" y="5371"/>
                    </a:lnTo>
                    <a:lnTo>
                      <a:pt x="2917" y="5495"/>
                    </a:lnTo>
                    <a:lnTo>
                      <a:pt x="2862" y="5622"/>
                    </a:lnTo>
                    <a:lnTo>
                      <a:pt x="2800" y="5750"/>
                    </a:lnTo>
                    <a:lnTo>
                      <a:pt x="2724" y="5877"/>
                    </a:lnTo>
                    <a:lnTo>
                      <a:pt x="2644" y="6004"/>
                    </a:lnTo>
                    <a:lnTo>
                      <a:pt x="2553" y="6132"/>
                    </a:lnTo>
                    <a:lnTo>
                      <a:pt x="2491" y="6204"/>
                    </a:lnTo>
                    <a:lnTo>
                      <a:pt x="2415" y="6263"/>
                    </a:lnTo>
                    <a:lnTo>
                      <a:pt x="2324" y="6314"/>
                    </a:lnTo>
                    <a:lnTo>
                      <a:pt x="2226" y="6354"/>
                    </a:lnTo>
                    <a:lnTo>
                      <a:pt x="2116" y="6383"/>
                    </a:lnTo>
                    <a:lnTo>
                      <a:pt x="1975" y="6412"/>
                    </a:lnTo>
                    <a:lnTo>
                      <a:pt x="1822" y="6430"/>
                    </a:lnTo>
                    <a:lnTo>
                      <a:pt x="1673" y="6441"/>
                    </a:lnTo>
                    <a:lnTo>
                      <a:pt x="1524" y="6441"/>
                    </a:lnTo>
                    <a:lnTo>
                      <a:pt x="1356" y="6441"/>
                    </a:lnTo>
                    <a:lnTo>
                      <a:pt x="1200" y="6434"/>
                    </a:lnTo>
                    <a:lnTo>
                      <a:pt x="1065" y="6423"/>
                    </a:lnTo>
                    <a:lnTo>
                      <a:pt x="974" y="6412"/>
                    </a:lnTo>
                    <a:lnTo>
                      <a:pt x="894" y="6386"/>
                    </a:lnTo>
                    <a:lnTo>
                      <a:pt x="829" y="6357"/>
                    </a:lnTo>
                    <a:lnTo>
                      <a:pt x="778" y="6321"/>
                    </a:lnTo>
                    <a:lnTo>
                      <a:pt x="734" y="6277"/>
                    </a:lnTo>
                    <a:lnTo>
                      <a:pt x="705" y="6233"/>
                    </a:lnTo>
                    <a:lnTo>
                      <a:pt x="676" y="6186"/>
                    </a:lnTo>
                    <a:lnTo>
                      <a:pt x="662" y="6139"/>
                    </a:lnTo>
                    <a:lnTo>
                      <a:pt x="654" y="6102"/>
                    </a:lnTo>
                    <a:lnTo>
                      <a:pt x="651" y="6077"/>
                    </a:lnTo>
                    <a:lnTo>
                      <a:pt x="651" y="6073"/>
                    </a:lnTo>
                    <a:lnTo>
                      <a:pt x="643" y="6070"/>
                    </a:lnTo>
                    <a:lnTo>
                      <a:pt x="636" y="6066"/>
                    </a:lnTo>
                    <a:lnTo>
                      <a:pt x="625" y="6062"/>
                    </a:lnTo>
                    <a:lnTo>
                      <a:pt x="614" y="6062"/>
                    </a:lnTo>
                    <a:lnTo>
                      <a:pt x="600" y="6059"/>
                    </a:lnTo>
                    <a:lnTo>
                      <a:pt x="593" y="6062"/>
                    </a:lnTo>
                    <a:lnTo>
                      <a:pt x="585" y="6062"/>
                    </a:lnTo>
                    <a:lnTo>
                      <a:pt x="574" y="6070"/>
                    </a:lnTo>
                    <a:lnTo>
                      <a:pt x="563" y="6073"/>
                    </a:lnTo>
                    <a:lnTo>
                      <a:pt x="556" y="6081"/>
                    </a:lnTo>
                    <a:lnTo>
                      <a:pt x="545" y="6092"/>
                    </a:lnTo>
                    <a:lnTo>
                      <a:pt x="538" y="6099"/>
                    </a:lnTo>
                    <a:lnTo>
                      <a:pt x="531" y="6106"/>
                    </a:lnTo>
                    <a:lnTo>
                      <a:pt x="527" y="6110"/>
                    </a:lnTo>
                    <a:lnTo>
                      <a:pt x="523" y="6110"/>
                    </a:lnTo>
                    <a:lnTo>
                      <a:pt x="520" y="6113"/>
                    </a:lnTo>
                    <a:lnTo>
                      <a:pt x="516" y="6113"/>
                    </a:lnTo>
                    <a:lnTo>
                      <a:pt x="513" y="6113"/>
                    </a:lnTo>
                    <a:lnTo>
                      <a:pt x="509" y="6113"/>
                    </a:lnTo>
                    <a:lnTo>
                      <a:pt x="494" y="6113"/>
                    </a:lnTo>
                    <a:lnTo>
                      <a:pt x="480" y="6117"/>
                    </a:lnTo>
                    <a:lnTo>
                      <a:pt x="458" y="6117"/>
                    </a:lnTo>
                    <a:lnTo>
                      <a:pt x="447" y="6121"/>
                    </a:lnTo>
                    <a:lnTo>
                      <a:pt x="433" y="6124"/>
                    </a:lnTo>
                    <a:lnTo>
                      <a:pt x="422" y="6132"/>
                    </a:lnTo>
                    <a:lnTo>
                      <a:pt x="414" y="6135"/>
                    </a:lnTo>
                    <a:lnTo>
                      <a:pt x="411" y="6139"/>
                    </a:lnTo>
                    <a:lnTo>
                      <a:pt x="411" y="6142"/>
                    </a:lnTo>
                    <a:lnTo>
                      <a:pt x="407" y="6150"/>
                    </a:lnTo>
                    <a:lnTo>
                      <a:pt x="403" y="6161"/>
                    </a:lnTo>
                    <a:lnTo>
                      <a:pt x="403" y="6175"/>
                    </a:lnTo>
                    <a:lnTo>
                      <a:pt x="396" y="6208"/>
                    </a:lnTo>
                    <a:lnTo>
                      <a:pt x="396" y="6237"/>
                    </a:lnTo>
                    <a:lnTo>
                      <a:pt x="393" y="6244"/>
                    </a:lnTo>
                    <a:lnTo>
                      <a:pt x="393" y="6248"/>
                    </a:lnTo>
                    <a:lnTo>
                      <a:pt x="393" y="6252"/>
                    </a:lnTo>
                    <a:lnTo>
                      <a:pt x="393" y="6259"/>
                    </a:lnTo>
                    <a:lnTo>
                      <a:pt x="389" y="6259"/>
                    </a:lnTo>
                    <a:lnTo>
                      <a:pt x="385" y="6263"/>
                    </a:lnTo>
                    <a:lnTo>
                      <a:pt x="378" y="6266"/>
                    </a:lnTo>
                    <a:lnTo>
                      <a:pt x="374" y="6266"/>
                    </a:lnTo>
                    <a:lnTo>
                      <a:pt x="363" y="6277"/>
                    </a:lnTo>
                    <a:lnTo>
                      <a:pt x="353" y="6288"/>
                    </a:lnTo>
                    <a:lnTo>
                      <a:pt x="349" y="6295"/>
                    </a:lnTo>
                    <a:lnTo>
                      <a:pt x="345" y="6303"/>
                    </a:lnTo>
                    <a:lnTo>
                      <a:pt x="345" y="6310"/>
                    </a:lnTo>
                    <a:lnTo>
                      <a:pt x="349" y="6321"/>
                    </a:lnTo>
                    <a:lnTo>
                      <a:pt x="353" y="6335"/>
                    </a:lnTo>
                    <a:lnTo>
                      <a:pt x="360" y="6350"/>
                    </a:lnTo>
                    <a:lnTo>
                      <a:pt x="367" y="6368"/>
                    </a:lnTo>
                    <a:lnTo>
                      <a:pt x="374" y="6383"/>
                    </a:lnTo>
                    <a:lnTo>
                      <a:pt x="382" y="6397"/>
                    </a:lnTo>
                    <a:lnTo>
                      <a:pt x="385" y="6404"/>
                    </a:lnTo>
                    <a:lnTo>
                      <a:pt x="389" y="6412"/>
                    </a:lnTo>
                    <a:lnTo>
                      <a:pt x="393" y="6419"/>
                    </a:lnTo>
                    <a:lnTo>
                      <a:pt x="389" y="6423"/>
                    </a:lnTo>
                    <a:lnTo>
                      <a:pt x="385" y="6423"/>
                    </a:lnTo>
                    <a:lnTo>
                      <a:pt x="385" y="6426"/>
                    </a:lnTo>
                    <a:lnTo>
                      <a:pt x="382" y="6430"/>
                    </a:lnTo>
                    <a:lnTo>
                      <a:pt x="378" y="6437"/>
                    </a:lnTo>
                    <a:lnTo>
                      <a:pt x="371" y="6452"/>
                    </a:lnTo>
                    <a:lnTo>
                      <a:pt x="363" y="6466"/>
                    </a:lnTo>
                    <a:lnTo>
                      <a:pt x="360" y="6477"/>
                    </a:lnTo>
                    <a:lnTo>
                      <a:pt x="360" y="6485"/>
                    </a:lnTo>
                    <a:lnTo>
                      <a:pt x="360" y="6499"/>
                    </a:lnTo>
                    <a:lnTo>
                      <a:pt x="367" y="6510"/>
                    </a:lnTo>
                    <a:lnTo>
                      <a:pt x="374" y="6521"/>
                    </a:lnTo>
                    <a:lnTo>
                      <a:pt x="378" y="6528"/>
                    </a:lnTo>
                    <a:lnTo>
                      <a:pt x="385" y="6535"/>
                    </a:lnTo>
                    <a:lnTo>
                      <a:pt x="389" y="6539"/>
                    </a:lnTo>
                    <a:lnTo>
                      <a:pt x="393" y="6543"/>
                    </a:lnTo>
                    <a:lnTo>
                      <a:pt x="396" y="6546"/>
                    </a:lnTo>
                    <a:lnTo>
                      <a:pt x="403" y="6761"/>
                    </a:lnTo>
                    <a:lnTo>
                      <a:pt x="233" y="6859"/>
                    </a:lnTo>
                    <a:lnTo>
                      <a:pt x="229" y="6859"/>
                    </a:lnTo>
                    <a:lnTo>
                      <a:pt x="222" y="6859"/>
                    </a:lnTo>
                    <a:lnTo>
                      <a:pt x="203" y="6852"/>
                    </a:lnTo>
                    <a:lnTo>
                      <a:pt x="178" y="6837"/>
                    </a:lnTo>
                    <a:lnTo>
                      <a:pt x="149" y="6805"/>
                    </a:lnTo>
                    <a:lnTo>
                      <a:pt x="120" y="6768"/>
                    </a:lnTo>
                    <a:lnTo>
                      <a:pt x="94" y="6714"/>
                    </a:lnTo>
                    <a:lnTo>
                      <a:pt x="65" y="6645"/>
                    </a:lnTo>
                    <a:lnTo>
                      <a:pt x="40" y="6554"/>
                    </a:lnTo>
                    <a:lnTo>
                      <a:pt x="14" y="6445"/>
                    </a:lnTo>
                    <a:lnTo>
                      <a:pt x="3" y="6364"/>
                    </a:lnTo>
                    <a:lnTo>
                      <a:pt x="0" y="6292"/>
                    </a:lnTo>
                    <a:lnTo>
                      <a:pt x="7" y="6208"/>
                    </a:lnTo>
                    <a:lnTo>
                      <a:pt x="22" y="6132"/>
                    </a:lnTo>
                    <a:lnTo>
                      <a:pt x="43" y="6066"/>
                    </a:lnTo>
                    <a:lnTo>
                      <a:pt x="76" y="6008"/>
                    </a:lnTo>
                    <a:lnTo>
                      <a:pt x="109" y="5957"/>
                    </a:lnTo>
                    <a:lnTo>
                      <a:pt x="171" y="5880"/>
                    </a:lnTo>
                    <a:lnTo>
                      <a:pt x="229" y="5822"/>
                    </a:lnTo>
                    <a:lnTo>
                      <a:pt x="276" y="5768"/>
                    </a:lnTo>
                    <a:lnTo>
                      <a:pt x="313" y="5731"/>
                    </a:lnTo>
                    <a:lnTo>
                      <a:pt x="356" y="5706"/>
                    </a:lnTo>
                    <a:lnTo>
                      <a:pt x="403" y="5691"/>
                    </a:lnTo>
                    <a:lnTo>
                      <a:pt x="473" y="5680"/>
                    </a:lnTo>
                    <a:lnTo>
                      <a:pt x="542" y="5677"/>
                    </a:lnTo>
                    <a:lnTo>
                      <a:pt x="578" y="5677"/>
                    </a:lnTo>
                    <a:lnTo>
                      <a:pt x="607" y="5673"/>
                    </a:lnTo>
                    <a:lnTo>
                      <a:pt x="618" y="5669"/>
                    </a:lnTo>
                    <a:lnTo>
                      <a:pt x="625" y="5662"/>
                    </a:lnTo>
                    <a:lnTo>
                      <a:pt x="654" y="5637"/>
                    </a:lnTo>
                    <a:lnTo>
                      <a:pt x="691" y="5611"/>
                    </a:lnTo>
                    <a:lnTo>
                      <a:pt x="742" y="5586"/>
                    </a:lnTo>
                    <a:lnTo>
                      <a:pt x="800" y="5568"/>
                    </a:lnTo>
                    <a:lnTo>
                      <a:pt x="869" y="5560"/>
                    </a:lnTo>
                    <a:lnTo>
                      <a:pt x="894" y="5564"/>
                    </a:lnTo>
                    <a:lnTo>
                      <a:pt x="920" y="5564"/>
                    </a:lnTo>
                    <a:lnTo>
                      <a:pt x="967" y="5582"/>
                    </a:lnTo>
                    <a:lnTo>
                      <a:pt x="1014" y="5611"/>
                    </a:lnTo>
                    <a:lnTo>
                      <a:pt x="1062" y="5648"/>
                    </a:lnTo>
                    <a:lnTo>
                      <a:pt x="1113" y="5677"/>
                    </a:lnTo>
                    <a:lnTo>
                      <a:pt x="1145" y="5691"/>
                    </a:lnTo>
                    <a:lnTo>
                      <a:pt x="1178" y="5695"/>
                    </a:lnTo>
                    <a:lnTo>
                      <a:pt x="1182" y="5695"/>
                    </a:lnTo>
                    <a:lnTo>
                      <a:pt x="1233" y="5688"/>
                    </a:lnTo>
                    <a:lnTo>
                      <a:pt x="1276" y="5673"/>
                    </a:lnTo>
                    <a:lnTo>
                      <a:pt x="1316" y="5651"/>
                    </a:lnTo>
                    <a:lnTo>
                      <a:pt x="1364" y="5608"/>
                    </a:lnTo>
                    <a:lnTo>
                      <a:pt x="1407" y="5553"/>
                    </a:lnTo>
                    <a:lnTo>
                      <a:pt x="1455" y="5473"/>
                    </a:lnTo>
                    <a:lnTo>
                      <a:pt x="1495" y="5393"/>
                    </a:lnTo>
                    <a:lnTo>
                      <a:pt x="1535" y="5316"/>
                    </a:lnTo>
                    <a:lnTo>
                      <a:pt x="1553" y="5280"/>
                    </a:lnTo>
                    <a:lnTo>
                      <a:pt x="1556" y="5233"/>
                    </a:lnTo>
                    <a:lnTo>
                      <a:pt x="1549" y="5171"/>
                    </a:lnTo>
                    <a:lnTo>
                      <a:pt x="1535" y="5105"/>
                    </a:lnTo>
                    <a:lnTo>
                      <a:pt x="1509" y="5029"/>
                    </a:lnTo>
                    <a:lnTo>
                      <a:pt x="1476" y="4949"/>
                    </a:lnTo>
                    <a:lnTo>
                      <a:pt x="1425" y="4833"/>
                    </a:lnTo>
                    <a:lnTo>
                      <a:pt x="1364" y="4712"/>
                    </a:lnTo>
                    <a:lnTo>
                      <a:pt x="1305" y="4585"/>
                    </a:lnTo>
                    <a:lnTo>
                      <a:pt x="1262" y="4483"/>
                    </a:lnTo>
                    <a:lnTo>
                      <a:pt x="1229" y="4367"/>
                    </a:lnTo>
                    <a:lnTo>
                      <a:pt x="1204" y="4239"/>
                    </a:lnTo>
                    <a:lnTo>
                      <a:pt x="1182" y="4105"/>
                    </a:lnTo>
                    <a:lnTo>
                      <a:pt x="1164" y="3963"/>
                    </a:lnTo>
                    <a:lnTo>
                      <a:pt x="1145" y="3719"/>
                    </a:lnTo>
                    <a:lnTo>
                      <a:pt x="1131" y="3475"/>
                    </a:lnTo>
                    <a:lnTo>
                      <a:pt x="1120" y="3239"/>
                    </a:lnTo>
                    <a:lnTo>
                      <a:pt x="1116" y="3170"/>
                    </a:lnTo>
                    <a:lnTo>
                      <a:pt x="1113" y="3079"/>
                    </a:lnTo>
                    <a:lnTo>
                      <a:pt x="1113" y="2966"/>
                    </a:lnTo>
                    <a:lnTo>
                      <a:pt x="1113" y="2838"/>
                    </a:lnTo>
                    <a:lnTo>
                      <a:pt x="1113" y="2704"/>
                    </a:lnTo>
                    <a:lnTo>
                      <a:pt x="1113" y="2555"/>
                    </a:lnTo>
                    <a:lnTo>
                      <a:pt x="1116" y="2398"/>
                    </a:lnTo>
                    <a:lnTo>
                      <a:pt x="1116" y="2231"/>
                    </a:lnTo>
                    <a:lnTo>
                      <a:pt x="1120" y="2060"/>
                    </a:lnTo>
                    <a:lnTo>
                      <a:pt x="1124" y="1881"/>
                    </a:lnTo>
                    <a:lnTo>
                      <a:pt x="1124" y="1703"/>
                    </a:lnTo>
                    <a:lnTo>
                      <a:pt x="1127" y="1525"/>
                    </a:lnTo>
                    <a:lnTo>
                      <a:pt x="1131" y="1347"/>
                    </a:lnTo>
                    <a:lnTo>
                      <a:pt x="1134" y="1172"/>
                    </a:lnTo>
                    <a:lnTo>
                      <a:pt x="1138" y="1001"/>
                    </a:lnTo>
                    <a:lnTo>
                      <a:pt x="1142" y="841"/>
                    </a:lnTo>
                    <a:lnTo>
                      <a:pt x="1145" y="684"/>
                    </a:lnTo>
                    <a:lnTo>
                      <a:pt x="1149" y="542"/>
                    </a:lnTo>
                    <a:lnTo>
                      <a:pt x="1149" y="415"/>
                    </a:lnTo>
                    <a:lnTo>
                      <a:pt x="1153" y="299"/>
                    </a:lnTo>
                    <a:lnTo>
                      <a:pt x="1156" y="200"/>
                    </a:lnTo>
                    <a:lnTo>
                      <a:pt x="1156" y="120"/>
                    </a:lnTo>
                    <a:lnTo>
                      <a:pt x="1160" y="62"/>
                    </a:lnTo>
                    <a:lnTo>
                      <a:pt x="1160" y="26"/>
                    </a:lnTo>
                    <a:lnTo>
                      <a:pt x="1160" y="11"/>
                    </a:lnTo>
                    <a:lnTo>
                      <a:pt x="1160" y="0"/>
                    </a:lnTo>
                    <a:close/>
                  </a:path>
                </a:pathLst>
              </a:custGeom>
              <a:solidFill>
                <a:srgbClr val="000000"/>
              </a:solidFill>
              <a:ln w="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91017" name="Freeform 201"/>
              <p:cNvSpPr>
                <a:spLocks/>
              </p:cNvSpPr>
              <p:nvPr/>
            </p:nvSpPr>
            <p:spPr bwMode="auto">
              <a:xfrm>
                <a:off x="2673" y="6288"/>
                <a:ext cx="4124" cy="1506"/>
              </a:xfrm>
              <a:custGeom>
                <a:avLst/>
                <a:gdLst/>
                <a:ahLst/>
                <a:cxnLst>
                  <a:cxn ang="0">
                    <a:pos x="3688" y="36"/>
                  </a:cxn>
                  <a:cxn ang="0">
                    <a:pos x="3830" y="84"/>
                  </a:cxn>
                  <a:cxn ang="0">
                    <a:pos x="4012" y="105"/>
                  </a:cxn>
                  <a:cxn ang="0">
                    <a:pos x="4117" y="244"/>
                  </a:cxn>
                  <a:cxn ang="0">
                    <a:pos x="4095" y="418"/>
                  </a:cxn>
                  <a:cxn ang="0">
                    <a:pos x="3957" y="524"/>
                  </a:cxn>
                  <a:cxn ang="0">
                    <a:pos x="3801" y="527"/>
                  </a:cxn>
                  <a:cxn ang="0">
                    <a:pos x="3724" y="695"/>
                  </a:cxn>
                  <a:cxn ang="0">
                    <a:pos x="3575" y="764"/>
                  </a:cxn>
                  <a:cxn ang="0">
                    <a:pos x="3502" y="859"/>
                  </a:cxn>
                  <a:cxn ang="0">
                    <a:pos x="3346" y="920"/>
                  </a:cxn>
                  <a:cxn ang="0">
                    <a:pos x="3346" y="957"/>
                  </a:cxn>
                  <a:cxn ang="0">
                    <a:pos x="3244" y="1131"/>
                  </a:cxn>
                  <a:cxn ang="0">
                    <a:pos x="2997" y="1222"/>
                  </a:cxn>
                  <a:cxn ang="0">
                    <a:pos x="2826" y="1281"/>
                  </a:cxn>
                  <a:cxn ang="0">
                    <a:pos x="2579" y="1375"/>
                  </a:cxn>
                  <a:cxn ang="0">
                    <a:pos x="2371" y="1466"/>
                  </a:cxn>
                  <a:cxn ang="0">
                    <a:pos x="2124" y="1506"/>
                  </a:cxn>
                  <a:cxn ang="0">
                    <a:pos x="1895" y="1448"/>
                  </a:cxn>
                  <a:cxn ang="0">
                    <a:pos x="1651" y="1506"/>
                  </a:cxn>
                  <a:cxn ang="0">
                    <a:pos x="1386" y="1426"/>
                  </a:cxn>
                  <a:cxn ang="0">
                    <a:pos x="1233" y="1266"/>
                  </a:cxn>
                  <a:cxn ang="0">
                    <a:pos x="1040" y="1277"/>
                  </a:cxn>
                  <a:cxn ang="0">
                    <a:pos x="855" y="1172"/>
                  </a:cxn>
                  <a:cxn ang="0">
                    <a:pos x="738" y="1073"/>
                  </a:cxn>
                  <a:cxn ang="0">
                    <a:pos x="546" y="1041"/>
                  </a:cxn>
                  <a:cxn ang="0">
                    <a:pos x="422" y="877"/>
                  </a:cxn>
                  <a:cxn ang="0">
                    <a:pos x="415" y="764"/>
                  </a:cxn>
                  <a:cxn ang="0">
                    <a:pos x="200" y="797"/>
                  </a:cxn>
                  <a:cxn ang="0">
                    <a:pos x="36" y="669"/>
                  </a:cxn>
                  <a:cxn ang="0">
                    <a:pos x="7" y="462"/>
                  </a:cxn>
                  <a:cxn ang="0">
                    <a:pos x="135" y="298"/>
                  </a:cxn>
                  <a:cxn ang="0">
                    <a:pos x="335" y="269"/>
                  </a:cxn>
                  <a:cxn ang="0">
                    <a:pos x="484" y="215"/>
                  </a:cxn>
                  <a:cxn ang="0">
                    <a:pos x="677" y="196"/>
                  </a:cxn>
                  <a:cxn ang="0">
                    <a:pos x="844" y="331"/>
                  </a:cxn>
                  <a:cxn ang="0">
                    <a:pos x="975" y="342"/>
                  </a:cxn>
                  <a:cxn ang="0">
                    <a:pos x="1168" y="371"/>
                  </a:cxn>
                  <a:cxn ang="0">
                    <a:pos x="1335" y="447"/>
                  </a:cxn>
                  <a:cxn ang="0">
                    <a:pos x="1560" y="517"/>
                  </a:cxn>
                  <a:cxn ang="0">
                    <a:pos x="1684" y="586"/>
                  </a:cxn>
                  <a:cxn ang="0">
                    <a:pos x="1844" y="538"/>
                  </a:cxn>
                  <a:cxn ang="0">
                    <a:pos x="1982" y="640"/>
                  </a:cxn>
                  <a:cxn ang="0">
                    <a:pos x="2095" y="600"/>
                  </a:cxn>
                  <a:cxn ang="0">
                    <a:pos x="2266" y="589"/>
                  </a:cxn>
                  <a:cxn ang="0">
                    <a:pos x="2371" y="600"/>
                  </a:cxn>
                  <a:cxn ang="0">
                    <a:pos x="2524" y="524"/>
                  </a:cxn>
                  <a:cxn ang="0">
                    <a:pos x="2695" y="582"/>
                  </a:cxn>
                  <a:cxn ang="0">
                    <a:pos x="2840" y="546"/>
                  </a:cxn>
                  <a:cxn ang="0">
                    <a:pos x="3070" y="520"/>
                  </a:cxn>
                  <a:cxn ang="0">
                    <a:pos x="3124" y="458"/>
                  </a:cxn>
                  <a:cxn ang="0">
                    <a:pos x="3190" y="302"/>
                  </a:cxn>
                  <a:cxn ang="0">
                    <a:pos x="3346" y="236"/>
                  </a:cxn>
                  <a:cxn ang="0">
                    <a:pos x="3353" y="160"/>
                  </a:cxn>
                  <a:cxn ang="0">
                    <a:pos x="3455" y="29"/>
                  </a:cxn>
                </a:cxnLst>
                <a:rect l="0" t="0" r="r" b="b"/>
                <a:pathLst>
                  <a:path w="4124" h="1506">
                    <a:moveTo>
                      <a:pt x="3568" y="0"/>
                    </a:moveTo>
                    <a:lnTo>
                      <a:pt x="3630" y="7"/>
                    </a:lnTo>
                    <a:lnTo>
                      <a:pt x="3688" y="36"/>
                    </a:lnTo>
                    <a:lnTo>
                      <a:pt x="3735" y="76"/>
                    </a:lnTo>
                    <a:lnTo>
                      <a:pt x="3761" y="73"/>
                    </a:lnTo>
                    <a:lnTo>
                      <a:pt x="3830" y="84"/>
                    </a:lnTo>
                    <a:lnTo>
                      <a:pt x="3895" y="73"/>
                    </a:lnTo>
                    <a:lnTo>
                      <a:pt x="3957" y="80"/>
                    </a:lnTo>
                    <a:lnTo>
                      <a:pt x="4012" y="105"/>
                    </a:lnTo>
                    <a:lnTo>
                      <a:pt x="4059" y="142"/>
                    </a:lnTo>
                    <a:lnTo>
                      <a:pt x="4095" y="185"/>
                    </a:lnTo>
                    <a:lnTo>
                      <a:pt x="4117" y="244"/>
                    </a:lnTo>
                    <a:lnTo>
                      <a:pt x="4124" y="302"/>
                    </a:lnTo>
                    <a:lnTo>
                      <a:pt x="4117" y="364"/>
                    </a:lnTo>
                    <a:lnTo>
                      <a:pt x="4095" y="418"/>
                    </a:lnTo>
                    <a:lnTo>
                      <a:pt x="4059" y="466"/>
                    </a:lnTo>
                    <a:lnTo>
                      <a:pt x="4012" y="502"/>
                    </a:lnTo>
                    <a:lnTo>
                      <a:pt x="3957" y="524"/>
                    </a:lnTo>
                    <a:lnTo>
                      <a:pt x="3895" y="531"/>
                    </a:lnTo>
                    <a:lnTo>
                      <a:pt x="3830" y="524"/>
                    </a:lnTo>
                    <a:lnTo>
                      <a:pt x="3801" y="527"/>
                    </a:lnTo>
                    <a:lnTo>
                      <a:pt x="3786" y="593"/>
                    </a:lnTo>
                    <a:lnTo>
                      <a:pt x="3761" y="648"/>
                    </a:lnTo>
                    <a:lnTo>
                      <a:pt x="3724" y="695"/>
                    </a:lnTo>
                    <a:lnTo>
                      <a:pt x="3681" y="731"/>
                    </a:lnTo>
                    <a:lnTo>
                      <a:pt x="3630" y="753"/>
                    </a:lnTo>
                    <a:lnTo>
                      <a:pt x="3575" y="764"/>
                    </a:lnTo>
                    <a:lnTo>
                      <a:pt x="3564" y="760"/>
                    </a:lnTo>
                    <a:lnTo>
                      <a:pt x="3539" y="815"/>
                    </a:lnTo>
                    <a:lnTo>
                      <a:pt x="3502" y="859"/>
                    </a:lnTo>
                    <a:lnTo>
                      <a:pt x="3459" y="891"/>
                    </a:lnTo>
                    <a:lnTo>
                      <a:pt x="3404" y="913"/>
                    </a:lnTo>
                    <a:lnTo>
                      <a:pt x="3346" y="920"/>
                    </a:lnTo>
                    <a:lnTo>
                      <a:pt x="3342" y="920"/>
                    </a:lnTo>
                    <a:lnTo>
                      <a:pt x="3346" y="939"/>
                    </a:lnTo>
                    <a:lnTo>
                      <a:pt x="3346" y="957"/>
                    </a:lnTo>
                    <a:lnTo>
                      <a:pt x="3331" y="1019"/>
                    </a:lnTo>
                    <a:lnTo>
                      <a:pt x="3299" y="1081"/>
                    </a:lnTo>
                    <a:lnTo>
                      <a:pt x="3244" y="1131"/>
                    </a:lnTo>
                    <a:lnTo>
                      <a:pt x="3175" y="1172"/>
                    </a:lnTo>
                    <a:lnTo>
                      <a:pt x="3091" y="1204"/>
                    </a:lnTo>
                    <a:lnTo>
                      <a:pt x="2997" y="1222"/>
                    </a:lnTo>
                    <a:lnTo>
                      <a:pt x="2895" y="1230"/>
                    </a:lnTo>
                    <a:lnTo>
                      <a:pt x="2880" y="1226"/>
                    </a:lnTo>
                    <a:lnTo>
                      <a:pt x="2826" y="1281"/>
                    </a:lnTo>
                    <a:lnTo>
                      <a:pt x="2757" y="1324"/>
                    </a:lnTo>
                    <a:lnTo>
                      <a:pt x="2673" y="1353"/>
                    </a:lnTo>
                    <a:lnTo>
                      <a:pt x="2579" y="1375"/>
                    </a:lnTo>
                    <a:lnTo>
                      <a:pt x="2477" y="1379"/>
                    </a:lnTo>
                    <a:lnTo>
                      <a:pt x="2433" y="1430"/>
                    </a:lnTo>
                    <a:lnTo>
                      <a:pt x="2371" y="1466"/>
                    </a:lnTo>
                    <a:lnTo>
                      <a:pt x="2299" y="1492"/>
                    </a:lnTo>
                    <a:lnTo>
                      <a:pt x="2215" y="1506"/>
                    </a:lnTo>
                    <a:lnTo>
                      <a:pt x="2124" y="1506"/>
                    </a:lnTo>
                    <a:lnTo>
                      <a:pt x="2026" y="1492"/>
                    </a:lnTo>
                    <a:lnTo>
                      <a:pt x="1957" y="1474"/>
                    </a:lnTo>
                    <a:lnTo>
                      <a:pt x="1895" y="1448"/>
                    </a:lnTo>
                    <a:lnTo>
                      <a:pt x="1826" y="1481"/>
                    </a:lnTo>
                    <a:lnTo>
                      <a:pt x="1742" y="1503"/>
                    </a:lnTo>
                    <a:lnTo>
                      <a:pt x="1651" y="1506"/>
                    </a:lnTo>
                    <a:lnTo>
                      <a:pt x="1553" y="1492"/>
                    </a:lnTo>
                    <a:lnTo>
                      <a:pt x="1462" y="1466"/>
                    </a:lnTo>
                    <a:lnTo>
                      <a:pt x="1386" y="1426"/>
                    </a:lnTo>
                    <a:lnTo>
                      <a:pt x="1320" y="1379"/>
                    </a:lnTo>
                    <a:lnTo>
                      <a:pt x="1266" y="1324"/>
                    </a:lnTo>
                    <a:lnTo>
                      <a:pt x="1233" y="1266"/>
                    </a:lnTo>
                    <a:lnTo>
                      <a:pt x="1171" y="1281"/>
                    </a:lnTo>
                    <a:lnTo>
                      <a:pt x="1106" y="1284"/>
                    </a:lnTo>
                    <a:lnTo>
                      <a:pt x="1040" y="1277"/>
                    </a:lnTo>
                    <a:lnTo>
                      <a:pt x="967" y="1252"/>
                    </a:lnTo>
                    <a:lnTo>
                      <a:pt x="906" y="1215"/>
                    </a:lnTo>
                    <a:lnTo>
                      <a:pt x="855" y="1172"/>
                    </a:lnTo>
                    <a:lnTo>
                      <a:pt x="815" y="1117"/>
                    </a:lnTo>
                    <a:lnTo>
                      <a:pt x="789" y="1059"/>
                    </a:lnTo>
                    <a:lnTo>
                      <a:pt x="738" y="1073"/>
                    </a:lnTo>
                    <a:lnTo>
                      <a:pt x="684" y="1077"/>
                    </a:lnTo>
                    <a:lnTo>
                      <a:pt x="611" y="1070"/>
                    </a:lnTo>
                    <a:lnTo>
                      <a:pt x="546" y="1041"/>
                    </a:lnTo>
                    <a:lnTo>
                      <a:pt x="491" y="997"/>
                    </a:lnTo>
                    <a:lnTo>
                      <a:pt x="447" y="942"/>
                    </a:lnTo>
                    <a:lnTo>
                      <a:pt x="422" y="877"/>
                    </a:lnTo>
                    <a:lnTo>
                      <a:pt x="411" y="804"/>
                    </a:lnTo>
                    <a:lnTo>
                      <a:pt x="411" y="786"/>
                    </a:lnTo>
                    <a:lnTo>
                      <a:pt x="415" y="764"/>
                    </a:lnTo>
                    <a:lnTo>
                      <a:pt x="349" y="793"/>
                    </a:lnTo>
                    <a:lnTo>
                      <a:pt x="273" y="804"/>
                    </a:lnTo>
                    <a:lnTo>
                      <a:pt x="200" y="797"/>
                    </a:lnTo>
                    <a:lnTo>
                      <a:pt x="135" y="768"/>
                    </a:lnTo>
                    <a:lnTo>
                      <a:pt x="80" y="728"/>
                    </a:lnTo>
                    <a:lnTo>
                      <a:pt x="36" y="669"/>
                    </a:lnTo>
                    <a:lnTo>
                      <a:pt x="7" y="604"/>
                    </a:lnTo>
                    <a:lnTo>
                      <a:pt x="0" y="531"/>
                    </a:lnTo>
                    <a:lnTo>
                      <a:pt x="7" y="462"/>
                    </a:lnTo>
                    <a:lnTo>
                      <a:pt x="36" y="396"/>
                    </a:lnTo>
                    <a:lnTo>
                      <a:pt x="80" y="338"/>
                    </a:lnTo>
                    <a:lnTo>
                      <a:pt x="135" y="298"/>
                    </a:lnTo>
                    <a:lnTo>
                      <a:pt x="200" y="269"/>
                    </a:lnTo>
                    <a:lnTo>
                      <a:pt x="273" y="262"/>
                    </a:lnTo>
                    <a:lnTo>
                      <a:pt x="335" y="269"/>
                    </a:lnTo>
                    <a:lnTo>
                      <a:pt x="393" y="287"/>
                    </a:lnTo>
                    <a:lnTo>
                      <a:pt x="433" y="247"/>
                    </a:lnTo>
                    <a:lnTo>
                      <a:pt x="484" y="215"/>
                    </a:lnTo>
                    <a:lnTo>
                      <a:pt x="542" y="193"/>
                    </a:lnTo>
                    <a:lnTo>
                      <a:pt x="604" y="185"/>
                    </a:lnTo>
                    <a:lnTo>
                      <a:pt x="677" y="196"/>
                    </a:lnTo>
                    <a:lnTo>
                      <a:pt x="746" y="225"/>
                    </a:lnTo>
                    <a:lnTo>
                      <a:pt x="800" y="273"/>
                    </a:lnTo>
                    <a:lnTo>
                      <a:pt x="844" y="331"/>
                    </a:lnTo>
                    <a:lnTo>
                      <a:pt x="869" y="396"/>
                    </a:lnTo>
                    <a:lnTo>
                      <a:pt x="917" y="364"/>
                    </a:lnTo>
                    <a:lnTo>
                      <a:pt x="975" y="342"/>
                    </a:lnTo>
                    <a:lnTo>
                      <a:pt x="1037" y="335"/>
                    </a:lnTo>
                    <a:lnTo>
                      <a:pt x="1106" y="346"/>
                    </a:lnTo>
                    <a:lnTo>
                      <a:pt x="1168" y="371"/>
                    </a:lnTo>
                    <a:lnTo>
                      <a:pt x="1218" y="411"/>
                    </a:lnTo>
                    <a:lnTo>
                      <a:pt x="1258" y="466"/>
                    </a:lnTo>
                    <a:lnTo>
                      <a:pt x="1335" y="447"/>
                    </a:lnTo>
                    <a:lnTo>
                      <a:pt x="1418" y="451"/>
                    </a:lnTo>
                    <a:lnTo>
                      <a:pt x="1495" y="477"/>
                    </a:lnTo>
                    <a:lnTo>
                      <a:pt x="1560" y="517"/>
                    </a:lnTo>
                    <a:lnTo>
                      <a:pt x="1611" y="567"/>
                    </a:lnTo>
                    <a:lnTo>
                      <a:pt x="1644" y="633"/>
                    </a:lnTo>
                    <a:lnTo>
                      <a:pt x="1684" y="586"/>
                    </a:lnTo>
                    <a:lnTo>
                      <a:pt x="1735" y="553"/>
                    </a:lnTo>
                    <a:lnTo>
                      <a:pt x="1789" y="538"/>
                    </a:lnTo>
                    <a:lnTo>
                      <a:pt x="1844" y="538"/>
                    </a:lnTo>
                    <a:lnTo>
                      <a:pt x="1899" y="557"/>
                    </a:lnTo>
                    <a:lnTo>
                      <a:pt x="1946" y="593"/>
                    </a:lnTo>
                    <a:lnTo>
                      <a:pt x="1982" y="640"/>
                    </a:lnTo>
                    <a:lnTo>
                      <a:pt x="2000" y="698"/>
                    </a:lnTo>
                    <a:lnTo>
                      <a:pt x="2044" y="640"/>
                    </a:lnTo>
                    <a:lnTo>
                      <a:pt x="2095" y="600"/>
                    </a:lnTo>
                    <a:lnTo>
                      <a:pt x="2157" y="575"/>
                    </a:lnTo>
                    <a:lnTo>
                      <a:pt x="2222" y="575"/>
                    </a:lnTo>
                    <a:lnTo>
                      <a:pt x="2266" y="589"/>
                    </a:lnTo>
                    <a:lnTo>
                      <a:pt x="2306" y="615"/>
                    </a:lnTo>
                    <a:lnTo>
                      <a:pt x="2339" y="648"/>
                    </a:lnTo>
                    <a:lnTo>
                      <a:pt x="2371" y="600"/>
                    </a:lnTo>
                    <a:lnTo>
                      <a:pt x="2415" y="564"/>
                    </a:lnTo>
                    <a:lnTo>
                      <a:pt x="2466" y="538"/>
                    </a:lnTo>
                    <a:lnTo>
                      <a:pt x="2524" y="524"/>
                    </a:lnTo>
                    <a:lnTo>
                      <a:pt x="2582" y="527"/>
                    </a:lnTo>
                    <a:lnTo>
                      <a:pt x="2644" y="549"/>
                    </a:lnTo>
                    <a:lnTo>
                      <a:pt x="2695" y="582"/>
                    </a:lnTo>
                    <a:lnTo>
                      <a:pt x="2739" y="629"/>
                    </a:lnTo>
                    <a:lnTo>
                      <a:pt x="2782" y="582"/>
                    </a:lnTo>
                    <a:lnTo>
                      <a:pt x="2840" y="546"/>
                    </a:lnTo>
                    <a:lnTo>
                      <a:pt x="2913" y="520"/>
                    </a:lnTo>
                    <a:lnTo>
                      <a:pt x="2993" y="513"/>
                    </a:lnTo>
                    <a:lnTo>
                      <a:pt x="3070" y="520"/>
                    </a:lnTo>
                    <a:lnTo>
                      <a:pt x="3139" y="542"/>
                    </a:lnTo>
                    <a:lnTo>
                      <a:pt x="3128" y="502"/>
                    </a:lnTo>
                    <a:lnTo>
                      <a:pt x="3124" y="458"/>
                    </a:lnTo>
                    <a:lnTo>
                      <a:pt x="3131" y="400"/>
                    </a:lnTo>
                    <a:lnTo>
                      <a:pt x="3153" y="349"/>
                    </a:lnTo>
                    <a:lnTo>
                      <a:pt x="3190" y="302"/>
                    </a:lnTo>
                    <a:lnTo>
                      <a:pt x="3233" y="269"/>
                    </a:lnTo>
                    <a:lnTo>
                      <a:pt x="3288" y="247"/>
                    </a:lnTo>
                    <a:lnTo>
                      <a:pt x="3346" y="236"/>
                    </a:lnTo>
                    <a:lnTo>
                      <a:pt x="3346" y="222"/>
                    </a:lnTo>
                    <a:lnTo>
                      <a:pt x="3353" y="160"/>
                    </a:lnTo>
                    <a:lnTo>
                      <a:pt x="3375" y="109"/>
                    </a:lnTo>
                    <a:lnTo>
                      <a:pt x="3411" y="62"/>
                    </a:lnTo>
                    <a:lnTo>
                      <a:pt x="3455" y="29"/>
                    </a:lnTo>
                    <a:lnTo>
                      <a:pt x="3510" y="7"/>
                    </a:lnTo>
                    <a:lnTo>
                      <a:pt x="3568" y="0"/>
                    </a:lnTo>
                    <a:close/>
                  </a:path>
                </a:pathLst>
              </a:custGeom>
              <a:solidFill>
                <a:srgbClr val="FFFFFF"/>
              </a:solidFill>
              <a:ln w="0">
                <a:solidFill>
                  <a:srgbClr val="FFFFFF"/>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91016" name="Freeform 200"/>
              <p:cNvSpPr>
                <a:spLocks noEditPoints="1"/>
              </p:cNvSpPr>
              <p:nvPr/>
            </p:nvSpPr>
            <p:spPr bwMode="auto">
              <a:xfrm>
                <a:off x="2662" y="6277"/>
                <a:ext cx="4146" cy="1528"/>
              </a:xfrm>
              <a:custGeom>
                <a:avLst/>
                <a:gdLst/>
                <a:ahLst/>
                <a:cxnLst>
                  <a:cxn ang="0">
                    <a:pos x="3368" y="233"/>
                  </a:cxn>
                  <a:cxn ang="0">
                    <a:pos x="3208" y="320"/>
                  </a:cxn>
                  <a:cxn ang="0">
                    <a:pos x="3146" y="560"/>
                  </a:cxn>
                  <a:cxn ang="0">
                    <a:pos x="2746" y="659"/>
                  </a:cxn>
                  <a:cxn ang="0">
                    <a:pos x="2495" y="553"/>
                  </a:cxn>
                  <a:cxn ang="0">
                    <a:pos x="2273" y="611"/>
                  </a:cxn>
                  <a:cxn ang="0">
                    <a:pos x="2011" y="739"/>
                  </a:cxn>
                  <a:cxn ang="0">
                    <a:pos x="1764" y="568"/>
                  </a:cxn>
                  <a:cxn ang="0">
                    <a:pos x="1502" y="498"/>
                  </a:cxn>
                  <a:cxn ang="0">
                    <a:pos x="1262" y="480"/>
                  </a:cxn>
                  <a:cxn ang="0">
                    <a:pos x="888" y="418"/>
                  </a:cxn>
                  <a:cxn ang="0">
                    <a:pos x="615" y="207"/>
                  </a:cxn>
                  <a:cxn ang="0">
                    <a:pos x="342" y="287"/>
                  </a:cxn>
                  <a:cxn ang="0">
                    <a:pos x="22" y="542"/>
                  </a:cxn>
                  <a:cxn ang="0">
                    <a:pos x="357" y="797"/>
                  </a:cxn>
                  <a:cxn ang="0">
                    <a:pos x="469" y="950"/>
                  </a:cxn>
                  <a:cxn ang="0">
                    <a:pos x="808" y="1055"/>
                  </a:cxn>
                  <a:cxn ang="0">
                    <a:pos x="1128" y="1284"/>
                  </a:cxn>
                  <a:cxn ang="0">
                    <a:pos x="1400" y="1430"/>
                  </a:cxn>
                  <a:cxn ang="0">
                    <a:pos x="1902" y="1452"/>
                  </a:cxn>
                  <a:cxn ang="0">
                    <a:pos x="2244" y="1503"/>
                  </a:cxn>
                  <a:cxn ang="0">
                    <a:pos x="2488" y="1383"/>
                  </a:cxn>
                  <a:cxn ang="0">
                    <a:pos x="2884" y="1230"/>
                  </a:cxn>
                  <a:cxn ang="0">
                    <a:pos x="3161" y="1183"/>
                  </a:cxn>
                  <a:cxn ang="0">
                    <a:pos x="3342" y="931"/>
                  </a:cxn>
                  <a:cxn ang="0">
                    <a:pos x="3542" y="819"/>
                  </a:cxn>
                  <a:cxn ang="0">
                    <a:pos x="3728" y="699"/>
                  </a:cxn>
                  <a:cxn ang="0">
                    <a:pos x="3841" y="524"/>
                  </a:cxn>
                  <a:cxn ang="0">
                    <a:pos x="4117" y="371"/>
                  </a:cxn>
                  <a:cxn ang="0">
                    <a:pos x="3906" y="95"/>
                  </a:cxn>
                  <a:cxn ang="0">
                    <a:pos x="3739" y="95"/>
                  </a:cxn>
                  <a:cxn ang="0">
                    <a:pos x="3750" y="76"/>
                  </a:cxn>
                  <a:cxn ang="0">
                    <a:pos x="4113" y="193"/>
                  </a:cxn>
                  <a:cxn ang="0">
                    <a:pos x="3972" y="546"/>
                  </a:cxn>
                  <a:cxn ang="0">
                    <a:pos x="3699" y="749"/>
                  </a:cxn>
                  <a:cxn ang="0">
                    <a:pos x="3419" y="931"/>
                  </a:cxn>
                  <a:cxn ang="0">
                    <a:pos x="3288" y="1128"/>
                  </a:cxn>
                  <a:cxn ang="0">
                    <a:pos x="2906" y="1248"/>
                  </a:cxn>
                  <a:cxn ang="0">
                    <a:pos x="2491" y="1401"/>
                  </a:cxn>
                  <a:cxn ang="0">
                    <a:pos x="2106" y="1525"/>
                  </a:cxn>
                  <a:cxn ang="0">
                    <a:pos x="1626" y="1525"/>
                  </a:cxn>
                  <a:cxn ang="0">
                    <a:pos x="1189" y="1299"/>
                  </a:cxn>
                  <a:cxn ang="0">
                    <a:pos x="797" y="1081"/>
                  </a:cxn>
                  <a:cxn ang="0">
                    <a:pos x="422" y="891"/>
                  </a:cxn>
                  <a:cxn ang="0">
                    <a:pos x="207" y="819"/>
                  </a:cxn>
                  <a:cxn ang="0">
                    <a:pos x="40" y="400"/>
                  </a:cxn>
                  <a:cxn ang="0">
                    <a:pos x="440" y="251"/>
                  </a:cxn>
                  <a:cxn ang="0">
                    <a:pos x="862" y="335"/>
                  </a:cxn>
                  <a:cxn ang="0">
                    <a:pos x="1237" y="415"/>
                  </a:cxn>
                  <a:cxn ang="0">
                    <a:pos x="1600" y="538"/>
                  </a:cxn>
                  <a:cxn ang="0">
                    <a:pos x="1859" y="538"/>
                  </a:cxn>
                  <a:cxn ang="0">
                    <a:pos x="2142" y="582"/>
                  </a:cxn>
                  <a:cxn ang="0">
                    <a:pos x="2430" y="560"/>
                  </a:cxn>
                  <a:cxn ang="0">
                    <a:pos x="2750" y="626"/>
                  </a:cxn>
                  <a:cxn ang="0">
                    <a:pos x="3128" y="517"/>
                  </a:cxn>
                  <a:cxn ang="0">
                    <a:pos x="3346" y="240"/>
                  </a:cxn>
                  <a:cxn ang="0">
                    <a:pos x="3579" y="0"/>
                  </a:cxn>
                </a:cxnLst>
                <a:rect l="0" t="0" r="r" b="b"/>
                <a:pathLst>
                  <a:path w="4146" h="1528">
                    <a:moveTo>
                      <a:pt x="3579" y="18"/>
                    </a:moveTo>
                    <a:lnTo>
                      <a:pt x="3521" y="29"/>
                    </a:lnTo>
                    <a:lnTo>
                      <a:pt x="3473" y="47"/>
                    </a:lnTo>
                    <a:lnTo>
                      <a:pt x="3430" y="80"/>
                    </a:lnTo>
                    <a:lnTo>
                      <a:pt x="3397" y="124"/>
                    </a:lnTo>
                    <a:lnTo>
                      <a:pt x="3375" y="175"/>
                    </a:lnTo>
                    <a:lnTo>
                      <a:pt x="3368" y="233"/>
                    </a:lnTo>
                    <a:lnTo>
                      <a:pt x="3368" y="247"/>
                    </a:lnTo>
                    <a:lnTo>
                      <a:pt x="3368" y="258"/>
                    </a:lnTo>
                    <a:lnTo>
                      <a:pt x="3357" y="258"/>
                    </a:lnTo>
                    <a:lnTo>
                      <a:pt x="3299" y="266"/>
                    </a:lnTo>
                    <a:lnTo>
                      <a:pt x="3252" y="287"/>
                    </a:lnTo>
                    <a:lnTo>
                      <a:pt x="3208" y="320"/>
                    </a:lnTo>
                    <a:lnTo>
                      <a:pt x="3175" y="364"/>
                    </a:lnTo>
                    <a:lnTo>
                      <a:pt x="3153" y="415"/>
                    </a:lnTo>
                    <a:lnTo>
                      <a:pt x="3146" y="469"/>
                    </a:lnTo>
                    <a:lnTo>
                      <a:pt x="3150" y="509"/>
                    </a:lnTo>
                    <a:lnTo>
                      <a:pt x="3161" y="549"/>
                    </a:lnTo>
                    <a:lnTo>
                      <a:pt x="3168" y="571"/>
                    </a:lnTo>
                    <a:lnTo>
                      <a:pt x="3146" y="560"/>
                    </a:lnTo>
                    <a:lnTo>
                      <a:pt x="3081" y="542"/>
                    </a:lnTo>
                    <a:lnTo>
                      <a:pt x="3004" y="535"/>
                    </a:lnTo>
                    <a:lnTo>
                      <a:pt x="2928" y="542"/>
                    </a:lnTo>
                    <a:lnTo>
                      <a:pt x="2859" y="564"/>
                    </a:lnTo>
                    <a:lnTo>
                      <a:pt x="2801" y="600"/>
                    </a:lnTo>
                    <a:lnTo>
                      <a:pt x="2757" y="648"/>
                    </a:lnTo>
                    <a:lnTo>
                      <a:pt x="2746" y="659"/>
                    </a:lnTo>
                    <a:lnTo>
                      <a:pt x="2739" y="648"/>
                    </a:lnTo>
                    <a:lnTo>
                      <a:pt x="2702" y="600"/>
                    </a:lnTo>
                    <a:lnTo>
                      <a:pt x="2651" y="568"/>
                    </a:lnTo>
                    <a:lnTo>
                      <a:pt x="2593" y="549"/>
                    </a:lnTo>
                    <a:lnTo>
                      <a:pt x="2575" y="546"/>
                    </a:lnTo>
                    <a:lnTo>
                      <a:pt x="2553" y="546"/>
                    </a:lnTo>
                    <a:lnTo>
                      <a:pt x="2495" y="553"/>
                    </a:lnTo>
                    <a:lnTo>
                      <a:pt x="2441" y="578"/>
                    </a:lnTo>
                    <a:lnTo>
                      <a:pt x="2393" y="615"/>
                    </a:lnTo>
                    <a:lnTo>
                      <a:pt x="2357" y="666"/>
                    </a:lnTo>
                    <a:lnTo>
                      <a:pt x="2350" y="680"/>
                    </a:lnTo>
                    <a:lnTo>
                      <a:pt x="2339" y="666"/>
                    </a:lnTo>
                    <a:lnTo>
                      <a:pt x="2310" y="633"/>
                    </a:lnTo>
                    <a:lnTo>
                      <a:pt x="2273" y="611"/>
                    </a:lnTo>
                    <a:lnTo>
                      <a:pt x="2230" y="597"/>
                    </a:lnTo>
                    <a:lnTo>
                      <a:pt x="2200" y="593"/>
                    </a:lnTo>
                    <a:lnTo>
                      <a:pt x="2150" y="604"/>
                    </a:lnTo>
                    <a:lnTo>
                      <a:pt x="2099" y="626"/>
                    </a:lnTo>
                    <a:lnTo>
                      <a:pt x="2055" y="666"/>
                    </a:lnTo>
                    <a:lnTo>
                      <a:pt x="2022" y="717"/>
                    </a:lnTo>
                    <a:lnTo>
                      <a:pt x="2011" y="739"/>
                    </a:lnTo>
                    <a:lnTo>
                      <a:pt x="2004" y="713"/>
                    </a:lnTo>
                    <a:lnTo>
                      <a:pt x="1982" y="659"/>
                    </a:lnTo>
                    <a:lnTo>
                      <a:pt x="1950" y="611"/>
                    </a:lnTo>
                    <a:lnTo>
                      <a:pt x="1906" y="578"/>
                    </a:lnTo>
                    <a:lnTo>
                      <a:pt x="1855" y="560"/>
                    </a:lnTo>
                    <a:lnTo>
                      <a:pt x="1826" y="557"/>
                    </a:lnTo>
                    <a:lnTo>
                      <a:pt x="1764" y="568"/>
                    </a:lnTo>
                    <a:lnTo>
                      <a:pt x="1710" y="600"/>
                    </a:lnTo>
                    <a:lnTo>
                      <a:pt x="1666" y="648"/>
                    </a:lnTo>
                    <a:lnTo>
                      <a:pt x="1651" y="666"/>
                    </a:lnTo>
                    <a:lnTo>
                      <a:pt x="1648" y="644"/>
                    </a:lnTo>
                    <a:lnTo>
                      <a:pt x="1615" y="586"/>
                    </a:lnTo>
                    <a:lnTo>
                      <a:pt x="1568" y="535"/>
                    </a:lnTo>
                    <a:lnTo>
                      <a:pt x="1502" y="498"/>
                    </a:lnTo>
                    <a:lnTo>
                      <a:pt x="1429" y="473"/>
                    </a:lnTo>
                    <a:lnTo>
                      <a:pt x="1400" y="469"/>
                    </a:lnTo>
                    <a:lnTo>
                      <a:pt x="1375" y="469"/>
                    </a:lnTo>
                    <a:lnTo>
                      <a:pt x="1320" y="473"/>
                    </a:lnTo>
                    <a:lnTo>
                      <a:pt x="1273" y="488"/>
                    </a:lnTo>
                    <a:lnTo>
                      <a:pt x="1266" y="488"/>
                    </a:lnTo>
                    <a:lnTo>
                      <a:pt x="1262" y="480"/>
                    </a:lnTo>
                    <a:lnTo>
                      <a:pt x="1222" y="429"/>
                    </a:lnTo>
                    <a:lnTo>
                      <a:pt x="1171" y="389"/>
                    </a:lnTo>
                    <a:lnTo>
                      <a:pt x="1113" y="364"/>
                    </a:lnTo>
                    <a:lnTo>
                      <a:pt x="1048" y="357"/>
                    </a:lnTo>
                    <a:lnTo>
                      <a:pt x="989" y="364"/>
                    </a:lnTo>
                    <a:lnTo>
                      <a:pt x="935" y="386"/>
                    </a:lnTo>
                    <a:lnTo>
                      <a:pt x="888" y="418"/>
                    </a:lnTo>
                    <a:lnTo>
                      <a:pt x="873" y="429"/>
                    </a:lnTo>
                    <a:lnTo>
                      <a:pt x="869" y="411"/>
                    </a:lnTo>
                    <a:lnTo>
                      <a:pt x="844" y="346"/>
                    </a:lnTo>
                    <a:lnTo>
                      <a:pt x="804" y="291"/>
                    </a:lnTo>
                    <a:lnTo>
                      <a:pt x="749" y="247"/>
                    </a:lnTo>
                    <a:lnTo>
                      <a:pt x="688" y="218"/>
                    </a:lnTo>
                    <a:lnTo>
                      <a:pt x="615" y="207"/>
                    </a:lnTo>
                    <a:lnTo>
                      <a:pt x="553" y="215"/>
                    </a:lnTo>
                    <a:lnTo>
                      <a:pt x="498" y="236"/>
                    </a:lnTo>
                    <a:lnTo>
                      <a:pt x="451" y="266"/>
                    </a:lnTo>
                    <a:lnTo>
                      <a:pt x="411" y="306"/>
                    </a:lnTo>
                    <a:lnTo>
                      <a:pt x="404" y="313"/>
                    </a:lnTo>
                    <a:lnTo>
                      <a:pt x="397" y="309"/>
                    </a:lnTo>
                    <a:lnTo>
                      <a:pt x="342" y="287"/>
                    </a:lnTo>
                    <a:lnTo>
                      <a:pt x="284" y="280"/>
                    </a:lnTo>
                    <a:lnTo>
                      <a:pt x="211" y="291"/>
                    </a:lnTo>
                    <a:lnTo>
                      <a:pt x="149" y="316"/>
                    </a:lnTo>
                    <a:lnTo>
                      <a:pt x="98" y="357"/>
                    </a:lnTo>
                    <a:lnTo>
                      <a:pt x="55" y="411"/>
                    </a:lnTo>
                    <a:lnTo>
                      <a:pt x="29" y="473"/>
                    </a:lnTo>
                    <a:lnTo>
                      <a:pt x="22" y="542"/>
                    </a:lnTo>
                    <a:lnTo>
                      <a:pt x="29" y="615"/>
                    </a:lnTo>
                    <a:lnTo>
                      <a:pt x="55" y="677"/>
                    </a:lnTo>
                    <a:lnTo>
                      <a:pt x="98" y="731"/>
                    </a:lnTo>
                    <a:lnTo>
                      <a:pt x="149" y="771"/>
                    </a:lnTo>
                    <a:lnTo>
                      <a:pt x="211" y="797"/>
                    </a:lnTo>
                    <a:lnTo>
                      <a:pt x="284" y="808"/>
                    </a:lnTo>
                    <a:lnTo>
                      <a:pt x="357" y="797"/>
                    </a:lnTo>
                    <a:lnTo>
                      <a:pt x="422" y="768"/>
                    </a:lnTo>
                    <a:lnTo>
                      <a:pt x="440" y="757"/>
                    </a:lnTo>
                    <a:lnTo>
                      <a:pt x="437" y="779"/>
                    </a:lnTo>
                    <a:lnTo>
                      <a:pt x="433" y="797"/>
                    </a:lnTo>
                    <a:lnTo>
                      <a:pt x="433" y="815"/>
                    </a:lnTo>
                    <a:lnTo>
                      <a:pt x="444" y="888"/>
                    </a:lnTo>
                    <a:lnTo>
                      <a:pt x="469" y="950"/>
                    </a:lnTo>
                    <a:lnTo>
                      <a:pt x="509" y="1001"/>
                    </a:lnTo>
                    <a:lnTo>
                      <a:pt x="564" y="1044"/>
                    </a:lnTo>
                    <a:lnTo>
                      <a:pt x="626" y="1070"/>
                    </a:lnTo>
                    <a:lnTo>
                      <a:pt x="695" y="1081"/>
                    </a:lnTo>
                    <a:lnTo>
                      <a:pt x="749" y="1073"/>
                    </a:lnTo>
                    <a:lnTo>
                      <a:pt x="797" y="1059"/>
                    </a:lnTo>
                    <a:lnTo>
                      <a:pt x="808" y="1055"/>
                    </a:lnTo>
                    <a:lnTo>
                      <a:pt x="811" y="1066"/>
                    </a:lnTo>
                    <a:lnTo>
                      <a:pt x="833" y="1124"/>
                    </a:lnTo>
                    <a:lnTo>
                      <a:pt x="873" y="1175"/>
                    </a:lnTo>
                    <a:lnTo>
                      <a:pt x="924" y="1219"/>
                    </a:lnTo>
                    <a:lnTo>
                      <a:pt x="982" y="1255"/>
                    </a:lnTo>
                    <a:lnTo>
                      <a:pt x="1051" y="1277"/>
                    </a:lnTo>
                    <a:lnTo>
                      <a:pt x="1128" y="1284"/>
                    </a:lnTo>
                    <a:lnTo>
                      <a:pt x="1186" y="1281"/>
                    </a:lnTo>
                    <a:lnTo>
                      <a:pt x="1240" y="1266"/>
                    </a:lnTo>
                    <a:lnTo>
                      <a:pt x="1248" y="1263"/>
                    </a:lnTo>
                    <a:lnTo>
                      <a:pt x="1251" y="1270"/>
                    </a:lnTo>
                    <a:lnTo>
                      <a:pt x="1288" y="1328"/>
                    </a:lnTo>
                    <a:lnTo>
                      <a:pt x="1339" y="1383"/>
                    </a:lnTo>
                    <a:lnTo>
                      <a:pt x="1400" y="1430"/>
                    </a:lnTo>
                    <a:lnTo>
                      <a:pt x="1477" y="1466"/>
                    </a:lnTo>
                    <a:lnTo>
                      <a:pt x="1564" y="1492"/>
                    </a:lnTo>
                    <a:lnTo>
                      <a:pt x="1626" y="1503"/>
                    </a:lnTo>
                    <a:lnTo>
                      <a:pt x="1684" y="1506"/>
                    </a:lnTo>
                    <a:lnTo>
                      <a:pt x="1768" y="1499"/>
                    </a:lnTo>
                    <a:lnTo>
                      <a:pt x="1840" y="1481"/>
                    </a:lnTo>
                    <a:lnTo>
                      <a:pt x="1902" y="1452"/>
                    </a:lnTo>
                    <a:lnTo>
                      <a:pt x="1906" y="1448"/>
                    </a:lnTo>
                    <a:lnTo>
                      <a:pt x="1910" y="1452"/>
                    </a:lnTo>
                    <a:lnTo>
                      <a:pt x="1971" y="1474"/>
                    </a:lnTo>
                    <a:lnTo>
                      <a:pt x="2040" y="1492"/>
                    </a:lnTo>
                    <a:lnTo>
                      <a:pt x="2110" y="1503"/>
                    </a:lnTo>
                    <a:lnTo>
                      <a:pt x="2175" y="1506"/>
                    </a:lnTo>
                    <a:lnTo>
                      <a:pt x="2244" y="1503"/>
                    </a:lnTo>
                    <a:lnTo>
                      <a:pt x="2306" y="1492"/>
                    </a:lnTo>
                    <a:lnTo>
                      <a:pt x="2361" y="1474"/>
                    </a:lnTo>
                    <a:lnTo>
                      <a:pt x="2408" y="1452"/>
                    </a:lnTo>
                    <a:lnTo>
                      <a:pt x="2448" y="1423"/>
                    </a:lnTo>
                    <a:lnTo>
                      <a:pt x="2481" y="1386"/>
                    </a:lnTo>
                    <a:lnTo>
                      <a:pt x="2484" y="1383"/>
                    </a:lnTo>
                    <a:lnTo>
                      <a:pt x="2488" y="1383"/>
                    </a:lnTo>
                    <a:lnTo>
                      <a:pt x="2499" y="1383"/>
                    </a:lnTo>
                    <a:lnTo>
                      <a:pt x="2597" y="1375"/>
                    </a:lnTo>
                    <a:lnTo>
                      <a:pt x="2688" y="1354"/>
                    </a:lnTo>
                    <a:lnTo>
                      <a:pt x="2768" y="1324"/>
                    </a:lnTo>
                    <a:lnTo>
                      <a:pt x="2833" y="1281"/>
                    </a:lnTo>
                    <a:lnTo>
                      <a:pt x="2881" y="1233"/>
                    </a:lnTo>
                    <a:lnTo>
                      <a:pt x="2884" y="1230"/>
                    </a:lnTo>
                    <a:lnTo>
                      <a:pt x="2891" y="1230"/>
                    </a:lnTo>
                    <a:lnTo>
                      <a:pt x="2906" y="1230"/>
                    </a:lnTo>
                    <a:lnTo>
                      <a:pt x="2921" y="1230"/>
                    </a:lnTo>
                    <a:lnTo>
                      <a:pt x="3008" y="1223"/>
                    </a:lnTo>
                    <a:lnTo>
                      <a:pt x="3088" y="1208"/>
                    </a:lnTo>
                    <a:lnTo>
                      <a:pt x="3161" y="1183"/>
                    </a:lnTo>
                    <a:lnTo>
                      <a:pt x="3222" y="1150"/>
                    </a:lnTo>
                    <a:lnTo>
                      <a:pt x="3273" y="1113"/>
                    </a:lnTo>
                    <a:lnTo>
                      <a:pt x="3313" y="1066"/>
                    </a:lnTo>
                    <a:lnTo>
                      <a:pt x="3339" y="1019"/>
                    </a:lnTo>
                    <a:lnTo>
                      <a:pt x="3346" y="968"/>
                    </a:lnTo>
                    <a:lnTo>
                      <a:pt x="3346" y="964"/>
                    </a:lnTo>
                    <a:lnTo>
                      <a:pt x="3342" y="931"/>
                    </a:lnTo>
                    <a:lnTo>
                      <a:pt x="3342" y="921"/>
                    </a:lnTo>
                    <a:lnTo>
                      <a:pt x="3353" y="921"/>
                    </a:lnTo>
                    <a:lnTo>
                      <a:pt x="3357" y="921"/>
                    </a:lnTo>
                    <a:lnTo>
                      <a:pt x="3412" y="913"/>
                    </a:lnTo>
                    <a:lnTo>
                      <a:pt x="3462" y="891"/>
                    </a:lnTo>
                    <a:lnTo>
                      <a:pt x="3506" y="859"/>
                    </a:lnTo>
                    <a:lnTo>
                      <a:pt x="3542" y="819"/>
                    </a:lnTo>
                    <a:lnTo>
                      <a:pt x="3564" y="771"/>
                    </a:lnTo>
                    <a:lnTo>
                      <a:pt x="3568" y="760"/>
                    </a:lnTo>
                    <a:lnTo>
                      <a:pt x="3575" y="764"/>
                    </a:lnTo>
                    <a:lnTo>
                      <a:pt x="3586" y="764"/>
                    </a:lnTo>
                    <a:lnTo>
                      <a:pt x="3641" y="757"/>
                    </a:lnTo>
                    <a:lnTo>
                      <a:pt x="3688" y="735"/>
                    </a:lnTo>
                    <a:lnTo>
                      <a:pt x="3728" y="699"/>
                    </a:lnTo>
                    <a:lnTo>
                      <a:pt x="3764" y="655"/>
                    </a:lnTo>
                    <a:lnTo>
                      <a:pt x="3790" y="600"/>
                    </a:lnTo>
                    <a:lnTo>
                      <a:pt x="3804" y="538"/>
                    </a:lnTo>
                    <a:lnTo>
                      <a:pt x="3804" y="531"/>
                    </a:lnTo>
                    <a:lnTo>
                      <a:pt x="3812" y="531"/>
                    </a:lnTo>
                    <a:lnTo>
                      <a:pt x="3837" y="524"/>
                    </a:lnTo>
                    <a:lnTo>
                      <a:pt x="3841" y="524"/>
                    </a:lnTo>
                    <a:lnTo>
                      <a:pt x="3844" y="524"/>
                    </a:lnTo>
                    <a:lnTo>
                      <a:pt x="3906" y="535"/>
                    </a:lnTo>
                    <a:lnTo>
                      <a:pt x="3964" y="528"/>
                    </a:lnTo>
                    <a:lnTo>
                      <a:pt x="4019" y="502"/>
                    </a:lnTo>
                    <a:lnTo>
                      <a:pt x="4063" y="469"/>
                    </a:lnTo>
                    <a:lnTo>
                      <a:pt x="4095" y="426"/>
                    </a:lnTo>
                    <a:lnTo>
                      <a:pt x="4117" y="371"/>
                    </a:lnTo>
                    <a:lnTo>
                      <a:pt x="4128" y="313"/>
                    </a:lnTo>
                    <a:lnTo>
                      <a:pt x="4117" y="255"/>
                    </a:lnTo>
                    <a:lnTo>
                      <a:pt x="4095" y="204"/>
                    </a:lnTo>
                    <a:lnTo>
                      <a:pt x="4063" y="160"/>
                    </a:lnTo>
                    <a:lnTo>
                      <a:pt x="4019" y="124"/>
                    </a:lnTo>
                    <a:lnTo>
                      <a:pt x="3964" y="102"/>
                    </a:lnTo>
                    <a:lnTo>
                      <a:pt x="3906" y="95"/>
                    </a:lnTo>
                    <a:lnTo>
                      <a:pt x="3844" y="105"/>
                    </a:lnTo>
                    <a:lnTo>
                      <a:pt x="3841" y="105"/>
                    </a:lnTo>
                    <a:lnTo>
                      <a:pt x="3837" y="105"/>
                    </a:lnTo>
                    <a:lnTo>
                      <a:pt x="3772" y="95"/>
                    </a:lnTo>
                    <a:lnTo>
                      <a:pt x="3746" y="95"/>
                    </a:lnTo>
                    <a:lnTo>
                      <a:pt x="3743" y="98"/>
                    </a:lnTo>
                    <a:lnTo>
                      <a:pt x="3739" y="95"/>
                    </a:lnTo>
                    <a:lnTo>
                      <a:pt x="3695" y="54"/>
                    </a:lnTo>
                    <a:lnTo>
                      <a:pt x="3641" y="29"/>
                    </a:lnTo>
                    <a:lnTo>
                      <a:pt x="3579" y="18"/>
                    </a:lnTo>
                    <a:close/>
                    <a:moveTo>
                      <a:pt x="3579" y="0"/>
                    </a:moveTo>
                    <a:lnTo>
                      <a:pt x="3644" y="11"/>
                    </a:lnTo>
                    <a:lnTo>
                      <a:pt x="3706" y="36"/>
                    </a:lnTo>
                    <a:lnTo>
                      <a:pt x="3750" y="76"/>
                    </a:lnTo>
                    <a:lnTo>
                      <a:pt x="3772" y="73"/>
                    </a:lnTo>
                    <a:lnTo>
                      <a:pt x="3841" y="84"/>
                    </a:lnTo>
                    <a:lnTo>
                      <a:pt x="3906" y="73"/>
                    </a:lnTo>
                    <a:lnTo>
                      <a:pt x="3972" y="84"/>
                    </a:lnTo>
                    <a:lnTo>
                      <a:pt x="4030" y="105"/>
                    </a:lnTo>
                    <a:lnTo>
                      <a:pt x="4077" y="145"/>
                    </a:lnTo>
                    <a:lnTo>
                      <a:pt x="4113" y="193"/>
                    </a:lnTo>
                    <a:lnTo>
                      <a:pt x="4139" y="251"/>
                    </a:lnTo>
                    <a:lnTo>
                      <a:pt x="4146" y="313"/>
                    </a:lnTo>
                    <a:lnTo>
                      <a:pt x="4139" y="378"/>
                    </a:lnTo>
                    <a:lnTo>
                      <a:pt x="4113" y="437"/>
                    </a:lnTo>
                    <a:lnTo>
                      <a:pt x="4077" y="484"/>
                    </a:lnTo>
                    <a:lnTo>
                      <a:pt x="4030" y="520"/>
                    </a:lnTo>
                    <a:lnTo>
                      <a:pt x="3972" y="546"/>
                    </a:lnTo>
                    <a:lnTo>
                      <a:pt x="3906" y="553"/>
                    </a:lnTo>
                    <a:lnTo>
                      <a:pt x="3841" y="546"/>
                    </a:lnTo>
                    <a:lnTo>
                      <a:pt x="3823" y="549"/>
                    </a:lnTo>
                    <a:lnTo>
                      <a:pt x="3808" y="608"/>
                    </a:lnTo>
                    <a:lnTo>
                      <a:pt x="3783" y="666"/>
                    </a:lnTo>
                    <a:lnTo>
                      <a:pt x="3743" y="713"/>
                    </a:lnTo>
                    <a:lnTo>
                      <a:pt x="3699" y="749"/>
                    </a:lnTo>
                    <a:lnTo>
                      <a:pt x="3644" y="775"/>
                    </a:lnTo>
                    <a:lnTo>
                      <a:pt x="3586" y="782"/>
                    </a:lnTo>
                    <a:lnTo>
                      <a:pt x="3579" y="782"/>
                    </a:lnTo>
                    <a:lnTo>
                      <a:pt x="3557" y="830"/>
                    </a:lnTo>
                    <a:lnTo>
                      <a:pt x="3521" y="877"/>
                    </a:lnTo>
                    <a:lnTo>
                      <a:pt x="3473" y="910"/>
                    </a:lnTo>
                    <a:lnTo>
                      <a:pt x="3419" y="931"/>
                    </a:lnTo>
                    <a:lnTo>
                      <a:pt x="3364" y="939"/>
                    </a:lnTo>
                    <a:lnTo>
                      <a:pt x="3364" y="946"/>
                    </a:lnTo>
                    <a:lnTo>
                      <a:pt x="3368" y="964"/>
                    </a:lnTo>
                    <a:lnTo>
                      <a:pt x="3368" y="968"/>
                    </a:lnTo>
                    <a:lnTo>
                      <a:pt x="3357" y="1026"/>
                    </a:lnTo>
                    <a:lnTo>
                      <a:pt x="3328" y="1081"/>
                    </a:lnTo>
                    <a:lnTo>
                      <a:pt x="3288" y="1128"/>
                    </a:lnTo>
                    <a:lnTo>
                      <a:pt x="3233" y="1168"/>
                    </a:lnTo>
                    <a:lnTo>
                      <a:pt x="3168" y="1204"/>
                    </a:lnTo>
                    <a:lnTo>
                      <a:pt x="3092" y="1230"/>
                    </a:lnTo>
                    <a:lnTo>
                      <a:pt x="3011" y="1244"/>
                    </a:lnTo>
                    <a:lnTo>
                      <a:pt x="2921" y="1248"/>
                    </a:lnTo>
                    <a:lnTo>
                      <a:pt x="2906" y="1248"/>
                    </a:lnTo>
                    <a:lnTo>
                      <a:pt x="2895" y="1248"/>
                    </a:lnTo>
                    <a:lnTo>
                      <a:pt x="2844" y="1299"/>
                    </a:lnTo>
                    <a:lnTo>
                      <a:pt x="2775" y="1343"/>
                    </a:lnTo>
                    <a:lnTo>
                      <a:pt x="2695" y="1375"/>
                    </a:lnTo>
                    <a:lnTo>
                      <a:pt x="2601" y="1394"/>
                    </a:lnTo>
                    <a:lnTo>
                      <a:pt x="2499" y="1401"/>
                    </a:lnTo>
                    <a:lnTo>
                      <a:pt x="2491" y="1401"/>
                    </a:lnTo>
                    <a:lnTo>
                      <a:pt x="2462" y="1437"/>
                    </a:lnTo>
                    <a:lnTo>
                      <a:pt x="2419" y="1470"/>
                    </a:lnTo>
                    <a:lnTo>
                      <a:pt x="2368" y="1495"/>
                    </a:lnTo>
                    <a:lnTo>
                      <a:pt x="2310" y="1514"/>
                    </a:lnTo>
                    <a:lnTo>
                      <a:pt x="2244" y="1525"/>
                    </a:lnTo>
                    <a:lnTo>
                      <a:pt x="2175" y="1528"/>
                    </a:lnTo>
                    <a:lnTo>
                      <a:pt x="2106" y="1525"/>
                    </a:lnTo>
                    <a:lnTo>
                      <a:pt x="2033" y="1514"/>
                    </a:lnTo>
                    <a:lnTo>
                      <a:pt x="1968" y="1495"/>
                    </a:lnTo>
                    <a:lnTo>
                      <a:pt x="1906" y="1470"/>
                    </a:lnTo>
                    <a:lnTo>
                      <a:pt x="1844" y="1499"/>
                    </a:lnTo>
                    <a:lnTo>
                      <a:pt x="1768" y="1521"/>
                    </a:lnTo>
                    <a:lnTo>
                      <a:pt x="1684" y="1528"/>
                    </a:lnTo>
                    <a:lnTo>
                      <a:pt x="1626" y="1525"/>
                    </a:lnTo>
                    <a:lnTo>
                      <a:pt x="1560" y="1514"/>
                    </a:lnTo>
                    <a:lnTo>
                      <a:pt x="1469" y="1485"/>
                    </a:lnTo>
                    <a:lnTo>
                      <a:pt x="1389" y="1448"/>
                    </a:lnTo>
                    <a:lnTo>
                      <a:pt x="1324" y="1397"/>
                    </a:lnTo>
                    <a:lnTo>
                      <a:pt x="1269" y="1343"/>
                    </a:lnTo>
                    <a:lnTo>
                      <a:pt x="1237" y="1288"/>
                    </a:lnTo>
                    <a:lnTo>
                      <a:pt x="1189" y="1299"/>
                    </a:lnTo>
                    <a:lnTo>
                      <a:pt x="1128" y="1306"/>
                    </a:lnTo>
                    <a:lnTo>
                      <a:pt x="1048" y="1295"/>
                    </a:lnTo>
                    <a:lnTo>
                      <a:pt x="975" y="1273"/>
                    </a:lnTo>
                    <a:lnTo>
                      <a:pt x="909" y="1237"/>
                    </a:lnTo>
                    <a:lnTo>
                      <a:pt x="858" y="1190"/>
                    </a:lnTo>
                    <a:lnTo>
                      <a:pt x="818" y="1132"/>
                    </a:lnTo>
                    <a:lnTo>
                      <a:pt x="797" y="1081"/>
                    </a:lnTo>
                    <a:lnTo>
                      <a:pt x="753" y="1095"/>
                    </a:lnTo>
                    <a:lnTo>
                      <a:pt x="695" y="1099"/>
                    </a:lnTo>
                    <a:lnTo>
                      <a:pt x="618" y="1088"/>
                    </a:lnTo>
                    <a:lnTo>
                      <a:pt x="553" y="1062"/>
                    </a:lnTo>
                    <a:lnTo>
                      <a:pt x="495" y="1015"/>
                    </a:lnTo>
                    <a:lnTo>
                      <a:pt x="451" y="961"/>
                    </a:lnTo>
                    <a:lnTo>
                      <a:pt x="422" y="891"/>
                    </a:lnTo>
                    <a:lnTo>
                      <a:pt x="411" y="815"/>
                    </a:lnTo>
                    <a:lnTo>
                      <a:pt x="415" y="797"/>
                    </a:lnTo>
                    <a:lnTo>
                      <a:pt x="415" y="793"/>
                    </a:lnTo>
                    <a:lnTo>
                      <a:pt x="386" y="808"/>
                    </a:lnTo>
                    <a:lnTo>
                      <a:pt x="335" y="822"/>
                    </a:lnTo>
                    <a:lnTo>
                      <a:pt x="284" y="826"/>
                    </a:lnTo>
                    <a:lnTo>
                      <a:pt x="207" y="819"/>
                    </a:lnTo>
                    <a:lnTo>
                      <a:pt x="138" y="790"/>
                    </a:lnTo>
                    <a:lnTo>
                      <a:pt x="84" y="742"/>
                    </a:lnTo>
                    <a:lnTo>
                      <a:pt x="40" y="688"/>
                    </a:lnTo>
                    <a:lnTo>
                      <a:pt x="11" y="619"/>
                    </a:lnTo>
                    <a:lnTo>
                      <a:pt x="0" y="542"/>
                    </a:lnTo>
                    <a:lnTo>
                      <a:pt x="11" y="469"/>
                    </a:lnTo>
                    <a:lnTo>
                      <a:pt x="40" y="400"/>
                    </a:lnTo>
                    <a:lnTo>
                      <a:pt x="84" y="346"/>
                    </a:lnTo>
                    <a:lnTo>
                      <a:pt x="138" y="298"/>
                    </a:lnTo>
                    <a:lnTo>
                      <a:pt x="207" y="273"/>
                    </a:lnTo>
                    <a:lnTo>
                      <a:pt x="284" y="262"/>
                    </a:lnTo>
                    <a:lnTo>
                      <a:pt x="349" y="269"/>
                    </a:lnTo>
                    <a:lnTo>
                      <a:pt x="400" y="287"/>
                    </a:lnTo>
                    <a:lnTo>
                      <a:pt x="440" y="251"/>
                    </a:lnTo>
                    <a:lnTo>
                      <a:pt x="491" y="215"/>
                    </a:lnTo>
                    <a:lnTo>
                      <a:pt x="549" y="196"/>
                    </a:lnTo>
                    <a:lnTo>
                      <a:pt x="615" y="189"/>
                    </a:lnTo>
                    <a:lnTo>
                      <a:pt x="691" y="200"/>
                    </a:lnTo>
                    <a:lnTo>
                      <a:pt x="760" y="229"/>
                    </a:lnTo>
                    <a:lnTo>
                      <a:pt x="818" y="276"/>
                    </a:lnTo>
                    <a:lnTo>
                      <a:pt x="862" y="335"/>
                    </a:lnTo>
                    <a:lnTo>
                      <a:pt x="884" y="393"/>
                    </a:lnTo>
                    <a:lnTo>
                      <a:pt x="924" y="367"/>
                    </a:lnTo>
                    <a:lnTo>
                      <a:pt x="982" y="342"/>
                    </a:lnTo>
                    <a:lnTo>
                      <a:pt x="1048" y="335"/>
                    </a:lnTo>
                    <a:lnTo>
                      <a:pt x="1120" y="346"/>
                    </a:lnTo>
                    <a:lnTo>
                      <a:pt x="1182" y="375"/>
                    </a:lnTo>
                    <a:lnTo>
                      <a:pt x="1237" y="415"/>
                    </a:lnTo>
                    <a:lnTo>
                      <a:pt x="1273" y="466"/>
                    </a:lnTo>
                    <a:lnTo>
                      <a:pt x="1317" y="455"/>
                    </a:lnTo>
                    <a:lnTo>
                      <a:pt x="1375" y="447"/>
                    </a:lnTo>
                    <a:lnTo>
                      <a:pt x="1433" y="455"/>
                    </a:lnTo>
                    <a:lnTo>
                      <a:pt x="1499" y="473"/>
                    </a:lnTo>
                    <a:lnTo>
                      <a:pt x="1553" y="502"/>
                    </a:lnTo>
                    <a:lnTo>
                      <a:pt x="1600" y="538"/>
                    </a:lnTo>
                    <a:lnTo>
                      <a:pt x="1640" y="586"/>
                    </a:lnTo>
                    <a:lnTo>
                      <a:pt x="1659" y="626"/>
                    </a:lnTo>
                    <a:lnTo>
                      <a:pt x="1684" y="593"/>
                    </a:lnTo>
                    <a:lnTo>
                      <a:pt x="1728" y="564"/>
                    </a:lnTo>
                    <a:lnTo>
                      <a:pt x="1775" y="542"/>
                    </a:lnTo>
                    <a:lnTo>
                      <a:pt x="1826" y="535"/>
                    </a:lnTo>
                    <a:lnTo>
                      <a:pt x="1859" y="538"/>
                    </a:lnTo>
                    <a:lnTo>
                      <a:pt x="1917" y="560"/>
                    </a:lnTo>
                    <a:lnTo>
                      <a:pt x="1964" y="597"/>
                    </a:lnTo>
                    <a:lnTo>
                      <a:pt x="2000" y="648"/>
                    </a:lnTo>
                    <a:lnTo>
                      <a:pt x="2015" y="688"/>
                    </a:lnTo>
                    <a:lnTo>
                      <a:pt x="2040" y="651"/>
                    </a:lnTo>
                    <a:lnTo>
                      <a:pt x="2088" y="611"/>
                    </a:lnTo>
                    <a:lnTo>
                      <a:pt x="2142" y="582"/>
                    </a:lnTo>
                    <a:lnTo>
                      <a:pt x="2200" y="575"/>
                    </a:lnTo>
                    <a:lnTo>
                      <a:pt x="2233" y="575"/>
                    </a:lnTo>
                    <a:lnTo>
                      <a:pt x="2280" y="593"/>
                    </a:lnTo>
                    <a:lnTo>
                      <a:pt x="2324" y="619"/>
                    </a:lnTo>
                    <a:lnTo>
                      <a:pt x="2346" y="644"/>
                    </a:lnTo>
                    <a:lnTo>
                      <a:pt x="2379" y="600"/>
                    </a:lnTo>
                    <a:lnTo>
                      <a:pt x="2430" y="560"/>
                    </a:lnTo>
                    <a:lnTo>
                      <a:pt x="2488" y="535"/>
                    </a:lnTo>
                    <a:lnTo>
                      <a:pt x="2553" y="524"/>
                    </a:lnTo>
                    <a:lnTo>
                      <a:pt x="2575" y="528"/>
                    </a:lnTo>
                    <a:lnTo>
                      <a:pt x="2597" y="528"/>
                    </a:lnTo>
                    <a:lnTo>
                      <a:pt x="2659" y="549"/>
                    </a:lnTo>
                    <a:lnTo>
                      <a:pt x="2713" y="586"/>
                    </a:lnTo>
                    <a:lnTo>
                      <a:pt x="2750" y="626"/>
                    </a:lnTo>
                    <a:lnTo>
                      <a:pt x="2786" y="586"/>
                    </a:lnTo>
                    <a:lnTo>
                      <a:pt x="2848" y="546"/>
                    </a:lnTo>
                    <a:lnTo>
                      <a:pt x="2924" y="520"/>
                    </a:lnTo>
                    <a:lnTo>
                      <a:pt x="3004" y="513"/>
                    </a:lnTo>
                    <a:lnTo>
                      <a:pt x="3084" y="520"/>
                    </a:lnTo>
                    <a:lnTo>
                      <a:pt x="3135" y="538"/>
                    </a:lnTo>
                    <a:lnTo>
                      <a:pt x="3128" y="517"/>
                    </a:lnTo>
                    <a:lnTo>
                      <a:pt x="3124" y="469"/>
                    </a:lnTo>
                    <a:lnTo>
                      <a:pt x="3132" y="407"/>
                    </a:lnTo>
                    <a:lnTo>
                      <a:pt x="3157" y="353"/>
                    </a:lnTo>
                    <a:lnTo>
                      <a:pt x="3193" y="306"/>
                    </a:lnTo>
                    <a:lnTo>
                      <a:pt x="3241" y="269"/>
                    </a:lnTo>
                    <a:lnTo>
                      <a:pt x="3295" y="247"/>
                    </a:lnTo>
                    <a:lnTo>
                      <a:pt x="3346" y="240"/>
                    </a:lnTo>
                    <a:lnTo>
                      <a:pt x="3346" y="233"/>
                    </a:lnTo>
                    <a:lnTo>
                      <a:pt x="3353" y="171"/>
                    </a:lnTo>
                    <a:lnTo>
                      <a:pt x="3379" y="113"/>
                    </a:lnTo>
                    <a:lnTo>
                      <a:pt x="3415" y="69"/>
                    </a:lnTo>
                    <a:lnTo>
                      <a:pt x="3462" y="33"/>
                    </a:lnTo>
                    <a:lnTo>
                      <a:pt x="3517" y="7"/>
                    </a:lnTo>
                    <a:lnTo>
                      <a:pt x="3579" y="0"/>
                    </a:lnTo>
                    <a:close/>
                  </a:path>
                </a:pathLst>
              </a:custGeom>
              <a:solidFill>
                <a:srgbClr val="000000"/>
              </a:solidFill>
              <a:ln w="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91015" name="Freeform 199"/>
              <p:cNvSpPr>
                <a:spLocks/>
              </p:cNvSpPr>
              <p:nvPr/>
            </p:nvSpPr>
            <p:spPr bwMode="auto">
              <a:xfrm>
                <a:off x="3455" y="7026"/>
                <a:ext cx="509" cy="328"/>
              </a:xfrm>
              <a:custGeom>
                <a:avLst/>
                <a:gdLst/>
                <a:ahLst/>
                <a:cxnLst>
                  <a:cxn ang="0">
                    <a:pos x="291" y="0"/>
                  </a:cxn>
                  <a:cxn ang="0">
                    <a:pos x="349" y="11"/>
                  </a:cxn>
                  <a:cxn ang="0">
                    <a:pos x="407" y="33"/>
                  </a:cxn>
                  <a:cxn ang="0">
                    <a:pos x="462" y="66"/>
                  </a:cxn>
                  <a:cxn ang="0">
                    <a:pos x="509" y="102"/>
                  </a:cxn>
                  <a:cxn ang="0">
                    <a:pos x="458" y="70"/>
                  </a:cxn>
                  <a:cxn ang="0">
                    <a:pos x="407" y="37"/>
                  </a:cxn>
                  <a:cxn ang="0">
                    <a:pos x="349" y="15"/>
                  </a:cxn>
                  <a:cxn ang="0">
                    <a:pos x="291" y="4"/>
                  </a:cxn>
                  <a:cxn ang="0">
                    <a:pos x="229" y="8"/>
                  </a:cxn>
                  <a:cxn ang="0">
                    <a:pos x="171" y="26"/>
                  </a:cxn>
                  <a:cxn ang="0">
                    <a:pos x="120" y="59"/>
                  </a:cxn>
                  <a:cxn ang="0">
                    <a:pos x="80" y="102"/>
                  </a:cxn>
                  <a:cxn ang="0">
                    <a:pos x="47" y="150"/>
                  </a:cxn>
                  <a:cxn ang="0">
                    <a:pos x="29" y="208"/>
                  </a:cxn>
                  <a:cxn ang="0">
                    <a:pos x="18" y="266"/>
                  </a:cxn>
                  <a:cxn ang="0">
                    <a:pos x="22" y="324"/>
                  </a:cxn>
                  <a:cxn ang="0">
                    <a:pos x="0" y="328"/>
                  </a:cxn>
                  <a:cxn ang="0">
                    <a:pos x="0" y="266"/>
                  </a:cxn>
                  <a:cxn ang="0">
                    <a:pos x="11" y="204"/>
                  </a:cxn>
                  <a:cxn ang="0">
                    <a:pos x="36" y="142"/>
                  </a:cxn>
                  <a:cxn ang="0">
                    <a:pos x="69" y="91"/>
                  </a:cxn>
                  <a:cxn ang="0">
                    <a:pos x="113" y="48"/>
                  </a:cxn>
                  <a:cxn ang="0">
                    <a:pos x="167" y="19"/>
                  </a:cxn>
                  <a:cxn ang="0">
                    <a:pos x="229" y="0"/>
                  </a:cxn>
                  <a:cxn ang="0">
                    <a:pos x="291" y="0"/>
                  </a:cxn>
                </a:cxnLst>
                <a:rect l="0" t="0" r="r" b="b"/>
                <a:pathLst>
                  <a:path w="509" h="328">
                    <a:moveTo>
                      <a:pt x="291" y="0"/>
                    </a:moveTo>
                    <a:lnTo>
                      <a:pt x="349" y="11"/>
                    </a:lnTo>
                    <a:lnTo>
                      <a:pt x="407" y="33"/>
                    </a:lnTo>
                    <a:lnTo>
                      <a:pt x="462" y="66"/>
                    </a:lnTo>
                    <a:lnTo>
                      <a:pt x="509" y="102"/>
                    </a:lnTo>
                    <a:lnTo>
                      <a:pt x="458" y="70"/>
                    </a:lnTo>
                    <a:lnTo>
                      <a:pt x="407" y="37"/>
                    </a:lnTo>
                    <a:lnTo>
                      <a:pt x="349" y="15"/>
                    </a:lnTo>
                    <a:lnTo>
                      <a:pt x="291" y="4"/>
                    </a:lnTo>
                    <a:lnTo>
                      <a:pt x="229" y="8"/>
                    </a:lnTo>
                    <a:lnTo>
                      <a:pt x="171" y="26"/>
                    </a:lnTo>
                    <a:lnTo>
                      <a:pt x="120" y="59"/>
                    </a:lnTo>
                    <a:lnTo>
                      <a:pt x="80" y="102"/>
                    </a:lnTo>
                    <a:lnTo>
                      <a:pt x="47" y="150"/>
                    </a:lnTo>
                    <a:lnTo>
                      <a:pt x="29" y="208"/>
                    </a:lnTo>
                    <a:lnTo>
                      <a:pt x="18" y="266"/>
                    </a:lnTo>
                    <a:lnTo>
                      <a:pt x="22" y="324"/>
                    </a:lnTo>
                    <a:lnTo>
                      <a:pt x="0" y="328"/>
                    </a:lnTo>
                    <a:lnTo>
                      <a:pt x="0" y="266"/>
                    </a:lnTo>
                    <a:lnTo>
                      <a:pt x="11" y="204"/>
                    </a:lnTo>
                    <a:lnTo>
                      <a:pt x="36" y="142"/>
                    </a:lnTo>
                    <a:lnTo>
                      <a:pt x="69" y="91"/>
                    </a:lnTo>
                    <a:lnTo>
                      <a:pt x="113" y="48"/>
                    </a:lnTo>
                    <a:lnTo>
                      <a:pt x="167" y="19"/>
                    </a:lnTo>
                    <a:lnTo>
                      <a:pt x="229" y="0"/>
                    </a:lnTo>
                    <a:lnTo>
                      <a:pt x="291" y="0"/>
                    </a:lnTo>
                    <a:close/>
                  </a:path>
                </a:pathLst>
              </a:custGeom>
              <a:solidFill>
                <a:srgbClr val="000000"/>
              </a:solidFill>
              <a:ln w="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91014" name="Freeform 198"/>
              <p:cNvSpPr>
                <a:spLocks/>
              </p:cNvSpPr>
              <p:nvPr/>
            </p:nvSpPr>
            <p:spPr bwMode="auto">
              <a:xfrm>
                <a:off x="3077" y="6801"/>
                <a:ext cx="465" cy="255"/>
              </a:xfrm>
              <a:custGeom>
                <a:avLst/>
                <a:gdLst/>
                <a:ahLst/>
                <a:cxnLst>
                  <a:cxn ang="0">
                    <a:pos x="243" y="0"/>
                  </a:cxn>
                  <a:cxn ang="0">
                    <a:pos x="298" y="4"/>
                  </a:cxn>
                  <a:cxn ang="0">
                    <a:pos x="349" y="18"/>
                  </a:cxn>
                  <a:cxn ang="0">
                    <a:pos x="396" y="44"/>
                  </a:cxn>
                  <a:cxn ang="0">
                    <a:pos x="436" y="76"/>
                  </a:cxn>
                  <a:cxn ang="0">
                    <a:pos x="465" y="124"/>
                  </a:cxn>
                  <a:cxn ang="0">
                    <a:pos x="436" y="80"/>
                  </a:cxn>
                  <a:cxn ang="0">
                    <a:pos x="396" y="47"/>
                  </a:cxn>
                  <a:cxn ang="0">
                    <a:pos x="349" y="22"/>
                  </a:cxn>
                  <a:cxn ang="0">
                    <a:pos x="298" y="11"/>
                  </a:cxn>
                  <a:cxn ang="0">
                    <a:pos x="243" y="7"/>
                  </a:cxn>
                  <a:cxn ang="0">
                    <a:pos x="193" y="18"/>
                  </a:cxn>
                  <a:cxn ang="0">
                    <a:pos x="145" y="36"/>
                  </a:cxn>
                  <a:cxn ang="0">
                    <a:pos x="105" y="69"/>
                  </a:cxn>
                  <a:cxn ang="0">
                    <a:pos x="73" y="105"/>
                  </a:cxn>
                  <a:cxn ang="0">
                    <a:pos x="47" y="153"/>
                  </a:cxn>
                  <a:cxn ang="0">
                    <a:pos x="33" y="204"/>
                  </a:cxn>
                  <a:cxn ang="0">
                    <a:pos x="22" y="255"/>
                  </a:cxn>
                  <a:cxn ang="0">
                    <a:pos x="0" y="251"/>
                  </a:cxn>
                  <a:cxn ang="0">
                    <a:pos x="14" y="196"/>
                  </a:cxn>
                  <a:cxn ang="0">
                    <a:pos x="33" y="145"/>
                  </a:cxn>
                  <a:cxn ang="0">
                    <a:pos x="58" y="98"/>
                  </a:cxn>
                  <a:cxn ang="0">
                    <a:pos x="94" y="58"/>
                  </a:cxn>
                  <a:cxn ang="0">
                    <a:pos x="138" y="25"/>
                  </a:cxn>
                  <a:cxn ang="0">
                    <a:pos x="189" y="7"/>
                  </a:cxn>
                  <a:cxn ang="0">
                    <a:pos x="243" y="0"/>
                  </a:cxn>
                </a:cxnLst>
                <a:rect l="0" t="0" r="r" b="b"/>
                <a:pathLst>
                  <a:path w="465" h="255">
                    <a:moveTo>
                      <a:pt x="243" y="0"/>
                    </a:moveTo>
                    <a:lnTo>
                      <a:pt x="298" y="4"/>
                    </a:lnTo>
                    <a:lnTo>
                      <a:pt x="349" y="18"/>
                    </a:lnTo>
                    <a:lnTo>
                      <a:pt x="396" y="44"/>
                    </a:lnTo>
                    <a:lnTo>
                      <a:pt x="436" y="76"/>
                    </a:lnTo>
                    <a:lnTo>
                      <a:pt x="465" y="124"/>
                    </a:lnTo>
                    <a:lnTo>
                      <a:pt x="436" y="80"/>
                    </a:lnTo>
                    <a:lnTo>
                      <a:pt x="396" y="47"/>
                    </a:lnTo>
                    <a:lnTo>
                      <a:pt x="349" y="22"/>
                    </a:lnTo>
                    <a:lnTo>
                      <a:pt x="298" y="11"/>
                    </a:lnTo>
                    <a:lnTo>
                      <a:pt x="243" y="7"/>
                    </a:lnTo>
                    <a:lnTo>
                      <a:pt x="193" y="18"/>
                    </a:lnTo>
                    <a:lnTo>
                      <a:pt x="145" y="36"/>
                    </a:lnTo>
                    <a:lnTo>
                      <a:pt x="105" y="69"/>
                    </a:lnTo>
                    <a:lnTo>
                      <a:pt x="73" y="105"/>
                    </a:lnTo>
                    <a:lnTo>
                      <a:pt x="47" y="153"/>
                    </a:lnTo>
                    <a:lnTo>
                      <a:pt x="33" y="204"/>
                    </a:lnTo>
                    <a:lnTo>
                      <a:pt x="22" y="255"/>
                    </a:lnTo>
                    <a:lnTo>
                      <a:pt x="0" y="251"/>
                    </a:lnTo>
                    <a:lnTo>
                      <a:pt x="14" y="196"/>
                    </a:lnTo>
                    <a:lnTo>
                      <a:pt x="33" y="145"/>
                    </a:lnTo>
                    <a:lnTo>
                      <a:pt x="58" y="98"/>
                    </a:lnTo>
                    <a:lnTo>
                      <a:pt x="94" y="58"/>
                    </a:lnTo>
                    <a:lnTo>
                      <a:pt x="138" y="25"/>
                    </a:lnTo>
                    <a:lnTo>
                      <a:pt x="189" y="7"/>
                    </a:lnTo>
                    <a:lnTo>
                      <a:pt x="243" y="0"/>
                    </a:lnTo>
                    <a:close/>
                  </a:path>
                </a:pathLst>
              </a:custGeom>
              <a:solidFill>
                <a:srgbClr val="000000"/>
              </a:solidFill>
              <a:ln w="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91013" name="Freeform 197"/>
              <p:cNvSpPr>
                <a:spLocks/>
              </p:cNvSpPr>
              <p:nvPr/>
            </p:nvSpPr>
            <p:spPr bwMode="auto">
              <a:xfrm>
                <a:off x="3059" y="6568"/>
                <a:ext cx="116" cy="146"/>
              </a:xfrm>
              <a:custGeom>
                <a:avLst/>
                <a:gdLst/>
                <a:ahLst/>
                <a:cxnLst>
                  <a:cxn ang="0">
                    <a:pos x="11" y="0"/>
                  </a:cxn>
                  <a:cxn ang="0">
                    <a:pos x="58" y="44"/>
                  </a:cxn>
                  <a:cxn ang="0">
                    <a:pos x="94" y="91"/>
                  </a:cxn>
                  <a:cxn ang="0">
                    <a:pos x="116" y="146"/>
                  </a:cxn>
                  <a:cxn ang="0">
                    <a:pos x="87" y="95"/>
                  </a:cxn>
                  <a:cxn ang="0">
                    <a:pos x="47" y="51"/>
                  </a:cxn>
                  <a:cxn ang="0">
                    <a:pos x="0" y="18"/>
                  </a:cxn>
                  <a:cxn ang="0">
                    <a:pos x="11" y="0"/>
                  </a:cxn>
                </a:cxnLst>
                <a:rect l="0" t="0" r="r" b="b"/>
                <a:pathLst>
                  <a:path w="116" h="146">
                    <a:moveTo>
                      <a:pt x="11" y="0"/>
                    </a:moveTo>
                    <a:lnTo>
                      <a:pt x="58" y="44"/>
                    </a:lnTo>
                    <a:lnTo>
                      <a:pt x="94" y="91"/>
                    </a:lnTo>
                    <a:lnTo>
                      <a:pt x="116" y="146"/>
                    </a:lnTo>
                    <a:lnTo>
                      <a:pt x="87" y="95"/>
                    </a:lnTo>
                    <a:lnTo>
                      <a:pt x="47" y="51"/>
                    </a:lnTo>
                    <a:lnTo>
                      <a:pt x="0" y="18"/>
                    </a:lnTo>
                    <a:lnTo>
                      <a:pt x="11" y="0"/>
                    </a:lnTo>
                    <a:close/>
                  </a:path>
                </a:pathLst>
              </a:custGeom>
              <a:solidFill>
                <a:srgbClr val="000000"/>
              </a:solidFill>
              <a:ln w="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91012" name="Freeform 196"/>
              <p:cNvSpPr>
                <a:spLocks/>
              </p:cNvSpPr>
              <p:nvPr/>
            </p:nvSpPr>
            <p:spPr bwMode="auto">
              <a:xfrm>
                <a:off x="3921" y="6746"/>
                <a:ext cx="21" cy="88"/>
              </a:xfrm>
              <a:custGeom>
                <a:avLst/>
                <a:gdLst/>
                <a:ahLst/>
                <a:cxnLst>
                  <a:cxn ang="0">
                    <a:pos x="0" y="0"/>
                  </a:cxn>
                  <a:cxn ang="0">
                    <a:pos x="21" y="0"/>
                  </a:cxn>
                  <a:cxn ang="0">
                    <a:pos x="10" y="44"/>
                  </a:cxn>
                  <a:cxn ang="0">
                    <a:pos x="0" y="88"/>
                  </a:cxn>
                  <a:cxn ang="0">
                    <a:pos x="0" y="0"/>
                  </a:cxn>
                </a:cxnLst>
                <a:rect l="0" t="0" r="r" b="b"/>
                <a:pathLst>
                  <a:path w="21" h="88">
                    <a:moveTo>
                      <a:pt x="0" y="0"/>
                    </a:moveTo>
                    <a:lnTo>
                      <a:pt x="21" y="0"/>
                    </a:lnTo>
                    <a:lnTo>
                      <a:pt x="10" y="44"/>
                    </a:lnTo>
                    <a:lnTo>
                      <a:pt x="0" y="88"/>
                    </a:lnTo>
                    <a:lnTo>
                      <a:pt x="0" y="0"/>
                    </a:lnTo>
                    <a:close/>
                  </a:path>
                </a:pathLst>
              </a:custGeom>
              <a:solidFill>
                <a:srgbClr val="000000"/>
              </a:solidFill>
              <a:ln w="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91011" name="Freeform 195"/>
              <p:cNvSpPr>
                <a:spLocks/>
              </p:cNvSpPr>
              <p:nvPr/>
            </p:nvSpPr>
            <p:spPr bwMode="auto">
              <a:xfrm>
                <a:off x="4299" y="6906"/>
                <a:ext cx="29" cy="106"/>
              </a:xfrm>
              <a:custGeom>
                <a:avLst/>
                <a:gdLst/>
                <a:ahLst/>
                <a:cxnLst>
                  <a:cxn ang="0">
                    <a:pos x="11" y="0"/>
                  </a:cxn>
                  <a:cxn ang="0">
                    <a:pos x="29" y="0"/>
                  </a:cxn>
                  <a:cxn ang="0">
                    <a:pos x="25" y="37"/>
                  </a:cxn>
                  <a:cxn ang="0">
                    <a:pos x="14" y="73"/>
                  </a:cxn>
                  <a:cxn ang="0">
                    <a:pos x="0" y="106"/>
                  </a:cxn>
                  <a:cxn ang="0">
                    <a:pos x="11" y="55"/>
                  </a:cxn>
                  <a:cxn ang="0">
                    <a:pos x="11" y="0"/>
                  </a:cxn>
                </a:cxnLst>
                <a:rect l="0" t="0" r="r" b="b"/>
                <a:pathLst>
                  <a:path w="29" h="106">
                    <a:moveTo>
                      <a:pt x="11" y="0"/>
                    </a:moveTo>
                    <a:lnTo>
                      <a:pt x="29" y="0"/>
                    </a:lnTo>
                    <a:lnTo>
                      <a:pt x="25" y="37"/>
                    </a:lnTo>
                    <a:lnTo>
                      <a:pt x="14" y="73"/>
                    </a:lnTo>
                    <a:lnTo>
                      <a:pt x="0" y="106"/>
                    </a:lnTo>
                    <a:lnTo>
                      <a:pt x="11" y="55"/>
                    </a:lnTo>
                    <a:lnTo>
                      <a:pt x="11" y="0"/>
                    </a:lnTo>
                    <a:close/>
                  </a:path>
                </a:pathLst>
              </a:custGeom>
              <a:solidFill>
                <a:srgbClr val="000000"/>
              </a:solidFill>
              <a:ln w="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91010" name="Freeform 194"/>
              <p:cNvSpPr>
                <a:spLocks/>
              </p:cNvSpPr>
              <p:nvPr/>
            </p:nvSpPr>
            <p:spPr bwMode="auto">
              <a:xfrm>
                <a:off x="4993" y="7358"/>
                <a:ext cx="197" cy="316"/>
              </a:xfrm>
              <a:custGeom>
                <a:avLst/>
                <a:gdLst/>
                <a:ahLst/>
                <a:cxnLst>
                  <a:cxn ang="0">
                    <a:pos x="0" y="0"/>
                  </a:cxn>
                  <a:cxn ang="0">
                    <a:pos x="51" y="11"/>
                  </a:cxn>
                  <a:cxn ang="0">
                    <a:pos x="99" y="32"/>
                  </a:cxn>
                  <a:cxn ang="0">
                    <a:pos x="142" y="65"/>
                  </a:cxn>
                  <a:cxn ang="0">
                    <a:pos x="175" y="109"/>
                  </a:cxn>
                  <a:cxn ang="0">
                    <a:pos x="193" y="160"/>
                  </a:cxn>
                  <a:cxn ang="0">
                    <a:pos x="197" y="214"/>
                  </a:cxn>
                  <a:cxn ang="0">
                    <a:pos x="190" y="265"/>
                  </a:cxn>
                  <a:cxn ang="0">
                    <a:pos x="168" y="316"/>
                  </a:cxn>
                  <a:cxn ang="0">
                    <a:pos x="150" y="305"/>
                  </a:cxn>
                  <a:cxn ang="0">
                    <a:pos x="171" y="262"/>
                  </a:cxn>
                  <a:cxn ang="0">
                    <a:pos x="182" y="211"/>
                  </a:cxn>
                  <a:cxn ang="0">
                    <a:pos x="182" y="160"/>
                  </a:cxn>
                  <a:cxn ang="0">
                    <a:pos x="168" y="112"/>
                  </a:cxn>
                  <a:cxn ang="0">
                    <a:pos x="135" y="72"/>
                  </a:cxn>
                  <a:cxn ang="0">
                    <a:pos x="99" y="40"/>
                  </a:cxn>
                  <a:cxn ang="0">
                    <a:pos x="51" y="14"/>
                  </a:cxn>
                  <a:cxn ang="0">
                    <a:pos x="0" y="0"/>
                  </a:cxn>
                </a:cxnLst>
                <a:rect l="0" t="0" r="r" b="b"/>
                <a:pathLst>
                  <a:path w="197" h="316">
                    <a:moveTo>
                      <a:pt x="0" y="0"/>
                    </a:moveTo>
                    <a:lnTo>
                      <a:pt x="51" y="11"/>
                    </a:lnTo>
                    <a:lnTo>
                      <a:pt x="99" y="32"/>
                    </a:lnTo>
                    <a:lnTo>
                      <a:pt x="142" y="65"/>
                    </a:lnTo>
                    <a:lnTo>
                      <a:pt x="175" y="109"/>
                    </a:lnTo>
                    <a:lnTo>
                      <a:pt x="193" y="160"/>
                    </a:lnTo>
                    <a:lnTo>
                      <a:pt x="197" y="214"/>
                    </a:lnTo>
                    <a:lnTo>
                      <a:pt x="190" y="265"/>
                    </a:lnTo>
                    <a:lnTo>
                      <a:pt x="168" y="316"/>
                    </a:lnTo>
                    <a:lnTo>
                      <a:pt x="150" y="305"/>
                    </a:lnTo>
                    <a:lnTo>
                      <a:pt x="171" y="262"/>
                    </a:lnTo>
                    <a:lnTo>
                      <a:pt x="182" y="211"/>
                    </a:lnTo>
                    <a:lnTo>
                      <a:pt x="182" y="160"/>
                    </a:lnTo>
                    <a:lnTo>
                      <a:pt x="168" y="112"/>
                    </a:lnTo>
                    <a:lnTo>
                      <a:pt x="135" y="72"/>
                    </a:lnTo>
                    <a:lnTo>
                      <a:pt x="99" y="40"/>
                    </a:lnTo>
                    <a:lnTo>
                      <a:pt x="51" y="14"/>
                    </a:lnTo>
                    <a:lnTo>
                      <a:pt x="0" y="0"/>
                    </a:lnTo>
                    <a:close/>
                  </a:path>
                </a:pathLst>
              </a:custGeom>
              <a:solidFill>
                <a:srgbClr val="000000"/>
              </a:solidFill>
              <a:ln w="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91009" name="Freeform 193"/>
              <p:cNvSpPr>
                <a:spLocks/>
              </p:cNvSpPr>
              <p:nvPr/>
            </p:nvSpPr>
            <p:spPr bwMode="auto">
              <a:xfrm>
                <a:off x="4477" y="7358"/>
                <a:ext cx="200" cy="393"/>
              </a:xfrm>
              <a:custGeom>
                <a:avLst/>
                <a:gdLst/>
                <a:ahLst/>
                <a:cxnLst>
                  <a:cxn ang="0">
                    <a:pos x="200" y="0"/>
                  </a:cxn>
                  <a:cxn ang="0">
                    <a:pos x="145" y="7"/>
                  </a:cxn>
                  <a:cxn ang="0">
                    <a:pos x="98" y="29"/>
                  </a:cxn>
                  <a:cxn ang="0">
                    <a:pos x="62" y="65"/>
                  </a:cxn>
                  <a:cxn ang="0">
                    <a:pos x="33" y="109"/>
                  </a:cxn>
                  <a:cxn ang="0">
                    <a:pos x="18" y="160"/>
                  </a:cxn>
                  <a:cxn ang="0">
                    <a:pos x="11" y="211"/>
                  </a:cxn>
                  <a:cxn ang="0">
                    <a:pos x="18" y="262"/>
                  </a:cxn>
                  <a:cxn ang="0">
                    <a:pos x="33" y="309"/>
                  </a:cxn>
                  <a:cxn ang="0">
                    <a:pos x="62" y="345"/>
                  </a:cxn>
                  <a:cxn ang="0">
                    <a:pos x="105" y="374"/>
                  </a:cxn>
                  <a:cxn ang="0">
                    <a:pos x="102" y="393"/>
                  </a:cxn>
                  <a:cxn ang="0">
                    <a:pos x="55" y="364"/>
                  </a:cxn>
                  <a:cxn ang="0">
                    <a:pos x="25" y="323"/>
                  </a:cxn>
                  <a:cxn ang="0">
                    <a:pos x="7" y="280"/>
                  </a:cxn>
                  <a:cxn ang="0">
                    <a:pos x="0" y="229"/>
                  </a:cxn>
                  <a:cxn ang="0">
                    <a:pos x="0" y="182"/>
                  </a:cxn>
                  <a:cxn ang="0">
                    <a:pos x="15" y="134"/>
                  </a:cxn>
                  <a:cxn ang="0">
                    <a:pos x="36" y="91"/>
                  </a:cxn>
                  <a:cxn ang="0">
                    <a:pos x="65" y="51"/>
                  </a:cxn>
                  <a:cxn ang="0">
                    <a:pos x="105" y="21"/>
                  </a:cxn>
                  <a:cxn ang="0">
                    <a:pos x="149" y="3"/>
                  </a:cxn>
                  <a:cxn ang="0">
                    <a:pos x="200" y="0"/>
                  </a:cxn>
                </a:cxnLst>
                <a:rect l="0" t="0" r="r" b="b"/>
                <a:pathLst>
                  <a:path w="200" h="393">
                    <a:moveTo>
                      <a:pt x="200" y="0"/>
                    </a:moveTo>
                    <a:lnTo>
                      <a:pt x="145" y="7"/>
                    </a:lnTo>
                    <a:lnTo>
                      <a:pt x="98" y="29"/>
                    </a:lnTo>
                    <a:lnTo>
                      <a:pt x="62" y="65"/>
                    </a:lnTo>
                    <a:lnTo>
                      <a:pt x="33" y="109"/>
                    </a:lnTo>
                    <a:lnTo>
                      <a:pt x="18" y="160"/>
                    </a:lnTo>
                    <a:lnTo>
                      <a:pt x="11" y="211"/>
                    </a:lnTo>
                    <a:lnTo>
                      <a:pt x="18" y="262"/>
                    </a:lnTo>
                    <a:lnTo>
                      <a:pt x="33" y="309"/>
                    </a:lnTo>
                    <a:lnTo>
                      <a:pt x="62" y="345"/>
                    </a:lnTo>
                    <a:lnTo>
                      <a:pt x="105" y="374"/>
                    </a:lnTo>
                    <a:lnTo>
                      <a:pt x="102" y="393"/>
                    </a:lnTo>
                    <a:lnTo>
                      <a:pt x="55" y="364"/>
                    </a:lnTo>
                    <a:lnTo>
                      <a:pt x="25" y="323"/>
                    </a:lnTo>
                    <a:lnTo>
                      <a:pt x="7" y="280"/>
                    </a:lnTo>
                    <a:lnTo>
                      <a:pt x="0" y="229"/>
                    </a:lnTo>
                    <a:lnTo>
                      <a:pt x="0" y="182"/>
                    </a:lnTo>
                    <a:lnTo>
                      <a:pt x="15" y="134"/>
                    </a:lnTo>
                    <a:lnTo>
                      <a:pt x="36" y="91"/>
                    </a:lnTo>
                    <a:lnTo>
                      <a:pt x="65" y="51"/>
                    </a:lnTo>
                    <a:lnTo>
                      <a:pt x="105" y="21"/>
                    </a:lnTo>
                    <a:lnTo>
                      <a:pt x="149" y="3"/>
                    </a:lnTo>
                    <a:lnTo>
                      <a:pt x="200" y="0"/>
                    </a:lnTo>
                    <a:close/>
                  </a:path>
                </a:pathLst>
              </a:custGeom>
              <a:solidFill>
                <a:srgbClr val="000000"/>
              </a:solidFill>
              <a:ln w="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91008" name="Freeform 192"/>
              <p:cNvSpPr>
                <a:spLocks/>
              </p:cNvSpPr>
              <p:nvPr/>
            </p:nvSpPr>
            <p:spPr bwMode="auto">
              <a:xfrm>
                <a:off x="5543" y="7252"/>
                <a:ext cx="61" cy="273"/>
              </a:xfrm>
              <a:custGeom>
                <a:avLst/>
                <a:gdLst/>
                <a:ahLst/>
                <a:cxnLst>
                  <a:cxn ang="0">
                    <a:pos x="43" y="0"/>
                  </a:cxn>
                  <a:cxn ang="0">
                    <a:pos x="61" y="69"/>
                  </a:cxn>
                  <a:cxn ang="0">
                    <a:pos x="61" y="138"/>
                  </a:cxn>
                  <a:cxn ang="0">
                    <a:pos x="47" y="208"/>
                  </a:cxn>
                  <a:cxn ang="0">
                    <a:pos x="14" y="273"/>
                  </a:cxn>
                  <a:cxn ang="0">
                    <a:pos x="0" y="258"/>
                  </a:cxn>
                  <a:cxn ang="0">
                    <a:pos x="25" y="215"/>
                  </a:cxn>
                  <a:cxn ang="0">
                    <a:pos x="47" y="164"/>
                  </a:cxn>
                  <a:cxn ang="0">
                    <a:pos x="58" y="109"/>
                  </a:cxn>
                  <a:cxn ang="0">
                    <a:pos x="54" y="55"/>
                  </a:cxn>
                  <a:cxn ang="0">
                    <a:pos x="43" y="0"/>
                  </a:cxn>
                </a:cxnLst>
                <a:rect l="0" t="0" r="r" b="b"/>
                <a:pathLst>
                  <a:path w="61" h="273">
                    <a:moveTo>
                      <a:pt x="43" y="0"/>
                    </a:moveTo>
                    <a:lnTo>
                      <a:pt x="61" y="69"/>
                    </a:lnTo>
                    <a:lnTo>
                      <a:pt x="61" y="138"/>
                    </a:lnTo>
                    <a:lnTo>
                      <a:pt x="47" y="208"/>
                    </a:lnTo>
                    <a:lnTo>
                      <a:pt x="14" y="273"/>
                    </a:lnTo>
                    <a:lnTo>
                      <a:pt x="0" y="258"/>
                    </a:lnTo>
                    <a:lnTo>
                      <a:pt x="25" y="215"/>
                    </a:lnTo>
                    <a:lnTo>
                      <a:pt x="47" y="164"/>
                    </a:lnTo>
                    <a:lnTo>
                      <a:pt x="58" y="109"/>
                    </a:lnTo>
                    <a:lnTo>
                      <a:pt x="54" y="55"/>
                    </a:lnTo>
                    <a:lnTo>
                      <a:pt x="43" y="0"/>
                    </a:lnTo>
                    <a:close/>
                  </a:path>
                </a:pathLst>
              </a:custGeom>
              <a:solidFill>
                <a:srgbClr val="000000"/>
              </a:solidFill>
              <a:ln w="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91007" name="Freeform 191"/>
              <p:cNvSpPr>
                <a:spLocks/>
              </p:cNvSpPr>
              <p:nvPr/>
            </p:nvSpPr>
            <p:spPr bwMode="auto">
              <a:xfrm>
                <a:off x="5961" y="7147"/>
                <a:ext cx="69" cy="69"/>
              </a:xfrm>
              <a:custGeom>
                <a:avLst/>
                <a:gdLst/>
                <a:ahLst/>
                <a:cxnLst>
                  <a:cxn ang="0">
                    <a:pos x="0" y="0"/>
                  </a:cxn>
                  <a:cxn ang="0">
                    <a:pos x="29" y="14"/>
                  </a:cxn>
                  <a:cxn ang="0">
                    <a:pos x="51" y="36"/>
                  </a:cxn>
                  <a:cxn ang="0">
                    <a:pos x="69" y="61"/>
                  </a:cxn>
                  <a:cxn ang="0">
                    <a:pos x="47" y="69"/>
                  </a:cxn>
                  <a:cxn ang="0">
                    <a:pos x="40" y="43"/>
                  </a:cxn>
                  <a:cxn ang="0">
                    <a:pos x="25" y="18"/>
                  </a:cxn>
                  <a:cxn ang="0">
                    <a:pos x="0" y="0"/>
                  </a:cxn>
                </a:cxnLst>
                <a:rect l="0" t="0" r="r" b="b"/>
                <a:pathLst>
                  <a:path w="69" h="69">
                    <a:moveTo>
                      <a:pt x="0" y="0"/>
                    </a:moveTo>
                    <a:lnTo>
                      <a:pt x="29" y="14"/>
                    </a:lnTo>
                    <a:lnTo>
                      <a:pt x="51" y="36"/>
                    </a:lnTo>
                    <a:lnTo>
                      <a:pt x="69" y="61"/>
                    </a:lnTo>
                    <a:lnTo>
                      <a:pt x="47" y="69"/>
                    </a:lnTo>
                    <a:lnTo>
                      <a:pt x="40" y="43"/>
                    </a:lnTo>
                    <a:lnTo>
                      <a:pt x="25" y="18"/>
                    </a:lnTo>
                    <a:lnTo>
                      <a:pt x="0" y="0"/>
                    </a:lnTo>
                    <a:close/>
                  </a:path>
                </a:pathLst>
              </a:custGeom>
              <a:solidFill>
                <a:srgbClr val="000000"/>
              </a:solidFill>
              <a:ln w="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91006" name="Freeform 190"/>
              <p:cNvSpPr>
                <a:spLocks/>
              </p:cNvSpPr>
              <p:nvPr/>
            </p:nvSpPr>
            <p:spPr bwMode="auto">
              <a:xfrm>
                <a:off x="5801" y="6815"/>
                <a:ext cx="69" cy="95"/>
              </a:xfrm>
              <a:custGeom>
                <a:avLst/>
                <a:gdLst/>
                <a:ahLst/>
                <a:cxnLst>
                  <a:cxn ang="0">
                    <a:pos x="14" y="0"/>
                  </a:cxn>
                  <a:cxn ang="0">
                    <a:pos x="36" y="30"/>
                  </a:cxn>
                  <a:cxn ang="0">
                    <a:pos x="58" y="62"/>
                  </a:cxn>
                  <a:cxn ang="0">
                    <a:pos x="69" y="95"/>
                  </a:cxn>
                  <a:cxn ang="0">
                    <a:pos x="51" y="66"/>
                  </a:cxn>
                  <a:cxn ang="0">
                    <a:pos x="29" y="40"/>
                  </a:cxn>
                  <a:cxn ang="0">
                    <a:pos x="0" y="15"/>
                  </a:cxn>
                  <a:cxn ang="0">
                    <a:pos x="14" y="0"/>
                  </a:cxn>
                </a:cxnLst>
                <a:rect l="0" t="0" r="r" b="b"/>
                <a:pathLst>
                  <a:path w="69" h="95">
                    <a:moveTo>
                      <a:pt x="14" y="0"/>
                    </a:moveTo>
                    <a:lnTo>
                      <a:pt x="36" y="30"/>
                    </a:lnTo>
                    <a:lnTo>
                      <a:pt x="58" y="62"/>
                    </a:lnTo>
                    <a:lnTo>
                      <a:pt x="69" y="95"/>
                    </a:lnTo>
                    <a:lnTo>
                      <a:pt x="51" y="66"/>
                    </a:lnTo>
                    <a:lnTo>
                      <a:pt x="29" y="40"/>
                    </a:lnTo>
                    <a:lnTo>
                      <a:pt x="0" y="15"/>
                    </a:lnTo>
                    <a:lnTo>
                      <a:pt x="14" y="0"/>
                    </a:lnTo>
                    <a:close/>
                  </a:path>
                </a:pathLst>
              </a:custGeom>
              <a:solidFill>
                <a:srgbClr val="000000"/>
              </a:solidFill>
              <a:ln w="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91005" name="Freeform 189"/>
              <p:cNvSpPr>
                <a:spLocks/>
              </p:cNvSpPr>
              <p:nvPr/>
            </p:nvSpPr>
            <p:spPr bwMode="auto">
              <a:xfrm>
                <a:off x="5393" y="6899"/>
                <a:ext cx="33" cy="102"/>
              </a:xfrm>
              <a:custGeom>
                <a:avLst/>
                <a:gdLst/>
                <a:ahLst/>
                <a:cxnLst>
                  <a:cxn ang="0">
                    <a:pos x="19" y="0"/>
                  </a:cxn>
                  <a:cxn ang="0">
                    <a:pos x="33" y="15"/>
                  </a:cxn>
                  <a:cxn ang="0">
                    <a:pos x="19" y="40"/>
                  </a:cxn>
                  <a:cxn ang="0">
                    <a:pos x="8" y="69"/>
                  </a:cxn>
                  <a:cxn ang="0">
                    <a:pos x="4" y="102"/>
                  </a:cxn>
                  <a:cxn ang="0">
                    <a:pos x="0" y="69"/>
                  </a:cxn>
                  <a:cxn ang="0">
                    <a:pos x="4" y="37"/>
                  </a:cxn>
                  <a:cxn ang="0">
                    <a:pos x="19" y="0"/>
                  </a:cxn>
                </a:cxnLst>
                <a:rect l="0" t="0" r="r" b="b"/>
                <a:pathLst>
                  <a:path w="33" h="102">
                    <a:moveTo>
                      <a:pt x="19" y="0"/>
                    </a:moveTo>
                    <a:lnTo>
                      <a:pt x="33" y="15"/>
                    </a:lnTo>
                    <a:lnTo>
                      <a:pt x="19" y="40"/>
                    </a:lnTo>
                    <a:lnTo>
                      <a:pt x="8" y="69"/>
                    </a:lnTo>
                    <a:lnTo>
                      <a:pt x="4" y="102"/>
                    </a:lnTo>
                    <a:lnTo>
                      <a:pt x="0" y="69"/>
                    </a:lnTo>
                    <a:lnTo>
                      <a:pt x="4" y="37"/>
                    </a:lnTo>
                    <a:lnTo>
                      <a:pt x="19" y="0"/>
                    </a:lnTo>
                    <a:close/>
                  </a:path>
                </a:pathLst>
              </a:custGeom>
              <a:solidFill>
                <a:srgbClr val="000000"/>
              </a:solidFill>
              <a:ln w="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91004" name="Freeform 188"/>
              <p:cNvSpPr>
                <a:spLocks/>
              </p:cNvSpPr>
              <p:nvPr/>
            </p:nvSpPr>
            <p:spPr bwMode="auto">
              <a:xfrm>
                <a:off x="4997" y="6925"/>
                <a:ext cx="29" cy="109"/>
              </a:xfrm>
              <a:custGeom>
                <a:avLst/>
                <a:gdLst/>
                <a:ahLst/>
                <a:cxnLst>
                  <a:cxn ang="0">
                    <a:pos x="7" y="0"/>
                  </a:cxn>
                  <a:cxn ang="0">
                    <a:pos x="29" y="7"/>
                  </a:cxn>
                  <a:cxn ang="0">
                    <a:pos x="11" y="54"/>
                  </a:cxn>
                  <a:cxn ang="0">
                    <a:pos x="4" y="109"/>
                  </a:cxn>
                  <a:cxn ang="0">
                    <a:pos x="0" y="54"/>
                  </a:cxn>
                  <a:cxn ang="0">
                    <a:pos x="7" y="0"/>
                  </a:cxn>
                </a:cxnLst>
                <a:rect l="0" t="0" r="r" b="b"/>
                <a:pathLst>
                  <a:path w="29" h="109">
                    <a:moveTo>
                      <a:pt x="7" y="0"/>
                    </a:moveTo>
                    <a:lnTo>
                      <a:pt x="29" y="7"/>
                    </a:lnTo>
                    <a:lnTo>
                      <a:pt x="11" y="54"/>
                    </a:lnTo>
                    <a:lnTo>
                      <a:pt x="4" y="109"/>
                    </a:lnTo>
                    <a:lnTo>
                      <a:pt x="0" y="54"/>
                    </a:lnTo>
                    <a:lnTo>
                      <a:pt x="7" y="0"/>
                    </a:lnTo>
                    <a:close/>
                  </a:path>
                </a:pathLst>
              </a:custGeom>
              <a:solidFill>
                <a:srgbClr val="000000"/>
              </a:solidFill>
              <a:ln w="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91003" name="Freeform 187"/>
              <p:cNvSpPr>
                <a:spLocks/>
              </p:cNvSpPr>
              <p:nvPr/>
            </p:nvSpPr>
            <p:spPr bwMode="auto">
              <a:xfrm>
                <a:off x="4662" y="6979"/>
                <a:ext cx="26" cy="66"/>
              </a:xfrm>
              <a:custGeom>
                <a:avLst/>
                <a:gdLst/>
                <a:ahLst/>
                <a:cxnLst>
                  <a:cxn ang="0">
                    <a:pos x="4" y="0"/>
                  </a:cxn>
                  <a:cxn ang="0">
                    <a:pos x="26" y="7"/>
                  </a:cxn>
                  <a:cxn ang="0">
                    <a:pos x="15" y="26"/>
                  </a:cxn>
                  <a:cxn ang="0">
                    <a:pos x="8" y="44"/>
                  </a:cxn>
                  <a:cxn ang="0">
                    <a:pos x="4" y="66"/>
                  </a:cxn>
                  <a:cxn ang="0">
                    <a:pos x="0" y="33"/>
                  </a:cxn>
                  <a:cxn ang="0">
                    <a:pos x="4" y="0"/>
                  </a:cxn>
                </a:cxnLst>
                <a:rect l="0" t="0" r="r" b="b"/>
                <a:pathLst>
                  <a:path w="26" h="66">
                    <a:moveTo>
                      <a:pt x="4" y="0"/>
                    </a:moveTo>
                    <a:lnTo>
                      <a:pt x="26" y="7"/>
                    </a:lnTo>
                    <a:lnTo>
                      <a:pt x="15" y="26"/>
                    </a:lnTo>
                    <a:lnTo>
                      <a:pt x="8" y="44"/>
                    </a:lnTo>
                    <a:lnTo>
                      <a:pt x="4" y="66"/>
                    </a:lnTo>
                    <a:lnTo>
                      <a:pt x="0" y="33"/>
                    </a:lnTo>
                    <a:lnTo>
                      <a:pt x="4" y="0"/>
                    </a:lnTo>
                    <a:close/>
                  </a:path>
                </a:pathLst>
              </a:custGeom>
              <a:solidFill>
                <a:srgbClr val="000000"/>
              </a:solidFill>
              <a:ln w="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91002" name="Freeform 186"/>
              <p:cNvSpPr>
                <a:spLocks/>
              </p:cNvSpPr>
              <p:nvPr/>
            </p:nvSpPr>
            <p:spPr bwMode="auto">
              <a:xfrm>
                <a:off x="6012" y="6521"/>
                <a:ext cx="182" cy="80"/>
              </a:xfrm>
              <a:custGeom>
                <a:avLst/>
                <a:gdLst/>
                <a:ahLst/>
                <a:cxnLst>
                  <a:cxn ang="0">
                    <a:pos x="14" y="0"/>
                  </a:cxn>
                  <a:cxn ang="0">
                    <a:pos x="65" y="36"/>
                  </a:cxn>
                  <a:cxn ang="0">
                    <a:pos x="120" y="62"/>
                  </a:cxn>
                  <a:cxn ang="0">
                    <a:pos x="182" y="80"/>
                  </a:cxn>
                  <a:cxn ang="0">
                    <a:pos x="120" y="69"/>
                  </a:cxn>
                  <a:cxn ang="0">
                    <a:pos x="58" y="47"/>
                  </a:cxn>
                  <a:cxn ang="0">
                    <a:pos x="0" y="14"/>
                  </a:cxn>
                  <a:cxn ang="0">
                    <a:pos x="14" y="0"/>
                  </a:cxn>
                </a:cxnLst>
                <a:rect l="0" t="0" r="r" b="b"/>
                <a:pathLst>
                  <a:path w="182" h="80">
                    <a:moveTo>
                      <a:pt x="14" y="0"/>
                    </a:moveTo>
                    <a:lnTo>
                      <a:pt x="65" y="36"/>
                    </a:lnTo>
                    <a:lnTo>
                      <a:pt x="120" y="62"/>
                    </a:lnTo>
                    <a:lnTo>
                      <a:pt x="182" y="80"/>
                    </a:lnTo>
                    <a:lnTo>
                      <a:pt x="120" y="69"/>
                    </a:lnTo>
                    <a:lnTo>
                      <a:pt x="58" y="47"/>
                    </a:lnTo>
                    <a:lnTo>
                      <a:pt x="0" y="14"/>
                    </a:lnTo>
                    <a:lnTo>
                      <a:pt x="14" y="0"/>
                    </a:lnTo>
                    <a:close/>
                  </a:path>
                </a:pathLst>
              </a:custGeom>
              <a:solidFill>
                <a:srgbClr val="000000"/>
              </a:solidFill>
              <a:ln w="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91001" name="Freeform 185"/>
              <p:cNvSpPr>
                <a:spLocks/>
              </p:cNvSpPr>
              <p:nvPr/>
            </p:nvSpPr>
            <p:spPr bwMode="auto">
              <a:xfrm>
                <a:off x="6019" y="6524"/>
                <a:ext cx="84" cy="113"/>
              </a:xfrm>
              <a:custGeom>
                <a:avLst/>
                <a:gdLst/>
                <a:ahLst/>
                <a:cxnLst>
                  <a:cxn ang="0">
                    <a:pos x="7" y="0"/>
                  </a:cxn>
                  <a:cxn ang="0">
                    <a:pos x="36" y="22"/>
                  </a:cxn>
                  <a:cxn ang="0">
                    <a:pos x="58" y="51"/>
                  </a:cxn>
                  <a:cxn ang="0">
                    <a:pos x="73" y="80"/>
                  </a:cxn>
                  <a:cxn ang="0">
                    <a:pos x="84" y="113"/>
                  </a:cxn>
                  <a:cxn ang="0">
                    <a:pos x="62" y="73"/>
                  </a:cxn>
                  <a:cxn ang="0">
                    <a:pos x="36" y="40"/>
                  </a:cxn>
                  <a:cxn ang="0">
                    <a:pos x="0" y="19"/>
                  </a:cxn>
                  <a:cxn ang="0">
                    <a:pos x="7" y="0"/>
                  </a:cxn>
                </a:cxnLst>
                <a:rect l="0" t="0" r="r" b="b"/>
                <a:pathLst>
                  <a:path w="84" h="113">
                    <a:moveTo>
                      <a:pt x="7" y="0"/>
                    </a:moveTo>
                    <a:lnTo>
                      <a:pt x="36" y="22"/>
                    </a:lnTo>
                    <a:lnTo>
                      <a:pt x="58" y="51"/>
                    </a:lnTo>
                    <a:lnTo>
                      <a:pt x="73" y="80"/>
                    </a:lnTo>
                    <a:lnTo>
                      <a:pt x="84" y="113"/>
                    </a:lnTo>
                    <a:lnTo>
                      <a:pt x="62" y="73"/>
                    </a:lnTo>
                    <a:lnTo>
                      <a:pt x="36" y="40"/>
                    </a:lnTo>
                    <a:lnTo>
                      <a:pt x="0" y="19"/>
                    </a:lnTo>
                    <a:lnTo>
                      <a:pt x="7" y="0"/>
                    </a:lnTo>
                    <a:close/>
                  </a:path>
                </a:pathLst>
              </a:custGeom>
              <a:solidFill>
                <a:srgbClr val="000000"/>
              </a:solidFill>
              <a:ln w="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91000" name="Freeform 184"/>
              <p:cNvSpPr>
                <a:spLocks/>
              </p:cNvSpPr>
              <p:nvPr/>
            </p:nvSpPr>
            <p:spPr bwMode="auto">
              <a:xfrm>
                <a:off x="6383" y="6342"/>
                <a:ext cx="40" cy="153"/>
              </a:xfrm>
              <a:custGeom>
                <a:avLst/>
                <a:gdLst/>
                <a:ahLst/>
                <a:cxnLst>
                  <a:cxn ang="0">
                    <a:pos x="18" y="0"/>
                  </a:cxn>
                  <a:cxn ang="0">
                    <a:pos x="36" y="37"/>
                  </a:cxn>
                  <a:cxn ang="0">
                    <a:pos x="40" y="77"/>
                  </a:cxn>
                  <a:cxn ang="0">
                    <a:pos x="36" y="117"/>
                  </a:cxn>
                  <a:cxn ang="0">
                    <a:pos x="25" y="153"/>
                  </a:cxn>
                  <a:cxn ang="0">
                    <a:pos x="29" y="117"/>
                  </a:cxn>
                  <a:cxn ang="0">
                    <a:pos x="29" y="77"/>
                  </a:cxn>
                  <a:cxn ang="0">
                    <a:pos x="22" y="44"/>
                  </a:cxn>
                  <a:cxn ang="0">
                    <a:pos x="0" y="11"/>
                  </a:cxn>
                  <a:cxn ang="0">
                    <a:pos x="18" y="0"/>
                  </a:cxn>
                </a:cxnLst>
                <a:rect l="0" t="0" r="r" b="b"/>
                <a:pathLst>
                  <a:path w="40" h="153">
                    <a:moveTo>
                      <a:pt x="18" y="0"/>
                    </a:moveTo>
                    <a:lnTo>
                      <a:pt x="36" y="37"/>
                    </a:lnTo>
                    <a:lnTo>
                      <a:pt x="40" y="77"/>
                    </a:lnTo>
                    <a:lnTo>
                      <a:pt x="36" y="117"/>
                    </a:lnTo>
                    <a:lnTo>
                      <a:pt x="25" y="153"/>
                    </a:lnTo>
                    <a:lnTo>
                      <a:pt x="29" y="117"/>
                    </a:lnTo>
                    <a:lnTo>
                      <a:pt x="29" y="77"/>
                    </a:lnTo>
                    <a:lnTo>
                      <a:pt x="22" y="44"/>
                    </a:lnTo>
                    <a:lnTo>
                      <a:pt x="0" y="11"/>
                    </a:lnTo>
                    <a:lnTo>
                      <a:pt x="18" y="0"/>
                    </a:lnTo>
                    <a:close/>
                  </a:path>
                </a:pathLst>
              </a:custGeom>
              <a:solidFill>
                <a:srgbClr val="000000"/>
              </a:solidFill>
              <a:ln w="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90999" name="Freeform 183"/>
              <p:cNvSpPr>
                <a:spLocks/>
              </p:cNvSpPr>
              <p:nvPr/>
            </p:nvSpPr>
            <p:spPr bwMode="auto">
              <a:xfrm>
                <a:off x="6459" y="6361"/>
                <a:ext cx="55" cy="80"/>
              </a:xfrm>
              <a:custGeom>
                <a:avLst/>
                <a:gdLst/>
                <a:ahLst/>
                <a:cxnLst>
                  <a:cxn ang="0">
                    <a:pos x="47" y="0"/>
                  </a:cxn>
                  <a:cxn ang="0">
                    <a:pos x="55" y="18"/>
                  </a:cxn>
                  <a:cxn ang="0">
                    <a:pos x="33" y="32"/>
                  </a:cxn>
                  <a:cxn ang="0">
                    <a:pos x="11" y="54"/>
                  </a:cxn>
                  <a:cxn ang="0">
                    <a:pos x="0" y="80"/>
                  </a:cxn>
                  <a:cxn ang="0">
                    <a:pos x="7" y="51"/>
                  </a:cxn>
                  <a:cxn ang="0">
                    <a:pos x="22" y="21"/>
                  </a:cxn>
                  <a:cxn ang="0">
                    <a:pos x="47" y="0"/>
                  </a:cxn>
                </a:cxnLst>
                <a:rect l="0" t="0" r="r" b="b"/>
                <a:pathLst>
                  <a:path w="55" h="80">
                    <a:moveTo>
                      <a:pt x="47" y="0"/>
                    </a:moveTo>
                    <a:lnTo>
                      <a:pt x="55" y="18"/>
                    </a:lnTo>
                    <a:lnTo>
                      <a:pt x="33" y="32"/>
                    </a:lnTo>
                    <a:lnTo>
                      <a:pt x="11" y="54"/>
                    </a:lnTo>
                    <a:lnTo>
                      <a:pt x="0" y="80"/>
                    </a:lnTo>
                    <a:lnTo>
                      <a:pt x="7" y="51"/>
                    </a:lnTo>
                    <a:lnTo>
                      <a:pt x="22" y="21"/>
                    </a:lnTo>
                    <a:lnTo>
                      <a:pt x="47" y="0"/>
                    </a:lnTo>
                    <a:close/>
                  </a:path>
                </a:pathLst>
              </a:custGeom>
              <a:solidFill>
                <a:srgbClr val="000000"/>
              </a:solidFill>
              <a:ln w="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90998" name="Freeform 182"/>
              <p:cNvSpPr>
                <a:spLocks/>
              </p:cNvSpPr>
              <p:nvPr/>
            </p:nvSpPr>
            <p:spPr bwMode="auto">
              <a:xfrm>
                <a:off x="3884" y="7248"/>
                <a:ext cx="415" cy="313"/>
              </a:xfrm>
              <a:custGeom>
                <a:avLst/>
                <a:gdLst/>
                <a:ahLst/>
                <a:cxnLst>
                  <a:cxn ang="0">
                    <a:pos x="338" y="0"/>
                  </a:cxn>
                  <a:cxn ang="0">
                    <a:pos x="415" y="4"/>
                  </a:cxn>
                  <a:cxn ang="0">
                    <a:pos x="338" y="0"/>
                  </a:cxn>
                  <a:cxn ang="0">
                    <a:pos x="262" y="8"/>
                  </a:cxn>
                  <a:cxn ang="0">
                    <a:pos x="189" y="22"/>
                  </a:cxn>
                  <a:cxn ang="0">
                    <a:pos x="120" y="51"/>
                  </a:cxn>
                  <a:cxn ang="0">
                    <a:pos x="73" y="88"/>
                  </a:cxn>
                  <a:cxn ang="0">
                    <a:pos x="40" y="135"/>
                  </a:cxn>
                  <a:cxn ang="0">
                    <a:pos x="18" y="190"/>
                  </a:cxn>
                  <a:cxn ang="0">
                    <a:pos x="18" y="248"/>
                  </a:cxn>
                  <a:cxn ang="0">
                    <a:pos x="33" y="306"/>
                  </a:cxn>
                  <a:cxn ang="0">
                    <a:pos x="15" y="313"/>
                  </a:cxn>
                  <a:cxn ang="0">
                    <a:pos x="0" y="262"/>
                  </a:cxn>
                  <a:cxn ang="0">
                    <a:pos x="0" y="208"/>
                  </a:cxn>
                  <a:cxn ang="0">
                    <a:pos x="11" y="157"/>
                  </a:cxn>
                  <a:cxn ang="0">
                    <a:pos x="37" y="110"/>
                  </a:cxn>
                  <a:cxn ang="0">
                    <a:pos x="73" y="73"/>
                  </a:cxn>
                  <a:cxn ang="0">
                    <a:pos x="113" y="44"/>
                  </a:cxn>
                  <a:cxn ang="0">
                    <a:pos x="186" y="15"/>
                  </a:cxn>
                  <a:cxn ang="0">
                    <a:pos x="262" y="0"/>
                  </a:cxn>
                  <a:cxn ang="0">
                    <a:pos x="338" y="0"/>
                  </a:cxn>
                </a:cxnLst>
                <a:rect l="0" t="0" r="r" b="b"/>
                <a:pathLst>
                  <a:path w="415" h="313">
                    <a:moveTo>
                      <a:pt x="338" y="0"/>
                    </a:moveTo>
                    <a:lnTo>
                      <a:pt x="415" y="4"/>
                    </a:lnTo>
                    <a:lnTo>
                      <a:pt x="338" y="0"/>
                    </a:lnTo>
                    <a:lnTo>
                      <a:pt x="262" y="8"/>
                    </a:lnTo>
                    <a:lnTo>
                      <a:pt x="189" y="22"/>
                    </a:lnTo>
                    <a:lnTo>
                      <a:pt x="120" y="51"/>
                    </a:lnTo>
                    <a:lnTo>
                      <a:pt x="73" y="88"/>
                    </a:lnTo>
                    <a:lnTo>
                      <a:pt x="40" y="135"/>
                    </a:lnTo>
                    <a:lnTo>
                      <a:pt x="18" y="190"/>
                    </a:lnTo>
                    <a:lnTo>
                      <a:pt x="18" y="248"/>
                    </a:lnTo>
                    <a:lnTo>
                      <a:pt x="33" y="306"/>
                    </a:lnTo>
                    <a:lnTo>
                      <a:pt x="15" y="313"/>
                    </a:lnTo>
                    <a:lnTo>
                      <a:pt x="0" y="262"/>
                    </a:lnTo>
                    <a:lnTo>
                      <a:pt x="0" y="208"/>
                    </a:lnTo>
                    <a:lnTo>
                      <a:pt x="11" y="157"/>
                    </a:lnTo>
                    <a:lnTo>
                      <a:pt x="37" y="110"/>
                    </a:lnTo>
                    <a:lnTo>
                      <a:pt x="73" y="73"/>
                    </a:lnTo>
                    <a:lnTo>
                      <a:pt x="113" y="44"/>
                    </a:lnTo>
                    <a:lnTo>
                      <a:pt x="186" y="15"/>
                    </a:lnTo>
                    <a:lnTo>
                      <a:pt x="262" y="0"/>
                    </a:lnTo>
                    <a:lnTo>
                      <a:pt x="338" y="0"/>
                    </a:lnTo>
                    <a:close/>
                  </a:path>
                </a:pathLst>
              </a:custGeom>
              <a:solidFill>
                <a:srgbClr val="000000"/>
              </a:solidFill>
              <a:ln w="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90997" name="Freeform 181"/>
              <p:cNvSpPr>
                <a:spLocks/>
              </p:cNvSpPr>
              <p:nvPr/>
            </p:nvSpPr>
            <p:spPr bwMode="auto">
              <a:xfrm>
                <a:off x="3528" y="6674"/>
                <a:ext cx="22" cy="54"/>
              </a:xfrm>
              <a:custGeom>
                <a:avLst/>
                <a:gdLst/>
                <a:ahLst/>
                <a:cxnLst>
                  <a:cxn ang="0">
                    <a:pos x="0" y="0"/>
                  </a:cxn>
                  <a:cxn ang="0">
                    <a:pos x="22" y="0"/>
                  </a:cxn>
                  <a:cxn ang="0">
                    <a:pos x="18" y="18"/>
                  </a:cxn>
                  <a:cxn ang="0">
                    <a:pos x="11" y="36"/>
                  </a:cxn>
                  <a:cxn ang="0">
                    <a:pos x="3" y="54"/>
                  </a:cxn>
                  <a:cxn ang="0">
                    <a:pos x="3" y="36"/>
                  </a:cxn>
                  <a:cxn ang="0">
                    <a:pos x="3" y="18"/>
                  </a:cxn>
                  <a:cxn ang="0">
                    <a:pos x="0" y="0"/>
                  </a:cxn>
                </a:cxnLst>
                <a:rect l="0" t="0" r="r" b="b"/>
                <a:pathLst>
                  <a:path w="22" h="54">
                    <a:moveTo>
                      <a:pt x="0" y="0"/>
                    </a:moveTo>
                    <a:lnTo>
                      <a:pt x="22" y="0"/>
                    </a:lnTo>
                    <a:lnTo>
                      <a:pt x="18" y="18"/>
                    </a:lnTo>
                    <a:lnTo>
                      <a:pt x="11" y="36"/>
                    </a:lnTo>
                    <a:lnTo>
                      <a:pt x="3" y="54"/>
                    </a:lnTo>
                    <a:lnTo>
                      <a:pt x="3" y="36"/>
                    </a:lnTo>
                    <a:lnTo>
                      <a:pt x="3" y="18"/>
                    </a:lnTo>
                    <a:lnTo>
                      <a:pt x="0" y="0"/>
                    </a:lnTo>
                    <a:close/>
                  </a:path>
                </a:pathLst>
              </a:custGeom>
              <a:solidFill>
                <a:srgbClr val="000000"/>
              </a:solidFill>
              <a:ln w="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90996" name="Freeform 180"/>
              <p:cNvSpPr>
                <a:spLocks/>
              </p:cNvSpPr>
              <p:nvPr/>
            </p:nvSpPr>
            <p:spPr bwMode="auto">
              <a:xfrm>
                <a:off x="6208" y="1870"/>
                <a:ext cx="157" cy="182"/>
              </a:xfrm>
              <a:custGeom>
                <a:avLst/>
                <a:gdLst/>
                <a:ahLst/>
                <a:cxnLst>
                  <a:cxn ang="0">
                    <a:pos x="142" y="0"/>
                  </a:cxn>
                  <a:cxn ang="0">
                    <a:pos x="135" y="44"/>
                  </a:cxn>
                  <a:cxn ang="0">
                    <a:pos x="124" y="22"/>
                  </a:cxn>
                  <a:cxn ang="0">
                    <a:pos x="106" y="11"/>
                  </a:cxn>
                  <a:cxn ang="0">
                    <a:pos x="84" y="8"/>
                  </a:cxn>
                  <a:cxn ang="0">
                    <a:pos x="55" y="84"/>
                  </a:cxn>
                  <a:cxn ang="0">
                    <a:pos x="84" y="80"/>
                  </a:cxn>
                  <a:cxn ang="0">
                    <a:pos x="95" y="77"/>
                  </a:cxn>
                  <a:cxn ang="0">
                    <a:pos x="102" y="66"/>
                  </a:cxn>
                  <a:cxn ang="0">
                    <a:pos x="116" y="51"/>
                  </a:cxn>
                  <a:cxn ang="0">
                    <a:pos x="106" y="124"/>
                  </a:cxn>
                  <a:cxn ang="0">
                    <a:pos x="102" y="106"/>
                  </a:cxn>
                  <a:cxn ang="0">
                    <a:pos x="95" y="99"/>
                  </a:cxn>
                  <a:cxn ang="0">
                    <a:pos x="84" y="95"/>
                  </a:cxn>
                  <a:cxn ang="0">
                    <a:pos x="55" y="91"/>
                  </a:cxn>
                  <a:cxn ang="0">
                    <a:pos x="55" y="157"/>
                  </a:cxn>
                  <a:cxn ang="0">
                    <a:pos x="58" y="164"/>
                  </a:cxn>
                  <a:cxn ang="0">
                    <a:pos x="66" y="171"/>
                  </a:cxn>
                  <a:cxn ang="0">
                    <a:pos x="76" y="171"/>
                  </a:cxn>
                  <a:cxn ang="0">
                    <a:pos x="98" y="171"/>
                  </a:cxn>
                  <a:cxn ang="0">
                    <a:pos x="120" y="171"/>
                  </a:cxn>
                  <a:cxn ang="0">
                    <a:pos x="127" y="168"/>
                  </a:cxn>
                  <a:cxn ang="0">
                    <a:pos x="138" y="146"/>
                  </a:cxn>
                  <a:cxn ang="0">
                    <a:pos x="149" y="128"/>
                  </a:cxn>
                  <a:cxn ang="0">
                    <a:pos x="153" y="182"/>
                  </a:cxn>
                  <a:cxn ang="0">
                    <a:pos x="0" y="175"/>
                  </a:cxn>
                  <a:cxn ang="0">
                    <a:pos x="15" y="171"/>
                  </a:cxn>
                  <a:cxn ang="0">
                    <a:pos x="22" y="168"/>
                  </a:cxn>
                  <a:cxn ang="0">
                    <a:pos x="26" y="157"/>
                  </a:cxn>
                  <a:cxn ang="0">
                    <a:pos x="26" y="19"/>
                  </a:cxn>
                  <a:cxn ang="0">
                    <a:pos x="18" y="11"/>
                  </a:cxn>
                  <a:cxn ang="0">
                    <a:pos x="0" y="8"/>
                  </a:cxn>
                </a:cxnLst>
                <a:rect l="0" t="0" r="r" b="b"/>
                <a:pathLst>
                  <a:path w="157" h="182">
                    <a:moveTo>
                      <a:pt x="0" y="0"/>
                    </a:moveTo>
                    <a:lnTo>
                      <a:pt x="142" y="0"/>
                    </a:lnTo>
                    <a:lnTo>
                      <a:pt x="142" y="44"/>
                    </a:lnTo>
                    <a:lnTo>
                      <a:pt x="135" y="44"/>
                    </a:lnTo>
                    <a:lnTo>
                      <a:pt x="127" y="33"/>
                    </a:lnTo>
                    <a:lnTo>
                      <a:pt x="124" y="22"/>
                    </a:lnTo>
                    <a:lnTo>
                      <a:pt x="113" y="15"/>
                    </a:lnTo>
                    <a:lnTo>
                      <a:pt x="106" y="11"/>
                    </a:lnTo>
                    <a:lnTo>
                      <a:pt x="95" y="11"/>
                    </a:lnTo>
                    <a:lnTo>
                      <a:pt x="84" y="8"/>
                    </a:lnTo>
                    <a:lnTo>
                      <a:pt x="55" y="8"/>
                    </a:lnTo>
                    <a:lnTo>
                      <a:pt x="55" y="84"/>
                    </a:lnTo>
                    <a:lnTo>
                      <a:pt x="76" y="84"/>
                    </a:lnTo>
                    <a:lnTo>
                      <a:pt x="84" y="80"/>
                    </a:lnTo>
                    <a:lnTo>
                      <a:pt x="91" y="80"/>
                    </a:lnTo>
                    <a:lnTo>
                      <a:pt x="95" y="77"/>
                    </a:lnTo>
                    <a:lnTo>
                      <a:pt x="98" y="73"/>
                    </a:lnTo>
                    <a:lnTo>
                      <a:pt x="102" y="66"/>
                    </a:lnTo>
                    <a:lnTo>
                      <a:pt x="106" y="51"/>
                    </a:lnTo>
                    <a:lnTo>
                      <a:pt x="116" y="51"/>
                    </a:lnTo>
                    <a:lnTo>
                      <a:pt x="116" y="124"/>
                    </a:lnTo>
                    <a:lnTo>
                      <a:pt x="106" y="124"/>
                    </a:lnTo>
                    <a:lnTo>
                      <a:pt x="102" y="113"/>
                    </a:lnTo>
                    <a:lnTo>
                      <a:pt x="102" y="106"/>
                    </a:lnTo>
                    <a:lnTo>
                      <a:pt x="98" y="102"/>
                    </a:lnTo>
                    <a:lnTo>
                      <a:pt x="95" y="99"/>
                    </a:lnTo>
                    <a:lnTo>
                      <a:pt x="87" y="95"/>
                    </a:lnTo>
                    <a:lnTo>
                      <a:pt x="84" y="95"/>
                    </a:lnTo>
                    <a:lnTo>
                      <a:pt x="76" y="91"/>
                    </a:lnTo>
                    <a:lnTo>
                      <a:pt x="55" y="91"/>
                    </a:lnTo>
                    <a:lnTo>
                      <a:pt x="55" y="150"/>
                    </a:lnTo>
                    <a:lnTo>
                      <a:pt x="55" y="157"/>
                    </a:lnTo>
                    <a:lnTo>
                      <a:pt x="55" y="160"/>
                    </a:lnTo>
                    <a:lnTo>
                      <a:pt x="58" y="164"/>
                    </a:lnTo>
                    <a:lnTo>
                      <a:pt x="62" y="168"/>
                    </a:lnTo>
                    <a:lnTo>
                      <a:pt x="66" y="171"/>
                    </a:lnTo>
                    <a:lnTo>
                      <a:pt x="69" y="171"/>
                    </a:lnTo>
                    <a:lnTo>
                      <a:pt x="76" y="171"/>
                    </a:lnTo>
                    <a:lnTo>
                      <a:pt x="87" y="171"/>
                    </a:lnTo>
                    <a:lnTo>
                      <a:pt x="98" y="171"/>
                    </a:lnTo>
                    <a:lnTo>
                      <a:pt x="109" y="171"/>
                    </a:lnTo>
                    <a:lnTo>
                      <a:pt x="120" y="171"/>
                    </a:lnTo>
                    <a:lnTo>
                      <a:pt x="124" y="168"/>
                    </a:lnTo>
                    <a:lnTo>
                      <a:pt x="127" y="168"/>
                    </a:lnTo>
                    <a:lnTo>
                      <a:pt x="131" y="157"/>
                    </a:lnTo>
                    <a:lnTo>
                      <a:pt x="138" y="146"/>
                    </a:lnTo>
                    <a:lnTo>
                      <a:pt x="146" y="135"/>
                    </a:lnTo>
                    <a:lnTo>
                      <a:pt x="149" y="128"/>
                    </a:lnTo>
                    <a:lnTo>
                      <a:pt x="157" y="128"/>
                    </a:lnTo>
                    <a:lnTo>
                      <a:pt x="153" y="182"/>
                    </a:lnTo>
                    <a:lnTo>
                      <a:pt x="0" y="182"/>
                    </a:lnTo>
                    <a:lnTo>
                      <a:pt x="0" y="175"/>
                    </a:lnTo>
                    <a:lnTo>
                      <a:pt x="11" y="171"/>
                    </a:lnTo>
                    <a:lnTo>
                      <a:pt x="15" y="171"/>
                    </a:lnTo>
                    <a:lnTo>
                      <a:pt x="18" y="171"/>
                    </a:lnTo>
                    <a:lnTo>
                      <a:pt x="22" y="168"/>
                    </a:lnTo>
                    <a:lnTo>
                      <a:pt x="26" y="168"/>
                    </a:lnTo>
                    <a:lnTo>
                      <a:pt x="26" y="157"/>
                    </a:lnTo>
                    <a:lnTo>
                      <a:pt x="26" y="26"/>
                    </a:lnTo>
                    <a:lnTo>
                      <a:pt x="26" y="19"/>
                    </a:lnTo>
                    <a:lnTo>
                      <a:pt x="22" y="15"/>
                    </a:lnTo>
                    <a:lnTo>
                      <a:pt x="18" y="11"/>
                    </a:lnTo>
                    <a:lnTo>
                      <a:pt x="11" y="11"/>
                    </a:lnTo>
                    <a:lnTo>
                      <a:pt x="0" y="8"/>
                    </a:lnTo>
                    <a:lnTo>
                      <a:pt x="0" y="0"/>
                    </a:lnTo>
                    <a:close/>
                  </a:path>
                </a:pathLst>
              </a:custGeom>
              <a:solidFill>
                <a:srgbClr val="000000"/>
              </a:solidFill>
              <a:ln w="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90995" name="Freeform 179"/>
              <p:cNvSpPr>
                <a:spLocks/>
              </p:cNvSpPr>
              <p:nvPr/>
            </p:nvSpPr>
            <p:spPr bwMode="auto">
              <a:xfrm>
                <a:off x="6379" y="1921"/>
                <a:ext cx="98" cy="135"/>
              </a:xfrm>
              <a:custGeom>
                <a:avLst/>
                <a:gdLst/>
                <a:ahLst/>
                <a:cxnLst>
                  <a:cxn ang="0">
                    <a:pos x="87" y="0"/>
                  </a:cxn>
                  <a:cxn ang="0">
                    <a:pos x="80" y="40"/>
                  </a:cxn>
                  <a:cxn ang="0">
                    <a:pos x="69" y="18"/>
                  </a:cxn>
                  <a:cxn ang="0">
                    <a:pos x="47" y="11"/>
                  </a:cxn>
                  <a:cxn ang="0">
                    <a:pos x="29" y="15"/>
                  </a:cxn>
                  <a:cxn ang="0">
                    <a:pos x="26" y="29"/>
                  </a:cxn>
                  <a:cxn ang="0">
                    <a:pos x="26" y="37"/>
                  </a:cxn>
                  <a:cxn ang="0">
                    <a:pos x="44" y="51"/>
                  </a:cxn>
                  <a:cxn ang="0">
                    <a:pos x="73" y="62"/>
                  </a:cxn>
                  <a:cxn ang="0">
                    <a:pos x="91" y="73"/>
                  </a:cxn>
                  <a:cxn ang="0">
                    <a:pos x="95" y="88"/>
                  </a:cxn>
                  <a:cxn ang="0">
                    <a:pos x="95" y="106"/>
                  </a:cxn>
                  <a:cxn ang="0">
                    <a:pos x="84" y="124"/>
                  </a:cxn>
                  <a:cxn ang="0">
                    <a:pos x="62" y="135"/>
                  </a:cxn>
                  <a:cxn ang="0">
                    <a:pos x="40" y="135"/>
                  </a:cxn>
                  <a:cxn ang="0">
                    <a:pos x="22" y="128"/>
                  </a:cxn>
                  <a:cxn ang="0">
                    <a:pos x="11" y="131"/>
                  </a:cxn>
                  <a:cxn ang="0">
                    <a:pos x="0" y="88"/>
                  </a:cxn>
                  <a:cxn ang="0">
                    <a:pos x="11" y="95"/>
                  </a:cxn>
                  <a:cxn ang="0">
                    <a:pos x="22" y="113"/>
                  </a:cxn>
                  <a:cxn ang="0">
                    <a:pos x="36" y="120"/>
                  </a:cxn>
                  <a:cxn ang="0">
                    <a:pos x="51" y="124"/>
                  </a:cxn>
                  <a:cxn ang="0">
                    <a:pos x="69" y="120"/>
                  </a:cxn>
                  <a:cxn ang="0">
                    <a:pos x="76" y="102"/>
                  </a:cxn>
                  <a:cxn ang="0">
                    <a:pos x="76" y="95"/>
                  </a:cxn>
                  <a:cxn ang="0">
                    <a:pos x="58" y="80"/>
                  </a:cxn>
                  <a:cxn ang="0">
                    <a:pos x="29" y="73"/>
                  </a:cxn>
                  <a:cxn ang="0">
                    <a:pos x="11" y="59"/>
                  </a:cxn>
                  <a:cxn ang="0">
                    <a:pos x="7" y="48"/>
                  </a:cxn>
                  <a:cxn ang="0">
                    <a:pos x="7" y="29"/>
                  </a:cxn>
                  <a:cxn ang="0">
                    <a:pos x="18" y="11"/>
                  </a:cxn>
                  <a:cxn ang="0">
                    <a:pos x="36" y="0"/>
                  </a:cxn>
                  <a:cxn ang="0">
                    <a:pos x="62" y="4"/>
                  </a:cxn>
                  <a:cxn ang="0">
                    <a:pos x="76" y="8"/>
                  </a:cxn>
                </a:cxnLst>
                <a:rect l="0" t="0" r="r" b="b"/>
                <a:pathLst>
                  <a:path w="98" h="135">
                    <a:moveTo>
                      <a:pt x="80" y="0"/>
                    </a:moveTo>
                    <a:lnTo>
                      <a:pt x="87" y="0"/>
                    </a:lnTo>
                    <a:lnTo>
                      <a:pt x="91" y="40"/>
                    </a:lnTo>
                    <a:lnTo>
                      <a:pt x="80" y="40"/>
                    </a:lnTo>
                    <a:lnTo>
                      <a:pt x="76" y="29"/>
                    </a:lnTo>
                    <a:lnTo>
                      <a:pt x="69" y="18"/>
                    </a:lnTo>
                    <a:lnTo>
                      <a:pt x="58" y="11"/>
                    </a:lnTo>
                    <a:lnTo>
                      <a:pt x="47" y="11"/>
                    </a:lnTo>
                    <a:lnTo>
                      <a:pt x="36" y="11"/>
                    </a:lnTo>
                    <a:lnTo>
                      <a:pt x="29" y="15"/>
                    </a:lnTo>
                    <a:lnTo>
                      <a:pt x="26" y="22"/>
                    </a:lnTo>
                    <a:lnTo>
                      <a:pt x="26" y="29"/>
                    </a:lnTo>
                    <a:lnTo>
                      <a:pt x="26" y="33"/>
                    </a:lnTo>
                    <a:lnTo>
                      <a:pt x="26" y="37"/>
                    </a:lnTo>
                    <a:lnTo>
                      <a:pt x="33" y="44"/>
                    </a:lnTo>
                    <a:lnTo>
                      <a:pt x="44" y="51"/>
                    </a:lnTo>
                    <a:lnTo>
                      <a:pt x="58" y="55"/>
                    </a:lnTo>
                    <a:lnTo>
                      <a:pt x="73" y="62"/>
                    </a:lnTo>
                    <a:lnTo>
                      <a:pt x="87" y="69"/>
                    </a:lnTo>
                    <a:lnTo>
                      <a:pt x="91" y="73"/>
                    </a:lnTo>
                    <a:lnTo>
                      <a:pt x="95" y="80"/>
                    </a:lnTo>
                    <a:lnTo>
                      <a:pt x="95" y="88"/>
                    </a:lnTo>
                    <a:lnTo>
                      <a:pt x="98" y="95"/>
                    </a:lnTo>
                    <a:lnTo>
                      <a:pt x="95" y="106"/>
                    </a:lnTo>
                    <a:lnTo>
                      <a:pt x="91" y="117"/>
                    </a:lnTo>
                    <a:lnTo>
                      <a:pt x="84" y="124"/>
                    </a:lnTo>
                    <a:lnTo>
                      <a:pt x="73" y="131"/>
                    </a:lnTo>
                    <a:lnTo>
                      <a:pt x="62" y="135"/>
                    </a:lnTo>
                    <a:lnTo>
                      <a:pt x="47" y="135"/>
                    </a:lnTo>
                    <a:lnTo>
                      <a:pt x="40" y="135"/>
                    </a:lnTo>
                    <a:lnTo>
                      <a:pt x="29" y="131"/>
                    </a:lnTo>
                    <a:lnTo>
                      <a:pt x="22" y="128"/>
                    </a:lnTo>
                    <a:lnTo>
                      <a:pt x="15" y="124"/>
                    </a:lnTo>
                    <a:lnTo>
                      <a:pt x="11" y="131"/>
                    </a:lnTo>
                    <a:lnTo>
                      <a:pt x="4" y="131"/>
                    </a:lnTo>
                    <a:lnTo>
                      <a:pt x="0" y="88"/>
                    </a:lnTo>
                    <a:lnTo>
                      <a:pt x="11" y="88"/>
                    </a:lnTo>
                    <a:lnTo>
                      <a:pt x="11" y="95"/>
                    </a:lnTo>
                    <a:lnTo>
                      <a:pt x="15" y="99"/>
                    </a:lnTo>
                    <a:lnTo>
                      <a:pt x="22" y="113"/>
                    </a:lnTo>
                    <a:lnTo>
                      <a:pt x="29" y="117"/>
                    </a:lnTo>
                    <a:lnTo>
                      <a:pt x="36" y="120"/>
                    </a:lnTo>
                    <a:lnTo>
                      <a:pt x="44" y="124"/>
                    </a:lnTo>
                    <a:lnTo>
                      <a:pt x="51" y="124"/>
                    </a:lnTo>
                    <a:lnTo>
                      <a:pt x="62" y="124"/>
                    </a:lnTo>
                    <a:lnTo>
                      <a:pt x="69" y="120"/>
                    </a:lnTo>
                    <a:lnTo>
                      <a:pt x="76" y="113"/>
                    </a:lnTo>
                    <a:lnTo>
                      <a:pt x="76" y="102"/>
                    </a:lnTo>
                    <a:lnTo>
                      <a:pt x="76" y="99"/>
                    </a:lnTo>
                    <a:lnTo>
                      <a:pt x="76" y="95"/>
                    </a:lnTo>
                    <a:lnTo>
                      <a:pt x="69" y="88"/>
                    </a:lnTo>
                    <a:lnTo>
                      <a:pt x="58" y="80"/>
                    </a:lnTo>
                    <a:lnTo>
                      <a:pt x="44" y="77"/>
                    </a:lnTo>
                    <a:lnTo>
                      <a:pt x="29" y="73"/>
                    </a:lnTo>
                    <a:lnTo>
                      <a:pt x="18" y="66"/>
                    </a:lnTo>
                    <a:lnTo>
                      <a:pt x="11" y="59"/>
                    </a:lnTo>
                    <a:lnTo>
                      <a:pt x="7" y="55"/>
                    </a:lnTo>
                    <a:lnTo>
                      <a:pt x="7" y="48"/>
                    </a:lnTo>
                    <a:lnTo>
                      <a:pt x="4" y="37"/>
                    </a:lnTo>
                    <a:lnTo>
                      <a:pt x="7" y="29"/>
                    </a:lnTo>
                    <a:lnTo>
                      <a:pt x="11" y="18"/>
                    </a:lnTo>
                    <a:lnTo>
                      <a:pt x="18" y="11"/>
                    </a:lnTo>
                    <a:lnTo>
                      <a:pt x="26" y="4"/>
                    </a:lnTo>
                    <a:lnTo>
                      <a:pt x="36" y="0"/>
                    </a:lnTo>
                    <a:lnTo>
                      <a:pt x="47" y="0"/>
                    </a:lnTo>
                    <a:lnTo>
                      <a:pt x="62" y="4"/>
                    </a:lnTo>
                    <a:lnTo>
                      <a:pt x="69" y="4"/>
                    </a:lnTo>
                    <a:lnTo>
                      <a:pt x="76" y="8"/>
                    </a:lnTo>
                    <a:lnTo>
                      <a:pt x="80" y="0"/>
                    </a:lnTo>
                    <a:close/>
                  </a:path>
                </a:pathLst>
              </a:custGeom>
              <a:solidFill>
                <a:srgbClr val="000000"/>
              </a:solidFill>
              <a:ln w="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90994" name="Freeform 178"/>
              <p:cNvSpPr>
                <a:spLocks noEditPoints="1"/>
              </p:cNvSpPr>
              <p:nvPr/>
            </p:nvSpPr>
            <p:spPr bwMode="auto">
              <a:xfrm>
                <a:off x="6495" y="1921"/>
                <a:ext cx="124" cy="135"/>
              </a:xfrm>
              <a:custGeom>
                <a:avLst/>
                <a:gdLst/>
                <a:ahLst/>
                <a:cxnLst>
                  <a:cxn ang="0">
                    <a:pos x="62" y="11"/>
                  </a:cxn>
                  <a:cxn ang="0">
                    <a:pos x="55" y="11"/>
                  </a:cxn>
                  <a:cxn ang="0">
                    <a:pos x="44" y="15"/>
                  </a:cxn>
                  <a:cxn ang="0">
                    <a:pos x="40" y="22"/>
                  </a:cxn>
                  <a:cxn ang="0">
                    <a:pos x="33" y="29"/>
                  </a:cxn>
                  <a:cxn ang="0">
                    <a:pos x="30" y="37"/>
                  </a:cxn>
                  <a:cxn ang="0">
                    <a:pos x="30" y="48"/>
                  </a:cxn>
                  <a:cxn ang="0">
                    <a:pos x="26" y="66"/>
                  </a:cxn>
                  <a:cxn ang="0">
                    <a:pos x="26" y="77"/>
                  </a:cxn>
                  <a:cxn ang="0">
                    <a:pos x="30" y="91"/>
                  </a:cxn>
                  <a:cxn ang="0">
                    <a:pos x="33" y="99"/>
                  </a:cxn>
                  <a:cxn ang="0">
                    <a:pos x="37" y="109"/>
                  </a:cxn>
                  <a:cxn ang="0">
                    <a:pos x="40" y="117"/>
                  </a:cxn>
                  <a:cxn ang="0">
                    <a:pos x="48" y="120"/>
                  </a:cxn>
                  <a:cxn ang="0">
                    <a:pos x="55" y="124"/>
                  </a:cxn>
                  <a:cxn ang="0">
                    <a:pos x="62" y="128"/>
                  </a:cxn>
                  <a:cxn ang="0">
                    <a:pos x="73" y="124"/>
                  </a:cxn>
                  <a:cxn ang="0">
                    <a:pos x="80" y="120"/>
                  </a:cxn>
                  <a:cxn ang="0">
                    <a:pos x="88" y="109"/>
                  </a:cxn>
                  <a:cxn ang="0">
                    <a:pos x="95" y="99"/>
                  </a:cxn>
                  <a:cxn ang="0">
                    <a:pos x="99" y="84"/>
                  </a:cxn>
                  <a:cxn ang="0">
                    <a:pos x="99" y="66"/>
                  </a:cxn>
                  <a:cxn ang="0">
                    <a:pos x="95" y="48"/>
                  </a:cxn>
                  <a:cxn ang="0">
                    <a:pos x="95" y="37"/>
                  </a:cxn>
                  <a:cxn ang="0">
                    <a:pos x="91" y="29"/>
                  </a:cxn>
                  <a:cxn ang="0">
                    <a:pos x="84" y="22"/>
                  </a:cxn>
                  <a:cxn ang="0">
                    <a:pos x="80" y="15"/>
                  </a:cxn>
                  <a:cxn ang="0">
                    <a:pos x="73" y="11"/>
                  </a:cxn>
                  <a:cxn ang="0">
                    <a:pos x="62" y="11"/>
                  </a:cxn>
                  <a:cxn ang="0">
                    <a:pos x="62" y="0"/>
                  </a:cxn>
                  <a:cxn ang="0">
                    <a:pos x="80" y="4"/>
                  </a:cxn>
                  <a:cxn ang="0">
                    <a:pos x="95" y="8"/>
                  </a:cxn>
                  <a:cxn ang="0">
                    <a:pos x="106" y="18"/>
                  </a:cxn>
                  <a:cxn ang="0">
                    <a:pos x="117" y="33"/>
                  </a:cxn>
                  <a:cxn ang="0">
                    <a:pos x="124" y="48"/>
                  </a:cxn>
                  <a:cxn ang="0">
                    <a:pos x="124" y="66"/>
                  </a:cxn>
                  <a:cxn ang="0">
                    <a:pos x="124" y="80"/>
                  </a:cxn>
                  <a:cxn ang="0">
                    <a:pos x="120" y="95"/>
                  </a:cxn>
                  <a:cxn ang="0">
                    <a:pos x="117" y="106"/>
                  </a:cxn>
                  <a:cxn ang="0">
                    <a:pos x="110" y="117"/>
                  </a:cxn>
                  <a:cxn ang="0">
                    <a:pos x="99" y="124"/>
                  </a:cxn>
                  <a:cxn ang="0">
                    <a:pos x="88" y="131"/>
                  </a:cxn>
                  <a:cxn ang="0">
                    <a:pos x="77" y="135"/>
                  </a:cxn>
                  <a:cxn ang="0">
                    <a:pos x="62" y="135"/>
                  </a:cxn>
                  <a:cxn ang="0">
                    <a:pos x="48" y="135"/>
                  </a:cxn>
                  <a:cxn ang="0">
                    <a:pos x="37" y="131"/>
                  </a:cxn>
                  <a:cxn ang="0">
                    <a:pos x="26" y="124"/>
                  </a:cxn>
                  <a:cxn ang="0">
                    <a:pos x="19" y="117"/>
                  </a:cxn>
                  <a:cxn ang="0">
                    <a:pos x="11" y="109"/>
                  </a:cxn>
                  <a:cxn ang="0">
                    <a:pos x="4" y="99"/>
                  </a:cxn>
                  <a:cxn ang="0">
                    <a:pos x="0" y="84"/>
                  </a:cxn>
                  <a:cxn ang="0">
                    <a:pos x="0" y="69"/>
                  </a:cxn>
                  <a:cxn ang="0">
                    <a:pos x="0" y="51"/>
                  </a:cxn>
                  <a:cxn ang="0">
                    <a:pos x="8" y="33"/>
                  </a:cxn>
                  <a:cxn ang="0">
                    <a:pos x="19" y="18"/>
                  </a:cxn>
                  <a:cxn ang="0">
                    <a:pos x="30" y="8"/>
                  </a:cxn>
                  <a:cxn ang="0">
                    <a:pos x="44" y="4"/>
                  </a:cxn>
                  <a:cxn ang="0">
                    <a:pos x="62" y="0"/>
                  </a:cxn>
                </a:cxnLst>
                <a:rect l="0" t="0" r="r" b="b"/>
                <a:pathLst>
                  <a:path w="124" h="135">
                    <a:moveTo>
                      <a:pt x="62" y="11"/>
                    </a:moveTo>
                    <a:lnTo>
                      <a:pt x="55" y="11"/>
                    </a:lnTo>
                    <a:lnTo>
                      <a:pt x="44" y="15"/>
                    </a:lnTo>
                    <a:lnTo>
                      <a:pt x="40" y="22"/>
                    </a:lnTo>
                    <a:lnTo>
                      <a:pt x="33" y="29"/>
                    </a:lnTo>
                    <a:lnTo>
                      <a:pt x="30" y="37"/>
                    </a:lnTo>
                    <a:lnTo>
                      <a:pt x="30" y="48"/>
                    </a:lnTo>
                    <a:lnTo>
                      <a:pt x="26" y="66"/>
                    </a:lnTo>
                    <a:lnTo>
                      <a:pt x="26" y="77"/>
                    </a:lnTo>
                    <a:lnTo>
                      <a:pt x="30" y="91"/>
                    </a:lnTo>
                    <a:lnTo>
                      <a:pt x="33" y="99"/>
                    </a:lnTo>
                    <a:lnTo>
                      <a:pt x="37" y="109"/>
                    </a:lnTo>
                    <a:lnTo>
                      <a:pt x="40" y="117"/>
                    </a:lnTo>
                    <a:lnTo>
                      <a:pt x="48" y="120"/>
                    </a:lnTo>
                    <a:lnTo>
                      <a:pt x="55" y="124"/>
                    </a:lnTo>
                    <a:lnTo>
                      <a:pt x="62" y="128"/>
                    </a:lnTo>
                    <a:lnTo>
                      <a:pt x="73" y="124"/>
                    </a:lnTo>
                    <a:lnTo>
                      <a:pt x="80" y="120"/>
                    </a:lnTo>
                    <a:lnTo>
                      <a:pt x="88" y="109"/>
                    </a:lnTo>
                    <a:lnTo>
                      <a:pt x="95" y="99"/>
                    </a:lnTo>
                    <a:lnTo>
                      <a:pt x="99" y="84"/>
                    </a:lnTo>
                    <a:lnTo>
                      <a:pt x="99" y="66"/>
                    </a:lnTo>
                    <a:lnTo>
                      <a:pt x="95" y="48"/>
                    </a:lnTo>
                    <a:lnTo>
                      <a:pt x="95" y="37"/>
                    </a:lnTo>
                    <a:lnTo>
                      <a:pt x="91" y="29"/>
                    </a:lnTo>
                    <a:lnTo>
                      <a:pt x="84" y="22"/>
                    </a:lnTo>
                    <a:lnTo>
                      <a:pt x="80" y="15"/>
                    </a:lnTo>
                    <a:lnTo>
                      <a:pt x="73" y="11"/>
                    </a:lnTo>
                    <a:lnTo>
                      <a:pt x="62" y="11"/>
                    </a:lnTo>
                    <a:close/>
                    <a:moveTo>
                      <a:pt x="62" y="0"/>
                    </a:moveTo>
                    <a:lnTo>
                      <a:pt x="80" y="4"/>
                    </a:lnTo>
                    <a:lnTo>
                      <a:pt x="95" y="8"/>
                    </a:lnTo>
                    <a:lnTo>
                      <a:pt x="106" y="18"/>
                    </a:lnTo>
                    <a:lnTo>
                      <a:pt x="117" y="33"/>
                    </a:lnTo>
                    <a:lnTo>
                      <a:pt x="124" y="48"/>
                    </a:lnTo>
                    <a:lnTo>
                      <a:pt x="124" y="66"/>
                    </a:lnTo>
                    <a:lnTo>
                      <a:pt x="124" y="80"/>
                    </a:lnTo>
                    <a:lnTo>
                      <a:pt x="120" y="95"/>
                    </a:lnTo>
                    <a:lnTo>
                      <a:pt x="117" y="106"/>
                    </a:lnTo>
                    <a:lnTo>
                      <a:pt x="110" y="117"/>
                    </a:lnTo>
                    <a:lnTo>
                      <a:pt x="99" y="124"/>
                    </a:lnTo>
                    <a:lnTo>
                      <a:pt x="88" y="131"/>
                    </a:lnTo>
                    <a:lnTo>
                      <a:pt x="77" y="135"/>
                    </a:lnTo>
                    <a:lnTo>
                      <a:pt x="62" y="135"/>
                    </a:lnTo>
                    <a:lnTo>
                      <a:pt x="48" y="135"/>
                    </a:lnTo>
                    <a:lnTo>
                      <a:pt x="37" y="131"/>
                    </a:lnTo>
                    <a:lnTo>
                      <a:pt x="26" y="124"/>
                    </a:lnTo>
                    <a:lnTo>
                      <a:pt x="19" y="117"/>
                    </a:lnTo>
                    <a:lnTo>
                      <a:pt x="11" y="109"/>
                    </a:lnTo>
                    <a:lnTo>
                      <a:pt x="4" y="99"/>
                    </a:lnTo>
                    <a:lnTo>
                      <a:pt x="0" y="84"/>
                    </a:lnTo>
                    <a:lnTo>
                      <a:pt x="0" y="69"/>
                    </a:lnTo>
                    <a:lnTo>
                      <a:pt x="0" y="51"/>
                    </a:lnTo>
                    <a:lnTo>
                      <a:pt x="8" y="33"/>
                    </a:lnTo>
                    <a:lnTo>
                      <a:pt x="19" y="18"/>
                    </a:lnTo>
                    <a:lnTo>
                      <a:pt x="30" y="8"/>
                    </a:lnTo>
                    <a:lnTo>
                      <a:pt x="44" y="4"/>
                    </a:lnTo>
                    <a:lnTo>
                      <a:pt x="62" y="0"/>
                    </a:lnTo>
                    <a:close/>
                  </a:path>
                </a:pathLst>
              </a:custGeom>
              <a:solidFill>
                <a:srgbClr val="000000"/>
              </a:solidFill>
              <a:ln w="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90993" name="Freeform 177"/>
              <p:cNvSpPr>
                <a:spLocks noEditPoints="1"/>
              </p:cNvSpPr>
              <p:nvPr/>
            </p:nvSpPr>
            <p:spPr bwMode="auto">
              <a:xfrm>
                <a:off x="6634" y="1921"/>
                <a:ext cx="138" cy="189"/>
              </a:xfrm>
              <a:custGeom>
                <a:avLst/>
                <a:gdLst/>
                <a:ahLst/>
                <a:cxnLst>
                  <a:cxn ang="0">
                    <a:pos x="65" y="15"/>
                  </a:cxn>
                  <a:cxn ang="0">
                    <a:pos x="43" y="29"/>
                  </a:cxn>
                  <a:cxn ang="0">
                    <a:pos x="51" y="113"/>
                  </a:cxn>
                  <a:cxn ang="0">
                    <a:pos x="65" y="124"/>
                  </a:cxn>
                  <a:cxn ang="0">
                    <a:pos x="76" y="128"/>
                  </a:cxn>
                  <a:cxn ang="0">
                    <a:pos x="91" y="124"/>
                  </a:cxn>
                  <a:cxn ang="0">
                    <a:pos x="101" y="113"/>
                  </a:cxn>
                  <a:cxn ang="0">
                    <a:pos x="109" y="91"/>
                  </a:cxn>
                  <a:cxn ang="0">
                    <a:pos x="109" y="69"/>
                  </a:cxn>
                  <a:cxn ang="0">
                    <a:pos x="105" y="40"/>
                  </a:cxn>
                  <a:cxn ang="0">
                    <a:pos x="98" y="26"/>
                  </a:cxn>
                  <a:cxn ang="0">
                    <a:pos x="83" y="15"/>
                  </a:cxn>
                  <a:cxn ang="0">
                    <a:pos x="83" y="0"/>
                  </a:cxn>
                  <a:cxn ang="0">
                    <a:pos x="105" y="8"/>
                  </a:cxn>
                  <a:cxn ang="0">
                    <a:pos x="120" y="18"/>
                  </a:cxn>
                  <a:cxn ang="0">
                    <a:pos x="134" y="40"/>
                  </a:cxn>
                  <a:cxn ang="0">
                    <a:pos x="138" y="69"/>
                  </a:cxn>
                  <a:cxn ang="0">
                    <a:pos x="131" y="95"/>
                  </a:cxn>
                  <a:cxn ang="0">
                    <a:pos x="120" y="117"/>
                  </a:cxn>
                  <a:cxn ang="0">
                    <a:pos x="98" y="131"/>
                  </a:cxn>
                  <a:cxn ang="0">
                    <a:pos x="76" y="135"/>
                  </a:cxn>
                  <a:cxn ang="0">
                    <a:pos x="58" y="131"/>
                  </a:cxn>
                  <a:cxn ang="0">
                    <a:pos x="47" y="128"/>
                  </a:cxn>
                  <a:cxn ang="0">
                    <a:pos x="43" y="164"/>
                  </a:cxn>
                  <a:cxn ang="0">
                    <a:pos x="51" y="175"/>
                  </a:cxn>
                  <a:cxn ang="0">
                    <a:pos x="61" y="179"/>
                  </a:cxn>
                  <a:cxn ang="0">
                    <a:pos x="72" y="189"/>
                  </a:cxn>
                  <a:cxn ang="0">
                    <a:pos x="0" y="182"/>
                  </a:cxn>
                  <a:cxn ang="0">
                    <a:pos x="14" y="179"/>
                  </a:cxn>
                  <a:cxn ang="0">
                    <a:pos x="18" y="175"/>
                  </a:cxn>
                  <a:cxn ang="0">
                    <a:pos x="21" y="29"/>
                  </a:cxn>
                  <a:cxn ang="0">
                    <a:pos x="14" y="18"/>
                  </a:cxn>
                  <a:cxn ang="0">
                    <a:pos x="0" y="15"/>
                  </a:cxn>
                  <a:cxn ang="0">
                    <a:pos x="43" y="4"/>
                  </a:cxn>
                  <a:cxn ang="0">
                    <a:pos x="43" y="18"/>
                  </a:cxn>
                  <a:cxn ang="0">
                    <a:pos x="54" y="11"/>
                  </a:cxn>
                  <a:cxn ang="0">
                    <a:pos x="72" y="0"/>
                  </a:cxn>
                </a:cxnLst>
                <a:rect l="0" t="0" r="r" b="b"/>
                <a:pathLst>
                  <a:path w="138" h="189">
                    <a:moveTo>
                      <a:pt x="72" y="15"/>
                    </a:moveTo>
                    <a:lnTo>
                      <a:pt x="65" y="15"/>
                    </a:lnTo>
                    <a:lnTo>
                      <a:pt x="58" y="18"/>
                    </a:lnTo>
                    <a:lnTo>
                      <a:pt x="43" y="29"/>
                    </a:lnTo>
                    <a:lnTo>
                      <a:pt x="43" y="106"/>
                    </a:lnTo>
                    <a:lnTo>
                      <a:pt x="51" y="113"/>
                    </a:lnTo>
                    <a:lnTo>
                      <a:pt x="54" y="120"/>
                    </a:lnTo>
                    <a:lnTo>
                      <a:pt x="65" y="124"/>
                    </a:lnTo>
                    <a:lnTo>
                      <a:pt x="69" y="124"/>
                    </a:lnTo>
                    <a:lnTo>
                      <a:pt x="76" y="128"/>
                    </a:lnTo>
                    <a:lnTo>
                      <a:pt x="83" y="124"/>
                    </a:lnTo>
                    <a:lnTo>
                      <a:pt x="91" y="124"/>
                    </a:lnTo>
                    <a:lnTo>
                      <a:pt x="94" y="117"/>
                    </a:lnTo>
                    <a:lnTo>
                      <a:pt x="101" y="113"/>
                    </a:lnTo>
                    <a:lnTo>
                      <a:pt x="105" y="102"/>
                    </a:lnTo>
                    <a:lnTo>
                      <a:pt x="109" y="91"/>
                    </a:lnTo>
                    <a:lnTo>
                      <a:pt x="109" y="80"/>
                    </a:lnTo>
                    <a:lnTo>
                      <a:pt x="109" y="69"/>
                    </a:lnTo>
                    <a:lnTo>
                      <a:pt x="109" y="48"/>
                    </a:lnTo>
                    <a:lnTo>
                      <a:pt x="105" y="40"/>
                    </a:lnTo>
                    <a:lnTo>
                      <a:pt x="101" y="33"/>
                    </a:lnTo>
                    <a:lnTo>
                      <a:pt x="98" y="26"/>
                    </a:lnTo>
                    <a:lnTo>
                      <a:pt x="91" y="18"/>
                    </a:lnTo>
                    <a:lnTo>
                      <a:pt x="83" y="15"/>
                    </a:lnTo>
                    <a:lnTo>
                      <a:pt x="72" y="15"/>
                    </a:lnTo>
                    <a:close/>
                    <a:moveTo>
                      <a:pt x="83" y="0"/>
                    </a:moveTo>
                    <a:lnTo>
                      <a:pt x="94" y="0"/>
                    </a:lnTo>
                    <a:lnTo>
                      <a:pt x="105" y="8"/>
                    </a:lnTo>
                    <a:lnTo>
                      <a:pt x="112" y="11"/>
                    </a:lnTo>
                    <a:lnTo>
                      <a:pt x="120" y="18"/>
                    </a:lnTo>
                    <a:lnTo>
                      <a:pt x="127" y="29"/>
                    </a:lnTo>
                    <a:lnTo>
                      <a:pt x="134" y="40"/>
                    </a:lnTo>
                    <a:lnTo>
                      <a:pt x="138" y="55"/>
                    </a:lnTo>
                    <a:lnTo>
                      <a:pt x="138" y="69"/>
                    </a:lnTo>
                    <a:lnTo>
                      <a:pt x="138" y="84"/>
                    </a:lnTo>
                    <a:lnTo>
                      <a:pt x="131" y="95"/>
                    </a:lnTo>
                    <a:lnTo>
                      <a:pt x="127" y="106"/>
                    </a:lnTo>
                    <a:lnTo>
                      <a:pt x="120" y="117"/>
                    </a:lnTo>
                    <a:lnTo>
                      <a:pt x="109" y="124"/>
                    </a:lnTo>
                    <a:lnTo>
                      <a:pt x="98" y="131"/>
                    </a:lnTo>
                    <a:lnTo>
                      <a:pt x="87" y="135"/>
                    </a:lnTo>
                    <a:lnTo>
                      <a:pt x="76" y="135"/>
                    </a:lnTo>
                    <a:lnTo>
                      <a:pt x="65" y="135"/>
                    </a:lnTo>
                    <a:lnTo>
                      <a:pt x="58" y="131"/>
                    </a:lnTo>
                    <a:lnTo>
                      <a:pt x="51" y="131"/>
                    </a:lnTo>
                    <a:lnTo>
                      <a:pt x="47" y="128"/>
                    </a:lnTo>
                    <a:lnTo>
                      <a:pt x="43" y="128"/>
                    </a:lnTo>
                    <a:lnTo>
                      <a:pt x="43" y="164"/>
                    </a:lnTo>
                    <a:lnTo>
                      <a:pt x="47" y="175"/>
                    </a:lnTo>
                    <a:lnTo>
                      <a:pt x="51" y="175"/>
                    </a:lnTo>
                    <a:lnTo>
                      <a:pt x="54" y="179"/>
                    </a:lnTo>
                    <a:lnTo>
                      <a:pt x="61" y="179"/>
                    </a:lnTo>
                    <a:lnTo>
                      <a:pt x="72" y="182"/>
                    </a:lnTo>
                    <a:lnTo>
                      <a:pt x="72" y="189"/>
                    </a:lnTo>
                    <a:lnTo>
                      <a:pt x="0" y="189"/>
                    </a:lnTo>
                    <a:lnTo>
                      <a:pt x="0" y="182"/>
                    </a:lnTo>
                    <a:lnTo>
                      <a:pt x="7" y="182"/>
                    </a:lnTo>
                    <a:lnTo>
                      <a:pt x="14" y="179"/>
                    </a:lnTo>
                    <a:lnTo>
                      <a:pt x="18" y="179"/>
                    </a:lnTo>
                    <a:lnTo>
                      <a:pt x="18" y="175"/>
                    </a:lnTo>
                    <a:lnTo>
                      <a:pt x="21" y="168"/>
                    </a:lnTo>
                    <a:lnTo>
                      <a:pt x="21" y="29"/>
                    </a:lnTo>
                    <a:lnTo>
                      <a:pt x="18" y="22"/>
                    </a:lnTo>
                    <a:lnTo>
                      <a:pt x="14" y="18"/>
                    </a:lnTo>
                    <a:lnTo>
                      <a:pt x="7" y="15"/>
                    </a:lnTo>
                    <a:lnTo>
                      <a:pt x="0" y="15"/>
                    </a:lnTo>
                    <a:lnTo>
                      <a:pt x="0" y="4"/>
                    </a:lnTo>
                    <a:lnTo>
                      <a:pt x="43" y="4"/>
                    </a:lnTo>
                    <a:lnTo>
                      <a:pt x="43" y="18"/>
                    </a:lnTo>
                    <a:lnTo>
                      <a:pt x="47" y="18"/>
                    </a:lnTo>
                    <a:lnTo>
                      <a:pt x="54" y="11"/>
                    </a:lnTo>
                    <a:lnTo>
                      <a:pt x="61" y="8"/>
                    </a:lnTo>
                    <a:lnTo>
                      <a:pt x="72" y="0"/>
                    </a:lnTo>
                    <a:lnTo>
                      <a:pt x="83" y="0"/>
                    </a:lnTo>
                    <a:close/>
                  </a:path>
                </a:pathLst>
              </a:custGeom>
              <a:solidFill>
                <a:srgbClr val="000000"/>
              </a:solidFill>
              <a:ln w="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90992" name="Freeform 176"/>
              <p:cNvSpPr>
                <a:spLocks/>
              </p:cNvSpPr>
              <p:nvPr/>
            </p:nvSpPr>
            <p:spPr bwMode="auto">
              <a:xfrm>
                <a:off x="6783" y="1852"/>
                <a:ext cx="145" cy="200"/>
              </a:xfrm>
              <a:custGeom>
                <a:avLst/>
                <a:gdLst/>
                <a:ahLst/>
                <a:cxnLst>
                  <a:cxn ang="0">
                    <a:pos x="47" y="0"/>
                  </a:cxn>
                  <a:cxn ang="0">
                    <a:pos x="47" y="4"/>
                  </a:cxn>
                  <a:cxn ang="0">
                    <a:pos x="47" y="91"/>
                  </a:cxn>
                  <a:cxn ang="0">
                    <a:pos x="47" y="91"/>
                  </a:cxn>
                  <a:cxn ang="0">
                    <a:pos x="58" y="84"/>
                  </a:cxn>
                  <a:cxn ang="0">
                    <a:pos x="65" y="77"/>
                  </a:cxn>
                  <a:cxn ang="0">
                    <a:pos x="76" y="73"/>
                  </a:cxn>
                  <a:cxn ang="0">
                    <a:pos x="83" y="69"/>
                  </a:cxn>
                  <a:cxn ang="0">
                    <a:pos x="91" y="69"/>
                  </a:cxn>
                  <a:cxn ang="0">
                    <a:pos x="102" y="69"/>
                  </a:cxn>
                  <a:cxn ang="0">
                    <a:pos x="112" y="73"/>
                  </a:cxn>
                  <a:cxn ang="0">
                    <a:pos x="120" y="80"/>
                  </a:cxn>
                  <a:cxn ang="0">
                    <a:pos x="123" y="87"/>
                  </a:cxn>
                  <a:cxn ang="0">
                    <a:pos x="127" y="98"/>
                  </a:cxn>
                  <a:cxn ang="0">
                    <a:pos x="127" y="113"/>
                  </a:cxn>
                  <a:cxn ang="0">
                    <a:pos x="127" y="178"/>
                  </a:cxn>
                  <a:cxn ang="0">
                    <a:pos x="131" y="186"/>
                  </a:cxn>
                  <a:cxn ang="0">
                    <a:pos x="134" y="189"/>
                  </a:cxn>
                  <a:cxn ang="0">
                    <a:pos x="142" y="193"/>
                  </a:cxn>
                  <a:cxn ang="0">
                    <a:pos x="145" y="193"/>
                  </a:cxn>
                  <a:cxn ang="0">
                    <a:pos x="145" y="200"/>
                  </a:cxn>
                  <a:cxn ang="0">
                    <a:pos x="83" y="200"/>
                  </a:cxn>
                  <a:cxn ang="0">
                    <a:pos x="83" y="193"/>
                  </a:cxn>
                  <a:cxn ang="0">
                    <a:pos x="91" y="193"/>
                  </a:cxn>
                  <a:cxn ang="0">
                    <a:pos x="94" y="189"/>
                  </a:cxn>
                  <a:cxn ang="0">
                    <a:pos x="98" y="189"/>
                  </a:cxn>
                  <a:cxn ang="0">
                    <a:pos x="102" y="186"/>
                  </a:cxn>
                  <a:cxn ang="0">
                    <a:pos x="102" y="182"/>
                  </a:cxn>
                  <a:cxn ang="0">
                    <a:pos x="102" y="178"/>
                  </a:cxn>
                  <a:cxn ang="0">
                    <a:pos x="102" y="113"/>
                  </a:cxn>
                  <a:cxn ang="0">
                    <a:pos x="102" y="102"/>
                  </a:cxn>
                  <a:cxn ang="0">
                    <a:pos x="98" y="91"/>
                  </a:cxn>
                  <a:cxn ang="0">
                    <a:pos x="91" y="87"/>
                  </a:cxn>
                  <a:cxn ang="0">
                    <a:pos x="80" y="84"/>
                  </a:cxn>
                  <a:cxn ang="0">
                    <a:pos x="69" y="87"/>
                  </a:cxn>
                  <a:cxn ang="0">
                    <a:pos x="58" y="91"/>
                  </a:cxn>
                  <a:cxn ang="0">
                    <a:pos x="51" y="98"/>
                  </a:cxn>
                  <a:cxn ang="0">
                    <a:pos x="47" y="106"/>
                  </a:cxn>
                  <a:cxn ang="0">
                    <a:pos x="47" y="178"/>
                  </a:cxn>
                  <a:cxn ang="0">
                    <a:pos x="51" y="186"/>
                  </a:cxn>
                  <a:cxn ang="0">
                    <a:pos x="54" y="189"/>
                  </a:cxn>
                  <a:cxn ang="0">
                    <a:pos x="62" y="193"/>
                  </a:cxn>
                  <a:cxn ang="0">
                    <a:pos x="69" y="193"/>
                  </a:cxn>
                  <a:cxn ang="0">
                    <a:pos x="69" y="200"/>
                  </a:cxn>
                  <a:cxn ang="0">
                    <a:pos x="3" y="200"/>
                  </a:cxn>
                  <a:cxn ang="0">
                    <a:pos x="3" y="193"/>
                  </a:cxn>
                  <a:cxn ang="0">
                    <a:pos x="11" y="193"/>
                  </a:cxn>
                  <a:cxn ang="0">
                    <a:pos x="18" y="189"/>
                  </a:cxn>
                  <a:cxn ang="0">
                    <a:pos x="18" y="189"/>
                  </a:cxn>
                  <a:cxn ang="0">
                    <a:pos x="22" y="186"/>
                  </a:cxn>
                  <a:cxn ang="0">
                    <a:pos x="22" y="182"/>
                  </a:cxn>
                  <a:cxn ang="0">
                    <a:pos x="25" y="178"/>
                  </a:cxn>
                  <a:cxn ang="0">
                    <a:pos x="25" y="29"/>
                  </a:cxn>
                  <a:cxn ang="0">
                    <a:pos x="22" y="22"/>
                  </a:cxn>
                  <a:cxn ang="0">
                    <a:pos x="18" y="15"/>
                  </a:cxn>
                  <a:cxn ang="0">
                    <a:pos x="14" y="15"/>
                  </a:cxn>
                  <a:cxn ang="0">
                    <a:pos x="7" y="11"/>
                  </a:cxn>
                  <a:cxn ang="0">
                    <a:pos x="0" y="11"/>
                  </a:cxn>
                  <a:cxn ang="0">
                    <a:pos x="0" y="4"/>
                  </a:cxn>
                  <a:cxn ang="0">
                    <a:pos x="47" y="0"/>
                  </a:cxn>
                </a:cxnLst>
                <a:rect l="0" t="0" r="r" b="b"/>
                <a:pathLst>
                  <a:path w="145" h="200">
                    <a:moveTo>
                      <a:pt x="47" y="0"/>
                    </a:moveTo>
                    <a:lnTo>
                      <a:pt x="47" y="4"/>
                    </a:lnTo>
                    <a:lnTo>
                      <a:pt x="47" y="91"/>
                    </a:lnTo>
                    <a:lnTo>
                      <a:pt x="58" y="84"/>
                    </a:lnTo>
                    <a:lnTo>
                      <a:pt x="65" y="77"/>
                    </a:lnTo>
                    <a:lnTo>
                      <a:pt x="76" y="73"/>
                    </a:lnTo>
                    <a:lnTo>
                      <a:pt x="83" y="69"/>
                    </a:lnTo>
                    <a:lnTo>
                      <a:pt x="91" y="69"/>
                    </a:lnTo>
                    <a:lnTo>
                      <a:pt x="102" y="69"/>
                    </a:lnTo>
                    <a:lnTo>
                      <a:pt x="112" y="73"/>
                    </a:lnTo>
                    <a:lnTo>
                      <a:pt x="120" y="80"/>
                    </a:lnTo>
                    <a:lnTo>
                      <a:pt x="123" y="87"/>
                    </a:lnTo>
                    <a:lnTo>
                      <a:pt x="127" y="98"/>
                    </a:lnTo>
                    <a:lnTo>
                      <a:pt x="127" y="113"/>
                    </a:lnTo>
                    <a:lnTo>
                      <a:pt x="127" y="178"/>
                    </a:lnTo>
                    <a:lnTo>
                      <a:pt x="131" y="186"/>
                    </a:lnTo>
                    <a:lnTo>
                      <a:pt x="134" y="189"/>
                    </a:lnTo>
                    <a:lnTo>
                      <a:pt x="142" y="193"/>
                    </a:lnTo>
                    <a:lnTo>
                      <a:pt x="145" y="193"/>
                    </a:lnTo>
                    <a:lnTo>
                      <a:pt x="145" y="200"/>
                    </a:lnTo>
                    <a:lnTo>
                      <a:pt x="83" y="200"/>
                    </a:lnTo>
                    <a:lnTo>
                      <a:pt x="83" y="193"/>
                    </a:lnTo>
                    <a:lnTo>
                      <a:pt x="91" y="193"/>
                    </a:lnTo>
                    <a:lnTo>
                      <a:pt x="94" y="189"/>
                    </a:lnTo>
                    <a:lnTo>
                      <a:pt x="98" y="189"/>
                    </a:lnTo>
                    <a:lnTo>
                      <a:pt x="102" y="186"/>
                    </a:lnTo>
                    <a:lnTo>
                      <a:pt x="102" y="182"/>
                    </a:lnTo>
                    <a:lnTo>
                      <a:pt x="102" y="178"/>
                    </a:lnTo>
                    <a:lnTo>
                      <a:pt x="102" y="113"/>
                    </a:lnTo>
                    <a:lnTo>
                      <a:pt x="102" y="102"/>
                    </a:lnTo>
                    <a:lnTo>
                      <a:pt x="98" y="91"/>
                    </a:lnTo>
                    <a:lnTo>
                      <a:pt x="91" y="87"/>
                    </a:lnTo>
                    <a:lnTo>
                      <a:pt x="80" y="84"/>
                    </a:lnTo>
                    <a:lnTo>
                      <a:pt x="69" y="87"/>
                    </a:lnTo>
                    <a:lnTo>
                      <a:pt x="58" y="91"/>
                    </a:lnTo>
                    <a:lnTo>
                      <a:pt x="51" y="98"/>
                    </a:lnTo>
                    <a:lnTo>
                      <a:pt x="47" y="106"/>
                    </a:lnTo>
                    <a:lnTo>
                      <a:pt x="47" y="178"/>
                    </a:lnTo>
                    <a:lnTo>
                      <a:pt x="51" y="186"/>
                    </a:lnTo>
                    <a:lnTo>
                      <a:pt x="54" y="189"/>
                    </a:lnTo>
                    <a:lnTo>
                      <a:pt x="62" y="193"/>
                    </a:lnTo>
                    <a:lnTo>
                      <a:pt x="69" y="193"/>
                    </a:lnTo>
                    <a:lnTo>
                      <a:pt x="69" y="200"/>
                    </a:lnTo>
                    <a:lnTo>
                      <a:pt x="3" y="200"/>
                    </a:lnTo>
                    <a:lnTo>
                      <a:pt x="3" y="193"/>
                    </a:lnTo>
                    <a:lnTo>
                      <a:pt x="11" y="193"/>
                    </a:lnTo>
                    <a:lnTo>
                      <a:pt x="18" y="189"/>
                    </a:lnTo>
                    <a:lnTo>
                      <a:pt x="22" y="186"/>
                    </a:lnTo>
                    <a:lnTo>
                      <a:pt x="22" y="182"/>
                    </a:lnTo>
                    <a:lnTo>
                      <a:pt x="25" y="178"/>
                    </a:lnTo>
                    <a:lnTo>
                      <a:pt x="25" y="29"/>
                    </a:lnTo>
                    <a:lnTo>
                      <a:pt x="22" y="22"/>
                    </a:lnTo>
                    <a:lnTo>
                      <a:pt x="18" y="15"/>
                    </a:lnTo>
                    <a:lnTo>
                      <a:pt x="14" y="15"/>
                    </a:lnTo>
                    <a:lnTo>
                      <a:pt x="7" y="11"/>
                    </a:lnTo>
                    <a:lnTo>
                      <a:pt x="0" y="11"/>
                    </a:lnTo>
                    <a:lnTo>
                      <a:pt x="0" y="4"/>
                    </a:lnTo>
                    <a:lnTo>
                      <a:pt x="47" y="0"/>
                    </a:lnTo>
                    <a:close/>
                  </a:path>
                </a:pathLst>
              </a:custGeom>
              <a:solidFill>
                <a:srgbClr val="000000"/>
              </a:solidFill>
              <a:ln w="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90991" name="Freeform 175"/>
              <p:cNvSpPr>
                <a:spLocks noEditPoints="1"/>
              </p:cNvSpPr>
              <p:nvPr/>
            </p:nvSpPr>
            <p:spPr bwMode="auto">
              <a:xfrm>
                <a:off x="6946" y="1921"/>
                <a:ext cx="120" cy="135"/>
              </a:xfrm>
              <a:custGeom>
                <a:avLst/>
                <a:gdLst/>
                <a:ahLst/>
                <a:cxnLst>
                  <a:cxn ang="0">
                    <a:pos x="55" y="69"/>
                  </a:cxn>
                  <a:cxn ang="0">
                    <a:pos x="33" y="80"/>
                  </a:cxn>
                  <a:cxn ang="0">
                    <a:pos x="26" y="91"/>
                  </a:cxn>
                  <a:cxn ang="0">
                    <a:pos x="26" y="109"/>
                  </a:cxn>
                  <a:cxn ang="0">
                    <a:pos x="37" y="120"/>
                  </a:cxn>
                  <a:cxn ang="0">
                    <a:pos x="55" y="120"/>
                  </a:cxn>
                  <a:cxn ang="0">
                    <a:pos x="70" y="113"/>
                  </a:cxn>
                  <a:cxn ang="0">
                    <a:pos x="73" y="62"/>
                  </a:cxn>
                  <a:cxn ang="0">
                    <a:pos x="62" y="0"/>
                  </a:cxn>
                  <a:cxn ang="0">
                    <a:pos x="77" y="4"/>
                  </a:cxn>
                  <a:cxn ang="0">
                    <a:pos x="91" y="15"/>
                  </a:cxn>
                  <a:cxn ang="0">
                    <a:pos x="99" y="29"/>
                  </a:cxn>
                  <a:cxn ang="0">
                    <a:pos x="99" y="59"/>
                  </a:cxn>
                  <a:cxn ang="0">
                    <a:pos x="99" y="106"/>
                  </a:cxn>
                  <a:cxn ang="0">
                    <a:pos x="99" y="117"/>
                  </a:cxn>
                  <a:cxn ang="0">
                    <a:pos x="113" y="120"/>
                  </a:cxn>
                  <a:cxn ang="0">
                    <a:pos x="120" y="131"/>
                  </a:cxn>
                  <a:cxn ang="0">
                    <a:pos x="99" y="135"/>
                  </a:cxn>
                  <a:cxn ang="0">
                    <a:pos x="84" y="131"/>
                  </a:cxn>
                  <a:cxn ang="0">
                    <a:pos x="77" y="117"/>
                  </a:cxn>
                  <a:cxn ang="0">
                    <a:pos x="66" y="124"/>
                  </a:cxn>
                  <a:cxn ang="0">
                    <a:pos x="44" y="135"/>
                  </a:cxn>
                  <a:cxn ang="0">
                    <a:pos x="19" y="135"/>
                  </a:cxn>
                  <a:cxn ang="0">
                    <a:pos x="4" y="120"/>
                  </a:cxn>
                  <a:cxn ang="0">
                    <a:pos x="0" y="102"/>
                  </a:cxn>
                  <a:cxn ang="0">
                    <a:pos x="0" y="91"/>
                  </a:cxn>
                  <a:cxn ang="0">
                    <a:pos x="15" y="73"/>
                  </a:cxn>
                  <a:cxn ang="0">
                    <a:pos x="33" y="66"/>
                  </a:cxn>
                  <a:cxn ang="0">
                    <a:pos x="51" y="59"/>
                  </a:cxn>
                  <a:cxn ang="0">
                    <a:pos x="73" y="51"/>
                  </a:cxn>
                  <a:cxn ang="0">
                    <a:pos x="73" y="37"/>
                  </a:cxn>
                  <a:cxn ang="0">
                    <a:pos x="70" y="22"/>
                  </a:cxn>
                  <a:cxn ang="0">
                    <a:pos x="59" y="11"/>
                  </a:cxn>
                  <a:cxn ang="0">
                    <a:pos x="40" y="11"/>
                  </a:cxn>
                  <a:cxn ang="0">
                    <a:pos x="33" y="18"/>
                  </a:cxn>
                  <a:cxn ang="0">
                    <a:pos x="33" y="33"/>
                  </a:cxn>
                  <a:cxn ang="0">
                    <a:pos x="29" y="40"/>
                  </a:cxn>
                  <a:cxn ang="0">
                    <a:pos x="19" y="44"/>
                  </a:cxn>
                  <a:cxn ang="0">
                    <a:pos x="8" y="40"/>
                  </a:cxn>
                  <a:cxn ang="0">
                    <a:pos x="8" y="29"/>
                  </a:cxn>
                  <a:cxn ang="0">
                    <a:pos x="11" y="18"/>
                  </a:cxn>
                  <a:cxn ang="0">
                    <a:pos x="22" y="8"/>
                  </a:cxn>
                  <a:cxn ang="0">
                    <a:pos x="37" y="4"/>
                  </a:cxn>
                </a:cxnLst>
                <a:rect l="0" t="0" r="r" b="b"/>
                <a:pathLst>
                  <a:path w="120" h="135">
                    <a:moveTo>
                      <a:pt x="73" y="62"/>
                    </a:moveTo>
                    <a:lnTo>
                      <a:pt x="55" y="69"/>
                    </a:lnTo>
                    <a:lnTo>
                      <a:pt x="40" y="77"/>
                    </a:lnTo>
                    <a:lnTo>
                      <a:pt x="33" y="80"/>
                    </a:lnTo>
                    <a:lnTo>
                      <a:pt x="29" y="88"/>
                    </a:lnTo>
                    <a:lnTo>
                      <a:pt x="26" y="91"/>
                    </a:lnTo>
                    <a:lnTo>
                      <a:pt x="26" y="99"/>
                    </a:lnTo>
                    <a:lnTo>
                      <a:pt x="26" y="109"/>
                    </a:lnTo>
                    <a:lnTo>
                      <a:pt x="33" y="117"/>
                    </a:lnTo>
                    <a:lnTo>
                      <a:pt x="37" y="120"/>
                    </a:lnTo>
                    <a:lnTo>
                      <a:pt x="48" y="120"/>
                    </a:lnTo>
                    <a:lnTo>
                      <a:pt x="55" y="120"/>
                    </a:lnTo>
                    <a:lnTo>
                      <a:pt x="62" y="117"/>
                    </a:lnTo>
                    <a:lnTo>
                      <a:pt x="70" y="113"/>
                    </a:lnTo>
                    <a:lnTo>
                      <a:pt x="73" y="106"/>
                    </a:lnTo>
                    <a:lnTo>
                      <a:pt x="73" y="62"/>
                    </a:lnTo>
                    <a:close/>
                    <a:moveTo>
                      <a:pt x="51" y="0"/>
                    </a:moveTo>
                    <a:lnTo>
                      <a:pt x="62" y="0"/>
                    </a:lnTo>
                    <a:lnTo>
                      <a:pt x="70" y="0"/>
                    </a:lnTo>
                    <a:lnTo>
                      <a:pt x="77" y="4"/>
                    </a:lnTo>
                    <a:lnTo>
                      <a:pt x="84" y="8"/>
                    </a:lnTo>
                    <a:lnTo>
                      <a:pt x="91" y="15"/>
                    </a:lnTo>
                    <a:lnTo>
                      <a:pt x="95" y="22"/>
                    </a:lnTo>
                    <a:lnTo>
                      <a:pt x="99" y="29"/>
                    </a:lnTo>
                    <a:lnTo>
                      <a:pt x="99" y="44"/>
                    </a:lnTo>
                    <a:lnTo>
                      <a:pt x="99" y="59"/>
                    </a:lnTo>
                    <a:lnTo>
                      <a:pt x="99" y="77"/>
                    </a:lnTo>
                    <a:lnTo>
                      <a:pt x="99" y="106"/>
                    </a:lnTo>
                    <a:lnTo>
                      <a:pt x="99" y="113"/>
                    </a:lnTo>
                    <a:lnTo>
                      <a:pt x="99" y="117"/>
                    </a:lnTo>
                    <a:lnTo>
                      <a:pt x="106" y="120"/>
                    </a:lnTo>
                    <a:lnTo>
                      <a:pt x="113" y="120"/>
                    </a:lnTo>
                    <a:lnTo>
                      <a:pt x="120" y="120"/>
                    </a:lnTo>
                    <a:lnTo>
                      <a:pt x="120" y="131"/>
                    </a:lnTo>
                    <a:lnTo>
                      <a:pt x="110" y="135"/>
                    </a:lnTo>
                    <a:lnTo>
                      <a:pt x="99" y="135"/>
                    </a:lnTo>
                    <a:lnTo>
                      <a:pt x="91" y="135"/>
                    </a:lnTo>
                    <a:lnTo>
                      <a:pt x="84" y="131"/>
                    </a:lnTo>
                    <a:lnTo>
                      <a:pt x="77" y="124"/>
                    </a:lnTo>
                    <a:lnTo>
                      <a:pt x="77" y="117"/>
                    </a:lnTo>
                    <a:lnTo>
                      <a:pt x="73" y="117"/>
                    </a:lnTo>
                    <a:lnTo>
                      <a:pt x="66" y="124"/>
                    </a:lnTo>
                    <a:lnTo>
                      <a:pt x="55" y="131"/>
                    </a:lnTo>
                    <a:lnTo>
                      <a:pt x="44" y="135"/>
                    </a:lnTo>
                    <a:lnTo>
                      <a:pt x="33" y="135"/>
                    </a:lnTo>
                    <a:lnTo>
                      <a:pt x="19" y="135"/>
                    </a:lnTo>
                    <a:lnTo>
                      <a:pt x="8" y="128"/>
                    </a:lnTo>
                    <a:lnTo>
                      <a:pt x="4" y="120"/>
                    </a:lnTo>
                    <a:lnTo>
                      <a:pt x="0" y="113"/>
                    </a:lnTo>
                    <a:lnTo>
                      <a:pt x="0" y="102"/>
                    </a:lnTo>
                    <a:lnTo>
                      <a:pt x="0" y="95"/>
                    </a:lnTo>
                    <a:lnTo>
                      <a:pt x="0" y="91"/>
                    </a:lnTo>
                    <a:lnTo>
                      <a:pt x="8" y="80"/>
                    </a:lnTo>
                    <a:lnTo>
                      <a:pt x="15" y="73"/>
                    </a:lnTo>
                    <a:lnTo>
                      <a:pt x="26" y="69"/>
                    </a:lnTo>
                    <a:lnTo>
                      <a:pt x="33" y="66"/>
                    </a:lnTo>
                    <a:lnTo>
                      <a:pt x="40" y="62"/>
                    </a:lnTo>
                    <a:lnTo>
                      <a:pt x="51" y="59"/>
                    </a:lnTo>
                    <a:lnTo>
                      <a:pt x="66" y="55"/>
                    </a:lnTo>
                    <a:lnTo>
                      <a:pt x="73" y="51"/>
                    </a:lnTo>
                    <a:lnTo>
                      <a:pt x="73" y="37"/>
                    </a:lnTo>
                    <a:lnTo>
                      <a:pt x="73" y="29"/>
                    </a:lnTo>
                    <a:lnTo>
                      <a:pt x="70" y="22"/>
                    </a:lnTo>
                    <a:lnTo>
                      <a:pt x="62" y="15"/>
                    </a:lnTo>
                    <a:lnTo>
                      <a:pt x="59" y="11"/>
                    </a:lnTo>
                    <a:lnTo>
                      <a:pt x="51" y="11"/>
                    </a:lnTo>
                    <a:lnTo>
                      <a:pt x="40" y="11"/>
                    </a:lnTo>
                    <a:lnTo>
                      <a:pt x="33" y="15"/>
                    </a:lnTo>
                    <a:lnTo>
                      <a:pt x="33" y="18"/>
                    </a:lnTo>
                    <a:lnTo>
                      <a:pt x="33" y="22"/>
                    </a:lnTo>
                    <a:lnTo>
                      <a:pt x="33" y="33"/>
                    </a:lnTo>
                    <a:lnTo>
                      <a:pt x="33" y="37"/>
                    </a:lnTo>
                    <a:lnTo>
                      <a:pt x="29" y="40"/>
                    </a:lnTo>
                    <a:lnTo>
                      <a:pt x="26" y="44"/>
                    </a:lnTo>
                    <a:lnTo>
                      <a:pt x="19" y="44"/>
                    </a:lnTo>
                    <a:lnTo>
                      <a:pt x="11" y="44"/>
                    </a:lnTo>
                    <a:lnTo>
                      <a:pt x="8" y="40"/>
                    </a:lnTo>
                    <a:lnTo>
                      <a:pt x="8" y="37"/>
                    </a:lnTo>
                    <a:lnTo>
                      <a:pt x="8" y="29"/>
                    </a:lnTo>
                    <a:lnTo>
                      <a:pt x="8" y="26"/>
                    </a:lnTo>
                    <a:lnTo>
                      <a:pt x="11" y="18"/>
                    </a:lnTo>
                    <a:lnTo>
                      <a:pt x="15" y="15"/>
                    </a:lnTo>
                    <a:lnTo>
                      <a:pt x="22" y="8"/>
                    </a:lnTo>
                    <a:lnTo>
                      <a:pt x="29" y="8"/>
                    </a:lnTo>
                    <a:lnTo>
                      <a:pt x="37" y="4"/>
                    </a:lnTo>
                    <a:lnTo>
                      <a:pt x="51" y="0"/>
                    </a:lnTo>
                    <a:close/>
                  </a:path>
                </a:pathLst>
              </a:custGeom>
              <a:solidFill>
                <a:srgbClr val="000000"/>
              </a:solidFill>
              <a:ln w="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90990" name="Freeform 174"/>
              <p:cNvSpPr>
                <a:spLocks noEditPoints="1"/>
              </p:cNvSpPr>
              <p:nvPr/>
            </p:nvSpPr>
            <p:spPr bwMode="auto">
              <a:xfrm>
                <a:off x="7074" y="1921"/>
                <a:ext cx="127" cy="189"/>
              </a:xfrm>
              <a:custGeom>
                <a:avLst/>
                <a:gdLst/>
                <a:ahLst/>
                <a:cxnLst>
                  <a:cxn ang="0">
                    <a:pos x="36" y="135"/>
                  </a:cxn>
                  <a:cxn ang="0">
                    <a:pos x="25" y="146"/>
                  </a:cxn>
                  <a:cxn ang="0">
                    <a:pos x="25" y="164"/>
                  </a:cxn>
                  <a:cxn ang="0">
                    <a:pos x="36" y="175"/>
                  </a:cxn>
                  <a:cxn ang="0">
                    <a:pos x="54" y="179"/>
                  </a:cxn>
                  <a:cxn ang="0">
                    <a:pos x="76" y="179"/>
                  </a:cxn>
                  <a:cxn ang="0">
                    <a:pos x="94" y="171"/>
                  </a:cxn>
                  <a:cxn ang="0">
                    <a:pos x="102" y="160"/>
                  </a:cxn>
                  <a:cxn ang="0">
                    <a:pos x="105" y="142"/>
                  </a:cxn>
                  <a:cxn ang="0">
                    <a:pos x="98" y="135"/>
                  </a:cxn>
                  <a:cxn ang="0">
                    <a:pos x="83" y="131"/>
                  </a:cxn>
                  <a:cxn ang="0">
                    <a:pos x="65" y="131"/>
                  </a:cxn>
                  <a:cxn ang="0">
                    <a:pos x="54" y="11"/>
                  </a:cxn>
                  <a:cxn ang="0">
                    <a:pos x="47" y="11"/>
                  </a:cxn>
                  <a:cxn ang="0">
                    <a:pos x="40" y="18"/>
                  </a:cxn>
                  <a:cxn ang="0">
                    <a:pos x="32" y="44"/>
                  </a:cxn>
                  <a:cxn ang="0">
                    <a:pos x="40" y="66"/>
                  </a:cxn>
                  <a:cxn ang="0">
                    <a:pos x="58" y="73"/>
                  </a:cxn>
                  <a:cxn ang="0">
                    <a:pos x="72" y="66"/>
                  </a:cxn>
                  <a:cxn ang="0">
                    <a:pos x="80" y="44"/>
                  </a:cxn>
                  <a:cxn ang="0">
                    <a:pos x="72" y="18"/>
                  </a:cxn>
                  <a:cxn ang="0">
                    <a:pos x="54" y="11"/>
                  </a:cxn>
                  <a:cxn ang="0">
                    <a:pos x="69" y="0"/>
                  </a:cxn>
                  <a:cxn ang="0">
                    <a:pos x="123" y="4"/>
                  </a:cxn>
                  <a:cxn ang="0">
                    <a:pos x="94" y="18"/>
                  </a:cxn>
                  <a:cxn ang="0">
                    <a:pos x="98" y="22"/>
                  </a:cxn>
                  <a:cxn ang="0">
                    <a:pos x="105" y="44"/>
                  </a:cxn>
                  <a:cxn ang="0">
                    <a:pos x="98" y="62"/>
                  </a:cxn>
                  <a:cxn ang="0">
                    <a:pos x="80" y="80"/>
                  </a:cxn>
                  <a:cxn ang="0">
                    <a:pos x="58" y="84"/>
                  </a:cxn>
                  <a:cxn ang="0">
                    <a:pos x="36" y="88"/>
                  </a:cxn>
                  <a:cxn ang="0">
                    <a:pos x="32" y="95"/>
                  </a:cxn>
                  <a:cxn ang="0">
                    <a:pos x="36" y="102"/>
                  </a:cxn>
                  <a:cxn ang="0">
                    <a:pos x="51" y="106"/>
                  </a:cxn>
                  <a:cxn ang="0">
                    <a:pos x="69" y="109"/>
                  </a:cxn>
                  <a:cxn ang="0">
                    <a:pos x="87" y="109"/>
                  </a:cxn>
                  <a:cxn ang="0">
                    <a:pos x="105" y="113"/>
                  </a:cxn>
                  <a:cxn ang="0">
                    <a:pos x="123" y="131"/>
                  </a:cxn>
                  <a:cxn ang="0">
                    <a:pos x="127" y="146"/>
                  </a:cxn>
                  <a:cxn ang="0">
                    <a:pos x="120" y="164"/>
                  </a:cxn>
                  <a:cxn ang="0">
                    <a:pos x="109" y="179"/>
                  </a:cxn>
                  <a:cxn ang="0">
                    <a:pos x="87" y="186"/>
                  </a:cxn>
                  <a:cxn ang="0">
                    <a:pos x="58" y="189"/>
                  </a:cxn>
                  <a:cxn ang="0">
                    <a:pos x="25" y="186"/>
                  </a:cxn>
                  <a:cxn ang="0">
                    <a:pos x="7" y="175"/>
                  </a:cxn>
                  <a:cxn ang="0">
                    <a:pos x="0" y="157"/>
                  </a:cxn>
                  <a:cxn ang="0">
                    <a:pos x="7" y="142"/>
                  </a:cxn>
                  <a:cxn ang="0">
                    <a:pos x="22" y="131"/>
                  </a:cxn>
                  <a:cxn ang="0">
                    <a:pos x="36" y="124"/>
                  </a:cxn>
                  <a:cxn ang="0">
                    <a:pos x="22" y="117"/>
                  </a:cxn>
                  <a:cxn ang="0">
                    <a:pos x="14" y="109"/>
                  </a:cxn>
                  <a:cxn ang="0">
                    <a:pos x="18" y="95"/>
                  </a:cxn>
                  <a:cxn ang="0">
                    <a:pos x="25" y="84"/>
                  </a:cxn>
                  <a:cxn ang="0">
                    <a:pos x="36" y="77"/>
                  </a:cxn>
                  <a:cxn ang="0">
                    <a:pos x="14" y="62"/>
                  </a:cxn>
                  <a:cxn ang="0">
                    <a:pos x="7" y="40"/>
                  </a:cxn>
                  <a:cxn ang="0">
                    <a:pos x="14" y="22"/>
                  </a:cxn>
                  <a:cxn ang="0">
                    <a:pos x="32" y="8"/>
                  </a:cxn>
                  <a:cxn ang="0">
                    <a:pos x="58" y="0"/>
                  </a:cxn>
                </a:cxnLst>
                <a:rect l="0" t="0" r="r" b="b"/>
                <a:pathLst>
                  <a:path w="127" h="189">
                    <a:moveTo>
                      <a:pt x="51" y="131"/>
                    </a:moveTo>
                    <a:lnTo>
                      <a:pt x="36" y="135"/>
                    </a:lnTo>
                    <a:lnTo>
                      <a:pt x="29" y="139"/>
                    </a:lnTo>
                    <a:lnTo>
                      <a:pt x="25" y="146"/>
                    </a:lnTo>
                    <a:lnTo>
                      <a:pt x="25" y="157"/>
                    </a:lnTo>
                    <a:lnTo>
                      <a:pt x="25" y="164"/>
                    </a:lnTo>
                    <a:lnTo>
                      <a:pt x="32" y="171"/>
                    </a:lnTo>
                    <a:lnTo>
                      <a:pt x="36" y="175"/>
                    </a:lnTo>
                    <a:lnTo>
                      <a:pt x="43" y="179"/>
                    </a:lnTo>
                    <a:lnTo>
                      <a:pt x="54" y="179"/>
                    </a:lnTo>
                    <a:lnTo>
                      <a:pt x="62" y="179"/>
                    </a:lnTo>
                    <a:lnTo>
                      <a:pt x="76" y="179"/>
                    </a:lnTo>
                    <a:lnTo>
                      <a:pt x="83" y="175"/>
                    </a:lnTo>
                    <a:lnTo>
                      <a:pt x="94" y="171"/>
                    </a:lnTo>
                    <a:lnTo>
                      <a:pt x="98" y="168"/>
                    </a:lnTo>
                    <a:lnTo>
                      <a:pt x="102" y="160"/>
                    </a:lnTo>
                    <a:lnTo>
                      <a:pt x="105" y="149"/>
                    </a:lnTo>
                    <a:lnTo>
                      <a:pt x="105" y="142"/>
                    </a:lnTo>
                    <a:lnTo>
                      <a:pt x="102" y="139"/>
                    </a:lnTo>
                    <a:lnTo>
                      <a:pt x="98" y="135"/>
                    </a:lnTo>
                    <a:lnTo>
                      <a:pt x="91" y="131"/>
                    </a:lnTo>
                    <a:lnTo>
                      <a:pt x="83" y="131"/>
                    </a:lnTo>
                    <a:lnTo>
                      <a:pt x="76" y="131"/>
                    </a:lnTo>
                    <a:lnTo>
                      <a:pt x="65" y="131"/>
                    </a:lnTo>
                    <a:lnTo>
                      <a:pt x="51" y="131"/>
                    </a:lnTo>
                    <a:close/>
                    <a:moveTo>
                      <a:pt x="54" y="11"/>
                    </a:moveTo>
                    <a:lnTo>
                      <a:pt x="51" y="11"/>
                    </a:lnTo>
                    <a:lnTo>
                      <a:pt x="47" y="11"/>
                    </a:lnTo>
                    <a:lnTo>
                      <a:pt x="40" y="15"/>
                    </a:lnTo>
                    <a:lnTo>
                      <a:pt x="40" y="18"/>
                    </a:lnTo>
                    <a:lnTo>
                      <a:pt x="36" y="29"/>
                    </a:lnTo>
                    <a:lnTo>
                      <a:pt x="32" y="44"/>
                    </a:lnTo>
                    <a:lnTo>
                      <a:pt x="36" y="55"/>
                    </a:lnTo>
                    <a:lnTo>
                      <a:pt x="40" y="66"/>
                    </a:lnTo>
                    <a:lnTo>
                      <a:pt x="47" y="73"/>
                    </a:lnTo>
                    <a:lnTo>
                      <a:pt x="58" y="73"/>
                    </a:lnTo>
                    <a:lnTo>
                      <a:pt x="65" y="73"/>
                    </a:lnTo>
                    <a:lnTo>
                      <a:pt x="72" y="66"/>
                    </a:lnTo>
                    <a:lnTo>
                      <a:pt x="76" y="55"/>
                    </a:lnTo>
                    <a:lnTo>
                      <a:pt x="80" y="44"/>
                    </a:lnTo>
                    <a:lnTo>
                      <a:pt x="76" y="29"/>
                    </a:lnTo>
                    <a:lnTo>
                      <a:pt x="72" y="18"/>
                    </a:lnTo>
                    <a:lnTo>
                      <a:pt x="65" y="11"/>
                    </a:lnTo>
                    <a:lnTo>
                      <a:pt x="54" y="11"/>
                    </a:lnTo>
                    <a:close/>
                    <a:moveTo>
                      <a:pt x="58" y="0"/>
                    </a:moveTo>
                    <a:lnTo>
                      <a:pt x="69" y="0"/>
                    </a:lnTo>
                    <a:lnTo>
                      <a:pt x="80" y="4"/>
                    </a:lnTo>
                    <a:lnTo>
                      <a:pt x="123" y="4"/>
                    </a:lnTo>
                    <a:lnTo>
                      <a:pt x="123" y="18"/>
                    </a:lnTo>
                    <a:lnTo>
                      <a:pt x="94" y="18"/>
                    </a:lnTo>
                    <a:lnTo>
                      <a:pt x="98" y="22"/>
                    </a:lnTo>
                    <a:lnTo>
                      <a:pt x="102" y="29"/>
                    </a:lnTo>
                    <a:lnTo>
                      <a:pt x="105" y="44"/>
                    </a:lnTo>
                    <a:lnTo>
                      <a:pt x="102" y="55"/>
                    </a:lnTo>
                    <a:lnTo>
                      <a:pt x="98" y="62"/>
                    </a:lnTo>
                    <a:lnTo>
                      <a:pt x="91" y="73"/>
                    </a:lnTo>
                    <a:lnTo>
                      <a:pt x="80" y="80"/>
                    </a:lnTo>
                    <a:lnTo>
                      <a:pt x="69" y="84"/>
                    </a:lnTo>
                    <a:lnTo>
                      <a:pt x="58" y="84"/>
                    </a:lnTo>
                    <a:lnTo>
                      <a:pt x="43" y="84"/>
                    </a:lnTo>
                    <a:lnTo>
                      <a:pt x="36" y="88"/>
                    </a:lnTo>
                    <a:lnTo>
                      <a:pt x="32" y="91"/>
                    </a:lnTo>
                    <a:lnTo>
                      <a:pt x="32" y="95"/>
                    </a:lnTo>
                    <a:lnTo>
                      <a:pt x="32" y="99"/>
                    </a:lnTo>
                    <a:lnTo>
                      <a:pt x="36" y="102"/>
                    </a:lnTo>
                    <a:lnTo>
                      <a:pt x="43" y="106"/>
                    </a:lnTo>
                    <a:lnTo>
                      <a:pt x="51" y="106"/>
                    </a:lnTo>
                    <a:lnTo>
                      <a:pt x="62" y="106"/>
                    </a:lnTo>
                    <a:lnTo>
                      <a:pt x="69" y="109"/>
                    </a:lnTo>
                    <a:lnTo>
                      <a:pt x="76" y="109"/>
                    </a:lnTo>
                    <a:lnTo>
                      <a:pt x="87" y="109"/>
                    </a:lnTo>
                    <a:lnTo>
                      <a:pt x="91" y="109"/>
                    </a:lnTo>
                    <a:lnTo>
                      <a:pt x="105" y="113"/>
                    </a:lnTo>
                    <a:lnTo>
                      <a:pt x="116" y="120"/>
                    </a:lnTo>
                    <a:lnTo>
                      <a:pt x="123" y="131"/>
                    </a:lnTo>
                    <a:lnTo>
                      <a:pt x="123" y="139"/>
                    </a:lnTo>
                    <a:lnTo>
                      <a:pt x="127" y="146"/>
                    </a:lnTo>
                    <a:lnTo>
                      <a:pt x="123" y="153"/>
                    </a:lnTo>
                    <a:lnTo>
                      <a:pt x="120" y="164"/>
                    </a:lnTo>
                    <a:lnTo>
                      <a:pt x="116" y="171"/>
                    </a:lnTo>
                    <a:lnTo>
                      <a:pt x="109" y="179"/>
                    </a:lnTo>
                    <a:lnTo>
                      <a:pt x="102" y="182"/>
                    </a:lnTo>
                    <a:lnTo>
                      <a:pt x="87" y="186"/>
                    </a:lnTo>
                    <a:lnTo>
                      <a:pt x="76" y="189"/>
                    </a:lnTo>
                    <a:lnTo>
                      <a:pt x="58" y="189"/>
                    </a:lnTo>
                    <a:lnTo>
                      <a:pt x="40" y="189"/>
                    </a:lnTo>
                    <a:lnTo>
                      <a:pt x="25" y="186"/>
                    </a:lnTo>
                    <a:lnTo>
                      <a:pt x="14" y="182"/>
                    </a:lnTo>
                    <a:lnTo>
                      <a:pt x="7" y="175"/>
                    </a:lnTo>
                    <a:lnTo>
                      <a:pt x="3" y="168"/>
                    </a:lnTo>
                    <a:lnTo>
                      <a:pt x="0" y="157"/>
                    </a:lnTo>
                    <a:lnTo>
                      <a:pt x="3" y="149"/>
                    </a:lnTo>
                    <a:lnTo>
                      <a:pt x="7" y="142"/>
                    </a:lnTo>
                    <a:lnTo>
                      <a:pt x="11" y="135"/>
                    </a:lnTo>
                    <a:lnTo>
                      <a:pt x="22" y="131"/>
                    </a:lnTo>
                    <a:lnTo>
                      <a:pt x="36" y="128"/>
                    </a:lnTo>
                    <a:lnTo>
                      <a:pt x="36" y="124"/>
                    </a:lnTo>
                    <a:lnTo>
                      <a:pt x="29" y="124"/>
                    </a:lnTo>
                    <a:lnTo>
                      <a:pt x="22" y="117"/>
                    </a:lnTo>
                    <a:lnTo>
                      <a:pt x="18" y="113"/>
                    </a:lnTo>
                    <a:lnTo>
                      <a:pt x="14" y="109"/>
                    </a:lnTo>
                    <a:lnTo>
                      <a:pt x="14" y="102"/>
                    </a:lnTo>
                    <a:lnTo>
                      <a:pt x="18" y="95"/>
                    </a:lnTo>
                    <a:lnTo>
                      <a:pt x="22" y="91"/>
                    </a:lnTo>
                    <a:lnTo>
                      <a:pt x="25" y="84"/>
                    </a:lnTo>
                    <a:lnTo>
                      <a:pt x="36" y="80"/>
                    </a:lnTo>
                    <a:lnTo>
                      <a:pt x="36" y="77"/>
                    </a:lnTo>
                    <a:lnTo>
                      <a:pt x="25" y="73"/>
                    </a:lnTo>
                    <a:lnTo>
                      <a:pt x="14" y="62"/>
                    </a:lnTo>
                    <a:lnTo>
                      <a:pt x="11" y="55"/>
                    </a:lnTo>
                    <a:lnTo>
                      <a:pt x="7" y="40"/>
                    </a:lnTo>
                    <a:lnTo>
                      <a:pt x="11" y="29"/>
                    </a:lnTo>
                    <a:lnTo>
                      <a:pt x="14" y="22"/>
                    </a:lnTo>
                    <a:lnTo>
                      <a:pt x="22" y="11"/>
                    </a:lnTo>
                    <a:lnTo>
                      <a:pt x="32" y="8"/>
                    </a:lnTo>
                    <a:lnTo>
                      <a:pt x="43" y="0"/>
                    </a:lnTo>
                    <a:lnTo>
                      <a:pt x="58" y="0"/>
                    </a:lnTo>
                    <a:close/>
                  </a:path>
                </a:pathLst>
              </a:custGeom>
              <a:solidFill>
                <a:srgbClr val="000000"/>
              </a:solidFill>
              <a:ln w="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90989" name="Freeform 173"/>
              <p:cNvSpPr>
                <a:spLocks/>
              </p:cNvSpPr>
              <p:nvPr/>
            </p:nvSpPr>
            <p:spPr bwMode="auto">
              <a:xfrm>
                <a:off x="7208" y="1925"/>
                <a:ext cx="142" cy="131"/>
              </a:xfrm>
              <a:custGeom>
                <a:avLst/>
                <a:gdLst/>
                <a:ahLst/>
                <a:cxnLst>
                  <a:cxn ang="0">
                    <a:pos x="44" y="0"/>
                  </a:cxn>
                  <a:cxn ang="0">
                    <a:pos x="44" y="0"/>
                  </a:cxn>
                  <a:cxn ang="0">
                    <a:pos x="44" y="91"/>
                  </a:cxn>
                  <a:cxn ang="0">
                    <a:pos x="48" y="102"/>
                  </a:cxn>
                  <a:cxn ang="0">
                    <a:pos x="51" y="109"/>
                  </a:cxn>
                  <a:cxn ang="0">
                    <a:pos x="58" y="116"/>
                  </a:cxn>
                  <a:cxn ang="0">
                    <a:pos x="66" y="116"/>
                  </a:cxn>
                  <a:cxn ang="0">
                    <a:pos x="73" y="116"/>
                  </a:cxn>
                  <a:cxn ang="0">
                    <a:pos x="80" y="116"/>
                  </a:cxn>
                  <a:cxn ang="0">
                    <a:pos x="88" y="109"/>
                  </a:cxn>
                  <a:cxn ang="0">
                    <a:pos x="95" y="105"/>
                  </a:cxn>
                  <a:cxn ang="0">
                    <a:pos x="98" y="98"/>
                  </a:cxn>
                  <a:cxn ang="0">
                    <a:pos x="98" y="25"/>
                  </a:cxn>
                  <a:cxn ang="0">
                    <a:pos x="98" y="18"/>
                  </a:cxn>
                  <a:cxn ang="0">
                    <a:pos x="91" y="14"/>
                  </a:cxn>
                  <a:cxn ang="0">
                    <a:pos x="84" y="11"/>
                  </a:cxn>
                  <a:cxn ang="0">
                    <a:pos x="77" y="11"/>
                  </a:cxn>
                  <a:cxn ang="0">
                    <a:pos x="77" y="4"/>
                  </a:cxn>
                  <a:cxn ang="0">
                    <a:pos x="120" y="0"/>
                  </a:cxn>
                  <a:cxn ang="0">
                    <a:pos x="124" y="0"/>
                  </a:cxn>
                  <a:cxn ang="0">
                    <a:pos x="124" y="102"/>
                  </a:cxn>
                  <a:cxn ang="0">
                    <a:pos x="124" y="109"/>
                  </a:cxn>
                  <a:cxn ang="0">
                    <a:pos x="131" y="116"/>
                  </a:cxn>
                  <a:cxn ang="0">
                    <a:pos x="135" y="116"/>
                  </a:cxn>
                  <a:cxn ang="0">
                    <a:pos x="142" y="116"/>
                  </a:cxn>
                  <a:cxn ang="0">
                    <a:pos x="142" y="127"/>
                  </a:cxn>
                  <a:cxn ang="0">
                    <a:pos x="102" y="127"/>
                  </a:cxn>
                  <a:cxn ang="0">
                    <a:pos x="98" y="127"/>
                  </a:cxn>
                  <a:cxn ang="0">
                    <a:pos x="98" y="109"/>
                  </a:cxn>
                  <a:cxn ang="0">
                    <a:pos x="98" y="109"/>
                  </a:cxn>
                  <a:cxn ang="0">
                    <a:pos x="91" y="116"/>
                  </a:cxn>
                  <a:cxn ang="0">
                    <a:pos x="84" y="124"/>
                  </a:cxn>
                  <a:cxn ang="0">
                    <a:pos x="73" y="131"/>
                  </a:cxn>
                  <a:cxn ang="0">
                    <a:pos x="66" y="131"/>
                  </a:cxn>
                  <a:cxn ang="0">
                    <a:pos x="55" y="131"/>
                  </a:cxn>
                  <a:cxn ang="0">
                    <a:pos x="44" y="131"/>
                  </a:cxn>
                  <a:cxn ang="0">
                    <a:pos x="37" y="127"/>
                  </a:cxn>
                  <a:cxn ang="0">
                    <a:pos x="29" y="120"/>
                  </a:cxn>
                  <a:cxn ang="0">
                    <a:pos x="26" y="113"/>
                  </a:cxn>
                  <a:cxn ang="0">
                    <a:pos x="22" y="102"/>
                  </a:cxn>
                  <a:cxn ang="0">
                    <a:pos x="22" y="87"/>
                  </a:cxn>
                  <a:cxn ang="0">
                    <a:pos x="22" y="25"/>
                  </a:cxn>
                  <a:cxn ang="0">
                    <a:pos x="18" y="18"/>
                  </a:cxn>
                  <a:cxn ang="0">
                    <a:pos x="15" y="14"/>
                  </a:cxn>
                  <a:cxn ang="0">
                    <a:pos x="8" y="11"/>
                  </a:cxn>
                  <a:cxn ang="0">
                    <a:pos x="0" y="11"/>
                  </a:cxn>
                  <a:cxn ang="0">
                    <a:pos x="0" y="4"/>
                  </a:cxn>
                  <a:cxn ang="0">
                    <a:pos x="44" y="0"/>
                  </a:cxn>
                </a:cxnLst>
                <a:rect l="0" t="0" r="r" b="b"/>
                <a:pathLst>
                  <a:path w="142" h="131">
                    <a:moveTo>
                      <a:pt x="44" y="0"/>
                    </a:moveTo>
                    <a:lnTo>
                      <a:pt x="44" y="0"/>
                    </a:lnTo>
                    <a:lnTo>
                      <a:pt x="44" y="91"/>
                    </a:lnTo>
                    <a:lnTo>
                      <a:pt x="48" y="102"/>
                    </a:lnTo>
                    <a:lnTo>
                      <a:pt x="51" y="109"/>
                    </a:lnTo>
                    <a:lnTo>
                      <a:pt x="58" y="116"/>
                    </a:lnTo>
                    <a:lnTo>
                      <a:pt x="66" y="116"/>
                    </a:lnTo>
                    <a:lnTo>
                      <a:pt x="73" y="116"/>
                    </a:lnTo>
                    <a:lnTo>
                      <a:pt x="80" y="116"/>
                    </a:lnTo>
                    <a:lnTo>
                      <a:pt x="88" y="109"/>
                    </a:lnTo>
                    <a:lnTo>
                      <a:pt x="95" y="105"/>
                    </a:lnTo>
                    <a:lnTo>
                      <a:pt x="98" y="98"/>
                    </a:lnTo>
                    <a:lnTo>
                      <a:pt x="98" y="25"/>
                    </a:lnTo>
                    <a:lnTo>
                      <a:pt x="98" y="18"/>
                    </a:lnTo>
                    <a:lnTo>
                      <a:pt x="91" y="14"/>
                    </a:lnTo>
                    <a:lnTo>
                      <a:pt x="84" y="11"/>
                    </a:lnTo>
                    <a:lnTo>
                      <a:pt x="77" y="11"/>
                    </a:lnTo>
                    <a:lnTo>
                      <a:pt x="77" y="4"/>
                    </a:lnTo>
                    <a:lnTo>
                      <a:pt x="120" y="0"/>
                    </a:lnTo>
                    <a:lnTo>
                      <a:pt x="124" y="0"/>
                    </a:lnTo>
                    <a:lnTo>
                      <a:pt x="124" y="102"/>
                    </a:lnTo>
                    <a:lnTo>
                      <a:pt x="124" y="109"/>
                    </a:lnTo>
                    <a:lnTo>
                      <a:pt x="131" y="116"/>
                    </a:lnTo>
                    <a:lnTo>
                      <a:pt x="135" y="116"/>
                    </a:lnTo>
                    <a:lnTo>
                      <a:pt x="142" y="116"/>
                    </a:lnTo>
                    <a:lnTo>
                      <a:pt x="142" y="127"/>
                    </a:lnTo>
                    <a:lnTo>
                      <a:pt x="102" y="127"/>
                    </a:lnTo>
                    <a:lnTo>
                      <a:pt x="98" y="127"/>
                    </a:lnTo>
                    <a:lnTo>
                      <a:pt x="98" y="109"/>
                    </a:lnTo>
                    <a:lnTo>
                      <a:pt x="91" y="116"/>
                    </a:lnTo>
                    <a:lnTo>
                      <a:pt x="84" y="124"/>
                    </a:lnTo>
                    <a:lnTo>
                      <a:pt x="73" y="131"/>
                    </a:lnTo>
                    <a:lnTo>
                      <a:pt x="66" y="131"/>
                    </a:lnTo>
                    <a:lnTo>
                      <a:pt x="55" y="131"/>
                    </a:lnTo>
                    <a:lnTo>
                      <a:pt x="44" y="131"/>
                    </a:lnTo>
                    <a:lnTo>
                      <a:pt x="37" y="127"/>
                    </a:lnTo>
                    <a:lnTo>
                      <a:pt x="29" y="120"/>
                    </a:lnTo>
                    <a:lnTo>
                      <a:pt x="26" y="113"/>
                    </a:lnTo>
                    <a:lnTo>
                      <a:pt x="22" y="102"/>
                    </a:lnTo>
                    <a:lnTo>
                      <a:pt x="22" y="87"/>
                    </a:lnTo>
                    <a:lnTo>
                      <a:pt x="22" y="25"/>
                    </a:lnTo>
                    <a:lnTo>
                      <a:pt x="18" y="18"/>
                    </a:lnTo>
                    <a:lnTo>
                      <a:pt x="15" y="14"/>
                    </a:lnTo>
                    <a:lnTo>
                      <a:pt x="8" y="11"/>
                    </a:lnTo>
                    <a:lnTo>
                      <a:pt x="0" y="11"/>
                    </a:lnTo>
                    <a:lnTo>
                      <a:pt x="0" y="4"/>
                    </a:lnTo>
                    <a:lnTo>
                      <a:pt x="44" y="0"/>
                    </a:lnTo>
                    <a:close/>
                  </a:path>
                </a:pathLst>
              </a:custGeom>
              <a:solidFill>
                <a:srgbClr val="000000"/>
              </a:solidFill>
              <a:ln w="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90988" name="Freeform 172"/>
              <p:cNvSpPr>
                <a:spLocks/>
              </p:cNvSpPr>
              <p:nvPr/>
            </p:nvSpPr>
            <p:spPr bwMode="auto">
              <a:xfrm>
                <a:off x="7368" y="1921"/>
                <a:ext cx="95" cy="135"/>
              </a:xfrm>
              <a:custGeom>
                <a:avLst/>
                <a:gdLst/>
                <a:ahLst/>
                <a:cxnLst>
                  <a:cxn ang="0">
                    <a:pos x="88" y="0"/>
                  </a:cxn>
                  <a:cxn ang="0">
                    <a:pos x="80" y="40"/>
                  </a:cxn>
                  <a:cxn ang="0">
                    <a:pos x="66" y="18"/>
                  </a:cxn>
                  <a:cxn ang="0">
                    <a:pos x="44" y="11"/>
                  </a:cxn>
                  <a:cxn ang="0">
                    <a:pos x="29" y="15"/>
                  </a:cxn>
                  <a:cxn ang="0">
                    <a:pos x="22" y="29"/>
                  </a:cxn>
                  <a:cxn ang="0">
                    <a:pos x="26" y="37"/>
                  </a:cxn>
                  <a:cxn ang="0">
                    <a:pos x="40" y="51"/>
                  </a:cxn>
                  <a:cxn ang="0">
                    <a:pos x="69" y="62"/>
                  </a:cxn>
                  <a:cxn ang="0">
                    <a:pos x="88" y="73"/>
                  </a:cxn>
                  <a:cxn ang="0">
                    <a:pos x="95" y="88"/>
                  </a:cxn>
                  <a:cxn ang="0">
                    <a:pos x="91" y="106"/>
                  </a:cxn>
                  <a:cxn ang="0">
                    <a:pos x="80" y="124"/>
                  </a:cxn>
                  <a:cxn ang="0">
                    <a:pos x="58" y="135"/>
                  </a:cxn>
                  <a:cxn ang="0">
                    <a:pos x="37" y="135"/>
                  </a:cxn>
                  <a:cxn ang="0">
                    <a:pos x="18" y="128"/>
                  </a:cxn>
                  <a:cxn ang="0">
                    <a:pos x="11" y="131"/>
                  </a:cxn>
                  <a:cxn ang="0">
                    <a:pos x="0" y="88"/>
                  </a:cxn>
                  <a:cxn ang="0">
                    <a:pos x="11" y="95"/>
                  </a:cxn>
                  <a:cxn ang="0">
                    <a:pos x="22" y="113"/>
                  </a:cxn>
                  <a:cxn ang="0">
                    <a:pos x="33" y="120"/>
                  </a:cxn>
                  <a:cxn ang="0">
                    <a:pos x="48" y="124"/>
                  </a:cxn>
                  <a:cxn ang="0">
                    <a:pos x="69" y="120"/>
                  </a:cxn>
                  <a:cxn ang="0">
                    <a:pos x="73" y="102"/>
                  </a:cxn>
                  <a:cxn ang="0">
                    <a:pos x="73" y="95"/>
                  </a:cxn>
                  <a:cxn ang="0">
                    <a:pos x="55" y="80"/>
                  </a:cxn>
                  <a:cxn ang="0">
                    <a:pos x="29" y="73"/>
                  </a:cxn>
                  <a:cxn ang="0">
                    <a:pos x="11" y="59"/>
                  </a:cxn>
                  <a:cxn ang="0">
                    <a:pos x="4" y="48"/>
                  </a:cxn>
                  <a:cxn ang="0">
                    <a:pos x="4" y="29"/>
                  </a:cxn>
                  <a:cxn ang="0">
                    <a:pos x="15" y="11"/>
                  </a:cxn>
                  <a:cxn ang="0">
                    <a:pos x="33" y="0"/>
                  </a:cxn>
                  <a:cxn ang="0">
                    <a:pos x="62" y="4"/>
                  </a:cxn>
                  <a:cxn ang="0">
                    <a:pos x="73" y="8"/>
                  </a:cxn>
                </a:cxnLst>
                <a:rect l="0" t="0" r="r" b="b"/>
                <a:pathLst>
                  <a:path w="95" h="135">
                    <a:moveTo>
                      <a:pt x="77" y="0"/>
                    </a:moveTo>
                    <a:lnTo>
                      <a:pt x="88" y="0"/>
                    </a:lnTo>
                    <a:lnTo>
                      <a:pt x="88" y="40"/>
                    </a:lnTo>
                    <a:lnTo>
                      <a:pt x="80" y="40"/>
                    </a:lnTo>
                    <a:lnTo>
                      <a:pt x="73" y="29"/>
                    </a:lnTo>
                    <a:lnTo>
                      <a:pt x="66" y="18"/>
                    </a:lnTo>
                    <a:lnTo>
                      <a:pt x="58" y="11"/>
                    </a:lnTo>
                    <a:lnTo>
                      <a:pt x="44" y="11"/>
                    </a:lnTo>
                    <a:lnTo>
                      <a:pt x="37" y="11"/>
                    </a:lnTo>
                    <a:lnTo>
                      <a:pt x="29" y="15"/>
                    </a:lnTo>
                    <a:lnTo>
                      <a:pt x="22" y="22"/>
                    </a:lnTo>
                    <a:lnTo>
                      <a:pt x="22" y="29"/>
                    </a:lnTo>
                    <a:lnTo>
                      <a:pt x="22" y="33"/>
                    </a:lnTo>
                    <a:lnTo>
                      <a:pt x="26" y="37"/>
                    </a:lnTo>
                    <a:lnTo>
                      <a:pt x="29" y="44"/>
                    </a:lnTo>
                    <a:lnTo>
                      <a:pt x="40" y="51"/>
                    </a:lnTo>
                    <a:lnTo>
                      <a:pt x="55" y="55"/>
                    </a:lnTo>
                    <a:lnTo>
                      <a:pt x="69" y="62"/>
                    </a:lnTo>
                    <a:lnTo>
                      <a:pt x="84" y="69"/>
                    </a:lnTo>
                    <a:lnTo>
                      <a:pt x="88" y="73"/>
                    </a:lnTo>
                    <a:lnTo>
                      <a:pt x="91" y="80"/>
                    </a:lnTo>
                    <a:lnTo>
                      <a:pt x="95" y="88"/>
                    </a:lnTo>
                    <a:lnTo>
                      <a:pt x="95" y="95"/>
                    </a:lnTo>
                    <a:lnTo>
                      <a:pt x="91" y="106"/>
                    </a:lnTo>
                    <a:lnTo>
                      <a:pt x="88" y="117"/>
                    </a:lnTo>
                    <a:lnTo>
                      <a:pt x="80" y="124"/>
                    </a:lnTo>
                    <a:lnTo>
                      <a:pt x="73" y="131"/>
                    </a:lnTo>
                    <a:lnTo>
                      <a:pt x="58" y="135"/>
                    </a:lnTo>
                    <a:lnTo>
                      <a:pt x="48" y="135"/>
                    </a:lnTo>
                    <a:lnTo>
                      <a:pt x="37" y="135"/>
                    </a:lnTo>
                    <a:lnTo>
                      <a:pt x="26" y="131"/>
                    </a:lnTo>
                    <a:lnTo>
                      <a:pt x="18" y="128"/>
                    </a:lnTo>
                    <a:lnTo>
                      <a:pt x="11" y="124"/>
                    </a:lnTo>
                    <a:lnTo>
                      <a:pt x="11" y="131"/>
                    </a:lnTo>
                    <a:lnTo>
                      <a:pt x="0" y="131"/>
                    </a:lnTo>
                    <a:lnTo>
                      <a:pt x="0" y="88"/>
                    </a:lnTo>
                    <a:lnTo>
                      <a:pt x="8" y="88"/>
                    </a:lnTo>
                    <a:lnTo>
                      <a:pt x="11" y="95"/>
                    </a:lnTo>
                    <a:lnTo>
                      <a:pt x="11" y="99"/>
                    </a:lnTo>
                    <a:lnTo>
                      <a:pt x="22" y="113"/>
                    </a:lnTo>
                    <a:lnTo>
                      <a:pt x="26" y="117"/>
                    </a:lnTo>
                    <a:lnTo>
                      <a:pt x="33" y="120"/>
                    </a:lnTo>
                    <a:lnTo>
                      <a:pt x="40" y="124"/>
                    </a:lnTo>
                    <a:lnTo>
                      <a:pt x="48" y="124"/>
                    </a:lnTo>
                    <a:lnTo>
                      <a:pt x="58" y="124"/>
                    </a:lnTo>
                    <a:lnTo>
                      <a:pt x="69" y="120"/>
                    </a:lnTo>
                    <a:lnTo>
                      <a:pt x="73" y="113"/>
                    </a:lnTo>
                    <a:lnTo>
                      <a:pt x="73" y="102"/>
                    </a:lnTo>
                    <a:lnTo>
                      <a:pt x="73" y="99"/>
                    </a:lnTo>
                    <a:lnTo>
                      <a:pt x="73" y="95"/>
                    </a:lnTo>
                    <a:lnTo>
                      <a:pt x="66" y="88"/>
                    </a:lnTo>
                    <a:lnTo>
                      <a:pt x="55" y="80"/>
                    </a:lnTo>
                    <a:lnTo>
                      <a:pt x="40" y="77"/>
                    </a:lnTo>
                    <a:lnTo>
                      <a:pt x="29" y="73"/>
                    </a:lnTo>
                    <a:lnTo>
                      <a:pt x="15" y="66"/>
                    </a:lnTo>
                    <a:lnTo>
                      <a:pt x="11" y="59"/>
                    </a:lnTo>
                    <a:lnTo>
                      <a:pt x="8" y="55"/>
                    </a:lnTo>
                    <a:lnTo>
                      <a:pt x="4" y="48"/>
                    </a:lnTo>
                    <a:lnTo>
                      <a:pt x="4" y="37"/>
                    </a:lnTo>
                    <a:lnTo>
                      <a:pt x="4" y="29"/>
                    </a:lnTo>
                    <a:lnTo>
                      <a:pt x="8" y="18"/>
                    </a:lnTo>
                    <a:lnTo>
                      <a:pt x="15" y="11"/>
                    </a:lnTo>
                    <a:lnTo>
                      <a:pt x="22" y="4"/>
                    </a:lnTo>
                    <a:lnTo>
                      <a:pt x="33" y="0"/>
                    </a:lnTo>
                    <a:lnTo>
                      <a:pt x="44" y="0"/>
                    </a:lnTo>
                    <a:lnTo>
                      <a:pt x="62" y="4"/>
                    </a:lnTo>
                    <a:lnTo>
                      <a:pt x="69" y="4"/>
                    </a:lnTo>
                    <a:lnTo>
                      <a:pt x="73" y="8"/>
                    </a:lnTo>
                    <a:lnTo>
                      <a:pt x="77" y="0"/>
                    </a:lnTo>
                    <a:close/>
                  </a:path>
                </a:pathLst>
              </a:custGeom>
              <a:solidFill>
                <a:srgbClr val="000000"/>
              </a:solidFill>
              <a:ln w="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90987" name="Freeform 171"/>
              <p:cNvSpPr>
                <a:spLocks/>
              </p:cNvSpPr>
              <p:nvPr/>
            </p:nvSpPr>
            <p:spPr bwMode="auto">
              <a:xfrm>
                <a:off x="138" y="5069"/>
                <a:ext cx="182" cy="193"/>
              </a:xfrm>
              <a:custGeom>
                <a:avLst/>
                <a:gdLst/>
                <a:ahLst/>
                <a:cxnLst>
                  <a:cxn ang="0">
                    <a:pos x="106" y="0"/>
                  </a:cxn>
                  <a:cxn ang="0">
                    <a:pos x="131" y="7"/>
                  </a:cxn>
                  <a:cxn ang="0">
                    <a:pos x="146" y="3"/>
                  </a:cxn>
                  <a:cxn ang="0">
                    <a:pos x="157" y="69"/>
                  </a:cxn>
                  <a:cxn ang="0">
                    <a:pos x="138" y="47"/>
                  </a:cxn>
                  <a:cxn ang="0">
                    <a:pos x="127" y="29"/>
                  </a:cxn>
                  <a:cxn ang="0">
                    <a:pos x="113" y="14"/>
                  </a:cxn>
                  <a:cxn ang="0">
                    <a:pos x="91" y="11"/>
                  </a:cxn>
                  <a:cxn ang="0">
                    <a:pos x="66" y="18"/>
                  </a:cxn>
                  <a:cxn ang="0">
                    <a:pos x="47" y="33"/>
                  </a:cxn>
                  <a:cxn ang="0">
                    <a:pos x="37" y="62"/>
                  </a:cxn>
                  <a:cxn ang="0">
                    <a:pos x="33" y="94"/>
                  </a:cxn>
                  <a:cxn ang="0">
                    <a:pos x="37" y="127"/>
                  </a:cxn>
                  <a:cxn ang="0">
                    <a:pos x="47" y="156"/>
                  </a:cxn>
                  <a:cxn ang="0">
                    <a:pos x="69" y="174"/>
                  </a:cxn>
                  <a:cxn ang="0">
                    <a:pos x="95" y="182"/>
                  </a:cxn>
                  <a:cxn ang="0">
                    <a:pos x="117" y="178"/>
                  </a:cxn>
                  <a:cxn ang="0">
                    <a:pos x="131" y="171"/>
                  </a:cxn>
                  <a:cxn ang="0">
                    <a:pos x="131" y="145"/>
                  </a:cxn>
                  <a:cxn ang="0">
                    <a:pos x="131" y="124"/>
                  </a:cxn>
                  <a:cxn ang="0">
                    <a:pos x="124" y="120"/>
                  </a:cxn>
                  <a:cxn ang="0">
                    <a:pos x="113" y="116"/>
                  </a:cxn>
                  <a:cxn ang="0">
                    <a:pos x="98" y="113"/>
                  </a:cxn>
                  <a:cxn ang="0">
                    <a:pos x="182" y="105"/>
                  </a:cxn>
                  <a:cxn ang="0">
                    <a:pos x="171" y="116"/>
                  </a:cxn>
                  <a:cxn ang="0">
                    <a:pos x="160" y="120"/>
                  </a:cxn>
                  <a:cxn ang="0">
                    <a:pos x="157" y="131"/>
                  </a:cxn>
                  <a:cxn ang="0">
                    <a:pos x="157" y="160"/>
                  </a:cxn>
                  <a:cxn ang="0">
                    <a:pos x="157" y="174"/>
                  </a:cxn>
                  <a:cxn ang="0">
                    <a:pos x="124" y="189"/>
                  </a:cxn>
                  <a:cxn ang="0">
                    <a:pos x="91" y="193"/>
                  </a:cxn>
                  <a:cxn ang="0">
                    <a:pos x="55" y="185"/>
                  </a:cxn>
                  <a:cxn ang="0">
                    <a:pos x="26" y="167"/>
                  </a:cxn>
                  <a:cxn ang="0">
                    <a:pos x="7" y="138"/>
                  </a:cxn>
                  <a:cxn ang="0">
                    <a:pos x="0" y="98"/>
                  </a:cxn>
                  <a:cxn ang="0">
                    <a:pos x="7" y="58"/>
                  </a:cxn>
                  <a:cxn ang="0">
                    <a:pos x="26" y="25"/>
                  </a:cxn>
                  <a:cxn ang="0">
                    <a:pos x="55" y="7"/>
                  </a:cxn>
                  <a:cxn ang="0">
                    <a:pos x="91" y="0"/>
                  </a:cxn>
                </a:cxnLst>
                <a:rect l="0" t="0" r="r" b="b"/>
                <a:pathLst>
                  <a:path w="182" h="193">
                    <a:moveTo>
                      <a:pt x="91" y="0"/>
                    </a:moveTo>
                    <a:lnTo>
                      <a:pt x="106" y="0"/>
                    </a:lnTo>
                    <a:lnTo>
                      <a:pt x="120" y="3"/>
                    </a:lnTo>
                    <a:lnTo>
                      <a:pt x="131" y="7"/>
                    </a:lnTo>
                    <a:lnTo>
                      <a:pt x="138" y="11"/>
                    </a:lnTo>
                    <a:lnTo>
                      <a:pt x="146" y="3"/>
                    </a:lnTo>
                    <a:lnTo>
                      <a:pt x="157" y="3"/>
                    </a:lnTo>
                    <a:lnTo>
                      <a:pt x="157" y="69"/>
                    </a:lnTo>
                    <a:lnTo>
                      <a:pt x="146" y="69"/>
                    </a:lnTo>
                    <a:lnTo>
                      <a:pt x="138" y="47"/>
                    </a:lnTo>
                    <a:lnTo>
                      <a:pt x="135" y="36"/>
                    </a:lnTo>
                    <a:lnTo>
                      <a:pt x="127" y="29"/>
                    </a:lnTo>
                    <a:lnTo>
                      <a:pt x="124" y="22"/>
                    </a:lnTo>
                    <a:lnTo>
                      <a:pt x="113" y="14"/>
                    </a:lnTo>
                    <a:lnTo>
                      <a:pt x="102" y="11"/>
                    </a:lnTo>
                    <a:lnTo>
                      <a:pt x="91" y="11"/>
                    </a:lnTo>
                    <a:lnTo>
                      <a:pt x="80" y="11"/>
                    </a:lnTo>
                    <a:lnTo>
                      <a:pt x="66" y="18"/>
                    </a:lnTo>
                    <a:lnTo>
                      <a:pt x="58" y="22"/>
                    </a:lnTo>
                    <a:lnTo>
                      <a:pt x="47" y="33"/>
                    </a:lnTo>
                    <a:lnTo>
                      <a:pt x="40" y="43"/>
                    </a:lnTo>
                    <a:lnTo>
                      <a:pt x="37" y="62"/>
                    </a:lnTo>
                    <a:lnTo>
                      <a:pt x="33" y="76"/>
                    </a:lnTo>
                    <a:lnTo>
                      <a:pt x="33" y="94"/>
                    </a:lnTo>
                    <a:lnTo>
                      <a:pt x="33" y="113"/>
                    </a:lnTo>
                    <a:lnTo>
                      <a:pt x="37" y="127"/>
                    </a:lnTo>
                    <a:lnTo>
                      <a:pt x="40" y="142"/>
                    </a:lnTo>
                    <a:lnTo>
                      <a:pt x="47" y="156"/>
                    </a:lnTo>
                    <a:lnTo>
                      <a:pt x="58" y="167"/>
                    </a:lnTo>
                    <a:lnTo>
                      <a:pt x="69" y="174"/>
                    </a:lnTo>
                    <a:lnTo>
                      <a:pt x="80" y="178"/>
                    </a:lnTo>
                    <a:lnTo>
                      <a:pt x="95" y="182"/>
                    </a:lnTo>
                    <a:lnTo>
                      <a:pt x="106" y="178"/>
                    </a:lnTo>
                    <a:lnTo>
                      <a:pt x="117" y="178"/>
                    </a:lnTo>
                    <a:lnTo>
                      <a:pt x="124" y="174"/>
                    </a:lnTo>
                    <a:lnTo>
                      <a:pt x="131" y="171"/>
                    </a:lnTo>
                    <a:lnTo>
                      <a:pt x="131" y="156"/>
                    </a:lnTo>
                    <a:lnTo>
                      <a:pt x="131" y="145"/>
                    </a:lnTo>
                    <a:lnTo>
                      <a:pt x="131" y="134"/>
                    </a:lnTo>
                    <a:lnTo>
                      <a:pt x="131" y="124"/>
                    </a:lnTo>
                    <a:lnTo>
                      <a:pt x="127" y="120"/>
                    </a:lnTo>
                    <a:lnTo>
                      <a:pt x="124" y="120"/>
                    </a:lnTo>
                    <a:lnTo>
                      <a:pt x="117" y="116"/>
                    </a:lnTo>
                    <a:lnTo>
                      <a:pt x="113" y="116"/>
                    </a:lnTo>
                    <a:lnTo>
                      <a:pt x="106" y="116"/>
                    </a:lnTo>
                    <a:lnTo>
                      <a:pt x="98" y="113"/>
                    </a:lnTo>
                    <a:lnTo>
                      <a:pt x="98" y="105"/>
                    </a:lnTo>
                    <a:lnTo>
                      <a:pt x="182" y="105"/>
                    </a:lnTo>
                    <a:lnTo>
                      <a:pt x="182" y="113"/>
                    </a:lnTo>
                    <a:lnTo>
                      <a:pt x="171" y="116"/>
                    </a:lnTo>
                    <a:lnTo>
                      <a:pt x="164" y="116"/>
                    </a:lnTo>
                    <a:lnTo>
                      <a:pt x="160" y="120"/>
                    </a:lnTo>
                    <a:lnTo>
                      <a:pt x="160" y="124"/>
                    </a:lnTo>
                    <a:lnTo>
                      <a:pt x="157" y="131"/>
                    </a:lnTo>
                    <a:lnTo>
                      <a:pt x="157" y="145"/>
                    </a:lnTo>
                    <a:lnTo>
                      <a:pt x="157" y="160"/>
                    </a:lnTo>
                    <a:lnTo>
                      <a:pt x="157" y="167"/>
                    </a:lnTo>
                    <a:lnTo>
                      <a:pt x="157" y="174"/>
                    </a:lnTo>
                    <a:lnTo>
                      <a:pt x="142" y="182"/>
                    </a:lnTo>
                    <a:lnTo>
                      <a:pt x="124" y="189"/>
                    </a:lnTo>
                    <a:lnTo>
                      <a:pt x="106" y="193"/>
                    </a:lnTo>
                    <a:lnTo>
                      <a:pt x="91" y="193"/>
                    </a:lnTo>
                    <a:lnTo>
                      <a:pt x="73" y="189"/>
                    </a:lnTo>
                    <a:lnTo>
                      <a:pt x="55" y="185"/>
                    </a:lnTo>
                    <a:lnTo>
                      <a:pt x="40" y="178"/>
                    </a:lnTo>
                    <a:lnTo>
                      <a:pt x="26" y="167"/>
                    </a:lnTo>
                    <a:lnTo>
                      <a:pt x="15" y="153"/>
                    </a:lnTo>
                    <a:lnTo>
                      <a:pt x="7" y="138"/>
                    </a:lnTo>
                    <a:lnTo>
                      <a:pt x="0" y="116"/>
                    </a:lnTo>
                    <a:lnTo>
                      <a:pt x="0" y="98"/>
                    </a:lnTo>
                    <a:lnTo>
                      <a:pt x="0" y="76"/>
                    </a:lnTo>
                    <a:lnTo>
                      <a:pt x="7" y="58"/>
                    </a:lnTo>
                    <a:lnTo>
                      <a:pt x="15" y="40"/>
                    </a:lnTo>
                    <a:lnTo>
                      <a:pt x="26" y="25"/>
                    </a:lnTo>
                    <a:lnTo>
                      <a:pt x="40" y="14"/>
                    </a:lnTo>
                    <a:lnTo>
                      <a:pt x="55" y="7"/>
                    </a:lnTo>
                    <a:lnTo>
                      <a:pt x="73" y="0"/>
                    </a:lnTo>
                    <a:lnTo>
                      <a:pt x="91" y="0"/>
                    </a:lnTo>
                    <a:close/>
                  </a:path>
                </a:pathLst>
              </a:custGeom>
              <a:solidFill>
                <a:srgbClr val="000000"/>
              </a:solidFill>
              <a:ln w="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90986" name="Freeform 170"/>
              <p:cNvSpPr>
                <a:spLocks noEditPoints="1"/>
              </p:cNvSpPr>
              <p:nvPr/>
            </p:nvSpPr>
            <p:spPr bwMode="auto">
              <a:xfrm>
                <a:off x="331" y="5123"/>
                <a:ext cx="120" cy="139"/>
              </a:xfrm>
              <a:custGeom>
                <a:avLst/>
                <a:gdLst/>
                <a:ahLst/>
                <a:cxnLst>
                  <a:cxn ang="0">
                    <a:pos x="55" y="70"/>
                  </a:cxn>
                  <a:cxn ang="0">
                    <a:pos x="33" y="80"/>
                  </a:cxn>
                  <a:cxn ang="0">
                    <a:pos x="25" y="95"/>
                  </a:cxn>
                  <a:cxn ang="0">
                    <a:pos x="29" y="110"/>
                  </a:cxn>
                  <a:cxn ang="0">
                    <a:pos x="40" y="120"/>
                  </a:cxn>
                  <a:cxn ang="0">
                    <a:pos x="55" y="120"/>
                  </a:cxn>
                  <a:cxn ang="0">
                    <a:pos x="69" y="113"/>
                  </a:cxn>
                  <a:cxn ang="0">
                    <a:pos x="76" y="62"/>
                  </a:cxn>
                  <a:cxn ang="0">
                    <a:pos x="62" y="4"/>
                  </a:cxn>
                  <a:cxn ang="0">
                    <a:pos x="80" y="8"/>
                  </a:cxn>
                  <a:cxn ang="0">
                    <a:pos x="91" y="15"/>
                  </a:cxn>
                  <a:cxn ang="0">
                    <a:pos x="98" y="33"/>
                  </a:cxn>
                  <a:cxn ang="0">
                    <a:pos x="98" y="62"/>
                  </a:cxn>
                  <a:cxn ang="0">
                    <a:pos x="98" y="110"/>
                  </a:cxn>
                  <a:cxn ang="0">
                    <a:pos x="102" y="117"/>
                  </a:cxn>
                  <a:cxn ang="0">
                    <a:pos x="113" y="124"/>
                  </a:cxn>
                  <a:cxn ang="0">
                    <a:pos x="120" y="131"/>
                  </a:cxn>
                  <a:cxn ang="0">
                    <a:pos x="98" y="135"/>
                  </a:cxn>
                  <a:cxn ang="0">
                    <a:pos x="84" y="131"/>
                  </a:cxn>
                  <a:cxn ang="0">
                    <a:pos x="76" y="117"/>
                  </a:cxn>
                  <a:cxn ang="0">
                    <a:pos x="65" y="128"/>
                  </a:cxn>
                  <a:cxn ang="0">
                    <a:pos x="47" y="135"/>
                  </a:cxn>
                  <a:cxn ang="0">
                    <a:pos x="18" y="135"/>
                  </a:cxn>
                  <a:cxn ang="0">
                    <a:pos x="4" y="120"/>
                  </a:cxn>
                  <a:cxn ang="0">
                    <a:pos x="0" y="106"/>
                  </a:cxn>
                  <a:cxn ang="0">
                    <a:pos x="4" y="91"/>
                  </a:cxn>
                  <a:cxn ang="0">
                    <a:pos x="18" y="73"/>
                  </a:cxn>
                  <a:cxn ang="0">
                    <a:pos x="33" y="66"/>
                  </a:cxn>
                  <a:cxn ang="0">
                    <a:pos x="51" y="62"/>
                  </a:cxn>
                  <a:cxn ang="0">
                    <a:pos x="76" y="51"/>
                  </a:cxn>
                  <a:cxn ang="0">
                    <a:pos x="73" y="37"/>
                  </a:cxn>
                  <a:cxn ang="0">
                    <a:pos x="69" y="22"/>
                  </a:cxn>
                  <a:cxn ang="0">
                    <a:pos x="58" y="11"/>
                  </a:cxn>
                  <a:cxn ang="0">
                    <a:pos x="40" y="15"/>
                  </a:cxn>
                  <a:cxn ang="0">
                    <a:pos x="33" y="22"/>
                  </a:cxn>
                  <a:cxn ang="0">
                    <a:pos x="33" y="33"/>
                  </a:cxn>
                  <a:cxn ang="0">
                    <a:pos x="29" y="44"/>
                  </a:cxn>
                  <a:cxn ang="0">
                    <a:pos x="18" y="48"/>
                  </a:cxn>
                  <a:cxn ang="0">
                    <a:pos x="11" y="44"/>
                  </a:cxn>
                  <a:cxn ang="0">
                    <a:pos x="7" y="33"/>
                  </a:cxn>
                  <a:cxn ang="0">
                    <a:pos x="11" y="22"/>
                  </a:cxn>
                  <a:cxn ang="0">
                    <a:pos x="22" y="11"/>
                  </a:cxn>
                  <a:cxn ang="0">
                    <a:pos x="51" y="0"/>
                  </a:cxn>
                </a:cxnLst>
                <a:rect l="0" t="0" r="r" b="b"/>
                <a:pathLst>
                  <a:path w="120" h="139">
                    <a:moveTo>
                      <a:pt x="76" y="62"/>
                    </a:moveTo>
                    <a:lnTo>
                      <a:pt x="55" y="70"/>
                    </a:lnTo>
                    <a:lnTo>
                      <a:pt x="40" y="77"/>
                    </a:lnTo>
                    <a:lnTo>
                      <a:pt x="33" y="80"/>
                    </a:lnTo>
                    <a:lnTo>
                      <a:pt x="29" y="88"/>
                    </a:lnTo>
                    <a:lnTo>
                      <a:pt x="25" y="95"/>
                    </a:lnTo>
                    <a:lnTo>
                      <a:pt x="25" y="102"/>
                    </a:lnTo>
                    <a:lnTo>
                      <a:pt x="29" y="110"/>
                    </a:lnTo>
                    <a:lnTo>
                      <a:pt x="33" y="117"/>
                    </a:lnTo>
                    <a:lnTo>
                      <a:pt x="40" y="120"/>
                    </a:lnTo>
                    <a:lnTo>
                      <a:pt x="47" y="124"/>
                    </a:lnTo>
                    <a:lnTo>
                      <a:pt x="55" y="120"/>
                    </a:lnTo>
                    <a:lnTo>
                      <a:pt x="62" y="117"/>
                    </a:lnTo>
                    <a:lnTo>
                      <a:pt x="69" y="113"/>
                    </a:lnTo>
                    <a:lnTo>
                      <a:pt x="73" y="106"/>
                    </a:lnTo>
                    <a:lnTo>
                      <a:pt x="76" y="62"/>
                    </a:lnTo>
                    <a:close/>
                    <a:moveTo>
                      <a:pt x="51" y="0"/>
                    </a:moveTo>
                    <a:lnTo>
                      <a:pt x="62" y="4"/>
                    </a:lnTo>
                    <a:lnTo>
                      <a:pt x="69" y="4"/>
                    </a:lnTo>
                    <a:lnTo>
                      <a:pt x="80" y="8"/>
                    </a:lnTo>
                    <a:lnTo>
                      <a:pt x="87" y="11"/>
                    </a:lnTo>
                    <a:lnTo>
                      <a:pt x="91" y="15"/>
                    </a:lnTo>
                    <a:lnTo>
                      <a:pt x="95" y="22"/>
                    </a:lnTo>
                    <a:lnTo>
                      <a:pt x="98" y="33"/>
                    </a:lnTo>
                    <a:lnTo>
                      <a:pt x="98" y="44"/>
                    </a:lnTo>
                    <a:lnTo>
                      <a:pt x="98" y="62"/>
                    </a:lnTo>
                    <a:lnTo>
                      <a:pt x="98" y="77"/>
                    </a:lnTo>
                    <a:lnTo>
                      <a:pt x="98" y="110"/>
                    </a:lnTo>
                    <a:lnTo>
                      <a:pt x="98" y="113"/>
                    </a:lnTo>
                    <a:lnTo>
                      <a:pt x="102" y="117"/>
                    </a:lnTo>
                    <a:lnTo>
                      <a:pt x="105" y="120"/>
                    </a:lnTo>
                    <a:lnTo>
                      <a:pt x="113" y="124"/>
                    </a:lnTo>
                    <a:lnTo>
                      <a:pt x="120" y="124"/>
                    </a:lnTo>
                    <a:lnTo>
                      <a:pt x="120" y="131"/>
                    </a:lnTo>
                    <a:lnTo>
                      <a:pt x="109" y="135"/>
                    </a:lnTo>
                    <a:lnTo>
                      <a:pt x="98" y="135"/>
                    </a:lnTo>
                    <a:lnTo>
                      <a:pt x="91" y="135"/>
                    </a:lnTo>
                    <a:lnTo>
                      <a:pt x="84" y="131"/>
                    </a:lnTo>
                    <a:lnTo>
                      <a:pt x="76" y="124"/>
                    </a:lnTo>
                    <a:lnTo>
                      <a:pt x="76" y="117"/>
                    </a:lnTo>
                    <a:lnTo>
                      <a:pt x="73" y="117"/>
                    </a:lnTo>
                    <a:lnTo>
                      <a:pt x="65" y="128"/>
                    </a:lnTo>
                    <a:lnTo>
                      <a:pt x="55" y="131"/>
                    </a:lnTo>
                    <a:lnTo>
                      <a:pt x="47" y="135"/>
                    </a:lnTo>
                    <a:lnTo>
                      <a:pt x="33" y="139"/>
                    </a:lnTo>
                    <a:lnTo>
                      <a:pt x="18" y="135"/>
                    </a:lnTo>
                    <a:lnTo>
                      <a:pt x="11" y="128"/>
                    </a:lnTo>
                    <a:lnTo>
                      <a:pt x="4" y="120"/>
                    </a:lnTo>
                    <a:lnTo>
                      <a:pt x="0" y="113"/>
                    </a:lnTo>
                    <a:lnTo>
                      <a:pt x="0" y="106"/>
                    </a:lnTo>
                    <a:lnTo>
                      <a:pt x="0" y="99"/>
                    </a:lnTo>
                    <a:lnTo>
                      <a:pt x="4" y="91"/>
                    </a:lnTo>
                    <a:lnTo>
                      <a:pt x="7" y="80"/>
                    </a:lnTo>
                    <a:lnTo>
                      <a:pt x="18" y="73"/>
                    </a:lnTo>
                    <a:lnTo>
                      <a:pt x="25" y="70"/>
                    </a:lnTo>
                    <a:lnTo>
                      <a:pt x="33" y="66"/>
                    </a:lnTo>
                    <a:lnTo>
                      <a:pt x="40" y="66"/>
                    </a:lnTo>
                    <a:lnTo>
                      <a:pt x="51" y="62"/>
                    </a:lnTo>
                    <a:lnTo>
                      <a:pt x="65" y="55"/>
                    </a:lnTo>
                    <a:lnTo>
                      <a:pt x="76" y="51"/>
                    </a:lnTo>
                    <a:lnTo>
                      <a:pt x="76" y="40"/>
                    </a:lnTo>
                    <a:lnTo>
                      <a:pt x="73" y="37"/>
                    </a:lnTo>
                    <a:lnTo>
                      <a:pt x="73" y="33"/>
                    </a:lnTo>
                    <a:lnTo>
                      <a:pt x="69" y="22"/>
                    </a:lnTo>
                    <a:lnTo>
                      <a:pt x="62" y="15"/>
                    </a:lnTo>
                    <a:lnTo>
                      <a:pt x="58" y="11"/>
                    </a:lnTo>
                    <a:lnTo>
                      <a:pt x="51" y="11"/>
                    </a:lnTo>
                    <a:lnTo>
                      <a:pt x="40" y="15"/>
                    </a:lnTo>
                    <a:lnTo>
                      <a:pt x="33" y="19"/>
                    </a:lnTo>
                    <a:lnTo>
                      <a:pt x="33" y="22"/>
                    </a:lnTo>
                    <a:lnTo>
                      <a:pt x="33" y="26"/>
                    </a:lnTo>
                    <a:lnTo>
                      <a:pt x="33" y="33"/>
                    </a:lnTo>
                    <a:lnTo>
                      <a:pt x="33" y="40"/>
                    </a:lnTo>
                    <a:lnTo>
                      <a:pt x="29" y="44"/>
                    </a:lnTo>
                    <a:lnTo>
                      <a:pt x="25" y="48"/>
                    </a:lnTo>
                    <a:lnTo>
                      <a:pt x="18" y="48"/>
                    </a:lnTo>
                    <a:lnTo>
                      <a:pt x="15" y="44"/>
                    </a:lnTo>
                    <a:lnTo>
                      <a:pt x="11" y="44"/>
                    </a:lnTo>
                    <a:lnTo>
                      <a:pt x="7" y="37"/>
                    </a:lnTo>
                    <a:lnTo>
                      <a:pt x="7" y="33"/>
                    </a:lnTo>
                    <a:lnTo>
                      <a:pt x="7" y="26"/>
                    </a:lnTo>
                    <a:lnTo>
                      <a:pt x="11" y="22"/>
                    </a:lnTo>
                    <a:lnTo>
                      <a:pt x="15" y="15"/>
                    </a:lnTo>
                    <a:lnTo>
                      <a:pt x="22" y="11"/>
                    </a:lnTo>
                    <a:lnTo>
                      <a:pt x="36" y="4"/>
                    </a:lnTo>
                    <a:lnTo>
                      <a:pt x="51" y="0"/>
                    </a:lnTo>
                    <a:close/>
                  </a:path>
                </a:pathLst>
              </a:custGeom>
              <a:solidFill>
                <a:srgbClr val="000000"/>
              </a:solidFill>
              <a:ln w="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90985" name="Freeform 169"/>
              <p:cNvSpPr>
                <a:spLocks/>
              </p:cNvSpPr>
              <p:nvPr/>
            </p:nvSpPr>
            <p:spPr bwMode="auto">
              <a:xfrm>
                <a:off x="455" y="5054"/>
                <a:ext cx="69" cy="204"/>
              </a:xfrm>
              <a:custGeom>
                <a:avLst/>
                <a:gdLst/>
                <a:ahLst/>
                <a:cxnLst>
                  <a:cxn ang="0">
                    <a:pos x="47" y="0"/>
                  </a:cxn>
                  <a:cxn ang="0">
                    <a:pos x="51" y="4"/>
                  </a:cxn>
                  <a:cxn ang="0">
                    <a:pos x="51" y="179"/>
                  </a:cxn>
                  <a:cxn ang="0">
                    <a:pos x="51" y="186"/>
                  </a:cxn>
                  <a:cxn ang="0">
                    <a:pos x="58" y="189"/>
                  </a:cxn>
                  <a:cxn ang="0">
                    <a:pos x="61" y="193"/>
                  </a:cxn>
                  <a:cxn ang="0">
                    <a:pos x="69" y="193"/>
                  </a:cxn>
                  <a:cxn ang="0">
                    <a:pos x="69" y="204"/>
                  </a:cxn>
                  <a:cxn ang="0">
                    <a:pos x="7" y="204"/>
                  </a:cxn>
                  <a:cxn ang="0">
                    <a:pos x="7" y="193"/>
                  </a:cxn>
                  <a:cxn ang="0">
                    <a:pos x="14" y="193"/>
                  </a:cxn>
                  <a:cxn ang="0">
                    <a:pos x="18" y="193"/>
                  </a:cxn>
                  <a:cxn ang="0">
                    <a:pos x="25" y="189"/>
                  </a:cxn>
                  <a:cxn ang="0">
                    <a:pos x="25" y="186"/>
                  </a:cxn>
                  <a:cxn ang="0">
                    <a:pos x="25" y="182"/>
                  </a:cxn>
                  <a:cxn ang="0">
                    <a:pos x="25" y="33"/>
                  </a:cxn>
                  <a:cxn ang="0">
                    <a:pos x="25" y="22"/>
                  </a:cxn>
                  <a:cxn ang="0">
                    <a:pos x="18" y="18"/>
                  </a:cxn>
                  <a:cxn ang="0">
                    <a:pos x="14" y="15"/>
                  </a:cxn>
                  <a:cxn ang="0">
                    <a:pos x="11" y="15"/>
                  </a:cxn>
                  <a:cxn ang="0">
                    <a:pos x="0" y="11"/>
                  </a:cxn>
                  <a:cxn ang="0">
                    <a:pos x="0" y="4"/>
                  </a:cxn>
                  <a:cxn ang="0">
                    <a:pos x="47" y="0"/>
                  </a:cxn>
                </a:cxnLst>
                <a:rect l="0" t="0" r="r" b="b"/>
                <a:pathLst>
                  <a:path w="69" h="204">
                    <a:moveTo>
                      <a:pt x="47" y="0"/>
                    </a:moveTo>
                    <a:lnTo>
                      <a:pt x="51" y="4"/>
                    </a:lnTo>
                    <a:lnTo>
                      <a:pt x="51" y="179"/>
                    </a:lnTo>
                    <a:lnTo>
                      <a:pt x="51" y="186"/>
                    </a:lnTo>
                    <a:lnTo>
                      <a:pt x="58" y="189"/>
                    </a:lnTo>
                    <a:lnTo>
                      <a:pt x="61" y="193"/>
                    </a:lnTo>
                    <a:lnTo>
                      <a:pt x="69" y="193"/>
                    </a:lnTo>
                    <a:lnTo>
                      <a:pt x="69" y="204"/>
                    </a:lnTo>
                    <a:lnTo>
                      <a:pt x="7" y="204"/>
                    </a:lnTo>
                    <a:lnTo>
                      <a:pt x="7" y="193"/>
                    </a:lnTo>
                    <a:lnTo>
                      <a:pt x="14" y="193"/>
                    </a:lnTo>
                    <a:lnTo>
                      <a:pt x="18" y="193"/>
                    </a:lnTo>
                    <a:lnTo>
                      <a:pt x="25" y="189"/>
                    </a:lnTo>
                    <a:lnTo>
                      <a:pt x="25" y="186"/>
                    </a:lnTo>
                    <a:lnTo>
                      <a:pt x="25" y="182"/>
                    </a:lnTo>
                    <a:lnTo>
                      <a:pt x="25" y="33"/>
                    </a:lnTo>
                    <a:lnTo>
                      <a:pt x="25" y="22"/>
                    </a:lnTo>
                    <a:lnTo>
                      <a:pt x="18" y="18"/>
                    </a:lnTo>
                    <a:lnTo>
                      <a:pt x="14" y="15"/>
                    </a:lnTo>
                    <a:lnTo>
                      <a:pt x="11" y="15"/>
                    </a:lnTo>
                    <a:lnTo>
                      <a:pt x="0" y="11"/>
                    </a:lnTo>
                    <a:lnTo>
                      <a:pt x="0" y="4"/>
                    </a:lnTo>
                    <a:lnTo>
                      <a:pt x="47" y="0"/>
                    </a:lnTo>
                    <a:close/>
                  </a:path>
                </a:pathLst>
              </a:custGeom>
              <a:solidFill>
                <a:srgbClr val="000000"/>
              </a:solidFill>
              <a:ln w="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90984" name="Freeform 168"/>
              <p:cNvSpPr>
                <a:spLocks/>
              </p:cNvSpPr>
              <p:nvPr/>
            </p:nvSpPr>
            <p:spPr bwMode="auto">
              <a:xfrm>
                <a:off x="531" y="5054"/>
                <a:ext cx="69" cy="204"/>
              </a:xfrm>
              <a:custGeom>
                <a:avLst/>
                <a:gdLst/>
                <a:ahLst/>
                <a:cxnLst>
                  <a:cxn ang="0">
                    <a:pos x="47" y="0"/>
                  </a:cxn>
                  <a:cxn ang="0">
                    <a:pos x="51" y="4"/>
                  </a:cxn>
                  <a:cxn ang="0">
                    <a:pos x="51" y="179"/>
                  </a:cxn>
                  <a:cxn ang="0">
                    <a:pos x="51" y="186"/>
                  </a:cxn>
                  <a:cxn ang="0">
                    <a:pos x="58" y="189"/>
                  </a:cxn>
                  <a:cxn ang="0">
                    <a:pos x="62" y="193"/>
                  </a:cxn>
                  <a:cxn ang="0">
                    <a:pos x="69" y="193"/>
                  </a:cxn>
                  <a:cxn ang="0">
                    <a:pos x="69" y="204"/>
                  </a:cxn>
                  <a:cxn ang="0">
                    <a:pos x="7" y="204"/>
                  </a:cxn>
                  <a:cxn ang="0">
                    <a:pos x="7" y="193"/>
                  </a:cxn>
                  <a:cxn ang="0">
                    <a:pos x="15" y="193"/>
                  </a:cxn>
                  <a:cxn ang="0">
                    <a:pos x="18" y="193"/>
                  </a:cxn>
                  <a:cxn ang="0">
                    <a:pos x="25" y="189"/>
                  </a:cxn>
                  <a:cxn ang="0">
                    <a:pos x="25" y="186"/>
                  </a:cxn>
                  <a:cxn ang="0">
                    <a:pos x="25" y="182"/>
                  </a:cxn>
                  <a:cxn ang="0">
                    <a:pos x="25" y="33"/>
                  </a:cxn>
                  <a:cxn ang="0">
                    <a:pos x="22" y="22"/>
                  </a:cxn>
                  <a:cxn ang="0">
                    <a:pos x="18" y="18"/>
                  </a:cxn>
                  <a:cxn ang="0">
                    <a:pos x="15" y="15"/>
                  </a:cxn>
                  <a:cxn ang="0">
                    <a:pos x="11" y="15"/>
                  </a:cxn>
                  <a:cxn ang="0">
                    <a:pos x="0" y="11"/>
                  </a:cxn>
                  <a:cxn ang="0">
                    <a:pos x="0" y="4"/>
                  </a:cxn>
                  <a:cxn ang="0">
                    <a:pos x="47" y="0"/>
                  </a:cxn>
                </a:cxnLst>
                <a:rect l="0" t="0" r="r" b="b"/>
                <a:pathLst>
                  <a:path w="69" h="204">
                    <a:moveTo>
                      <a:pt x="47" y="0"/>
                    </a:moveTo>
                    <a:lnTo>
                      <a:pt x="51" y="4"/>
                    </a:lnTo>
                    <a:lnTo>
                      <a:pt x="51" y="179"/>
                    </a:lnTo>
                    <a:lnTo>
                      <a:pt x="51" y="186"/>
                    </a:lnTo>
                    <a:lnTo>
                      <a:pt x="58" y="189"/>
                    </a:lnTo>
                    <a:lnTo>
                      <a:pt x="62" y="193"/>
                    </a:lnTo>
                    <a:lnTo>
                      <a:pt x="69" y="193"/>
                    </a:lnTo>
                    <a:lnTo>
                      <a:pt x="69" y="204"/>
                    </a:lnTo>
                    <a:lnTo>
                      <a:pt x="7" y="204"/>
                    </a:lnTo>
                    <a:lnTo>
                      <a:pt x="7" y="193"/>
                    </a:lnTo>
                    <a:lnTo>
                      <a:pt x="15" y="193"/>
                    </a:lnTo>
                    <a:lnTo>
                      <a:pt x="18" y="193"/>
                    </a:lnTo>
                    <a:lnTo>
                      <a:pt x="25" y="189"/>
                    </a:lnTo>
                    <a:lnTo>
                      <a:pt x="25" y="186"/>
                    </a:lnTo>
                    <a:lnTo>
                      <a:pt x="25" y="182"/>
                    </a:lnTo>
                    <a:lnTo>
                      <a:pt x="25" y="33"/>
                    </a:lnTo>
                    <a:lnTo>
                      <a:pt x="22" y="22"/>
                    </a:lnTo>
                    <a:lnTo>
                      <a:pt x="18" y="18"/>
                    </a:lnTo>
                    <a:lnTo>
                      <a:pt x="15" y="15"/>
                    </a:lnTo>
                    <a:lnTo>
                      <a:pt x="11" y="15"/>
                    </a:lnTo>
                    <a:lnTo>
                      <a:pt x="0" y="11"/>
                    </a:lnTo>
                    <a:lnTo>
                      <a:pt x="0" y="4"/>
                    </a:lnTo>
                    <a:lnTo>
                      <a:pt x="47" y="0"/>
                    </a:lnTo>
                    <a:close/>
                  </a:path>
                </a:pathLst>
              </a:custGeom>
              <a:solidFill>
                <a:srgbClr val="000000"/>
              </a:solidFill>
              <a:ln w="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90983" name="Freeform 167"/>
              <p:cNvSpPr>
                <a:spLocks noEditPoints="1"/>
              </p:cNvSpPr>
              <p:nvPr/>
            </p:nvSpPr>
            <p:spPr bwMode="auto">
              <a:xfrm>
                <a:off x="604" y="5054"/>
                <a:ext cx="142" cy="211"/>
              </a:xfrm>
              <a:custGeom>
                <a:avLst/>
                <a:gdLst/>
                <a:ahLst/>
                <a:cxnLst>
                  <a:cxn ang="0">
                    <a:pos x="76" y="84"/>
                  </a:cxn>
                  <a:cxn ang="0">
                    <a:pos x="69" y="88"/>
                  </a:cxn>
                  <a:cxn ang="0">
                    <a:pos x="62" y="88"/>
                  </a:cxn>
                  <a:cxn ang="0">
                    <a:pos x="54" y="95"/>
                  </a:cxn>
                  <a:cxn ang="0">
                    <a:pos x="51" y="99"/>
                  </a:cxn>
                  <a:cxn ang="0">
                    <a:pos x="51" y="175"/>
                  </a:cxn>
                  <a:cxn ang="0">
                    <a:pos x="51" y="182"/>
                  </a:cxn>
                  <a:cxn ang="0">
                    <a:pos x="58" y="189"/>
                  </a:cxn>
                  <a:cxn ang="0">
                    <a:pos x="69" y="193"/>
                  </a:cxn>
                  <a:cxn ang="0">
                    <a:pos x="72" y="197"/>
                  </a:cxn>
                  <a:cxn ang="0">
                    <a:pos x="80" y="197"/>
                  </a:cxn>
                  <a:cxn ang="0">
                    <a:pos x="91" y="197"/>
                  </a:cxn>
                  <a:cxn ang="0">
                    <a:pos x="98" y="189"/>
                  </a:cxn>
                  <a:cxn ang="0">
                    <a:pos x="105" y="182"/>
                  </a:cxn>
                  <a:cxn ang="0">
                    <a:pos x="109" y="171"/>
                  </a:cxn>
                  <a:cxn ang="0">
                    <a:pos x="112" y="157"/>
                  </a:cxn>
                  <a:cxn ang="0">
                    <a:pos x="116" y="139"/>
                  </a:cxn>
                  <a:cxn ang="0">
                    <a:pos x="112" y="120"/>
                  </a:cxn>
                  <a:cxn ang="0">
                    <a:pos x="109" y="109"/>
                  </a:cxn>
                  <a:cxn ang="0">
                    <a:pos x="105" y="102"/>
                  </a:cxn>
                  <a:cxn ang="0">
                    <a:pos x="102" y="95"/>
                  </a:cxn>
                  <a:cxn ang="0">
                    <a:pos x="94" y="91"/>
                  </a:cxn>
                  <a:cxn ang="0">
                    <a:pos x="87" y="88"/>
                  </a:cxn>
                  <a:cxn ang="0">
                    <a:pos x="76" y="84"/>
                  </a:cxn>
                  <a:cxn ang="0">
                    <a:pos x="47" y="0"/>
                  </a:cxn>
                  <a:cxn ang="0">
                    <a:pos x="51" y="4"/>
                  </a:cxn>
                  <a:cxn ang="0">
                    <a:pos x="51" y="88"/>
                  </a:cxn>
                  <a:cxn ang="0">
                    <a:pos x="51" y="88"/>
                  </a:cxn>
                  <a:cxn ang="0">
                    <a:pos x="58" y="80"/>
                  </a:cxn>
                  <a:cxn ang="0">
                    <a:pos x="69" y="77"/>
                  </a:cxn>
                  <a:cxn ang="0">
                    <a:pos x="76" y="73"/>
                  </a:cxn>
                  <a:cxn ang="0">
                    <a:pos x="87" y="73"/>
                  </a:cxn>
                  <a:cxn ang="0">
                    <a:pos x="102" y="73"/>
                  </a:cxn>
                  <a:cxn ang="0">
                    <a:pos x="116" y="80"/>
                  </a:cxn>
                  <a:cxn ang="0">
                    <a:pos x="127" y="91"/>
                  </a:cxn>
                  <a:cxn ang="0">
                    <a:pos x="134" y="102"/>
                  </a:cxn>
                  <a:cxn ang="0">
                    <a:pos x="142" y="120"/>
                  </a:cxn>
                  <a:cxn ang="0">
                    <a:pos x="142" y="139"/>
                  </a:cxn>
                  <a:cxn ang="0">
                    <a:pos x="142" y="157"/>
                  </a:cxn>
                  <a:cxn ang="0">
                    <a:pos x="134" y="171"/>
                  </a:cxn>
                  <a:cxn ang="0">
                    <a:pos x="123" y="186"/>
                  </a:cxn>
                  <a:cxn ang="0">
                    <a:pos x="112" y="197"/>
                  </a:cxn>
                  <a:cxn ang="0">
                    <a:pos x="98" y="204"/>
                  </a:cxn>
                  <a:cxn ang="0">
                    <a:pos x="80" y="208"/>
                  </a:cxn>
                  <a:cxn ang="0">
                    <a:pos x="62" y="204"/>
                  </a:cxn>
                  <a:cxn ang="0">
                    <a:pos x="43" y="193"/>
                  </a:cxn>
                  <a:cxn ang="0">
                    <a:pos x="32" y="211"/>
                  </a:cxn>
                  <a:cxn ang="0">
                    <a:pos x="25" y="208"/>
                  </a:cxn>
                  <a:cxn ang="0">
                    <a:pos x="25" y="197"/>
                  </a:cxn>
                  <a:cxn ang="0">
                    <a:pos x="25" y="186"/>
                  </a:cxn>
                  <a:cxn ang="0">
                    <a:pos x="25" y="160"/>
                  </a:cxn>
                  <a:cxn ang="0">
                    <a:pos x="25" y="33"/>
                  </a:cxn>
                  <a:cxn ang="0">
                    <a:pos x="22" y="22"/>
                  </a:cxn>
                  <a:cxn ang="0">
                    <a:pos x="22" y="18"/>
                  </a:cxn>
                  <a:cxn ang="0">
                    <a:pos x="18" y="15"/>
                  </a:cxn>
                  <a:cxn ang="0">
                    <a:pos x="14" y="15"/>
                  </a:cxn>
                  <a:cxn ang="0">
                    <a:pos x="11" y="15"/>
                  </a:cxn>
                  <a:cxn ang="0">
                    <a:pos x="0" y="11"/>
                  </a:cxn>
                  <a:cxn ang="0">
                    <a:pos x="0" y="4"/>
                  </a:cxn>
                  <a:cxn ang="0">
                    <a:pos x="47" y="0"/>
                  </a:cxn>
                </a:cxnLst>
                <a:rect l="0" t="0" r="r" b="b"/>
                <a:pathLst>
                  <a:path w="142" h="211">
                    <a:moveTo>
                      <a:pt x="76" y="84"/>
                    </a:moveTo>
                    <a:lnTo>
                      <a:pt x="69" y="88"/>
                    </a:lnTo>
                    <a:lnTo>
                      <a:pt x="62" y="88"/>
                    </a:lnTo>
                    <a:lnTo>
                      <a:pt x="54" y="95"/>
                    </a:lnTo>
                    <a:lnTo>
                      <a:pt x="51" y="99"/>
                    </a:lnTo>
                    <a:lnTo>
                      <a:pt x="51" y="175"/>
                    </a:lnTo>
                    <a:lnTo>
                      <a:pt x="51" y="182"/>
                    </a:lnTo>
                    <a:lnTo>
                      <a:pt x="58" y="189"/>
                    </a:lnTo>
                    <a:lnTo>
                      <a:pt x="69" y="193"/>
                    </a:lnTo>
                    <a:lnTo>
                      <a:pt x="72" y="197"/>
                    </a:lnTo>
                    <a:lnTo>
                      <a:pt x="80" y="197"/>
                    </a:lnTo>
                    <a:lnTo>
                      <a:pt x="91" y="197"/>
                    </a:lnTo>
                    <a:lnTo>
                      <a:pt x="98" y="189"/>
                    </a:lnTo>
                    <a:lnTo>
                      <a:pt x="105" y="182"/>
                    </a:lnTo>
                    <a:lnTo>
                      <a:pt x="109" y="171"/>
                    </a:lnTo>
                    <a:lnTo>
                      <a:pt x="112" y="157"/>
                    </a:lnTo>
                    <a:lnTo>
                      <a:pt x="116" y="139"/>
                    </a:lnTo>
                    <a:lnTo>
                      <a:pt x="112" y="120"/>
                    </a:lnTo>
                    <a:lnTo>
                      <a:pt x="109" y="109"/>
                    </a:lnTo>
                    <a:lnTo>
                      <a:pt x="105" y="102"/>
                    </a:lnTo>
                    <a:lnTo>
                      <a:pt x="102" y="95"/>
                    </a:lnTo>
                    <a:lnTo>
                      <a:pt x="94" y="91"/>
                    </a:lnTo>
                    <a:lnTo>
                      <a:pt x="87" y="88"/>
                    </a:lnTo>
                    <a:lnTo>
                      <a:pt x="76" y="84"/>
                    </a:lnTo>
                    <a:close/>
                    <a:moveTo>
                      <a:pt x="47" y="0"/>
                    </a:moveTo>
                    <a:lnTo>
                      <a:pt x="51" y="4"/>
                    </a:lnTo>
                    <a:lnTo>
                      <a:pt x="51" y="88"/>
                    </a:lnTo>
                    <a:lnTo>
                      <a:pt x="58" y="80"/>
                    </a:lnTo>
                    <a:lnTo>
                      <a:pt x="69" y="77"/>
                    </a:lnTo>
                    <a:lnTo>
                      <a:pt x="76" y="73"/>
                    </a:lnTo>
                    <a:lnTo>
                      <a:pt x="87" y="73"/>
                    </a:lnTo>
                    <a:lnTo>
                      <a:pt x="102" y="73"/>
                    </a:lnTo>
                    <a:lnTo>
                      <a:pt x="116" y="80"/>
                    </a:lnTo>
                    <a:lnTo>
                      <a:pt x="127" y="91"/>
                    </a:lnTo>
                    <a:lnTo>
                      <a:pt x="134" y="102"/>
                    </a:lnTo>
                    <a:lnTo>
                      <a:pt x="142" y="120"/>
                    </a:lnTo>
                    <a:lnTo>
                      <a:pt x="142" y="139"/>
                    </a:lnTo>
                    <a:lnTo>
                      <a:pt x="142" y="157"/>
                    </a:lnTo>
                    <a:lnTo>
                      <a:pt x="134" y="171"/>
                    </a:lnTo>
                    <a:lnTo>
                      <a:pt x="123" y="186"/>
                    </a:lnTo>
                    <a:lnTo>
                      <a:pt x="112" y="197"/>
                    </a:lnTo>
                    <a:lnTo>
                      <a:pt x="98" y="204"/>
                    </a:lnTo>
                    <a:lnTo>
                      <a:pt x="80" y="208"/>
                    </a:lnTo>
                    <a:lnTo>
                      <a:pt x="62" y="204"/>
                    </a:lnTo>
                    <a:lnTo>
                      <a:pt x="43" y="193"/>
                    </a:lnTo>
                    <a:lnTo>
                      <a:pt x="32" y="211"/>
                    </a:lnTo>
                    <a:lnTo>
                      <a:pt x="25" y="208"/>
                    </a:lnTo>
                    <a:lnTo>
                      <a:pt x="25" y="197"/>
                    </a:lnTo>
                    <a:lnTo>
                      <a:pt x="25" y="186"/>
                    </a:lnTo>
                    <a:lnTo>
                      <a:pt x="25" y="160"/>
                    </a:lnTo>
                    <a:lnTo>
                      <a:pt x="25" y="33"/>
                    </a:lnTo>
                    <a:lnTo>
                      <a:pt x="22" y="22"/>
                    </a:lnTo>
                    <a:lnTo>
                      <a:pt x="22" y="18"/>
                    </a:lnTo>
                    <a:lnTo>
                      <a:pt x="18" y="15"/>
                    </a:lnTo>
                    <a:lnTo>
                      <a:pt x="14" y="15"/>
                    </a:lnTo>
                    <a:lnTo>
                      <a:pt x="11" y="15"/>
                    </a:lnTo>
                    <a:lnTo>
                      <a:pt x="0" y="11"/>
                    </a:lnTo>
                    <a:lnTo>
                      <a:pt x="0" y="4"/>
                    </a:lnTo>
                    <a:lnTo>
                      <a:pt x="47" y="0"/>
                    </a:lnTo>
                    <a:close/>
                  </a:path>
                </a:pathLst>
              </a:custGeom>
              <a:solidFill>
                <a:srgbClr val="000000"/>
              </a:solidFill>
              <a:ln w="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90982" name="Freeform 166"/>
              <p:cNvSpPr>
                <a:spLocks/>
              </p:cNvSpPr>
              <p:nvPr/>
            </p:nvSpPr>
            <p:spPr bwMode="auto">
              <a:xfrm>
                <a:off x="756" y="5054"/>
                <a:ext cx="70" cy="204"/>
              </a:xfrm>
              <a:custGeom>
                <a:avLst/>
                <a:gdLst/>
                <a:ahLst/>
                <a:cxnLst>
                  <a:cxn ang="0">
                    <a:pos x="48" y="0"/>
                  </a:cxn>
                  <a:cxn ang="0">
                    <a:pos x="48" y="4"/>
                  </a:cxn>
                  <a:cxn ang="0">
                    <a:pos x="48" y="179"/>
                  </a:cxn>
                  <a:cxn ang="0">
                    <a:pos x="51" y="186"/>
                  </a:cxn>
                  <a:cxn ang="0">
                    <a:pos x="55" y="189"/>
                  </a:cxn>
                  <a:cxn ang="0">
                    <a:pos x="62" y="193"/>
                  </a:cxn>
                  <a:cxn ang="0">
                    <a:pos x="70" y="193"/>
                  </a:cxn>
                  <a:cxn ang="0">
                    <a:pos x="70" y="204"/>
                  </a:cxn>
                  <a:cxn ang="0">
                    <a:pos x="8" y="204"/>
                  </a:cxn>
                  <a:cxn ang="0">
                    <a:pos x="8" y="193"/>
                  </a:cxn>
                  <a:cxn ang="0">
                    <a:pos x="11" y="193"/>
                  </a:cxn>
                  <a:cxn ang="0">
                    <a:pos x="19" y="193"/>
                  </a:cxn>
                  <a:cxn ang="0">
                    <a:pos x="22" y="189"/>
                  </a:cxn>
                  <a:cxn ang="0">
                    <a:pos x="26" y="186"/>
                  </a:cxn>
                  <a:cxn ang="0">
                    <a:pos x="26" y="182"/>
                  </a:cxn>
                  <a:cxn ang="0">
                    <a:pos x="26" y="33"/>
                  </a:cxn>
                  <a:cxn ang="0">
                    <a:pos x="22" y="22"/>
                  </a:cxn>
                  <a:cxn ang="0">
                    <a:pos x="19" y="18"/>
                  </a:cxn>
                  <a:cxn ang="0">
                    <a:pos x="15" y="15"/>
                  </a:cxn>
                  <a:cxn ang="0">
                    <a:pos x="11" y="15"/>
                  </a:cxn>
                  <a:cxn ang="0">
                    <a:pos x="0" y="11"/>
                  </a:cxn>
                  <a:cxn ang="0">
                    <a:pos x="0" y="4"/>
                  </a:cxn>
                  <a:cxn ang="0">
                    <a:pos x="48" y="0"/>
                  </a:cxn>
                </a:cxnLst>
                <a:rect l="0" t="0" r="r" b="b"/>
                <a:pathLst>
                  <a:path w="70" h="204">
                    <a:moveTo>
                      <a:pt x="48" y="0"/>
                    </a:moveTo>
                    <a:lnTo>
                      <a:pt x="48" y="4"/>
                    </a:lnTo>
                    <a:lnTo>
                      <a:pt x="48" y="179"/>
                    </a:lnTo>
                    <a:lnTo>
                      <a:pt x="51" y="186"/>
                    </a:lnTo>
                    <a:lnTo>
                      <a:pt x="55" y="189"/>
                    </a:lnTo>
                    <a:lnTo>
                      <a:pt x="62" y="193"/>
                    </a:lnTo>
                    <a:lnTo>
                      <a:pt x="70" y="193"/>
                    </a:lnTo>
                    <a:lnTo>
                      <a:pt x="70" y="204"/>
                    </a:lnTo>
                    <a:lnTo>
                      <a:pt x="8" y="204"/>
                    </a:lnTo>
                    <a:lnTo>
                      <a:pt x="8" y="193"/>
                    </a:lnTo>
                    <a:lnTo>
                      <a:pt x="11" y="193"/>
                    </a:lnTo>
                    <a:lnTo>
                      <a:pt x="19" y="193"/>
                    </a:lnTo>
                    <a:lnTo>
                      <a:pt x="22" y="189"/>
                    </a:lnTo>
                    <a:lnTo>
                      <a:pt x="26" y="186"/>
                    </a:lnTo>
                    <a:lnTo>
                      <a:pt x="26" y="182"/>
                    </a:lnTo>
                    <a:lnTo>
                      <a:pt x="26" y="33"/>
                    </a:lnTo>
                    <a:lnTo>
                      <a:pt x="22" y="22"/>
                    </a:lnTo>
                    <a:lnTo>
                      <a:pt x="19" y="18"/>
                    </a:lnTo>
                    <a:lnTo>
                      <a:pt x="15" y="15"/>
                    </a:lnTo>
                    <a:lnTo>
                      <a:pt x="11" y="15"/>
                    </a:lnTo>
                    <a:lnTo>
                      <a:pt x="0" y="11"/>
                    </a:lnTo>
                    <a:lnTo>
                      <a:pt x="0" y="4"/>
                    </a:lnTo>
                    <a:lnTo>
                      <a:pt x="48" y="0"/>
                    </a:lnTo>
                    <a:close/>
                  </a:path>
                </a:pathLst>
              </a:custGeom>
              <a:solidFill>
                <a:srgbClr val="000000"/>
              </a:solidFill>
              <a:ln w="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90981" name="Freeform 165"/>
              <p:cNvSpPr>
                <a:spLocks noEditPoints="1"/>
              </p:cNvSpPr>
              <p:nvPr/>
            </p:nvSpPr>
            <p:spPr bwMode="auto">
              <a:xfrm>
                <a:off x="840" y="5123"/>
                <a:ext cx="120" cy="139"/>
              </a:xfrm>
              <a:custGeom>
                <a:avLst/>
                <a:gdLst/>
                <a:ahLst/>
                <a:cxnLst>
                  <a:cxn ang="0">
                    <a:pos x="58" y="70"/>
                  </a:cxn>
                  <a:cxn ang="0">
                    <a:pos x="36" y="80"/>
                  </a:cxn>
                  <a:cxn ang="0">
                    <a:pos x="29" y="95"/>
                  </a:cxn>
                  <a:cxn ang="0">
                    <a:pos x="29" y="110"/>
                  </a:cxn>
                  <a:cxn ang="0">
                    <a:pos x="40" y="120"/>
                  </a:cxn>
                  <a:cxn ang="0">
                    <a:pos x="55" y="120"/>
                  </a:cxn>
                  <a:cxn ang="0">
                    <a:pos x="69" y="113"/>
                  </a:cxn>
                  <a:cxn ang="0">
                    <a:pos x="76" y="62"/>
                  </a:cxn>
                  <a:cxn ang="0">
                    <a:pos x="62" y="4"/>
                  </a:cxn>
                  <a:cxn ang="0">
                    <a:pos x="80" y="8"/>
                  </a:cxn>
                  <a:cxn ang="0">
                    <a:pos x="95" y="15"/>
                  </a:cxn>
                  <a:cxn ang="0">
                    <a:pos x="98" y="33"/>
                  </a:cxn>
                  <a:cxn ang="0">
                    <a:pos x="102" y="62"/>
                  </a:cxn>
                  <a:cxn ang="0">
                    <a:pos x="98" y="110"/>
                  </a:cxn>
                  <a:cxn ang="0">
                    <a:pos x="102" y="117"/>
                  </a:cxn>
                  <a:cxn ang="0">
                    <a:pos x="113" y="124"/>
                  </a:cxn>
                  <a:cxn ang="0">
                    <a:pos x="120" y="131"/>
                  </a:cxn>
                  <a:cxn ang="0">
                    <a:pos x="102" y="135"/>
                  </a:cxn>
                  <a:cxn ang="0">
                    <a:pos x="84" y="131"/>
                  </a:cxn>
                  <a:cxn ang="0">
                    <a:pos x="76" y="117"/>
                  </a:cxn>
                  <a:cxn ang="0">
                    <a:pos x="66" y="128"/>
                  </a:cxn>
                  <a:cxn ang="0">
                    <a:pos x="47" y="135"/>
                  </a:cxn>
                  <a:cxn ang="0">
                    <a:pos x="22" y="135"/>
                  </a:cxn>
                  <a:cxn ang="0">
                    <a:pos x="7" y="120"/>
                  </a:cxn>
                  <a:cxn ang="0">
                    <a:pos x="0" y="106"/>
                  </a:cxn>
                  <a:cxn ang="0">
                    <a:pos x="4" y="91"/>
                  </a:cxn>
                  <a:cxn ang="0">
                    <a:pos x="18" y="73"/>
                  </a:cxn>
                  <a:cxn ang="0">
                    <a:pos x="33" y="66"/>
                  </a:cxn>
                  <a:cxn ang="0">
                    <a:pos x="51" y="62"/>
                  </a:cxn>
                  <a:cxn ang="0">
                    <a:pos x="76" y="51"/>
                  </a:cxn>
                  <a:cxn ang="0">
                    <a:pos x="76" y="37"/>
                  </a:cxn>
                  <a:cxn ang="0">
                    <a:pos x="73" y="22"/>
                  </a:cxn>
                  <a:cxn ang="0">
                    <a:pos x="58" y="11"/>
                  </a:cxn>
                  <a:cxn ang="0">
                    <a:pos x="40" y="15"/>
                  </a:cxn>
                  <a:cxn ang="0">
                    <a:pos x="33" y="22"/>
                  </a:cxn>
                  <a:cxn ang="0">
                    <a:pos x="36" y="33"/>
                  </a:cxn>
                  <a:cxn ang="0">
                    <a:pos x="33" y="44"/>
                  </a:cxn>
                  <a:cxn ang="0">
                    <a:pos x="22" y="48"/>
                  </a:cxn>
                  <a:cxn ang="0">
                    <a:pos x="11" y="44"/>
                  </a:cxn>
                  <a:cxn ang="0">
                    <a:pos x="7" y="33"/>
                  </a:cxn>
                  <a:cxn ang="0">
                    <a:pos x="11" y="22"/>
                  </a:cxn>
                  <a:cxn ang="0">
                    <a:pos x="22" y="11"/>
                  </a:cxn>
                  <a:cxn ang="0">
                    <a:pos x="55" y="0"/>
                  </a:cxn>
                </a:cxnLst>
                <a:rect l="0" t="0" r="r" b="b"/>
                <a:pathLst>
                  <a:path w="120" h="139">
                    <a:moveTo>
                      <a:pt x="76" y="62"/>
                    </a:moveTo>
                    <a:lnTo>
                      <a:pt x="58" y="70"/>
                    </a:lnTo>
                    <a:lnTo>
                      <a:pt x="40" y="77"/>
                    </a:lnTo>
                    <a:lnTo>
                      <a:pt x="36" y="80"/>
                    </a:lnTo>
                    <a:lnTo>
                      <a:pt x="33" y="88"/>
                    </a:lnTo>
                    <a:lnTo>
                      <a:pt x="29" y="95"/>
                    </a:lnTo>
                    <a:lnTo>
                      <a:pt x="29" y="102"/>
                    </a:lnTo>
                    <a:lnTo>
                      <a:pt x="29" y="110"/>
                    </a:lnTo>
                    <a:lnTo>
                      <a:pt x="33" y="117"/>
                    </a:lnTo>
                    <a:lnTo>
                      <a:pt x="40" y="120"/>
                    </a:lnTo>
                    <a:lnTo>
                      <a:pt x="47" y="124"/>
                    </a:lnTo>
                    <a:lnTo>
                      <a:pt x="55" y="120"/>
                    </a:lnTo>
                    <a:lnTo>
                      <a:pt x="66" y="117"/>
                    </a:lnTo>
                    <a:lnTo>
                      <a:pt x="69" y="113"/>
                    </a:lnTo>
                    <a:lnTo>
                      <a:pt x="76" y="106"/>
                    </a:lnTo>
                    <a:lnTo>
                      <a:pt x="76" y="62"/>
                    </a:lnTo>
                    <a:close/>
                    <a:moveTo>
                      <a:pt x="55" y="0"/>
                    </a:moveTo>
                    <a:lnTo>
                      <a:pt x="62" y="4"/>
                    </a:lnTo>
                    <a:lnTo>
                      <a:pt x="73" y="4"/>
                    </a:lnTo>
                    <a:lnTo>
                      <a:pt x="80" y="8"/>
                    </a:lnTo>
                    <a:lnTo>
                      <a:pt x="87" y="11"/>
                    </a:lnTo>
                    <a:lnTo>
                      <a:pt x="95" y="15"/>
                    </a:lnTo>
                    <a:lnTo>
                      <a:pt x="98" y="22"/>
                    </a:lnTo>
                    <a:lnTo>
                      <a:pt x="98" y="33"/>
                    </a:lnTo>
                    <a:lnTo>
                      <a:pt x="102" y="44"/>
                    </a:lnTo>
                    <a:lnTo>
                      <a:pt x="102" y="62"/>
                    </a:lnTo>
                    <a:lnTo>
                      <a:pt x="102" y="77"/>
                    </a:lnTo>
                    <a:lnTo>
                      <a:pt x="98" y="110"/>
                    </a:lnTo>
                    <a:lnTo>
                      <a:pt x="102" y="113"/>
                    </a:lnTo>
                    <a:lnTo>
                      <a:pt x="102" y="117"/>
                    </a:lnTo>
                    <a:lnTo>
                      <a:pt x="106" y="120"/>
                    </a:lnTo>
                    <a:lnTo>
                      <a:pt x="113" y="124"/>
                    </a:lnTo>
                    <a:lnTo>
                      <a:pt x="120" y="124"/>
                    </a:lnTo>
                    <a:lnTo>
                      <a:pt x="120" y="131"/>
                    </a:lnTo>
                    <a:lnTo>
                      <a:pt x="113" y="135"/>
                    </a:lnTo>
                    <a:lnTo>
                      <a:pt x="102" y="135"/>
                    </a:lnTo>
                    <a:lnTo>
                      <a:pt x="91" y="135"/>
                    </a:lnTo>
                    <a:lnTo>
                      <a:pt x="84" y="131"/>
                    </a:lnTo>
                    <a:lnTo>
                      <a:pt x="80" y="124"/>
                    </a:lnTo>
                    <a:lnTo>
                      <a:pt x="76" y="117"/>
                    </a:lnTo>
                    <a:lnTo>
                      <a:pt x="66" y="128"/>
                    </a:lnTo>
                    <a:lnTo>
                      <a:pt x="58" y="131"/>
                    </a:lnTo>
                    <a:lnTo>
                      <a:pt x="47" y="135"/>
                    </a:lnTo>
                    <a:lnTo>
                      <a:pt x="36" y="139"/>
                    </a:lnTo>
                    <a:lnTo>
                      <a:pt x="22" y="135"/>
                    </a:lnTo>
                    <a:lnTo>
                      <a:pt x="11" y="128"/>
                    </a:lnTo>
                    <a:lnTo>
                      <a:pt x="7" y="120"/>
                    </a:lnTo>
                    <a:lnTo>
                      <a:pt x="4" y="113"/>
                    </a:lnTo>
                    <a:lnTo>
                      <a:pt x="0" y="106"/>
                    </a:lnTo>
                    <a:lnTo>
                      <a:pt x="4" y="99"/>
                    </a:lnTo>
                    <a:lnTo>
                      <a:pt x="4" y="91"/>
                    </a:lnTo>
                    <a:lnTo>
                      <a:pt x="11" y="80"/>
                    </a:lnTo>
                    <a:lnTo>
                      <a:pt x="18" y="73"/>
                    </a:lnTo>
                    <a:lnTo>
                      <a:pt x="29" y="70"/>
                    </a:lnTo>
                    <a:lnTo>
                      <a:pt x="33" y="66"/>
                    </a:lnTo>
                    <a:lnTo>
                      <a:pt x="40" y="66"/>
                    </a:lnTo>
                    <a:lnTo>
                      <a:pt x="51" y="62"/>
                    </a:lnTo>
                    <a:lnTo>
                      <a:pt x="66" y="55"/>
                    </a:lnTo>
                    <a:lnTo>
                      <a:pt x="76" y="51"/>
                    </a:lnTo>
                    <a:lnTo>
                      <a:pt x="76" y="40"/>
                    </a:lnTo>
                    <a:lnTo>
                      <a:pt x="76" y="37"/>
                    </a:lnTo>
                    <a:lnTo>
                      <a:pt x="76" y="33"/>
                    </a:lnTo>
                    <a:lnTo>
                      <a:pt x="73" y="22"/>
                    </a:lnTo>
                    <a:lnTo>
                      <a:pt x="66" y="15"/>
                    </a:lnTo>
                    <a:lnTo>
                      <a:pt x="58" y="11"/>
                    </a:lnTo>
                    <a:lnTo>
                      <a:pt x="51" y="11"/>
                    </a:lnTo>
                    <a:lnTo>
                      <a:pt x="40" y="15"/>
                    </a:lnTo>
                    <a:lnTo>
                      <a:pt x="33" y="19"/>
                    </a:lnTo>
                    <a:lnTo>
                      <a:pt x="33" y="22"/>
                    </a:lnTo>
                    <a:lnTo>
                      <a:pt x="36" y="26"/>
                    </a:lnTo>
                    <a:lnTo>
                      <a:pt x="36" y="33"/>
                    </a:lnTo>
                    <a:lnTo>
                      <a:pt x="36" y="40"/>
                    </a:lnTo>
                    <a:lnTo>
                      <a:pt x="33" y="44"/>
                    </a:lnTo>
                    <a:lnTo>
                      <a:pt x="26" y="48"/>
                    </a:lnTo>
                    <a:lnTo>
                      <a:pt x="22" y="48"/>
                    </a:lnTo>
                    <a:lnTo>
                      <a:pt x="15" y="44"/>
                    </a:lnTo>
                    <a:lnTo>
                      <a:pt x="11" y="44"/>
                    </a:lnTo>
                    <a:lnTo>
                      <a:pt x="7" y="37"/>
                    </a:lnTo>
                    <a:lnTo>
                      <a:pt x="7" y="33"/>
                    </a:lnTo>
                    <a:lnTo>
                      <a:pt x="7" y="26"/>
                    </a:lnTo>
                    <a:lnTo>
                      <a:pt x="11" y="22"/>
                    </a:lnTo>
                    <a:lnTo>
                      <a:pt x="18" y="15"/>
                    </a:lnTo>
                    <a:lnTo>
                      <a:pt x="22" y="11"/>
                    </a:lnTo>
                    <a:lnTo>
                      <a:pt x="36" y="4"/>
                    </a:lnTo>
                    <a:lnTo>
                      <a:pt x="55" y="0"/>
                    </a:lnTo>
                    <a:close/>
                  </a:path>
                </a:pathLst>
              </a:custGeom>
              <a:solidFill>
                <a:srgbClr val="000000"/>
              </a:solidFill>
              <a:ln w="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90980" name="Freeform 164"/>
              <p:cNvSpPr>
                <a:spLocks noEditPoints="1"/>
              </p:cNvSpPr>
              <p:nvPr/>
            </p:nvSpPr>
            <p:spPr bwMode="auto">
              <a:xfrm>
                <a:off x="975" y="5054"/>
                <a:ext cx="142" cy="208"/>
              </a:xfrm>
              <a:custGeom>
                <a:avLst/>
                <a:gdLst/>
                <a:ahLst/>
                <a:cxnLst>
                  <a:cxn ang="0">
                    <a:pos x="54" y="80"/>
                  </a:cxn>
                  <a:cxn ang="0">
                    <a:pos x="43" y="91"/>
                  </a:cxn>
                  <a:cxn ang="0">
                    <a:pos x="32" y="106"/>
                  </a:cxn>
                  <a:cxn ang="0">
                    <a:pos x="29" y="128"/>
                  </a:cxn>
                  <a:cxn ang="0">
                    <a:pos x="29" y="149"/>
                  </a:cxn>
                  <a:cxn ang="0">
                    <a:pos x="32" y="168"/>
                  </a:cxn>
                  <a:cxn ang="0">
                    <a:pos x="40" y="182"/>
                  </a:cxn>
                  <a:cxn ang="0">
                    <a:pos x="54" y="193"/>
                  </a:cxn>
                  <a:cxn ang="0">
                    <a:pos x="72" y="193"/>
                  </a:cxn>
                  <a:cxn ang="0">
                    <a:pos x="94" y="179"/>
                  </a:cxn>
                  <a:cxn ang="0">
                    <a:pos x="91" y="95"/>
                  </a:cxn>
                  <a:cxn ang="0">
                    <a:pos x="76" y="84"/>
                  </a:cxn>
                  <a:cxn ang="0">
                    <a:pos x="62" y="80"/>
                  </a:cxn>
                  <a:cxn ang="0">
                    <a:pos x="116" y="4"/>
                  </a:cxn>
                  <a:cxn ang="0">
                    <a:pos x="120" y="182"/>
                  </a:cxn>
                  <a:cxn ang="0">
                    <a:pos x="131" y="189"/>
                  </a:cxn>
                  <a:cxn ang="0">
                    <a:pos x="142" y="200"/>
                  </a:cxn>
                  <a:cxn ang="0">
                    <a:pos x="94" y="200"/>
                  </a:cxn>
                  <a:cxn ang="0">
                    <a:pos x="91" y="189"/>
                  </a:cxn>
                  <a:cxn ang="0">
                    <a:pos x="76" y="200"/>
                  </a:cxn>
                  <a:cxn ang="0">
                    <a:pos x="54" y="208"/>
                  </a:cxn>
                  <a:cxn ang="0">
                    <a:pos x="32" y="200"/>
                  </a:cxn>
                  <a:cxn ang="0">
                    <a:pos x="18" y="189"/>
                  </a:cxn>
                  <a:cxn ang="0">
                    <a:pos x="3" y="168"/>
                  </a:cxn>
                  <a:cxn ang="0">
                    <a:pos x="0" y="139"/>
                  </a:cxn>
                  <a:cxn ang="0">
                    <a:pos x="3" y="113"/>
                  </a:cxn>
                  <a:cxn ang="0">
                    <a:pos x="18" y="91"/>
                  </a:cxn>
                  <a:cxn ang="0">
                    <a:pos x="36" y="77"/>
                  </a:cxn>
                  <a:cxn ang="0">
                    <a:pos x="62" y="73"/>
                  </a:cxn>
                  <a:cxn ang="0">
                    <a:pos x="87" y="77"/>
                  </a:cxn>
                  <a:cxn ang="0">
                    <a:pos x="94" y="33"/>
                  </a:cxn>
                  <a:cxn ang="0">
                    <a:pos x="87" y="18"/>
                  </a:cxn>
                  <a:cxn ang="0">
                    <a:pos x="76" y="15"/>
                  </a:cxn>
                  <a:cxn ang="0">
                    <a:pos x="62" y="4"/>
                  </a:cxn>
                </a:cxnLst>
                <a:rect l="0" t="0" r="r" b="b"/>
                <a:pathLst>
                  <a:path w="142" h="208">
                    <a:moveTo>
                      <a:pt x="62" y="80"/>
                    </a:moveTo>
                    <a:lnTo>
                      <a:pt x="54" y="80"/>
                    </a:lnTo>
                    <a:lnTo>
                      <a:pt x="47" y="84"/>
                    </a:lnTo>
                    <a:lnTo>
                      <a:pt x="43" y="91"/>
                    </a:lnTo>
                    <a:lnTo>
                      <a:pt x="36" y="95"/>
                    </a:lnTo>
                    <a:lnTo>
                      <a:pt x="32" y="106"/>
                    </a:lnTo>
                    <a:lnTo>
                      <a:pt x="29" y="117"/>
                    </a:lnTo>
                    <a:lnTo>
                      <a:pt x="29" y="128"/>
                    </a:lnTo>
                    <a:lnTo>
                      <a:pt x="25" y="139"/>
                    </a:lnTo>
                    <a:lnTo>
                      <a:pt x="29" y="149"/>
                    </a:lnTo>
                    <a:lnTo>
                      <a:pt x="29" y="160"/>
                    </a:lnTo>
                    <a:lnTo>
                      <a:pt x="32" y="168"/>
                    </a:lnTo>
                    <a:lnTo>
                      <a:pt x="36" y="175"/>
                    </a:lnTo>
                    <a:lnTo>
                      <a:pt x="40" y="182"/>
                    </a:lnTo>
                    <a:lnTo>
                      <a:pt x="47" y="189"/>
                    </a:lnTo>
                    <a:lnTo>
                      <a:pt x="54" y="193"/>
                    </a:lnTo>
                    <a:lnTo>
                      <a:pt x="65" y="193"/>
                    </a:lnTo>
                    <a:lnTo>
                      <a:pt x="72" y="193"/>
                    </a:lnTo>
                    <a:lnTo>
                      <a:pt x="80" y="189"/>
                    </a:lnTo>
                    <a:lnTo>
                      <a:pt x="94" y="179"/>
                    </a:lnTo>
                    <a:lnTo>
                      <a:pt x="94" y="102"/>
                    </a:lnTo>
                    <a:lnTo>
                      <a:pt x="91" y="95"/>
                    </a:lnTo>
                    <a:lnTo>
                      <a:pt x="83" y="88"/>
                    </a:lnTo>
                    <a:lnTo>
                      <a:pt x="76" y="84"/>
                    </a:lnTo>
                    <a:lnTo>
                      <a:pt x="69" y="80"/>
                    </a:lnTo>
                    <a:lnTo>
                      <a:pt x="62" y="80"/>
                    </a:lnTo>
                    <a:close/>
                    <a:moveTo>
                      <a:pt x="116" y="0"/>
                    </a:moveTo>
                    <a:lnTo>
                      <a:pt x="116" y="4"/>
                    </a:lnTo>
                    <a:lnTo>
                      <a:pt x="116" y="175"/>
                    </a:lnTo>
                    <a:lnTo>
                      <a:pt x="120" y="182"/>
                    </a:lnTo>
                    <a:lnTo>
                      <a:pt x="123" y="189"/>
                    </a:lnTo>
                    <a:lnTo>
                      <a:pt x="131" y="189"/>
                    </a:lnTo>
                    <a:lnTo>
                      <a:pt x="142" y="193"/>
                    </a:lnTo>
                    <a:lnTo>
                      <a:pt x="142" y="200"/>
                    </a:lnTo>
                    <a:lnTo>
                      <a:pt x="94" y="204"/>
                    </a:lnTo>
                    <a:lnTo>
                      <a:pt x="94" y="200"/>
                    </a:lnTo>
                    <a:lnTo>
                      <a:pt x="94" y="189"/>
                    </a:lnTo>
                    <a:lnTo>
                      <a:pt x="91" y="189"/>
                    </a:lnTo>
                    <a:lnTo>
                      <a:pt x="83" y="197"/>
                    </a:lnTo>
                    <a:lnTo>
                      <a:pt x="76" y="200"/>
                    </a:lnTo>
                    <a:lnTo>
                      <a:pt x="65" y="204"/>
                    </a:lnTo>
                    <a:lnTo>
                      <a:pt x="54" y="208"/>
                    </a:lnTo>
                    <a:lnTo>
                      <a:pt x="43" y="204"/>
                    </a:lnTo>
                    <a:lnTo>
                      <a:pt x="32" y="200"/>
                    </a:lnTo>
                    <a:lnTo>
                      <a:pt x="25" y="197"/>
                    </a:lnTo>
                    <a:lnTo>
                      <a:pt x="18" y="189"/>
                    </a:lnTo>
                    <a:lnTo>
                      <a:pt x="11" y="179"/>
                    </a:lnTo>
                    <a:lnTo>
                      <a:pt x="3" y="168"/>
                    </a:lnTo>
                    <a:lnTo>
                      <a:pt x="0" y="153"/>
                    </a:lnTo>
                    <a:lnTo>
                      <a:pt x="0" y="139"/>
                    </a:lnTo>
                    <a:lnTo>
                      <a:pt x="0" y="124"/>
                    </a:lnTo>
                    <a:lnTo>
                      <a:pt x="3" y="113"/>
                    </a:lnTo>
                    <a:lnTo>
                      <a:pt x="11" y="102"/>
                    </a:lnTo>
                    <a:lnTo>
                      <a:pt x="18" y="91"/>
                    </a:lnTo>
                    <a:lnTo>
                      <a:pt x="25" y="84"/>
                    </a:lnTo>
                    <a:lnTo>
                      <a:pt x="36" y="77"/>
                    </a:lnTo>
                    <a:lnTo>
                      <a:pt x="47" y="73"/>
                    </a:lnTo>
                    <a:lnTo>
                      <a:pt x="62" y="73"/>
                    </a:lnTo>
                    <a:lnTo>
                      <a:pt x="80" y="73"/>
                    </a:lnTo>
                    <a:lnTo>
                      <a:pt x="87" y="77"/>
                    </a:lnTo>
                    <a:lnTo>
                      <a:pt x="94" y="80"/>
                    </a:lnTo>
                    <a:lnTo>
                      <a:pt x="94" y="33"/>
                    </a:lnTo>
                    <a:lnTo>
                      <a:pt x="91" y="26"/>
                    </a:lnTo>
                    <a:lnTo>
                      <a:pt x="87" y="18"/>
                    </a:lnTo>
                    <a:lnTo>
                      <a:pt x="83" y="15"/>
                    </a:lnTo>
                    <a:lnTo>
                      <a:pt x="76" y="15"/>
                    </a:lnTo>
                    <a:lnTo>
                      <a:pt x="62" y="11"/>
                    </a:lnTo>
                    <a:lnTo>
                      <a:pt x="62" y="4"/>
                    </a:lnTo>
                    <a:lnTo>
                      <a:pt x="116" y="0"/>
                    </a:lnTo>
                    <a:close/>
                  </a:path>
                </a:pathLst>
              </a:custGeom>
              <a:solidFill>
                <a:srgbClr val="000000"/>
              </a:solidFill>
              <a:ln w="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90979" name="Freeform 163"/>
              <p:cNvSpPr>
                <a:spLocks noEditPoints="1"/>
              </p:cNvSpPr>
              <p:nvPr/>
            </p:nvSpPr>
            <p:spPr bwMode="auto">
              <a:xfrm>
                <a:off x="1127" y="5054"/>
                <a:ext cx="139" cy="208"/>
              </a:xfrm>
              <a:custGeom>
                <a:avLst/>
                <a:gdLst/>
                <a:ahLst/>
                <a:cxnLst>
                  <a:cxn ang="0">
                    <a:pos x="55" y="80"/>
                  </a:cxn>
                  <a:cxn ang="0">
                    <a:pos x="44" y="91"/>
                  </a:cxn>
                  <a:cxn ang="0">
                    <a:pos x="33" y="106"/>
                  </a:cxn>
                  <a:cxn ang="0">
                    <a:pos x="30" y="128"/>
                  </a:cxn>
                  <a:cxn ang="0">
                    <a:pos x="30" y="149"/>
                  </a:cxn>
                  <a:cxn ang="0">
                    <a:pos x="33" y="168"/>
                  </a:cxn>
                  <a:cxn ang="0">
                    <a:pos x="40" y="182"/>
                  </a:cxn>
                  <a:cxn ang="0">
                    <a:pos x="55" y="193"/>
                  </a:cxn>
                  <a:cxn ang="0">
                    <a:pos x="73" y="193"/>
                  </a:cxn>
                  <a:cxn ang="0">
                    <a:pos x="95" y="179"/>
                  </a:cxn>
                  <a:cxn ang="0">
                    <a:pos x="91" y="95"/>
                  </a:cxn>
                  <a:cxn ang="0">
                    <a:pos x="77" y="84"/>
                  </a:cxn>
                  <a:cxn ang="0">
                    <a:pos x="62" y="80"/>
                  </a:cxn>
                  <a:cxn ang="0">
                    <a:pos x="117" y="4"/>
                  </a:cxn>
                  <a:cxn ang="0">
                    <a:pos x="120" y="182"/>
                  </a:cxn>
                  <a:cxn ang="0">
                    <a:pos x="131" y="189"/>
                  </a:cxn>
                  <a:cxn ang="0">
                    <a:pos x="139" y="200"/>
                  </a:cxn>
                  <a:cxn ang="0">
                    <a:pos x="95" y="200"/>
                  </a:cxn>
                  <a:cxn ang="0">
                    <a:pos x="91" y="189"/>
                  </a:cxn>
                  <a:cxn ang="0">
                    <a:pos x="77" y="200"/>
                  </a:cxn>
                  <a:cxn ang="0">
                    <a:pos x="55" y="208"/>
                  </a:cxn>
                  <a:cxn ang="0">
                    <a:pos x="33" y="200"/>
                  </a:cxn>
                  <a:cxn ang="0">
                    <a:pos x="15" y="189"/>
                  </a:cxn>
                  <a:cxn ang="0">
                    <a:pos x="4" y="168"/>
                  </a:cxn>
                  <a:cxn ang="0">
                    <a:pos x="0" y="139"/>
                  </a:cxn>
                  <a:cxn ang="0">
                    <a:pos x="4" y="113"/>
                  </a:cxn>
                  <a:cxn ang="0">
                    <a:pos x="19" y="91"/>
                  </a:cxn>
                  <a:cxn ang="0">
                    <a:pos x="37" y="77"/>
                  </a:cxn>
                  <a:cxn ang="0">
                    <a:pos x="62" y="73"/>
                  </a:cxn>
                  <a:cxn ang="0">
                    <a:pos x="88" y="77"/>
                  </a:cxn>
                  <a:cxn ang="0">
                    <a:pos x="95" y="33"/>
                  </a:cxn>
                  <a:cxn ang="0">
                    <a:pos x="88" y="18"/>
                  </a:cxn>
                  <a:cxn ang="0">
                    <a:pos x="77" y="15"/>
                  </a:cxn>
                  <a:cxn ang="0">
                    <a:pos x="62" y="4"/>
                  </a:cxn>
                </a:cxnLst>
                <a:rect l="0" t="0" r="r" b="b"/>
                <a:pathLst>
                  <a:path w="139" h="208">
                    <a:moveTo>
                      <a:pt x="62" y="80"/>
                    </a:moveTo>
                    <a:lnTo>
                      <a:pt x="55" y="80"/>
                    </a:lnTo>
                    <a:lnTo>
                      <a:pt x="48" y="84"/>
                    </a:lnTo>
                    <a:lnTo>
                      <a:pt x="44" y="91"/>
                    </a:lnTo>
                    <a:lnTo>
                      <a:pt x="37" y="95"/>
                    </a:lnTo>
                    <a:lnTo>
                      <a:pt x="33" y="106"/>
                    </a:lnTo>
                    <a:lnTo>
                      <a:pt x="30" y="117"/>
                    </a:lnTo>
                    <a:lnTo>
                      <a:pt x="30" y="128"/>
                    </a:lnTo>
                    <a:lnTo>
                      <a:pt x="26" y="139"/>
                    </a:lnTo>
                    <a:lnTo>
                      <a:pt x="30" y="149"/>
                    </a:lnTo>
                    <a:lnTo>
                      <a:pt x="30" y="160"/>
                    </a:lnTo>
                    <a:lnTo>
                      <a:pt x="33" y="168"/>
                    </a:lnTo>
                    <a:lnTo>
                      <a:pt x="37" y="175"/>
                    </a:lnTo>
                    <a:lnTo>
                      <a:pt x="40" y="182"/>
                    </a:lnTo>
                    <a:lnTo>
                      <a:pt x="48" y="189"/>
                    </a:lnTo>
                    <a:lnTo>
                      <a:pt x="55" y="193"/>
                    </a:lnTo>
                    <a:lnTo>
                      <a:pt x="66" y="193"/>
                    </a:lnTo>
                    <a:lnTo>
                      <a:pt x="73" y="193"/>
                    </a:lnTo>
                    <a:lnTo>
                      <a:pt x="80" y="189"/>
                    </a:lnTo>
                    <a:lnTo>
                      <a:pt x="95" y="179"/>
                    </a:lnTo>
                    <a:lnTo>
                      <a:pt x="95" y="102"/>
                    </a:lnTo>
                    <a:lnTo>
                      <a:pt x="91" y="95"/>
                    </a:lnTo>
                    <a:lnTo>
                      <a:pt x="84" y="88"/>
                    </a:lnTo>
                    <a:lnTo>
                      <a:pt x="77" y="84"/>
                    </a:lnTo>
                    <a:lnTo>
                      <a:pt x="70" y="80"/>
                    </a:lnTo>
                    <a:lnTo>
                      <a:pt x="62" y="80"/>
                    </a:lnTo>
                    <a:close/>
                    <a:moveTo>
                      <a:pt x="117" y="0"/>
                    </a:moveTo>
                    <a:lnTo>
                      <a:pt x="117" y="4"/>
                    </a:lnTo>
                    <a:lnTo>
                      <a:pt x="117" y="175"/>
                    </a:lnTo>
                    <a:lnTo>
                      <a:pt x="120" y="182"/>
                    </a:lnTo>
                    <a:lnTo>
                      <a:pt x="124" y="189"/>
                    </a:lnTo>
                    <a:lnTo>
                      <a:pt x="131" y="189"/>
                    </a:lnTo>
                    <a:lnTo>
                      <a:pt x="139" y="193"/>
                    </a:lnTo>
                    <a:lnTo>
                      <a:pt x="139" y="200"/>
                    </a:lnTo>
                    <a:lnTo>
                      <a:pt x="95" y="204"/>
                    </a:lnTo>
                    <a:lnTo>
                      <a:pt x="95" y="200"/>
                    </a:lnTo>
                    <a:lnTo>
                      <a:pt x="95" y="189"/>
                    </a:lnTo>
                    <a:lnTo>
                      <a:pt x="91" y="189"/>
                    </a:lnTo>
                    <a:lnTo>
                      <a:pt x="84" y="197"/>
                    </a:lnTo>
                    <a:lnTo>
                      <a:pt x="77" y="200"/>
                    </a:lnTo>
                    <a:lnTo>
                      <a:pt x="66" y="204"/>
                    </a:lnTo>
                    <a:lnTo>
                      <a:pt x="55" y="208"/>
                    </a:lnTo>
                    <a:lnTo>
                      <a:pt x="44" y="204"/>
                    </a:lnTo>
                    <a:lnTo>
                      <a:pt x="33" y="200"/>
                    </a:lnTo>
                    <a:lnTo>
                      <a:pt x="26" y="197"/>
                    </a:lnTo>
                    <a:lnTo>
                      <a:pt x="15" y="189"/>
                    </a:lnTo>
                    <a:lnTo>
                      <a:pt x="11" y="179"/>
                    </a:lnTo>
                    <a:lnTo>
                      <a:pt x="4" y="168"/>
                    </a:lnTo>
                    <a:lnTo>
                      <a:pt x="0" y="153"/>
                    </a:lnTo>
                    <a:lnTo>
                      <a:pt x="0" y="139"/>
                    </a:lnTo>
                    <a:lnTo>
                      <a:pt x="0" y="124"/>
                    </a:lnTo>
                    <a:lnTo>
                      <a:pt x="4" y="113"/>
                    </a:lnTo>
                    <a:lnTo>
                      <a:pt x="11" y="102"/>
                    </a:lnTo>
                    <a:lnTo>
                      <a:pt x="19" y="91"/>
                    </a:lnTo>
                    <a:lnTo>
                      <a:pt x="26" y="84"/>
                    </a:lnTo>
                    <a:lnTo>
                      <a:pt x="37" y="77"/>
                    </a:lnTo>
                    <a:lnTo>
                      <a:pt x="48" y="73"/>
                    </a:lnTo>
                    <a:lnTo>
                      <a:pt x="62" y="73"/>
                    </a:lnTo>
                    <a:lnTo>
                      <a:pt x="77" y="73"/>
                    </a:lnTo>
                    <a:lnTo>
                      <a:pt x="88" y="77"/>
                    </a:lnTo>
                    <a:lnTo>
                      <a:pt x="95" y="80"/>
                    </a:lnTo>
                    <a:lnTo>
                      <a:pt x="95" y="33"/>
                    </a:lnTo>
                    <a:lnTo>
                      <a:pt x="91" y="26"/>
                    </a:lnTo>
                    <a:lnTo>
                      <a:pt x="88" y="18"/>
                    </a:lnTo>
                    <a:lnTo>
                      <a:pt x="80" y="15"/>
                    </a:lnTo>
                    <a:lnTo>
                      <a:pt x="77" y="15"/>
                    </a:lnTo>
                    <a:lnTo>
                      <a:pt x="62" y="11"/>
                    </a:lnTo>
                    <a:lnTo>
                      <a:pt x="62" y="4"/>
                    </a:lnTo>
                    <a:lnTo>
                      <a:pt x="117" y="0"/>
                    </a:lnTo>
                    <a:close/>
                  </a:path>
                </a:pathLst>
              </a:custGeom>
              <a:solidFill>
                <a:srgbClr val="000000"/>
              </a:solidFill>
              <a:ln w="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90978" name="Freeform 162"/>
              <p:cNvSpPr>
                <a:spLocks noEditPoints="1"/>
              </p:cNvSpPr>
              <p:nvPr/>
            </p:nvSpPr>
            <p:spPr bwMode="auto">
              <a:xfrm>
                <a:off x="1280" y="5123"/>
                <a:ext cx="113" cy="139"/>
              </a:xfrm>
              <a:custGeom>
                <a:avLst/>
                <a:gdLst/>
                <a:ahLst/>
                <a:cxnLst>
                  <a:cxn ang="0">
                    <a:pos x="58" y="11"/>
                  </a:cxn>
                  <a:cxn ang="0">
                    <a:pos x="51" y="15"/>
                  </a:cxn>
                  <a:cxn ang="0">
                    <a:pos x="40" y="19"/>
                  </a:cxn>
                  <a:cxn ang="0">
                    <a:pos x="37" y="22"/>
                  </a:cxn>
                  <a:cxn ang="0">
                    <a:pos x="29" y="33"/>
                  </a:cxn>
                  <a:cxn ang="0">
                    <a:pos x="26" y="44"/>
                  </a:cxn>
                  <a:cxn ang="0">
                    <a:pos x="26" y="55"/>
                  </a:cxn>
                  <a:cxn ang="0">
                    <a:pos x="84" y="55"/>
                  </a:cxn>
                  <a:cxn ang="0">
                    <a:pos x="84" y="40"/>
                  </a:cxn>
                  <a:cxn ang="0">
                    <a:pos x="80" y="33"/>
                  </a:cxn>
                  <a:cxn ang="0">
                    <a:pos x="80" y="26"/>
                  </a:cxn>
                  <a:cxn ang="0">
                    <a:pos x="77" y="19"/>
                  </a:cxn>
                  <a:cxn ang="0">
                    <a:pos x="73" y="15"/>
                  </a:cxn>
                  <a:cxn ang="0">
                    <a:pos x="66" y="11"/>
                  </a:cxn>
                  <a:cxn ang="0">
                    <a:pos x="58" y="11"/>
                  </a:cxn>
                  <a:cxn ang="0">
                    <a:pos x="58" y="0"/>
                  </a:cxn>
                  <a:cxn ang="0">
                    <a:pos x="73" y="4"/>
                  </a:cxn>
                  <a:cxn ang="0">
                    <a:pos x="84" y="8"/>
                  </a:cxn>
                  <a:cxn ang="0">
                    <a:pos x="91" y="11"/>
                  </a:cxn>
                  <a:cxn ang="0">
                    <a:pos x="98" y="19"/>
                  </a:cxn>
                  <a:cxn ang="0">
                    <a:pos x="102" y="26"/>
                  </a:cxn>
                  <a:cxn ang="0">
                    <a:pos x="106" y="37"/>
                  </a:cxn>
                  <a:cxn ang="0">
                    <a:pos x="109" y="48"/>
                  </a:cxn>
                  <a:cxn ang="0">
                    <a:pos x="109" y="59"/>
                  </a:cxn>
                  <a:cxn ang="0">
                    <a:pos x="109" y="66"/>
                  </a:cxn>
                  <a:cxn ang="0">
                    <a:pos x="26" y="66"/>
                  </a:cxn>
                  <a:cxn ang="0">
                    <a:pos x="26" y="77"/>
                  </a:cxn>
                  <a:cxn ang="0">
                    <a:pos x="29" y="88"/>
                  </a:cxn>
                  <a:cxn ang="0">
                    <a:pos x="29" y="99"/>
                  </a:cxn>
                  <a:cxn ang="0">
                    <a:pos x="37" y="106"/>
                  </a:cxn>
                  <a:cxn ang="0">
                    <a:pos x="40" y="113"/>
                  </a:cxn>
                  <a:cxn ang="0">
                    <a:pos x="47" y="117"/>
                  </a:cxn>
                  <a:cxn ang="0">
                    <a:pos x="58" y="120"/>
                  </a:cxn>
                  <a:cxn ang="0">
                    <a:pos x="69" y="124"/>
                  </a:cxn>
                  <a:cxn ang="0">
                    <a:pos x="80" y="120"/>
                  </a:cxn>
                  <a:cxn ang="0">
                    <a:pos x="87" y="117"/>
                  </a:cxn>
                  <a:cxn ang="0">
                    <a:pos x="95" y="110"/>
                  </a:cxn>
                  <a:cxn ang="0">
                    <a:pos x="106" y="99"/>
                  </a:cxn>
                  <a:cxn ang="0">
                    <a:pos x="113" y="102"/>
                  </a:cxn>
                  <a:cxn ang="0">
                    <a:pos x="106" y="117"/>
                  </a:cxn>
                  <a:cxn ang="0">
                    <a:pos x="91" y="128"/>
                  </a:cxn>
                  <a:cxn ang="0">
                    <a:pos x="77" y="135"/>
                  </a:cxn>
                  <a:cxn ang="0">
                    <a:pos x="62" y="139"/>
                  </a:cxn>
                  <a:cxn ang="0">
                    <a:pos x="47" y="135"/>
                  </a:cxn>
                  <a:cxn ang="0">
                    <a:pos x="33" y="131"/>
                  </a:cxn>
                  <a:cxn ang="0">
                    <a:pos x="22" y="124"/>
                  </a:cxn>
                  <a:cxn ang="0">
                    <a:pos x="15" y="117"/>
                  </a:cxn>
                  <a:cxn ang="0">
                    <a:pos x="7" y="106"/>
                  </a:cxn>
                  <a:cxn ang="0">
                    <a:pos x="4" y="95"/>
                  </a:cxn>
                  <a:cxn ang="0">
                    <a:pos x="0" y="80"/>
                  </a:cxn>
                  <a:cxn ang="0">
                    <a:pos x="0" y="70"/>
                  </a:cxn>
                  <a:cxn ang="0">
                    <a:pos x="0" y="55"/>
                  </a:cxn>
                  <a:cxn ang="0">
                    <a:pos x="4" y="44"/>
                  </a:cxn>
                  <a:cxn ang="0">
                    <a:pos x="7" y="33"/>
                  </a:cxn>
                  <a:cxn ang="0">
                    <a:pos x="15" y="22"/>
                  </a:cxn>
                  <a:cxn ang="0">
                    <a:pos x="22" y="15"/>
                  </a:cxn>
                  <a:cxn ang="0">
                    <a:pos x="33" y="8"/>
                  </a:cxn>
                  <a:cxn ang="0">
                    <a:pos x="44" y="4"/>
                  </a:cxn>
                  <a:cxn ang="0">
                    <a:pos x="58" y="0"/>
                  </a:cxn>
                </a:cxnLst>
                <a:rect l="0" t="0" r="r" b="b"/>
                <a:pathLst>
                  <a:path w="113" h="139">
                    <a:moveTo>
                      <a:pt x="58" y="11"/>
                    </a:moveTo>
                    <a:lnTo>
                      <a:pt x="51" y="15"/>
                    </a:lnTo>
                    <a:lnTo>
                      <a:pt x="40" y="19"/>
                    </a:lnTo>
                    <a:lnTo>
                      <a:pt x="37" y="22"/>
                    </a:lnTo>
                    <a:lnTo>
                      <a:pt x="29" y="33"/>
                    </a:lnTo>
                    <a:lnTo>
                      <a:pt x="26" y="44"/>
                    </a:lnTo>
                    <a:lnTo>
                      <a:pt x="26" y="55"/>
                    </a:lnTo>
                    <a:lnTo>
                      <a:pt x="84" y="55"/>
                    </a:lnTo>
                    <a:lnTo>
                      <a:pt x="84" y="40"/>
                    </a:lnTo>
                    <a:lnTo>
                      <a:pt x="80" y="33"/>
                    </a:lnTo>
                    <a:lnTo>
                      <a:pt x="80" y="26"/>
                    </a:lnTo>
                    <a:lnTo>
                      <a:pt x="77" y="19"/>
                    </a:lnTo>
                    <a:lnTo>
                      <a:pt x="73" y="15"/>
                    </a:lnTo>
                    <a:lnTo>
                      <a:pt x="66" y="11"/>
                    </a:lnTo>
                    <a:lnTo>
                      <a:pt x="58" y="11"/>
                    </a:lnTo>
                    <a:close/>
                    <a:moveTo>
                      <a:pt x="58" y="0"/>
                    </a:moveTo>
                    <a:lnTo>
                      <a:pt x="73" y="4"/>
                    </a:lnTo>
                    <a:lnTo>
                      <a:pt x="84" y="8"/>
                    </a:lnTo>
                    <a:lnTo>
                      <a:pt x="91" y="11"/>
                    </a:lnTo>
                    <a:lnTo>
                      <a:pt x="98" y="19"/>
                    </a:lnTo>
                    <a:lnTo>
                      <a:pt x="102" y="26"/>
                    </a:lnTo>
                    <a:lnTo>
                      <a:pt x="106" y="37"/>
                    </a:lnTo>
                    <a:lnTo>
                      <a:pt x="109" y="48"/>
                    </a:lnTo>
                    <a:lnTo>
                      <a:pt x="109" y="59"/>
                    </a:lnTo>
                    <a:lnTo>
                      <a:pt x="109" y="66"/>
                    </a:lnTo>
                    <a:lnTo>
                      <a:pt x="26" y="66"/>
                    </a:lnTo>
                    <a:lnTo>
                      <a:pt x="26" y="77"/>
                    </a:lnTo>
                    <a:lnTo>
                      <a:pt x="29" y="88"/>
                    </a:lnTo>
                    <a:lnTo>
                      <a:pt x="29" y="99"/>
                    </a:lnTo>
                    <a:lnTo>
                      <a:pt x="37" y="106"/>
                    </a:lnTo>
                    <a:lnTo>
                      <a:pt x="40" y="113"/>
                    </a:lnTo>
                    <a:lnTo>
                      <a:pt x="47" y="117"/>
                    </a:lnTo>
                    <a:lnTo>
                      <a:pt x="58" y="120"/>
                    </a:lnTo>
                    <a:lnTo>
                      <a:pt x="69" y="124"/>
                    </a:lnTo>
                    <a:lnTo>
                      <a:pt x="80" y="120"/>
                    </a:lnTo>
                    <a:lnTo>
                      <a:pt x="87" y="117"/>
                    </a:lnTo>
                    <a:lnTo>
                      <a:pt x="95" y="110"/>
                    </a:lnTo>
                    <a:lnTo>
                      <a:pt x="106" y="99"/>
                    </a:lnTo>
                    <a:lnTo>
                      <a:pt x="113" y="102"/>
                    </a:lnTo>
                    <a:lnTo>
                      <a:pt x="106" y="117"/>
                    </a:lnTo>
                    <a:lnTo>
                      <a:pt x="91" y="128"/>
                    </a:lnTo>
                    <a:lnTo>
                      <a:pt x="77" y="135"/>
                    </a:lnTo>
                    <a:lnTo>
                      <a:pt x="62" y="139"/>
                    </a:lnTo>
                    <a:lnTo>
                      <a:pt x="47" y="135"/>
                    </a:lnTo>
                    <a:lnTo>
                      <a:pt x="33" y="131"/>
                    </a:lnTo>
                    <a:lnTo>
                      <a:pt x="22" y="124"/>
                    </a:lnTo>
                    <a:lnTo>
                      <a:pt x="15" y="117"/>
                    </a:lnTo>
                    <a:lnTo>
                      <a:pt x="7" y="106"/>
                    </a:lnTo>
                    <a:lnTo>
                      <a:pt x="4" y="95"/>
                    </a:lnTo>
                    <a:lnTo>
                      <a:pt x="0" y="80"/>
                    </a:lnTo>
                    <a:lnTo>
                      <a:pt x="0" y="70"/>
                    </a:lnTo>
                    <a:lnTo>
                      <a:pt x="0" y="55"/>
                    </a:lnTo>
                    <a:lnTo>
                      <a:pt x="4" y="44"/>
                    </a:lnTo>
                    <a:lnTo>
                      <a:pt x="7" y="33"/>
                    </a:lnTo>
                    <a:lnTo>
                      <a:pt x="15" y="22"/>
                    </a:lnTo>
                    <a:lnTo>
                      <a:pt x="22" y="15"/>
                    </a:lnTo>
                    <a:lnTo>
                      <a:pt x="33" y="8"/>
                    </a:lnTo>
                    <a:lnTo>
                      <a:pt x="44" y="4"/>
                    </a:lnTo>
                    <a:lnTo>
                      <a:pt x="58" y="0"/>
                    </a:lnTo>
                    <a:close/>
                  </a:path>
                </a:pathLst>
              </a:custGeom>
              <a:solidFill>
                <a:srgbClr val="000000"/>
              </a:solidFill>
              <a:ln w="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90977" name="Freeform 161"/>
              <p:cNvSpPr>
                <a:spLocks/>
              </p:cNvSpPr>
              <p:nvPr/>
            </p:nvSpPr>
            <p:spPr bwMode="auto">
              <a:xfrm>
                <a:off x="1407" y="5127"/>
                <a:ext cx="99" cy="131"/>
              </a:xfrm>
              <a:custGeom>
                <a:avLst/>
                <a:gdLst/>
                <a:ahLst/>
                <a:cxnLst>
                  <a:cxn ang="0">
                    <a:pos x="80" y="0"/>
                  </a:cxn>
                  <a:cxn ang="0">
                    <a:pos x="88" y="0"/>
                  </a:cxn>
                  <a:cxn ang="0">
                    <a:pos x="95" y="4"/>
                  </a:cxn>
                  <a:cxn ang="0">
                    <a:pos x="99" y="11"/>
                  </a:cxn>
                  <a:cxn ang="0">
                    <a:pos x="99" y="18"/>
                  </a:cxn>
                  <a:cxn ang="0">
                    <a:pos x="99" y="26"/>
                  </a:cxn>
                  <a:cxn ang="0">
                    <a:pos x="95" y="29"/>
                  </a:cxn>
                  <a:cxn ang="0">
                    <a:pos x="91" y="33"/>
                  </a:cxn>
                  <a:cxn ang="0">
                    <a:pos x="84" y="36"/>
                  </a:cxn>
                  <a:cxn ang="0">
                    <a:pos x="80" y="33"/>
                  </a:cxn>
                  <a:cxn ang="0">
                    <a:pos x="73" y="33"/>
                  </a:cxn>
                  <a:cxn ang="0">
                    <a:pos x="73" y="29"/>
                  </a:cxn>
                  <a:cxn ang="0">
                    <a:pos x="70" y="22"/>
                  </a:cxn>
                  <a:cxn ang="0">
                    <a:pos x="73" y="18"/>
                  </a:cxn>
                  <a:cxn ang="0">
                    <a:pos x="73" y="15"/>
                  </a:cxn>
                  <a:cxn ang="0">
                    <a:pos x="66" y="15"/>
                  </a:cxn>
                  <a:cxn ang="0">
                    <a:pos x="59" y="18"/>
                  </a:cxn>
                  <a:cxn ang="0">
                    <a:pos x="51" y="26"/>
                  </a:cxn>
                  <a:cxn ang="0">
                    <a:pos x="44" y="33"/>
                  </a:cxn>
                  <a:cxn ang="0">
                    <a:pos x="44" y="106"/>
                  </a:cxn>
                  <a:cxn ang="0">
                    <a:pos x="44" y="113"/>
                  </a:cxn>
                  <a:cxn ang="0">
                    <a:pos x="51" y="116"/>
                  </a:cxn>
                  <a:cxn ang="0">
                    <a:pos x="59" y="120"/>
                  </a:cxn>
                  <a:cxn ang="0">
                    <a:pos x="70" y="120"/>
                  </a:cxn>
                  <a:cxn ang="0">
                    <a:pos x="70" y="131"/>
                  </a:cxn>
                  <a:cxn ang="0">
                    <a:pos x="0" y="131"/>
                  </a:cxn>
                  <a:cxn ang="0">
                    <a:pos x="0" y="120"/>
                  </a:cxn>
                  <a:cxn ang="0">
                    <a:pos x="8" y="120"/>
                  </a:cxn>
                  <a:cxn ang="0">
                    <a:pos x="11" y="120"/>
                  </a:cxn>
                  <a:cxn ang="0">
                    <a:pos x="15" y="116"/>
                  </a:cxn>
                  <a:cxn ang="0">
                    <a:pos x="19" y="116"/>
                  </a:cxn>
                  <a:cxn ang="0">
                    <a:pos x="19" y="109"/>
                  </a:cxn>
                  <a:cxn ang="0">
                    <a:pos x="19" y="29"/>
                  </a:cxn>
                  <a:cxn ang="0">
                    <a:pos x="19" y="22"/>
                  </a:cxn>
                  <a:cxn ang="0">
                    <a:pos x="11" y="15"/>
                  </a:cxn>
                  <a:cxn ang="0">
                    <a:pos x="8" y="11"/>
                  </a:cxn>
                  <a:cxn ang="0">
                    <a:pos x="0" y="11"/>
                  </a:cxn>
                  <a:cxn ang="0">
                    <a:pos x="0" y="4"/>
                  </a:cxn>
                  <a:cxn ang="0">
                    <a:pos x="40" y="0"/>
                  </a:cxn>
                  <a:cxn ang="0">
                    <a:pos x="44" y="4"/>
                  </a:cxn>
                  <a:cxn ang="0">
                    <a:pos x="44" y="18"/>
                  </a:cxn>
                  <a:cxn ang="0">
                    <a:pos x="44" y="18"/>
                  </a:cxn>
                  <a:cxn ang="0">
                    <a:pos x="55" y="11"/>
                  </a:cxn>
                  <a:cxn ang="0">
                    <a:pos x="62" y="4"/>
                  </a:cxn>
                  <a:cxn ang="0">
                    <a:pos x="73" y="0"/>
                  </a:cxn>
                  <a:cxn ang="0">
                    <a:pos x="80" y="0"/>
                  </a:cxn>
                </a:cxnLst>
                <a:rect l="0" t="0" r="r" b="b"/>
                <a:pathLst>
                  <a:path w="99" h="131">
                    <a:moveTo>
                      <a:pt x="80" y="0"/>
                    </a:moveTo>
                    <a:lnTo>
                      <a:pt x="88" y="0"/>
                    </a:lnTo>
                    <a:lnTo>
                      <a:pt x="95" y="4"/>
                    </a:lnTo>
                    <a:lnTo>
                      <a:pt x="99" y="11"/>
                    </a:lnTo>
                    <a:lnTo>
                      <a:pt x="99" y="18"/>
                    </a:lnTo>
                    <a:lnTo>
                      <a:pt x="99" y="26"/>
                    </a:lnTo>
                    <a:lnTo>
                      <a:pt x="95" y="29"/>
                    </a:lnTo>
                    <a:lnTo>
                      <a:pt x="91" y="33"/>
                    </a:lnTo>
                    <a:lnTo>
                      <a:pt x="84" y="36"/>
                    </a:lnTo>
                    <a:lnTo>
                      <a:pt x="80" y="33"/>
                    </a:lnTo>
                    <a:lnTo>
                      <a:pt x="73" y="33"/>
                    </a:lnTo>
                    <a:lnTo>
                      <a:pt x="73" y="29"/>
                    </a:lnTo>
                    <a:lnTo>
                      <a:pt x="70" y="22"/>
                    </a:lnTo>
                    <a:lnTo>
                      <a:pt x="73" y="18"/>
                    </a:lnTo>
                    <a:lnTo>
                      <a:pt x="73" y="15"/>
                    </a:lnTo>
                    <a:lnTo>
                      <a:pt x="66" y="15"/>
                    </a:lnTo>
                    <a:lnTo>
                      <a:pt x="59" y="18"/>
                    </a:lnTo>
                    <a:lnTo>
                      <a:pt x="51" y="26"/>
                    </a:lnTo>
                    <a:lnTo>
                      <a:pt x="44" y="33"/>
                    </a:lnTo>
                    <a:lnTo>
                      <a:pt x="44" y="106"/>
                    </a:lnTo>
                    <a:lnTo>
                      <a:pt x="44" y="113"/>
                    </a:lnTo>
                    <a:lnTo>
                      <a:pt x="51" y="116"/>
                    </a:lnTo>
                    <a:lnTo>
                      <a:pt x="59" y="120"/>
                    </a:lnTo>
                    <a:lnTo>
                      <a:pt x="70" y="120"/>
                    </a:lnTo>
                    <a:lnTo>
                      <a:pt x="70" y="131"/>
                    </a:lnTo>
                    <a:lnTo>
                      <a:pt x="0" y="131"/>
                    </a:lnTo>
                    <a:lnTo>
                      <a:pt x="0" y="120"/>
                    </a:lnTo>
                    <a:lnTo>
                      <a:pt x="8" y="120"/>
                    </a:lnTo>
                    <a:lnTo>
                      <a:pt x="11" y="120"/>
                    </a:lnTo>
                    <a:lnTo>
                      <a:pt x="15" y="116"/>
                    </a:lnTo>
                    <a:lnTo>
                      <a:pt x="19" y="116"/>
                    </a:lnTo>
                    <a:lnTo>
                      <a:pt x="19" y="109"/>
                    </a:lnTo>
                    <a:lnTo>
                      <a:pt x="19" y="29"/>
                    </a:lnTo>
                    <a:lnTo>
                      <a:pt x="19" y="22"/>
                    </a:lnTo>
                    <a:lnTo>
                      <a:pt x="11" y="15"/>
                    </a:lnTo>
                    <a:lnTo>
                      <a:pt x="8" y="11"/>
                    </a:lnTo>
                    <a:lnTo>
                      <a:pt x="0" y="11"/>
                    </a:lnTo>
                    <a:lnTo>
                      <a:pt x="0" y="4"/>
                    </a:lnTo>
                    <a:lnTo>
                      <a:pt x="40" y="0"/>
                    </a:lnTo>
                    <a:lnTo>
                      <a:pt x="44" y="4"/>
                    </a:lnTo>
                    <a:lnTo>
                      <a:pt x="44" y="18"/>
                    </a:lnTo>
                    <a:lnTo>
                      <a:pt x="55" y="11"/>
                    </a:lnTo>
                    <a:lnTo>
                      <a:pt x="62" y="4"/>
                    </a:lnTo>
                    <a:lnTo>
                      <a:pt x="73" y="0"/>
                    </a:lnTo>
                    <a:lnTo>
                      <a:pt x="80" y="0"/>
                    </a:lnTo>
                    <a:close/>
                  </a:path>
                </a:pathLst>
              </a:custGeom>
              <a:solidFill>
                <a:srgbClr val="000000"/>
              </a:solidFill>
              <a:ln w="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90976" name="Freeform 160"/>
              <p:cNvSpPr>
                <a:spLocks/>
              </p:cNvSpPr>
              <p:nvPr/>
            </p:nvSpPr>
            <p:spPr bwMode="auto">
              <a:xfrm>
                <a:off x="2622" y="2824"/>
                <a:ext cx="149" cy="182"/>
              </a:xfrm>
              <a:custGeom>
                <a:avLst/>
                <a:gdLst/>
                <a:ahLst/>
                <a:cxnLst>
                  <a:cxn ang="0">
                    <a:pos x="0" y="0"/>
                  </a:cxn>
                  <a:cxn ang="0">
                    <a:pos x="80" y="0"/>
                  </a:cxn>
                  <a:cxn ang="0">
                    <a:pos x="80" y="7"/>
                  </a:cxn>
                  <a:cxn ang="0">
                    <a:pos x="69" y="11"/>
                  </a:cxn>
                  <a:cxn ang="0">
                    <a:pos x="62" y="11"/>
                  </a:cxn>
                  <a:cxn ang="0">
                    <a:pos x="58" y="14"/>
                  </a:cxn>
                  <a:cxn ang="0">
                    <a:pos x="55" y="18"/>
                  </a:cxn>
                  <a:cxn ang="0">
                    <a:pos x="55" y="25"/>
                  </a:cxn>
                  <a:cxn ang="0">
                    <a:pos x="55" y="149"/>
                  </a:cxn>
                  <a:cxn ang="0">
                    <a:pos x="55" y="156"/>
                  </a:cxn>
                  <a:cxn ang="0">
                    <a:pos x="55" y="163"/>
                  </a:cxn>
                  <a:cxn ang="0">
                    <a:pos x="55" y="167"/>
                  </a:cxn>
                  <a:cxn ang="0">
                    <a:pos x="58" y="171"/>
                  </a:cxn>
                  <a:cxn ang="0">
                    <a:pos x="62" y="171"/>
                  </a:cxn>
                  <a:cxn ang="0">
                    <a:pos x="66" y="174"/>
                  </a:cxn>
                  <a:cxn ang="0">
                    <a:pos x="73" y="174"/>
                  </a:cxn>
                  <a:cxn ang="0">
                    <a:pos x="84" y="174"/>
                  </a:cxn>
                  <a:cxn ang="0">
                    <a:pos x="95" y="174"/>
                  </a:cxn>
                  <a:cxn ang="0">
                    <a:pos x="102" y="171"/>
                  </a:cxn>
                  <a:cxn ang="0">
                    <a:pos x="113" y="171"/>
                  </a:cxn>
                  <a:cxn ang="0">
                    <a:pos x="117" y="167"/>
                  </a:cxn>
                  <a:cxn ang="0">
                    <a:pos x="124" y="160"/>
                  </a:cxn>
                  <a:cxn ang="0">
                    <a:pos x="131" y="149"/>
                  </a:cxn>
                  <a:cxn ang="0">
                    <a:pos x="135" y="138"/>
                  </a:cxn>
                  <a:cxn ang="0">
                    <a:pos x="138" y="127"/>
                  </a:cxn>
                  <a:cxn ang="0">
                    <a:pos x="149" y="127"/>
                  </a:cxn>
                  <a:cxn ang="0">
                    <a:pos x="146" y="182"/>
                  </a:cxn>
                  <a:cxn ang="0">
                    <a:pos x="0" y="182"/>
                  </a:cxn>
                  <a:cxn ang="0">
                    <a:pos x="0" y="174"/>
                  </a:cxn>
                  <a:cxn ang="0">
                    <a:pos x="11" y="174"/>
                  </a:cxn>
                  <a:cxn ang="0">
                    <a:pos x="15" y="174"/>
                  </a:cxn>
                  <a:cxn ang="0">
                    <a:pos x="18" y="171"/>
                  </a:cxn>
                  <a:cxn ang="0">
                    <a:pos x="22" y="171"/>
                  </a:cxn>
                  <a:cxn ang="0">
                    <a:pos x="22" y="167"/>
                  </a:cxn>
                  <a:cxn ang="0">
                    <a:pos x="26" y="163"/>
                  </a:cxn>
                  <a:cxn ang="0">
                    <a:pos x="26" y="160"/>
                  </a:cxn>
                  <a:cxn ang="0">
                    <a:pos x="26" y="25"/>
                  </a:cxn>
                  <a:cxn ang="0">
                    <a:pos x="26" y="18"/>
                  </a:cxn>
                  <a:cxn ang="0">
                    <a:pos x="22" y="14"/>
                  </a:cxn>
                  <a:cxn ang="0">
                    <a:pos x="18" y="14"/>
                  </a:cxn>
                  <a:cxn ang="0">
                    <a:pos x="11" y="11"/>
                  </a:cxn>
                  <a:cxn ang="0">
                    <a:pos x="0" y="7"/>
                  </a:cxn>
                  <a:cxn ang="0">
                    <a:pos x="0" y="0"/>
                  </a:cxn>
                </a:cxnLst>
                <a:rect l="0" t="0" r="r" b="b"/>
                <a:pathLst>
                  <a:path w="149" h="182">
                    <a:moveTo>
                      <a:pt x="0" y="0"/>
                    </a:moveTo>
                    <a:lnTo>
                      <a:pt x="80" y="0"/>
                    </a:lnTo>
                    <a:lnTo>
                      <a:pt x="80" y="7"/>
                    </a:lnTo>
                    <a:lnTo>
                      <a:pt x="69" y="11"/>
                    </a:lnTo>
                    <a:lnTo>
                      <a:pt x="62" y="11"/>
                    </a:lnTo>
                    <a:lnTo>
                      <a:pt x="58" y="14"/>
                    </a:lnTo>
                    <a:lnTo>
                      <a:pt x="55" y="18"/>
                    </a:lnTo>
                    <a:lnTo>
                      <a:pt x="55" y="25"/>
                    </a:lnTo>
                    <a:lnTo>
                      <a:pt x="55" y="149"/>
                    </a:lnTo>
                    <a:lnTo>
                      <a:pt x="55" y="156"/>
                    </a:lnTo>
                    <a:lnTo>
                      <a:pt x="55" y="163"/>
                    </a:lnTo>
                    <a:lnTo>
                      <a:pt x="55" y="167"/>
                    </a:lnTo>
                    <a:lnTo>
                      <a:pt x="58" y="171"/>
                    </a:lnTo>
                    <a:lnTo>
                      <a:pt x="62" y="171"/>
                    </a:lnTo>
                    <a:lnTo>
                      <a:pt x="66" y="174"/>
                    </a:lnTo>
                    <a:lnTo>
                      <a:pt x="73" y="174"/>
                    </a:lnTo>
                    <a:lnTo>
                      <a:pt x="84" y="174"/>
                    </a:lnTo>
                    <a:lnTo>
                      <a:pt x="95" y="174"/>
                    </a:lnTo>
                    <a:lnTo>
                      <a:pt x="102" y="171"/>
                    </a:lnTo>
                    <a:lnTo>
                      <a:pt x="113" y="171"/>
                    </a:lnTo>
                    <a:lnTo>
                      <a:pt x="117" y="167"/>
                    </a:lnTo>
                    <a:lnTo>
                      <a:pt x="124" y="160"/>
                    </a:lnTo>
                    <a:lnTo>
                      <a:pt x="131" y="149"/>
                    </a:lnTo>
                    <a:lnTo>
                      <a:pt x="135" y="138"/>
                    </a:lnTo>
                    <a:lnTo>
                      <a:pt x="138" y="127"/>
                    </a:lnTo>
                    <a:lnTo>
                      <a:pt x="149" y="127"/>
                    </a:lnTo>
                    <a:lnTo>
                      <a:pt x="146" y="182"/>
                    </a:lnTo>
                    <a:lnTo>
                      <a:pt x="0" y="182"/>
                    </a:lnTo>
                    <a:lnTo>
                      <a:pt x="0" y="174"/>
                    </a:lnTo>
                    <a:lnTo>
                      <a:pt x="11" y="174"/>
                    </a:lnTo>
                    <a:lnTo>
                      <a:pt x="15" y="174"/>
                    </a:lnTo>
                    <a:lnTo>
                      <a:pt x="18" y="171"/>
                    </a:lnTo>
                    <a:lnTo>
                      <a:pt x="22" y="171"/>
                    </a:lnTo>
                    <a:lnTo>
                      <a:pt x="22" y="167"/>
                    </a:lnTo>
                    <a:lnTo>
                      <a:pt x="26" y="163"/>
                    </a:lnTo>
                    <a:lnTo>
                      <a:pt x="26" y="160"/>
                    </a:lnTo>
                    <a:lnTo>
                      <a:pt x="26" y="25"/>
                    </a:lnTo>
                    <a:lnTo>
                      <a:pt x="26" y="18"/>
                    </a:lnTo>
                    <a:lnTo>
                      <a:pt x="22" y="14"/>
                    </a:lnTo>
                    <a:lnTo>
                      <a:pt x="18" y="14"/>
                    </a:lnTo>
                    <a:lnTo>
                      <a:pt x="11" y="11"/>
                    </a:lnTo>
                    <a:lnTo>
                      <a:pt x="0" y="7"/>
                    </a:lnTo>
                    <a:lnTo>
                      <a:pt x="0" y="0"/>
                    </a:lnTo>
                    <a:close/>
                  </a:path>
                </a:pathLst>
              </a:custGeom>
              <a:solidFill>
                <a:srgbClr val="000000"/>
              </a:solidFill>
              <a:ln w="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90975" name="Freeform 159"/>
              <p:cNvSpPr>
                <a:spLocks noEditPoints="1"/>
              </p:cNvSpPr>
              <p:nvPr/>
            </p:nvSpPr>
            <p:spPr bwMode="auto">
              <a:xfrm>
                <a:off x="2775" y="2809"/>
                <a:ext cx="65" cy="197"/>
              </a:xfrm>
              <a:custGeom>
                <a:avLst/>
                <a:gdLst/>
                <a:ahLst/>
                <a:cxnLst>
                  <a:cxn ang="0">
                    <a:pos x="47" y="69"/>
                  </a:cxn>
                  <a:cxn ang="0">
                    <a:pos x="47" y="69"/>
                  </a:cxn>
                  <a:cxn ang="0">
                    <a:pos x="47" y="175"/>
                  </a:cxn>
                  <a:cxn ang="0">
                    <a:pos x="51" y="182"/>
                  </a:cxn>
                  <a:cxn ang="0">
                    <a:pos x="54" y="186"/>
                  </a:cxn>
                  <a:cxn ang="0">
                    <a:pos x="62" y="189"/>
                  </a:cxn>
                  <a:cxn ang="0">
                    <a:pos x="65" y="189"/>
                  </a:cxn>
                  <a:cxn ang="0">
                    <a:pos x="65" y="197"/>
                  </a:cxn>
                  <a:cxn ang="0">
                    <a:pos x="4" y="197"/>
                  </a:cxn>
                  <a:cxn ang="0">
                    <a:pos x="4" y="189"/>
                  </a:cxn>
                  <a:cxn ang="0">
                    <a:pos x="11" y="189"/>
                  </a:cxn>
                  <a:cxn ang="0">
                    <a:pos x="18" y="189"/>
                  </a:cxn>
                  <a:cxn ang="0">
                    <a:pos x="22" y="186"/>
                  </a:cxn>
                  <a:cxn ang="0">
                    <a:pos x="25" y="178"/>
                  </a:cxn>
                  <a:cxn ang="0">
                    <a:pos x="25" y="98"/>
                  </a:cxn>
                  <a:cxn ang="0">
                    <a:pos x="22" y="91"/>
                  </a:cxn>
                  <a:cxn ang="0">
                    <a:pos x="18" y="84"/>
                  </a:cxn>
                  <a:cxn ang="0">
                    <a:pos x="11" y="80"/>
                  </a:cxn>
                  <a:cxn ang="0">
                    <a:pos x="0" y="80"/>
                  </a:cxn>
                  <a:cxn ang="0">
                    <a:pos x="0" y="73"/>
                  </a:cxn>
                  <a:cxn ang="0">
                    <a:pos x="47" y="69"/>
                  </a:cxn>
                  <a:cxn ang="0">
                    <a:pos x="33" y="0"/>
                  </a:cxn>
                  <a:cxn ang="0">
                    <a:pos x="40" y="4"/>
                  </a:cxn>
                  <a:cxn ang="0">
                    <a:pos x="47" y="7"/>
                  </a:cxn>
                  <a:cxn ang="0">
                    <a:pos x="51" y="11"/>
                  </a:cxn>
                  <a:cxn ang="0">
                    <a:pos x="51" y="18"/>
                  </a:cxn>
                  <a:cxn ang="0">
                    <a:pos x="51" y="26"/>
                  </a:cxn>
                  <a:cxn ang="0">
                    <a:pos x="47" y="33"/>
                  </a:cxn>
                  <a:cxn ang="0">
                    <a:pos x="40" y="37"/>
                  </a:cxn>
                  <a:cxn ang="0">
                    <a:pos x="33" y="37"/>
                  </a:cxn>
                  <a:cxn ang="0">
                    <a:pos x="29" y="37"/>
                  </a:cxn>
                  <a:cxn ang="0">
                    <a:pos x="22" y="33"/>
                  </a:cxn>
                  <a:cxn ang="0">
                    <a:pos x="18" y="26"/>
                  </a:cxn>
                  <a:cxn ang="0">
                    <a:pos x="18" y="18"/>
                  </a:cxn>
                  <a:cxn ang="0">
                    <a:pos x="18" y="15"/>
                  </a:cxn>
                  <a:cxn ang="0">
                    <a:pos x="22" y="7"/>
                  </a:cxn>
                  <a:cxn ang="0">
                    <a:pos x="29" y="4"/>
                  </a:cxn>
                  <a:cxn ang="0">
                    <a:pos x="33" y="0"/>
                  </a:cxn>
                </a:cxnLst>
                <a:rect l="0" t="0" r="r" b="b"/>
                <a:pathLst>
                  <a:path w="65" h="197">
                    <a:moveTo>
                      <a:pt x="47" y="69"/>
                    </a:moveTo>
                    <a:lnTo>
                      <a:pt x="47" y="69"/>
                    </a:lnTo>
                    <a:lnTo>
                      <a:pt x="47" y="175"/>
                    </a:lnTo>
                    <a:lnTo>
                      <a:pt x="51" y="182"/>
                    </a:lnTo>
                    <a:lnTo>
                      <a:pt x="54" y="186"/>
                    </a:lnTo>
                    <a:lnTo>
                      <a:pt x="62" y="189"/>
                    </a:lnTo>
                    <a:lnTo>
                      <a:pt x="65" y="189"/>
                    </a:lnTo>
                    <a:lnTo>
                      <a:pt x="65" y="197"/>
                    </a:lnTo>
                    <a:lnTo>
                      <a:pt x="4" y="197"/>
                    </a:lnTo>
                    <a:lnTo>
                      <a:pt x="4" y="189"/>
                    </a:lnTo>
                    <a:lnTo>
                      <a:pt x="11" y="189"/>
                    </a:lnTo>
                    <a:lnTo>
                      <a:pt x="18" y="189"/>
                    </a:lnTo>
                    <a:lnTo>
                      <a:pt x="22" y="186"/>
                    </a:lnTo>
                    <a:lnTo>
                      <a:pt x="25" y="178"/>
                    </a:lnTo>
                    <a:lnTo>
                      <a:pt x="25" y="98"/>
                    </a:lnTo>
                    <a:lnTo>
                      <a:pt x="22" y="91"/>
                    </a:lnTo>
                    <a:lnTo>
                      <a:pt x="18" y="84"/>
                    </a:lnTo>
                    <a:lnTo>
                      <a:pt x="11" y="80"/>
                    </a:lnTo>
                    <a:lnTo>
                      <a:pt x="0" y="80"/>
                    </a:lnTo>
                    <a:lnTo>
                      <a:pt x="0" y="73"/>
                    </a:lnTo>
                    <a:lnTo>
                      <a:pt x="47" y="69"/>
                    </a:lnTo>
                    <a:close/>
                    <a:moveTo>
                      <a:pt x="33" y="0"/>
                    </a:moveTo>
                    <a:lnTo>
                      <a:pt x="40" y="4"/>
                    </a:lnTo>
                    <a:lnTo>
                      <a:pt x="47" y="7"/>
                    </a:lnTo>
                    <a:lnTo>
                      <a:pt x="51" y="11"/>
                    </a:lnTo>
                    <a:lnTo>
                      <a:pt x="51" y="18"/>
                    </a:lnTo>
                    <a:lnTo>
                      <a:pt x="51" y="26"/>
                    </a:lnTo>
                    <a:lnTo>
                      <a:pt x="47" y="33"/>
                    </a:lnTo>
                    <a:lnTo>
                      <a:pt x="40" y="37"/>
                    </a:lnTo>
                    <a:lnTo>
                      <a:pt x="33" y="37"/>
                    </a:lnTo>
                    <a:lnTo>
                      <a:pt x="29" y="37"/>
                    </a:lnTo>
                    <a:lnTo>
                      <a:pt x="22" y="33"/>
                    </a:lnTo>
                    <a:lnTo>
                      <a:pt x="18" y="26"/>
                    </a:lnTo>
                    <a:lnTo>
                      <a:pt x="18" y="18"/>
                    </a:lnTo>
                    <a:lnTo>
                      <a:pt x="18" y="15"/>
                    </a:lnTo>
                    <a:lnTo>
                      <a:pt x="22" y="7"/>
                    </a:lnTo>
                    <a:lnTo>
                      <a:pt x="29" y="4"/>
                    </a:lnTo>
                    <a:lnTo>
                      <a:pt x="33" y="0"/>
                    </a:lnTo>
                    <a:close/>
                  </a:path>
                </a:pathLst>
              </a:custGeom>
              <a:solidFill>
                <a:srgbClr val="000000"/>
              </a:solidFill>
              <a:ln w="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90974" name="Freeform 158"/>
              <p:cNvSpPr>
                <a:spLocks/>
              </p:cNvSpPr>
              <p:nvPr/>
            </p:nvSpPr>
            <p:spPr bwMode="auto">
              <a:xfrm>
                <a:off x="2844" y="2878"/>
                <a:ext cx="138" cy="131"/>
              </a:xfrm>
              <a:custGeom>
                <a:avLst/>
                <a:gdLst/>
                <a:ahLst/>
                <a:cxnLst>
                  <a:cxn ang="0">
                    <a:pos x="0" y="0"/>
                  </a:cxn>
                  <a:cxn ang="0">
                    <a:pos x="62" y="0"/>
                  </a:cxn>
                  <a:cxn ang="0">
                    <a:pos x="62" y="11"/>
                  </a:cxn>
                  <a:cxn ang="0">
                    <a:pos x="51" y="11"/>
                  </a:cxn>
                  <a:cxn ang="0">
                    <a:pos x="47" y="15"/>
                  </a:cxn>
                  <a:cxn ang="0">
                    <a:pos x="44" y="15"/>
                  </a:cxn>
                  <a:cxn ang="0">
                    <a:pos x="47" y="18"/>
                  </a:cxn>
                  <a:cxn ang="0">
                    <a:pos x="47" y="22"/>
                  </a:cxn>
                  <a:cxn ang="0">
                    <a:pos x="51" y="33"/>
                  </a:cxn>
                  <a:cxn ang="0">
                    <a:pos x="58" y="44"/>
                  </a:cxn>
                  <a:cxn ang="0">
                    <a:pos x="62" y="59"/>
                  </a:cxn>
                  <a:cxn ang="0">
                    <a:pos x="73" y="80"/>
                  </a:cxn>
                  <a:cxn ang="0">
                    <a:pos x="76" y="99"/>
                  </a:cxn>
                  <a:cxn ang="0">
                    <a:pos x="84" y="84"/>
                  </a:cxn>
                  <a:cxn ang="0">
                    <a:pos x="91" y="69"/>
                  </a:cxn>
                  <a:cxn ang="0">
                    <a:pos x="98" y="51"/>
                  </a:cxn>
                  <a:cxn ang="0">
                    <a:pos x="105" y="33"/>
                  </a:cxn>
                  <a:cxn ang="0">
                    <a:pos x="109" y="26"/>
                  </a:cxn>
                  <a:cxn ang="0">
                    <a:pos x="109" y="18"/>
                  </a:cxn>
                  <a:cxn ang="0">
                    <a:pos x="105" y="15"/>
                  </a:cxn>
                  <a:cxn ang="0">
                    <a:pos x="102" y="11"/>
                  </a:cxn>
                  <a:cxn ang="0">
                    <a:pos x="95" y="11"/>
                  </a:cxn>
                  <a:cxn ang="0">
                    <a:pos x="91" y="11"/>
                  </a:cxn>
                  <a:cxn ang="0">
                    <a:pos x="91" y="0"/>
                  </a:cxn>
                  <a:cxn ang="0">
                    <a:pos x="138" y="0"/>
                  </a:cxn>
                  <a:cxn ang="0">
                    <a:pos x="138" y="8"/>
                  </a:cxn>
                  <a:cxn ang="0">
                    <a:pos x="127" y="15"/>
                  </a:cxn>
                  <a:cxn ang="0">
                    <a:pos x="124" y="18"/>
                  </a:cxn>
                  <a:cxn ang="0">
                    <a:pos x="120" y="26"/>
                  </a:cxn>
                  <a:cxn ang="0">
                    <a:pos x="105" y="62"/>
                  </a:cxn>
                  <a:cxn ang="0">
                    <a:pos x="87" y="102"/>
                  </a:cxn>
                  <a:cxn ang="0">
                    <a:pos x="80" y="113"/>
                  </a:cxn>
                  <a:cxn ang="0">
                    <a:pos x="76" y="131"/>
                  </a:cxn>
                  <a:cxn ang="0">
                    <a:pos x="65" y="131"/>
                  </a:cxn>
                  <a:cxn ang="0">
                    <a:pos x="55" y="102"/>
                  </a:cxn>
                  <a:cxn ang="0">
                    <a:pos x="44" y="77"/>
                  </a:cxn>
                  <a:cxn ang="0">
                    <a:pos x="22" y="22"/>
                  </a:cxn>
                  <a:cxn ang="0">
                    <a:pos x="18" y="18"/>
                  </a:cxn>
                  <a:cxn ang="0">
                    <a:pos x="15" y="15"/>
                  </a:cxn>
                  <a:cxn ang="0">
                    <a:pos x="0" y="11"/>
                  </a:cxn>
                  <a:cxn ang="0">
                    <a:pos x="0" y="0"/>
                  </a:cxn>
                </a:cxnLst>
                <a:rect l="0" t="0" r="r" b="b"/>
                <a:pathLst>
                  <a:path w="138" h="131">
                    <a:moveTo>
                      <a:pt x="0" y="0"/>
                    </a:moveTo>
                    <a:lnTo>
                      <a:pt x="62" y="0"/>
                    </a:lnTo>
                    <a:lnTo>
                      <a:pt x="62" y="11"/>
                    </a:lnTo>
                    <a:lnTo>
                      <a:pt x="51" y="11"/>
                    </a:lnTo>
                    <a:lnTo>
                      <a:pt x="47" y="15"/>
                    </a:lnTo>
                    <a:lnTo>
                      <a:pt x="44" y="15"/>
                    </a:lnTo>
                    <a:lnTo>
                      <a:pt x="47" y="18"/>
                    </a:lnTo>
                    <a:lnTo>
                      <a:pt x="47" y="22"/>
                    </a:lnTo>
                    <a:lnTo>
                      <a:pt x="51" y="33"/>
                    </a:lnTo>
                    <a:lnTo>
                      <a:pt x="58" y="44"/>
                    </a:lnTo>
                    <a:lnTo>
                      <a:pt x="62" y="59"/>
                    </a:lnTo>
                    <a:lnTo>
                      <a:pt x="73" y="80"/>
                    </a:lnTo>
                    <a:lnTo>
                      <a:pt x="76" y="99"/>
                    </a:lnTo>
                    <a:lnTo>
                      <a:pt x="84" y="84"/>
                    </a:lnTo>
                    <a:lnTo>
                      <a:pt x="91" y="69"/>
                    </a:lnTo>
                    <a:lnTo>
                      <a:pt x="98" y="51"/>
                    </a:lnTo>
                    <a:lnTo>
                      <a:pt x="105" y="33"/>
                    </a:lnTo>
                    <a:lnTo>
                      <a:pt x="109" y="26"/>
                    </a:lnTo>
                    <a:lnTo>
                      <a:pt x="109" y="18"/>
                    </a:lnTo>
                    <a:lnTo>
                      <a:pt x="105" y="15"/>
                    </a:lnTo>
                    <a:lnTo>
                      <a:pt x="102" y="11"/>
                    </a:lnTo>
                    <a:lnTo>
                      <a:pt x="95" y="11"/>
                    </a:lnTo>
                    <a:lnTo>
                      <a:pt x="91" y="11"/>
                    </a:lnTo>
                    <a:lnTo>
                      <a:pt x="91" y="0"/>
                    </a:lnTo>
                    <a:lnTo>
                      <a:pt x="138" y="0"/>
                    </a:lnTo>
                    <a:lnTo>
                      <a:pt x="138" y="8"/>
                    </a:lnTo>
                    <a:lnTo>
                      <a:pt x="127" y="15"/>
                    </a:lnTo>
                    <a:lnTo>
                      <a:pt x="124" y="18"/>
                    </a:lnTo>
                    <a:lnTo>
                      <a:pt x="120" y="26"/>
                    </a:lnTo>
                    <a:lnTo>
                      <a:pt x="105" y="62"/>
                    </a:lnTo>
                    <a:lnTo>
                      <a:pt x="87" y="102"/>
                    </a:lnTo>
                    <a:lnTo>
                      <a:pt x="80" y="113"/>
                    </a:lnTo>
                    <a:lnTo>
                      <a:pt x="76" y="131"/>
                    </a:lnTo>
                    <a:lnTo>
                      <a:pt x="65" y="131"/>
                    </a:lnTo>
                    <a:lnTo>
                      <a:pt x="55" y="102"/>
                    </a:lnTo>
                    <a:lnTo>
                      <a:pt x="44" y="77"/>
                    </a:lnTo>
                    <a:lnTo>
                      <a:pt x="22" y="22"/>
                    </a:lnTo>
                    <a:lnTo>
                      <a:pt x="18" y="18"/>
                    </a:lnTo>
                    <a:lnTo>
                      <a:pt x="15" y="15"/>
                    </a:lnTo>
                    <a:lnTo>
                      <a:pt x="0" y="11"/>
                    </a:lnTo>
                    <a:lnTo>
                      <a:pt x="0" y="0"/>
                    </a:lnTo>
                    <a:close/>
                  </a:path>
                </a:pathLst>
              </a:custGeom>
              <a:solidFill>
                <a:srgbClr val="000000"/>
              </a:solidFill>
              <a:ln w="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90973" name="Freeform 157"/>
              <p:cNvSpPr>
                <a:spLocks noEditPoints="1"/>
              </p:cNvSpPr>
              <p:nvPr/>
            </p:nvSpPr>
            <p:spPr bwMode="auto">
              <a:xfrm>
                <a:off x="2989" y="2875"/>
                <a:ext cx="113" cy="134"/>
              </a:xfrm>
              <a:custGeom>
                <a:avLst/>
                <a:gdLst/>
                <a:ahLst/>
                <a:cxnLst>
                  <a:cxn ang="0">
                    <a:pos x="59" y="11"/>
                  </a:cxn>
                  <a:cxn ang="0">
                    <a:pos x="51" y="11"/>
                  </a:cxn>
                  <a:cxn ang="0">
                    <a:pos x="44" y="14"/>
                  </a:cxn>
                  <a:cxn ang="0">
                    <a:pos x="37" y="21"/>
                  </a:cxn>
                  <a:cxn ang="0">
                    <a:pos x="30" y="29"/>
                  </a:cxn>
                  <a:cxn ang="0">
                    <a:pos x="30" y="40"/>
                  </a:cxn>
                  <a:cxn ang="0">
                    <a:pos x="26" y="54"/>
                  </a:cxn>
                  <a:cxn ang="0">
                    <a:pos x="84" y="54"/>
                  </a:cxn>
                  <a:cxn ang="0">
                    <a:pos x="84" y="40"/>
                  </a:cxn>
                  <a:cxn ang="0">
                    <a:pos x="84" y="29"/>
                  </a:cxn>
                  <a:cxn ang="0">
                    <a:pos x="81" y="25"/>
                  </a:cxn>
                  <a:cxn ang="0">
                    <a:pos x="77" y="18"/>
                  </a:cxn>
                  <a:cxn ang="0">
                    <a:pos x="73" y="14"/>
                  </a:cxn>
                  <a:cxn ang="0">
                    <a:pos x="66" y="11"/>
                  </a:cxn>
                  <a:cxn ang="0">
                    <a:pos x="59" y="11"/>
                  </a:cxn>
                  <a:cxn ang="0">
                    <a:pos x="59" y="0"/>
                  </a:cxn>
                  <a:cxn ang="0">
                    <a:pos x="73" y="3"/>
                  </a:cxn>
                  <a:cxn ang="0">
                    <a:pos x="84" y="7"/>
                  </a:cxn>
                  <a:cxn ang="0">
                    <a:pos x="91" y="11"/>
                  </a:cxn>
                  <a:cxn ang="0">
                    <a:pos x="99" y="18"/>
                  </a:cxn>
                  <a:cxn ang="0">
                    <a:pos x="106" y="25"/>
                  </a:cxn>
                  <a:cxn ang="0">
                    <a:pos x="110" y="36"/>
                  </a:cxn>
                  <a:cxn ang="0">
                    <a:pos x="110" y="43"/>
                  </a:cxn>
                  <a:cxn ang="0">
                    <a:pos x="110" y="54"/>
                  </a:cxn>
                  <a:cxn ang="0">
                    <a:pos x="110" y="65"/>
                  </a:cxn>
                  <a:cxn ang="0">
                    <a:pos x="26" y="65"/>
                  </a:cxn>
                  <a:cxn ang="0">
                    <a:pos x="26" y="76"/>
                  </a:cxn>
                  <a:cxn ang="0">
                    <a:pos x="30" y="87"/>
                  </a:cxn>
                  <a:cxn ang="0">
                    <a:pos x="33" y="98"/>
                  </a:cxn>
                  <a:cxn ang="0">
                    <a:pos x="37" y="105"/>
                  </a:cxn>
                  <a:cxn ang="0">
                    <a:pos x="41" y="112"/>
                  </a:cxn>
                  <a:cxn ang="0">
                    <a:pos x="51" y="116"/>
                  </a:cxn>
                  <a:cxn ang="0">
                    <a:pos x="59" y="120"/>
                  </a:cxn>
                  <a:cxn ang="0">
                    <a:pos x="70" y="123"/>
                  </a:cxn>
                  <a:cxn ang="0">
                    <a:pos x="81" y="120"/>
                  </a:cxn>
                  <a:cxn ang="0">
                    <a:pos x="88" y="116"/>
                  </a:cxn>
                  <a:cxn ang="0">
                    <a:pos x="99" y="109"/>
                  </a:cxn>
                  <a:cxn ang="0">
                    <a:pos x="106" y="98"/>
                  </a:cxn>
                  <a:cxn ang="0">
                    <a:pos x="113" y="102"/>
                  </a:cxn>
                  <a:cxn ang="0">
                    <a:pos x="106" y="116"/>
                  </a:cxn>
                  <a:cxn ang="0">
                    <a:pos x="91" y="127"/>
                  </a:cxn>
                  <a:cxn ang="0">
                    <a:pos x="77" y="134"/>
                  </a:cxn>
                  <a:cxn ang="0">
                    <a:pos x="62" y="134"/>
                  </a:cxn>
                  <a:cxn ang="0">
                    <a:pos x="48" y="134"/>
                  </a:cxn>
                  <a:cxn ang="0">
                    <a:pos x="33" y="131"/>
                  </a:cxn>
                  <a:cxn ang="0">
                    <a:pos x="22" y="123"/>
                  </a:cxn>
                  <a:cxn ang="0">
                    <a:pos x="15" y="116"/>
                  </a:cxn>
                  <a:cxn ang="0">
                    <a:pos x="8" y="105"/>
                  </a:cxn>
                  <a:cxn ang="0">
                    <a:pos x="4" y="94"/>
                  </a:cxn>
                  <a:cxn ang="0">
                    <a:pos x="0" y="80"/>
                  </a:cxn>
                  <a:cxn ang="0">
                    <a:pos x="0" y="69"/>
                  </a:cxn>
                  <a:cxn ang="0">
                    <a:pos x="0" y="54"/>
                  </a:cxn>
                  <a:cxn ang="0">
                    <a:pos x="4" y="43"/>
                  </a:cxn>
                  <a:cxn ang="0">
                    <a:pos x="8" y="32"/>
                  </a:cxn>
                  <a:cxn ang="0">
                    <a:pos x="15" y="21"/>
                  </a:cxn>
                  <a:cxn ang="0">
                    <a:pos x="26" y="14"/>
                  </a:cxn>
                  <a:cxn ang="0">
                    <a:pos x="33" y="7"/>
                  </a:cxn>
                  <a:cxn ang="0">
                    <a:pos x="48" y="3"/>
                  </a:cxn>
                  <a:cxn ang="0">
                    <a:pos x="59" y="0"/>
                  </a:cxn>
                </a:cxnLst>
                <a:rect l="0" t="0" r="r" b="b"/>
                <a:pathLst>
                  <a:path w="113" h="134">
                    <a:moveTo>
                      <a:pt x="59" y="11"/>
                    </a:moveTo>
                    <a:lnTo>
                      <a:pt x="51" y="11"/>
                    </a:lnTo>
                    <a:lnTo>
                      <a:pt x="44" y="14"/>
                    </a:lnTo>
                    <a:lnTo>
                      <a:pt x="37" y="21"/>
                    </a:lnTo>
                    <a:lnTo>
                      <a:pt x="30" y="29"/>
                    </a:lnTo>
                    <a:lnTo>
                      <a:pt x="30" y="40"/>
                    </a:lnTo>
                    <a:lnTo>
                      <a:pt x="26" y="54"/>
                    </a:lnTo>
                    <a:lnTo>
                      <a:pt x="84" y="54"/>
                    </a:lnTo>
                    <a:lnTo>
                      <a:pt x="84" y="40"/>
                    </a:lnTo>
                    <a:lnTo>
                      <a:pt x="84" y="29"/>
                    </a:lnTo>
                    <a:lnTo>
                      <a:pt x="81" y="25"/>
                    </a:lnTo>
                    <a:lnTo>
                      <a:pt x="77" y="18"/>
                    </a:lnTo>
                    <a:lnTo>
                      <a:pt x="73" y="14"/>
                    </a:lnTo>
                    <a:lnTo>
                      <a:pt x="66" y="11"/>
                    </a:lnTo>
                    <a:lnTo>
                      <a:pt x="59" y="11"/>
                    </a:lnTo>
                    <a:close/>
                    <a:moveTo>
                      <a:pt x="59" y="0"/>
                    </a:moveTo>
                    <a:lnTo>
                      <a:pt x="73" y="3"/>
                    </a:lnTo>
                    <a:lnTo>
                      <a:pt x="84" y="7"/>
                    </a:lnTo>
                    <a:lnTo>
                      <a:pt x="91" y="11"/>
                    </a:lnTo>
                    <a:lnTo>
                      <a:pt x="99" y="18"/>
                    </a:lnTo>
                    <a:lnTo>
                      <a:pt x="106" y="25"/>
                    </a:lnTo>
                    <a:lnTo>
                      <a:pt x="110" y="36"/>
                    </a:lnTo>
                    <a:lnTo>
                      <a:pt x="110" y="43"/>
                    </a:lnTo>
                    <a:lnTo>
                      <a:pt x="110" y="54"/>
                    </a:lnTo>
                    <a:lnTo>
                      <a:pt x="110" y="65"/>
                    </a:lnTo>
                    <a:lnTo>
                      <a:pt x="26" y="65"/>
                    </a:lnTo>
                    <a:lnTo>
                      <a:pt x="26" y="76"/>
                    </a:lnTo>
                    <a:lnTo>
                      <a:pt x="30" y="87"/>
                    </a:lnTo>
                    <a:lnTo>
                      <a:pt x="33" y="98"/>
                    </a:lnTo>
                    <a:lnTo>
                      <a:pt x="37" y="105"/>
                    </a:lnTo>
                    <a:lnTo>
                      <a:pt x="41" y="112"/>
                    </a:lnTo>
                    <a:lnTo>
                      <a:pt x="51" y="116"/>
                    </a:lnTo>
                    <a:lnTo>
                      <a:pt x="59" y="120"/>
                    </a:lnTo>
                    <a:lnTo>
                      <a:pt x="70" y="123"/>
                    </a:lnTo>
                    <a:lnTo>
                      <a:pt x="81" y="120"/>
                    </a:lnTo>
                    <a:lnTo>
                      <a:pt x="88" y="116"/>
                    </a:lnTo>
                    <a:lnTo>
                      <a:pt x="99" y="109"/>
                    </a:lnTo>
                    <a:lnTo>
                      <a:pt x="106" y="98"/>
                    </a:lnTo>
                    <a:lnTo>
                      <a:pt x="113" y="102"/>
                    </a:lnTo>
                    <a:lnTo>
                      <a:pt x="106" y="116"/>
                    </a:lnTo>
                    <a:lnTo>
                      <a:pt x="91" y="127"/>
                    </a:lnTo>
                    <a:lnTo>
                      <a:pt x="77" y="134"/>
                    </a:lnTo>
                    <a:lnTo>
                      <a:pt x="62" y="134"/>
                    </a:lnTo>
                    <a:lnTo>
                      <a:pt x="48" y="134"/>
                    </a:lnTo>
                    <a:lnTo>
                      <a:pt x="33" y="131"/>
                    </a:lnTo>
                    <a:lnTo>
                      <a:pt x="22" y="123"/>
                    </a:lnTo>
                    <a:lnTo>
                      <a:pt x="15" y="116"/>
                    </a:lnTo>
                    <a:lnTo>
                      <a:pt x="8" y="105"/>
                    </a:lnTo>
                    <a:lnTo>
                      <a:pt x="4" y="94"/>
                    </a:lnTo>
                    <a:lnTo>
                      <a:pt x="0" y="80"/>
                    </a:lnTo>
                    <a:lnTo>
                      <a:pt x="0" y="69"/>
                    </a:lnTo>
                    <a:lnTo>
                      <a:pt x="0" y="54"/>
                    </a:lnTo>
                    <a:lnTo>
                      <a:pt x="4" y="43"/>
                    </a:lnTo>
                    <a:lnTo>
                      <a:pt x="8" y="32"/>
                    </a:lnTo>
                    <a:lnTo>
                      <a:pt x="15" y="21"/>
                    </a:lnTo>
                    <a:lnTo>
                      <a:pt x="26" y="14"/>
                    </a:lnTo>
                    <a:lnTo>
                      <a:pt x="33" y="7"/>
                    </a:lnTo>
                    <a:lnTo>
                      <a:pt x="48" y="3"/>
                    </a:lnTo>
                    <a:lnTo>
                      <a:pt x="59" y="0"/>
                    </a:lnTo>
                    <a:close/>
                  </a:path>
                </a:pathLst>
              </a:custGeom>
              <a:solidFill>
                <a:srgbClr val="000000"/>
              </a:solidFill>
              <a:ln w="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90972" name="Freeform 156"/>
              <p:cNvSpPr>
                <a:spLocks/>
              </p:cNvSpPr>
              <p:nvPr/>
            </p:nvSpPr>
            <p:spPr bwMode="auto">
              <a:xfrm>
                <a:off x="3117" y="2875"/>
                <a:ext cx="98" cy="131"/>
              </a:xfrm>
              <a:custGeom>
                <a:avLst/>
                <a:gdLst/>
                <a:ahLst/>
                <a:cxnLst>
                  <a:cxn ang="0">
                    <a:pos x="80" y="0"/>
                  </a:cxn>
                  <a:cxn ang="0">
                    <a:pos x="87" y="3"/>
                  </a:cxn>
                  <a:cxn ang="0">
                    <a:pos x="94" y="7"/>
                  </a:cxn>
                  <a:cxn ang="0">
                    <a:pos x="98" y="14"/>
                  </a:cxn>
                  <a:cxn ang="0">
                    <a:pos x="98" y="21"/>
                  </a:cxn>
                  <a:cxn ang="0">
                    <a:pos x="98" y="29"/>
                  </a:cxn>
                  <a:cxn ang="0">
                    <a:pos x="94" y="32"/>
                  </a:cxn>
                  <a:cxn ang="0">
                    <a:pos x="91" y="36"/>
                  </a:cxn>
                  <a:cxn ang="0">
                    <a:pos x="87" y="36"/>
                  </a:cxn>
                  <a:cxn ang="0">
                    <a:pos x="80" y="36"/>
                  </a:cxn>
                  <a:cxn ang="0">
                    <a:pos x="76" y="32"/>
                  </a:cxn>
                  <a:cxn ang="0">
                    <a:pos x="73" y="29"/>
                  </a:cxn>
                  <a:cxn ang="0">
                    <a:pos x="73" y="25"/>
                  </a:cxn>
                  <a:cxn ang="0">
                    <a:pos x="73" y="21"/>
                  </a:cxn>
                  <a:cxn ang="0">
                    <a:pos x="73" y="14"/>
                  </a:cxn>
                  <a:cxn ang="0">
                    <a:pos x="65" y="18"/>
                  </a:cxn>
                  <a:cxn ang="0">
                    <a:pos x="58" y="21"/>
                  </a:cxn>
                  <a:cxn ang="0">
                    <a:pos x="51" y="25"/>
                  </a:cxn>
                  <a:cxn ang="0">
                    <a:pos x="43" y="36"/>
                  </a:cxn>
                  <a:cxn ang="0">
                    <a:pos x="43" y="109"/>
                  </a:cxn>
                  <a:cxn ang="0">
                    <a:pos x="47" y="116"/>
                  </a:cxn>
                  <a:cxn ang="0">
                    <a:pos x="51" y="120"/>
                  </a:cxn>
                  <a:cxn ang="0">
                    <a:pos x="58" y="123"/>
                  </a:cxn>
                  <a:cxn ang="0">
                    <a:pos x="69" y="123"/>
                  </a:cxn>
                  <a:cxn ang="0">
                    <a:pos x="69" y="131"/>
                  </a:cxn>
                  <a:cxn ang="0">
                    <a:pos x="0" y="131"/>
                  </a:cxn>
                  <a:cxn ang="0">
                    <a:pos x="0" y="123"/>
                  </a:cxn>
                  <a:cxn ang="0">
                    <a:pos x="7" y="123"/>
                  </a:cxn>
                  <a:cxn ang="0">
                    <a:pos x="14" y="123"/>
                  </a:cxn>
                  <a:cxn ang="0">
                    <a:pos x="14" y="120"/>
                  </a:cxn>
                  <a:cxn ang="0">
                    <a:pos x="18" y="120"/>
                  </a:cxn>
                  <a:cxn ang="0">
                    <a:pos x="22" y="112"/>
                  </a:cxn>
                  <a:cxn ang="0">
                    <a:pos x="22" y="32"/>
                  </a:cxn>
                  <a:cxn ang="0">
                    <a:pos x="18" y="25"/>
                  </a:cxn>
                  <a:cxn ang="0">
                    <a:pos x="14" y="18"/>
                  </a:cxn>
                  <a:cxn ang="0">
                    <a:pos x="7" y="14"/>
                  </a:cxn>
                  <a:cxn ang="0">
                    <a:pos x="0" y="14"/>
                  </a:cxn>
                  <a:cxn ang="0">
                    <a:pos x="0" y="7"/>
                  </a:cxn>
                  <a:cxn ang="0">
                    <a:pos x="43" y="3"/>
                  </a:cxn>
                  <a:cxn ang="0">
                    <a:pos x="43" y="3"/>
                  </a:cxn>
                  <a:cxn ang="0">
                    <a:pos x="43" y="21"/>
                  </a:cxn>
                  <a:cxn ang="0">
                    <a:pos x="43" y="21"/>
                  </a:cxn>
                  <a:cxn ang="0">
                    <a:pos x="54" y="14"/>
                  </a:cxn>
                  <a:cxn ang="0">
                    <a:pos x="62" y="7"/>
                  </a:cxn>
                  <a:cxn ang="0">
                    <a:pos x="73" y="3"/>
                  </a:cxn>
                  <a:cxn ang="0">
                    <a:pos x="80" y="0"/>
                  </a:cxn>
                </a:cxnLst>
                <a:rect l="0" t="0" r="r" b="b"/>
                <a:pathLst>
                  <a:path w="98" h="131">
                    <a:moveTo>
                      <a:pt x="80" y="0"/>
                    </a:moveTo>
                    <a:lnTo>
                      <a:pt x="87" y="3"/>
                    </a:lnTo>
                    <a:lnTo>
                      <a:pt x="94" y="7"/>
                    </a:lnTo>
                    <a:lnTo>
                      <a:pt x="98" y="14"/>
                    </a:lnTo>
                    <a:lnTo>
                      <a:pt x="98" y="21"/>
                    </a:lnTo>
                    <a:lnTo>
                      <a:pt x="98" y="29"/>
                    </a:lnTo>
                    <a:lnTo>
                      <a:pt x="94" y="32"/>
                    </a:lnTo>
                    <a:lnTo>
                      <a:pt x="91" y="36"/>
                    </a:lnTo>
                    <a:lnTo>
                      <a:pt x="87" y="36"/>
                    </a:lnTo>
                    <a:lnTo>
                      <a:pt x="80" y="36"/>
                    </a:lnTo>
                    <a:lnTo>
                      <a:pt x="76" y="32"/>
                    </a:lnTo>
                    <a:lnTo>
                      <a:pt x="73" y="29"/>
                    </a:lnTo>
                    <a:lnTo>
                      <a:pt x="73" y="25"/>
                    </a:lnTo>
                    <a:lnTo>
                      <a:pt x="73" y="21"/>
                    </a:lnTo>
                    <a:lnTo>
                      <a:pt x="73" y="14"/>
                    </a:lnTo>
                    <a:lnTo>
                      <a:pt x="65" y="18"/>
                    </a:lnTo>
                    <a:lnTo>
                      <a:pt x="58" y="21"/>
                    </a:lnTo>
                    <a:lnTo>
                      <a:pt x="51" y="25"/>
                    </a:lnTo>
                    <a:lnTo>
                      <a:pt x="43" y="36"/>
                    </a:lnTo>
                    <a:lnTo>
                      <a:pt x="43" y="109"/>
                    </a:lnTo>
                    <a:lnTo>
                      <a:pt x="47" y="116"/>
                    </a:lnTo>
                    <a:lnTo>
                      <a:pt x="51" y="120"/>
                    </a:lnTo>
                    <a:lnTo>
                      <a:pt x="58" y="123"/>
                    </a:lnTo>
                    <a:lnTo>
                      <a:pt x="69" y="123"/>
                    </a:lnTo>
                    <a:lnTo>
                      <a:pt x="69" y="131"/>
                    </a:lnTo>
                    <a:lnTo>
                      <a:pt x="0" y="131"/>
                    </a:lnTo>
                    <a:lnTo>
                      <a:pt x="0" y="123"/>
                    </a:lnTo>
                    <a:lnTo>
                      <a:pt x="7" y="123"/>
                    </a:lnTo>
                    <a:lnTo>
                      <a:pt x="14" y="123"/>
                    </a:lnTo>
                    <a:lnTo>
                      <a:pt x="14" y="120"/>
                    </a:lnTo>
                    <a:lnTo>
                      <a:pt x="18" y="120"/>
                    </a:lnTo>
                    <a:lnTo>
                      <a:pt x="22" y="112"/>
                    </a:lnTo>
                    <a:lnTo>
                      <a:pt x="22" y="32"/>
                    </a:lnTo>
                    <a:lnTo>
                      <a:pt x="18" y="25"/>
                    </a:lnTo>
                    <a:lnTo>
                      <a:pt x="14" y="18"/>
                    </a:lnTo>
                    <a:lnTo>
                      <a:pt x="7" y="14"/>
                    </a:lnTo>
                    <a:lnTo>
                      <a:pt x="0" y="14"/>
                    </a:lnTo>
                    <a:lnTo>
                      <a:pt x="0" y="7"/>
                    </a:lnTo>
                    <a:lnTo>
                      <a:pt x="43" y="3"/>
                    </a:lnTo>
                    <a:lnTo>
                      <a:pt x="43" y="21"/>
                    </a:lnTo>
                    <a:lnTo>
                      <a:pt x="54" y="14"/>
                    </a:lnTo>
                    <a:lnTo>
                      <a:pt x="62" y="7"/>
                    </a:lnTo>
                    <a:lnTo>
                      <a:pt x="73" y="3"/>
                    </a:lnTo>
                    <a:lnTo>
                      <a:pt x="80" y="0"/>
                    </a:lnTo>
                    <a:close/>
                  </a:path>
                </a:pathLst>
              </a:custGeom>
              <a:solidFill>
                <a:srgbClr val="000000"/>
              </a:solidFill>
              <a:ln w="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90971" name="Freeform 155"/>
              <p:cNvSpPr>
                <a:spLocks noEditPoints="1"/>
              </p:cNvSpPr>
              <p:nvPr/>
            </p:nvSpPr>
            <p:spPr bwMode="auto">
              <a:xfrm>
                <a:off x="196" y="5578"/>
                <a:ext cx="175" cy="182"/>
              </a:xfrm>
              <a:custGeom>
                <a:avLst/>
                <a:gdLst/>
                <a:ahLst/>
                <a:cxnLst>
                  <a:cxn ang="0">
                    <a:pos x="73" y="11"/>
                  </a:cxn>
                  <a:cxn ang="0">
                    <a:pos x="62" y="11"/>
                  </a:cxn>
                  <a:cxn ang="0">
                    <a:pos x="51" y="11"/>
                  </a:cxn>
                  <a:cxn ang="0">
                    <a:pos x="51" y="153"/>
                  </a:cxn>
                  <a:cxn ang="0">
                    <a:pos x="55" y="160"/>
                  </a:cxn>
                  <a:cxn ang="0">
                    <a:pos x="59" y="168"/>
                  </a:cxn>
                  <a:cxn ang="0">
                    <a:pos x="66" y="171"/>
                  </a:cxn>
                  <a:cxn ang="0">
                    <a:pos x="80" y="171"/>
                  </a:cxn>
                  <a:cxn ang="0">
                    <a:pos x="95" y="171"/>
                  </a:cxn>
                  <a:cxn ang="0">
                    <a:pos x="109" y="168"/>
                  </a:cxn>
                  <a:cxn ang="0">
                    <a:pos x="120" y="160"/>
                  </a:cxn>
                  <a:cxn ang="0">
                    <a:pos x="128" y="149"/>
                  </a:cxn>
                  <a:cxn ang="0">
                    <a:pos x="135" y="139"/>
                  </a:cxn>
                  <a:cxn ang="0">
                    <a:pos x="142" y="124"/>
                  </a:cxn>
                  <a:cxn ang="0">
                    <a:pos x="142" y="109"/>
                  </a:cxn>
                  <a:cxn ang="0">
                    <a:pos x="146" y="91"/>
                  </a:cxn>
                  <a:cxn ang="0">
                    <a:pos x="142" y="73"/>
                  </a:cxn>
                  <a:cxn ang="0">
                    <a:pos x="139" y="58"/>
                  </a:cxn>
                  <a:cxn ang="0">
                    <a:pos x="131" y="44"/>
                  </a:cxn>
                  <a:cxn ang="0">
                    <a:pos x="124" y="33"/>
                  </a:cxn>
                  <a:cxn ang="0">
                    <a:pos x="113" y="22"/>
                  </a:cxn>
                  <a:cxn ang="0">
                    <a:pos x="102" y="15"/>
                  </a:cxn>
                  <a:cxn ang="0">
                    <a:pos x="88" y="11"/>
                  </a:cxn>
                  <a:cxn ang="0">
                    <a:pos x="73" y="11"/>
                  </a:cxn>
                  <a:cxn ang="0">
                    <a:pos x="0" y="0"/>
                  </a:cxn>
                  <a:cxn ang="0">
                    <a:pos x="80" y="0"/>
                  </a:cxn>
                  <a:cxn ang="0">
                    <a:pos x="99" y="0"/>
                  </a:cxn>
                  <a:cxn ang="0">
                    <a:pos x="113" y="4"/>
                  </a:cxn>
                  <a:cxn ang="0">
                    <a:pos x="128" y="11"/>
                  </a:cxn>
                  <a:cxn ang="0">
                    <a:pos x="142" y="18"/>
                  </a:cxn>
                  <a:cxn ang="0">
                    <a:pos x="157" y="33"/>
                  </a:cxn>
                  <a:cxn ang="0">
                    <a:pos x="168" y="48"/>
                  </a:cxn>
                  <a:cxn ang="0">
                    <a:pos x="171" y="62"/>
                  </a:cxn>
                  <a:cxn ang="0">
                    <a:pos x="175" y="77"/>
                  </a:cxn>
                  <a:cxn ang="0">
                    <a:pos x="175" y="91"/>
                  </a:cxn>
                  <a:cxn ang="0">
                    <a:pos x="175" y="106"/>
                  </a:cxn>
                  <a:cxn ang="0">
                    <a:pos x="171" y="120"/>
                  </a:cxn>
                  <a:cxn ang="0">
                    <a:pos x="168" y="131"/>
                  </a:cxn>
                  <a:cxn ang="0">
                    <a:pos x="157" y="149"/>
                  </a:cxn>
                  <a:cxn ang="0">
                    <a:pos x="146" y="160"/>
                  </a:cxn>
                  <a:cxn ang="0">
                    <a:pos x="128" y="171"/>
                  </a:cxn>
                  <a:cxn ang="0">
                    <a:pos x="113" y="179"/>
                  </a:cxn>
                  <a:cxn ang="0">
                    <a:pos x="95" y="182"/>
                  </a:cxn>
                  <a:cxn ang="0">
                    <a:pos x="77" y="182"/>
                  </a:cxn>
                  <a:cxn ang="0">
                    <a:pos x="0" y="182"/>
                  </a:cxn>
                  <a:cxn ang="0">
                    <a:pos x="0" y="175"/>
                  </a:cxn>
                  <a:cxn ang="0">
                    <a:pos x="8" y="175"/>
                  </a:cxn>
                  <a:cxn ang="0">
                    <a:pos x="15" y="171"/>
                  </a:cxn>
                  <a:cxn ang="0">
                    <a:pos x="19" y="171"/>
                  </a:cxn>
                  <a:cxn ang="0">
                    <a:pos x="19" y="171"/>
                  </a:cxn>
                  <a:cxn ang="0">
                    <a:pos x="22" y="168"/>
                  </a:cxn>
                  <a:cxn ang="0">
                    <a:pos x="26" y="160"/>
                  </a:cxn>
                  <a:cxn ang="0">
                    <a:pos x="26" y="26"/>
                  </a:cxn>
                  <a:cxn ang="0">
                    <a:pos x="22" y="18"/>
                  </a:cxn>
                  <a:cxn ang="0">
                    <a:pos x="22" y="15"/>
                  </a:cxn>
                  <a:cxn ang="0">
                    <a:pos x="19" y="11"/>
                  </a:cxn>
                  <a:cxn ang="0">
                    <a:pos x="8" y="8"/>
                  </a:cxn>
                  <a:cxn ang="0">
                    <a:pos x="0" y="8"/>
                  </a:cxn>
                  <a:cxn ang="0">
                    <a:pos x="0" y="0"/>
                  </a:cxn>
                </a:cxnLst>
                <a:rect l="0" t="0" r="r" b="b"/>
                <a:pathLst>
                  <a:path w="175" h="182">
                    <a:moveTo>
                      <a:pt x="73" y="11"/>
                    </a:moveTo>
                    <a:lnTo>
                      <a:pt x="62" y="11"/>
                    </a:lnTo>
                    <a:lnTo>
                      <a:pt x="51" y="11"/>
                    </a:lnTo>
                    <a:lnTo>
                      <a:pt x="51" y="153"/>
                    </a:lnTo>
                    <a:lnTo>
                      <a:pt x="55" y="160"/>
                    </a:lnTo>
                    <a:lnTo>
                      <a:pt x="59" y="168"/>
                    </a:lnTo>
                    <a:lnTo>
                      <a:pt x="66" y="171"/>
                    </a:lnTo>
                    <a:lnTo>
                      <a:pt x="80" y="171"/>
                    </a:lnTo>
                    <a:lnTo>
                      <a:pt x="95" y="171"/>
                    </a:lnTo>
                    <a:lnTo>
                      <a:pt x="109" y="168"/>
                    </a:lnTo>
                    <a:lnTo>
                      <a:pt x="120" y="160"/>
                    </a:lnTo>
                    <a:lnTo>
                      <a:pt x="128" y="149"/>
                    </a:lnTo>
                    <a:lnTo>
                      <a:pt x="135" y="139"/>
                    </a:lnTo>
                    <a:lnTo>
                      <a:pt x="142" y="124"/>
                    </a:lnTo>
                    <a:lnTo>
                      <a:pt x="142" y="109"/>
                    </a:lnTo>
                    <a:lnTo>
                      <a:pt x="146" y="91"/>
                    </a:lnTo>
                    <a:lnTo>
                      <a:pt x="142" y="73"/>
                    </a:lnTo>
                    <a:lnTo>
                      <a:pt x="139" y="58"/>
                    </a:lnTo>
                    <a:lnTo>
                      <a:pt x="131" y="44"/>
                    </a:lnTo>
                    <a:lnTo>
                      <a:pt x="124" y="33"/>
                    </a:lnTo>
                    <a:lnTo>
                      <a:pt x="113" y="22"/>
                    </a:lnTo>
                    <a:lnTo>
                      <a:pt x="102" y="15"/>
                    </a:lnTo>
                    <a:lnTo>
                      <a:pt x="88" y="11"/>
                    </a:lnTo>
                    <a:lnTo>
                      <a:pt x="73" y="11"/>
                    </a:lnTo>
                    <a:close/>
                    <a:moveTo>
                      <a:pt x="0" y="0"/>
                    </a:moveTo>
                    <a:lnTo>
                      <a:pt x="80" y="0"/>
                    </a:lnTo>
                    <a:lnTo>
                      <a:pt x="99" y="0"/>
                    </a:lnTo>
                    <a:lnTo>
                      <a:pt x="113" y="4"/>
                    </a:lnTo>
                    <a:lnTo>
                      <a:pt x="128" y="11"/>
                    </a:lnTo>
                    <a:lnTo>
                      <a:pt x="142" y="18"/>
                    </a:lnTo>
                    <a:lnTo>
                      <a:pt x="157" y="33"/>
                    </a:lnTo>
                    <a:lnTo>
                      <a:pt x="168" y="48"/>
                    </a:lnTo>
                    <a:lnTo>
                      <a:pt x="171" y="62"/>
                    </a:lnTo>
                    <a:lnTo>
                      <a:pt x="175" y="77"/>
                    </a:lnTo>
                    <a:lnTo>
                      <a:pt x="175" y="91"/>
                    </a:lnTo>
                    <a:lnTo>
                      <a:pt x="175" y="106"/>
                    </a:lnTo>
                    <a:lnTo>
                      <a:pt x="171" y="120"/>
                    </a:lnTo>
                    <a:lnTo>
                      <a:pt x="168" y="131"/>
                    </a:lnTo>
                    <a:lnTo>
                      <a:pt x="157" y="149"/>
                    </a:lnTo>
                    <a:lnTo>
                      <a:pt x="146" y="160"/>
                    </a:lnTo>
                    <a:lnTo>
                      <a:pt x="128" y="171"/>
                    </a:lnTo>
                    <a:lnTo>
                      <a:pt x="113" y="179"/>
                    </a:lnTo>
                    <a:lnTo>
                      <a:pt x="95" y="182"/>
                    </a:lnTo>
                    <a:lnTo>
                      <a:pt x="77" y="182"/>
                    </a:lnTo>
                    <a:lnTo>
                      <a:pt x="0" y="182"/>
                    </a:lnTo>
                    <a:lnTo>
                      <a:pt x="0" y="175"/>
                    </a:lnTo>
                    <a:lnTo>
                      <a:pt x="8" y="175"/>
                    </a:lnTo>
                    <a:lnTo>
                      <a:pt x="15" y="171"/>
                    </a:lnTo>
                    <a:lnTo>
                      <a:pt x="19" y="171"/>
                    </a:lnTo>
                    <a:lnTo>
                      <a:pt x="22" y="168"/>
                    </a:lnTo>
                    <a:lnTo>
                      <a:pt x="26" y="160"/>
                    </a:lnTo>
                    <a:lnTo>
                      <a:pt x="26" y="26"/>
                    </a:lnTo>
                    <a:lnTo>
                      <a:pt x="22" y="18"/>
                    </a:lnTo>
                    <a:lnTo>
                      <a:pt x="22" y="15"/>
                    </a:lnTo>
                    <a:lnTo>
                      <a:pt x="19" y="11"/>
                    </a:lnTo>
                    <a:lnTo>
                      <a:pt x="8" y="8"/>
                    </a:lnTo>
                    <a:lnTo>
                      <a:pt x="0" y="8"/>
                    </a:lnTo>
                    <a:lnTo>
                      <a:pt x="0" y="0"/>
                    </a:lnTo>
                    <a:close/>
                  </a:path>
                </a:pathLst>
              </a:custGeom>
              <a:solidFill>
                <a:srgbClr val="000000"/>
              </a:solidFill>
              <a:ln w="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90970" name="Freeform 154"/>
              <p:cNvSpPr>
                <a:spLocks/>
              </p:cNvSpPr>
              <p:nvPr/>
            </p:nvSpPr>
            <p:spPr bwMode="auto">
              <a:xfrm>
                <a:off x="386" y="5633"/>
                <a:ext cx="141" cy="131"/>
              </a:xfrm>
              <a:custGeom>
                <a:avLst/>
                <a:gdLst/>
                <a:ahLst/>
                <a:cxnLst>
                  <a:cxn ang="0">
                    <a:pos x="43" y="0"/>
                  </a:cxn>
                  <a:cxn ang="0">
                    <a:pos x="43" y="0"/>
                  </a:cxn>
                  <a:cxn ang="0">
                    <a:pos x="43" y="91"/>
                  </a:cxn>
                  <a:cxn ang="0">
                    <a:pos x="47" y="102"/>
                  </a:cxn>
                  <a:cxn ang="0">
                    <a:pos x="50" y="109"/>
                  </a:cxn>
                  <a:cxn ang="0">
                    <a:pos x="58" y="116"/>
                  </a:cxn>
                  <a:cxn ang="0">
                    <a:pos x="65" y="116"/>
                  </a:cxn>
                  <a:cxn ang="0">
                    <a:pos x="72" y="116"/>
                  </a:cxn>
                  <a:cxn ang="0">
                    <a:pos x="80" y="116"/>
                  </a:cxn>
                  <a:cxn ang="0">
                    <a:pos x="87" y="109"/>
                  </a:cxn>
                  <a:cxn ang="0">
                    <a:pos x="94" y="105"/>
                  </a:cxn>
                  <a:cxn ang="0">
                    <a:pos x="98" y="98"/>
                  </a:cxn>
                  <a:cxn ang="0">
                    <a:pos x="98" y="25"/>
                  </a:cxn>
                  <a:cxn ang="0">
                    <a:pos x="98" y="18"/>
                  </a:cxn>
                  <a:cxn ang="0">
                    <a:pos x="90" y="14"/>
                  </a:cxn>
                  <a:cxn ang="0">
                    <a:pos x="83" y="11"/>
                  </a:cxn>
                  <a:cxn ang="0">
                    <a:pos x="76" y="11"/>
                  </a:cxn>
                  <a:cxn ang="0">
                    <a:pos x="76" y="3"/>
                  </a:cxn>
                  <a:cxn ang="0">
                    <a:pos x="120" y="0"/>
                  </a:cxn>
                  <a:cxn ang="0">
                    <a:pos x="123" y="0"/>
                  </a:cxn>
                  <a:cxn ang="0">
                    <a:pos x="123" y="102"/>
                  </a:cxn>
                  <a:cxn ang="0">
                    <a:pos x="123" y="109"/>
                  </a:cxn>
                  <a:cxn ang="0">
                    <a:pos x="130" y="116"/>
                  </a:cxn>
                  <a:cxn ang="0">
                    <a:pos x="134" y="116"/>
                  </a:cxn>
                  <a:cxn ang="0">
                    <a:pos x="141" y="116"/>
                  </a:cxn>
                  <a:cxn ang="0">
                    <a:pos x="141" y="127"/>
                  </a:cxn>
                  <a:cxn ang="0">
                    <a:pos x="101" y="127"/>
                  </a:cxn>
                  <a:cxn ang="0">
                    <a:pos x="98" y="127"/>
                  </a:cxn>
                  <a:cxn ang="0">
                    <a:pos x="98" y="109"/>
                  </a:cxn>
                  <a:cxn ang="0">
                    <a:pos x="98" y="109"/>
                  </a:cxn>
                  <a:cxn ang="0">
                    <a:pos x="90" y="116"/>
                  </a:cxn>
                  <a:cxn ang="0">
                    <a:pos x="83" y="124"/>
                  </a:cxn>
                  <a:cxn ang="0">
                    <a:pos x="72" y="131"/>
                  </a:cxn>
                  <a:cxn ang="0">
                    <a:pos x="65" y="131"/>
                  </a:cxn>
                  <a:cxn ang="0">
                    <a:pos x="54" y="131"/>
                  </a:cxn>
                  <a:cxn ang="0">
                    <a:pos x="43" y="131"/>
                  </a:cxn>
                  <a:cxn ang="0">
                    <a:pos x="36" y="127"/>
                  </a:cxn>
                  <a:cxn ang="0">
                    <a:pos x="29" y="120"/>
                  </a:cxn>
                  <a:cxn ang="0">
                    <a:pos x="25" y="113"/>
                  </a:cxn>
                  <a:cxn ang="0">
                    <a:pos x="21" y="102"/>
                  </a:cxn>
                  <a:cxn ang="0">
                    <a:pos x="21" y="87"/>
                  </a:cxn>
                  <a:cxn ang="0">
                    <a:pos x="21" y="25"/>
                  </a:cxn>
                  <a:cxn ang="0">
                    <a:pos x="18" y="18"/>
                  </a:cxn>
                  <a:cxn ang="0">
                    <a:pos x="14" y="14"/>
                  </a:cxn>
                  <a:cxn ang="0">
                    <a:pos x="7" y="11"/>
                  </a:cxn>
                  <a:cxn ang="0">
                    <a:pos x="0" y="11"/>
                  </a:cxn>
                  <a:cxn ang="0">
                    <a:pos x="0" y="3"/>
                  </a:cxn>
                  <a:cxn ang="0">
                    <a:pos x="43" y="0"/>
                  </a:cxn>
                </a:cxnLst>
                <a:rect l="0" t="0" r="r" b="b"/>
                <a:pathLst>
                  <a:path w="141" h="131">
                    <a:moveTo>
                      <a:pt x="43" y="0"/>
                    </a:moveTo>
                    <a:lnTo>
                      <a:pt x="43" y="0"/>
                    </a:lnTo>
                    <a:lnTo>
                      <a:pt x="43" y="91"/>
                    </a:lnTo>
                    <a:lnTo>
                      <a:pt x="47" y="102"/>
                    </a:lnTo>
                    <a:lnTo>
                      <a:pt x="50" y="109"/>
                    </a:lnTo>
                    <a:lnTo>
                      <a:pt x="58" y="116"/>
                    </a:lnTo>
                    <a:lnTo>
                      <a:pt x="65" y="116"/>
                    </a:lnTo>
                    <a:lnTo>
                      <a:pt x="72" y="116"/>
                    </a:lnTo>
                    <a:lnTo>
                      <a:pt x="80" y="116"/>
                    </a:lnTo>
                    <a:lnTo>
                      <a:pt x="87" y="109"/>
                    </a:lnTo>
                    <a:lnTo>
                      <a:pt x="94" y="105"/>
                    </a:lnTo>
                    <a:lnTo>
                      <a:pt x="98" y="98"/>
                    </a:lnTo>
                    <a:lnTo>
                      <a:pt x="98" y="25"/>
                    </a:lnTo>
                    <a:lnTo>
                      <a:pt x="98" y="18"/>
                    </a:lnTo>
                    <a:lnTo>
                      <a:pt x="90" y="14"/>
                    </a:lnTo>
                    <a:lnTo>
                      <a:pt x="83" y="11"/>
                    </a:lnTo>
                    <a:lnTo>
                      <a:pt x="76" y="11"/>
                    </a:lnTo>
                    <a:lnTo>
                      <a:pt x="76" y="3"/>
                    </a:lnTo>
                    <a:lnTo>
                      <a:pt x="120" y="0"/>
                    </a:lnTo>
                    <a:lnTo>
                      <a:pt x="123" y="0"/>
                    </a:lnTo>
                    <a:lnTo>
                      <a:pt x="123" y="102"/>
                    </a:lnTo>
                    <a:lnTo>
                      <a:pt x="123" y="109"/>
                    </a:lnTo>
                    <a:lnTo>
                      <a:pt x="130" y="116"/>
                    </a:lnTo>
                    <a:lnTo>
                      <a:pt x="134" y="116"/>
                    </a:lnTo>
                    <a:lnTo>
                      <a:pt x="141" y="116"/>
                    </a:lnTo>
                    <a:lnTo>
                      <a:pt x="141" y="127"/>
                    </a:lnTo>
                    <a:lnTo>
                      <a:pt x="101" y="127"/>
                    </a:lnTo>
                    <a:lnTo>
                      <a:pt x="98" y="127"/>
                    </a:lnTo>
                    <a:lnTo>
                      <a:pt x="98" y="109"/>
                    </a:lnTo>
                    <a:lnTo>
                      <a:pt x="90" y="116"/>
                    </a:lnTo>
                    <a:lnTo>
                      <a:pt x="83" y="124"/>
                    </a:lnTo>
                    <a:lnTo>
                      <a:pt x="72" y="131"/>
                    </a:lnTo>
                    <a:lnTo>
                      <a:pt x="65" y="131"/>
                    </a:lnTo>
                    <a:lnTo>
                      <a:pt x="54" y="131"/>
                    </a:lnTo>
                    <a:lnTo>
                      <a:pt x="43" y="131"/>
                    </a:lnTo>
                    <a:lnTo>
                      <a:pt x="36" y="127"/>
                    </a:lnTo>
                    <a:lnTo>
                      <a:pt x="29" y="120"/>
                    </a:lnTo>
                    <a:lnTo>
                      <a:pt x="25" y="113"/>
                    </a:lnTo>
                    <a:lnTo>
                      <a:pt x="21" y="102"/>
                    </a:lnTo>
                    <a:lnTo>
                      <a:pt x="21" y="87"/>
                    </a:lnTo>
                    <a:lnTo>
                      <a:pt x="21" y="25"/>
                    </a:lnTo>
                    <a:lnTo>
                      <a:pt x="18" y="18"/>
                    </a:lnTo>
                    <a:lnTo>
                      <a:pt x="14" y="14"/>
                    </a:lnTo>
                    <a:lnTo>
                      <a:pt x="7" y="11"/>
                    </a:lnTo>
                    <a:lnTo>
                      <a:pt x="0" y="11"/>
                    </a:lnTo>
                    <a:lnTo>
                      <a:pt x="0" y="3"/>
                    </a:lnTo>
                    <a:lnTo>
                      <a:pt x="43" y="0"/>
                    </a:lnTo>
                    <a:close/>
                  </a:path>
                </a:pathLst>
              </a:custGeom>
              <a:solidFill>
                <a:srgbClr val="000000"/>
              </a:solidFill>
              <a:ln w="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90969" name="Freeform 153"/>
              <p:cNvSpPr>
                <a:spLocks noEditPoints="1"/>
              </p:cNvSpPr>
              <p:nvPr/>
            </p:nvSpPr>
            <p:spPr bwMode="auto">
              <a:xfrm>
                <a:off x="546" y="5629"/>
                <a:ext cx="123" cy="135"/>
              </a:xfrm>
              <a:custGeom>
                <a:avLst/>
                <a:gdLst/>
                <a:ahLst/>
                <a:cxnLst>
                  <a:cxn ang="0">
                    <a:pos x="61" y="11"/>
                  </a:cxn>
                  <a:cxn ang="0">
                    <a:pos x="50" y="11"/>
                  </a:cxn>
                  <a:cxn ang="0">
                    <a:pos x="43" y="15"/>
                  </a:cxn>
                  <a:cxn ang="0">
                    <a:pos x="36" y="22"/>
                  </a:cxn>
                  <a:cxn ang="0">
                    <a:pos x="32" y="29"/>
                  </a:cxn>
                  <a:cxn ang="0">
                    <a:pos x="29" y="37"/>
                  </a:cxn>
                  <a:cxn ang="0">
                    <a:pos x="25" y="48"/>
                  </a:cxn>
                  <a:cxn ang="0">
                    <a:pos x="25" y="66"/>
                  </a:cxn>
                  <a:cxn ang="0">
                    <a:pos x="25" y="77"/>
                  </a:cxn>
                  <a:cxn ang="0">
                    <a:pos x="25" y="91"/>
                  </a:cxn>
                  <a:cxn ang="0">
                    <a:pos x="29" y="98"/>
                  </a:cxn>
                  <a:cxn ang="0">
                    <a:pos x="32" y="109"/>
                  </a:cxn>
                  <a:cxn ang="0">
                    <a:pos x="40" y="117"/>
                  </a:cxn>
                  <a:cxn ang="0">
                    <a:pos x="43" y="120"/>
                  </a:cxn>
                  <a:cxn ang="0">
                    <a:pos x="50" y="124"/>
                  </a:cxn>
                  <a:cxn ang="0">
                    <a:pos x="61" y="128"/>
                  </a:cxn>
                  <a:cxn ang="0">
                    <a:pos x="72" y="124"/>
                  </a:cxn>
                  <a:cxn ang="0">
                    <a:pos x="80" y="120"/>
                  </a:cxn>
                  <a:cxn ang="0">
                    <a:pos x="87" y="109"/>
                  </a:cxn>
                  <a:cxn ang="0">
                    <a:pos x="90" y="98"/>
                  </a:cxn>
                  <a:cxn ang="0">
                    <a:pos x="94" y="84"/>
                  </a:cxn>
                  <a:cxn ang="0">
                    <a:pos x="98" y="66"/>
                  </a:cxn>
                  <a:cxn ang="0">
                    <a:pos x="94" y="48"/>
                  </a:cxn>
                  <a:cxn ang="0">
                    <a:pos x="90" y="37"/>
                  </a:cxn>
                  <a:cxn ang="0">
                    <a:pos x="87" y="29"/>
                  </a:cxn>
                  <a:cxn ang="0">
                    <a:pos x="83" y="22"/>
                  </a:cxn>
                  <a:cxn ang="0">
                    <a:pos x="76" y="15"/>
                  </a:cxn>
                  <a:cxn ang="0">
                    <a:pos x="69" y="11"/>
                  </a:cxn>
                  <a:cxn ang="0">
                    <a:pos x="61" y="11"/>
                  </a:cxn>
                  <a:cxn ang="0">
                    <a:pos x="61" y="0"/>
                  </a:cxn>
                  <a:cxn ang="0">
                    <a:pos x="80" y="4"/>
                  </a:cxn>
                  <a:cxn ang="0">
                    <a:pos x="94" y="7"/>
                  </a:cxn>
                  <a:cxn ang="0">
                    <a:pos x="105" y="18"/>
                  </a:cxn>
                  <a:cxn ang="0">
                    <a:pos x="116" y="33"/>
                  </a:cxn>
                  <a:cxn ang="0">
                    <a:pos x="120" y="48"/>
                  </a:cxn>
                  <a:cxn ang="0">
                    <a:pos x="123" y="66"/>
                  </a:cxn>
                  <a:cxn ang="0">
                    <a:pos x="123" y="80"/>
                  </a:cxn>
                  <a:cxn ang="0">
                    <a:pos x="120" y="95"/>
                  </a:cxn>
                  <a:cxn ang="0">
                    <a:pos x="112" y="106"/>
                  </a:cxn>
                  <a:cxn ang="0">
                    <a:pos x="105" y="117"/>
                  </a:cxn>
                  <a:cxn ang="0">
                    <a:pos x="98" y="124"/>
                  </a:cxn>
                  <a:cxn ang="0">
                    <a:pos x="87" y="131"/>
                  </a:cxn>
                  <a:cxn ang="0">
                    <a:pos x="72" y="135"/>
                  </a:cxn>
                  <a:cxn ang="0">
                    <a:pos x="58" y="135"/>
                  </a:cxn>
                  <a:cxn ang="0">
                    <a:pos x="47" y="135"/>
                  </a:cxn>
                  <a:cxn ang="0">
                    <a:pos x="36" y="131"/>
                  </a:cxn>
                  <a:cxn ang="0">
                    <a:pos x="25" y="128"/>
                  </a:cxn>
                  <a:cxn ang="0">
                    <a:pos x="18" y="117"/>
                  </a:cxn>
                  <a:cxn ang="0">
                    <a:pos x="10" y="109"/>
                  </a:cxn>
                  <a:cxn ang="0">
                    <a:pos x="3" y="98"/>
                  </a:cxn>
                  <a:cxn ang="0">
                    <a:pos x="0" y="84"/>
                  </a:cxn>
                  <a:cxn ang="0">
                    <a:pos x="0" y="69"/>
                  </a:cxn>
                  <a:cxn ang="0">
                    <a:pos x="0" y="51"/>
                  </a:cxn>
                  <a:cxn ang="0">
                    <a:pos x="7" y="33"/>
                  </a:cxn>
                  <a:cxn ang="0">
                    <a:pos x="14" y="18"/>
                  </a:cxn>
                  <a:cxn ang="0">
                    <a:pos x="29" y="7"/>
                  </a:cxn>
                  <a:cxn ang="0">
                    <a:pos x="43" y="4"/>
                  </a:cxn>
                  <a:cxn ang="0">
                    <a:pos x="61" y="0"/>
                  </a:cxn>
                </a:cxnLst>
                <a:rect l="0" t="0" r="r" b="b"/>
                <a:pathLst>
                  <a:path w="123" h="135">
                    <a:moveTo>
                      <a:pt x="61" y="11"/>
                    </a:moveTo>
                    <a:lnTo>
                      <a:pt x="50" y="11"/>
                    </a:lnTo>
                    <a:lnTo>
                      <a:pt x="43" y="15"/>
                    </a:lnTo>
                    <a:lnTo>
                      <a:pt x="36" y="22"/>
                    </a:lnTo>
                    <a:lnTo>
                      <a:pt x="32" y="29"/>
                    </a:lnTo>
                    <a:lnTo>
                      <a:pt x="29" y="37"/>
                    </a:lnTo>
                    <a:lnTo>
                      <a:pt x="25" y="48"/>
                    </a:lnTo>
                    <a:lnTo>
                      <a:pt x="25" y="66"/>
                    </a:lnTo>
                    <a:lnTo>
                      <a:pt x="25" y="77"/>
                    </a:lnTo>
                    <a:lnTo>
                      <a:pt x="25" y="91"/>
                    </a:lnTo>
                    <a:lnTo>
                      <a:pt x="29" y="98"/>
                    </a:lnTo>
                    <a:lnTo>
                      <a:pt x="32" y="109"/>
                    </a:lnTo>
                    <a:lnTo>
                      <a:pt x="40" y="117"/>
                    </a:lnTo>
                    <a:lnTo>
                      <a:pt x="43" y="120"/>
                    </a:lnTo>
                    <a:lnTo>
                      <a:pt x="50" y="124"/>
                    </a:lnTo>
                    <a:lnTo>
                      <a:pt x="61" y="128"/>
                    </a:lnTo>
                    <a:lnTo>
                      <a:pt x="72" y="124"/>
                    </a:lnTo>
                    <a:lnTo>
                      <a:pt x="80" y="120"/>
                    </a:lnTo>
                    <a:lnTo>
                      <a:pt x="87" y="109"/>
                    </a:lnTo>
                    <a:lnTo>
                      <a:pt x="90" y="98"/>
                    </a:lnTo>
                    <a:lnTo>
                      <a:pt x="94" y="84"/>
                    </a:lnTo>
                    <a:lnTo>
                      <a:pt x="98" y="66"/>
                    </a:lnTo>
                    <a:lnTo>
                      <a:pt x="94" y="48"/>
                    </a:lnTo>
                    <a:lnTo>
                      <a:pt x="90" y="37"/>
                    </a:lnTo>
                    <a:lnTo>
                      <a:pt x="87" y="29"/>
                    </a:lnTo>
                    <a:lnTo>
                      <a:pt x="83" y="22"/>
                    </a:lnTo>
                    <a:lnTo>
                      <a:pt x="76" y="15"/>
                    </a:lnTo>
                    <a:lnTo>
                      <a:pt x="69" y="11"/>
                    </a:lnTo>
                    <a:lnTo>
                      <a:pt x="61" y="11"/>
                    </a:lnTo>
                    <a:close/>
                    <a:moveTo>
                      <a:pt x="61" y="0"/>
                    </a:moveTo>
                    <a:lnTo>
                      <a:pt x="80" y="4"/>
                    </a:lnTo>
                    <a:lnTo>
                      <a:pt x="94" y="7"/>
                    </a:lnTo>
                    <a:lnTo>
                      <a:pt x="105" y="18"/>
                    </a:lnTo>
                    <a:lnTo>
                      <a:pt x="116" y="33"/>
                    </a:lnTo>
                    <a:lnTo>
                      <a:pt x="120" y="48"/>
                    </a:lnTo>
                    <a:lnTo>
                      <a:pt x="123" y="66"/>
                    </a:lnTo>
                    <a:lnTo>
                      <a:pt x="123" y="80"/>
                    </a:lnTo>
                    <a:lnTo>
                      <a:pt x="120" y="95"/>
                    </a:lnTo>
                    <a:lnTo>
                      <a:pt x="112" y="106"/>
                    </a:lnTo>
                    <a:lnTo>
                      <a:pt x="105" y="117"/>
                    </a:lnTo>
                    <a:lnTo>
                      <a:pt x="98" y="124"/>
                    </a:lnTo>
                    <a:lnTo>
                      <a:pt x="87" y="131"/>
                    </a:lnTo>
                    <a:lnTo>
                      <a:pt x="72" y="135"/>
                    </a:lnTo>
                    <a:lnTo>
                      <a:pt x="58" y="135"/>
                    </a:lnTo>
                    <a:lnTo>
                      <a:pt x="47" y="135"/>
                    </a:lnTo>
                    <a:lnTo>
                      <a:pt x="36" y="131"/>
                    </a:lnTo>
                    <a:lnTo>
                      <a:pt x="25" y="128"/>
                    </a:lnTo>
                    <a:lnTo>
                      <a:pt x="18" y="117"/>
                    </a:lnTo>
                    <a:lnTo>
                      <a:pt x="10" y="109"/>
                    </a:lnTo>
                    <a:lnTo>
                      <a:pt x="3" y="98"/>
                    </a:lnTo>
                    <a:lnTo>
                      <a:pt x="0" y="84"/>
                    </a:lnTo>
                    <a:lnTo>
                      <a:pt x="0" y="69"/>
                    </a:lnTo>
                    <a:lnTo>
                      <a:pt x="0" y="51"/>
                    </a:lnTo>
                    <a:lnTo>
                      <a:pt x="7" y="33"/>
                    </a:lnTo>
                    <a:lnTo>
                      <a:pt x="14" y="18"/>
                    </a:lnTo>
                    <a:lnTo>
                      <a:pt x="29" y="7"/>
                    </a:lnTo>
                    <a:lnTo>
                      <a:pt x="43" y="4"/>
                    </a:lnTo>
                    <a:lnTo>
                      <a:pt x="61" y="0"/>
                    </a:lnTo>
                    <a:close/>
                  </a:path>
                </a:pathLst>
              </a:custGeom>
              <a:solidFill>
                <a:srgbClr val="000000"/>
              </a:solidFill>
              <a:ln w="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90968" name="Freeform 152"/>
              <p:cNvSpPr>
                <a:spLocks noEditPoints="1"/>
              </p:cNvSpPr>
              <p:nvPr/>
            </p:nvSpPr>
            <p:spPr bwMode="auto">
              <a:xfrm>
                <a:off x="687" y="5560"/>
                <a:ext cx="142" cy="204"/>
              </a:xfrm>
              <a:custGeom>
                <a:avLst/>
                <a:gdLst/>
                <a:ahLst/>
                <a:cxnLst>
                  <a:cxn ang="0">
                    <a:pos x="55" y="80"/>
                  </a:cxn>
                  <a:cxn ang="0">
                    <a:pos x="44" y="87"/>
                  </a:cxn>
                  <a:cxn ang="0">
                    <a:pos x="33" y="102"/>
                  </a:cxn>
                  <a:cxn ang="0">
                    <a:pos x="29" y="124"/>
                  </a:cxn>
                  <a:cxn ang="0">
                    <a:pos x="29" y="149"/>
                  </a:cxn>
                  <a:cxn ang="0">
                    <a:pos x="33" y="167"/>
                  </a:cxn>
                  <a:cxn ang="0">
                    <a:pos x="40" y="182"/>
                  </a:cxn>
                  <a:cxn ang="0">
                    <a:pos x="55" y="189"/>
                  </a:cxn>
                  <a:cxn ang="0">
                    <a:pos x="73" y="189"/>
                  </a:cxn>
                  <a:cxn ang="0">
                    <a:pos x="95" y="175"/>
                  </a:cxn>
                  <a:cxn ang="0">
                    <a:pos x="91" y="95"/>
                  </a:cxn>
                  <a:cxn ang="0">
                    <a:pos x="77" y="80"/>
                  </a:cxn>
                  <a:cxn ang="0">
                    <a:pos x="62" y="80"/>
                  </a:cxn>
                  <a:cxn ang="0">
                    <a:pos x="117" y="4"/>
                  </a:cxn>
                  <a:cxn ang="0">
                    <a:pos x="120" y="182"/>
                  </a:cxn>
                  <a:cxn ang="0">
                    <a:pos x="131" y="189"/>
                  </a:cxn>
                  <a:cxn ang="0">
                    <a:pos x="142" y="200"/>
                  </a:cxn>
                  <a:cxn ang="0">
                    <a:pos x="95" y="200"/>
                  </a:cxn>
                  <a:cxn ang="0">
                    <a:pos x="91" y="189"/>
                  </a:cxn>
                  <a:cxn ang="0">
                    <a:pos x="77" y="200"/>
                  </a:cxn>
                  <a:cxn ang="0">
                    <a:pos x="55" y="204"/>
                  </a:cxn>
                  <a:cxn ang="0">
                    <a:pos x="33" y="200"/>
                  </a:cxn>
                  <a:cxn ang="0">
                    <a:pos x="19" y="186"/>
                  </a:cxn>
                  <a:cxn ang="0">
                    <a:pos x="4" y="164"/>
                  </a:cxn>
                  <a:cxn ang="0">
                    <a:pos x="0" y="138"/>
                  </a:cxn>
                  <a:cxn ang="0">
                    <a:pos x="4" y="109"/>
                  </a:cxn>
                  <a:cxn ang="0">
                    <a:pos x="19" y="87"/>
                  </a:cxn>
                  <a:cxn ang="0">
                    <a:pos x="37" y="76"/>
                  </a:cxn>
                  <a:cxn ang="0">
                    <a:pos x="62" y="69"/>
                  </a:cxn>
                  <a:cxn ang="0">
                    <a:pos x="88" y="73"/>
                  </a:cxn>
                  <a:cxn ang="0">
                    <a:pos x="95" y="33"/>
                  </a:cxn>
                  <a:cxn ang="0">
                    <a:pos x="88" y="15"/>
                  </a:cxn>
                  <a:cxn ang="0">
                    <a:pos x="77" y="11"/>
                  </a:cxn>
                  <a:cxn ang="0">
                    <a:pos x="62" y="4"/>
                  </a:cxn>
                </a:cxnLst>
                <a:rect l="0" t="0" r="r" b="b"/>
                <a:pathLst>
                  <a:path w="142" h="204">
                    <a:moveTo>
                      <a:pt x="62" y="80"/>
                    </a:moveTo>
                    <a:lnTo>
                      <a:pt x="55" y="80"/>
                    </a:lnTo>
                    <a:lnTo>
                      <a:pt x="48" y="84"/>
                    </a:lnTo>
                    <a:lnTo>
                      <a:pt x="44" y="87"/>
                    </a:lnTo>
                    <a:lnTo>
                      <a:pt x="37" y="95"/>
                    </a:lnTo>
                    <a:lnTo>
                      <a:pt x="33" y="102"/>
                    </a:lnTo>
                    <a:lnTo>
                      <a:pt x="29" y="113"/>
                    </a:lnTo>
                    <a:lnTo>
                      <a:pt x="29" y="124"/>
                    </a:lnTo>
                    <a:lnTo>
                      <a:pt x="26" y="138"/>
                    </a:lnTo>
                    <a:lnTo>
                      <a:pt x="29" y="149"/>
                    </a:lnTo>
                    <a:lnTo>
                      <a:pt x="29" y="157"/>
                    </a:lnTo>
                    <a:lnTo>
                      <a:pt x="33" y="167"/>
                    </a:lnTo>
                    <a:lnTo>
                      <a:pt x="37" y="175"/>
                    </a:lnTo>
                    <a:lnTo>
                      <a:pt x="40" y="182"/>
                    </a:lnTo>
                    <a:lnTo>
                      <a:pt x="48" y="186"/>
                    </a:lnTo>
                    <a:lnTo>
                      <a:pt x="55" y="189"/>
                    </a:lnTo>
                    <a:lnTo>
                      <a:pt x="66" y="189"/>
                    </a:lnTo>
                    <a:lnTo>
                      <a:pt x="73" y="189"/>
                    </a:lnTo>
                    <a:lnTo>
                      <a:pt x="80" y="186"/>
                    </a:lnTo>
                    <a:lnTo>
                      <a:pt x="95" y="175"/>
                    </a:lnTo>
                    <a:lnTo>
                      <a:pt x="95" y="102"/>
                    </a:lnTo>
                    <a:lnTo>
                      <a:pt x="91" y="95"/>
                    </a:lnTo>
                    <a:lnTo>
                      <a:pt x="84" y="87"/>
                    </a:lnTo>
                    <a:lnTo>
                      <a:pt x="77" y="80"/>
                    </a:lnTo>
                    <a:lnTo>
                      <a:pt x="69" y="80"/>
                    </a:lnTo>
                    <a:lnTo>
                      <a:pt x="62" y="80"/>
                    </a:lnTo>
                    <a:close/>
                    <a:moveTo>
                      <a:pt x="117" y="0"/>
                    </a:moveTo>
                    <a:lnTo>
                      <a:pt x="117" y="4"/>
                    </a:lnTo>
                    <a:lnTo>
                      <a:pt x="117" y="175"/>
                    </a:lnTo>
                    <a:lnTo>
                      <a:pt x="120" y="182"/>
                    </a:lnTo>
                    <a:lnTo>
                      <a:pt x="124" y="189"/>
                    </a:lnTo>
                    <a:lnTo>
                      <a:pt x="131" y="189"/>
                    </a:lnTo>
                    <a:lnTo>
                      <a:pt x="142" y="189"/>
                    </a:lnTo>
                    <a:lnTo>
                      <a:pt x="142" y="200"/>
                    </a:lnTo>
                    <a:lnTo>
                      <a:pt x="95" y="200"/>
                    </a:lnTo>
                    <a:lnTo>
                      <a:pt x="95" y="189"/>
                    </a:lnTo>
                    <a:lnTo>
                      <a:pt x="91" y="189"/>
                    </a:lnTo>
                    <a:lnTo>
                      <a:pt x="84" y="193"/>
                    </a:lnTo>
                    <a:lnTo>
                      <a:pt x="77" y="200"/>
                    </a:lnTo>
                    <a:lnTo>
                      <a:pt x="66" y="204"/>
                    </a:lnTo>
                    <a:lnTo>
                      <a:pt x="55" y="204"/>
                    </a:lnTo>
                    <a:lnTo>
                      <a:pt x="44" y="204"/>
                    </a:lnTo>
                    <a:lnTo>
                      <a:pt x="33" y="200"/>
                    </a:lnTo>
                    <a:lnTo>
                      <a:pt x="26" y="193"/>
                    </a:lnTo>
                    <a:lnTo>
                      <a:pt x="19" y="186"/>
                    </a:lnTo>
                    <a:lnTo>
                      <a:pt x="11" y="175"/>
                    </a:lnTo>
                    <a:lnTo>
                      <a:pt x="4" y="164"/>
                    </a:lnTo>
                    <a:lnTo>
                      <a:pt x="0" y="153"/>
                    </a:lnTo>
                    <a:lnTo>
                      <a:pt x="0" y="138"/>
                    </a:lnTo>
                    <a:lnTo>
                      <a:pt x="0" y="124"/>
                    </a:lnTo>
                    <a:lnTo>
                      <a:pt x="4" y="109"/>
                    </a:lnTo>
                    <a:lnTo>
                      <a:pt x="11" y="98"/>
                    </a:lnTo>
                    <a:lnTo>
                      <a:pt x="19" y="87"/>
                    </a:lnTo>
                    <a:lnTo>
                      <a:pt x="26" y="80"/>
                    </a:lnTo>
                    <a:lnTo>
                      <a:pt x="37" y="76"/>
                    </a:lnTo>
                    <a:lnTo>
                      <a:pt x="48" y="69"/>
                    </a:lnTo>
                    <a:lnTo>
                      <a:pt x="62" y="69"/>
                    </a:lnTo>
                    <a:lnTo>
                      <a:pt x="80" y="73"/>
                    </a:lnTo>
                    <a:lnTo>
                      <a:pt x="88" y="73"/>
                    </a:lnTo>
                    <a:lnTo>
                      <a:pt x="95" y="76"/>
                    </a:lnTo>
                    <a:lnTo>
                      <a:pt x="95" y="33"/>
                    </a:lnTo>
                    <a:lnTo>
                      <a:pt x="91" y="22"/>
                    </a:lnTo>
                    <a:lnTo>
                      <a:pt x="88" y="15"/>
                    </a:lnTo>
                    <a:lnTo>
                      <a:pt x="84" y="15"/>
                    </a:lnTo>
                    <a:lnTo>
                      <a:pt x="77" y="11"/>
                    </a:lnTo>
                    <a:lnTo>
                      <a:pt x="62" y="11"/>
                    </a:lnTo>
                    <a:lnTo>
                      <a:pt x="62" y="4"/>
                    </a:lnTo>
                    <a:lnTo>
                      <a:pt x="117" y="0"/>
                    </a:lnTo>
                    <a:close/>
                  </a:path>
                </a:pathLst>
              </a:custGeom>
              <a:solidFill>
                <a:srgbClr val="000000"/>
              </a:solidFill>
              <a:ln w="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90967" name="Freeform 151"/>
              <p:cNvSpPr>
                <a:spLocks noEditPoints="1"/>
              </p:cNvSpPr>
              <p:nvPr/>
            </p:nvSpPr>
            <p:spPr bwMode="auto">
              <a:xfrm>
                <a:off x="840" y="5629"/>
                <a:ext cx="113" cy="135"/>
              </a:xfrm>
              <a:custGeom>
                <a:avLst/>
                <a:gdLst/>
                <a:ahLst/>
                <a:cxnLst>
                  <a:cxn ang="0">
                    <a:pos x="58" y="11"/>
                  </a:cxn>
                  <a:cxn ang="0">
                    <a:pos x="51" y="11"/>
                  </a:cxn>
                  <a:cxn ang="0">
                    <a:pos x="44" y="15"/>
                  </a:cxn>
                  <a:cxn ang="0">
                    <a:pos x="36" y="22"/>
                  </a:cxn>
                  <a:cxn ang="0">
                    <a:pos x="29" y="29"/>
                  </a:cxn>
                  <a:cxn ang="0">
                    <a:pos x="26" y="40"/>
                  </a:cxn>
                  <a:cxn ang="0">
                    <a:pos x="26" y="55"/>
                  </a:cxn>
                  <a:cxn ang="0">
                    <a:pos x="84" y="55"/>
                  </a:cxn>
                  <a:cxn ang="0">
                    <a:pos x="84" y="37"/>
                  </a:cxn>
                  <a:cxn ang="0">
                    <a:pos x="84" y="29"/>
                  </a:cxn>
                  <a:cxn ang="0">
                    <a:pos x="80" y="22"/>
                  </a:cxn>
                  <a:cxn ang="0">
                    <a:pos x="76" y="18"/>
                  </a:cxn>
                  <a:cxn ang="0">
                    <a:pos x="73" y="15"/>
                  </a:cxn>
                  <a:cxn ang="0">
                    <a:pos x="66" y="11"/>
                  </a:cxn>
                  <a:cxn ang="0">
                    <a:pos x="58" y="11"/>
                  </a:cxn>
                  <a:cxn ang="0">
                    <a:pos x="58" y="0"/>
                  </a:cxn>
                  <a:cxn ang="0">
                    <a:pos x="73" y="0"/>
                  </a:cxn>
                  <a:cxn ang="0">
                    <a:pos x="84" y="4"/>
                  </a:cxn>
                  <a:cxn ang="0">
                    <a:pos x="91" y="11"/>
                  </a:cxn>
                  <a:cxn ang="0">
                    <a:pos x="98" y="18"/>
                  </a:cxn>
                  <a:cxn ang="0">
                    <a:pos x="106" y="26"/>
                  </a:cxn>
                  <a:cxn ang="0">
                    <a:pos x="109" y="33"/>
                  </a:cxn>
                  <a:cxn ang="0">
                    <a:pos x="109" y="44"/>
                  </a:cxn>
                  <a:cxn ang="0">
                    <a:pos x="109" y="55"/>
                  </a:cxn>
                  <a:cxn ang="0">
                    <a:pos x="109" y="66"/>
                  </a:cxn>
                  <a:cxn ang="0">
                    <a:pos x="26" y="66"/>
                  </a:cxn>
                  <a:cxn ang="0">
                    <a:pos x="26" y="77"/>
                  </a:cxn>
                  <a:cxn ang="0">
                    <a:pos x="29" y="88"/>
                  </a:cxn>
                  <a:cxn ang="0">
                    <a:pos x="33" y="98"/>
                  </a:cxn>
                  <a:cxn ang="0">
                    <a:pos x="36" y="106"/>
                  </a:cxn>
                  <a:cxn ang="0">
                    <a:pos x="40" y="113"/>
                  </a:cxn>
                  <a:cxn ang="0">
                    <a:pos x="47" y="117"/>
                  </a:cxn>
                  <a:cxn ang="0">
                    <a:pos x="58" y="120"/>
                  </a:cxn>
                  <a:cxn ang="0">
                    <a:pos x="69" y="120"/>
                  </a:cxn>
                  <a:cxn ang="0">
                    <a:pos x="80" y="120"/>
                  </a:cxn>
                  <a:cxn ang="0">
                    <a:pos x="87" y="117"/>
                  </a:cxn>
                  <a:cxn ang="0">
                    <a:pos x="95" y="109"/>
                  </a:cxn>
                  <a:cxn ang="0">
                    <a:pos x="106" y="95"/>
                  </a:cxn>
                  <a:cxn ang="0">
                    <a:pos x="113" y="102"/>
                  </a:cxn>
                  <a:cxn ang="0">
                    <a:pos x="106" y="117"/>
                  </a:cxn>
                  <a:cxn ang="0">
                    <a:pos x="91" y="128"/>
                  </a:cxn>
                  <a:cxn ang="0">
                    <a:pos x="76" y="135"/>
                  </a:cxn>
                  <a:cxn ang="0">
                    <a:pos x="62" y="135"/>
                  </a:cxn>
                  <a:cxn ang="0">
                    <a:pos x="47" y="135"/>
                  </a:cxn>
                  <a:cxn ang="0">
                    <a:pos x="33" y="131"/>
                  </a:cxn>
                  <a:cxn ang="0">
                    <a:pos x="22" y="124"/>
                  </a:cxn>
                  <a:cxn ang="0">
                    <a:pos x="15" y="117"/>
                  </a:cxn>
                  <a:cxn ang="0">
                    <a:pos x="7" y="106"/>
                  </a:cxn>
                  <a:cxn ang="0">
                    <a:pos x="4" y="95"/>
                  </a:cxn>
                  <a:cxn ang="0">
                    <a:pos x="0" y="80"/>
                  </a:cxn>
                  <a:cxn ang="0">
                    <a:pos x="0" y="66"/>
                  </a:cxn>
                  <a:cxn ang="0">
                    <a:pos x="0" y="55"/>
                  </a:cxn>
                  <a:cxn ang="0">
                    <a:pos x="4" y="44"/>
                  </a:cxn>
                  <a:cxn ang="0">
                    <a:pos x="7" y="33"/>
                  </a:cxn>
                  <a:cxn ang="0">
                    <a:pos x="15" y="22"/>
                  </a:cxn>
                  <a:cxn ang="0">
                    <a:pos x="22" y="11"/>
                  </a:cxn>
                  <a:cxn ang="0">
                    <a:pos x="33" y="7"/>
                  </a:cxn>
                  <a:cxn ang="0">
                    <a:pos x="44" y="0"/>
                  </a:cxn>
                  <a:cxn ang="0">
                    <a:pos x="58" y="0"/>
                  </a:cxn>
                </a:cxnLst>
                <a:rect l="0" t="0" r="r" b="b"/>
                <a:pathLst>
                  <a:path w="113" h="135">
                    <a:moveTo>
                      <a:pt x="58" y="11"/>
                    </a:moveTo>
                    <a:lnTo>
                      <a:pt x="51" y="11"/>
                    </a:lnTo>
                    <a:lnTo>
                      <a:pt x="44" y="15"/>
                    </a:lnTo>
                    <a:lnTo>
                      <a:pt x="36" y="22"/>
                    </a:lnTo>
                    <a:lnTo>
                      <a:pt x="29" y="29"/>
                    </a:lnTo>
                    <a:lnTo>
                      <a:pt x="26" y="40"/>
                    </a:lnTo>
                    <a:lnTo>
                      <a:pt x="26" y="55"/>
                    </a:lnTo>
                    <a:lnTo>
                      <a:pt x="84" y="55"/>
                    </a:lnTo>
                    <a:lnTo>
                      <a:pt x="84" y="37"/>
                    </a:lnTo>
                    <a:lnTo>
                      <a:pt x="84" y="29"/>
                    </a:lnTo>
                    <a:lnTo>
                      <a:pt x="80" y="22"/>
                    </a:lnTo>
                    <a:lnTo>
                      <a:pt x="76" y="18"/>
                    </a:lnTo>
                    <a:lnTo>
                      <a:pt x="73" y="15"/>
                    </a:lnTo>
                    <a:lnTo>
                      <a:pt x="66" y="11"/>
                    </a:lnTo>
                    <a:lnTo>
                      <a:pt x="58" y="11"/>
                    </a:lnTo>
                    <a:close/>
                    <a:moveTo>
                      <a:pt x="58" y="0"/>
                    </a:moveTo>
                    <a:lnTo>
                      <a:pt x="73" y="0"/>
                    </a:lnTo>
                    <a:lnTo>
                      <a:pt x="84" y="4"/>
                    </a:lnTo>
                    <a:lnTo>
                      <a:pt x="91" y="11"/>
                    </a:lnTo>
                    <a:lnTo>
                      <a:pt x="98" y="18"/>
                    </a:lnTo>
                    <a:lnTo>
                      <a:pt x="106" y="26"/>
                    </a:lnTo>
                    <a:lnTo>
                      <a:pt x="109" y="33"/>
                    </a:lnTo>
                    <a:lnTo>
                      <a:pt x="109" y="44"/>
                    </a:lnTo>
                    <a:lnTo>
                      <a:pt x="109" y="55"/>
                    </a:lnTo>
                    <a:lnTo>
                      <a:pt x="109" y="66"/>
                    </a:lnTo>
                    <a:lnTo>
                      <a:pt x="26" y="66"/>
                    </a:lnTo>
                    <a:lnTo>
                      <a:pt x="26" y="77"/>
                    </a:lnTo>
                    <a:lnTo>
                      <a:pt x="29" y="88"/>
                    </a:lnTo>
                    <a:lnTo>
                      <a:pt x="33" y="98"/>
                    </a:lnTo>
                    <a:lnTo>
                      <a:pt x="36" y="106"/>
                    </a:lnTo>
                    <a:lnTo>
                      <a:pt x="40" y="113"/>
                    </a:lnTo>
                    <a:lnTo>
                      <a:pt x="47" y="117"/>
                    </a:lnTo>
                    <a:lnTo>
                      <a:pt x="58" y="120"/>
                    </a:lnTo>
                    <a:lnTo>
                      <a:pt x="69" y="120"/>
                    </a:lnTo>
                    <a:lnTo>
                      <a:pt x="80" y="120"/>
                    </a:lnTo>
                    <a:lnTo>
                      <a:pt x="87" y="117"/>
                    </a:lnTo>
                    <a:lnTo>
                      <a:pt x="95" y="109"/>
                    </a:lnTo>
                    <a:lnTo>
                      <a:pt x="106" y="95"/>
                    </a:lnTo>
                    <a:lnTo>
                      <a:pt x="113" y="102"/>
                    </a:lnTo>
                    <a:lnTo>
                      <a:pt x="106" y="117"/>
                    </a:lnTo>
                    <a:lnTo>
                      <a:pt x="91" y="128"/>
                    </a:lnTo>
                    <a:lnTo>
                      <a:pt x="76" y="135"/>
                    </a:lnTo>
                    <a:lnTo>
                      <a:pt x="62" y="135"/>
                    </a:lnTo>
                    <a:lnTo>
                      <a:pt x="47" y="135"/>
                    </a:lnTo>
                    <a:lnTo>
                      <a:pt x="33" y="131"/>
                    </a:lnTo>
                    <a:lnTo>
                      <a:pt x="22" y="124"/>
                    </a:lnTo>
                    <a:lnTo>
                      <a:pt x="15" y="117"/>
                    </a:lnTo>
                    <a:lnTo>
                      <a:pt x="7" y="106"/>
                    </a:lnTo>
                    <a:lnTo>
                      <a:pt x="4" y="95"/>
                    </a:lnTo>
                    <a:lnTo>
                      <a:pt x="0" y="80"/>
                    </a:lnTo>
                    <a:lnTo>
                      <a:pt x="0" y="66"/>
                    </a:lnTo>
                    <a:lnTo>
                      <a:pt x="0" y="55"/>
                    </a:lnTo>
                    <a:lnTo>
                      <a:pt x="4" y="44"/>
                    </a:lnTo>
                    <a:lnTo>
                      <a:pt x="7" y="33"/>
                    </a:lnTo>
                    <a:lnTo>
                      <a:pt x="15" y="22"/>
                    </a:lnTo>
                    <a:lnTo>
                      <a:pt x="22" y="11"/>
                    </a:lnTo>
                    <a:lnTo>
                      <a:pt x="33" y="7"/>
                    </a:lnTo>
                    <a:lnTo>
                      <a:pt x="44" y="0"/>
                    </a:lnTo>
                    <a:lnTo>
                      <a:pt x="58" y="0"/>
                    </a:lnTo>
                    <a:close/>
                  </a:path>
                </a:pathLst>
              </a:custGeom>
              <a:solidFill>
                <a:srgbClr val="000000"/>
              </a:solidFill>
              <a:ln w="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90966" name="Freeform 150"/>
              <p:cNvSpPr>
                <a:spLocks/>
              </p:cNvSpPr>
              <p:nvPr/>
            </p:nvSpPr>
            <p:spPr bwMode="auto">
              <a:xfrm>
                <a:off x="967" y="5629"/>
                <a:ext cx="142" cy="131"/>
              </a:xfrm>
              <a:custGeom>
                <a:avLst/>
                <a:gdLst/>
                <a:ahLst/>
                <a:cxnLst>
                  <a:cxn ang="0">
                    <a:pos x="88" y="0"/>
                  </a:cxn>
                  <a:cxn ang="0">
                    <a:pos x="99" y="0"/>
                  </a:cxn>
                  <a:cxn ang="0">
                    <a:pos x="110" y="7"/>
                  </a:cxn>
                  <a:cxn ang="0">
                    <a:pos x="117" y="11"/>
                  </a:cxn>
                  <a:cxn ang="0">
                    <a:pos x="120" y="22"/>
                  </a:cxn>
                  <a:cxn ang="0">
                    <a:pos x="124" y="29"/>
                  </a:cxn>
                  <a:cxn ang="0">
                    <a:pos x="124" y="44"/>
                  </a:cxn>
                  <a:cxn ang="0">
                    <a:pos x="124" y="109"/>
                  </a:cxn>
                  <a:cxn ang="0">
                    <a:pos x="124" y="117"/>
                  </a:cxn>
                  <a:cxn ang="0">
                    <a:pos x="131" y="120"/>
                  </a:cxn>
                  <a:cxn ang="0">
                    <a:pos x="135" y="124"/>
                  </a:cxn>
                  <a:cxn ang="0">
                    <a:pos x="142" y="124"/>
                  </a:cxn>
                  <a:cxn ang="0">
                    <a:pos x="142" y="131"/>
                  </a:cxn>
                  <a:cxn ang="0">
                    <a:pos x="80" y="131"/>
                  </a:cxn>
                  <a:cxn ang="0">
                    <a:pos x="80" y="124"/>
                  </a:cxn>
                  <a:cxn ang="0">
                    <a:pos x="88" y="124"/>
                  </a:cxn>
                  <a:cxn ang="0">
                    <a:pos x="91" y="120"/>
                  </a:cxn>
                  <a:cxn ang="0">
                    <a:pos x="95" y="120"/>
                  </a:cxn>
                  <a:cxn ang="0">
                    <a:pos x="99" y="117"/>
                  </a:cxn>
                  <a:cxn ang="0">
                    <a:pos x="99" y="109"/>
                  </a:cxn>
                  <a:cxn ang="0">
                    <a:pos x="99" y="44"/>
                  </a:cxn>
                  <a:cxn ang="0">
                    <a:pos x="99" y="33"/>
                  </a:cxn>
                  <a:cxn ang="0">
                    <a:pos x="95" y="22"/>
                  </a:cxn>
                  <a:cxn ang="0">
                    <a:pos x="88" y="18"/>
                  </a:cxn>
                  <a:cxn ang="0">
                    <a:pos x="77" y="15"/>
                  </a:cxn>
                  <a:cxn ang="0">
                    <a:pos x="66" y="18"/>
                  </a:cxn>
                  <a:cxn ang="0">
                    <a:pos x="55" y="22"/>
                  </a:cxn>
                  <a:cxn ang="0">
                    <a:pos x="48" y="29"/>
                  </a:cxn>
                  <a:cxn ang="0">
                    <a:pos x="44" y="37"/>
                  </a:cxn>
                  <a:cxn ang="0">
                    <a:pos x="44" y="109"/>
                  </a:cxn>
                  <a:cxn ang="0">
                    <a:pos x="48" y="117"/>
                  </a:cxn>
                  <a:cxn ang="0">
                    <a:pos x="51" y="120"/>
                  </a:cxn>
                  <a:cxn ang="0">
                    <a:pos x="59" y="124"/>
                  </a:cxn>
                  <a:cxn ang="0">
                    <a:pos x="62" y="124"/>
                  </a:cxn>
                  <a:cxn ang="0">
                    <a:pos x="62" y="131"/>
                  </a:cxn>
                  <a:cxn ang="0">
                    <a:pos x="0" y="131"/>
                  </a:cxn>
                  <a:cxn ang="0">
                    <a:pos x="0" y="124"/>
                  </a:cxn>
                  <a:cxn ang="0">
                    <a:pos x="8" y="124"/>
                  </a:cxn>
                  <a:cxn ang="0">
                    <a:pos x="11" y="120"/>
                  </a:cxn>
                  <a:cxn ang="0">
                    <a:pos x="15" y="120"/>
                  </a:cxn>
                  <a:cxn ang="0">
                    <a:pos x="19" y="117"/>
                  </a:cxn>
                  <a:cxn ang="0">
                    <a:pos x="19" y="109"/>
                  </a:cxn>
                  <a:cxn ang="0">
                    <a:pos x="19" y="33"/>
                  </a:cxn>
                  <a:cxn ang="0">
                    <a:pos x="19" y="22"/>
                  </a:cxn>
                  <a:cxn ang="0">
                    <a:pos x="11" y="18"/>
                  </a:cxn>
                  <a:cxn ang="0">
                    <a:pos x="8" y="15"/>
                  </a:cxn>
                  <a:cxn ang="0">
                    <a:pos x="0" y="15"/>
                  </a:cxn>
                  <a:cxn ang="0">
                    <a:pos x="0" y="4"/>
                  </a:cxn>
                  <a:cxn ang="0">
                    <a:pos x="44" y="4"/>
                  </a:cxn>
                  <a:cxn ang="0">
                    <a:pos x="44" y="4"/>
                  </a:cxn>
                  <a:cxn ang="0">
                    <a:pos x="44" y="22"/>
                  </a:cxn>
                  <a:cxn ang="0">
                    <a:pos x="44" y="22"/>
                  </a:cxn>
                  <a:cxn ang="0">
                    <a:pos x="51" y="15"/>
                  </a:cxn>
                  <a:cxn ang="0">
                    <a:pos x="62" y="7"/>
                  </a:cxn>
                  <a:cxn ang="0">
                    <a:pos x="73" y="4"/>
                  </a:cxn>
                  <a:cxn ang="0">
                    <a:pos x="80" y="0"/>
                  </a:cxn>
                  <a:cxn ang="0">
                    <a:pos x="88" y="0"/>
                  </a:cxn>
                </a:cxnLst>
                <a:rect l="0" t="0" r="r" b="b"/>
                <a:pathLst>
                  <a:path w="142" h="131">
                    <a:moveTo>
                      <a:pt x="88" y="0"/>
                    </a:moveTo>
                    <a:lnTo>
                      <a:pt x="99" y="0"/>
                    </a:lnTo>
                    <a:lnTo>
                      <a:pt x="110" y="7"/>
                    </a:lnTo>
                    <a:lnTo>
                      <a:pt x="117" y="11"/>
                    </a:lnTo>
                    <a:lnTo>
                      <a:pt x="120" y="22"/>
                    </a:lnTo>
                    <a:lnTo>
                      <a:pt x="124" y="29"/>
                    </a:lnTo>
                    <a:lnTo>
                      <a:pt x="124" y="44"/>
                    </a:lnTo>
                    <a:lnTo>
                      <a:pt x="124" y="109"/>
                    </a:lnTo>
                    <a:lnTo>
                      <a:pt x="124" y="117"/>
                    </a:lnTo>
                    <a:lnTo>
                      <a:pt x="131" y="120"/>
                    </a:lnTo>
                    <a:lnTo>
                      <a:pt x="135" y="124"/>
                    </a:lnTo>
                    <a:lnTo>
                      <a:pt x="142" y="124"/>
                    </a:lnTo>
                    <a:lnTo>
                      <a:pt x="142" y="131"/>
                    </a:lnTo>
                    <a:lnTo>
                      <a:pt x="80" y="131"/>
                    </a:lnTo>
                    <a:lnTo>
                      <a:pt x="80" y="124"/>
                    </a:lnTo>
                    <a:lnTo>
                      <a:pt x="88" y="124"/>
                    </a:lnTo>
                    <a:lnTo>
                      <a:pt x="91" y="120"/>
                    </a:lnTo>
                    <a:lnTo>
                      <a:pt x="95" y="120"/>
                    </a:lnTo>
                    <a:lnTo>
                      <a:pt x="99" y="117"/>
                    </a:lnTo>
                    <a:lnTo>
                      <a:pt x="99" y="109"/>
                    </a:lnTo>
                    <a:lnTo>
                      <a:pt x="99" y="44"/>
                    </a:lnTo>
                    <a:lnTo>
                      <a:pt x="99" y="33"/>
                    </a:lnTo>
                    <a:lnTo>
                      <a:pt x="95" y="22"/>
                    </a:lnTo>
                    <a:lnTo>
                      <a:pt x="88" y="18"/>
                    </a:lnTo>
                    <a:lnTo>
                      <a:pt x="77" y="15"/>
                    </a:lnTo>
                    <a:lnTo>
                      <a:pt x="66" y="18"/>
                    </a:lnTo>
                    <a:lnTo>
                      <a:pt x="55" y="22"/>
                    </a:lnTo>
                    <a:lnTo>
                      <a:pt x="48" y="29"/>
                    </a:lnTo>
                    <a:lnTo>
                      <a:pt x="44" y="37"/>
                    </a:lnTo>
                    <a:lnTo>
                      <a:pt x="44" y="109"/>
                    </a:lnTo>
                    <a:lnTo>
                      <a:pt x="48" y="117"/>
                    </a:lnTo>
                    <a:lnTo>
                      <a:pt x="51" y="120"/>
                    </a:lnTo>
                    <a:lnTo>
                      <a:pt x="59" y="124"/>
                    </a:lnTo>
                    <a:lnTo>
                      <a:pt x="62" y="124"/>
                    </a:lnTo>
                    <a:lnTo>
                      <a:pt x="62" y="131"/>
                    </a:lnTo>
                    <a:lnTo>
                      <a:pt x="0" y="131"/>
                    </a:lnTo>
                    <a:lnTo>
                      <a:pt x="0" y="124"/>
                    </a:lnTo>
                    <a:lnTo>
                      <a:pt x="8" y="124"/>
                    </a:lnTo>
                    <a:lnTo>
                      <a:pt x="11" y="120"/>
                    </a:lnTo>
                    <a:lnTo>
                      <a:pt x="15" y="120"/>
                    </a:lnTo>
                    <a:lnTo>
                      <a:pt x="19" y="117"/>
                    </a:lnTo>
                    <a:lnTo>
                      <a:pt x="19" y="109"/>
                    </a:lnTo>
                    <a:lnTo>
                      <a:pt x="19" y="33"/>
                    </a:lnTo>
                    <a:lnTo>
                      <a:pt x="19" y="22"/>
                    </a:lnTo>
                    <a:lnTo>
                      <a:pt x="11" y="18"/>
                    </a:lnTo>
                    <a:lnTo>
                      <a:pt x="8" y="15"/>
                    </a:lnTo>
                    <a:lnTo>
                      <a:pt x="0" y="15"/>
                    </a:lnTo>
                    <a:lnTo>
                      <a:pt x="0" y="4"/>
                    </a:lnTo>
                    <a:lnTo>
                      <a:pt x="44" y="4"/>
                    </a:lnTo>
                    <a:lnTo>
                      <a:pt x="44" y="22"/>
                    </a:lnTo>
                    <a:lnTo>
                      <a:pt x="51" y="15"/>
                    </a:lnTo>
                    <a:lnTo>
                      <a:pt x="62" y="7"/>
                    </a:lnTo>
                    <a:lnTo>
                      <a:pt x="73" y="4"/>
                    </a:lnTo>
                    <a:lnTo>
                      <a:pt x="80" y="0"/>
                    </a:lnTo>
                    <a:lnTo>
                      <a:pt x="88" y="0"/>
                    </a:lnTo>
                    <a:close/>
                  </a:path>
                </a:pathLst>
              </a:custGeom>
              <a:solidFill>
                <a:srgbClr val="000000"/>
              </a:solidFill>
              <a:ln w="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90965" name="Freeform 149"/>
              <p:cNvSpPr>
                <a:spLocks/>
              </p:cNvSpPr>
              <p:nvPr/>
            </p:nvSpPr>
            <p:spPr bwMode="auto">
              <a:xfrm>
                <a:off x="1120" y="5633"/>
                <a:ext cx="142" cy="131"/>
              </a:xfrm>
              <a:custGeom>
                <a:avLst/>
                <a:gdLst/>
                <a:ahLst/>
                <a:cxnLst>
                  <a:cxn ang="0">
                    <a:pos x="44" y="0"/>
                  </a:cxn>
                  <a:cxn ang="0">
                    <a:pos x="44" y="0"/>
                  </a:cxn>
                  <a:cxn ang="0">
                    <a:pos x="44" y="91"/>
                  </a:cxn>
                  <a:cxn ang="0">
                    <a:pos x="47" y="102"/>
                  </a:cxn>
                  <a:cxn ang="0">
                    <a:pos x="51" y="109"/>
                  </a:cxn>
                  <a:cxn ang="0">
                    <a:pos x="58" y="116"/>
                  </a:cxn>
                  <a:cxn ang="0">
                    <a:pos x="66" y="116"/>
                  </a:cxn>
                  <a:cxn ang="0">
                    <a:pos x="73" y="116"/>
                  </a:cxn>
                  <a:cxn ang="0">
                    <a:pos x="80" y="116"/>
                  </a:cxn>
                  <a:cxn ang="0">
                    <a:pos x="87" y="109"/>
                  </a:cxn>
                  <a:cxn ang="0">
                    <a:pos x="95" y="105"/>
                  </a:cxn>
                  <a:cxn ang="0">
                    <a:pos x="98" y="98"/>
                  </a:cxn>
                  <a:cxn ang="0">
                    <a:pos x="98" y="25"/>
                  </a:cxn>
                  <a:cxn ang="0">
                    <a:pos x="98" y="18"/>
                  </a:cxn>
                  <a:cxn ang="0">
                    <a:pos x="91" y="14"/>
                  </a:cxn>
                  <a:cxn ang="0">
                    <a:pos x="84" y="11"/>
                  </a:cxn>
                  <a:cxn ang="0">
                    <a:pos x="73" y="11"/>
                  </a:cxn>
                  <a:cxn ang="0">
                    <a:pos x="73" y="3"/>
                  </a:cxn>
                  <a:cxn ang="0">
                    <a:pos x="120" y="0"/>
                  </a:cxn>
                  <a:cxn ang="0">
                    <a:pos x="124" y="0"/>
                  </a:cxn>
                  <a:cxn ang="0">
                    <a:pos x="124" y="102"/>
                  </a:cxn>
                  <a:cxn ang="0">
                    <a:pos x="124" y="109"/>
                  </a:cxn>
                  <a:cxn ang="0">
                    <a:pos x="131" y="116"/>
                  </a:cxn>
                  <a:cxn ang="0">
                    <a:pos x="135" y="116"/>
                  </a:cxn>
                  <a:cxn ang="0">
                    <a:pos x="142" y="116"/>
                  </a:cxn>
                  <a:cxn ang="0">
                    <a:pos x="142" y="127"/>
                  </a:cxn>
                  <a:cxn ang="0">
                    <a:pos x="102" y="127"/>
                  </a:cxn>
                  <a:cxn ang="0">
                    <a:pos x="98" y="127"/>
                  </a:cxn>
                  <a:cxn ang="0">
                    <a:pos x="98" y="109"/>
                  </a:cxn>
                  <a:cxn ang="0">
                    <a:pos x="98" y="109"/>
                  </a:cxn>
                  <a:cxn ang="0">
                    <a:pos x="91" y="116"/>
                  </a:cxn>
                  <a:cxn ang="0">
                    <a:pos x="80" y="124"/>
                  </a:cxn>
                  <a:cxn ang="0">
                    <a:pos x="69" y="131"/>
                  </a:cxn>
                  <a:cxn ang="0">
                    <a:pos x="66" y="131"/>
                  </a:cxn>
                  <a:cxn ang="0">
                    <a:pos x="55" y="131"/>
                  </a:cxn>
                  <a:cxn ang="0">
                    <a:pos x="44" y="131"/>
                  </a:cxn>
                  <a:cxn ang="0">
                    <a:pos x="37" y="127"/>
                  </a:cxn>
                  <a:cxn ang="0">
                    <a:pos x="29" y="120"/>
                  </a:cxn>
                  <a:cxn ang="0">
                    <a:pos x="26" y="113"/>
                  </a:cxn>
                  <a:cxn ang="0">
                    <a:pos x="22" y="102"/>
                  </a:cxn>
                  <a:cxn ang="0">
                    <a:pos x="22" y="87"/>
                  </a:cxn>
                  <a:cxn ang="0">
                    <a:pos x="22" y="25"/>
                  </a:cxn>
                  <a:cxn ang="0">
                    <a:pos x="18" y="18"/>
                  </a:cxn>
                  <a:cxn ang="0">
                    <a:pos x="15" y="14"/>
                  </a:cxn>
                  <a:cxn ang="0">
                    <a:pos x="7" y="11"/>
                  </a:cxn>
                  <a:cxn ang="0">
                    <a:pos x="0" y="11"/>
                  </a:cxn>
                  <a:cxn ang="0">
                    <a:pos x="0" y="3"/>
                  </a:cxn>
                  <a:cxn ang="0">
                    <a:pos x="44" y="0"/>
                  </a:cxn>
                </a:cxnLst>
                <a:rect l="0" t="0" r="r" b="b"/>
                <a:pathLst>
                  <a:path w="142" h="131">
                    <a:moveTo>
                      <a:pt x="44" y="0"/>
                    </a:moveTo>
                    <a:lnTo>
                      <a:pt x="44" y="0"/>
                    </a:lnTo>
                    <a:lnTo>
                      <a:pt x="44" y="91"/>
                    </a:lnTo>
                    <a:lnTo>
                      <a:pt x="47" y="102"/>
                    </a:lnTo>
                    <a:lnTo>
                      <a:pt x="51" y="109"/>
                    </a:lnTo>
                    <a:lnTo>
                      <a:pt x="58" y="116"/>
                    </a:lnTo>
                    <a:lnTo>
                      <a:pt x="66" y="116"/>
                    </a:lnTo>
                    <a:lnTo>
                      <a:pt x="73" y="116"/>
                    </a:lnTo>
                    <a:lnTo>
                      <a:pt x="80" y="116"/>
                    </a:lnTo>
                    <a:lnTo>
                      <a:pt x="87" y="109"/>
                    </a:lnTo>
                    <a:lnTo>
                      <a:pt x="95" y="105"/>
                    </a:lnTo>
                    <a:lnTo>
                      <a:pt x="98" y="98"/>
                    </a:lnTo>
                    <a:lnTo>
                      <a:pt x="98" y="25"/>
                    </a:lnTo>
                    <a:lnTo>
                      <a:pt x="98" y="18"/>
                    </a:lnTo>
                    <a:lnTo>
                      <a:pt x="91" y="14"/>
                    </a:lnTo>
                    <a:lnTo>
                      <a:pt x="84" y="11"/>
                    </a:lnTo>
                    <a:lnTo>
                      <a:pt x="73" y="11"/>
                    </a:lnTo>
                    <a:lnTo>
                      <a:pt x="73" y="3"/>
                    </a:lnTo>
                    <a:lnTo>
                      <a:pt x="120" y="0"/>
                    </a:lnTo>
                    <a:lnTo>
                      <a:pt x="124" y="0"/>
                    </a:lnTo>
                    <a:lnTo>
                      <a:pt x="124" y="102"/>
                    </a:lnTo>
                    <a:lnTo>
                      <a:pt x="124" y="109"/>
                    </a:lnTo>
                    <a:lnTo>
                      <a:pt x="131" y="116"/>
                    </a:lnTo>
                    <a:lnTo>
                      <a:pt x="135" y="116"/>
                    </a:lnTo>
                    <a:lnTo>
                      <a:pt x="142" y="116"/>
                    </a:lnTo>
                    <a:lnTo>
                      <a:pt x="142" y="127"/>
                    </a:lnTo>
                    <a:lnTo>
                      <a:pt x="102" y="127"/>
                    </a:lnTo>
                    <a:lnTo>
                      <a:pt x="98" y="127"/>
                    </a:lnTo>
                    <a:lnTo>
                      <a:pt x="98" y="109"/>
                    </a:lnTo>
                    <a:lnTo>
                      <a:pt x="91" y="116"/>
                    </a:lnTo>
                    <a:lnTo>
                      <a:pt x="80" y="124"/>
                    </a:lnTo>
                    <a:lnTo>
                      <a:pt x="69" y="131"/>
                    </a:lnTo>
                    <a:lnTo>
                      <a:pt x="66" y="131"/>
                    </a:lnTo>
                    <a:lnTo>
                      <a:pt x="55" y="131"/>
                    </a:lnTo>
                    <a:lnTo>
                      <a:pt x="44" y="131"/>
                    </a:lnTo>
                    <a:lnTo>
                      <a:pt x="37" y="127"/>
                    </a:lnTo>
                    <a:lnTo>
                      <a:pt x="29" y="120"/>
                    </a:lnTo>
                    <a:lnTo>
                      <a:pt x="26" y="113"/>
                    </a:lnTo>
                    <a:lnTo>
                      <a:pt x="22" y="102"/>
                    </a:lnTo>
                    <a:lnTo>
                      <a:pt x="22" y="87"/>
                    </a:lnTo>
                    <a:lnTo>
                      <a:pt x="22" y="25"/>
                    </a:lnTo>
                    <a:lnTo>
                      <a:pt x="18" y="18"/>
                    </a:lnTo>
                    <a:lnTo>
                      <a:pt x="15" y="14"/>
                    </a:lnTo>
                    <a:lnTo>
                      <a:pt x="7" y="11"/>
                    </a:lnTo>
                    <a:lnTo>
                      <a:pt x="0" y="11"/>
                    </a:lnTo>
                    <a:lnTo>
                      <a:pt x="0" y="3"/>
                    </a:lnTo>
                    <a:lnTo>
                      <a:pt x="44" y="0"/>
                    </a:lnTo>
                    <a:close/>
                  </a:path>
                </a:pathLst>
              </a:custGeom>
              <a:solidFill>
                <a:srgbClr val="000000"/>
              </a:solidFill>
              <a:ln w="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90964" name="Freeform 148"/>
              <p:cNvSpPr>
                <a:spLocks/>
              </p:cNvSpPr>
              <p:nvPr/>
            </p:nvSpPr>
            <p:spPr bwMode="auto">
              <a:xfrm>
                <a:off x="1277" y="5629"/>
                <a:ext cx="221" cy="131"/>
              </a:xfrm>
              <a:custGeom>
                <a:avLst/>
                <a:gdLst/>
                <a:ahLst/>
                <a:cxnLst>
                  <a:cxn ang="0">
                    <a:pos x="98" y="4"/>
                  </a:cxn>
                  <a:cxn ang="0">
                    <a:pos x="116" y="15"/>
                  </a:cxn>
                  <a:cxn ang="0">
                    <a:pos x="130" y="15"/>
                  </a:cxn>
                  <a:cxn ang="0">
                    <a:pos x="152" y="4"/>
                  </a:cxn>
                  <a:cxn ang="0">
                    <a:pos x="174" y="0"/>
                  </a:cxn>
                  <a:cxn ang="0">
                    <a:pos x="192" y="11"/>
                  </a:cxn>
                  <a:cxn ang="0">
                    <a:pos x="200" y="29"/>
                  </a:cxn>
                  <a:cxn ang="0">
                    <a:pos x="200" y="109"/>
                  </a:cxn>
                  <a:cxn ang="0">
                    <a:pos x="207" y="120"/>
                  </a:cxn>
                  <a:cxn ang="0">
                    <a:pos x="221" y="124"/>
                  </a:cxn>
                  <a:cxn ang="0">
                    <a:pos x="156" y="131"/>
                  </a:cxn>
                  <a:cxn ang="0">
                    <a:pos x="163" y="124"/>
                  </a:cxn>
                  <a:cxn ang="0">
                    <a:pos x="170" y="120"/>
                  </a:cxn>
                  <a:cxn ang="0">
                    <a:pos x="178" y="109"/>
                  </a:cxn>
                  <a:cxn ang="0">
                    <a:pos x="174" y="33"/>
                  </a:cxn>
                  <a:cxn ang="0">
                    <a:pos x="163" y="18"/>
                  </a:cxn>
                  <a:cxn ang="0">
                    <a:pos x="141" y="18"/>
                  </a:cxn>
                  <a:cxn ang="0">
                    <a:pos x="127" y="29"/>
                  </a:cxn>
                  <a:cxn ang="0">
                    <a:pos x="123" y="109"/>
                  </a:cxn>
                  <a:cxn ang="0">
                    <a:pos x="130" y="120"/>
                  </a:cxn>
                  <a:cxn ang="0">
                    <a:pos x="141" y="124"/>
                  </a:cxn>
                  <a:cxn ang="0">
                    <a:pos x="80" y="131"/>
                  </a:cxn>
                  <a:cxn ang="0">
                    <a:pos x="87" y="124"/>
                  </a:cxn>
                  <a:cxn ang="0">
                    <a:pos x="94" y="120"/>
                  </a:cxn>
                  <a:cxn ang="0">
                    <a:pos x="98" y="109"/>
                  </a:cxn>
                  <a:cxn ang="0">
                    <a:pos x="98" y="33"/>
                  </a:cxn>
                  <a:cxn ang="0">
                    <a:pos x="83" y="18"/>
                  </a:cxn>
                  <a:cxn ang="0">
                    <a:pos x="65" y="18"/>
                  </a:cxn>
                  <a:cxn ang="0">
                    <a:pos x="47" y="29"/>
                  </a:cxn>
                  <a:cxn ang="0">
                    <a:pos x="43" y="109"/>
                  </a:cxn>
                  <a:cxn ang="0">
                    <a:pos x="50" y="120"/>
                  </a:cxn>
                  <a:cxn ang="0">
                    <a:pos x="61" y="124"/>
                  </a:cxn>
                  <a:cxn ang="0">
                    <a:pos x="0" y="131"/>
                  </a:cxn>
                  <a:cxn ang="0">
                    <a:pos x="7" y="124"/>
                  </a:cxn>
                  <a:cxn ang="0">
                    <a:pos x="14" y="120"/>
                  </a:cxn>
                  <a:cxn ang="0">
                    <a:pos x="21" y="109"/>
                  </a:cxn>
                  <a:cxn ang="0">
                    <a:pos x="18" y="22"/>
                  </a:cxn>
                  <a:cxn ang="0">
                    <a:pos x="7" y="15"/>
                  </a:cxn>
                  <a:cxn ang="0">
                    <a:pos x="0" y="4"/>
                  </a:cxn>
                  <a:cxn ang="0">
                    <a:pos x="43" y="4"/>
                  </a:cxn>
                  <a:cxn ang="0">
                    <a:pos x="43" y="22"/>
                  </a:cxn>
                  <a:cxn ang="0">
                    <a:pos x="61" y="7"/>
                  </a:cxn>
                  <a:cxn ang="0">
                    <a:pos x="87" y="0"/>
                  </a:cxn>
                </a:cxnLst>
                <a:rect l="0" t="0" r="r" b="b"/>
                <a:pathLst>
                  <a:path w="221" h="131">
                    <a:moveTo>
                      <a:pt x="87" y="0"/>
                    </a:moveTo>
                    <a:lnTo>
                      <a:pt x="98" y="4"/>
                    </a:lnTo>
                    <a:lnTo>
                      <a:pt x="109" y="7"/>
                    </a:lnTo>
                    <a:lnTo>
                      <a:pt x="116" y="15"/>
                    </a:lnTo>
                    <a:lnTo>
                      <a:pt x="123" y="22"/>
                    </a:lnTo>
                    <a:lnTo>
                      <a:pt x="130" y="15"/>
                    </a:lnTo>
                    <a:lnTo>
                      <a:pt x="138" y="7"/>
                    </a:lnTo>
                    <a:lnTo>
                      <a:pt x="152" y="4"/>
                    </a:lnTo>
                    <a:lnTo>
                      <a:pt x="167" y="0"/>
                    </a:lnTo>
                    <a:lnTo>
                      <a:pt x="174" y="0"/>
                    </a:lnTo>
                    <a:lnTo>
                      <a:pt x="185" y="4"/>
                    </a:lnTo>
                    <a:lnTo>
                      <a:pt x="192" y="11"/>
                    </a:lnTo>
                    <a:lnTo>
                      <a:pt x="196" y="18"/>
                    </a:lnTo>
                    <a:lnTo>
                      <a:pt x="200" y="29"/>
                    </a:lnTo>
                    <a:lnTo>
                      <a:pt x="200" y="44"/>
                    </a:lnTo>
                    <a:lnTo>
                      <a:pt x="200" y="109"/>
                    </a:lnTo>
                    <a:lnTo>
                      <a:pt x="203" y="117"/>
                    </a:lnTo>
                    <a:lnTo>
                      <a:pt x="207" y="120"/>
                    </a:lnTo>
                    <a:lnTo>
                      <a:pt x="214" y="124"/>
                    </a:lnTo>
                    <a:lnTo>
                      <a:pt x="221" y="124"/>
                    </a:lnTo>
                    <a:lnTo>
                      <a:pt x="221" y="131"/>
                    </a:lnTo>
                    <a:lnTo>
                      <a:pt x="156" y="131"/>
                    </a:lnTo>
                    <a:lnTo>
                      <a:pt x="156" y="124"/>
                    </a:lnTo>
                    <a:lnTo>
                      <a:pt x="163" y="124"/>
                    </a:lnTo>
                    <a:lnTo>
                      <a:pt x="170" y="120"/>
                    </a:lnTo>
                    <a:lnTo>
                      <a:pt x="174" y="117"/>
                    </a:lnTo>
                    <a:lnTo>
                      <a:pt x="178" y="109"/>
                    </a:lnTo>
                    <a:lnTo>
                      <a:pt x="178" y="44"/>
                    </a:lnTo>
                    <a:lnTo>
                      <a:pt x="174" y="33"/>
                    </a:lnTo>
                    <a:lnTo>
                      <a:pt x="170" y="22"/>
                    </a:lnTo>
                    <a:lnTo>
                      <a:pt x="163" y="18"/>
                    </a:lnTo>
                    <a:lnTo>
                      <a:pt x="156" y="15"/>
                    </a:lnTo>
                    <a:lnTo>
                      <a:pt x="141" y="18"/>
                    </a:lnTo>
                    <a:lnTo>
                      <a:pt x="134" y="22"/>
                    </a:lnTo>
                    <a:lnTo>
                      <a:pt x="127" y="29"/>
                    </a:lnTo>
                    <a:lnTo>
                      <a:pt x="123" y="37"/>
                    </a:lnTo>
                    <a:lnTo>
                      <a:pt x="123" y="109"/>
                    </a:lnTo>
                    <a:lnTo>
                      <a:pt x="123" y="117"/>
                    </a:lnTo>
                    <a:lnTo>
                      <a:pt x="130" y="120"/>
                    </a:lnTo>
                    <a:lnTo>
                      <a:pt x="134" y="124"/>
                    </a:lnTo>
                    <a:lnTo>
                      <a:pt x="141" y="124"/>
                    </a:lnTo>
                    <a:lnTo>
                      <a:pt x="141" y="131"/>
                    </a:lnTo>
                    <a:lnTo>
                      <a:pt x="80" y="131"/>
                    </a:lnTo>
                    <a:lnTo>
                      <a:pt x="80" y="124"/>
                    </a:lnTo>
                    <a:lnTo>
                      <a:pt x="87" y="124"/>
                    </a:lnTo>
                    <a:lnTo>
                      <a:pt x="90" y="120"/>
                    </a:lnTo>
                    <a:lnTo>
                      <a:pt x="94" y="120"/>
                    </a:lnTo>
                    <a:lnTo>
                      <a:pt x="98" y="117"/>
                    </a:lnTo>
                    <a:lnTo>
                      <a:pt x="98" y="109"/>
                    </a:lnTo>
                    <a:lnTo>
                      <a:pt x="98" y="44"/>
                    </a:lnTo>
                    <a:lnTo>
                      <a:pt x="98" y="33"/>
                    </a:lnTo>
                    <a:lnTo>
                      <a:pt x="90" y="22"/>
                    </a:lnTo>
                    <a:lnTo>
                      <a:pt x="83" y="18"/>
                    </a:lnTo>
                    <a:lnTo>
                      <a:pt x="76" y="15"/>
                    </a:lnTo>
                    <a:lnTo>
                      <a:pt x="65" y="18"/>
                    </a:lnTo>
                    <a:lnTo>
                      <a:pt x="54" y="22"/>
                    </a:lnTo>
                    <a:lnTo>
                      <a:pt x="47" y="29"/>
                    </a:lnTo>
                    <a:lnTo>
                      <a:pt x="43" y="37"/>
                    </a:lnTo>
                    <a:lnTo>
                      <a:pt x="43" y="109"/>
                    </a:lnTo>
                    <a:lnTo>
                      <a:pt x="47" y="117"/>
                    </a:lnTo>
                    <a:lnTo>
                      <a:pt x="50" y="120"/>
                    </a:lnTo>
                    <a:lnTo>
                      <a:pt x="58" y="124"/>
                    </a:lnTo>
                    <a:lnTo>
                      <a:pt x="61" y="124"/>
                    </a:lnTo>
                    <a:lnTo>
                      <a:pt x="61" y="131"/>
                    </a:lnTo>
                    <a:lnTo>
                      <a:pt x="0" y="131"/>
                    </a:lnTo>
                    <a:lnTo>
                      <a:pt x="0" y="124"/>
                    </a:lnTo>
                    <a:lnTo>
                      <a:pt x="7" y="124"/>
                    </a:lnTo>
                    <a:lnTo>
                      <a:pt x="14" y="120"/>
                    </a:lnTo>
                    <a:lnTo>
                      <a:pt x="18" y="117"/>
                    </a:lnTo>
                    <a:lnTo>
                      <a:pt x="21" y="109"/>
                    </a:lnTo>
                    <a:lnTo>
                      <a:pt x="21" y="29"/>
                    </a:lnTo>
                    <a:lnTo>
                      <a:pt x="18" y="22"/>
                    </a:lnTo>
                    <a:lnTo>
                      <a:pt x="14" y="18"/>
                    </a:lnTo>
                    <a:lnTo>
                      <a:pt x="7" y="15"/>
                    </a:lnTo>
                    <a:lnTo>
                      <a:pt x="0" y="15"/>
                    </a:lnTo>
                    <a:lnTo>
                      <a:pt x="0" y="4"/>
                    </a:lnTo>
                    <a:lnTo>
                      <a:pt x="43" y="4"/>
                    </a:lnTo>
                    <a:lnTo>
                      <a:pt x="43" y="22"/>
                    </a:lnTo>
                    <a:lnTo>
                      <a:pt x="54" y="15"/>
                    </a:lnTo>
                    <a:lnTo>
                      <a:pt x="61" y="7"/>
                    </a:lnTo>
                    <a:lnTo>
                      <a:pt x="72" y="4"/>
                    </a:lnTo>
                    <a:lnTo>
                      <a:pt x="87" y="0"/>
                    </a:lnTo>
                    <a:close/>
                  </a:path>
                </a:pathLst>
              </a:custGeom>
              <a:solidFill>
                <a:srgbClr val="000000"/>
              </a:solidFill>
              <a:ln w="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90963" name="Freeform 147"/>
              <p:cNvSpPr>
                <a:spLocks noEditPoints="1"/>
              </p:cNvSpPr>
              <p:nvPr/>
            </p:nvSpPr>
            <p:spPr bwMode="auto">
              <a:xfrm>
                <a:off x="313" y="6040"/>
                <a:ext cx="142" cy="186"/>
              </a:xfrm>
              <a:custGeom>
                <a:avLst/>
                <a:gdLst/>
                <a:ahLst/>
                <a:cxnLst>
                  <a:cxn ang="0">
                    <a:pos x="51" y="11"/>
                  </a:cxn>
                  <a:cxn ang="0">
                    <a:pos x="51" y="91"/>
                  </a:cxn>
                  <a:cxn ang="0">
                    <a:pos x="65" y="91"/>
                  </a:cxn>
                  <a:cxn ang="0">
                    <a:pos x="76" y="91"/>
                  </a:cxn>
                  <a:cxn ang="0">
                    <a:pos x="87" y="88"/>
                  </a:cxn>
                  <a:cxn ang="0">
                    <a:pos x="94" y="84"/>
                  </a:cxn>
                  <a:cxn ang="0">
                    <a:pos x="102" y="77"/>
                  </a:cxn>
                  <a:cxn ang="0">
                    <a:pos x="105" y="66"/>
                  </a:cxn>
                  <a:cxn ang="0">
                    <a:pos x="109" y="51"/>
                  </a:cxn>
                  <a:cxn ang="0">
                    <a:pos x="105" y="37"/>
                  </a:cxn>
                  <a:cxn ang="0">
                    <a:pos x="105" y="29"/>
                  </a:cxn>
                  <a:cxn ang="0">
                    <a:pos x="102" y="22"/>
                  </a:cxn>
                  <a:cxn ang="0">
                    <a:pos x="94" y="19"/>
                  </a:cxn>
                  <a:cxn ang="0">
                    <a:pos x="87" y="15"/>
                  </a:cxn>
                  <a:cxn ang="0">
                    <a:pos x="80" y="11"/>
                  </a:cxn>
                  <a:cxn ang="0">
                    <a:pos x="69" y="11"/>
                  </a:cxn>
                  <a:cxn ang="0">
                    <a:pos x="51" y="11"/>
                  </a:cxn>
                  <a:cxn ang="0">
                    <a:pos x="0" y="0"/>
                  </a:cxn>
                  <a:cxn ang="0">
                    <a:pos x="83" y="0"/>
                  </a:cxn>
                  <a:cxn ang="0">
                    <a:pos x="98" y="0"/>
                  </a:cxn>
                  <a:cxn ang="0">
                    <a:pos x="113" y="8"/>
                  </a:cxn>
                  <a:cxn ang="0">
                    <a:pos x="123" y="11"/>
                  </a:cxn>
                  <a:cxn ang="0">
                    <a:pos x="134" y="22"/>
                  </a:cxn>
                  <a:cxn ang="0">
                    <a:pos x="138" y="33"/>
                  </a:cxn>
                  <a:cxn ang="0">
                    <a:pos x="142" y="44"/>
                  </a:cxn>
                  <a:cxn ang="0">
                    <a:pos x="138" y="59"/>
                  </a:cxn>
                  <a:cxn ang="0">
                    <a:pos x="134" y="70"/>
                  </a:cxn>
                  <a:cxn ang="0">
                    <a:pos x="127" y="80"/>
                  </a:cxn>
                  <a:cxn ang="0">
                    <a:pos x="120" y="91"/>
                  </a:cxn>
                  <a:cxn ang="0">
                    <a:pos x="109" y="95"/>
                  </a:cxn>
                  <a:cxn ang="0">
                    <a:pos x="98" y="99"/>
                  </a:cxn>
                  <a:cxn ang="0">
                    <a:pos x="83" y="102"/>
                  </a:cxn>
                  <a:cxn ang="0">
                    <a:pos x="73" y="102"/>
                  </a:cxn>
                  <a:cxn ang="0">
                    <a:pos x="51" y="102"/>
                  </a:cxn>
                  <a:cxn ang="0">
                    <a:pos x="51" y="160"/>
                  </a:cxn>
                  <a:cxn ang="0">
                    <a:pos x="54" y="168"/>
                  </a:cxn>
                  <a:cxn ang="0">
                    <a:pos x="54" y="171"/>
                  </a:cxn>
                  <a:cxn ang="0">
                    <a:pos x="58" y="171"/>
                  </a:cxn>
                  <a:cxn ang="0">
                    <a:pos x="62" y="175"/>
                  </a:cxn>
                  <a:cxn ang="0">
                    <a:pos x="69" y="175"/>
                  </a:cxn>
                  <a:cxn ang="0">
                    <a:pos x="80" y="175"/>
                  </a:cxn>
                  <a:cxn ang="0">
                    <a:pos x="80" y="186"/>
                  </a:cxn>
                  <a:cxn ang="0">
                    <a:pos x="0" y="186"/>
                  </a:cxn>
                  <a:cxn ang="0">
                    <a:pos x="0" y="175"/>
                  </a:cxn>
                  <a:cxn ang="0">
                    <a:pos x="7" y="175"/>
                  </a:cxn>
                  <a:cxn ang="0">
                    <a:pos x="14" y="175"/>
                  </a:cxn>
                  <a:cxn ang="0">
                    <a:pos x="18" y="171"/>
                  </a:cxn>
                  <a:cxn ang="0">
                    <a:pos x="22" y="171"/>
                  </a:cxn>
                  <a:cxn ang="0">
                    <a:pos x="22" y="168"/>
                  </a:cxn>
                  <a:cxn ang="0">
                    <a:pos x="25" y="160"/>
                  </a:cxn>
                  <a:cxn ang="0">
                    <a:pos x="25" y="26"/>
                  </a:cxn>
                  <a:cxn ang="0">
                    <a:pos x="22" y="19"/>
                  </a:cxn>
                  <a:cxn ang="0">
                    <a:pos x="22" y="15"/>
                  </a:cxn>
                  <a:cxn ang="0">
                    <a:pos x="18" y="11"/>
                  </a:cxn>
                  <a:cxn ang="0">
                    <a:pos x="7" y="11"/>
                  </a:cxn>
                  <a:cxn ang="0">
                    <a:pos x="0" y="11"/>
                  </a:cxn>
                  <a:cxn ang="0">
                    <a:pos x="0" y="0"/>
                  </a:cxn>
                </a:cxnLst>
                <a:rect l="0" t="0" r="r" b="b"/>
                <a:pathLst>
                  <a:path w="142" h="186">
                    <a:moveTo>
                      <a:pt x="51" y="11"/>
                    </a:moveTo>
                    <a:lnTo>
                      <a:pt x="51" y="91"/>
                    </a:lnTo>
                    <a:lnTo>
                      <a:pt x="65" y="91"/>
                    </a:lnTo>
                    <a:lnTo>
                      <a:pt x="76" y="91"/>
                    </a:lnTo>
                    <a:lnTo>
                      <a:pt x="87" y="88"/>
                    </a:lnTo>
                    <a:lnTo>
                      <a:pt x="94" y="84"/>
                    </a:lnTo>
                    <a:lnTo>
                      <a:pt x="102" y="77"/>
                    </a:lnTo>
                    <a:lnTo>
                      <a:pt x="105" y="66"/>
                    </a:lnTo>
                    <a:lnTo>
                      <a:pt x="109" y="51"/>
                    </a:lnTo>
                    <a:lnTo>
                      <a:pt x="105" y="37"/>
                    </a:lnTo>
                    <a:lnTo>
                      <a:pt x="105" y="29"/>
                    </a:lnTo>
                    <a:lnTo>
                      <a:pt x="102" y="22"/>
                    </a:lnTo>
                    <a:lnTo>
                      <a:pt x="94" y="19"/>
                    </a:lnTo>
                    <a:lnTo>
                      <a:pt x="87" y="15"/>
                    </a:lnTo>
                    <a:lnTo>
                      <a:pt x="80" y="11"/>
                    </a:lnTo>
                    <a:lnTo>
                      <a:pt x="69" y="11"/>
                    </a:lnTo>
                    <a:lnTo>
                      <a:pt x="51" y="11"/>
                    </a:lnTo>
                    <a:close/>
                    <a:moveTo>
                      <a:pt x="0" y="0"/>
                    </a:moveTo>
                    <a:lnTo>
                      <a:pt x="83" y="0"/>
                    </a:lnTo>
                    <a:lnTo>
                      <a:pt x="98" y="0"/>
                    </a:lnTo>
                    <a:lnTo>
                      <a:pt x="113" y="8"/>
                    </a:lnTo>
                    <a:lnTo>
                      <a:pt x="123" y="11"/>
                    </a:lnTo>
                    <a:lnTo>
                      <a:pt x="134" y="22"/>
                    </a:lnTo>
                    <a:lnTo>
                      <a:pt x="138" y="33"/>
                    </a:lnTo>
                    <a:lnTo>
                      <a:pt x="142" y="44"/>
                    </a:lnTo>
                    <a:lnTo>
                      <a:pt x="138" y="59"/>
                    </a:lnTo>
                    <a:lnTo>
                      <a:pt x="134" y="70"/>
                    </a:lnTo>
                    <a:lnTo>
                      <a:pt x="127" y="80"/>
                    </a:lnTo>
                    <a:lnTo>
                      <a:pt x="120" y="91"/>
                    </a:lnTo>
                    <a:lnTo>
                      <a:pt x="109" y="95"/>
                    </a:lnTo>
                    <a:lnTo>
                      <a:pt x="98" y="99"/>
                    </a:lnTo>
                    <a:lnTo>
                      <a:pt x="83" y="102"/>
                    </a:lnTo>
                    <a:lnTo>
                      <a:pt x="73" y="102"/>
                    </a:lnTo>
                    <a:lnTo>
                      <a:pt x="51" y="102"/>
                    </a:lnTo>
                    <a:lnTo>
                      <a:pt x="51" y="160"/>
                    </a:lnTo>
                    <a:lnTo>
                      <a:pt x="54" y="168"/>
                    </a:lnTo>
                    <a:lnTo>
                      <a:pt x="54" y="171"/>
                    </a:lnTo>
                    <a:lnTo>
                      <a:pt x="58" y="171"/>
                    </a:lnTo>
                    <a:lnTo>
                      <a:pt x="62" y="175"/>
                    </a:lnTo>
                    <a:lnTo>
                      <a:pt x="69" y="175"/>
                    </a:lnTo>
                    <a:lnTo>
                      <a:pt x="80" y="175"/>
                    </a:lnTo>
                    <a:lnTo>
                      <a:pt x="80" y="186"/>
                    </a:lnTo>
                    <a:lnTo>
                      <a:pt x="0" y="186"/>
                    </a:lnTo>
                    <a:lnTo>
                      <a:pt x="0" y="175"/>
                    </a:lnTo>
                    <a:lnTo>
                      <a:pt x="7" y="175"/>
                    </a:lnTo>
                    <a:lnTo>
                      <a:pt x="14" y="175"/>
                    </a:lnTo>
                    <a:lnTo>
                      <a:pt x="18" y="171"/>
                    </a:lnTo>
                    <a:lnTo>
                      <a:pt x="22" y="171"/>
                    </a:lnTo>
                    <a:lnTo>
                      <a:pt x="22" y="168"/>
                    </a:lnTo>
                    <a:lnTo>
                      <a:pt x="25" y="160"/>
                    </a:lnTo>
                    <a:lnTo>
                      <a:pt x="25" y="26"/>
                    </a:lnTo>
                    <a:lnTo>
                      <a:pt x="22" y="19"/>
                    </a:lnTo>
                    <a:lnTo>
                      <a:pt x="22" y="15"/>
                    </a:lnTo>
                    <a:lnTo>
                      <a:pt x="18" y="11"/>
                    </a:lnTo>
                    <a:lnTo>
                      <a:pt x="7" y="11"/>
                    </a:lnTo>
                    <a:lnTo>
                      <a:pt x="0" y="11"/>
                    </a:lnTo>
                    <a:lnTo>
                      <a:pt x="0" y="0"/>
                    </a:lnTo>
                    <a:close/>
                  </a:path>
                </a:pathLst>
              </a:custGeom>
              <a:solidFill>
                <a:srgbClr val="000000"/>
              </a:solidFill>
              <a:ln w="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90962" name="Freeform 146"/>
              <p:cNvSpPr>
                <a:spLocks noEditPoints="1"/>
              </p:cNvSpPr>
              <p:nvPr/>
            </p:nvSpPr>
            <p:spPr bwMode="auto">
              <a:xfrm>
                <a:off x="473" y="6091"/>
                <a:ext cx="120" cy="139"/>
              </a:xfrm>
              <a:custGeom>
                <a:avLst/>
                <a:gdLst/>
                <a:ahLst/>
                <a:cxnLst>
                  <a:cxn ang="0">
                    <a:pos x="54" y="69"/>
                  </a:cxn>
                  <a:cxn ang="0">
                    <a:pos x="33" y="80"/>
                  </a:cxn>
                  <a:cxn ang="0">
                    <a:pos x="25" y="95"/>
                  </a:cxn>
                  <a:cxn ang="0">
                    <a:pos x="25" y="109"/>
                  </a:cxn>
                  <a:cxn ang="0">
                    <a:pos x="36" y="120"/>
                  </a:cxn>
                  <a:cxn ang="0">
                    <a:pos x="54" y="120"/>
                  </a:cxn>
                  <a:cxn ang="0">
                    <a:pos x="69" y="113"/>
                  </a:cxn>
                  <a:cxn ang="0">
                    <a:pos x="73" y="62"/>
                  </a:cxn>
                  <a:cxn ang="0">
                    <a:pos x="62" y="4"/>
                  </a:cxn>
                  <a:cxn ang="0">
                    <a:pos x="76" y="8"/>
                  </a:cxn>
                  <a:cxn ang="0">
                    <a:pos x="91" y="15"/>
                  </a:cxn>
                  <a:cxn ang="0">
                    <a:pos x="98" y="33"/>
                  </a:cxn>
                  <a:cxn ang="0">
                    <a:pos x="98" y="62"/>
                  </a:cxn>
                  <a:cxn ang="0">
                    <a:pos x="98" y="109"/>
                  </a:cxn>
                  <a:cxn ang="0">
                    <a:pos x="98" y="117"/>
                  </a:cxn>
                  <a:cxn ang="0">
                    <a:pos x="109" y="124"/>
                  </a:cxn>
                  <a:cxn ang="0">
                    <a:pos x="120" y="131"/>
                  </a:cxn>
                  <a:cxn ang="0">
                    <a:pos x="98" y="135"/>
                  </a:cxn>
                  <a:cxn ang="0">
                    <a:pos x="83" y="131"/>
                  </a:cxn>
                  <a:cxn ang="0">
                    <a:pos x="73" y="117"/>
                  </a:cxn>
                  <a:cxn ang="0">
                    <a:pos x="65" y="128"/>
                  </a:cxn>
                  <a:cxn ang="0">
                    <a:pos x="43" y="135"/>
                  </a:cxn>
                  <a:cxn ang="0">
                    <a:pos x="18" y="135"/>
                  </a:cxn>
                  <a:cxn ang="0">
                    <a:pos x="3" y="120"/>
                  </a:cxn>
                  <a:cxn ang="0">
                    <a:pos x="0" y="106"/>
                  </a:cxn>
                  <a:cxn ang="0">
                    <a:pos x="0" y="91"/>
                  </a:cxn>
                  <a:cxn ang="0">
                    <a:pos x="14" y="73"/>
                  </a:cxn>
                  <a:cxn ang="0">
                    <a:pos x="33" y="66"/>
                  </a:cxn>
                  <a:cxn ang="0">
                    <a:pos x="51" y="62"/>
                  </a:cxn>
                  <a:cxn ang="0">
                    <a:pos x="73" y="51"/>
                  </a:cxn>
                  <a:cxn ang="0">
                    <a:pos x="73" y="37"/>
                  </a:cxn>
                  <a:cxn ang="0">
                    <a:pos x="69" y="22"/>
                  </a:cxn>
                  <a:cxn ang="0">
                    <a:pos x="58" y="11"/>
                  </a:cxn>
                  <a:cxn ang="0">
                    <a:pos x="36" y="15"/>
                  </a:cxn>
                  <a:cxn ang="0">
                    <a:pos x="33" y="22"/>
                  </a:cxn>
                  <a:cxn ang="0">
                    <a:pos x="33" y="33"/>
                  </a:cxn>
                  <a:cxn ang="0">
                    <a:pos x="29" y="44"/>
                  </a:cxn>
                  <a:cxn ang="0">
                    <a:pos x="18" y="48"/>
                  </a:cxn>
                  <a:cxn ang="0">
                    <a:pos x="7" y="40"/>
                  </a:cxn>
                  <a:cxn ang="0">
                    <a:pos x="3" y="33"/>
                  </a:cxn>
                  <a:cxn ang="0">
                    <a:pos x="11" y="22"/>
                  </a:cxn>
                  <a:cxn ang="0">
                    <a:pos x="22" y="11"/>
                  </a:cxn>
                  <a:cxn ang="0">
                    <a:pos x="51" y="0"/>
                  </a:cxn>
                </a:cxnLst>
                <a:rect l="0" t="0" r="r" b="b"/>
                <a:pathLst>
                  <a:path w="120" h="139">
                    <a:moveTo>
                      <a:pt x="73" y="62"/>
                    </a:moveTo>
                    <a:lnTo>
                      <a:pt x="54" y="69"/>
                    </a:lnTo>
                    <a:lnTo>
                      <a:pt x="40" y="77"/>
                    </a:lnTo>
                    <a:lnTo>
                      <a:pt x="33" y="80"/>
                    </a:lnTo>
                    <a:lnTo>
                      <a:pt x="29" y="88"/>
                    </a:lnTo>
                    <a:lnTo>
                      <a:pt x="25" y="95"/>
                    </a:lnTo>
                    <a:lnTo>
                      <a:pt x="25" y="102"/>
                    </a:lnTo>
                    <a:lnTo>
                      <a:pt x="25" y="109"/>
                    </a:lnTo>
                    <a:lnTo>
                      <a:pt x="29" y="117"/>
                    </a:lnTo>
                    <a:lnTo>
                      <a:pt x="36" y="120"/>
                    </a:lnTo>
                    <a:lnTo>
                      <a:pt x="43" y="124"/>
                    </a:lnTo>
                    <a:lnTo>
                      <a:pt x="54" y="120"/>
                    </a:lnTo>
                    <a:lnTo>
                      <a:pt x="62" y="117"/>
                    </a:lnTo>
                    <a:lnTo>
                      <a:pt x="69" y="113"/>
                    </a:lnTo>
                    <a:lnTo>
                      <a:pt x="73" y="106"/>
                    </a:lnTo>
                    <a:lnTo>
                      <a:pt x="73" y="62"/>
                    </a:lnTo>
                    <a:close/>
                    <a:moveTo>
                      <a:pt x="51" y="0"/>
                    </a:moveTo>
                    <a:lnTo>
                      <a:pt x="62" y="4"/>
                    </a:lnTo>
                    <a:lnTo>
                      <a:pt x="69" y="4"/>
                    </a:lnTo>
                    <a:lnTo>
                      <a:pt x="76" y="8"/>
                    </a:lnTo>
                    <a:lnTo>
                      <a:pt x="83" y="11"/>
                    </a:lnTo>
                    <a:lnTo>
                      <a:pt x="91" y="15"/>
                    </a:lnTo>
                    <a:lnTo>
                      <a:pt x="94" y="22"/>
                    </a:lnTo>
                    <a:lnTo>
                      <a:pt x="98" y="33"/>
                    </a:lnTo>
                    <a:lnTo>
                      <a:pt x="98" y="44"/>
                    </a:lnTo>
                    <a:lnTo>
                      <a:pt x="98" y="62"/>
                    </a:lnTo>
                    <a:lnTo>
                      <a:pt x="98" y="77"/>
                    </a:lnTo>
                    <a:lnTo>
                      <a:pt x="98" y="109"/>
                    </a:lnTo>
                    <a:lnTo>
                      <a:pt x="98" y="113"/>
                    </a:lnTo>
                    <a:lnTo>
                      <a:pt x="98" y="117"/>
                    </a:lnTo>
                    <a:lnTo>
                      <a:pt x="105" y="120"/>
                    </a:lnTo>
                    <a:lnTo>
                      <a:pt x="109" y="124"/>
                    </a:lnTo>
                    <a:lnTo>
                      <a:pt x="120" y="124"/>
                    </a:lnTo>
                    <a:lnTo>
                      <a:pt x="120" y="131"/>
                    </a:lnTo>
                    <a:lnTo>
                      <a:pt x="109" y="135"/>
                    </a:lnTo>
                    <a:lnTo>
                      <a:pt x="98" y="135"/>
                    </a:lnTo>
                    <a:lnTo>
                      <a:pt x="87" y="135"/>
                    </a:lnTo>
                    <a:lnTo>
                      <a:pt x="83" y="131"/>
                    </a:lnTo>
                    <a:lnTo>
                      <a:pt x="76" y="124"/>
                    </a:lnTo>
                    <a:lnTo>
                      <a:pt x="73" y="117"/>
                    </a:lnTo>
                    <a:lnTo>
                      <a:pt x="65" y="128"/>
                    </a:lnTo>
                    <a:lnTo>
                      <a:pt x="54" y="131"/>
                    </a:lnTo>
                    <a:lnTo>
                      <a:pt x="43" y="135"/>
                    </a:lnTo>
                    <a:lnTo>
                      <a:pt x="33" y="139"/>
                    </a:lnTo>
                    <a:lnTo>
                      <a:pt x="18" y="135"/>
                    </a:lnTo>
                    <a:lnTo>
                      <a:pt x="7" y="128"/>
                    </a:lnTo>
                    <a:lnTo>
                      <a:pt x="3" y="120"/>
                    </a:lnTo>
                    <a:lnTo>
                      <a:pt x="0" y="113"/>
                    </a:lnTo>
                    <a:lnTo>
                      <a:pt x="0" y="106"/>
                    </a:lnTo>
                    <a:lnTo>
                      <a:pt x="0" y="99"/>
                    </a:lnTo>
                    <a:lnTo>
                      <a:pt x="0" y="91"/>
                    </a:lnTo>
                    <a:lnTo>
                      <a:pt x="7" y="80"/>
                    </a:lnTo>
                    <a:lnTo>
                      <a:pt x="14" y="73"/>
                    </a:lnTo>
                    <a:lnTo>
                      <a:pt x="25" y="69"/>
                    </a:lnTo>
                    <a:lnTo>
                      <a:pt x="33" y="66"/>
                    </a:lnTo>
                    <a:lnTo>
                      <a:pt x="40" y="66"/>
                    </a:lnTo>
                    <a:lnTo>
                      <a:pt x="51" y="62"/>
                    </a:lnTo>
                    <a:lnTo>
                      <a:pt x="65" y="55"/>
                    </a:lnTo>
                    <a:lnTo>
                      <a:pt x="73" y="51"/>
                    </a:lnTo>
                    <a:lnTo>
                      <a:pt x="73" y="40"/>
                    </a:lnTo>
                    <a:lnTo>
                      <a:pt x="73" y="37"/>
                    </a:lnTo>
                    <a:lnTo>
                      <a:pt x="73" y="33"/>
                    </a:lnTo>
                    <a:lnTo>
                      <a:pt x="69" y="22"/>
                    </a:lnTo>
                    <a:lnTo>
                      <a:pt x="62" y="15"/>
                    </a:lnTo>
                    <a:lnTo>
                      <a:pt x="58" y="11"/>
                    </a:lnTo>
                    <a:lnTo>
                      <a:pt x="51" y="11"/>
                    </a:lnTo>
                    <a:lnTo>
                      <a:pt x="36" y="15"/>
                    </a:lnTo>
                    <a:lnTo>
                      <a:pt x="29" y="19"/>
                    </a:lnTo>
                    <a:lnTo>
                      <a:pt x="33" y="22"/>
                    </a:lnTo>
                    <a:lnTo>
                      <a:pt x="33" y="26"/>
                    </a:lnTo>
                    <a:lnTo>
                      <a:pt x="33" y="33"/>
                    </a:lnTo>
                    <a:lnTo>
                      <a:pt x="33" y="40"/>
                    </a:lnTo>
                    <a:lnTo>
                      <a:pt x="29" y="44"/>
                    </a:lnTo>
                    <a:lnTo>
                      <a:pt x="25" y="48"/>
                    </a:lnTo>
                    <a:lnTo>
                      <a:pt x="18" y="48"/>
                    </a:lnTo>
                    <a:lnTo>
                      <a:pt x="11" y="44"/>
                    </a:lnTo>
                    <a:lnTo>
                      <a:pt x="7" y="40"/>
                    </a:lnTo>
                    <a:lnTo>
                      <a:pt x="7" y="37"/>
                    </a:lnTo>
                    <a:lnTo>
                      <a:pt x="3" y="33"/>
                    </a:lnTo>
                    <a:lnTo>
                      <a:pt x="7" y="26"/>
                    </a:lnTo>
                    <a:lnTo>
                      <a:pt x="11" y="22"/>
                    </a:lnTo>
                    <a:lnTo>
                      <a:pt x="14" y="15"/>
                    </a:lnTo>
                    <a:lnTo>
                      <a:pt x="22" y="11"/>
                    </a:lnTo>
                    <a:lnTo>
                      <a:pt x="36" y="4"/>
                    </a:lnTo>
                    <a:lnTo>
                      <a:pt x="51" y="0"/>
                    </a:lnTo>
                    <a:close/>
                  </a:path>
                </a:pathLst>
              </a:custGeom>
              <a:solidFill>
                <a:srgbClr val="000000"/>
              </a:solidFill>
              <a:ln w="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90961" name="Freeform 145"/>
              <p:cNvSpPr>
                <a:spLocks/>
              </p:cNvSpPr>
              <p:nvPr/>
            </p:nvSpPr>
            <p:spPr bwMode="auto">
              <a:xfrm>
                <a:off x="604" y="6091"/>
                <a:ext cx="142" cy="135"/>
              </a:xfrm>
              <a:custGeom>
                <a:avLst/>
                <a:gdLst/>
                <a:ahLst/>
                <a:cxnLst>
                  <a:cxn ang="0">
                    <a:pos x="87" y="0"/>
                  </a:cxn>
                  <a:cxn ang="0">
                    <a:pos x="98" y="4"/>
                  </a:cxn>
                  <a:cxn ang="0">
                    <a:pos x="109" y="8"/>
                  </a:cxn>
                  <a:cxn ang="0">
                    <a:pos x="116" y="15"/>
                  </a:cxn>
                  <a:cxn ang="0">
                    <a:pos x="120" y="22"/>
                  </a:cxn>
                  <a:cxn ang="0">
                    <a:pos x="123" y="33"/>
                  </a:cxn>
                  <a:cxn ang="0">
                    <a:pos x="123" y="44"/>
                  </a:cxn>
                  <a:cxn ang="0">
                    <a:pos x="123" y="109"/>
                  </a:cxn>
                  <a:cxn ang="0">
                    <a:pos x="123" y="117"/>
                  </a:cxn>
                  <a:cxn ang="0">
                    <a:pos x="131" y="124"/>
                  </a:cxn>
                  <a:cxn ang="0">
                    <a:pos x="134" y="124"/>
                  </a:cxn>
                  <a:cxn ang="0">
                    <a:pos x="142" y="124"/>
                  </a:cxn>
                  <a:cxn ang="0">
                    <a:pos x="142" y="135"/>
                  </a:cxn>
                  <a:cxn ang="0">
                    <a:pos x="80" y="135"/>
                  </a:cxn>
                  <a:cxn ang="0">
                    <a:pos x="80" y="124"/>
                  </a:cxn>
                  <a:cxn ang="0">
                    <a:pos x="87" y="124"/>
                  </a:cxn>
                  <a:cxn ang="0">
                    <a:pos x="91" y="124"/>
                  </a:cxn>
                  <a:cxn ang="0">
                    <a:pos x="94" y="120"/>
                  </a:cxn>
                  <a:cxn ang="0">
                    <a:pos x="98" y="120"/>
                  </a:cxn>
                  <a:cxn ang="0">
                    <a:pos x="98" y="113"/>
                  </a:cxn>
                  <a:cxn ang="0">
                    <a:pos x="98" y="48"/>
                  </a:cxn>
                  <a:cxn ang="0">
                    <a:pos x="98" y="33"/>
                  </a:cxn>
                  <a:cxn ang="0">
                    <a:pos x="94" y="26"/>
                  </a:cxn>
                  <a:cxn ang="0">
                    <a:pos x="87" y="19"/>
                  </a:cxn>
                  <a:cxn ang="0">
                    <a:pos x="76" y="19"/>
                  </a:cxn>
                  <a:cxn ang="0">
                    <a:pos x="65" y="19"/>
                  </a:cxn>
                  <a:cxn ang="0">
                    <a:pos x="54" y="26"/>
                  </a:cxn>
                  <a:cxn ang="0">
                    <a:pos x="47" y="33"/>
                  </a:cxn>
                  <a:cxn ang="0">
                    <a:pos x="43" y="37"/>
                  </a:cxn>
                  <a:cxn ang="0">
                    <a:pos x="43" y="109"/>
                  </a:cxn>
                  <a:cxn ang="0">
                    <a:pos x="47" y="117"/>
                  </a:cxn>
                  <a:cxn ang="0">
                    <a:pos x="51" y="120"/>
                  </a:cxn>
                  <a:cxn ang="0">
                    <a:pos x="58" y="124"/>
                  </a:cxn>
                  <a:cxn ang="0">
                    <a:pos x="65" y="124"/>
                  </a:cxn>
                  <a:cxn ang="0">
                    <a:pos x="65" y="135"/>
                  </a:cxn>
                  <a:cxn ang="0">
                    <a:pos x="0" y="135"/>
                  </a:cxn>
                  <a:cxn ang="0">
                    <a:pos x="0" y="124"/>
                  </a:cxn>
                  <a:cxn ang="0">
                    <a:pos x="7" y="124"/>
                  </a:cxn>
                  <a:cxn ang="0">
                    <a:pos x="11" y="124"/>
                  </a:cxn>
                  <a:cxn ang="0">
                    <a:pos x="14" y="120"/>
                  </a:cxn>
                  <a:cxn ang="0">
                    <a:pos x="18" y="120"/>
                  </a:cxn>
                  <a:cxn ang="0">
                    <a:pos x="18" y="113"/>
                  </a:cxn>
                  <a:cxn ang="0">
                    <a:pos x="18" y="33"/>
                  </a:cxn>
                  <a:cxn ang="0">
                    <a:pos x="18" y="26"/>
                  </a:cxn>
                  <a:cxn ang="0">
                    <a:pos x="11" y="19"/>
                  </a:cxn>
                  <a:cxn ang="0">
                    <a:pos x="7" y="15"/>
                  </a:cxn>
                  <a:cxn ang="0">
                    <a:pos x="0" y="15"/>
                  </a:cxn>
                  <a:cxn ang="0">
                    <a:pos x="0" y="8"/>
                  </a:cxn>
                  <a:cxn ang="0">
                    <a:pos x="43" y="4"/>
                  </a:cxn>
                  <a:cxn ang="0">
                    <a:pos x="43" y="8"/>
                  </a:cxn>
                  <a:cxn ang="0">
                    <a:pos x="43" y="22"/>
                  </a:cxn>
                  <a:cxn ang="0">
                    <a:pos x="43" y="22"/>
                  </a:cxn>
                  <a:cxn ang="0">
                    <a:pos x="51" y="15"/>
                  </a:cxn>
                  <a:cxn ang="0">
                    <a:pos x="62" y="8"/>
                  </a:cxn>
                  <a:cxn ang="0">
                    <a:pos x="72" y="4"/>
                  </a:cxn>
                  <a:cxn ang="0">
                    <a:pos x="80" y="4"/>
                  </a:cxn>
                  <a:cxn ang="0">
                    <a:pos x="87" y="0"/>
                  </a:cxn>
                </a:cxnLst>
                <a:rect l="0" t="0" r="r" b="b"/>
                <a:pathLst>
                  <a:path w="142" h="135">
                    <a:moveTo>
                      <a:pt x="87" y="0"/>
                    </a:moveTo>
                    <a:lnTo>
                      <a:pt x="98" y="4"/>
                    </a:lnTo>
                    <a:lnTo>
                      <a:pt x="109" y="8"/>
                    </a:lnTo>
                    <a:lnTo>
                      <a:pt x="116" y="15"/>
                    </a:lnTo>
                    <a:lnTo>
                      <a:pt x="120" y="22"/>
                    </a:lnTo>
                    <a:lnTo>
                      <a:pt x="123" y="33"/>
                    </a:lnTo>
                    <a:lnTo>
                      <a:pt x="123" y="44"/>
                    </a:lnTo>
                    <a:lnTo>
                      <a:pt x="123" y="109"/>
                    </a:lnTo>
                    <a:lnTo>
                      <a:pt x="123" y="117"/>
                    </a:lnTo>
                    <a:lnTo>
                      <a:pt x="131" y="124"/>
                    </a:lnTo>
                    <a:lnTo>
                      <a:pt x="134" y="124"/>
                    </a:lnTo>
                    <a:lnTo>
                      <a:pt x="142" y="124"/>
                    </a:lnTo>
                    <a:lnTo>
                      <a:pt x="142" y="135"/>
                    </a:lnTo>
                    <a:lnTo>
                      <a:pt x="80" y="135"/>
                    </a:lnTo>
                    <a:lnTo>
                      <a:pt x="80" y="124"/>
                    </a:lnTo>
                    <a:lnTo>
                      <a:pt x="87" y="124"/>
                    </a:lnTo>
                    <a:lnTo>
                      <a:pt x="91" y="124"/>
                    </a:lnTo>
                    <a:lnTo>
                      <a:pt x="94" y="120"/>
                    </a:lnTo>
                    <a:lnTo>
                      <a:pt x="98" y="120"/>
                    </a:lnTo>
                    <a:lnTo>
                      <a:pt x="98" y="113"/>
                    </a:lnTo>
                    <a:lnTo>
                      <a:pt x="98" y="48"/>
                    </a:lnTo>
                    <a:lnTo>
                      <a:pt x="98" y="33"/>
                    </a:lnTo>
                    <a:lnTo>
                      <a:pt x="94" y="26"/>
                    </a:lnTo>
                    <a:lnTo>
                      <a:pt x="87" y="19"/>
                    </a:lnTo>
                    <a:lnTo>
                      <a:pt x="76" y="19"/>
                    </a:lnTo>
                    <a:lnTo>
                      <a:pt x="65" y="19"/>
                    </a:lnTo>
                    <a:lnTo>
                      <a:pt x="54" y="26"/>
                    </a:lnTo>
                    <a:lnTo>
                      <a:pt x="47" y="33"/>
                    </a:lnTo>
                    <a:lnTo>
                      <a:pt x="43" y="37"/>
                    </a:lnTo>
                    <a:lnTo>
                      <a:pt x="43" y="109"/>
                    </a:lnTo>
                    <a:lnTo>
                      <a:pt x="47" y="117"/>
                    </a:lnTo>
                    <a:lnTo>
                      <a:pt x="51" y="120"/>
                    </a:lnTo>
                    <a:lnTo>
                      <a:pt x="58" y="124"/>
                    </a:lnTo>
                    <a:lnTo>
                      <a:pt x="65" y="124"/>
                    </a:lnTo>
                    <a:lnTo>
                      <a:pt x="65" y="135"/>
                    </a:lnTo>
                    <a:lnTo>
                      <a:pt x="0" y="135"/>
                    </a:lnTo>
                    <a:lnTo>
                      <a:pt x="0" y="124"/>
                    </a:lnTo>
                    <a:lnTo>
                      <a:pt x="7" y="124"/>
                    </a:lnTo>
                    <a:lnTo>
                      <a:pt x="11" y="124"/>
                    </a:lnTo>
                    <a:lnTo>
                      <a:pt x="14" y="120"/>
                    </a:lnTo>
                    <a:lnTo>
                      <a:pt x="18" y="120"/>
                    </a:lnTo>
                    <a:lnTo>
                      <a:pt x="18" y="113"/>
                    </a:lnTo>
                    <a:lnTo>
                      <a:pt x="18" y="33"/>
                    </a:lnTo>
                    <a:lnTo>
                      <a:pt x="18" y="26"/>
                    </a:lnTo>
                    <a:lnTo>
                      <a:pt x="11" y="19"/>
                    </a:lnTo>
                    <a:lnTo>
                      <a:pt x="7" y="15"/>
                    </a:lnTo>
                    <a:lnTo>
                      <a:pt x="0" y="15"/>
                    </a:lnTo>
                    <a:lnTo>
                      <a:pt x="0" y="8"/>
                    </a:lnTo>
                    <a:lnTo>
                      <a:pt x="43" y="4"/>
                    </a:lnTo>
                    <a:lnTo>
                      <a:pt x="43" y="8"/>
                    </a:lnTo>
                    <a:lnTo>
                      <a:pt x="43" y="22"/>
                    </a:lnTo>
                    <a:lnTo>
                      <a:pt x="51" y="15"/>
                    </a:lnTo>
                    <a:lnTo>
                      <a:pt x="62" y="8"/>
                    </a:lnTo>
                    <a:lnTo>
                      <a:pt x="72" y="4"/>
                    </a:lnTo>
                    <a:lnTo>
                      <a:pt x="80" y="4"/>
                    </a:lnTo>
                    <a:lnTo>
                      <a:pt x="87" y="0"/>
                    </a:lnTo>
                    <a:close/>
                  </a:path>
                </a:pathLst>
              </a:custGeom>
              <a:solidFill>
                <a:srgbClr val="000000"/>
              </a:solidFill>
              <a:ln w="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90960" name="Freeform 144"/>
              <p:cNvSpPr>
                <a:spLocks/>
              </p:cNvSpPr>
              <p:nvPr/>
            </p:nvSpPr>
            <p:spPr bwMode="auto">
              <a:xfrm>
                <a:off x="760" y="6091"/>
                <a:ext cx="113" cy="139"/>
              </a:xfrm>
              <a:custGeom>
                <a:avLst/>
                <a:gdLst/>
                <a:ahLst/>
                <a:cxnLst>
                  <a:cxn ang="0">
                    <a:pos x="62" y="0"/>
                  </a:cxn>
                  <a:cxn ang="0">
                    <a:pos x="73" y="4"/>
                  </a:cxn>
                  <a:cxn ang="0">
                    <a:pos x="84" y="8"/>
                  </a:cxn>
                  <a:cxn ang="0">
                    <a:pos x="95" y="11"/>
                  </a:cxn>
                  <a:cxn ang="0">
                    <a:pos x="98" y="19"/>
                  </a:cxn>
                  <a:cxn ang="0">
                    <a:pos x="102" y="26"/>
                  </a:cxn>
                  <a:cxn ang="0">
                    <a:pos x="106" y="37"/>
                  </a:cxn>
                  <a:cxn ang="0">
                    <a:pos x="106" y="40"/>
                  </a:cxn>
                  <a:cxn ang="0">
                    <a:pos x="102" y="48"/>
                  </a:cxn>
                  <a:cxn ang="0">
                    <a:pos x="98" y="51"/>
                  </a:cxn>
                  <a:cxn ang="0">
                    <a:pos x="91" y="51"/>
                  </a:cxn>
                  <a:cxn ang="0">
                    <a:pos x="84" y="51"/>
                  </a:cxn>
                  <a:cxn ang="0">
                    <a:pos x="80" y="48"/>
                  </a:cxn>
                  <a:cxn ang="0">
                    <a:pos x="76" y="44"/>
                  </a:cxn>
                  <a:cxn ang="0">
                    <a:pos x="76" y="40"/>
                  </a:cxn>
                  <a:cxn ang="0">
                    <a:pos x="76" y="26"/>
                  </a:cxn>
                  <a:cxn ang="0">
                    <a:pos x="76" y="22"/>
                  </a:cxn>
                  <a:cxn ang="0">
                    <a:pos x="80" y="19"/>
                  </a:cxn>
                  <a:cxn ang="0">
                    <a:pos x="76" y="15"/>
                  </a:cxn>
                  <a:cxn ang="0">
                    <a:pos x="73" y="15"/>
                  </a:cxn>
                  <a:cxn ang="0">
                    <a:pos x="62" y="11"/>
                  </a:cxn>
                  <a:cxn ang="0">
                    <a:pos x="51" y="15"/>
                  </a:cxn>
                  <a:cxn ang="0">
                    <a:pos x="44" y="19"/>
                  </a:cxn>
                  <a:cxn ang="0">
                    <a:pos x="40" y="26"/>
                  </a:cxn>
                  <a:cxn ang="0">
                    <a:pos x="36" y="33"/>
                  </a:cxn>
                  <a:cxn ang="0">
                    <a:pos x="33" y="40"/>
                  </a:cxn>
                  <a:cxn ang="0">
                    <a:pos x="29" y="55"/>
                  </a:cxn>
                  <a:cxn ang="0">
                    <a:pos x="29" y="69"/>
                  </a:cxn>
                  <a:cxn ang="0">
                    <a:pos x="29" y="84"/>
                  </a:cxn>
                  <a:cxn ang="0">
                    <a:pos x="33" y="95"/>
                  </a:cxn>
                  <a:cxn ang="0">
                    <a:pos x="40" y="106"/>
                  </a:cxn>
                  <a:cxn ang="0">
                    <a:pos x="47" y="117"/>
                  </a:cxn>
                  <a:cxn ang="0">
                    <a:pos x="55" y="120"/>
                  </a:cxn>
                  <a:cxn ang="0">
                    <a:pos x="66" y="124"/>
                  </a:cxn>
                  <a:cxn ang="0">
                    <a:pos x="80" y="120"/>
                  </a:cxn>
                  <a:cxn ang="0">
                    <a:pos x="87" y="117"/>
                  </a:cxn>
                  <a:cxn ang="0">
                    <a:pos x="98" y="109"/>
                  </a:cxn>
                  <a:cxn ang="0">
                    <a:pos x="106" y="99"/>
                  </a:cxn>
                  <a:cxn ang="0">
                    <a:pos x="113" y="102"/>
                  </a:cxn>
                  <a:cxn ang="0">
                    <a:pos x="102" y="117"/>
                  </a:cxn>
                  <a:cxn ang="0">
                    <a:pos x="91" y="128"/>
                  </a:cxn>
                  <a:cxn ang="0">
                    <a:pos x="76" y="135"/>
                  </a:cxn>
                  <a:cxn ang="0">
                    <a:pos x="62" y="139"/>
                  </a:cxn>
                  <a:cxn ang="0">
                    <a:pos x="44" y="135"/>
                  </a:cxn>
                  <a:cxn ang="0">
                    <a:pos x="29" y="128"/>
                  </a:cxn>
                  <a:cxn ang="0">
                    <a:pos x="18" y="117"/>
                  </a:cxn>
                  <a:cxn ang="0">
                    <a:pos x="7" y="106"/>
                  </a:cxn>
                  <a:cxn ang="0">
                    <a:pos x="4" y="88"/>
                  </a:cxn>
                  <a:cxn ang="0">
                    <a:pos x="0" y="69"/>
                  </a:cxn>
                  <a:cxn ang="0">
                    <a:pos x="4" y="55"/>
                  </a:cxn>
                  <a:cxn ang="0">
                    <a:pos x="7" y="44"/>
                  </a:cxn>
                  <a:cxn ang="0">
                    <a:pos x="11" y="33"/>
                  </a:cxn>
                  <a:cxn ang="0">
                    <a:pos x="18" y="22"/>
                  </a:cxn>
                  <a:cxn ang="0">
                    <a:pos x="26" y="15"/>
                  </a:cxn>
                  <a:cxn ang="0">
                    <a:pos x="36" y="8"/>
                  </a:cxn>
                  <a:cxn ang="0">
                    <a:pos x="51" y="4"/>
                  </a:cxn>
                  <a:cxn ang="0">
                    <a:pos x="62" y="0"/>
                  </a:cxn>
                </a:cxnLst>
                <a:rect l="0" t="0" r="r" b="b"/>
                <a:pathLst>
                  <a:path w="113" h="139">
                    <a:moveTo>
                      <a:pt x="62" y="0"/>
                    </a:moveTo>
                    <a:lnTo>
                      <a:pt x="73" y="4"/>
                    </a:lnTo>
                    <a:lnTo>
                      <a:pt x="84" y="8"/>
                    </a:lnTo>
                    <a:lnTo>
                      <a:pt x="95" y="11"/>
                    </a:lnTo>
                    <a:lnTo>
                      <a:pt x="98" y="19"/>
                    </a:lnTo>
                    <a:lnTo>
                      <a:pt x="102" y="26"/>
                    </a:lnTo>
                    <a:lnTo>
                      <a:pt x="106" y="37"/>
                    </a:lnTo>
                    <a:lnTo>
                      <a:pt x="106" y="40"/>
                    </a:lnTo>
                    <a:lnTo>
                      <a:pt x="102" y="48"/>
                    </a:lnTo>
                    <a:lnTo>
                      <a:pt x="98" y="51"/>
                    </a:lnTo>
                    <a:lnTo>
                      <a:pt x="91" y="51"/>
                    </a:lnTo>
                    <a:lnTo>
                      <a:pt x="84" y="51"/>
                    </a:lnTo>
                    <a:lnTo>
                      <a:pt x="80" y="48"/>
                    </a:lnTo>
                    <a:lnTo>
                      <a:pt x="76" y="44"/>
                    </a:lnTo>
                    <a:lnTo>
                      <a:pt x="76" y="40"/>
                    </a:lnTo>
                    <a:lnTo>
                      <a:pt x="76" y="26"/>
                    </a:lnTo>
                    <a:lnTo>
                      <a:pt x="76" y="22"/>
                    </a:lnTo>
                    <a:lnTo>
                      <a:pt x="80" y="19"/>
                    </a:lnTo>
                    <a:lnTo>
                      <a:pt x="76" y="15"/>
                    </a:lnTo>
                    <a:lnTo>
                      <a:pt x="73" y="15"/>
                    </a:lnTo>
                    <a:lnTo>
                      <a:pt x="62" y="11"/>
                    </a:lnTo>
                    <a:lnTo>
                      <a:pt x="51" y="15"/>
                    </a:lnTo>
                    <a:lnTo>
                      <a:pt x="44" y="19"/>
                    </a:lnTo>
                    <a:lnTo>
                      <a:pt x="40" y="26"/>
                    </a:lnTo>
                    <a:lnTo>
                      <a:pt x="36" y="33"/>
                    </a:lnTo>
                    <a:lnTo>
                      <a:pt x="33" y="40"/>
                    </a:lnTo>
                    <a:lnTo>
                      <a:pt x="29" y="55"/>
                    </a:lnTo>
                    <a:lnTo>
                      <a:pt x="29" y="69"/>
                    </a:lnTo>
                    <a:lnTo>
                      <a:pt x="29" y="84"/>
                    </a:lnTo>
                    <a:lnTo>
                      <a:pt x="33" y="95"/>
                    </a:lnTo>
                    <a:lnTo>
                      <a:pt x="40" y="106"/>
                    </a:lnTo>
                    <a:lnTo>
                      <a:pt x="47" y="117"/>
                    </a:lnTo>
                    <a:lnTo>
                      <a:pt x="55" y="120"/>
                    </a:lnTo>
                    <a:lnTo>
                      <a:pt x="66" y="124"/>
                    </a:lnTo>
                    <a:lnTo>
                      <a:pt x="80" y="120"/>
                    </a:lnTo>
                    <a:lnTo>
                      <a:pt x="87" y="117"/>
                    </a:lnTo>
                    <a:lnTo>
                      <a:pt x="98" y="109"/>
                    </a:lnTo>
                    <a:lnTo>
                      <a:pt x="106" y="99"/>
                    </a:lnTo>
                    <a:lnTo>
                      <a:pt x="113" y="102"/>
                    </a:lnTo>
                    <a:lnTo>
                      <a:pt x="102" y="117"/>
                    </a:lnTo>
                    <a:lnTo>
                      <a:pt x="91" y="128"/>
                    </a:lnTo>
                    <a:lnTo>
                      <a:pt x="76" y="135"/>
                    </a:lnTo>
                    <a:lnTo>
                      <a:pt x="62" y="139"/>
                    </a:lnTo>
                    <a:lnTo>
                      <a:pt x="44" y="135"/>
                    </a:lnTo>
                    <a:lnTo>
                      <a:pt x="29" y="128"/>
                    </a:lnTo>
                    <a:lnTo>
                      <a:pt x="18" y="117"/>
                    </a:lnTo>
                    <a:lnTo>
                      <a:pt x="7" y="106"/>
                    </a:lnTo>
                    <a:lnTo>
                      <a:pt x="4" y="88"/>
                    </a:lnTo>
                    <a:lnTo>
                      <a:pt x="0" y="69"/>
                    </a:lnTo>
                    <a:lnTo>
                      <a:pt x="4" y="55"/>
                    </a:lnTo>
                    <a:lnTo>
                      <a:pt x="7" y="44"/>
                    </a:lnTo>
                    <a:lnTo>
                      <a:pt x="11" y="33"/>
                    </a:lnTo>
                    <a:lnTo>
                      <a:pt x="18" y="22"/>
                    </a:lnTo>
                    <a:lnTo>
                      <a:pt x="26" y="15"/>
                    </a:lnTo>
                    <a:lnTo>
                      <a:pt x="36" y="8"/>
                    </a:lnTo>
                    <a:lnTo>
                      <a:pt x="51" y="4"/>
                    </a:lnTo>
                    <a:lnTo>
                      <a:pt x="62" y="0"/>
                    </a:lnTo>
                    <a:close/>
                  </a:path>
                </a:pathLst>
              </a:custGeom>
              <a:solidFill>
                <a:srgbClr val="000000"/>
              </a:solidFill>
              <a:ln w="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90959" name="Freeform 143"/>
              <p:cNvSpPr>
                <a:spLocks/>
              </p:cNvSpPr>
              <p:nvPr/>
            </p:nvSpPr>
            <p:spPr bwMode="auto">
              <a:xfrm>
                <a:off x="880" y="6095"/>
                <a:ext cx="102" cy="131"/>
              </a:xfrm>
              <a:custGeom>
                <a:avLst/>
                <a:gdLst/>
                <a:ahLst/>
                <a:cxnLst>
                  <a:cxn ang="0">
                    <a:pos x="80" y="0"/>
                  </a:cxn>
                  <a:cxn ang="0">
                    <a:pos x="91" y="0"/>
                  </a:cxn>
                  <a:cxn ang="0">
                    <a:pos x="95" y="4"/>
                  </a:cxn>
                  <a:cxn ang="0">
                    <a:pos x="98" y="11"/>
                  </a:cxn>
                  <a:cxn ang="0">
                    <a:pos x="102" y="18"/>
                  </a:cxn>
                  <a:cxn ang="0">
                    <a:pos x="98" y="25"/>
                  </a:cxn>
                  <a:cxn ang="0">
                    <a:pos x="98" y="29"/>
                  </a:cxn>
                  <a:cxn ang="0">
                    <a:pos x="95" y="33"/>
                  </a:cxn>
                  <a:cxn ang="0">
                    <a:pos x="87" y="36"/>
                  </a:cxn>
                  <a:cxn ang="0">
                    <a:pos x="80" y="33"/>
                  </a:cxn>
                  <a:cxn ang="0">
                    <a:pos x="76" y="33"/>
                  </a:cxn>
                  <a:cxn ang="0">
                    <a:pos x="73" y="25"/>
                  </a:cxn>
                  <a:cxn ang="0">
                    <a:pos x="73" y="22"/>
                  </a:cxn>
                  <a:cxn ang="0">
                    <a:pos x="73" y="18"/>
                  </a:cxn>
                  <a:cxn ang="0">
                    <a:pos x="73" y="15"/>
                  </a:cxn>
                  <a:cxn ang="0">
                    <a:pos x="66" y="15"/>
                  </a:cxn>
                  <a:cxn ang="0">
                    <a:pos x="58" y="18"/>
                  </a:cxn>
                  <a:cxn ang="0">
                    <a:pos x="51" y="25"/>
                  </a:cxn>
                  <a:cxn ang="0">
                    <a:pos x="44" y="33"/>
                  </a:cxn>
                  <a:cxn ang="0">
                    <a:pos x="44" y="105"/>
                  </a:cxn>
                  <a:cxn ang="0">
                    <a:pos x="47" y="113"/>
                  </a:cxn>
                  <a:cxn ang="0">
                    <a:pos x="51" y="116"/>
                  </a:cxn>
                  <a:cxn ang="0">
                    <a:pos x="62" y="120"/>
                  </a:cxn>
                  <a:cxn ang="0">
                    <a:pos x="69" y="120"/>
                  </a:cxn>
                  <a:cxn ang="0">
                    <a:pos x="69" y="131"/>
                  </a:cxn>
                  <a:cxn ang="0">
                    <a:pos x="4" y="131"/>
                  </a:cxn>
                  <a:cxn ang="0">
                    <a:pos x="4" y="120"/>
                  </a:cxn>
                  <a:cxn ang="0">
                    <a:pos x="7" y="120"/>
                  </a:cxn>
                  <a:cxn ang="0">
                    <a:pos x="15" y="120"/>
                  </a:cxn>
                  <a:cxn ang="0">
                    <a:pos x="18" y="116"/>
                  </a:cxn>
                  <a:cxn ang="0">
                    <a:pos x="18" y="116"/>
                  </a:cxn>
                  <a:cxn ang="0">
                    <a:pos x="22" y="109"/>
                  </a:cxn>
                  <a:cxn ang="0">
                    <a:pos x="22" y="29"/>
                  </a:cxn>
                  <a:cxn ang="0">
                    <a:pos x="18" y="22"/>
                  </a:cxn>
                  <a:cxn ang="0">
                    <a:pos x="15" y="15"/>
                  </a:cxn>
                  <a:cxn ang="0">
                    <a:pos x="7" y="11"/>
                  </a:cxn>
                  <a:cxn ang="0">
                    <a:pos x="0" y="11"/>
                  </a:cxn>
                  <a:cxn ang="0">
                    <a:pos x="0" y="4"/>
                  </a:cxn>
                  <a:cxn ang="0">
                    <a:pos x="44" y="0"/>
                  </a:cxn>
                  <a:cxn ang="0">
                    <a:pos x="44" y="4"/>
                  </a:cxn>
                  <a:cxn ang="0">
                    <a:pos x="44" y="18"/>
                  </a:cxn>
                  <a:cxn ang="0">
                    <a:pos x="47" y="18"/>
                  </a:cxn>
                  <a:cxn ang="0">
                    <a:pos x="55" y="11"/>
                  </a:cxn>
                  <a:cxn ang="0">
                    <a:pos x="66" y="4"/>
                  </a:cxn>
                  <a:cxn ang="0">
                    <a:pos x="73" y="0"/>
                  </a:cxn>
                  <a:cxn ang="0">
                    <a:pos x="80" y="0"/>
                  </a:cxn>
                </a:cxnLst>
                <a:rect l="0" t="0" r="r" b="b"/>
                <a:pathLst>
                  <a:path w="102" h="131">
                    <a:moveTo>
                      <a:pt x="80" y="0"/>
                    </a:moveTo>
                    <a:lnTo>
                      <a:pt x="91" y="0"/>
                    </a:lnTo>
                    <a:lnTo>
                      <a:pt x="95" y="4"/>
                    </a:lnTo>
                    <a:lnTo>
                      <a:pt x="98" y="11"/>
                    </a:lnTo>
                    <a:lnTo>
                      <a:pt x="102" y="18"/>
                    </a:lnTo>
                    <a:lnTo>
                      <a:pt x="98" y="25"/>
                    </a:lnTo>
                    <a:lnTo>
                      <a:pt x="98" y="29"/>
                    </a:lnTo>
                    <a:lnTo>
                      <a:pt x="95" y="33"/>
                    </a:lnTo>
                    <a:lnTo>
                      <a:pt x="87" y="36"/>
                    </a:lnTo>
                    <a:lnTo>
                      <a:pt x="80" y="33"/>
                    </a:lnTo>
                    <a:lnTo>
                      <a:pt x="76" y="33"/>
                    </a:lnTo>
                    <a:lnTo>
                      <a:pt x="73" y="25"/>
                    </a:lnTo>
                    <a:lnTo>
                      <a:pt x="73" y="22"/>
                    </a:lnTo>
                    <a:lnTo>
                      <a:pt x="73" y="18"/>
                    </a:lnTo>
                    <a:lnTo>
                      <a:pt x="73" y="15"/>
                    </a:lnTo>
                    <a:lnTo>
                      <a:pt x="66" y="15"/>
                    </a:lnTo>
                    <a:lnTo>
                      <a:pt x="58" y="18"/>
                    </a:lnTo>
                    <a:lnTo>
                      <a:pt x="51" y="25"/>
                    </a:lnTo>
                    <a:lnTo>
                      <a:pt x="44" y="33"/>
                    </a:lnTo>
                    <a:lnTo>
                      <a:pt x="44" y="105"/>
                    </a:lnTo>
                    <a:lnTo>
                      <a:pt x="47" y="113"/>
                    </a:lnTo>
                    <a:lnTo>
                      <a:pt x="51" y="116"/>
                    </a:lnTo>
                    <a:lnTo>
                      <a:pt x="62" y="120"/>
                    </a:lnTo>
                    <a:lnTo>
                      <a:pt x="69" y="120"/>
                    </a:lnTo>
                    <a:lnTo>
                      <a:pt x="69" y="131"/>
                    </a:lnTo>
                    <a:lnTo>
                      <a:pt x="4" y="131"/>
                    </a:lnTo>
                    <a:lnTo>
                      <a:pt x="4" y="120"/>
                    </a:lnTo>
                    <a:lnTo>
                      <a:pt x="7" y="120"/>
                    </a:lnTo>
                    <a:lnTo>
                      <a:pt x="15" y="120"/>
                    </a:lnTo>
                    <a:lnTo>
                      <a:pt x="18" y="116"/>
                    </a:lnTo>
                    <a:lnTo>
                      <a:pt x="22" y="109"/>
                    </a:lnTo>
                    <a:lnTo>
                      <a:pt x="22" y="29"/>
                    </a:lnTo>
                    <a:lnTo>
                      <a:pt x="18" y="22"/>
                    </a:lnTo>
                    <a:lnTo>
                      <a:pt x="15" y="15"/>
                    </a:lnTo>
                    <a:lnTo>
                      <a:pt x="7" y="11"/>
                    </a:lnTo>
                    <a:lnTo>
                      <a:pt x="0" y="11"/>
                    </a:lnTo>
                    <a:lnTo>
                      <a:pt x="0" y="4"/>
                    </a:lnTo>
                    <a:lnTo>
                      <a:pt x="44" y="0"/>
                    </a:lnTo>
                    <a:lnTo>
                      <a:pt x="44" y="4"/>
                    </a:lnTo>
                    <a:lnTo>
                      <a:pt x="44" y="18"/>
                    </a:lnTo>
                    <a:lnTo>
                      <a:pt x="47" y="18"/>
                    </a:lnTo>
                    <a:lnTo>
                      <a:pt x="55" y="11"/>
                    </a:lnTo>
                    <a:lnTo>
                      <a:pt x="66" y="4"/>
                    </a:lnTo>
                    <a:lnTo>
                      <a:pt x="73" y="0"/>
                    </a:lnTo>
                    <a:lnTo>
                      <a:pt x="80" y="0"/>
                    </a:lnTo>
                    <a:close/>
                  </a:path>
                </a:pathLst>
              </a:custGeom>
              <a:solidFill>
                <a:srgbClr val="000000"/>
              </a:solidFill>
              <a:ln w="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90958" name="Freeform 142"/>
              <p:cNvSpPr>
                <a:spLocks noEditPoints="1"/>
              </p:cNvSpPr>
              <p:nvPr/>
            </p:nvSpPr>
            <p:spPr bwMode="auto">
              <a:xfrm>
                <a:off x="993" y="6091"/>
                <a:ext cx="113" cy="139"/>
              </a:xfrm>
              <a:custGeom>
                <a:avLst/>
                <a:gdLst/>
                <a:ahLst/>
                <a:cxnLst>
                  <a:cxn ang="0">
                    <a:pos x="58" y="11"/>
                  </a:cxn>
                  <a:cxn ang="0">
                    <a:pos x="47" y="15"/>
                  </a:cxn>
                  <a:cxn ang="0">
                    <a:pos x="40" y="19"/>
                  </a:cxn>
                  <a:cxn ang="0">
                    <a:pos x="33" y="22"/>
                  </a:cxn>
                  <a:cxn ang="0">
                    <a:pos x="29" y="33"/>
                  </a:cxn>
                  <a:cxn ang="0">
                    <a:pos x="25" y="44"/>
                  </a:cxn>
                  <a:cxn ang="0">
                    <a:pos x="25" y="55"/>
                  </a:cxn>
                  <a:cxn ang="0">
                    <a:pos x="84" y="55"/>
                  </a:cxn>
                  <a:cxn ang="0">
                    <a:pos x="84" y="40"/>
                  </a:cxn>
                  <a:cxn ang="0">
                    <a:pos x="80" y="33"/>
                  </a:cxn>
                  <a:cxn ang="0">
                    <a:pos x="76" y="26"/>
                  </a:cxn>
                  <a:cxn ang="0">
                    <a:pos x="73" y="19"/>
                  </a:cxn>
                  <a:cxn ang="0">
                    <a:pos x="69" y="15"/>
                  </a:cxn>
                  <a:cxn ang="0">
                    <a:pos x="65" y="11"/>
                  </a:cxn>
                  <a:cxn ang="0">
                    <a:pos x="58" y="11"/>
                  </a:cxn>
                  <a:cxn ang="0">
                    <a:pos x="58" y="0"/>
                  </a:cxn>
                  <a:cxn ang="0">
                    <a:pos x="69" y="4"/>
                  </a:cxn>
                  <a:cxn ang="0">
                    <a:pos x="80" y="8"/>
                  </a:cxn>
                  <a:cxn ang="0">
                    <a:pos x="91" y="11"/>
                  </a:cxn>
                  <a:cxn ang="0">
                    <a:pos x="98" y="19"/>
                  </a:cxn>
                  <a:cxn ang="0">
                    <a:pos x="102" y="26"/>
                  </a:cxn>
                  <a:cxn ang="0">
                    <a:pos x="105" y="37"/>
                  </a:cxn>
                  <a:cxn ang="0">
                    <a:pos x="109" y="48"/>
                  </a:cxn>
                  <a:cxn ang="0">
                    <a:pos x="109" y="59"/>
                  </a:cxn>
                  <a:cxn ang="0">
                    <a:pos x="109" y="66"/>
                  </a:cxn>
                  <a:cxn ang="0">
                    <a:pos x="25" y="66"/>
                  </a:cxn>
                  <a:cxn ang="0">
                    <a:pos x="25" y="77"/>
                  </a:cxn>
                  <a:cxn ang="0">
                    <a:pos x="25" y="88"/>
                  </a:cxn>
                  <a:cxn ang="0">
                    <a:pos x="29" y="99"/>
                  </a:cxn>
                  <a:cxn ang="0">
                    <a:pos x="33" y="106"/>
                  </a:cxn>
                  <a:cxn ang="0">
                    <a:pos x="40" y="113"/>
                  </a:cxn>
                  <a:cxn ang="0">
                    <a:pos x="47" y="117"/>
                  </a:cxn>
                  <a:cxn ang="0">
                    <a:pos x="54" y="120"/>
                  </a:cxn>
                  <a:cxn ang="0">
                    <a:pos x="65" y="124"/>
                  </a:cxn>
                  <a:cxn ang="0">
                    <a:pos x="76" y="120"/>
                  </a:cxn>
                  <a:cxn ang="0">
                    <a:pos x="87" y="117"/>
                  </a:cxn>
                  <a:cxn ang="0">
                    <a:pos x="94" y="109"/>
                  </a:cxn>
                  <a:cxn ang="0">
                    <a:pos x="102" y="99"/>
                  </a:cxn>
                  <a:cxn ang="0">
                    <a:pos x="113" y="102"/>
                  </a:cxn>
                  <a:cxn ang="0">
                    <a:pos x="102" y="117"/>
                  </a:cxn>
                  <a:cxn ang="0">
                    <a:pos x="91" y="128"/>
                  </a:cxn>
                  <a:cxn ang="0">
                    <a:pos x="76" y="135"/>
                  </a:cxn>
                  <a:cxn ang="0">
                    <a:pos x="58" y="139"/>
                  </a:cxn>
                  <a:cxn ang="0">
                    <a:pos x="44" y="135"/>
                  </a:cxn>
                  <a:cxn ang="0">
                    <a:pos x="33" y="131"/>
                  </a:cxn>
                  <a:cxn ang="0">
                    <a:pos x="22" y="124"/>
                  </a:cxn>
                  <a:cxn ang="0">
                    <a:pos x="14" y="117"/>
                  </a:cxn>
                  <a:cxn ang="0">
                    <a:pos x="7" y="106"/>
                  </a:cxn>
                  <a:cxn ang="0">
                    <a:pos x="3" y="95"/>
                  </a:cxn>
                  <a:cxn ang="0">
                    <a:pos x="0" y="80"/>
                  </a:cxn>
                  <a:cxn ang="0">
                    <a:pos x="0" y="69"/>
                  </a:cxn>
                  <a:cxn ang="0">
                    <a:pos x="0" y="55"/>
                  </a:cxn>
                  <a:cxn ang="0">
                    <a:pos x="3" y="44"/>
                  </a:cxn>
                  <a:cxn ang="0">
                    <a:pos x="7" y="33"/>
                  </a:cxn>
                  <a:cxn ang="0">
                    <a:pos x="14" y="22"/>
                  </a:cxn>
                  <a:cxn ang="0">
                    <a:pos x="22" y="15"/>
                  </a:cxn>
                  <a:cxn ang="0">
                    <a:pos x="33" y="8"/>
                  </a:cxn>
                  <a:cxn ang="0">
                    <a:pos x="44" y="4"/>
                  </a:cxn>
                  <a:cxn ang="0">
                    <a:pos x="58" y="0"/>
                  </a:cxn>
                </a:cxnLst>
                <a:rect l="0" t="0" r="r" b="b"/>
                <a:pathLst>
                  <a:path w="113" h="139">
                    <a:moveTo>
                      <a:pt x="58" y="11"/>
                    </a:moveTo>
                    <a:lnTo>
                      <a:pt x="47" y="15"/>
                    </a:lnTo>
                    <a:lnTo>
                      <a:pt x="40" y="19"/>
                    </a:lnTo>
                    <a:lnTo>
                      <a:pt x="33" y="22"/>
                    </a:lnTo>
                    <a:lnTo>
                      <a:pt x="29" y="33"/>
                    </a:lnTo>
                    <a:lnTo>
                      <a:pt x="25" y="44"/>
                    </a:lnTo>
                    <a:lnTo>
                      <a:pt x="25" y="55"/>
                    </a:lnTo>
                    <a:lnTo>
                      <a:pt x="84" y="55"/>
                    </a:lnTo>
                    <a:lnTo>
                      <a:pt x="84" y="40"/>
                    </a:lnTo>
                    <a:lnTo>
                      <a:pt x="80" y="33"/>
                    </a:lnTo>
                    <a:lnTo>
                      <a:pt x="76" y="26"/>
                    </a:lnTo>
                    <a:lnTo>
                      <a:pt x="73" y="19"/>
                    </a:lnTo>
                    <a:lnTo>
                      <a:pt x="69" y="15"/>
                    </a:lnTo>
                    <a:lnTo>
                      <a:pt x="65" y="11"/>
                    </a:lnTo>
                    <a:lnTo>
                      <a:pt x="58" y="11"/>
                    </a:lnTo>
                    <a:close/>
                    <a:moveTo>
                      <a:pt x="58" y="0"/>
                    </a:moveTo>
                    <a:lnTo>
                      <a:pt x="69" y="4"/>
                    </a:lnTo>
                    <a:lnTo>
                      <a:pt x="80" y="8"/>
                    </a:lnTo>
                    <a:lnTo>
                      <a:pt x="91" y="11"/>
                    </a:lnTo>
                    <a:lnTo>
                      <a:pt x="98" y="19"/>
                    </a:lnTo>
                    <a:lnTo>
                      <a:pt x="102" y="26"/>
                    </a:lnTo>
                    <a:lnTo>
                      <a:pt x="105" y="37"/>
                    </a:lnTo>
                    <a:lnTo>
                      <a:pt x="109" y="48"/>
                    </a:lnTo>
                    <a:lnTo>
                      <a:pt x="109" y="59"/>
                    </a:lnTo>
                    <a:lnTo>
                      <a:pt x="109" y="66"/>
                    </a:lnTo>
                    <a:lnTo>
                      <a:pt x="25" y="66"/>
                    </a:lnTo>
                    <a:lnTo>
                      <a:pt x="25" y="77"/>
                    </a:lnTo>
                    <a:lnTo>
                      <a:pt x="25" y="88"/>
                    </a:lnTo>
                    <a:lnTo>
                      <a:pt x="29" y="99"/>
                    </a:lnTo>
                    <a:lnTo>
                      <a:pt x="33" y="106"/>
                    </a:lnTo>
                    <a:lnTo>
                      <a:pt x="40" y="113"/>
                    </a:lnTo>
                    <a:lnTo>
                      <a:pt x="47" y="117"/>
                    </a:lnTo>
                    <a:lnTo>
                      <a:pt x="54" y="120"/>
                    </a:lnTo>
                    <a:lnTo>
                      <a:pt x="65" y="124"/>
                    </a:lnTo>
                    <a:lnTo>
                      <a:pt x="76" y="120"/>
                    </a:lnTo>
                    <a:lnTo>
                      <a:pt x="87" y="117"/>
                    </a:lnTo>
                    <a:lnTo>
                      <a:pt x="94" y="109"/>
                    </a:lnTo>
                    <a:lnTo>
                      <a:pt x="102" y="99"/>
                    </a:lnTo>
                    <a:lnTo>
                      <a:pt x="113" y="102"/>
                    </a:lnTo>
                    <a:lnTo>
                      <a:pt x="102" y="117"/>
                    </a:lnTo>
                    <a:lnTo>
                      <a:pt x="91" y="128"/>
                    </a:lnTo>
                    <a:lnTo>
                      <a:pt x="76" y="135"/>
                    </a:lnTo>
                    <a:lnTo>
                      <a:pt x="58" y="139"/>
                    </a:lnTo>
                    <a:lnTo>
                      <a:pt x="44" y="135"/>
                    </a:lnTo>
                    <a:lnTo>
                      <a:pt x="33" y="131"/>
                    </a:lnTo>
                    <a:lnTo>
                      <a:pt x="22" y="124"/>
                    </a:lnTo>
                    <a:lnTo>
                      <a:pt x="14" y="117"/>
                    </a:lnTo>
                    <a:lnTo>
                      <a:pt x="7" y="106"/>
                    </a:lnTo>
                    <a:lnTo>
                      <a:pt x="3" y="95"/>
                    </a:lnTo>
                    <a:lnTo>
                      <a:pt x="0" y="80"/>
                    </a:lnTo>
                    <a:lnTo>
                      <a:pt x="0" y="69"/>
                    </a:lnTo>
                    <a:lnTo>
                      <a:pt x="0" y="55"/>
                    </a:lnTo>
                    <a:lnTo>
                      <a:pt x="3" y="44"/>
                    </a:lnTo>
                    <a:lnTo>
                      <a:pt x="7" y="33"/>
                    </a:lnTo>
                    <a:lnTo>
                      <a:pt x="14" y="22"/>
                    </a:lnTo>
                    <a:lnTo>
                      <a:pt x="22" y="15"/>
                    </a:lnTo>
                    <a:lnTo>
                      <a:pt x="33" y="8"/>
                    </a:lnTo>
                    <a:lnTo>
                      <a:pt x="44" y="4"/>
                    </a:lnTo>
                    <a:lnTo>
                      <a:pt x="58" y="0"/>
                    </a:lnTo>
                    <a:close/>
                  </a:path>
                </a:pathLst>
              </a:custGeom>
              <a:solidFill>
                <a:srgbClr val="000000"/>
              </a:solidFill>
              <a:ln w="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90957" name="Freeform 141"/>
              <p:cNvSpPr>
                <a:spLocks noEditPoints="1"/>
              </p:cNvSpPr>
              <p:nvPr/>
            </p:nvSpPr>
            <p:spPr bwMode="auto">
              <a:xfrm>
                <a:off x="1120" y="6091"/>
                <a:ext cx="120" cy="139"/>
              </a:xfrm>
              <a:custGeom>
                <a:avLst/>
                <a:gdLst/>
                <a:ahLst/>
                <a:cxnLst>
                  <a:cxn ang="0">
                    <a:pos x="55" y="69"/>
                  </a:cxn>
                  <a:cxn ang="0">
                    <a:pos x="37" y="80"/>
                  </a:cxn>
                  <a:cxn ang="0">
                    <a:pos x="29" y="95"/>
                  </a:cxn>
                  <a:cxn ang="0">
                    <a:pos x="29" y="109"/>
                  </a:cxn>
                  <a:cxn ang="0">
                    <a:pos x="40" y="120"/>
                  </a:cxn>
                  <a:cxn ang="0">
                    <a:pos x="55" y="120"/>
                  </a:cxn>
                  <a:cxn ang="0">
                    <a:pos x="69" y="113"/>
                  </a:cxn>
                  <a:cxn ang="0">
                    <a:pos x="77" y="62"/>
                  </a:cxn>
                  <a:cxn ang="0">
                    <a:pos x="62" y="4"/>
                  </a:cxn>
                  <a:cxn ang="0">
                    <a:pos x="80" y="8"/>
                  </a:cxn>
                  <a:cxn ang="0">
                    <a:pos x="91" y="15"/>
                  </a:cxn>
                  <a:cxn ang="0">
                    <a:pos x="98" y="33"/>
                  </a:cxn>
                  <a:cxn ang="0">
                    <a:pos x="98" y="62"/>
                  </a:cxn>
                  <a:cxn ang="0">
                    <a:pos x="98" y="109"/>
                  </a:cxn>
                  <a:cxn ang="0">
                    <a:pos x="102" y="117"/>
                  </a:cxn>
                  <a:cxn ang="0">
                    <a:pos x="113" y="124"/>
                  </a:cxn>
                  <a:cxn ang="0">
                    <a:pos x="120" y="131"/>
                  </a:cxn>
                  <a:cxn ang="0">
                    <a:pos x="98" y="135"/>
                  </a:cxn>
                  <a:cxn ang="0">
                    <a:pos x="84" y="131"/>
                  </a:cxn>
                  <a:cxn ang="0">
                    <a:pos x="77" y="117"/>
                  </a:cxn>
                  <a:cxn ang="0">
                    <a:pos x="66" y="128"/>
                  </a:cxn>
                  <a:cxn ang="0">
                    <a:pos x="47" y="135"/>
                  </a:cxn>
                  <a:cxn ang="0">
                    <a:pos x="22" y="135"/>
                  </a:cxn>
                  <a:cxn ang="0">
                    <a:pos x="4" y="120"/>
                  </a:cxn>
                  <a:cxn ang="0">
                    <a:pos x="0" y="106"/>
                  </a:cxn>
                  <a:cxn ang="0">
                    <a:pos x="4" y="91"/>
                  </a:cxn>
                  <a:cxn ang="0">
                    <a:pos x="18" y="73"/>
                  </a:cxn>
                  <a:cxn ang="0">
                    <a:pos x="33" y="66"/>
                  </a:cxn>
                  <a:cxn ang="0">
                    <a:pos x="51" y="62"/>
                  </a:cxn>
                  <a:cxn ang="0">
                    <a:pos x="77" y="51"/>
                  </a:cxn>
                  <a:cxn ang="0">
                    <a:pos x="77" y="37"/>
                  </a:cxn>
                  <a:cxn ang="0">
                    <a:pos x="73" y="22"/>
                  </a:cxn>
                  <a:cxn ang="0">
                    <a:pos x="58" y="11"/>
                  </a:cxn>
                  <a:cxn ang="0">
                    <a:pos x="40" y="15"/>
                  </a:cxn>
                  <a:cxn ang="0">
                    <a:pos x="33" y="22"/>
                  </a:cxn>
                  <a:cxn ang="0">
                    <a:pos x="37" y="33"/>
                  </a:cxn>
                  <a:cxn ang="0">
                    <a:pos x="29" y="44"/>
                  </a:cxn>
                  <a:cxn ang="0">
                    <a:pos x="18" y="48"/>
                  </a:cxn>
                  <a:cxn ang="0">
                    <a:pos x="11" y="40"/>
                  </a:cxn>
                  <a:cxn ang="0">
                    <a:pos x="7" y="33"/>
                  </a:cxn>
                  <a:cxn ang="0">
                    <a:pos x="11" y="22"/>
                  </a:cxn>
                  <a:cxn ang="0">
                    <a:pos x="22" y="11"/>
                  </a:cxn>
                  <a:cxn ang="0">
                    <a:pos x="51" y="0"/>
                  </a:cxn>
                </a:cxnLst>
                <a:rect l="0" t="0" r="r" b="b"/>
                <a:pathLst>
                  <a:path w="120" h="139">
                    <a:moveTo>
                      <a:pt x="77" y="62"/>
                    </a:moveTo>
                    <a:lnTo>
                      <a:pt x="55" y="69"/>
                    </a:lnTo>
                    <a:lnTo>
                      <a:pt x="40" y="77"/>
                    </a:lnTo>
                    <a:lnTo>
                      <a:pt x="37" y="80"/>
                    </a:lnTo>
                    <a:lnTo>
                      <a:pt x="29" y="88"/>
                    </a:lnTo>
                    <a:lnTo>
                      <a:pt x="29" y="95"/>
                    </a:lnTo>
                    <a:lnTo>
                      <a:pt x="26" y="102"/>
                    </a:lnTo>
                    <a:lnTo>
                      <a:pt x="29" y="109"/>
                    </a:lnTo>
                    <a:lnTo>
                      <a:pt x="33" y="117"/>
                    </a:lnTo>
                    <a:lnTo>
                      <a:pt x="40" y="120"/>
                    </a:lnTo>
                    <a:lnTo>
                      <a:pt x="47" y="124"/>
                    </a:lnTo>
                    <a:lnTo>
                      <a:pt x="55" y="120"/>
                    </a:lnTo>
                    <a:lnTo>
                      <a:pt x="62" y="117"/>
                    </a:lnTo>
                    <a:lnTo>
                      <a:pt x="69" y="113"/>
                    </a:lnTo>
                    <a:lnTo>
                      <a:pt x="77" y="106"/>
                    </a:lnTo>
                    <a:lnTo>
                      <a:pt x="77" y="62"/>
                    </a:lnTo>
                    <a:close/>
                    <a:moveTo>
                      <a:pt x="51" y="0"/>
                    </a:moveTo>
                    <a:lnTo>
                      <a:pt x="62" y="4"/>
                    </a:lnTo>
                    <a:lnTo>
                      <a:pt x="73" y="4"/>
                    </a:lnTo>
                    <a:lnTo>
                      <a:pt x="80" y="8"/>
                    </a:lnTo>
                    <a:lnTo>
                      <a:pt x="87" y="11"/>
                    </a:lnTo>
                    <a:lnTo>
                      <a:pt x="91" y="15"/>
                    </a:lnTo>
                    <a:lnTo>
                      <a:pt x="95" y="22"/>
                    </a:lnTo>
                    <a:lnTo>
                      <a:pt x="98" y="33"/>
                    </a:lnTo>
                    <a:lnTo>
                      <a:pt x="98" y="44"/>
                    </a:lnTo>
                    <a:lnTo>
                      <a:pt x="98" y="62"/>
                    </a:lnTo>
                    <a:lnTo>
                      <a:pt x="98" y="77"/>
                    </a:lnTo>
                    <a:lnTo>
                      <a:pt x="98" y="109"/>
                    </a:lnTo>
                    <a:lnTo>
                      <a:pt x="98" y="113"/>
                    </a:lnTo>
                    <a:lnTo>
                      <a:pt x="102" y="117"/>
                    </a:lnTo>
                    <a:lnTo>
                      <a:pt x="106" y="120"/>
                    </a:lnTo>
                    <a:lnTo>
                      <a:pt x="113" y="124"/>
                    </a:lnTo>
                    <a:lnTo>
                      <a:pt x="120" y="124"/>
                    </a:lnTo>
                    <a:lnTo>
                      <a:pt x="120" y="131"/>
                    </a:lnTo>
                    <a:lnTo>
                      <a:pt x="109" y="135"/>
                    </a:lnTo>
                    <a:lnTo>
                      <a:pt x="98" y="135"/>
                    </a:lnTo>
                    <a:lnTo>
                      <a:pt x="91" y="135"/>
                    </a:lnTo>
                    <a:lnTo>
                      <a:pt x="84" y="131"/>
                    </a:lnTo>
                    <a:lnTo>
                      <a:pt x="80" y="124"/>
                    </a:lnTo>
                    <a:lnTo>
                      <a:pt x="77" y="117"/>
                    </a:lnTo>
                    <a:lnTo>
                      <a:pt x="66" y="128"/>
                    </a:lnTo>
                    <a:lnTo>
                      <a:pt x="58" y="131"/>
                    </a:lnTo>
                    <a:lnTo>
                      <a:pt x="47" y="135"/>
                    </a:lnTo>
                    <a:lnTo>
                      <a:pt x="33" y="139"/>
                    </a:lnTo>
                    <a:lnTo>
                      <a:pt x="22" y="135"/>
                    </a:lnTo>
                    <a:lnTo>
                      <a:pt x="11" y="128"/>
                    </a:lnTo>
                    <a:lnTo>
                      <a:pt x="4" y="120"/>
                    </a:lnTo>
                    <a:lnTo>
                      <a:pt x="0" y="113"/>
                    </a:lnTo>
                    <a:lnTo>
                      <a:pt x="0" y="106"/>
                    </a:lnTo>
                    <a:lnTo>
                      <a:pt x="0" y="99"/>
                    </a:lnTo>
                    <a:lnTo>
                      <a:pt x="4" y="91"/>
                    </a:lnTo>
                    <a:lnTo>
                      <a:pt x="7" y="80"/>
                    </a:lnTo>
                    <a:lnTo>
                      <a:pt x="18" y="73"/>
                    </a:lnTo>
                    <a:lnTo>
                      <a:pt x="29" y="69"/>
                    </a:lnTo>
                    <a:lnTo>
                      <a:pt x="33" y="66"/>
                    </a:lnTo>
                    <a:lnTo>
                      <a:pt x="40" y="66"/>
                    </a:lnTo>
                    <a:lnTo>
                      <a:pt x="51" y="62"/>
                    </a:lnTo>
                    <a:lnTo>
                      <a:pt x="66" y="55"/>
                    </a:lnTo>
                    <a:lnTo>
                      <a:pt x="77" y="51"/>
                    </a:lnTo>
                    <a:lnTo>
                      <a:pt x="77" y="40"/>
                    </a:lnTo>
                    <a:lnTo>
                      <a:pt x="77" y="37"/>
                    </a:lnTo>
                    <a:lnTo>
                      <a:pt x="73" y="33"/>
                    </a:lnTo>
                    <a:lnTo>
                      <a:pt x="73" y="22"/>
                    </a:lnTo>
                    <a:lnTo>
                      <a:pt x="66" y="15"/>
                    </a:lnTo>
                    <a:lnTo>
                      <a:pt x="58" y="11"/>
                    </a:lnTo>
                    <a:lnTo>
                      <a:pt x="51" y="11"/>
                    </a:lnTo>
                    <a:lnTo>
                      <a:pt x="40" y="15"/>
                    </a:lnTo>
                    <a:lnTo>
                      <a:pt x="33" y="19"/>
                    </a:lnTo>
                    <a:lnTo>
                      <a:pt x="33" y="22"/>
                    </a:lnTo>
                    <a:lnTo>
                      <a:pt x="33" y="26"/>
                    </a:lnTo>
                    <a:lnTo>
                      <a:pt x="37" y="33"/>
                    </a:lnTo>
                    <a:lnTo>
                      <a:pt x="33" y="40"/>
                    </a:lnTo>
                    <a:lnTo>
                      <a:pt x="29" y="44"/>
                    </a:lnTo>
                    <a:lnTo>
                      <a:pt x="26" y="48"/>
                    </a:lnTo>
                    <a:lnTo>
                      <a:pt x="18" y="48"/>
                    </a:lnTo>
                    <a:lnTo>
                      <a:pt x="15" y="44"/>
                    </a:lnTo>
                    <a:lnTo>
                      <a:pt x="11" y="40"/>
                    </a:lnTo>
                    <a:lnTo>
                      <a:pt x="7" y="37"/>
                    </a:lnTo>
                    <a:lnTo>
                      <a:pt x="7" y="33"/>
                    </a:lnTo>
                    <a:lnTo>
                      <a:pt x="7" y="26"/>
                    </a:lnTo>
                    <a:lnTo>
                      <a:pt x="11" y="22"/>
                    </a:lnTo>
                    <a:lnTo>
                      <a:pt x="15" y="15"/>
                    </a:lnTo>
                    <a:lnTo>
                      <a:pt x="22" y="11"/>
                    </a:lnTo>
                    <a:lnTo>
                      <a:pt x="37" y="4"/>
                    </a:lnTo>
                    <a:lnTo>
                      <a:pt x="51" y="0"/>
                    </a:lnTo>
                    <a:close/>
                  </a:path>
                </a:pathLst>
              </a:custGeom>
              <a:solidFill>
                <a:srgbClr val="000000"/>
              </a:solidFill>
              <a:ln w="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90956" name="Freeform 140"/>
              <p:cNvSpPr>
                <a:spLocks/>
              </p:cNvSpPr>
              <p:nvPr/>
            </p:nvSpPr>
            <p:spPr bwMode="auto">
              <a:xfrm>
                <a:off x="1255" y="6091"/>
                <a:ext cx="94" cy="139"/>
              </a:xfrm>
              <a:custGeom>
                <a:avLst/>
                <a:gdLst/>
                <a:ahLst/>
                <a:cxnLst>
                  <a:cxn ang="0">
                    <a:pos x="87" y="0"/>
                  </a:cxn>
                  <a:cxn ang="0">
                    <a:pos x="80" y="44"/>
                  </a:cxn>
                  <a:cxn ang="0">
                    <a:pos x="65" y="22"/>
                  </a:cxn>
                  <a:cxn ang="0">
                    <a:pos x="43" y="11"/>
                  </a:cxn>
                  <a:cxn ang="0">
                    <a:pos x="29" y="19"/>
                  </a:cxn>
                  <a:cxn ang="0">
                    <a:pos x="22" y="29"/>
                  </a:cxn>
                  <a:cxn ang="0">
                    <a:pos x="25" y="40"/>
                  </a:cxn>
                  <a:cxn ang="0">
                    <a:pos x="40" y="51"/>
                  </a:cxn>
                  <a:cxn ang="0">
                    <a:pos x="69" y="62"/>
                  </a:cxn>
                  <a:cxn ang="0">
                    <a:pos x="87" y="77"/>
                  </a:cxn>
                  <a:cxn ang="0">
                    <a:pos x="94" y="88"/>
                  </a:cxn>
                  <a:cxn ang="0">
                    <a:pos x="94" y="109"/>
                  </a:cxn>
                  <a:cxn ang="0">
                    <a:pos x="80" y="124"/>
                  </a:cxn>
                  <a:cxn ang="0">
                    <a:pos x="58" y="135"/>
                  </a:cxn>
                  <a:cxn ang="0">
                    <a:pos x="36" y="135"/>
                  </a:cxn>
                  <a:cxn ang="0">
                    <a:pos x="18" y="128"/>
                  </a:cxn>
                  <a:cxn ang="0">
                    <a:pos x="11" y="135"/>
                  </a:cxn>
                  <a:cxn ang="0">
                    <a:pos x="0" y="88"/>
                  </a:cxn>
                  <a:cxn ang="0">
                    <a:pos x="11" y="95"/>
                  </a:cxn>
                  <a:cxn ang="0">
                    <a:pos x="22" y="113"/>
                  </a:cxn>
                  <a:cxn ang="0">
                    <a:pos x="32" y="124"/>
                  </a:cxn>
                  <a:cxn ang="0">
                    <a:pos x="47" y="128"/>
                  </a:cxn>
                  <a:cxn ang="0">
                    <a:pos x="69" y="120"/>
                  </a:cxn>
                  <a:cxn ang="0">
                    <a:pos x="72" y="106"/>
                  </a:cxn>
                  <a:cxn ang="0">
                    <a:pos x="72" y="95"/>
                  </a:cxn>
                  <a:cxn ang="0">
                    <a:pos x="54" y="84"/>
                  </a:cxn>
                  <a:cxn ang="0">
                    <a:pos x="29" y="73"/>
                  </a:cxn>
                  <a:cxn ang="0">
                    <a:pos x="11" y="62"/>
                  </a:cxn>
                  <a:cxn ang="0">
                    <a:pos x="3" y="48"/>
                  </a:cxn>
                  <a:cxn ang="0">
                    <a:pos x="3" y="29"/>
                  </a:cxn>
                  <a:cxn ang="0">
                    <a:pos x="14" y="11"/>
                  </a:cxn>
                  <a:cxn ang="0">
                    <a:pos x="32" y="4"/>
                  </a:cxn>
                  <a:cxn ang="0">
                    <a:pos x="62" y="4"/>
                  </a:cxn>
                  <a:cxn ang="0">
                    <a:pos x="72" y="8"/>
                  </a:cxn>
                </a:cxnLst>
                <a:rect l="0" t="0" r="r" b="b"/>
                <a:pathLst>
                  <a:path w="94" h="139">
                    <a:moveTo>
                      <a:pt x="76" y="0"/>
                    </a:moveTo>
                    <a:lnTo>
                      <a:pt x="87" y="0"/>
                    </a:lnTo>
                    <a:lnTo>
                      <a:pt x="87" y="44"/>
                    </a:lnTo>
                    <a:lnTo>
                      <a:pt x="80" y="44"/>
                    </a:lnTo>
                    <a:lnTo>
                      <a:pt x="72" y="29"/>
                    </a:lnTo>
                    <a:lnTo>
                      <a:pt x="65" y="22"/>
                    </a:lnTo>
                    <a:lnTo>
                      <a:pt x="58" y="15"/>
                    </a:lnTo>
                    <a:lnTo>
                      <a:pt x="43" y="11"/>
                    </a:lnTo>
                    <a:lnTo>
                      <a:pt x="36" y="15"/>
                    </a:lnTo>
                    <a:lnTo>
                      <a:pt x="29" y="19"/>
                    </a:lnTo>
                    <a:lnTo>
                      <a:pt x="22" y="22"/>
                    </a:lnTo>
                    <a:lnTo>
                      <a:pt x="22" y="29"/>
                    </a:lnTo>
                    <a:lnTo>
                      <a:pt x="22" y="37"/>
                    </a:lnTo>
                    <a:lnTo>
                      <a:pt x="25" y="40"/>
                    </a:lnTo>
                    <a:lnTo>
                      <a:pt x="29" y="48"/>
                    </a:lnTo>
                    <a:lnTo>
                      <a:pt x="40" y="51"/>
                    </a:lnTo>
                    <a:lnTo>
                      <a:pt x="54" y="55"/>
                    </a:lnTo>
                    <a:lnTo>
                      <a:pt x="69" y="62"/>
                    </a:lnTo>
                    <a:lnTo>
                      <a:pt x="83" y="69"/>
                    </a:lnTo>
                    <a:lnTo>
                      <a:pt x="87" y="77"/>
                    </a:lnTo>
                    <a:lnTo>
                      <a:pt x="91" y="80"/>
                    </a:lnTo>
                    <a:lnTo>
                      <a:pt x="94" y="88"/>
                    </a:lnTo>
                    <a:lnTo>
                      <a:pt x="94" y="95"/>
                    </a:lnTo>
                    <a:lnTo>
                      <a:pt x="94" y="109"/>
                    </a:lnTo>
                    <a:lnTo>
                      <a:pt x="87" y="117"/>
                    </a:lnTo>
                    <a:lnTo>
                      <a:pt x="80" y="124"/>
                    </a:lnTo>
                    <a:lnTo>
                      <a:pt x="72" y="131"/>
                    </a:lnTo>
                    <a:lnTo>
                      <a:pt x="58" y="135"/>
                    </a:lnTo>
                    <a:lnTo>
                      <a:pt x="47" y="139"/>
                    </a:lnTo>
                    <a:lnTo>
                      <a:pt x="36" y="135"/>
                    </a:lnTo>
                    <a:lnTo>
                      <a:pt x="25" y="131"/>
                    </a:lnTo>
                    <a:lnTo>
                      <a:pt x="18" y="128"/>
                    </a:lnTo>
                    <a:lnTo>
                      <a:pt x="11" y="124"/>
                    </a:lnTo>
                    <a:lnTo>
                      <a:pt x="11" y="135"/>
                    </a:lnTo>
                    <a:lnTo>
                      <a:pt x="0" y="135"/>
                    </a:lnTo>
                    <a:lnTo>
                      <a:pt x="0" y="88"/>
                    </a:lnTo>
                    <a:lnTo>
                      <a:pt x="7" y="88"/>
                    </a:lnTo>
                    <a:lnTo>
                      <a:pt x="11" y="95"/>
                    </a:lnTo>
                    <a:lnTo>
                      <a:pt x="11" y="102"/>
                    </a:lnTo>
                    <a:lnTo>
                      <a:pt x="22" y="113"/>
                    </a:lnTo>
                    <a:lnTo>
                      <a:pt x="25" y="120"/>
                    </a:lnTo>
                    <a:lnTo>
                      <a:pt x="32" y="124"/>
                    </a:lnTo>
                    <a:lnTo>
                      <a:pt x="40" y="128"/>
                    </a:lnTo>
                    <a:lnTo>
                      <a:pt x="47" y="128"/>
                    </a:lnTo>
                    <a:lnTo>
                      <a:pt x="58" y="124"/>
                    </a:lnTo>
                    <a:lnTo>
                      <a:pt x="69" y="120"/>
                    </a:lnTo>
                    <a:lnTo>
                      <a:pt x="72" y="113"/>
                    </a:lnTo>
                    <a:lnTo>
                      <a:pt x="72" y="106"/>
                    </a:lnTo>
                    <a:lnTo>
                      <a:pt x="72" y="99"/>
                    </a:lnTo>
                    <a:lnTo>
                      <a:pt x="72" y="95"/>
                    </a:lnTo>
                    <a:lnTo>
                      <a:pt x="65" y="88"/>
                    </a:lnTo>
                    <a:lnTo>
                      <a:pt x="54" y="84"/>
                    </a:lnTo>
                    <a:lnTo>
                      <a:pt x="40" y="80"/>
                    </a:lnTo>
                    <a:lnTo>
                      <a:pt x="29" y="73"/>
                    </a:lnTo>
                    <a:lnTo>
                      <a:pt x="14" y="66"/>
                    </a:lnTo>
                    <a:lnTo>
                      <a:pt x="11" y="62"/>
                    </a:lnTo>
                    <a:lnTo>
                      <a:pt x="7" y="55"/>
                    </a:lnTo>
                    <a:lnTo>
                      <a:pt x="3" y="48"/>
                    </a:lnTo>
                    <a:lnTo>
                      <a:pt x="3" y="40"/>
                    </a:lnTo>
                    <a:lnTo>
                      <a:pt x="3" y="29"/>
                    </a:lnTo>
                    <a:lnTo>
                      <a:pt x="7" y="22"/>
                    </a:lnTo>
                    <a:lnTo>
                      <a:pt x="14" y="11"/>
                    </a:lnTo>
                    <a:lnTo>
                      <a:pt x="22" y="8"/>
                    </a:lnTo>
                    <a:lnTo>
                      <a:pt x="32" y="4"/>
                    </a:lnTo>
                    <a:lnTo>
                      <a:pt x="43" y="0"/>
                    </a:lnTo>
                    <a:lnTo>
                      <a:pt x="62" y="4"/>
                    </a:lnTo>
                    <a:lnTo>
                      <a:pt x="69" y="8"/>
                    </a:lnTo>
                    <a:lnTo>
                      <a:pt x="72" y="8"/>
                    </a:lnTo>
                    <a:lnTo>
                      <a:pt x="76" y="0"/>
                    </a:lnTo>
                    <a:close/>
                  </a:path>
                </a:pathLst>
              </a:custGeom>
              <a:solidFill>
                <a:srgbClr val="000000"/>
              </a:solidFill>
              <a:ln w="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90955" name="Freeform 139"/>
              <p:cNvSpPr>
                <a:spLocks noEditPoints="1"/>
              </p:cNvSpPr>
              <p:nvPr/>
            </p:nvSpPr>
            <p:spPr bwMode="auto">
              <a:xfrm>
                <a:off x="240" y="7823"/>
                <a:ext cx="189" cy="186"/>
              </a:xfrm>
              <a:custGeom>
                <a:avLst/>
                <a:gdLst/>
                <a:ahLst/>
                <a:cxnLst>
                  <a:cxn ang="0">
                    <a:pos x="87" y="40"/>
                  </a:cxn>
                  <a:cxn ang="0">
                    <a:pos x="62" y="113"/>
                  </a:cxn>
                  <a:cxn ang="0">
                    <a:pos x="116" y="113"/>
                  </a:cxn>
                  <a:cxn ang="0">
                    <a:pos x="87" y="40"/>
                  </a:cxn>
                  <a:cxn ang="0">
                    <a:pos x="91" y="0"/>
                  </a:cxn>
                  <a:cxn ang="0">
                    <a:pos x="102" y="0"/>
                  </a:cxn>
                  <a:cxn ang="0">
                    <a:pos x="164" y="161"/>
                  </a:cxn>
                  <a:cxn ang="0">
                    <a:pos x="167" y="168"/>
                  </a:cxn>
                  <a:cxn ang="0">
                    <a:pos x="175" y="175"/>
                  </a:cxn>
                  <a:cxn ang="0">
                    <a:pos x="182" y="175"/>
                  </a:cxn>
                  <a:cxn ang="0">
                    <a:pos x="189" y="179"/>
                  </a:cxn>
                  <a:cxn ang="0">
                    <a:pos x="189" y="186"/>
                  </a:cxn>
                  <a:cxn ang="0">
                    <a:pos x="113" y="186"/>
                  </a:cxn>
                  <a:cxn ang="0">
                    <a:pos x="113" y="179"/>
                  </a:cxn>
                  <a:cxn ang="0">
                    <a:pos x="124" y="179"/>
                  </a:cxn>
                  <a:cxn ang="0">
                    <a:pos x="131" y="175"/>
                  </a:cxn>
                  <a:cxn ang="0">
                    <a:pos x="135" y="175"/>
                  </a:cxn>
                  <a:cxn ang="0">
                    <a:pos x="138" y="171"/>
                  </a:cxn>
                  <a:cxn ang="0">
                    <a:pos x="138" y="168"/>
                  </a:cxn>
                  <a:cxn ang="0">
                    <a:pos x="135" y="164"/>
                  </a:cxn>
                  <a:cxn ang="0">
                    <a:pos x="120" y="124"/>
                  </a:cxn>
                  <a:cxn ang="0">
                    <a:pos x="55" y="124"/>
                  </a:cxn>
                  <a:cxn ang="0">
                    <a:pos x="51" y="131"/>
                  </a:cxn>
                  <a:cxn ang="0">
                    <a:pos x="51" y="139"/>
                  </a:cxn>
                  <a:cxn ang="0">
                    <a:pos x="47" y="153"/>
                  </a:cxn>
                  <a:cxn ang="0">
                    <a:pos x="44" y="161"/>
                  </a:cxn>
                  <a:cxn ang="0">
                    <a:pos x="44" y="168"/>
                  </a:cxn>
                  <a:cxn ang="0">
                    <a:pos x="44" y="171"/>
                  </a:cxn>
                  <a:cxn ang="0">
                    <a:pos x="51" y="175"/>
                  </a:cxn>
                  <a:cxn ang="0">
                    <a:pos x="58" y="179"/>
                  </a:cxn>
                  <a:cxn ang="0">
                    <a:pos x="69" y="179"/>
                  </a:cxn>
                  <a:cxn ang="0">
                    <a:pos x="69" y="186"/>
                  </a:cxn>
                  <a:cxn ang="0">
                    <a:pos x="0" y="186"/>
                  </a:cxn>
                  <a:cxn ang="0">
                    <a:pos x="0" y="179"/>
                  </a:cxn>
                  <a:cxn ang="0">
                    <a:pos x="7" y="175"/>
                  </a:cxn>
                  <a:cxn ang="0">
                    <a:pos x="18" y="175"/>
                  </a:cxn>
                  <a:cxn ang="0">
                    <a:pos x="25" y="168"/>
                  </a:cxn>
                  <a:cxn ang="0">
                    <a:pos x="29" y="157"/>
                  </a:cxn>
                  <a:cxn ang="0">
                    <a:pos x="62" y="77"/>
                  </a:cxn>
                  <a:cxn ang="0">
                    <a:pos x="91" y="0"/>
                  </a:cxn>
                </a:cxnLst>
                <a:rect l="0" t="0" r="r" b="b"/>
                <a:pathLst>
                  <a:path w="189" h="186">
                    <a:moveTo>
                      <a:pt x="87" y="40"/>
                    </a:moveTo>
                    <a:lnTo>
                      <a:pt x="62" y="113"/>
                    </a:lnTo>
                    <a:lnTo>
                      <a:pt x="116" y="113"/>
                    </a:lnTo>
                    <a:lnTo>
                      <a:pt x="87" y="40"/>
                    </a:lnTo>
                    <a:close/>
                    <a:moveTo>
                      <a:pt x="91" y="0"/>
                    </a:moveTo>
                    <a:lnTo>
                      <a:pt x="102" y="0"/>
                    </a:lnTo>
                    <a:lnTo>
                      <a:pt x="164" y="161"/>
                    </a:lnTo>
                    <a:lnTo>
                      <a:pt x="167" y="168"/>
                    </a:lnTo>
                    <a:lnTo>
                      <a:pt x="175" y="175"/>
                    </a:lnTo>
                    <a:lnTo>
                      <a:pt x="182" y="175"/>
                    </a:lnTo>
                    <a:lnTo>
                      <a:pt x="189" y="179"/>
                    </a:lnTo>
                    <a:lnTo>
                      <a:pt x="189" y="186"/>
                    </a:lnTo>
                    <a:lnTo>
                      <a:pt x="113" y="186"/>
                    </a:lnTo>
                    <a:lnTo>
                      <a:pt x="113" y="179"/>
                    </a:lnTo>
                    <a:lnTo>
                      <a:pt x="124" y="179"/>
                    </a:lnTo>
                    <a:lnTo>
                      <a:pt x="131" y="175"/>
                    </a:lnTo>
                    <a:lnTo>
                      <a:pt x="135" y="175"/>
                    </a:lnTo>
                    <a:lnTo>
                      <a:pt x="138" y="171"/>
                    </a:lnTo>
                    <a:lnTo>
                      <a:pt x="138" y="168"/>
                    </a:lnTo>
                    <a:lnTo>
                      <a:pt x="135" y="164"/>
                    </a:lnTo>
                    <a:lnTo>
                      <a:pt x="120" y="124"/>
                    </a:lnTo>
                    <a:lnTo>
                      <a:pt x="55" y="124"/>
                    </a:lnTo>
                    <a:lnTo>
                      <a:pt x="51" y="131"/>
                    </a:lnTo>
                    <a:lnTo>
                      <a:pt x="51" y="139"/>
                    </a:lnTo>
                    <a:lnTo>
                      <a:pt x="47" y="153"/>
                    </a:lnTo>
                    <a:lnTo>
                      <a:pt x="44" y="161"/>
                    </a:lnTo>
                    <a:lnTo>
                      <a:pt x="44" y="168"/>
                    </a:lnTo>
                    <a:lnTo>
                      <a:pt x="44" y="171"/>
                    </a:lnTo>
                    <a:lnTo>
                      <a:pt x="51" y="175"/>
                    </a:lnTo>
                    <a:lnTo>
                      <a:pt x="58" y="179"/>
                    </a:lnTo>
                    <a:lnTo>
                      <a:pt x="69" y="179"/>
                    </a:lnTo>
                    <a:lnTo>
                      <a:pt x="69" y="186"/>
                    </a:lnTo>
                    <a:lnTo>
                      <a:pt x="0" y="186"/>
                    </a:lnTo>
                    <a:lnTo>
                      <a:pt x="0" y="179"/>
                    </a:lnTo>
                    <a:lnTo>
                      <a:pt x="7" y="175"/>
                    </a:lnTo>
                    <a:lnTo>
                      <a:pt x="18" y="175"/>
                    </a:lnTo>
                    <a:lnTo>
                      <a:pt x="25" y="168"/>
                    </a:lnTo>
                    <a:lnTo>
                      <a:pt x="29" y="157"/>
                    </a:lnTo>
                    <a:lnTo>
                      <a:pt x="62" y="77"/>
                    </a:lnTo>
                    <a:lnTo>
                      <a:pt x="91" y="0"/>
                    </a:lnTo>
                    <a:close/>
                  </a:path>
                </a:pathLst>
              </a:custGeom>
              <a:solidFill>
                <a:srgbClr val="000000"/>
              </a:solidFill>
              <a:ln w="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90954" name="Freeform 138"/>
              <p:cNvSpPr>
                <a:spLocks/>
              </p:cNvSpPr>
              <p:nvPr/>
            </p:nvSpPr>
            <p:spPr bwMode="auto">
              <a:xfrm>
                <a:off x="433" y="7878"/>
                <a:ext cx="94" cy="135"/>
              </a:xfrm>
              <a:custGeom>
                <a:avLst/>
                <a:gdLst/>
                <a:ahLst/>
                <a:cxnLst>
                  <a:cxn ang="0">
                    <a:pos x="87" y="0"/>
                  </a:cxn>
                  <a:cxn ang="0">
                    <a:pos x="80" y="40"/>
                  </a:cxn>
                  <a:cxn ang="0">
                    <a:pos x="69" y="18"/>
                  </a:cxn>
                  <a:cxn ang="0">
                    <a:pos x="47" y="11"/>
                  </a:cxn>
                  <a:cxn ang="0">
                    <a:pos x="29" y="15"/>
                  </a:cxn>
                  <a:cxn ang="0">
                    <a:pos x="25" y="29"/>
                  </a:cxn>
                  <a:cxn ang="0">
                    <a:pos x="25" y="40"/>
                  </a:cxn>
                  <a:cxn ang="0">
                    <a:pos x="40" y="51"/>
                  </a:cxn>
                  <a:cxn ang="0">
                    <a:pos x="73" y="62"/>
                  </a:cxn>
                  <a:cxn ang="0">
                    <a:pos x="91" y="76"/>
                  </a:cxn>
                  <a:cxn ang="0">
                    <a:pos x="94" y="87"/>
                  </a:cxn>
                  <a:cxn ang="0">
                    <a:pos x="94" y="106"/>
                  </a:cxn>
                  <a:cxn ang="0">
                    <a:pos x="83" y="124"/>
                  </a:cxn>
                  <a:cxn ang="0">
                    <a:pos x="62" y="135"/>
                  </a:cxn>
                  <a:cxn ang="0">
                    <a:pos x="36" y="135"/>
                  </a:cxn>
                  <a:cxn ang="0">
                    <a:pos x="18" y="127"/>
                  </a:cxn>
                  <a:cxn ang="0">
                    <a:pos x="11" y="135"/>
                  </a:cxn>
                  <a:cxn ang="0">
                    <a:pos x="0" y="87"/>
                  </a:cxn>
                  <a:cxn ang="0">
                    <a:pos x="11" y="95"/>
                  </a:cxn>
                  <a:cxn ang="0">
                    <a:pos x="22" y="113"/>
                  </a:cxn>
                  <a:cxn ang="0">
                    <a:pos x="33" y="124"/>
                  </a:cxn>
                  <a:cxn ang="0">
                    <a:pos x="51" y="127"/>
                  </a:cxn>
                  <a:cxn ang="0">
                    <a:pos x="69" y="120"/>
                  </a:cxn>
                  <a:cxn ang="0">
                    <a:pos x="76" y="106"/>
                  </a:cxn>
                  <a:cxn ang="0">
                    <a:pos x="69" y="87"/>
                  </a:cxn>
                  <a:cxn ang="0">
                    <a:pos x="43" y="76"/>
                  </a:cxn>
                  <a:cxn ang="0">
                    <a:pos x="18" y="65"/>
                  </a:cxn>
                  <a:cxn ang="0">
                    <a:pos x="7" y="55"/>
                  </a:cxn>
                  <a:cxn ang="0">
                    <a:pos x="3" y="40"/>
                  </a:cxn>
                  <a:cxn ang="0">
                    <a:pos x="7" y="18"/>
                  </a:cxn>
                  <a:cxn ang="0">
                    <a:pos x="25" y="7"/>
                  </a:cxn>
                  <a:cxn ang="0">
                    <a:pos x="47" y="0"/>
                  </a:cxn>
                  <a:cxn ang="0">
                    <a:pos x="69" y="4"/>
                  </a:cxn>
                  <a:cxn ang="0">
                    <a:pos x="76" y="0"/>
                  </a:cxn>
                </a:cxnLst>
                <a:rect l="0" t="0" r="r" b="b"/>
                <a:pathLst>
                  <a:path w="94" h="135">
                    <a:moveTo>
                      <a:pt x="76" y="0"/>
                    </a:moveTo>
                    <a:lnTo>
                      <a:pt x="87" y="0"/>
                    </a:lnTo>
                    <a:lnTo>
                      <a:pt x="91" y="40"/>
                    </a:lnTo>
                    <a:lnTo>
                      <a:pt x="80" y="40"/>
                    </a:lnTo>
                    <a:lnTo>
                      <a:pt x="76" y="29"/>
                    </a:lnTo>
                    <a:lnTo>
                      <a:pt x="69" y="18"/>
                    </a:lnTo>
                    <a:lnTo>
                      <a:pt x="58" y="15"/>
                    </a:lnTo>
                    <a:lnTo>
                      <a:pt x="47" y="11"/>
                    </a:lnTo>
                    <a:lnTo>
                      <a:pt x="36" y="11"/>
                    </a:lnTo>
                    <a:lnTo>
                      <a:pt x="29" y="15"/>
                    </a:lnTo>
                    <a:lnTo>
                      <a:pt x="25" y="22"/>
                    </a:lnTo>
                    <a:lnTo>
                      <a:pt x="25" y="29"/>
                    </a:lnTo>
                    <a:lnTo>
                      <a:pt x="25" y="33"/>
                    </a:lnTo>
                    <a:lnTo>
                      <a:pt x="25" y="40"/>
                    </a:lnTo>
                    <a:lnTo>
                      <a:pt x="33" y="44"/>
                    </a:lnTo>
                    <a:lnTo>
                      <a:pt x="40" y="51"/>
                    </a:lnTo>
                    <a:lnTo>
                      <a:pt x="54" y="55"/>
                    </a:lnTo>
                    <a:lnTo>
                      <a:pt x="73" y="62"/>
                    </a:lnTo>
                    <a:lnTo>
                      <a:pt x="83" y="69"/>
                    </a:lnTo>
                    <a:lnTo>
                      <a:pt x="91" y="76"/>
                    </a:lnTo>
                    <a:lnTo>
                      <a:pt x="94" y="80"/>
                    </a:lnTo>
                    <a:lnTo>
                      <a:pt x="94" y="87"/>
                    </a:lnTo>
                    <a:lnTo>
                      <a:pt x="94" y="95"/>
                    </a:lnTo>
                    <a:lnTo>
                      <a:pt x="94" y="106"/>
                    </a:lnTo>
                    <a:lnTo>
                      <a:pt x="91" y="116"/>
                    </a:lnTo>
                    <a:lnTo>
                      <a:pt x="83" y="124"/>
                    </a:lnTo>
                    <a:lnTo>
                      <a:pt x="73" y="131"/>
                    </a:lnTo>
                    <a:lnTo>
                      <a:pt x="62" y="135"/>
                    </a:lnTo>
                    <a:lnTo>
                      <a:pt x="47" y="135"/>
                    </a:lnTo>
                    <a:lnTo>
                      <a:pt x="36" y="135"/>
                    </a:lnTo>
                    <a:lnTo>
                      <a:pt x="29" y="131"/>
                    </a:lnTo>
                    <a:lnTo>
                      <a:pt x="18" y="127"/>
                    </a:lnTo>
                    <a:lnTo>
                      <a:pt x="14" y="124"/>
                    </a:lnTo>
                    <a:lnTo>
                      <a:pt x="11" y="135"/>
                    </a:lnTo>
                    <a:lnTo>
                      <a:pt x="0" y="135"/>
                    </a:lnTo>
                    <a:lnTo>
                      <a:pt x="0" y="87"/>
                    </a:lnTo>
                    <a:lnTo>
                      <a:pt x="11" y="87"/>
                    </a:lnTo>
                    <a:lnTo>
                      <a:pt x="11" y="95"/>
                    </a:lnTo>
                    <a:lnTo>
                      <a:pt x="14" y="102"/>
                    </a:lnTo>
                    <a:lnTo>
                      <a:pt x="22" y="113"/>
                    </a:lnTo>
                    <a:lnTo>
                      <a:pt x="29" y="116"/>
                    </a:lnTo>
                    <a:lnTo>
                      <a:pt x="33" y="124"/>
                    </a:lnTo>
                    <a:lnTo>
                      <a:pt x="40" y="124"/>
                    </a:lnTo>
                    <a:lnTo>
                      <a:pt x="51" y="127"/>
                    </a:lnTo>
                    <a:lnTo>
                      <a:pt x="62" y="124"/>
                    </a:lnTo>
                    <a:lnTo>
                      <a:pt x="69" y="120"/>
                    </a:lnTo>
                    <a:lnTo>
                      <a:pt x="73" y="113"/>
                    </a:lnTo>
                    <a:lnTo>
                      <a:pt x="76" y="106"/>
                    </a:lnTo>
                    <a:lnTo>
                      <a:pt x="73" y="95"/>
                    </a:lnTo>
                    <a:lnTo>
                      <a:pt x="69" y="87"/>
                    </a:lnTo>
                    <a:lnTo>
                      <a:pt x="58" y="84"/>
                    </a:lnTo>
                    <a:lnTo>
                      <a:pt x="43" y="76"/>
                    </a:lnTo>
                    <a:lnTo>
                      <a:pt x="29" y="73"/>
                    </a:lnTo>
                    <a:lnTo>
                      <a:pt x="18" y="65"/>
                    </a:lnTo>
                    <a:lnTo>
                      <a:pt x="11" y="58"/>
                    </a:lnTo>
                    <a:lnTo>
                      <a:pt x="7" y="55"/>
                    </a:lnTo>
                    <a:lnTo>
                      <a:pt x="3" y="47"/>
                    </a:lnTo>
                    <a:lnTo>
                      <a:pt x="3" y="40"/>
                    </a:lnTo>
                    <a:lnTo>
                      <a:pt x="3" y="29"/>
                    </a:lnTo>
                    <a:lnTo>
                      <a:pt x="7" y="18"/>
                    </a:lnTo>
                    <a:lnTo>
                      <a:pt x="14" y="11"/>
                    </a:lnTo>
                    <a:lnTo>
                      <a:pt x="25" y="7"/>
                    </a:lnTo>
                    <a:lnTo>
                      <a:pt x="36" y="4"/>
                    </a:lnTo>
                    <a:lnTo>
                      <a:pt x="47" y="0"/>
                    </a:lnTo>
                    <a:lnTo>
                      <a:pt x="62" y="4"/>
                    </a:lnTo>
                    <a:lnTo>
                      <a:pt x="69" y="4"/>
                    </a:lnTo>
                    <a:lnTo>
                      <a:pt x="76" y="7"/>
                    </a:lnTo>
                    <a:lnTo>
                      <a:pt x="76" y="0"/>
                    </a:lnTo>
                    <a:close/>
                  </a:path>
                </a:pathLst>
              </a:custGeom>
              <a:solidFill>
                <a:srgbClr val="000000"/>
              </a:solidFill>
              <a:ln w="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90953" name="Freeform 137"/>
              <p:cNvSpPr>
                <a:spLocks/>
              </p:cNvSpPr>
              <p:nvPr/>
            </p:nvSpPr>
            <p:spPr bwMode="auto">
              <a:xfrm>
                <a:off x="549" y="7878"/>
                <a:ext cx="109" cy="135"/>
              </a:xfrm>
              <a:custGeom>
                <a:avLst/>
                <a:gdLst/>
                <a:ahLst/>
                <a:cxnLst>
                  <a:cxn ang="0">
                    <a:pos x="58" y="0"/>
                  </a:cxn>
                  <a:cxn ang="0">
                    <a:pos x="73" y="4"/>
                  </a:cxn>
                  <a:cxn ang="0">
                    <a:pos x="80" y="4"/>
                  </a:cxn>
                  <a:cxn ang="0">
                    <a:pos x="91" y="11"/>
                  </a:cxn>
                  <a:cxn ang="0">
                    <a:pos x="98" y="18"/>
                  </a:cxn>
                  <a:cxn ang="0">
                    <a:pos x="102" y="25"/>
                  </a:cxn>
                  <a:cxn ang="0">
                    <a:pos x="102" y="33"/>
                  </a:cxn>
                  <a:cxn ang="0">
                    <a:pos x="102" y="40"/>
                  </a:cxn>
                  <a:cxn ang="0">
                    <a:pos x="98" y="47"/>
                  </a:cxn>
                  <a:cxn ang="0">
                    <a:pos x="95" y="51"/>
                  </a:cxn>
                  <a:cxn ang="0">
                    <a:pos x="87" y="51"/>
                  </a:cxn>
                  <a:cxn ang="0">
                    <a:pos x="84" y="51"/>
                  </a:cxn>
                  <a:cxn ang="0">
                    <a:pos x="77" y="47"/>
                  </a:cxn>
                  <a:cxn ang="0">
                    <a:pos x="73" y="44"/>
                  </a:cxn>
                  <a:cxn ang="0">
                    <a:pos x="73" y="40"/>
                  </a:cxn>
                  <a:cxn ang="0">
                    <a:pos x="73" y="25"/>
                  </a:cxn>
                  <a:cxn ang="0">
                    <a:pos x="77" y="22"/>
                  </a:cxn>
                  <a:cxn ang="0">
                    <a:pos x="77" y="18"/>
                  </a:cxn>
                  <a:cxn ang="0">
                    <a:pos x="73" y="15"/>
                  </a:cxn>
                  <a:cxn ang="0">
                    <a:pos x="69" y="11"/>
                  </a:cxn>
                  <a:cxn ang="0">
                    <a:pos x="58" y="11"/>
                  </a:cxn>
                  <a:cxn ang="0">
                    <a:pos x="47" y="15"/>
                  </a:cxn>
                  <a:cxn ang="0">
                    <a:pos x="40" y="18"/>
                  </a:cxn>
                  <a:cxn ang="0">
                    <a:pos x="37" y="22"/>
                  </a:cxn>
                  <a:cxn ang="0">
                    <a:pos x="33" y="29"/>
                  </a:cxn>
                  <a:cxn ang="0">
                    <a:pos x="29" y="40"/>
                  </a:cxn>
                  <a:cxn ang="0">
                    <a:pos x="26" y="55"/>
                  </a:cxn>
                  <a:cxn ang="0">
                    <a:pos x="26" y="65"/>
                  </a:cxn>
                  <a:cxn ang="0">
                    <a:pos x="26" y="84"/>
                  </a:cxn>
                  <a:cxn ang="0">
                    <a:pos x="29" y="95"/>
                  </a:cxn>
                  <a:cxn ang="0">
                    <a:pos x="37" y="106"/>
                  </a:cxn>
                  <a:cxn ang="0">
                    <a:pos x="44" y="116"/>
                  </a:cxn>
                  <a:cxn ang="0">
                    <a:pos x="55" y="120"/>
                  </a:cxn>
                  <a:cxn ang="0">
                    <a:pos x="66" y="120"/>
                  </a:cxn>
                  <a:cxn ang="0">
                    <a:pos x="77" y="120"/>
                  </a:cxn>
                  <a:cxn ang="0">
                    <a:pos x="84" y="116"/>
                  </a:cxn>
                  <a:cxn ang="0">
                    <a:pos x="95" y="109"/>
                  </a:cxn>
                  <a:cxn ang="0">
                    <a:pos x="102" y="98"/>
                  </a:cxn>
                  <a:cxn ang="0">
                    <a:pos x="109" y="102"/>
                  </a:cxn>
                  <a:cxn ang="0">
                    <a:pos x="98" y="116"/>
                  </a:cxn>
                  <a:cxn ang="0">
                    <a:pos x="87" y="127"/>
                  </a:cxn>
                  <a:cxn ang="0">
                    <a:pos x="73" y="135"/>
                  </a:cxn>
                  <a:cxn ang="0">
                    <a:pos x="58" y="135"/>
                  </a:cxn>
                  <a:cxn ang="0">
                    <a:pos x="40" y="135"/>
                  </a:cxn>
                  <a:cxn ang="0">
                    <a:pos x="26" y="127"/>
                  </a:cxn>
                  <a:cxn ang="0">
                    <a:pos x="15" y="116"/>
                  </a:cxn>
                  <a:cxn ang="0">
                    <a:pos x="7" y="102"/>
                  </a:cxn>
                  <a:cxn ang="0">
                    <a:pos x="0" y="87"/>
                  </a:cxn>
                  <a:cxn ang="0">
                    <a:pos x="0" y="69"/>
                  </a:cxn>
                  <a:cxn ang="0">
                    <a:pos x="0" y="55"/>
                  </a:cxn>
                  <a:cxn ang="0">
                    <a:pos x="4" y="44"/>
                  </a:cxn>
                  <a:cxn ang="0">
                    <a:pos x="7" y="33"/>
                  </a:cxn>
                  <a:cxn ang="0">
                    <a:pos x="15" y="22"/>
                  </a:cxn>
                  <a:cxn ang="0">
                    <a:pos x="26" y="15"/>
                  </a:cxn>
                  <a:cxn ang="0">
                    <a:pos x="33" y="7"/>
                  </a:cxn>
                  <a:cxn ang="0">
                    <a:pos x="47" y="4"/>
                  </a:cxn>
                  <a:cxn ang="0">
                    <a:pos x="58" y="0"/>
                  </a:cxn>
                </a:cxnLst>
                <a:rect l="0" t="0" r="r" b="b"/>
                <a:pathLst>
                  <a:path w="109" h="135">
                    <a:moveTo>
                      <a:pt x="58" y="0"/>
                    </a:moveTo>
                    <a:lnTo>
                      <a:pt x="73" y="4"/>
                    </a:lnTo>
                    <a:lnTo>
                      <a:pt x="80" y="4"/>
                    </a:lnTo>
                    <a:lnTo>
                      <a:pt x="91" y="11"/>
                    </a:lnTo>
                    <a:lnTo>
                      <a:pt x="98" y="18"/>
                    </a:lnTo>
                    <a:lnTo>
                      <a:pt x="102" y="25"/>
                    </a:lnTo>
                    <a:lnTo>
                      <a:pt x="102" y="33"/>
                    </a:lnTo>
                    <a:lnTo>
                      <a:pt x="102" y="40"/>
                    </a:lnTo>
                    <a:lnTo>
                      <a:pt x="98" y="47"/>
                    </a:lnTo>
                    <a:lnTo>
                      <a:pt x="95" y="51"/>
                    </a:lnTo>
                    <a:lnTo>
                      <a:pt x="87" y="51"/>
                    </a:lnTo>
                    <a:lnTo>
                      <a:pt x="84" y="51"/>
                    </a:lnTo>
                    <a:lnTo>
                      <a:pt x="77" y="47"/>
                    </a:lnTo>
                    <a:lnTo>
                      <a:pt x="73" y="44"/>
                    </a:lnTo>
                    <a:lnTo>
                      <a:pt x="73" y="40"/>
                    </a:lnTo>
                    <a:lnTo>
                      <a:pt x="73" y="25"/>
                    </a:lnTo>
                    <a:lnTo>
                      <a:pt x="77" y="22"/>
                    </a:lnTo>
                    <a:lnTo>
                      <a:pt x="77" y="18"/>
                    </a:lnTo>
                    <a:lnTo>
                      <a:pt x="73" y="15"/>
                    </a:lnTo>
                    <a:lnTo>
                      <a:pt x="69" y="11"/>
                    </a:lnTo>
                    <a:lnTo>
                      <a:pt x="58" y="11"/>
                    </a:lnTo>
                    <a:lnTo>
                      <a:pt x="47" y="15"/>
                    </a:lnTo>
                    <a:lnTo>
                      <a:pt x="40" y="18"/>
                    </a:lnTo>
                    <a:lnTo>
                      <a:pt x="37" y="22"/>
                    </a:lnTo>
                    <a:lnTo>
                      <a:pt x="33" y="29"/>
                    </a:lnTo>
                    <a:lnTo>
                      <a:pt x="29" y="40"/>
                    </a:lnTo>
                    <a:lnTo>
                      <a:pt x="26" y="55"/>
                    </a:lnTo>
                    <a:lnTo>
                      <a:pt x="26" y="65"/>
                    </a:lnTo>
                    <a:lnTo>
                      <a:pt x="26" y="84"/>
                    </a:lnTo>
                    <a:lnTo>
                      <a:pt x="29" y="95"/>
                    </a:lnTo>
                    <a:lnTo>
                      <a:pt x="37" y="106"/>
                    </a:lnTo>
                    <a:lnTo>
                      <a:pt x="44" y="116"/>
                    </a:lnTo>
                    <a:lnTo>
                      <a:pt x="55" y="120"/>
                    </a:lnTo>
                    <a:lnTo>
                      <a:pt x="66" y="120"/>
                    </a:lnTo>
                    <a:lnTo>
                      <a:pt x="77" y="120"/>
                    </a:lnTo>
                    <a:lnTo>
                      <a:pt x="84" y="116"/>
                    </a:lnTo>
                    <a:lnTo>
                      <a:pt x="95" y="109"/>
                    </a:lnTo>
                    <a:lnTo>
                      <a:pt x="102" y="98"/>
                    </a:lnTo>
                    <a:lnTo>
                      <a:pt x="109" y="102"/>
                    </a:lnTo>
                    <a:lnTo>
                      <a:pt x="98" y="116"/>
                    </a:lnTo>
                    <a:lnTo>
                      <a:pt x="87" y="127"/>
                    </a:lnTo>
                    <a:lnTo>
                      <a:pt x="73" y="135"/>
                    </a:lnTo>
                    <a:lnTo>
                      <a:pt x="58" y="135"/>
                    </a:lnTo>
                    <a:lnTo>
                      <a:pt x="40" y="135"/>
                    </a:lnTo>
                    <a:lnTo>
                      <a:pt x="26" y="127"/>
                    </a:lnTo>
                    <a:lnTo>
                      <a:pt x="15" y="116"/>
                    </a:lnTo>
                    <a:lnTo>
                      <a:pt x="7" y="102"/>
                    </a:lnTo>
                    <a:lnTo>
                      <a:pt x="0" y="87"/>
                    </a:lnTo>
                    <a:lnTo>
                      <a:pt x="0" y="69"/>
                    </a:lnTo>
                    <a:lnTo>
                      <a:pt x="0" y="55"/>
                    </a:lnTo>
                    <a:lnTo>
                      <a:pt x="4" y="44"/>
                    </a:lnTo>
                    <a:lnTo>
                      <a:pt x="7" y="33"/>
                    </a:lnTo>
                    <a:lnTo>
                      <a:pt x="15" y="22"/>
                    </a:lnTo>
                    <a:lnTo>
                      <a:pt x="26" y="15"/>
                    </a:lnTo>
                    <a:lnTo>
                      <a:pt x="33" y="7"/>
                    </a:lnTo>
                    <a:lnTo>
                      <a:pt x="47" y="4"/>
                    </a:lnTo>
                    <a:lnTo>
                      <a:pt x="58" y="0"/>
                    </a:lnTo>
                    <a:close/>
                  </a:path>
                </a:pathLst>
              </a:custGeom>
              <a:solidFill>
                <a:srgbClr val="000000"/>
              </a:solidFill>
              <a:ln w="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90952" name="Freeform 136"/>
              <p:cNvSpPr>
                <a:spLocks noEditPoints="1"/>
              </p:cNvSpPr>
              <p:nvPr/>
            </p:nvSpPr>
            <p:spPr bwMode="auto">
              <a:xfrm>
                <a:off x="669" y="7878"/>
                <a:ext cx="113" cy="135"/>
              </a:xfrm>
              <a:custGeom>
                <a:avLst/>
                <a:gdLst/>
                <a:ahLst/>
                <a:cxnLst>
                  <a:cxn ang="0">
                    <a:pos x="58" y="11"/>
                  </a:cxn>
                  <a:cxn ang="0">
                    <a:pos x="51" y="11"/>
                  </a:cxn>
                  <a:cxn ang="0">
                    <a:pos x="40" y="15"/>
                  </a:cxn>
                  <a:cxn ang="0">
                    <a:pos x="37" y="22"/>
                  </a:cxn>
                  <a:cxn ang="0">
                    <a:pos x="29" y="29"/>
                  </a:cxn>
                  <a:cxn ang="0">
                    <a:pos x="26" y="40"/>
                  </a:cxn>
                  <a:cxn ang="0">
                    <a:pos x="26" y="55"/>
                  </a:cxn>
                  <a:cxn ang="0">
                    <a:pos x="84" y="55"/>
                  </a:cxn>
                  <a:cxn ang="0">
                    <a:pos x="84" y="36"/>
                  </a:cxn>
                  <a:cxn ang="0">
                    <a:pos x="80" y="29"/>
                  </a:cxn>
                  <a:cxn ang="0">
                    <a:pos x="80" y="25"/>
                  </a:cxn>
                  <a:cxn ang="0">
                    <a:pos x="77" y="18"/>
                  </a:cxn>
                  <a:cxn ang="0">
                    <a:pos x="73" y="15"/>
                  </a:cxn>
                  <a:cxn ang="0">
                    <a:pos x="66" y="11"/>
                  </a:cxn>
                  <a:cxn ang="0">
                    <a:pos x="58" y="11"/>
                  </a:cxn>
                  <a:cxn ang="0">
                    <a:pos x="58" y="0"/>
                  </a:cxn>
                  <a:cxn ang="0">
                    <a:pos x="73" y="4"/>
                  </a:cxn>
                  <a:cxn ang="0">
                    <a:pos x="84" y="4"/>
                  </a:cxn>
                  <a:cxn ang="0">
                    <a:pos x="91" y="11"/>
                  </a:cxn>
                  <a:cxn ang="0">
                    <a:pos x="98" y="18"/>
                  </a:cxn>
                  <a:cxn ang="0">
                    <a:pos x="102" y="25"/>
                  </a:cxn>
                  <a:cxn ang="0">
                    <a:pos x="106" y="33"/>
                  </a:cxn>
                  <a:cxn ang="0">
                    <a:pos x="109" y="44"/>
                  </a:cxn>
                  <a:cxn ang="0">
                    <a:pos x="109" y="55"/>
                  </a:cxn>
                  <a:cxn ang="0">
                    <a:pos x="109" y="65"/>
                  </a:cxn>
                  <a:cxn ang="0">
                    <a:pos x="26" y="65"/>
                  </a:cxn>
                  <a:cxn ang="0">
                    <a:pos x="26" y="76"/>
                  </a:cxn>
                  <a:cxn ang="0">
                    <a:pos x="29" y="87"/>
                  </a:cxn>
                  <a:cxn ang="0">
                    <a:pos x="29" y="98"/>
                  </a:cxn>
                  <a:cxn ang="0">
                    <a:pos x="37" y="106"/>
                  </a:cxn>
                  <a:cxn ang="0">
                    <a:pos x="40" y="113"/>
                  </a:cxn>
                  <a:cxn ang="0">
                    <a:pos x="47" y="116"/>
                  </a:cxn>
                  <a:cxn ang="0">
                    <a:pos x="58" y="120"/>
                  </a:cxn>
                  <a:cxn ang="0">
                    <a:pos x="69" y="120"/>
                  </a:cxn>
                  <a:cxn ang="0">
                    <a:pos x="80" y="120"/>
                  </a:cxn>
                  <a:cxn ang="0">
                    <a:pos x="87" y="116"/>
                  </a:cxn>
                  <a:cxn ang="0">
                    <a:pos x="95" y="109"/>
                  </a:cxn>
                  <a:cxn ang="0">
                    <a:pos x="106" y="98"/>
                  </a:cxn>
                  <a:cxn ang="0">
                    <a:pos x="113" y="102"/>
                  </a:cxn>
                  <a:cxn ang="0">
                    <a:pos x="106" y="116"/>
                  </a:cxn>
                  <a:cxn ang="0">
                    <a:pos x="91" y="127"/>
                  </a:cxn>
                  <a:cxn ang="0">
                    <a:pos x="77" y="135"/>
                  </a:cxn>
                  <a:cxn ang="0">
                    <a:pos x="62" y="135"/>
                  </a:cxn>
                  <a:cxn ang="0">
                    <a:pos x="47" y="135"/>
                  </a:cxn>
                  <a:cxn ang="0">
                    <a:pos x="33" y="131"/>
                  </a:cxn>
                  <a:cxn ang="0">
                    <a:pos x="22" y="124"/>
                  </a:cxn>
                  <a:cxn ang="0">
                    <a:pos x="15" y="116"/>
                  </a:cxn>
                  <a:cxn ang="0">
                    <a:pos x="7" y="106"/>
                  </a:cxn>
                  <a:cxn ang="0">
                    <a:pos x="4" y="95"/>
                  </a:cxn>
                  <a:cxn ang="0">
                    <a:pos x="0" y="80"/>
                  </a:cxn>
                  <a:cxn ang="0">
                    <a:pos x="0" y="69"/>
                  </a:cxn>
                  <a:cxn ang="0">
                    <a:pos x="0" y="55"/>
                  </a:cxn>
                  <a:cxn ang="0">
                    <a:pos x="4" y="44"/>
                  </a:cxn>
                  <a:cxn ang="0">
                    <a:pos x="7" y="33"/>
                  </a:cxn>
                  <a:cxn ang="0">
                    <a:pos x="15" y="22"/>
                  </a:cxn>
                  <a:cxn ang="0">
                    <a:pos x="22" y="15"/>
                  </a:cxn>
                  <a:cxn ang="0">
                    <a:pos x="33" y="7"/>
                  </a:cxn>
                  <a:cxn ang="0">
                    <a:pos x="44" y="4"/>
                  </a:cxn>
                  <a:cxn ang="0">
                    <a:pos x="58" y="0"/>
                  </a:cxn>
                </a:cxnLst>
                <a:rect l="0" t="0" r="r" b="b"/>
                <a:pathLst>
                  <a:path w="113" h="135">
                    <a:moveTo>
                      <a:pt x="58" y="11"/>
                    </a:moveTo>
                    <a:lnTo>
                      <a:pt x="51" y="11"/>
                    </a:lnTo>
                    <a:lnTo>
                      <a:pt x="40" y="15"/>
                    </a:lnTo>
                    <a:lnTo>
                      <a:pt x="37" y="22"/>
                    </a:lnTo>
                    <a:lnTo>
                      <a:pt x="29" y="29"/>
                    </a:lnTo>
                    <a:lnTo>
                      <a:pt x="26" y="40"/>
                    </a:lnTo>
                    <a:lnTo>
                      <a:pt x="26" y="55"/>
                    </a:lnTo>
                    <a:lnTo>
                      <a:pt x="84" y="55"/>
                    </a:lnTo>
                    <a:lnTo>
                      <a:pt x="84" y="36"/>
                    </a:lnTo>
                    <a:lnTo>
                      <a:pt x="80" y="29"/>
                    </a:lnTo>
                    <a:lnTo>
                      <a:pt x="80" y="25"/>
                    </a:lnTo>
                    <a:lnTo>
                      <a:pt x="77" y="18"/>
                    </a:lnTo>
                    <a:lnTo>
                      <a:pt x="73" y="15"/>
                    </a:lnTo>
                    <a:lnTo>
                      <a:pt x="66" y="11"/>
                    </a:lnTo>
                    <a:lnTo>
                      <a:pt x="58" y="11"/>
                    </a:lnTo>
                    <a:close/>
                    <a:moveTo>
                      <a:pt x="58" y="0"/>
                    </a:moveTo>
                    <a:lnTo>
                      <a:pt x="73" y="4"/>
                    </a:lnTo>
                    <a:lnTo>
                      <a:pt x="84" y="4"/>
                    </a:lnTo>
                    <a:lnTo>
                      <a:pt x="91" y="11"/>
                    </a:lnTo>
                    <a:lnTo>
                      <a:pt x="98" y="18"/>
                    </a:lnTo>
                    <a:lnTo>
                      <a:pt x="102" y="25"/>
                    </a:lnTo>
                    <a:lnTo>
                      <a:pt x="106" y="33"/>
                    </a:lnTo>
                    <a:lnTo>
                      <a:pt x="109" y="44"/>
                    </a:lnTo>
                    <a:lnTo>
                      <a:pt x="109" y="55"/>
                    </a:lnTo>
                    <a:lnTo>
                      <a:pt x="109" y="65"/>
                    </a:lnTo>
                    <a:lnTo>
                      <a:pt x="26" y="65"/>
                    </a:lnTo>
                    <a:lnTo>
                      <a:pt x="26" y="76"/>
                    </a:lnTo>
                    <a:lnTo>
                      <a:pt x="29" y="87"/>
                    </a:lnTo>
                    <a:lnTo>
                      <a:pt x="29" y="98"/>
                    </a:lnTo>
                    <a:lnTo>
                      <a:pt x="37" y="106"/>
                    </a:lnTo>
                    <a:lnTo>
                      <a:pt x="40" y="113"/>
                    </a:lnTo>
                    <a:lnTo>
                      <a:pt x="47" y="116"/>
                    </a:lnTo>
                    <a:lnTo>
                      <a:pt x="58" y="120"/>
                    </a:lnTo>
                    <a:lnTo>
                      <a:pt x="69" y="120"/>
                    </a:lnTo>
                    <a:lnTo>
                      <a:pt x="80" y="120"/>
                    </a:lnTo>
                    <a:lnTo>
                      <a:pt x="87" y="116"/>
                    </a:lnTo>
                    <a:lnTo>
                      <a:pt x="95" y="109"/>
                    </a:lnTo>
                    <a:lnTo>
                      <a:pt x="106" y="98"/>
                    </a:lnTo>
                    <a:lnTo>
                      <a:pt x="113" y="102"/>
                    </a:lnTo>
                    <a:lnTo>
                      <a:pt x="106" y="116"/>
                    </a:lnTo>
                    <a:lnTo>
                      <a:pt x="91" y="127"/>
                    </a:lnTo>
                    <a:lnTo>
                      <a:pt x="77" y="135"/>
                    </a:lnTo>
                    <a:lnTo>
                      <a:pt x="62" y="135"/>
                    </a:lnTo>
                    <a:lnTo>
                      <a:pt x="47" y="135"/>
                    </a:lnTo>
                    <a:lnTo>
                      <a:pt x="33" y="131"/>
                    </a:lnTo>
                    <a:lnTo>
                      <a:pt x="22" y="124"/>
                    </a:lnTo>
                    <a:lnTo>
                      <a:pt x="15" y="116"/>
                    </a:lnTo>
                    <a:lnTo>
                      <a:pt x="7" y="106"/>
                    </a:lnTo>
                    <a:lnTo>
                      <a:pt x="4" y="95"/>
                    </a:lnTo>
                    <a:lnTo>
                      <a:pt x="0" y="80"/>
                    </a:lnTo>
                    <a:lnTo>
                      <a:pt x="0" y="69"/>
                    </a:lnTo>
                    <a:lnTo>
                      <a:pt x="0" y="55"/>
                    </a:lnTo>
                    <a:lnTo>
                      <a:pt x="4" y="44"/>
                    </a:lnTo>
                    <a:lnTo>
                      <a:pt x="7" y="33"/>
                    </a:lnTo>
                    <a:lnTo>
                      <a:pt x="15" y="22"/>
                    </a:lnTo>
                    <a:lnTo>
                      <a:pt x="22" y="15"/>
                    </a:lnTo>
                    <a:lnTo>
                      <a:pt x="33" y="7"/>
                    </a:lnTo>
                    <a:lnTo>
                      <a:pt x="44" y="4"/>
                    </a:lnTo>
                    <a:lnTo>
                      <a:pt x="58" y="0"/>
                    </a:lnTo>
                    <a:close/>
                  </a:path>
                </a:pathLst>
              </a:custGeom>
              <a:solidFill>
                <a:srgbClr val="000000"/>
              </a:solidFill>
              <a:ln w="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grpSp>
        <p:sp>
          <p:nvSpPr>
            <p:cNvPr id="290950" name="Freeform 134"/>
            <p:cNvSpPr>
              <a:spLocks/>
            </p:cNvSpPr>
            <p:nvPr/>
          </p:nvSpPr>
          <p:spPr bwMode="auto">
            <a:xfrm>
              <a:off x="796" y="7878"/>
              <a:ext cx="142" cy="131"/>
            </a:xfrm>
            <a:custGeom>
              <a:avLst/>
              <a:gdLst/>
              <a:ahLst/>
              <a:cxnLst>
                <a:cxn ang="0">
                  <a:pos x="88" y="0"/>
                </a:cxn>
                <a:cxn ang="0">
                  <a:pos x="99" y="4"/>
                </a:cxn>
                <a:cxn ang="0">
                  <a:pos x="110" y="7"/>
                </a:cxn>
                <a:cxn ang="0">
                  <a:pos x="113" y="11"/>
                </a:cxn>
                <a:cxn ang="0">
                  <a:pos x="120" y="22"/>
                </a:cxn>
                <a:cxn ang="0">
                  <a:pos x="124" y="33"/>
                </a:cxn>
                <a:cxn ang="0">
                  <a:pos x="124" y="44"/>
                </a:cxn>
                <a:cxn ang="0">
                  <a:pos x="124" y="109"/>
                </a:cxn>
                <a:cxn ang="0">
                  <a:pos x="124" y="116"/>
                </a:cxn>
                <a:cxn ang="0">
                  <a:pos x="131" y="120"/>
                </a:cxn>
                <a:cxn ang="0">
                  <a:pos x="135" y="124"/>
                </a:cxn>
                <a:cxn ang="0">
                  <a:pos x="142" y="124"/>
                </a:cxn>
                <a:cxn ang="0">
                  <a:pos x="142" y="131"/>
                </a:cxn>
                <a:cxn ang="0">
                  <a:pos x="80" y="131"/>
                </a:cxn>
                <a:cxn ang="0">
                  <a:pos x="80" y="124"/>
                </a:cxn>
                <a:cxn ang="0">
                  <a:pos x="88" y="124"/>
                </a:cxn>
                <a:cxn ang="0">
                  <a:pos x="91" y="124"/>
                </a:cxn>
                <a:cxn ang="0">
                  <a:pos x="95" y="120"/>
                </a:cxn>
                <a:cxn ang="0">
                  <a:pos x="99" y="116"/>
                </a:cxn>
                <a:cxn ang="0">
                  <a:pos x="99" y="109"/>
                </a:cxn>
                <a:cxn ang="0">
                  <a:pos x="99" y="44"/>
                </a:cxn>
                <a:cxn ang="0">
                  <a:pos x="99" y="33"/>
                </a:cxn>
                <a:cxn ang="0">
                  <a:pos x="91" y="25"/>
                </a:cxn>
                <a:cxn ang="0">
                  <a:pos x="84" y="18"/>
                </a:cxn>
                <a:cxn ang="0">
                  <a:pos x="77" y="18"/>
                </a:cxn>
                <a:cxn ang="0">
                  <a:pos x="66" y="18"/>
                </a:cxn>
                <a:cxn ang="0">
                  <a:pos x="55" y="25"/>
                </a:cxn>
                <a:cxn ang="0">
                  <a:pos x="48" y="29"/>
                </a:cxn>
                <a:cxn ang="0">
                  <a:pos x="44" y="36"/>
                </a:cxn>
                <a:cxn ang="0">
                  <a:pos x="44" y="109"/>
                </a:cxn>
                <a:cxn ang="0">
                  <a:pos x="44" y="116"/>
                </a:cxn>
                <a:cxn ang="0">
                  <a:pos x="51" y="120"/>
                </a:cxn>
                <a:cxn ang="0">
                  <a:pos x="59" y="124"/>
                </a:cxn>
                <a:cxn ang="0">
                  <a:pos x="62" y="124"/>
                </a:cxn>
                <a:cxn ang="0">
                  <a:pos x="62" y="131"/>
                </a:cxn>
                <a:cxn ang="0">
                  <a:pos x="0" y="131"/>
                </a:cxn>
                <a:cxn ang="0">
                  <a:pos x="0" y="124"/>
                </a:cxn>
                <a:cxn ang="0">
                  <a:pos x="8" y="124"/>
                </a:cxn>
                <a:cxn ang="0">
                  <a:pos x="11" y="124"/>
                </a:cxn>
                <a:cxn ang="0">
                  <a:pos x="15" y="120"/>
                </a:cxn>
                <a:cxn ang="0">
                  <a:pos x="19" y="116"/>
                </a:cxn>
                <a:cxn ang="0">
                  <a:pos x="19" y="109"/>
                </a:cxn>
                <a:cxn ang="0">
                  <a:pos x="19" y="33"/>
                </a:cxn>
                <a:cxn ang="0">
                  <a:pos x="19" y="22"/>
                </a:cxn>
                <a:cxn ang="0">
                  <a:pos x="11" y="18"/>
                </a:cxn>
                <a:cxn ang="0">
                  <a:pos x="8" y="15"/>
                </a:cxn>
                <a:cxn ang="0">
                  <a:pos x="0" y="15"/>
                </a:cxn>
                <a:cxn ang="0">
                  <a:pos x="0" y="7"/>
                </a:cxn>
                <a:cxn ang="0">
                  <a:pos x="40" y="4"/>
                </a:cxn>
                <a:cxn ang="0">
                  <a:pos x="44" y="4"/>
                </a:cxn>
                <a:cxn ang="0">
                  <a:pos x="44" y="22"/>
                </a:cxn>
                <a:cxn ang="0">
                  <a:pos x="44" y="22"/>
                </a:cxn>
                <a:cxn ang="0">
                  <a:pos x="51" y="15"/>
                </a:cxn>
                <a:cxn ang="0">
                  <a:pos x="62" y="7"/>
                </a:cxn>
                <a:cxn ang="0">
                  <a:pos x="73" y="4"/>
                </a:cxn>
                <a:cxn ang="0">
                  <a:pos x="80" y="0"/>
                </a:cxn>
                <a:cxn ang="0">
                  <a:pos x="88" y="0"/>
                </a:cxn>
              </a:cxnLst>
              <a:rect l="0" t="0" r="r" b="b"/>
              <a:pathLst>
                <a:path w="142" h="131">
                  <a:moveTo>
                    <a:pt x="88" y="0"/>
                  </a:moveTo>
                  <a:lnTo>
                    <a:pt x="99" y="4"/>
                  </a:lnTo>
                  <a:lnTo>
                    <a:pt x="110" y="7"/>
                  </a:lnTo>
                  <a:lnTo>
                    <a:pt x="113" y="11"/>
                  </a:lnTo>
                  <a:lnTo>
                    <a:pt x="120" y="22"/>
                  </a:lnTo>
                  <a:lnTo>
                    <a:pt x="124" y="33"/>
                  </a:lnTo>
                  <a:lnTo>
                    <a:pt x="124" y="44"/>
                  </a:lnTo>
                  <a:lnTo>
                    <a:pt x="124" y="109"/>
                  </a:lnTo>
                  <a:lnTo>
                    <a:pt x="124" y="116"/>
                  </a:lnTo>
                  <a:lnTo>
                    <a:pt x="131" y="120"/>
                  </a:lnTo>
                  <a:lnTo>
                    <a:pt x="135" y="124"/>
                  </a:lnTo>
                  <a:lnTo>
                    <a:pt x="142" y="124"/>
                  </a:lnTo>
                  <a:lnTo>
                    <a:pt x="142" y="131"/>
                  </a:lnTo>
                  <a:lnTo>
                    <a:pt x="80" y="131"/>
                  </a:lnTo>
                  <a:lnTo>
                    <a:pt x="80" y="124"/>
                  </a:lnTo>
                  <a:lnTo>
                    <a:pt x="88" y="124"/>
                  </a:lnTo>
                  <a:lnTo>
                    <a:pt x="91" y="124"/>
                  </a:lnTo>
                  <a:lnTo>
                    <a:pt x="95" y="120"/>
                  </a:lnTo>
                  <a:lnTo>
                    <a:pt x="99" y="116"/>
                  </a:lnTo>
                  <a:lnTo>
                    <a:pt x="99" y="109"/>
                  </a:lnTo>
                  <a:lnTo>
                    <a:pt x="99" y="44"/>
                  </a:lnTo>
                  <a:lnTo>
                    <a:pt x="99" y="33"/>
                  </a:lnTo>
                  <a:lnTo>
                    <a:pt x="91" y="25"/>
                  </a:lnTo>
                  <a:lnTo>
                    <a:pt x="84" y="18"/>
                  </a:lnTo>
                  <a:lnTo>
                    <a:pt x="77" y="18"/>
                  </a:lnTo>
                  <a:lnTo>
                    <a:pt x="66" y="18"/>
                  </a:lnTo>
                  <a:lnTo>
                    <a:pt x="55" y="25"/>
                  </a:lnTo>
                  <a:lnTo>
                    <a:pt x="48" y="29"/>
                  </a:lnTo>
                  <a:lnTo>
                    <a:pt x="44" y="36"/>
                  </a:lnTo>
                  <a:lnTo>
                    <a:pt x="44" y="109"/>
                  </a:lnTo>
                  <a:lnTo>
                    <a:pt x="44" y="116"/>
                  </a:lnTo>
                  <a:lnTo>
                    <a:pt x="51" y="120"/>
                  </a:lnTo>
                  <a:lnTo>
                    <a:pt x="59" y="124"/>
                  </a:lnTo>
                  <a:lnTo>
                    <a:pt x="62" y="124"/>
                  </a:lnTo>
                  <a:lnTo>
                    <a:pt x="62" y="131"/>
                  </a:lnTo>
                  <a:lnTo>
                    <a:pt x="0" y="131"/>
                  </a:lnTo>
                  <a:lnTo>
                    <a:pt x="0" y="124"/>
                  </a:lnTo>
                  <a:lnTo>
                    <a:pt x="8" y="124"/>
                  </a:lnTo>
                  <a:lnTo>
                    <a:pt x="11" y="124"/>
                  </a:lnTo>
                  <a:lnTo>
                    <a:pt x="15" y="120"/>
                  </a:lnTo>
                  <a:lnTo>
                    <a:pt x="19" y="116"/>
                  </a:lnTo>
                  <a:lnTo>
                    <a:pt x="19" y="109"/>
                  </a:lnTo>
                  <a:lnTo>
                    <a:pt x="19" y="33"/>
                  </a:lnTo>
                  <a:lnTo>
                    <a:pt x="19" y="22"/>
                  </a:lnTo>
                  <a:lnTo>
                    <a:pt x="11" y="18"/>
                  </a:lnTo>
                  <a:lnTo>
                    <a:pt x="8" y="15"/>
                  </a:lnTo>
                  <a:lnTo>
                    <a:pt x="0" y="15"/>
                  </a:lnTo>
                  <a:lnTo>
                    <a:pt x="0" y="7"/>
                  </a:lnTo>
                  <a:lnTo>
                    <a:pt x="40" y="4"/>
                  </a:lnTo>
                  <a:lnTo>
                    <a:pt x="44" y="4"/>
                  </a:lnTo>
                  <a:lnTo>
                    <a:pt x="44" y="22"/>
                  </a:lnTo>
                  <a:lnTo>
                    <a:pt x="51" y="15"/>
                  </a:lnTo>
                  <a:lnTo>
                    <a:pt x="62" y="7"/>
                  </a:lnTo>
                  <a:lnTo>
                    <a:pt x="73" y="4"/>
                  </a:lnTo>
                  <a:lnTo>
                    <a:pt x="80" y="0"/>
                  </a:lnTo>
                  <a:lnTo>
                    <a:pt x="88" y="0"/>
                  </a:lnTo>
                  <a:close/>
                </a:path>
              </a:pathLst>
            </a:custGeom>
            <a:solidFill>
              <a:srgbClr val="000000"/>
            </a:solidFill>
            <a:ln w="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90949" name="Freeform 133"/>
            <p:cNvSpPr>
              <a:spLocks noEditPoints="1"/>
            </p:cNvSpPr>
            <p:nvPr/>
          </p:nvSpPr>
          <p:spPr bwMode="auto">
            <a:xfrm>
              <a:off x="953" y="7809"/>
              <a:ext cx="142" cy="204"/>
            </a:xfrm>
            <a:custGeom>
              <a:avLst/>
              <a:gdLst/>
              <a:ahLst/>
              <a:cxnLst>
                <a:cxn ang="0">
                  <a:pos x="58" y="80"/>
                </a:cxn>
                <a:cxn ang="0">
                  <a:pos x="43" y="87"/>
                </a:cxn>
                <a:cxn ang="0">
                  <a:pos x="33" y="105"/>
                </a:cxn>
                <a:cxn ang="0">
                  <a:pos x="29" y="127"/>
                </a:cxn>
                <a:cxn ang="0">
                  <a:pos x="29" y="149"/>
                </a:cxn>
                <a:cxn ang="0">
                  <a:pos x="33" y="167"/>
                </a:cxn>
                <a:cxn ang="0">
                  <a:pos x="43" y="182"/>
                </a:cxn>
                <a:cxn ang="0">
                  <a:pos x="58" y="189"/>
                </a:cxn>
                <a:cxn ang="0">
                  <a:pos x="76" y="189"/>
                </a:cxn>
                <a:cxn ang="0">
                  <a:pos x="94" y="178"/>
                </a:cxn>
                <a:cxn ang="0">
                  <a:pos x="91" y="94"/>
                </a:cxn>
                <a:cxn ang="0">
                  <a:pos x="76" y="84"/>
                </a:cxn>
                <a:cxn ang="0">
                  <a:pos x="65" y="80"/>
                </a:cxn>
                <a:cxn ang="0">
                  <a:pos x="120" y="3"/>
                </a:cxn>
                <a:cxn ang="0">
                  <a:pos x="120" y="182"/>
                </a:cxn>
                <a:cxn ang="0">
                  <a:pos x="131" y="189"/>
                </a:cxn>
                <a:cxn ang="0">
                  <a:pos x="142" y="200"/>
                </a:cxn>
                <a:cxn ang="0">
                  <a:pos x="94" y="200"/>
                </a:cxn>
                <a:cxn ang="0">
                  <a:pos x="94" y="189"/>
                </a:cxn>
                <a:cxn ang="0">
                  <a:pos x="76" y="200"/>
                </a:cxn>
                <a:cxn ang="0">
                  <a:pos x="58" y="204"/>
                </a:cxn>
                <a:cxn ang="0">
                  <a:pos x="36" y="200"/>
                </a:cxn>
                <a:cxn ang="0">
                  <a:pos x="18" y="185"/>
                </a:cxn>
                <a:cxn ang="0">
                  <a:pos x="7" y="164"/>
                </a:cxn>
                <a:cxn ang="0">
                  <a:pos x="0" y="138"/>
                </a:cxn>
                <a:cxn ang="0">
                  <a:pos x="7" y="109"/>
                </a:cxn>
                <a:cxn ang="0">
                  <a:pos x="18" y="91"/>
                </a:cxn>
                <a:cxn ang="0">
                  <a:pos x="40" y="76"/>
                </a:cxn>
                <a:cxn ang="0">
                  <a:pos x="62" y="69"/>
                </a:cxn>
                <a:cxn ang="0">
                  <a:pos x="87" y="76"/>
                </a:cxn>
                <a:cxn ang="0">
                  <a:pos x="94" y="33"/>
                </a:cxn>
                <a:cxn ang="0">
                  <a:pos x="87" y="18"/>
                </a:cxn>
                <a:cxn ang="0">
                  <a:pos x="76" y="14"/>
                </a:cxn>
                <a:cxn ang="0">
                  <a:pos x="65" y="3"/>
                </a:cxn>
              </a:cxnLst>
              <a:rect l="0" t="0" r="r" b="b"/>
              <a:pathLst>
                <a:path w="142" h="204">
                  <a:moveTo>
                    <a:pt x="65" y="80"/>
                  </a:moveTo>
                  <a:lnTo>
                    <a:pt x="58" y="80"/>
                  </a:lnTo>
                  <a:lnTo>
                    <a:pt x="51" y="84"/>
                  </a:lnTo>
                  <a:lnTo>
                    <a:pt x="43" y="87"/>
                  </a:lnTo>
                  <a:lnTo>
                    <a:pt x="40" y="94"/>
                  </a:lnTo>
                  <a:lnTo>
                    <a:pt x="33" y="105"/>
                  </a:lnTo>
                  <a:lnTo>
                    <a:pt x="33" y="113"/>
                  </a:lnTo>
                  <a:lnTo>
                    <a:pt x="29" y="127"/>
                  </a:lnTo>
                  <a:lnTo>
                    <a:pt x="29" y="138"/>
                  </a:lnTo>
                  <a:lnTo>
                    <a:pt x="29" y="149"/>
                  </a:lnTo>
                  <a:lnTo>
                    <a:pt x="29" y="160"/>
                  </a:lnTo>
                  <a:lnTo>
                    <a:pt x="33" y="167"/>
                  </a:lnTo>
                  <a:lnTo>
                    <a:pt x="36" y="175"/>
                  </a:lnTo>
                  <a:lnTo>
                    <a:pt x="43" y="182"/>
                  </a:lnTo>
                  <a:lnTo>
                    <a:pt x="47" y="185"/>
                  </a:lnTo>
                  <a:lnTo>
                    <a:pt x="58" y="189"/>
                  </a:lnTo>
                  <a:lnTo>
                    <a:pt x="65" y="193"/>
                  </a:lnTo>
                  <a:lnTo>
                    <a:pt x="76" y="189"/>
                  </a:lnTo>
                  <a:lnTo>
                    <a:pt x="84" y="185"/>
                  </a:lnTo>
                  <a:lnTo>
                    <a:pt x="94" y="178"/>
                  </a:lnTo>
                  <a:lnTo>
                    <a:pt x="94" y="102"/>
                  </a:lnTo>
                  <a:lnTo>
                    <a:pt x="91" y="94"/>
                  </a:lnTo>
                  <a:lnTo>
                    <a:pt x="84" y="87"/>
                  </a:lnTo>
                  <a:lnTo>
                    <a:pt x="76" y="84"/>
                  </a:lnTo>
                  <a:lnTo>
                    <a:pt x="69" y="80"/>
                  </a:lnTo>
                  <a:lnTo>
                    <a:pt x="65" y="80"/>
                  </a:lnTo>
                  <a:close/>
                  <a:moveTo>
                    <a:pt x="116" y="0"/>
                  </a:moveTo>
                  <a:lnTo>
                    <a:pt x="120" y="3"/>
                  </a:lnTo>
                  <a:lnTo>
                    <a:pt x="120" y="175"/>
                  </a:lnTo>
                  <a:lnTo>
                    <a:pt x="120" y="182"/>
                  </a:lnTo>
                  <a:lnTo>
                    <a:pt x="127" y="189"/>
                  </a:lnTo>
                  <a:lnTo>
                    <a:pt x="131" y="189"/>
                  </a:lnTo>
                  <a:lnTo>
                    <a:pt x="142" y="189"/>
                  </a:lnTo>
                  <a:lnTo>
                    <a:pt x="142" y="200"/>
                  </a:lnTo>
                  <a:lnTo>
                    <a:pt x="98" y="204"/>
                  </a:lnTo>
                  <a:lnTo>
                    <a:pt x="94" y="200"/>
                  </a:lnTo>
                  <a:lnTo>
                    <a:pt x="94" y="189"/>
                  </a:lnTo>
                  <a:lnTo>
                    <a:pt x="87" y="196"/>
                  </a:lnTo>
                  <a:lnTo>
                    <a:pt x="76" y="200"/>
                  </a:lnTo>
                  <a:lnTo>
                    <a:pt x="65" y="204"/>
                  </a:lnTo>
                  <a:lnTo>
                    <a:pt x="58" y="204"/>
                  </a:lnTo>
                  <a:lnTo>
                    <a:pt x="47" y="204"/>
                  </a:lnTo>
                  <a:lnTo>
                    <a:pt x="36" y="200"/>
                  </a:lnTo>
                  <a:lnTo>
                    <a:pt x="25" y="193"/>
                  </a:lnTo>
                  <a:lnTo>
                    <a:pt x="18" y="185"/>
                  </a:lnTo>
                  <a:lnTo>
                    <a:pt x="11" y="178"/>
                  </a:lnTo>
                  <a:lnTo>
                    <a:pt x="7" y="164"/>
                  </a:lnTo>
                  <a:lnTo>
                    <a:pt x="3" y="153"/>
                  </a:lnTo>
                  <a:lnTo>
                    <a:pt x="0" y="138"/>
                  </a:lnTo>
                  <a:lnTo>
                    <a:pt x="3" y="124"/>
                  </a:lnTo>
                  <a:lnTo>
                    <a:pt x="7" y="109"/>
                  </a:lnTo>
                  <a:lnTo>
                    <a:pt x="11" y="98"/>
                  </a:lnTo>
                  <a:lnTo>
                    <a:pt x="18" y="91"/>
                  </a:lnTo>
                  <a:lnTo>
                    <a:pt x="29" y="80"/>
                  </a:lnTo>
                  <a:lnTo>
                    <a:pt x="40" y="76"/>
                  </a:lnTo>
                  <a:lnTo>
                    <a:pt x="51" y="73"/>
                  </a:lnTo>
                  <a:lnTo>
                    <a:pt x="62" y="69"/>
                  </a:lnTo>
                  <a:lnTo>
                    <a:pt x="80" y="73"/>
                  </a:lnTo>
                  <a:lnTo>
                    <a:pt x="87" y="76"/>
                  </a:lnTo>
                  <a:lnTo>
                    <a:pt x="94" y="76"/>
                  </a:lnTo>
                  <a:lnTo>
                    <a:pt x="94" y="33"/>
                  </a:lnTo>
                  <a:lnTo>
                    <a:pt x="91" y="22"/>
                  </a:lnTo>
                  <a:lnTo>
                    <a:pt x="87" y="18"/>
                  </a:lnTo>
                  <a:lnTo>
                    <a:pt x="84" y="14"/>
                  </a:lnTo>
                  <a:lnTo>
                    <a:pt x="76" y="14"/>
                  </a:lnTo>
                  <a:lnTo>
                    <a:pt x="65" y="11"/>
                  </a:lnTo>
                  <a:lnTo>
                    <a:pt x="65" y="3"/>
                  </a:lnTo>
                  <a:lnTo>
                    <a:pt x="116" y="0"/>
                  </a:lnTo>
                  <a:close/>
                </a:path>
              </a:pathLst>
            </a:custGeom>
            <a:solidFill>
              <a:srgbClr val="000000"/>
            </a:solidFill>
            <a:ln w="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90948" name="Freeform 132"/>
            <p:cNvSpPr>
              <a:spLocks noEditPoints="1"/>
            </p:cNvSpPr>
            <p:nvPr/>
          </p:nvSpPr>
          <p:spPr bwMode="auto">
            <a:xfrm>
              <a:off x="1102" y="7812"/>
              <a:ext cx="65" cy="197"/>
            </a:xfrm>
            <a:custGeom>
              <a:avLst/>
              <a:gdLst/>
              <a:ahLst/>
              <a:cxnLst>
                <a:cxn ang="0">
                  <a:pos x="47" y="70"/>
                </a:cxn>
                <a:cxn ang="0">
                  <a:pos x="47" y="70"/>
                </a:cxn>
                <a:cxn ang="0">
                  <a:pos x="47" y="175"/>
                </a:cxn>
                <a:cxn ang="0">
                  <a:pos x="51" y="182"/>
                </a:cxn>
                <a:cxn ang="0">
                  <a:pos x="55" y="186"/>
                </a:cxn>
                <a:cxn ang="0">
                  <a:pos x="62" y="190"/>
                </a:cxn>
                <a:cxn ang="0">
                  <a:pos x="65" y="190"/>
                </a:cxn>
                <a:cxn ang="0">
                  <a:pos x="65" y="197"/>
                </a:cxn>
                <a:cxn ang="0">
                  <a:pos x="4" y="197"/>
                </a:cxn>
                <a:cxn ang="0">
                  <a:pos x="4" y="190"/>
                </a:cxn>
                <a:cxn ang="0">
                  <a:pos x="11" y="190"/>
                </a:cxn>
                <a:cxn ang="0">
                  <a:pos x="18" y="190"/>
                </a:cxn>
                <a:cxn ang="0">
                  <a:pos x="18" y="186"/>
                </a:cxn>
                <a:cxn ang="0">
                  <a:pos x="22" y="182"/>
                </a:cxn>
                <a:cxn ang="0">
                  <a:pos x="25" y="175"/>
                </a:cxn>
                <a:cxn ang="0">
                  <a:pos x="25" y="99"/>
                </a:cxn>
                <a:cxn ang="0">
                  <a:pos x="22" y="91"/>
                </a:cxn>
                <a:cxn ang="0">
                  <a:pos x="18" y="84"/>
                </a:cxn>
                <a:cxn ang="0">
                  <a:pos x="11" y="81"/>
                </a:cxn>
                <a:cxn ang="0">
                  <a:pos x="0" y="81"/>
                </a:cxn>
                <a:cxn ang="0">
                  <a:pos x="0" y="73"/>
                </a:cxn>
                <a:cxn ang="0">
                  <a:pos x="47" y="70"/>
                </a:cxn>
                <a:cxn ang="0">
                  <a:pos x="33" y="0"/>
                </a:cxn>
                <a:cxn ang="0">
                  <a:pos x="40" y="4"/>
                </a:cxn>
                <a:cxn ang="0">
                  <a:pos x="47" y="8"/>
                </a:cxn>
                <a:cxn ang="0">
                  <a:pos x="51" y="11"/>
                </a:cxn>
                <a:cxn ang="0">
                  <a:pos x="51" y="19"/>
                </a:cxn>
                <a:cxn ang="0">
                  <a:pos x="51" y="26"/>
                </a:cxn>
                <a:cxn ang="0">
                  <a:pos x="47" y="30"/>
                </a:cxn>
                <a:cxn ang="0">
                  <a:pos x="40" y="37"/>
                </a:cxn>
                <a:cxn ang="0">
                  <a:pos x="33" y="37"/>
                </a:cxn>
                <a:cxn ang="0">
                  <a:pos x="29" y="37"/>
                </a:cxn>
                <a:cxn ang="0">
                  <a:pos x="22" y="33"/>
                </a:cxn>
                <a:cxn ang="0">
                  <a:pos x="18" y="26"/>
                </a:cxn>
                <a:cxn ang="0">
                  <a:pos x="18" y="19"/>
                </a:cxn>
                <a:cxn ang="0">
                  <a:pos x="18" y="11"/>
                </a:cxn>
                <a:cxn ang="0">
                  <a:pos x="22" y="8"/>
                </a:cxn>
                <a:cxn ang="0">
                  <a:pos x="29" y="4"/>
                </a:cxn>
                <a:cxn ang="0">
                  <a:pos x="33" y="0"/>
                </a:cxn>
              </a:cxnLst>
              <a:rect l="0" t="0" r="r" b="b"/>
              <a:pathLst>
                <a:path w="65" h="197">
                  <a:moveTo>
                    <a:pt x="47" y="70"/>
                  </a:moveTo>
                  <a:lnTo>
                    <a:pt x="47" y="70"/>
                  </a:lnTo>
                  <a:lnTo>
                    <a:pt x="47" y="175"/>
                  </a:lnTo>
                  <a:lnTo>
                    <a:pt x="51" y="182"/>
                  </a:lnTo>
                  <a:lnTo>
                    <a:pt x="55" y="186"/>
                  </a:lnTo>
                  <a:lnTo>
                    <a:pt x="62" y="190"/>
                  </a:lnTo>
                  <a:lnTo>
                    <a:pt x="65" y="190"/>
                  </a:lnTo>
                  <a:lnTo>
                    <a:pt x="65" y="197"/>
                  </a:lnTo>
                  <a:lnTo>
                    <a:pt x="4" y="197"/>
                  </a:lnTo>
                  <a:lnTo>
                    <a:pt x="4" y="190"/>
                  </a:lnTo>
                  <a:lnTo>
                    <a:pt x="11" y="190"/>
                  </a:lnTo>
                  <a:lnTo>
                    <a:pt x="18" y="190"/>
                  </a:lnTo>
                  <a:lnTo>
                    <a:pt x="18" y="186"/>
                  </a:lnTo>
                  <a:lnTo>
                    <a:pt x="22" y="182"/>
                  </a:lnTo>
                  <a:lnTo>
                    <a:pt x="25" y="175"/>
                  </a:lnTo>
                  <a:lnTo>
                    <a:pt x="25" y="99"/>
                  </a:lnTo>
                  <a:lnTo>
                    <a:pt x="22" y="91"/>
                  </a:lnTo>
                  <a:lnTo>
                    <a:pt x="18" y="84"/>
                  </a:lnTo>
                  <a:lnTo>
                    <a:pt x="11" y="81"/>
                  </a:lnTo>
                  <a:lnTo>
                    <a:pt x="0" y="81"/>
                  </a:lnTo>
                  <a:lnTo>
                    <a:pt x="0" y="73"/>
                  </a:lnTo>
                  <a:lnTo>
                    <a:pt x="47" y="70"/>
                  </a:lnTo>
                  <a:close/>
                  <a:moveTo>
                    <a:pt x="33" y="0"/>
                  </a:moveTo>
                  <a:lnTo>
                    <a:pt x="40" y="4"/>
                  </a:lnTo>
                  <a:lnTo>
                    <a:pt x="47" y="8"/>
                  </a:lnTo>
                  <a:lnTo>
                    <a:pt x="51" y="11"/>
                  </a:lnTo>
                  <a:lnTo>
                    <a:pt x="51" y="19"/>
                  </a:lnTo>
                  <a:lnTo>
                    <a:pt x="51" y="26"/>
                  </a:lnTo>
                  <a:lnTo>
                    <a:pt x="47" y="30"/>
                  </a:lnTo>
                  <a:lnTo>
                    <a:pt x="40" y="37"/>
                  </a:lnTo>
                  <a:lnTo>
                    <a:pt x="33" y="37"/>
                  </a:lnTo>
                  <a:lnTo>
                    <a:pt x="29" y="37"/>
                  </a:lnTo>
                  <a:lnTo>
                    <a:pt x="22" y="33"/>
                  </a:lnTo>
                  <a:lnTo>
                    <a:pt x="18" y="26"/>
                  </a:lnTo>
                  <a:lnTo>
                    <a:pt x="18" y="19"/>
                  </a:lnTo>
                  <a:lnTo>
                    <a:pt x="18" y="11"/>
                  </a:lnTo>
                  <a:lnTo>
                    <a:pt x="22" y="8"/>
                  </a:lnTo>
                  <a:lnTo>
                    <a:pt x="29" y="4"/>
                  </a:lnTo>
                  <a:lnTo>
                    <a:pt x="33" y="0"/>
                  </a:lnTo>
                  <a:close/>
                </a:path>
              </a:pathLst>
            </a:custGeom>
            <a:solidFill>
              <a:srgbClr val="000000"/>
            </a:solidFill>
            <a:ln w="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90947" name="Freeform 131"/>
            <p:cNvSpPr>
              <a:spLocks/>
            </p:cNvSpPr>
            <p:nvPr/>
          </p:nvSpPr>
          <p:spPr bwMode="auto">
            <a:xfrm>
              <a:off x="1182" y="7878"/>
              <a:ext cx="145" cy="131"/>
            </a:xfrm>
            <a:custGeom>
              <a:avLst/>
              <a:gdLst/>
              <a:ahLst/>
              <a:cxnLst>
                <a:cxn ang="0">
                  <a:pos x="87" y="0"/>
                </a:cxn>
                <a:cxn ang="0">
                  <a:pos x="102" y="4"/>
                </a:cxn>
                <a:cxn ang="0">
                  <a:pos x="109" y="7"/>
                </a:cxn>
                <a:cxn ang="0">
                  <a:pos x="116" y="11"/>
                </a:cxn>
                <a:cxn ang="0">
                  <a:pos x="120" y="22"/>
                </a:cxn>
                <a:cxn ang="0">
                  <a:pos x="124" y="33"/>
                </a:cxn>
                <a:cxn ang="0">
                  <a:pos x="124" y="44"/>
                </a:cxn>
                <a:cxn ang="0">
                  <a:pos x="124" y="109"/>
                </a:cxn>
                <a:cxn ang="0">
                  <a:pos x="127" y="116"/>
                </a:cxn>
                <a:cxn ang="0">
                  <a:pos x="131" y="120"/>
                </a:cxn>
                <a:cxn ang="0">
                  <a:pos x="138" y="124"/>
                </a:cxn>
                <a:cxn ang="0">
                  <a:pos x="145" y="124"/>
                </a:cxn>
                <a:cxn ang="0">
                  <a:pos x="145" y="131"/>
                </a:cxn>
                <a:cxn ang="0">
                  <a:pos x="80" y="131"/>
                </a:cxn>
                <a:cxn ang="0">
                  <a:pos x="80" y="124"/>
                </a:cxn>
                <a:cxn ang="0">
                  <a:pos x="87" y="124"/>
                </a:cxn>
                <a:cxn ang="0">
                  <a:pos x="95" y="124"/>
                </a:cxn>
                <a:cxn ang="0">
                  <a:pos x="98" y="120"/>
                </a:cxn>
                <a:cxn ang="0">
                  <a:pos x="98" y="116"/>
                </a:cxn>
                <a:cxn ang="0">
                  <a:pos x="102" y="109"/>
                </a:cxn>
                <a:cxn ang="0">
                  <a:pos x="102" y="44"/>
                </a:cxn>
                <a:cxn ang="0">
                  <a:pos x="98" y="33"/>
                </a:cxn>
                <a:cxn ang="0">
                  <a:pos x="95" y="25"/>
                </a:cxn>
                <a:cxn ang="0">
                  <a:pos x="87" y="18"/>
                </a:cxn>
                <a:cxn ang="0">
                  <a:pos x="80" y="18"/>
                </a:cxn>
                <a:cxn ang="0">
                  <a:pos x="65" y="18"/>
                </a:cxn>
                <a:cxn ang="0">
                  <a:pos x="55" y="25"/>
                </a:cxn>
                <a:cxn ang="0">
                  <a:pos x="47" y="29"/>
                </a:cxn>
                <a:cxn ang="0">
                  <a:pos x="44" y="36"/>
                </a:cxn>
                <a:cxn ang="0">
                  <a:pos x="44" y="109"/>
                </a:cxn>
                <a:cxn ang="0">
                  <a:pos x="47" y="116"/>
                </a:cxn>
                <a:cxn ang="0">
                  <a:pos x="51" y="120"/>
                </a:cxn>
                <a:cxn ang="0">
                  <a:pos x="58" y="124"/>
                </a:cxn>
                <a:cxn ang="0">
                  <a:pos x="65" y="124"/>
                </a:cxn>
                <a:cxn ang="0">
                  <a:pos x="65" y="131"/>
                </a:cxn>
                <a:cxn ang="0">
                  <a:pos x="4" y="131"/>
                </a:cxn>
                <a:cxn ang="0">
                  <a:pos x="4" y="124"/>
                </a:cxn>
                <a:cxn ang="0">
                  <a:pos x="7" y="124"/>
                </a:cxn>
                <a:cxn ang="0">
                  <a:pos x="15" y="124"/>
                </a:cxn>
                <a:cxn ang="0">
                  <a:pos x="18" y="120"/>
                </a:cxn>
                <a:cxn ang="0">
                  <a:pos x="18" y="116"/>
                </a:cxn>
                <a:cxn ang="0">
                  <a:pos x="22" y="109"/>
                </a:cxn>
                <a:cxn ang="0">
                  <a:pos x="22" y="33"/>
                </a:cxn>
                <a:cxn ang="0">
                  <a:pos x="18" y="22"/>
                </a:cxn>
                <a:cxn ang="0">
                  <a:pos x="15" y="18"/>
                </a:cxn>
                <a:cxn ang="0">
                  <a:pos x="7" y="15"/>
                </a:cxn>
                <a:cxn ang="0">
                  <a:pos x="0" y="15"/>
                </a:cxn>
                <a:cxn ang="0">
                  <a:pos x="0" y="7"/>
                </a:cxn>
                <a:cxn ang="0">
                  <a:pos x="44" y="4"/>
                </a:cxn>
                <a:cxn ang="0">
                  <a:pos x="44" y="4"/>
                </a:cxn>
                <a:cxn ang="0">
                  <a:pos x="44" y="22"/>
                </a:cxn>
                <a:cxn ang="0">
                  <a:pos x="47" y="22"/>
                </a:cxn>
                <a:cxn ang="0">
                  <a:pos x="55" y="15"/>
                </a:cxn>
                <a:cxn ang="0">
                  <a:pos x="62" y="7"/>
                </a:cxn>
                <a:cxn ang="0">
                  <a:pos x="73" y="4"/>
                </a:cxn>
                <a:cxn ang="0">
                  <a:pos x="80" y="0"/>
                </a:cxn>
                <a:cxn ang="0">
                  <a:pos x="87" y="0"/>
                </a:cxn>
              </a:cxnLst>
              <a:rect l="0" t="0" r="r" b="b"/>
              <a:pathLst>
                <a:path w="145" h="131">
                  <a:moveTo>
                    <a:pt x="87" y="0"/>
                  </a:moveTo>
                  <a:lnTo>
                    <a:pt x="102" y="4"/>
                  </a:lnTo>
                  <a:lnTo>
                    <a:pt x="109" y="7"/>
                  </a:lnTo>
                  <a:lnTo>
                    <a:pt x="116" y="11"/>
                  </a:lnTo>
                  <a:lnTo>
                    <a:pt x="120" y="22"/>
                  </a:lnTo>
                  <a:lnTo>
                    <a:pt x="124" y="33"/>
                  </a:lnTo>
                  <a:lnTo>
                    <a:pt x="124" y="44"/>
                  </a:lnTo>
                  <a:lnTo>
                    <a:pt x="124" y="109"/>
                  </a:lnTo>
                  <a:lnTo>
                    <a:pt x="127" y="116"/>
                  </a:lnTo>
                  <a:lnTo>
                    <a:pt x="131" y="120"/>
                  </a:lnTo>
                  <a:lnTo>
                    <a:pt x="138" y="124"/>
                  </a:lnTo>
                  <a:lnTo>
                    <a:pt x="145" y="124"/>
                  </a:lnTo>
                  <a:lnTo>
                    <a:pt x="145" y="131"/>
                  </a:lnTo>
                  <a:lnTo>
                    <a:pt x="80" y="131"/>
                  </a:lnTo>
                  <a:lnTo>
                    <a:pt x="80" y="124"/>
                  </a:lnTo>
                  <a:lnTo>
                    <a:pt x="87" y="124"/>
                  </a:lnTo>
                  <a:lnTo>
                    <a:pt x="95" y="124"/>
                  </a:lnTo>
                  <a:lnTo>
                    <a:pt x="98" y="120"/>
                  </a:lnTo>
                  <a:lnTo>
                    <a:pt x="98" y="116"/>
                  </a:lnTo>
                  <a:lnTo>
                    <a:pt x="102" y="109"/>
                  </a:lnTo>
                  <a:lnTo>
                    <a:pt x="102" y="44"/>
                  </a:lnTo>
                  <a:lnTo>
                    <a:pt x="98" y="33"/>
                  </a:lnTo>
                  <a:lnTo>
                    <a:pt x="95" y="25"/>
                  </a:lnTo>
                  <a:lnTo>
                    <a:pt x="87" y="18"/>
                  </a:lnTo>
                  <a:lnTo>
                    <a:pt x="80" y="18"/>
                  </a:lnTo>
                  <a:lnTo>
                    <a:pt x="65" y="18"/>
                  </a:lnTo>
                  <a:lnTo>
                    <a:pt x="55" y="25"/>
                  </a:lnTo>
                  <a:lnTo>
                    <a:pt x="47" y="29"/>
                  </a:lnTo>
                  <a:lnTo>
                    <a:pt x="44" y="36"/>
                  </a:lnTo>
                  <a:lnTo>
                    <a:pt x="44" y="109"/>
                  </a:lnTo>
                  <a:lnTo>
                    <a:pt x="47" y="116"/>
                  </a:lnTo>
                  <a:lnTo>
                    <a:pt x="51" y="120"/>
                  </a:lnTo>
                  <a:lnTo>
                    <a:pt x="58" y="124"/>
                  </a:lnTo>
                  <a:lnTo>
                    <a:pt x="65" y="124"/>
                  </a:lnTo>
                  <a:lnTo>
                    <a:pt x="65" y="131"/>
                  </a:lnTo>
                  <a:lnTo>
                    <a:pt x="4" y="131"/>
                  </a:lnTo>
                  <a:lnTo>
                    <a:pt x="4" y="124"/>
                  </a:lnTo>
                  <a:lnTo>
                    <a:pt x="7" y="124"/>
                  </a:lnTo>
                  <a:lnTo>
                    <a:pt x="15" y="124"/>
                  </a:lnTo>
                  <a:lnTo>
                    <a:pt x="18" y="120"/>
                  </a:lnTo>
                  <a:lnTo>
                    <a:pt x="18" y="116"/>
                  </a:lnTo>
                  <a:lnTo>
                    <a:pt x="22" y="109"/>
                  </a:lnTo>
                  <a:lnTo>
                    <a:pt x="22" y="33"/>
                  </a:lnTo>
                  <a:lnTo>
                    <a:pt x="18" y="22"/>
                  </a:lnTo>
                  <a:lnTo>
                    <a:pt x="15" y="18"/>
                  </a:lnTo>
                  <a:lnTo>
                    <a:pt x="7" y="15"/>
                  </a:lnTo>
                  <a:lnTo>
                    <a:pt x="0" y="15"/>
                  </a:lnTo>
                  <a:lnTo>
                    <a:pt x="0" y="7"/>
                  </a:lnTo>
                  <a:lnTo>
                    <a:pt x="44" y="4"/>
                  </a:lnTo>
                  <a:lnTo>
                    <a:pt x="44" y="22"/>
                  </a:lnTo>
                  <a:lnTo>
                    <a:pt x="47" y="22"/>
                  </a:lnTo>
                  <a:lnTo>
                    <a:pt x="55" y="15"/>
                  </a:lnTo>
                  <a:lnTo>
                    <a:pt x="62" y="7"/>
                  </a:lnTo>
                  <a:lnTo>
                    <a:pt x="73" y="4"/>
                  </a:lnTo>
                  <a:lnTo>
                    <a:pt x="80" y="0"/>
                  </a:lnTo>
                  <a:lnTo>
                    <a:pt x="87" y="0"/>
                  </a:lnTo>
                  <a:close/>
                </a:path>
              </a:pathLst>
            </a:custGeom>
            <a:solidFill>
              <a:srgbClr val="000000"/>
            </a:solidFill>
            <a:ln w="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90946" name="Freeform 130"/>
            <p:cNvSpPr>
              <a:spLocks noEditPoints="1"/>
            </p:cNvSpPr>
            <p:nvPr/>
          </p:nvSpPr>
          <p:spPr bwMode="auto">
            <a:xfrm>
              <a:off x="1338" y="7878"/>
              <a:ext cx="124" cy="189"/>
            </a:xfrm>
            <a:custGeom>
              <a:avLst/>
              <a:gdLst/>
              <a:ahLst/>
              <a:cxnLst>
                <a:cxn ang="0">
                  <a:pos x="37" y="135"/>
                </a:cxn>
                <a:cxn ang="0">
                  <a:pos x="22" y="146"/>
                </a:cxn>
                <a:cxn ang="0">
                  <a:pos x="26" y="164"/>
                </a:cxn>
                <a:cxn ang="0">
                  <a:pos x="37" y="175"/>
                </a:cxn>
                <a:cxn ang="0">
                  <a:pos x="51" y="178"/>
                </a:cxn>
                <a:cxn ang="0">
                  <a:pos x="73" y="178"/>
                </a:cxn>
                <a:cxn ang="0">
                  <a:pos x="91" y="175"/>
                </a:cxn>
                <a:cxn ang="0">
                  <a:pos x="102" y="160"/>
                </a:cxn>
                <a:cxn ang="0">
                  <a:pos x="102" y="146"/>
                </a:cxn>
                <a:cxn ang="0">
                  <a:pos x="95" y="135"/>
                </a:cxn>
                <a:cxn ang="0">
                  <a:pos x="84" y="131"/>
                </a:cxn>
                <a:cxn ang="0">
                  <a:pos x="62" y="131"/>
                </a:cxn>
                <a:cxn ang="0">
                  <a:pos x="55" y="11"/>
                </a:cxn>
                <a:cxn ang="0">
                  <a:pos x="44" y="11"/>
                </a:cxn>
                <a:cxn ang="0">
                  <a:pos x="37" y="18"/>
                </a:cxn>
                <a:cxn ang="0">
                  <a:pos x="33" y="44"/>
                </a:cxn>
                <a:cxn ang="0">
                  <a:pos x="37" y="65"/>
                </a:cxn>
                <a:cxn ang="0">
                  <a:pos x="55" y="76"/>
                </a:cxn>
                <a:cxn ang="0">
                  <a:pos x="73" y="65"/>
                </a:cxn>
                <a:cxn ang="0">
                  <a:pos x="77" y="44"/>
                </a:cxn>
                <a:cxn ang="0">
                  <a:pos x="73" y="18"/>
                </a:cxn>
                <a:cxn ang="0">
                  <a:pos x="55" y="11"/>
                </a:cxn>
                <a:cxn ang="0">
                  <a:pos x="66" y="4"/>
                </a:cxn>
                <a:cxn ang="0">
                  <a:pos x="124" y="4"/>
                </a:cxn>
                <a:cxn ang="0">
                  <a:pos x="95" y="18"/>
                </a:cxn>
                <a:cxn ang="0">
                  <a:pos x="99" y="29"/>
                </a:cxn>
                <a:cxn ang="0">
                  <a:pos x="102" y="55"/>
                </a:cxn>
                <a:cxn ang="0">
                  <a:pos x="88" y="73"/>
                </a:cxn>
                <a:cxn ang="0">
                  <a:pos x="69" y="84"/>
                </a:cxn>
                <a:cxn ang="0">
                  <a:pos x="40" y="84"/>
                </a:cxn>
                <a:cxn ang="0">
                  <a:pos x="33" y="91"/>
                </a:cxn>
                <a:cxn ang="0">
                  <a:pos x="33" y="98"/>
                </a:cxn>
                <a:cxn ang="0">
                  <a:pos x="40" y="106"/>
                </a:cxn>
                <a:cxn ang="0">
                  <a:pos x="59" y="109"/>
                </a:cxn>
                <a:cxn ang="0">
                  <a:pos x="77" y="109"/>
                </a:cxn>
                <a:cxn ang="0">
                  <a:pos x="91" y="109"/>
                </a:cxn>
                <a:cxn ang="0">
                  <a:pos x="113" y="120"/>
                </a:cxn>
                <a:cxn ang="0">
                  <a:pos x="124" y="138"/>
                </a:cxn>
                <a:cxn ang="0">
                  <a:pos x="124" y="156"/>
                </a:cxn>
                <a:cxn ang="0">
                  <a:pos x="117" y="171"/>
                </a:cxn>
                <a:cxn ang="0">
                  <a:pos x="99" y="182"/>
                </a:cxn>
                <a:cxn ang="0">
                  <a:pos x="73" y="189"/>
                </a:cxn>
                <a:cxn ang="0">
                  <a:pos x="40" y="189"/>
                </a:cxn>
                <a:cxn ang="0">
                  <a:pos x="15" y="182"/>
                </a:cxn>
                <a:cxn ang="0">
                  <a:pos x="0" y="167"/>
                </a:cxn>
                <a:cxn ang="0">
                  <a:pos x="0" y="149"/>
                </a:cxn>
                <a:cxn ang="0">
                  <a:pos x="11" y="135"/>
                </a:cxn>
                <a:cxn ang="0">
                  <a:pos x="37" y="127"/>
                </a:cxn>
                <a:cxn ang="0">
                  <a:pos x="29" y="124"/>
                </a:cxn>
                <a:cxn ang="0">
                  <a:pos x="15" y="113"/>
                </a:cxn>
                <a:cxn ang="0">
                  <a:pos x="15" y="102"/>
                </a:cxn>
                <a:cxn ang="0">
                  <a:pos x="19" y="91"/>
                </a:cxn>
                <a:cxn ang="0">
                  <a:pos x="33" y="80"/>
                </a:cxn>
                <a:cxn ang="0">
                  <a:pos x="22" y="73"/>
                </a:cxn>
                <a:cxn ang="0">
                  <a:pos x="8" y="55"/>
                </a:cxn>
                <a:cxn ang="0">
                  <a:pos x="8" y="33"/>
                </a:cxn>
                <a:cxn ang="0">
                  <a:pos x="22" y="11"/>
                </a:cxn>
                <a:cxn ang="0">
                  <a:pos x="40" y="4"/>
                </a:cxn>
              </a:cxnLst>
              <a:rect l="0" t="0" r="r" b="b"/>
              <a:pathLst>
                <a:path w="124" h="189">
                  <a:moveTo>
                    <a:pt x="48" y="131"/>
                  </a:moveTo>
                  <a:lnTo>
                    <a:pt x="37" y="135"/>
                  </a:lnTo>
                  <a:lnTo>
                    <a:pt x="29" y="138"/>
                  </a:lnTo>
                  <a:lnTo>
                    <a:pt x="22" y="146"/>
                  </a:lnTo>
                  <a:lnTo>
                    <a:pt x="22" y="156"/>
                  </a:lnTo>
                  <a:lnTo>
                    <a:pt x="26" y="164"/>
                  </a:lnTo>
                  <a:lnTo>
                    <a:pt x="29" y="171"/>
                  </a:lnTo>
                  <a:lnTo>
                    <a:pt x="37" y="175"/>
                  </a:lnTo>
                  <a:lnTo>
                    <a:pt x="44" y="178"/>
                  </a:lnTo>
                  <a:lnTo>
                    <a:pt x="51" y="178"/>
                  </a:lnTo>
                  <a:lnTo>
                    <a:pt x="62" y="182"/>
                  </a:lnTo>
                  <a:lnTo>
                    <a:pt x="73" y="178"/>
                  </a:lnTo>
                  <a:lnTo>
                    <a:pt x="84" y="178"/>
                  </a:lnTo>
                  <a:lnTo>
                    <a:pt x="91" y="175"/>
                  </a:lnTo>
                  <a:lnTo>
                    <a:pt x="99" y="167"/>
                  </a:lnTo>
                  <a:lnTo>
                    <a:pt x="102" y="160"/>
                  </a:lnTo>
                  <a:lnTo>
                    <a:pt x="102" y="149"/>
                  </a:lnTo>
                  <a:lnTo>
                    <a:pt x="102" y="146"/>
                  </a:lnTo>
                  <a:lnTo>
                    <a:pt x="99" y="138"/>
                  </a:lnTo>
                  <a:lnTo>
                    <a:pt x="95" y="135"/>
                  </a:lnTo>
                  <a:lnTo>
                    <a:pt x="88" y="131"/>
                  </a:lnTo>
                  <a:lnTo>
                    <a:pt x="84" y="131"/>
                  </a:lnTo>
                  <a:lnTo>
                    <a:pt x="73" y="131"/>
                  </a:lnTo>
                  <a:lnTo>
                    <a:pt x="62" y="131"/>
                  </a:lnTo>
                  <a:lnTo>
                    <a:pt x="48" y="131"/>
                  </a:lnTo>
                  <a:close/>
                  <a:moveTo>
                    <a:pt x="55" y="11"/>
                  </a:moveTo>
                  <a:lnTo>
                    <a:pt x="48" y="11"/>
                  </a:lnTo>
                  <a:lnTo>
                    <a:pt x="44" y="11"/>
                  </a:lnTo>
                  <a:lnTo>
                    <a:pt x="40" y="15"/>
                  </a:lnTo>
                  <a:lnTo>
                    <a:pt x="37" y="18"/>
                  </a:lnTo>
                  <a:lnTo>
                    <a:pt x="33" y="29"/>
                  </a:lnTo>
                  <a:lnTo>
                    <a:pt x="33" y="44"/>
                  </a:lnTo>
                  <a:lnTo>
                    <a:pt x="33" y="55"/>
                  </a:lnTo>
                  <a:lnTo>
                    <a:pt x="37" y="65"/>
                  </a:lnTo>
                  <a:lnTo>
                    <a:pt x="44" y="73"/>
                  </a:lnTo>
                  <a:lnTo>
                    <a:pt x="55" y="76"/>
                  </a:lnTo>
                  <a:lnTo>
                    <a:pt x="66" y="73"/>
                  </a:lnTo>
                  <a:lnTo>
                    <a:pt x="73" y="65"/>
                  </a:lnTo>
                  <a:lnTo>
                    <a:pt x="77" y="55"/>
                  </a:lnTo>
                  <a:lnTo>
                    <a:pt x="77" y="44"/>
                  </a:lnTo>
                  <a:lnTo>
                    <a:pt x="77" y="29"/>
                  </a:lnTo>
                  <a:lnTo>
                    <a:pt x="73" y="18"/>
                  </a:lnTo>
                  <a:lnTo>
                    <a:pt x="66" y="11"/>
                  </a:lnTo>
                  <a:lnTo>
                    <a:pt x="55" y="11"/>
                  </a:lnTo>
                  <a:close/>
                  <a:moveTo>
                    <a:pt x="55" y="0"/>
                  </a:moveTo>
                  <a:lnTo>
                    <a:pt x="66" y="4"/>
                  </a:lnTo>
                  <a:lnTo>
                    <a:pt x="80" y="4"/>
                  </a:lnTo>
                  <a:lnTo>
                    <a:pt x="124" y="4"/>
                  </a:lnTo>
                  <a:lnTo>
                    <a:pt x="124" y="18"/>
                  </a:lnTo>
                  <a:lnTo>
                    <a:pt x="95" y="18"/>
                  </a:lnTo>
                  <a:lnTo>
                    <a:pt x="99" y="29"/>
                  </a:lnTo>
                  <a:lnTo>
                    <a:pt x="102" y="44"/>
                  </a:lnTo>
                  <a:lnTo>
                    <a:pt x="102" y="55"/>
                  </a:lnTo>
                  <a:lnTo>
                    <a:pt x="95" y="65"/>
                  </a:lnTo>
                  <a:lnTo>
                    <a:pt x="88" y="73"/>
                  </a:lnTo>
                  <a:lnTo>
                    <a:pt x="80" y="80"/>
                  </a:lnTo>
                  <a:lnTo>
                    <a:pt x="69" y="84"/>
                  </a:lnTo>
                  <a:lnTo>
                    <a:pt x="59" y="84"/>
                  </a:lnTo>
                  <a:lnTo>
                    <a:pt x="40" y="84"/>
                  </a:lnTo>
                  <a:lnTo>
                    <a:pt x="37" y="87"/>
                  </a:lnTo>
                  <a:lnTo>
                    <a:pt x="33" y="91"/>
                  </a:lnTo>
                  <a:lnTo>
                    <a:pt x="33" y="95"/>
                  </a:lnTo>
                  <a:lnTo>
                    <a:pt x="33" y="98"/>
                  </a:lnTo>
                  <a:lnTo>
                    <a:pt x="33" y="102"/>
                  </a:lnTo>
                  <a:lnTo>
                    <a:pt x="40" y="106"/>
                  </a:lnTo>
                  <a:lnTo>
                    <a:pt x="51" y="106"/>
                  </a:lnTo>
                  <a:lnTo>
                    <a:pt x="59" y="109"/>
                  </a:lnTo>
                  <a:lnTo>
                    <a:pt x="66" y="109"/>
                  </a:lnTo>
                  <a:lnTo>
                    <a:pt x="77" y="109"/>
                  </a:lnTo>
                  <a:lnTo>
                    <a:pt x="84" y="109"/>
                  </a:lnTo>
                  <a:lnTo>
                    <a:pt x="91" y="109"/>
                  </a:lnTo>
                  <a:lnTo>
                    <a:pt x="102" y="113"/>
                  </a:lnTo>
                  <a:lnTo>
                    <a:pt x="113" y="120"/>
                  </a:lnTo>
                  <a:lnTo>
                    <a:pt x="120" y="131"/>
                  </a:lnTo>
                  <a:lnTo>
                    <a:pt x="124" y="138"/>
                  </a:lnTo>
                  <a:lnTo>
                    <a:pt x="124" y="146"/>
                  </a:lnTo>
                  <a:lnTo>
                    <a:pt x="124" y="156"/>
                  </a:lnTo>
                  <a:lnTo>
                    <a:pt x="120" y="164"/>
                  </a:lnTo>
                  <a:lnTo>
                    <a:pt x="117" y="171"/>
                  </a:lnTo>
                  <a:lnTo>
                    <a:pt x="109" y="178"/>
                  </a:lnTo>
                  <a:lnTo>
                    <a:pt x="99" y="182"/>
                  </a:lnTo>
                  <a:lnTo>
                    <a:pt x="88" y="186"/>
                  </a:lnTo>
                  <a:lnTo>
                    <a:pt x="73" y="189"/>
                  </a:lnTo>
                  <a:lnTo>
                    <a:pt x="59" y="189"/>
                  </a:lnTo>
                  <a:lnTo>
                    <a:pt x="40" y="189"/>
                  </a:lnTo>
                  <a:lnTo>
                    <a:pt x="26" y="186"/>
                  </a:lnTo>
                  <a:lnTo>
                    <a:pt x="15" y="182"/>
                  </a:lnTo>
                  <a:lnTo>
                    <a:pt x="8" y="175"/>
                  </a:lnTo>
                  <a:lnTo>
                    <a:pt x="0" y="167"/>
                  </a:lnTo>
                  <a:lnTo>
                    <a:pt x="0" y="156"/>
                  </a:lnTo>
                  <a:lnTo>
                    <a:pt x="0" y="149"/>
                  </a:lnTo>
                  <a:lnTo>
                    <a:pt x="4" y="142"/>
                  </a:lnTo>
                  <a:lnTo>
                    <a:pt x="11" y="135"/>
                  </a:lnTo>
                  <a:lnTo>
                    <a:pt x="22" y="131"/>
                  </a:lnTo>
                  <a:lnTo>
                    <a:pt x="37" y="127"/>
                  </a:lnTo>
                  <a:lnTo>
                    <a:pt x="29" y="124"/>
                  </a:lnTo>
                  <a:lnTo>
                    <a:pt x="22" y="120"/>
                  </a:lnTo>
                  <a:lnTo>
                    <a:pt x="15" y="113"/>
                  </a:lnTo>
                  <a:lnTo>
                    <a:pt x="15" y="109"/>
                  </a:lnTo>
                  <a:lnTo>
                    <a:pt x="15" y="102"/>
                  </a:lnTo>
                  <a:lnTo>
                    <a:pt x="15" y="98"/>
                  </a:lnTo>
                  <a:lnTo>
                    <a:pt x="19" y="91"/>
                  </a:lnTo>
                  <a:lnTo>
                    <a:pt x="26" y="84"/>
                  </a:lnTo>
                  <a:lnTo>
                    <a:pt x="33" y="80"/>
                  </a:lnTo>
                  <a:lnTo>
                    <a:pt x="22" y="73"/>
                  </a:lnTo>
                  <a:lnTo>
                    <a:pt x="15" y="62"/>
                  </a:lnTo>
                  <a:lnTo>
                    <a:pt x="8" y="55"/>
                  </a:lnTo>
                  <a:lnTo>
                    <a:pt x="8" y="44"/>
                  </a:lnTo>
                  <a:lnTo>
                    <a:pt x="8" y="33"/>
                  </a:lnTo>
                  <a:lnTo>
                    <a:pt x="11" y="22"/>
                  </a:lnTo>
                  <a:lnTo>
                    <a:pt x="22" y="11"/>
                  </a:lnTo>
                  <a:lnTo>
                    <a:pt x="29" y="7"/>
                  </a:lnTo>
                  <a:lnTo>
                    <a:pt x="40" y="4"/>
                  </a:lnTo>
                  <a:lnTo>
                    <a:pt x="55" y="0"/>
                  </a:lnTo>
                  <a:close/>
                </a:path>
              </a:pathLst>
            </a:custGeom>
            <a:solidFill>
              <a:srgbClr val="000000"/>
            </a:solidFill>
            <a:ln w="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90945" name="Freeform 129"/>
            <p:cNvSpPr>
              <a:spLocks/>
            </p:cNvSpPr>
            <p:nvPr/>
          </p:nvSpPr>
          <p:spPr bwMode="auto">
            <a:xfrm>
              <a:off x="520" y="8140"/>
              <a:ext cx="160" cy="193"/>
            </a:xfrm>
            <a:custGeom>
              <a:avLst/>
              <a:gdLst/>
              <a:ahLst/>
              <a:cxnLst>
                <a:cxn ang="0">
                  <a:pos x="91" y="0"/>
                </a:cxn>
                <a:cxn ang="0">
                  <a:pos x="102" y="4"/>
                </a:cxn>
                <a:cxn ang="0">
                  <a:pos x="113" y="4"/>
                </a:cxn>
                <a:cxn ang="0">
                  <a:pos x="124" y="7"/>
                </a:cxn>
                <a:cxn ang="0">
                  <a:pos x="135" y="15"/>
                </a:cxn>
                <a:cxn ang="0">
                  <a:pos x="142" y="4"/>
                </a:cxn>
                <a:cxn ang="0">
                  <a:pos x="149" y="4"/>
                </a:cxn>
                <a:cxn ang="0">
                  <a:pos x="153" y="69"/>
                </a:cxn>
                <a:cxn ang="0">
                  <a:pos x="142" y="69"/>
                </a:cxn>
                <a:cxn ang="0">
                  <a:pos x="138" y="62"/>
                </a:cxn>
                <a:cxn ang="0">
                  <a:pos x="135" y="51"/>
                </a:cxn>
                <a:cxn ang="0">
                  <a:pos x="131" y="40"/>
                </a:cxn>
                <a:cxn ang="0">
                  <a:pos x="124" y="33"/>
                </a:cxn>
                <a:cxn ang="0">
                  <a:pos x="120" y="22"/>
                </a:cxn>
                <a:cxn ang="0">
                  <a:pos x="109" y="18"/>
                </a:cxn>
                <a:cxn ang="0">
                  <a:pos x="102" y="15"/>
                </a:cxn>
                <a:cxn ang="0">
                  <a:pos x="91" y="11"/>
                </a:cxn>
                <a:cxn ang="0">
                  <a:pos x="80" y="15"/>
                </a:cxn>
                <a:cxn ang="0">
                  <a:pos x="69" y="18"/>
                </a:cxn>
                <a:cxn ang="0">
                  <a:pos x="58" y="25"/>
                </a:cxn>
                <a:cxn ang="0">
                  <a:pos x="47" y="33"/>
                </a:cxn>
                <a:cxn ang="0">
                  <a:pos x="44" y="47"/>
                </a:cxn>
                <a:cxn ang="0">
                  <a:pos x="36" y="62"/>
                </a:cxn>
                <a:cxn ang="0">
                  <a:pos x="33" y="80"/>
                </a:cxn>
                <a:cxn ang="0">
                  <a:pos x="33" y="98"/>
                </a:cxn>
                <a:cxn ang="0">
                  <a:pos x="33" y="113"/>
                </a:cxn>
                <a:cxn ang="0">
                  <a:pos x="36" y="131"/>
                </a:cxn>
                <a:cxn ang="0">
                  <a:pos x="44" y="142"/>
                </a:cxn>
                <a:cxn ang="0">
                  <a:pos x="51" y="156"/>
                </a:cxn>
                <a:cxn ang="0">
                  <a:pos x="58" y="164"/>
                </a:cxn>
                <a:cxn ang="0">
                  <a:pos x="69" y="175"/>
                </a:cxn>
                <a:cxn ang="0">
                  <a:pos x="80" y="178"/>
                </a:cxn>
                <a:cxn ang="0">
                  <a:pos x="95" y="178"/>
                </a:cxn>
                <a:cxn ang="0">
                  <a:pos x="106" y="178"/>
                </a:cxn>
                <a:cxn ang="0">
                  <a:pos x="113" y="175"/>
                </a:cxn>
                <a:cxn ang="0">
                  <a:pos x="124" y="171"/>
                </a:cxn>
                <a:cxn ang="0">
                  <a:pos x="131" y="167"/>
                </a:cxn>
                <a:cxn ang="0">
                  <a:pos x="142" y="153"/>
                </a:cxn>
                <a:cxn ang="0">
                  <a:pos x="149" y="138"/>
                </a:cxn>
                <a:cxn ang="0">
                  <a:pos x="160" y="142"/>
                </a:cxn>
                <a:cxn ang="0">
                  <a:pos x="149" y="160"/>
                </a:cxn>
                <a:cxn ang="0">
                  <a:pos x="142" y="171"/>
                </a:cxn>
                <a:cxn ang="0">
                  <a:pos x="127" y="182"/>
                </a:cxn>
                <a:cxn ang="0">
                  <a:pos x="116" y="189"/>
                </a:cxn>
                <a:cxn ang="0">
                  <a:pos x="102" y="193"/>
                </a:cxn>
                <a:cxn ang="0">
                  <a:pos x="84" y="193"/>
                </a:cxn>
                <a:cxn ang="0">
                  <a:pos x="69" y="193"/>
                </a:cxn>
                <a:cxn ang="0">
                  <a:pos x="55" y="186"/>
                </a:cxn>
                <a:cxn ang="0">
                  <a:pos x="40" y="178"/>
                </a:cxn>
                <a:cxn ang="0">
                  <a:pos x="26" y="167"/>
                </a:cxn>
                <a:cxn ang="0">
                  <a:pos x="18" y="156"/>
                </a:cxn>
                <a:cxn ang="0">
                  <a:pos x="7" y="138"/>
                </a:cxn>
                <a:cxn ang="0">
                  <a:pos x="4" y="120"/>
                </a:cxn>
                <a:cxn ang="0">
                  <a:pos x="0" y="98"/>
                </a:cxn>
                <a:cxn ang="0">
                  <a:pos x="4" y="76"/>
                </a:cxn>
                <a:cxn ang="0">
                  <a:pos x="7" y="58"/>
                </a:cxn>
                <a:cxn ang="0">
                  <a:pos x="15" y="44"/>
                </a:cxn>
                <a:cxn ang="0">
                  <a:pos x="26" y="29"/>
                </a:cxn>
                <a:cxn ang="0">
                  <a:pos x="40" y="18"/>
                </a:cxn>
                <a:cxn ang="0">
                  <a:pos x="55" y="7"/>
                </a:cxn>
                <a:cxn ang="0">
                  <a:pos x="73" y="4"/>
                </a:cxn>
                <a:cxn ang="0">
                  <a:pos x="91" y="0"/>
                </a:cxn>
              </a:cxnLst>
              <a:rect l="0" t="0" r="r" b="b"/>
              <a:pathLst>
                <a:path w="160" h="193">
                  <a:moveTo>
                    <a:pt x="91" y="0"/>
                  </a:moveTo>
                  <a:lnTo>
                    <a:pt x="102" y="4"/>
                  </a:lnTo>
                  <a:lnTo>
                    <a:pt x="113" y="4"/>
                  </a:lnTo>
                  <a:lnTo>
                    <a:pt x="124" y="7"/>
                  </a:lnTo>
                  <a:lnTo>
                    <a:pt x="135" y="15"/>
                  </a:lnTo>
                  <a:lnTo>
                    <a:pt x="142" y="4"/>
                  </a:lnTo>
                  <a:lnTo>
                    <a:pt x="149" y="4"/>
                  </a:lnTo>
                  <a:lnTo>
                    <a:pt x="153" y="69"/>
                  </a:lnTo>
                  <a:lnTo>
                    <a:pt x="142" y="69"/>
                  </a:lnTo>
                  <a:lnTo>
                    <a:pt x="138" y="62"/>
                  </a:lnTo>
                  <a:lnTo>
                    <a:pt x="135" y="51"/>
                  </a:lnTo>
                  <a:lnTo>
                    <a:pt x="131" y="40"/>
                  </a:lnTo>
                  <a:lnTo>
                    <a:pt x="124" y="33"/>
                  </a:lnTo>
                  <a:lnTo>
                    <a:pt x="120" y="22"/>
                  </a:lnTo>
                  <a:lnTo>
                    <a:pt x="109" y="18"/>
                  </a:lnTo>
                  <a:lnTo>
                    <a:pt x="102" y="15"/>
                  </a:lnTo>
                  <a:lnTo>
                    <a:pt x="91" y="11"/>
                  </a:lnTo>
                  <a:lnTo>
                    <a:pt x="80" y="15"/>
                  </a:lnTo>
                  <a:lnTo>
                    <a:pt x="69" y="18"/>
                  </a:lnTo>
                  <a:lnTo>
                    <a:pt x="58" y="25"/>
                  </a:lnTo>
                  <a:lnTo>
                    <a:pt x="47" y="33"/>
                  </a:lnTo>
                  <a:lnTo>
                    <a:pt x="44" y="47"/>
                  </a:lnTo>
                  <a:lnTo>
                    <a:pt x="36" y="62"/>
                  </a:lnTo>
                  <a:lnTo>
                    <a:pt x="33" y="80"/>
                  </a:lnTo>
                  <a:lnTo>
                    <a:pt x="33" y="98"/>
                  </a:lnTo>
                  <a:lnTo>
                    <a:pt x="33" y="113"/>
                  </a:lnTo>
                  <a:lnTo>
                    <a:pt x="36" y="131"/>
                  </a:lnTo>
                  <a:lnTo>
                    <a:pt x="44" y="142"/>
                  </a:lnTo>
                  <a:lnTo>
                    <a:pt x="51" y="156"/>
                  </a:lnTo>
                  <a:lnTo>
                    <a:pt x="58" y="164"/>
                  </a:lnTo>
                  <a:lnTo>
                    <a:pt x="69" y="175"/>
                  </a:lnTo>
                  <a:lnTo>
                    <a:pt x="80" y="178"/>
                  </a:lnTo>
                  <a:lnTo>
                    <a:pt x="95" y="178"/>
                  </a:lnTo>
                  <a:lnTo>
                    <a:pt x="106" y="178"/>
                  </a:lnTo>
                  <a:lnTo>
                    <a:pt x="113" y="175"/>
                  </a:lnTo>
                  <a:lnTo>
                    <a:pt x="124" y="171"/>
                  </a:lnTo>
                  <a:lnTo>
                    <a:pt x="131" y="167"/>
                  </a:lnTo>
                  <a:lnTo>
                    <a:pt x="142" y="153"/>
                  </a:lnTo>
                  <a:lnTo>
                    <a:pt x="149" y="138"/>
                  </a:lnTo>
                  <a:lnTo>
                    <a:pt x="160" y="142"/>
                  </a:lnTo>
                  <a:lnTo>
                    <a:pt x="149" y="160"/>
                  </a:lnTo>
                  <a:lnTo>
                    <a:pt x="142" y="171"/>
                  </a:lnTo>
                  <a:lnTo>
                    <a:pt x="127" y="182"/>
                  </a:lnTo>
                  <a:lnTo>
                    <a:pt x="116" y="189"/>
                  </a:lnTo>
                  <a:lnTo>
                    <a:pt x="102" y="193"/>
                  </a:lnTo>
                  <a:lnTo>
                    <a:pt x="84" y="193"/>
                  </a:lnTo>
                  <a:lnTo>
                    <a:pt x="69" y="193"/>
                  </a:lnTo>
                  <a:lnTo>
                    <a:pt x="55" y="186"/>
                  </a:lnTo>
                  <a:lnTo>
                    <a:pt x="40" y="178"/>
                  </a:lnTo>
                  <a:lnTo>
                    <a:pt x="26" y="167"/>
                  </a:lnTo>
                  <a:lnTo>
                    <a:pt x="18" y="156"/>
                  </a:lnTo>
                  <a:lnTo>
                    <a:pt x="7" y="138"/>
                  </a:lnTo>
                  <a:lnTo>
                    <a:pt x="4" y="120"/>
                  </a:lnTo>
                  <a:lnTo>
                    <a:pt x="0" y="98"/>
                  </a:lnTo>
                  <a:lnTo>
                    <a:pt x="4" y="76"/>
                  </a:lnTo>
                  <a:lnTo>
                    <a:pt x="7" y="58"/>
                  </a:lnTo>
                  <a:lnTo>
                    <a:pt x="15" y="44"/>
                  </a:lnTo>
                  <a:lnTo>
                    <a:pt x="26" y="29"/>
                  </a:lnTo>
                  <a:lnTo>
                    <a:pt x="40" y="18"/>
                  </a:lnTo>
                  <a:lnTo>
                    <a:pt x="55" y="7"/>
                  </a:lnTo>
                  <a:lnTo>
                    <a:pt x="73" y="4"/>
                  </a:lnTo>
                  <a:lnTo>
                    <a:pt x="91" y="0"/>
                  </a:lnTo>
                  <a:close/>
                </a:path>
              </a:pathLst>
            </a:custGeom>
            <a:solidFill>
              <a:srgbClr val="000000"/>
            </a:solidFill>
            <a:ln w="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90944" name="Freeform 128"/>
            <p:cNvSpPr>
              <a:spLocks noEditPoints="1"/>
            </p:cNvSpPr>
            <p:nvPr/>
          </p:nvSpPr>
          <p:spPr bwMode="auto">
            <a:xfrm>
              <a:off x="691" y="8198"/>
              <a:ext cx="124" cy="135"/>
            </a:xfrm>
            <a:custGeom>
              <a:avLst/>
              <a:gdLst/>
              <a:ahLst/>
              <a:cxnLst>
                <a:cxn ang="0">
                  <a:pos x="62" y="11"/>
                </a:cxn>
                <a:cxn ang="0">
                  <a:pos x="55" y="11"/>
                </a:cxn>
                <a:cxn ang="0">
                  <a:pos x="47" y="15"/>
                </a:cxn>
                <a:cxn ang="0">
                  <a:pos x="40" y="22"/>
                </a:cxn>
                <a:cxn ang="0">
                  <a:pos x="33" y="29"/>
                </a:cxn>
                <a:cxn ang="0">
                  <a:pos x="33" y="37"/>
                </a:cxn>
                <a:cxn ang="0">
                  <a:pos x="29" y="47"/>
                </a:cxn>
                <a:cxn ang="0">
                  <a:pos x="25" y="66"/>
                </a:cxn>
                <a:cxn ang="0">
                  <a:pos x="29" y="77"/>
                </a:cxn>
                <a:cxn ang="0">
                  <a:pos x="29" y="88"/>
                </a:cxn>
                <a:cxn ang="0">
                  <a:pos x="33" y="98"/>
                </a:cxn>
                <a:cxn ang="0">
                  <a:pos x="36" y="109"/>
                </a:cxn>
                <a:cxn ang="0">
                  <a:pos x="40" y="117"/>
                </a:cxn>
                <a:cxn ang="0">
                  <a:pos x="47" y="120"/>
                </a:cxn>
                <a:cxn ang="0">
                  <a:pos x="55" y="124"/>
                </a:cxn>
                <a:cxn ang="0">
                  <a:pos x="62" y="124"/>
                </a:cxn>
                <a:cxn ang="0">
                  <a:pos x="73" y="124"/>
                </a:cxn>
                <a:cxn ang="0">
                  <a:pos x="80" y="120"/>
                </a:cxn>
                <a:cxn ang="0">
                  <a:pos x="87" y="109"/>
                </a:cxn>
                <a:cxn ang="0">
                  <a:pos x="95" y="98"/>
                </a:cxn>
                <a:cxn ang="0">
                  <a:pos x="98" y="84"/>
                </a:cxn>
                <a:cxn ang="0">
                  <a:pos x="98" y="66"/>
                </a:cxn>
                <a:cxn ang="0">
                  <a:pos x="95" y="47"/>
                </a:cxn>
                <a:cxn ang="0">
                  <a:pos x="95" y="37"/>
                </a:cxn>
                <a:cxn ang="0">
                  <a:pos x="91" y="26"/>
                </a:cxn>
                <a:cxn ang="0">
                  <a:pos x="87" y="18"/>
                </a:cxn>
                <a:cxn ang="0">
                  <a:pos x="80" y="15"/>
                </a:cxn>
                <a:cxn ang="0">
                  <a:pos x="73" y="11"/>
                </a:cxn>
                <a:cxn ang="0">
                  <a:pos x="62" y="11"/>
                </a:cxn>
                <a:cxn ang="0">
                  <a:pos x="62" y="0"/>
                </a:cxn>
                <a:cxn ang="0">
                  <a:pos x="80" y="0"/>
                </a:cxn>
                <a:cxn ang="0">
                  <a:pos x="95" y="7"/>
                </a:cxn>
                <a:cxn ang="0">
                  <a:pos x="109" y="18"/>
                </a:cxn>
                <a:cxn ang="0">
                  <a:pos x="116" y="33"/>
                </a:cxn>
                <a:cxn ang="0">
                  <a:pos x="124" y="47"/>
                </a:cxn>
                <a:cxn ang="0">
                  <a:pos x="124" y="66"/>
                </a:cxn>
                <a:cxn ang="0">
                  <a:pos x="124" y="80"/>
                </a:cxn>
                <a:cxn ang="0">
                  <a:pos x="120" y="91"/>
                </a:cxn>
                <a:cxn ang="0">
                  <a:pos x="116" y="106"/>
                </a:cxn>
                <a:cxn ang="0">
                  <a:pos x="109" y="113"/>
                </a:cxn>
                <a:cxn ang="0">
                  <a:pos x="98" y="124"/>
                </a:cxn>
                <a:cxn ang="0">
                  <a:pos x="87" y="131"/>
                </a:cxn>
                <a:cxn ang="0">
                  <a:pos x="76" y="135"/>
                </a:cxn>
                <a:cxn ang="0">
                  <a:pos x="62" y="135"/>
                </a:cxn>
                <a:cxn ang="0">
                  <a:pos x="51" y="135"/>
                </a:cxn>
                <a:cxn ang="0">
                  <a:pos x="36" y="131"/>
                </a:cxn>
                <a:cxn ang="0">
                  <a:pos x="29" y="124"/>
                </a:cxn>
                <a:cxn ang="0">
                  <a:pos x="18" y="117"/>
                </a:cxn>
                <a:cxn ang="0">
                  <a:pos x="11" y="109"/>
                </a:cxn>
                <a:cxn ang="0">
                  <a:pos x="4" y="95"/>
                </a:cxn>
                <a:cxn ang="0">
                  <a:pos x="0" y="84"/>
                </a:cxn>
                <a:cxn ang="0">
                  <a:pos x="0" y="69"/>
                </a:cxn>
                <a:cxn ang="0">
                  <a:pos x="4" y="47"/>
                </a:cxn>
                <a:cxn ang="0">
                  <a:pos x="7" y="33"/>
                </a:cxn>
                <a:cxn ang="0">
                  <a:pos x="18" y="18"/>
                </a:cxn>
                <a:cxn ang="0">
                  <a:pos x="29" y="7"/>
                </a:cxn>
                <a:cxn ang="0">
                  <a:pos x="47" y="0"/>
                </a:cxn>
                <a:cxn ang="0">
                  <a:pos x="62" y="0"/>
                </a:cxn>
              </a:cxnLst>
              <a:rect l="0" t="0" r="r" b="b"/>
              <a:pathLst>
                <a:path w="124" h="135">
                  <a:moveTo>
                    <a:pt x="62" y="11"/>
                  </a:moveTo>
                  <a:lnTo>
                    <a:pt x="55" y="11"/>
                  </a:lnTo>
                  <a:lnTo>
                    <a:pt x="47" y="15"/>
                  </a:lnTo>
                  <a:lnTo>
                    <a:pt x="40" y="22"/>
                  </a:lnTo>
                  <a:lnTo>
                    <a:pt x="33" y="29"/>
                  </a:lnTo>
                  <a:lnTo>
                    <a:pt x="33" y="37"/>
                  </a:lnTo>
                  <a:lnTo>
                    <a:pt x="29" y="47"/>
                  </a:lnTo>
                  <a:lnTo>
                    <a:pt x="25" y="66"/>
                  </a:lnTo>
                  <a:lnTo>
                    <a:pt x="29" y="77"/>
                  </a:lnTo>
                  <a:lnTo>
                    <a:pt x="29" y="88"/>
                  </a:lnTo>
                  <a:lnTo>
                    <a:pt x="33" y="98"/>
                  </a:lnTo>
                  <a:lnTo>
                    <a:pt x="36" y="109"/>
                  </a:lnTo>
                  <a:lnTo>
                    <a:pt x="40" y="117"/>
                  </a:lnTo>
                  <a:lnTo>
                    <a:pt x="47" y="120"/>
                  </a:lnTo>
                  <a:lnTo>
                    <a:pt x="55" y="124"/>
                  </a:lnTo>
                  <a:lnTo>
                    <a:pt x="62" y="124"/>
                  </a:lnTo>
                  <a:lnTo>
                    <a:pt x="73" y="124"/>
                  </a:lnTo>
                  <a:lnTo>
                    <a:pt x="80" y="120"/>
                  </a:lnTo>
                  <a:lnTo>
                    <a:pt x="87" y="109"/>
                  </a:lnTo>
                  <a:lnTo>
                    <a:pt x="95" y="98"/>
                  </a:lnTo>
                  <a:lnTo>
                    <a:pt x="98" y="84"/>
                  </a:lnTo>
                  <a:lnTo>
                    <a:pt x="98" y="66"/>
                  </a:lnTo>
                  <a:lnTo>
                    <a:pt x="95" y="47"/>
                  </a:lnTo>
                  <a:lnTo>
                    <a:pt x="95" y="37"/>
                  </a:lnTo>
                  <a:lnTo>
                    <a:pt x="91" y="26"/>
                  </a:lnTo>
                  <a:lnTo>
                    <a:pt x="87" y="18"/>
                  </a:lnTo>
                  <a:lnTo>
                    <a:pt x="80" y="15"/>
                  </a:lnTo>
                  <a:lnTo>
                    <a:pt x="73" y="11"/>
                  </a:lnTo>
                  <a:lnTo>
                    <a:pt x="62" y="11"/>
                  </a:lnTo>
                  <a:close/>
                  <a:moveTo>
                    <a:pt x="62" y="0"/>
                  </a:moveTo>
                  <a:lnTo>
                    <a:pt x="80" y="0"/>
                  </a:lnTo>
                  <a:lnTo>
                    <a:pt x="95" y="7"/>
                  </a:lnTo>
                  <a:lnTo>
                    <a:pt x="109" y="18"/>
                  </a:lnTo>
                  <a:lnTo>
                    <a:pt x="116" y="33"/>
                  </a:lnTo>
                  <a:lnTo>
                    <a:pt x="124" y="47"/>
                  </a:lnTo>
                  <a:lnTo>
                    <a:pt x="124" y="66"/>
                  </a:lnTo>
                  <a:lnTo>
                    <a:pt x="124" y="80"/>
                  </a:lnTo>
                  <a:lnTo>
                    <a:pt x="120" y="91"/>
                  </a:lnTo>
                  <a:lnTo>
                    <a:pt x="116" y="106"/>
                  </a:lnTo>
                  <a:lnTo>
                    <a:pt x="109" y="113"/>
                  </a:lnTo>
                  <a:lnTo>
                    <a:pt x="98" y="124"/>
                  </a:lnTo>
                  <a:lnTo>
                    <a:pt x="87" y="131"/>
                  </a:lnTo>
                  <a:lnTo>
                    <a:pt x="76" y="135"/>
                  </a:lnTo>
                  <a:lnTo>
                    <a:pt x="62" y="135"/>
                  </a:lnTo>
                  <a:lnTo>
                    <a:pt x="51" y="135"/>
                  </a:lnTo>
                  <a:lnTo>
                    <a:pt x="36" y="131"/>
                  </a:lnTo>
                  <a:lnTo>
                    <a:pt x="29" y="124"/>
                  </a:lnTo>
                  <a:lnTo>
                    <a:pt x="18" y="117"/>
                  </a:lnTo>
                  <a:lnTo>
                    <a:pt x="11" y="109"/>
                  </a:lnTo>
                  <a:lnTo>
                    <a:pt x="4" y="95"/>
                  </a:lnTo>
                  <a:lnTo>
                    <a:pt x="0" y="84"/>
                  </a:lnTo>
                  <a:lnTo>
                    <a:pt x="0" y="69"/>
                  </a:lnTo>
                  <a:lnTo>
                    <a:pt x="4" y="47"/>
                  </a:lnTo>
                  <a:lnTo>
                    <a:pt x="7" y="33"/>
                  </a:lnTo>
                  <a:lnTo>
                    <a:pt x="18" y="18"/>
                  </a:lnTo>
                  <a:lnTo>
                    <a:pt x="29" y="7"/>
                  </a:lnTo>
                  <a:lnTo>
                    <a:pt x="47" y="0"/>
                  </a:lnTo>
                  <a:lnTo>
                    <a:pt x="62" y="0"/>
                  </a:lnTo>
                  <a:close/>
                </a:path>
              </a:pathLst>
            </a:custGeom>
            <a:solidFill>
              <a:srgbClr val="000000"/>
            </a:solidFill>
            <a:ln w="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90943" name="Freeform 127"/>
            <p:cNvSpPr>
              <a:spLocks/>
            </p:cNvSpPr>
            <p:nvPr/>
          </p:nvSpPr>
          <p:spPr bwMode="auto">
            <a:xfrm>
              <a:off x="826" y="8129"/>
              <a:ext cx="69" cy="200"/>
            </a:xfrm>
            <a:custGeom>
              <a:avLst/>
              <a:gdLst/>
              <a:ahLst/>
              <a:cxnLst>
                <a:cxn ang="0">
                  <a:pos x="47" y="0"/>
                </a:cxn>
                <a:cxn ang="0">
                  <a:pos x="50" y="0"/>
                </a:cxn>
                <a:cxn ang="0">
                  <a:pos x="50" y="178"/>
                </a:cxn>
                <a:cxn ang="0">
                  <a:pos x="50" y="186"/>
                </a:cxn>
                <a:cxn ang="0">
                  <a:pos x="58" y="189"/>
                </a:cxn>
                <a:cxn ang="0">
                  <a:pos x="61" y="189"/>
                </a:cxn>
                <a:cxn ang="0">
                  <a:pos x="69" y="193"/>
                </a:cxn>
                <a:cxn ang="0">
                  <a:pos x="69" y="200"/>
                </a:cxn>
                <a:cxn ang="0">
                  <a:pos x="7" y="200"/>
                </a:cxn>
                <a:cxn ang="0">
                  <a:pos x="7" y="193"/>
                </a:cxn>
                <a:cxn ang="0">
                  <a:pos x="14" y="193"/>
                </a:cxn>
                <a:cxn ang="0">
                  <a:pos x="18" y="189"/>
                </a:cxn>
                <a:cxn ang="0">
                  <a:pos x="25" y="186"/>
                </a:cxn>
                <a:cxn ang="0">
                  <a:pos x="25" y="178"/>
                </a:cxn>
                <a:cxn ang="0">
                  <a:pos x="25" y="29"/>
                </a:cxn>
                <a:cxn ang="0">
                  <a:pos x="25" y="22"/>
                </a:cxn>
                <a:cxn ang="0">
                  <a:pos x="18" y="15"/>
                </a:cxn>
                <a:cxn ang="0">
                  <a:pos x="14" y="15"/>
                </a:cxn>
                <a:cxn ang="0">
                  <a:pos x="10" y="11"/>
                </a:cxn>
                <a:cxn ang="0">
                  <a:pos x="3" y="11"/>
                </a:cxn>
                <a:cxn ang="0">
                  <a:pos x="0" y="11"/>
                </a:cxn>
                <a:cxn ang="0">
                  <a:pos x="0" y="4"/>
                </a:cxn>
                <a:cxn ang="0">
                  <a:pos x="47" y="0"/>
                </a:cxn>
              </a:cxnLst>
              <a:rect l="0" t="0" r="r" b="b"/>
              <a:pathLst>
                <a:path w="69" h="200">
                  <a:moveTo>
                    <a:pt x="47" y="0"/>
                  </a:moveTo>
                  <a:lnTo>
                    <a:pt x="50" y="0"/>
                  </a:lnTo>
                  <a:lnTo>
                    <a:pt x="50" y="178"/>
                  </a:lnTo>
                  <a:lnTo>
                    <a:pt x="50" y="186"/>
                  </a:lnTo>
                  <a:lnTo>
                    <a:pt x="58" y="189"/>
                  </a:lnTo>
                  <a:lnTo>
                    <a:pt x="61" y="189"/>
                  </a:lnTo>
                  <a:lnTo>
                    <a:pt x="69" y="193"/>
                  </a:lnTo>
                  <a:lnTo>
                    <a:pt x="69" y="200"/>
                  </a:lnTo>
                  <a:lnTo>
                    <a:pt x="7" y="200"/>
                  </a:lnTo>
                  <a:lnTo>
                    <a:pt x="7" y="193"/>
                  </a:lnTo>
                  <a:lnTo>
                    <a:pt x="14" y="193"/>
                  </a:lnTo>
                  <a:lnTo>
                    <a:pt x="18" y="189"/>
                  </a:lnTo>
                  <a:lnTo>
                    <a:pt x="25" y="186"/>
                  </a:lnTo>
                  <a:lnTo>
                    <a:pt x="25" y="178"/>
                  </a:lnTo>
                  <a:lnTo>
                    <a:pt x="25" y="29"/>
                  </a:lnTo>
                  <a:lnTo>
                    <a:pt x="25" y="22"/>
                  </a:lnTo>
                  <a:lnTo>
                    <a:pt x="18" y="15"/>
                  </a:lnTo>
                  <a:lnTo>
                    <a:pt x="14" y="15"/>
                  </a:lnTo>
                  <a:lnTo>
                    <a:pt x="10" y="11"/>
                  </a:lnTo>
                  <a:lnTo>
                    <a:pt x="3" y="11"/>
                  </a:lnTo>
                  <a:lnTo>
                    <a:pt x="0" y="11"/>
                  </a:lnTo>
                  <a:lnTo>
                    <a:pt x="0" y="4"/>
                  </a:lnTo>
                  <a:lnTo>
                    <a:pt x="47" y="0"/>
                  </a:lnTo>
                  <a:close/>
                </a:path>
              </a:pathLst>
            </a:custGeom>
            <a:solidFill>
              <a:srgbClr val="000000"/>
            </a:solidFill>
            <a:ln w="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90942" name="Freeform 126"/>
            <p:cNvSpPr>
              <a:spLocks noEditPoints="1"/>
            </p:cNvSpPr>
            <p:nvPr/>
          </p:nvSpPr>
          <p:spPr bwMode="auto">
            <a:xfrm>
              <a:off x="909" y="8198"/>
              <a:ext cx="128" cy="135"/>
            </a:xfrm>
            <a:custGeom>
              <a:avLst/>
              <a:gdLst/>
              <a:ahLst/>
              <a:cxnLst>
                <a:cxn ang="0">
                  <a:pos x="66" y="11"/>
                </a:cxn>
                <a:cxn ang="0">
                  <a:pos x="55" y="11"/>
                </a:cxn>
                <a:cxn ang="0">
                  <a:pos x="47" y="15"/>
                </a:cxn>
                <a:cxn ang="0">
                  <a:pos x="40" y="22"/>
                </a:cxn>
                <a:cxn ang="0">
                  <a:pos x="37" y="29"/>
                </a:cxn>
                <a:cxn ang="0">
                  <a:pos x="33" y="37"/>
                </a:cxn>
                <a:cxn ang="0">
                  <a:pos x="29" y="47"/>
                </a:cxn>
                <a:cxn ang="0">
                  <a:pos x="29" y="66"/>
                </a:cxn>
                <a:cxn ang="0">
                  <a:pos x="29" y="77"/>
                </a:cxn>
                <a:cxn ang="0">
                  <a:pos x="29" y="88"/>
                </a:cxn>
                <a:cxn ang="0">
                  <a:pos x="33" y="98"/>
                </a:cxn>
                <a:cxn ang="0">
                  <a:pos x="37" y="109"/>
                </a:cxn>
                <a:cxn ang="0">
                  <a:pos x="40" y="117"/>
                </a:cxn>
                <a:cxn ang="0">
                  <a:pos x="47" y="120"/>
                </a:cxn>
                <a:cxn ang="0">
                  <a:pos x="55" y="124"/>
                </a:cxn>
                <a:cxn ang="0">
                  <a:pos x="66" y="124"/>
                </a:cxn>
                <a:cxn ang="0">
                  <a:pos x="73" y="124"/>
                </a:cxn>
                <a:cxn ang="0">
                  <a:pos x="84" y="120"/>
                </a:cxn>
                <a:cxn ang="0">
                  <a:pos x="91" y="109"/>
                </a:cxn>
                <a:cxn ang="0">
                  <a:pos x="95" y="98"/>
                </a:cxn>
                <a:cxn ang="0">
                  <a:pos x="98" y="84"/>
                </a:cxn>
                <a:cxn ang="0">
                  <a:pos x="98" y="66"/>
                </a:cxn>
                <a:cxn ang="0">
                  <a:pos x="98" y="47"/>
                </a:cxn>
                <a:cxn ang="0">
                  <a:pos x="95" y="37"/>
                </a:cxn>
                <a:cxn ang="0">
                  <a:pos x="91" y="26"/>
                </a:cxn>
                <a:cxn ang="0">
                  <a:pos x="87" y="18"/>
                </a:cxn>
                <a:cxn ang="0">
                  <a:pos x="80" y="15"/>
                </a:cxn>
                <a:cxn ang="0">
                  <a:pos x="73" y="11"/>
                </a:cxn>
                <a:cxn ang="0">
                  <a:pos x="66" y="11"/>
                </a:cxn>
                <a:cxn ang="0">
                  <a:pos x="66" y="0"/>
                </a:cxn>
                <a:cxn ang="0">
                  <a:pos x="80" y="0"/>
                </a:cxn>
                <a:cxn ang="0">
                  <a:pos x="95" y="7"/>
                </a:cxn>
                <a:cxn ang="0">
                  <a:pos x="109" y="18"/>
                </a:cxn>
                <a:cxn ang="0">
                  <a:pos x="120" y="33"/>
                </a:cxn>
                <a:cxn ang="0">
                  <a:pos x="124" y="47"/>
                </a:cxn>
                <a:cxn ang="0">
                  <a:pos x="128" y="66"/>
                </a:cxn>
                <a:cxn ang="0">
                  <a:pos x="124" y="80"/>
                </a:cxn>
                <a:cxn ang="0">
                  <a:pos x="124" y="91"/>
                </a:cxn>
                <a:cxn ang="0">
                  <a:pos x="117" y="106"/>
                </a:cxn>
                <a:cxn ang="0">
                  <a:pos x="109" y="113"/>
                </a:cxn>
                <a:cxn ang="0">
                  <a:pos x="102" y="124"/>
                </a:cxn>
                <a:cxn ang="0">
                  <a:pos x="87" y="131"/>
                </a:cxn>
                <a:cxn ang="0">
                  <a:pos x="77" y="135"/>
                </a:cxn>
                <a:cxn ang="0">
                  <a:pos x="62" y="135"/>
                </a:cxn>
                <a:cxn ang="0">
                  <a:pos x="51" y="135"/>
                </a:cxn>
                <a:cxn ang="0">
                  <a:pos x="40" y="131"/>
                </a:cxn>
                <a:cxn ang="0">
                  <a:pos x="29" y="124"/>
                </a:cxn>
                <a:cxn ang="0">
                  <a:pos x="18" y="117"/>
                </a:cxn>
                <a:cxn ang="0">
                  <a:pos x="11" y="109"/>
                </a:cxn>
                <a:cxn ang="0">
                  <a:pos x="7" y="95"/>
                </a:cxn>
                <a:cxn ang="0">
                  <a:pos x="4" y="84"/>
                </a:cxn>
                <a:cxn ang="0">
                  <a:pos x="0" y="69"/>
                </a:cxn>
                <a:cxn ang="0">
                  <a:pos x="4" y="47"/>
                </a:cxn>
                <a:cxn ang="0">
                  <a:pos x="7" y="33"/>
                </a:cxn>
                <a:cxn ang="0">
                  <a:pos x="18" y="18"/>
                </a:cxn>
                <a:cxn ang="0">
                  <a:pos x="33" y="7"/>
                </a:cxn>
                <a:cxn ang="0">
                  <a:pos x="47" y="0"/>
                </a:cxn>
                <a:cxn ang="0">
                  <a:pos x="66" y="0"/>
                </a:cxn>
              </a:cxnLst>
              <a:rect l="0" t="0" r="r" b="b"/>
              <a:pathLst>
                <a:path w="128" h="135">
                  <a:moveTo>
                    <a:pt x="66" y="11"/>
                  </a:moveTo>
                  <a:lnTo>
                    <a:pt x="55" y="11"/>
                  </a:lnTo>
                  <a:lnTo>
                    <a:pt x="47" y="15"/>
                  </a:lnTo>
                  <a:lnTo>
                    <a:pt x="40" y="22"/>
                  </a:lnTo>
                  <a:lnTo>
                    <a:pt x="37" y="29"/>
                  </a:lnTo>
                  <a:lnTo>
                    <a:pt x="33" y="37"/>
                  </a:lnTo>
                  <a:lnTo>
                    <a:pt x="29" y="47"/>
                  </a:lnTo>
                  <a:lnTo>
                    <a:pt x="29" y="66"/>
                  </a:lnTo>
                  <a:lnTo>
                    <a:pt x="29" y="77"/>
                  </a:lnTo>
                  <a:lnTo>
                    <a:pt x="29" y="88"/>
                  </a:lnTo>
                  <a:lnTo>
                    <a:pt x="33" y="98"/>
                  </a:lnTo>
                  <a:lnTo>
                    <a:pt x="37" y="109"/>
                  </a:lnTo>
                  <a:lnTo>
                    <a:pt x="40" y="117"/>
                  </a:lnTo>
                  <a:lnTo>
                    <a:pt x="47" y="120"/>
                  </a:lnTo>
                  <a:lnTo>
                    <a:pt x="55" y="124"/>
                  </a:lnTo>
                  <a:lnTo>
                    <a:pt x="66" y="124"/>
                  </a:lnTo>
                  <a:lnTo>
                    <a:pt x="73" y="124"/>
                  </a:lnTo>
                  <a:lnTo>
                    <a:pt x="84" y="120"/>
                  </a:lnTo>
                  <a:lnTo>
                    <a:pt x="91" y="109"/>
                  </a:lnTo>
                  <a:lnTo>
                    <a:pt x="95" y="98"/>
                  </a:lnTo>
                  <a:lnTo>
                    <a:pt x="98" y="84"/>
                  </a:lnTo>
                  <a:lnTo>
                    <a:pt x="98" y="66"/>
                  </a:lnTo>
                  <a:lnTo>
                    <a:pt x="98" y="47"/>
                  </a:lnTo>
                  <a:lnTo>
                    <a:pt x="95" y="37"/>
                  </a:lnTo>
                  <a:lnTo>
                    <a:pt x="91" y="26"/>
                  </a:lnTo>
                  <a:lnTo>
                    <a:pt x="87" y="18"/>
                  </a:lnTo>
                  <a:lnTo>
                    <a:pt x="80" y="15"/>
                  </a:lnTo>
                  <a:lnTo>
                    <a:pt x="73" y="11"/>
                  </a:lnTo>
                  <a:lnTo>
                    <a:pt x="66" y="11"/>
                  </a:lnTo>
                  <a:close/>
                  <a:moveTo>
                    <a:pt x="66" y="0"/>
                  </a:moveTo>
                  <a:lnTo>
                    <a:pt x="80" y="0"/>
                  </a:lnTo>
                  <a:lnTo>
                    <a:pt x="95" y="7"/>
                  </a:lnTo>
                  <a:lnTo>
                    <a:pt x="109" y="18"/>
                  </a:lnTo>
                  <a:lnTo>
                    <a:pt x="120" y="33"/>
                  </a:lnTo>
                  <a:lnTo>
                    <a:pt x="124" y="47"/>
                  </a:lnTo>
                  <a:lnTo>
                    <a:pt x="128" y="66"/>
                  </a:lnTo>
                  <a:lnTo>
                    <a:pt x="124" y="80"/>
                  </a:lnTo>
                  <a:lnTo>
                    <a:pt x="124" y="91"/>
                  </a:lnTo>
                  <a:lnTo>
                    <a:pt x="117" y="106"/>
                  </a:lnTo>
                  <a:lnTo>
                    <a:pt x="109" y="113"/>
                  </a:lnTo>
                  <a:lnTo>
                    <a:pt x="102" y="124"/>
                  </a:lnTo>
                  <a:lnTo>
                    <a:pt x="87" y="131"/>
                  </a:lnTo>
                  <a:lnTo>
                    <a:pt x="77" y="135"/>
                  </a:lnTo>
                  <a:lnTo>
                    <a:pt x="62" y="135"/>
                  </a:lnTo>
                  <a:lnTo>
                    <a:pt x="51" y="135"/>
                  </a:lnTo>
                  <a:lnTo>
                    <a:pt x="40" y="131"/>
                  </a:lnTo>
                  <a:lnTo>
                    <a:pt x="29" y="124"/>
                  </a:lnTo>
                  <a:lnTo>
                    <a:pt x="18" y="117"/>
                  </a:lnTo>
                  <a:lnTo>
                    <a:pt x="11" y="109"/>
                  </a:lnTo>
                  <a:lnTo>
                    <a:pt x="7" y="95"/>
                  </a:lnTo>
                  <a:lnTo>
                    <a:pt x="4" y="84"/>
                  </a:lnTo>
                  <a:lnTo>
                    <a:pt x="0" y="69"/>
                  </a:lnTo>
                  <a:lnTo>
                    <a:pt x="4" y="47"/>
                  </a:lnTo>
                  <a:lnTo>
                    <a:pt x="7" y="33"/>
                  </a:lnTo>
                  <a:lnTo>
                    <a:pt x="18" y="18"/>
                  </a:lnTo>
                  <a:lnTo>
                    <a:pt x="33" y="7"/>
                  </a:lnTo>
                  <a:lnTo>
                    <a:pt x="47" y="0"/>
                  </a:lnTo>
                  <a:lnTo>
                    <a:pt x="66" y="0"/>
                  </a:lnTo>
                  <a:close/>
                </a:path>
              </a:pathLst>
            </a:custGeom>
            <a:solidFill>
              <a:srgbClr val="000000"/>
            </a:solidFill>
            <a:ln w="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90941" name="Freeform 125"/>
            <p:cNvSpPr>
              <a:spLocks/>
            </p:cNvSpPr>
            <p:nvPr/>
          </p:nvSpPr>
          <p:spPr bwMode="auto">
            <a:xfrm>
              <a:off x="1051" y="8198"/>
              <a:ext cx="146" cy="131"/>
            </a:xfrm>
            <a:custGeom>
              <a:avLst/>
              <a:gdLst/>
              <a:ahLst/>
              <a:cxnLst>
                <a:cxn ang="0">
                  <a:pos x="91" y="0"/>
                </a:cxn>
                <a:cxn ang="0">
                  <a:pos x="102" y="0"/>
                </a:cxn>
                <a:cxn ang="0">
                  <a:pos x="109" y="4"/>
                </a:cxn>
                <a:cxn ang="0">
                  <a:pos x="116" y="11"/>
                </a:cxn>
                <a:cxn ang="0">
                  <a:pos x="120" y="18"/>
                </a:cxn>
                <a:cxn ang="0">
                  <a:pos x="124" y="29"/>
                </a:cxn>
                <a:cxn ang="0">
                  <a:pos x="127" y="40"/>
                </a:cxn>
                <a:cxn ang="0">
                  <a:pos x="127" y="109"/>
                </a:cxn>
                <a:cxn ang="0">
                  <a:pos x="127" y="117"/>
                </a:cxn>
                <a:cxn ang="0">
                  <a:pos x="131" y="120"/>
                </a:cxn>
                <a:cxn ang="0">
                  <a:pos x="138" y="120"/>
                </a:cxn>
                <a:cxn ang="0">
                  <a:pos x="146" y="124"/>
                </a:cxn>
                <a:cxn ang="0">
                  <a:pos x="146" y="131"/>
                </a:cxn>
                <a:cxn ang="0">
                  <a:pos x="80" y="131"/>
                </a:cxn>
                <a:cxn ang="0">
                  <a:pos x="80" y="124"/>
                </a:cxn>
                <a:cxn ang="0">
                  <a:pos x="87" y="124"/>
                </a:cxn>
                <a:cxn ang="0">
                  <a:pos x="95" y="120"/>
                </a:cxn>
                <a:cxn ang="0">
                  <a:pos x="98" y="120"/>
                </a:cxn>
                <a:cxn ang="0">
                  <a:pos x="98" y="117"/>
                </a:cxn>
                <a:cxn ang="0">
                  <a:pos x="102" y="109"/>
                </a:cxn>
                <a:cxn ang="0">
                  <a:pos x="102" y="44"/>
                </a:cxn>
                <a:cxn ang="0">
                  <a:pos x="98" y="33"/>
                </a:cxn>
                <a:cxn ang="0">
                  <a:pos x="95" y="22"/>
                </a:cxn>
                <a:cxn ang="0">
                  <a:pos x="87" y="18"/>
                </a:cxn>
                <a:cxn ang="0">
                  <a:pos x="80" y="15"/>
                </a:cxn>
                <a:cxn ang="0">
                  <a:pos x="66" y="18"/>
                </a:cxn>
                <a:cxn ang="0">
                  <a:pos x="55" y="22"/>
                </a:cxn>
                <a:cxn ang="0">
                  <a:pos x="51" y="29"/>
                </a:cxn>
                <a:cxn ang="0">
                  <a:pos x="47" y="33"/>
                </a:cxn>
                <a:cxn ang="0">
                  <a:pos x="47" y="109"/>
                </a:cxn>
                <a:cxn ang="0">
                  <a:pos x="47" y="117"/>
                </a:cxn>
                <a:cxn ang="0">
                  <a:pos x="55" y="120"/>
                </a:cxn>
                <a:cxn ang="0">
                  <a:pos x="58" y="120"/>
                </a:cxn>
                <a:cxn ang="0">
                  <a:pos x="66" y="124"/>
                </a:cxn>
                <a:cxn ang="0">
                  <a:pos x="66" y="131"/>
                </a:cxn>
                <a:cxn ang="0">
                  <a:pos x="4" y="131"/>
                </a:cxn>
                <a:cxn ang="0">
                  <a:pos x="4" y="124"/>
                </a:cxn>
                <a:cxn ang="0">
                  <a:pos x="7" y="124"/>
                </a:cxn>
                <a:cxn ang="0">
                  <a:pos x="15" y="120"/>
                </a:cxn>
                <a:cxn ang="0">
                  <a:pos x="18" y="120"/>
                </a:cxn>
                <a:cxn ang="0">
                  <a:pos x="18" y="117"/>
                </a:cxn>
                <a:cxn ang="0">
                  <a:pos x="22" y="109"/>
                </a:cxn>
                <a:cxn ang="0">
                  <a:pos x="22" y="29"/>
                </a:cxn>
                <a:cxn ang="0">
                  <a:pos x="18" y="22"/>
                </a:cxn>
                <a:cxn ang="0">
                  <a:pos x="15" y="15"/>
                </a:cxn>
                <a:cxn ang="0">
                  <a:pos x="7" y="15"/>
                </a:cxn>
                <a:cxn ang="0">
                  <a:pos x="0" y="15"/>
                </a:cxn>
                <a:cxn ang="0">
                  <a:pos x="0" y="4"/>
                </a:cxn>
                <a:cxn ang="0">
                  <a:pos x="44" y="0"/>
                </a:cxn>
                <a:cxn ang="0">
                  <a:pos x="47" y="4"/>
                </a:cxn>
                <a:cxn ang="0">
                  <a:pos x="47" y="22"/>
                </a:cxn>
                <a:cxn ang="0">
                  <a:pos x="47" y="22"/>
                </a:cxn>
                <a:cxn ang="0">
                  <a:pos x="55" y="15"/>
                </a:cxn>
                <a:cxn ang="0">
                  <a:pos x="62" y="7"/>
                </a:cxn>
                <a:cxn ang="0">
                  <a:pos x="73" y="4"/>
                </a:cxn>
                <a:cxn ang="0">
                  <a:pos x="80" y="0"/>
                </a:cxn>
                <a:cxn ang="0">
                  <a:pos x="91" y="0"/>
                </a:cxn>
              </a:cxnLst>
              <a:rect l="0" t="0" r="r" b="b"/>
              <a:pathLst>
                <a:path w="146" h="131">
                  <a:moveTo>
                    <a:pt x="91" y="0"/>
                  </a:moveTo>
                  <a:lnTo>
                    <a:pt x="102" y="0"/>
                  </a:lnTo>
                  <a:lnTo>
                    <a:pt x="109" y="4"/>
                  </a:lnTo>
                  <a:lnTo>
                    <a:pt x="116" y="11"/>
                  </a:lnTo>
                  <a:lnTo>
                    <a:pt x="120" y="18"/>
                  </a:lnTo>
                  <a:lnTo>
                    <a:pt x="124" y="29"/>
                  </a:lnTo>
                  <a:lnTo>
                    <a:pt x="127" y="40"/>
                  </a:lnTo>
                  <a:lnTo>
                    <a:pt x="127" y="109"/>
                  </a:lnTo>
                  <a:lnTo>
                    <a:pt x="127" y="117"/>
                  </a:lnTo>
                  <a:lnTo>
                    <a:pt x="131" y="120"/>
                  </a:lnTo>
                  <a:lnTo>
                    <a:pt x="138" y="120"/>
                  </a:lnTo>
                  <a:lnTo>
                    <a:pt x="146" y="124"/>
                  </a:lnTo>
                  <a:lnTo>
                    <a:pt x="146" y="131"/>
                  </a:lnTo>
                  <a:lnTo>
                    <a:pt x="80" y="131"/>
                  </a:lnTo>
                  <a:lnTo>
                    <a:pt x="80" y="124"/>
                  </a:lnTo>
                  <a:lnTo>
                    <a:pt x="87" y="124"/>
                  </a:lnTo>
                  <a:lnTo>
                    <a:pt x="95" y="120"/>
                  </a:lnTo>
                  <a:lnTo>
                    <a:pt x="98" y="120"/>
                  </a:lnTo>
                  <a:lnTo>
                    <a:pt x="98" y="117"/>
                  </a:lnTo>
                  <a:lnTo>
                    <a:pt x="102" y="109"/>
                  </a:lnTo>
                  <a:lnTo>
                    <a:pt x="102" y="44"/>
                  </a:lnTo>
                  <a:lnTo>
                    <a:pt x="98" y="33"/>
                  </a:lnTo>
                  <a:lnTo>
                    <a:pt x="95" y="22"/>
                  </a:lnTo>
                  <a:lnTo>
                    <a:pt x="87" y="18"/>
                  </a:lnTo>
                  <a:lnTo>
                    <a:pt x="80" y="15"/>
                  </a:lnTo>
                  <a:lnTo>
                    <a:pt x="66" y="18"/>
                  </a:lnTo>
                  <a:lnTo>
                    <a:pt x="55" y="22"/>
                  </a:lnTo>
                  <a:lnTo>
                    <a:pt x="51" y="29"/>
                  </a:lnTo>
                  <a:lnTo>
                    <a:pt x="47" y="33"/>
                  </a:lnTo>
                  <a:lnTo>
                    <a:pt x="47" y="109"/>
                  </a:lnTo>
                  <a:lnTo>
                    <a:pt x="47" y="117"/>
                  </a:lnTo>
                  <a:lnTo>
                    <a:pt x="55" y="120"/>
                  </a:lnTo>
                  <a:lnTo>
                    <a:pt x="58" y="120"/>
                  </a:lnTo>
                  <a:lnTo>
                    <a:pt x="66" y="124"/>
                  </a:lnTo>
                  <a:lnTo>
                    <a:pt x="66" y="131"/>
                  </a:lnTo>
                  <a:lnTo>
                    <a:pt x="4" y="131"/>
                  </a:lnTo>
                  <a:lnTo>
                    <a:pt x="4" y="124"/>
                  </a:lnTo>
                  <a:lnTo>
                    <a:pt x="7" y="124"/>
                  </a:lnTo>
                  <a:lnTo>
                    <a:pt x="15" y="120"/>
                  </a:lnTo>
                  <a:lnTo>
                    <a:pt x="18" y="120"/>
                  </a:lnTo>
                  <a:lnTo>
                    <a:pt x="18" y="117"/>
                  </a:lnTo>
                  <a:lnTo>
                    <a:pt x="22" y="109"/>
                  </a:lnTo>
                  <a:lnTo>
                    <a:pt x="22" y="29"/>
                  </a:lnTo>
                  <a:lnTo>
                    <a:pt x="18" y="22"/>
                  </a:lnTo>
                  <a:lnTo>
                    <a:pt x="15" y="15"/>
                  </a:lnTo>
                  <a:lnTo>
                    <a:pt x="7" y="15"/>
                  </a:lnTo>
                  <a:lnTo>
                    <a:pt x="0" y="15"/>
                  </a:lnTo>
                  <a:lnTo>
                    <a:pt x="0" y="4"/>
                  </a:lnTo>
                  <a:lnTo>
                    <a:pt x="44" y="0"/>
                  </a:lnTo>
                  <a:lnTo>
                    <a:pt x="47" y="4"/>
                  </a:lnTo>
                  <a:lnTo>
                    <a:pt x="47" y="22"/>
                  </a:lnTo>
                  <a:lnTo>
                    <a:pt x="55" y="15"/>
                  </a:lnTo>
                  <a:lnTo>
                    <a:pt x="62" y="7"/>
                  </a:lnTo>
                  <a:lnTo>
                    <a:pt x="73" y="4"/>
                  </a:lnTo>
                  <a:lnTo>
                    <a:pt x="80" y="0"/>
                  </a:lnTo>
                  <a:lnTo>
                    <a:pt x="91" y="0"/>
                  </a:lnTo>
                  <a:close/>
                </a:path>
              </a:pathLst>
            </a:custGeom>
            <a:solidFill>
              <a:srgbClr val="000000"/>
            </a:solidFill>
            <a:ln w="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90940" name="Freeform 124"/>
            <p:cNvSpPr>
              <a:spLocks/>
            </p:cNvSpPr>
            <p:nvPr/>
          </p:nvSpPr>
          <p:spPr bwMode="auto">
            <a:xfrm>
              <a:off x="724" y="8755"/>
              <a:ext cx="83" cy="182"/>
            </a:xfrm>
            <a:custGeom>
              <a:avLst/>
              <a:gdLst/>
              <a:ahLst/>
              <a:cxnLst>
                <a:cxn ang="0">
                  <a:pos x="0" y="0"/>
                </a:cxn>
                <a:cxn ang="0">
                  <a:pos x="83" y="0"/>
                </a:cxn>
                <a:cxn ang="0">
                  <a:pos x="83" y="7"/>
                </a:cxn>
                <a:cxn ang="0">
                  <a:pos x="72" y="7"/>
                </a:cxn>
                <a:cxn ang="0">
                  <a:pos x="62" y="11"/>
                </a:cxn>
                <a:cxn ang="0">
                  <a:pos x="58" y="11"/>
                </a:cxn>
                <a:cxn ang="0">
                  <a:pos x="58" y="14"/>
                </a:cxn>
                <a:cxn ang="0">
                  <a:pos x="54" y="22"/>
                </a:cxn>
                <a:cxn ang="0">
                  <a:pos x="54" y="156"/>
                </a:cxn>
                <a:cxn ang="0">
                  <a:pos x="58" y="164"/>
                </a:cxn>
                <a:cxn ang="0">
                  <a:pos x="58" y="167"/>
                </a:cxn>
                <a:cxn ang="0">
                  <a:pos x="62" y="171"/>
                </a:cxn>
                <a:cxn ang="0">
                  <a:pos x="65" y="171"/>
                </a:cxn>
                <a:cxn ang="0">
                  <a:pos x="72" y="171"/>
                </a:cxn>
                <a:cxn ang="0">
                  <a:pos x="83" y="175"/>
                </a:cxn>
                <a:cxn ang="0">
                  <a:pos x="83" y="182"/>
                </a:cxn>
                <a:cxn ang="0">
                  <a:pos x="0" y="182"/>
                </a:cxn>
                <a:cxn ang="0">
                  <a:pos x="0" y="175"/>
                </a:cxn>
                <a:cxn ang="0">
                  <a:pos x="11" y="171"/>
                </a:cxn>
                <a:cxn ang="0">
                  <a:pos x="14" y="171"/>
                </a:cxn>
                <a:cxn ang="0">
                  <a:pos x="18" y="171"/>
                </a:cxn>
                <a:cxn ang="0">
                  <a:pos x="22" y="167"/>
                </a:cxn>
                <a:cxn ang="0">
                  <a:pos x="25" y="167"/>
                </a:cxn>
                <a:cxn ang="0">
                  <a:pos x="25" y="164"/>
                </a:cxn>
                <a:cxn ang="0">
                  <a:pos x="29" y="156"/>
                </a:cxn>
                <a:cxn ang="0">
                  <a:pos x="29" y="25"/>
                </a:cxn>
                <a:cxn ang="0">
                  <a:pos x="25" y="18"/>
                </a:cxn>
                <a:cxn ang="0">
                  <a:pos x="25" y="14"/>
                </a:cxn>
                <a:cxn ang="0">
                  <a:pos x="18" y="11"/>
                </a:cxn>
                <a:cxn ang="0">
                  <a:pos x="11" y="11"/>
                </a:cxn>
                <a:cxn ang="0">
                  <a:pos x="0" y="7"/>
                </a:cxn>
                <a:cxn ang="0">
                  <a:pos x="0" y="0"/>
                </a:cxn>
              </a:cxnLst>
              <a:rect l="0" t="0" r="r" b="b"/>
              <a:pathLst>
                <a:path w="83" h="182">
                  <a:moveTo>
                    <a:pt x="0" y="0"/>
                  </a:moveTo>
                  <a:lnTo>
                    <a:pt x="83" y="0"/>
                  </a:lnTo>
                  <a:lnTo>
                    <a:pt x="83" y="7"/>
                  </a:lnTo>
                  <a:lnTo>
                    <a:pt x="72" y="7"/>
                  </a:lnTo>
                  <a:lnTo>
                    <a:pt x="62" y="11"/>
                  </a:lnTo>
                  <a:lnTo>
                    <a:pt x="58" y="11"/>
                  </a:lnTo>
                  <a:lnTo>
                    <a:pt x="58" y="14"/>
                  </a:lnTo>
                  <a:lnTo>
                    <a:pt x="54" y="22"/>
                  </a:lnTo>
                  <a:lnTo>
                    <a:pt x="54" y="156"/>
                  </a:lnTo>
                  <a:lnTo>
                    <a:pt x="58" y="164"/>
                  </a:lnTo>
                  <a:lnTo>
                    <a:pt x="58" y="167"/>
                  </a:lnTo>
                  <a:lnTo>
                    <a:pt x="62" y="171"/>
                  </a:lnTo>
                  <a:lnTo>
                    <a:pt x="65" y="171"/>
                  </a:lnTo>
                  <a:lnTo>
                    <a:pt x="72" y="171"/>
                  </a:lnTo>
                  <a:lnTo>
                    <a:pt x="83" y="175"/>
                  </a:lnTo>
                  <a:lnTo>
                    <a:pt x="83" y="182"/>
                  </a:lnTo>
                  <a:lnTo>
                    <a:pt x="0" y="182"/>
                  </a:lnTo>
                  <a:lnTo>
                    <a:pt x="0" y="175"/>
                  </a:lnTo>
                  <a:lnTo>
                    <a:pt x="11" y="171"/>
                  </a:lnTo>
                  <a:lnTo>
                    <a:pt x="14" y="171"/>
                  </a:lnTo>
                  <a:lnTo>
                    <a:pt x="18" y="171"/>
                  </a:lnTo>
                  <a:lnTo>
                    <a:pt x="22" y="167"/>
                  </a:lnTo>
                  <a:lnTo>
                    <a:pt x="25" y="167"/>
                  </a:lnTo>
                  <a:lnTo>
                    <a:pt x="25" y="164"/>
                  </a:lnTo>
                  <a:lnTo>
                    <a:pt x="29" y="156"/>
                  </a:lnTo>
                  <a:lnTo>
                    <a:pt x="29" y="25"/>
                  </a:lnTo>
                  <a:lnTo>
                    <a:pt x="25" y="18"/>
                  </a:lnTo>
                  <a:lnTo>
                    <a:pt x="25" y="14"/>
                  </a:lnTo>
                  <a:lnTo>
                    <a:pt x="18" y="11"/>
                  </a:lnTo>
                  <a:lnTo>
                    <a:pt x="11" y="11"/>
                  </a:lnTo>
                  <a:lnTo>
                    <a:pt x="0" y="7"/>
                  </a:lnTo>
                  <a:lnTo>
                    <a:pt x="0" y="0"/>
                  </a:lnTo>
                  <a:close/>
                </a:path>
              </a:pathLst>
            </a:custGeom>
            <a:solidFill>
              <a:srgbClr val="000000"/>
            </a:solidFill>
            <a:ln w="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90939" name="Freeform 123"/>
            <p:cNvSpPr>
              <a:spLocks/>
            </p:cNvSpPr>
            <p:nvPr/>
          </p:nvSpPr>
          <p:spPr bwMode="auto">
            <a:xfrm>
              <a:off x="818" y="8737"/>
              <a:ext cx="69" cy="200"/>
            </a:xfrm>
            <a:custGeom>
              <a:avLst/>
              <a:gdLst/>
              <a:ahLst/>
              <a:cxnLst>
                <a:cxn ang="0">
                  <a:pos x="48" y="0"/>
                </a:cxn>
                <a:cxn ang="0">
                  <a:pos x="48" y="0"/>
                </a:cxn>
                <a:cxn ang="0">
                  <a:pos x="48" y="178"/>
                </a:cxn>
                <a:cxn ang="0">
                  <a:pos x="51" y="185"/>
                </a:cxn>
                <a:cxn ang="0">
                  <a:pos x="55" y="189"/>
                </a:cxn>
                <a:cxn ang="0">
                  <a:pos x="62" y="193"/>
                </a:cxn>
                <a:cxn ang="0">
                  <a:pos x="69" y="193"/>
                </a:cxn>
                <a:cxn ang="0">
                  <a:pos x="69" y="200"/>
                </a:cxn>
                <a:cxn ang="0">
                  <a:pos x="8" y="200"/>
                </a:cxn>
                <a:cxn ang="0">
                  <a:pos x="8" y="193"/>
                </a:cxn>
                <a:cxn ang="0">
                  <a:pos x="11" y="193"/>
                </a:cxn>
                <a:cxn ang="0">
                  <a:pos x="18" y="189"/>
                </a:cxn>
                <a:cxn ang="0">
                  <a:pos x="22" y="185"/>
                </a:cxn>
                <a:cxn ang="0">
                  <a:pos x="26" y="178"/>
                </a:cxn>
                <a:cxn ang="0">
                  <a:pos x="26" y="29"/>
                </a:cxn>
                <a:cxn ang="0">
                  <a:pos x="22" y="22"/>
                </a:cxn>
                <a:cxn ang="0">
                  <a:pos x="18" y="14"/>
                </a:cxn>
                <a:cxn ang="0">
                  <a:pos x="15" y="14"/>
                </a:cxn>
                <a:cxn ang="0">
                  <a:pos x="8" y="11"/>
                </a:cxn>
                <a:cxn ang="0">
                  <a:pos x="0" y="11"/>
                </a:cxn>
                <a:cxn ang="0">
                  <a:pos x="0" y="3"/>
                </a:cxn>
                <a:cxn ang="0">
                  <a:pos x="48" y="0"/>
                </a:cxn>
              </a:cxnLst>
              <a:rect l="0" t="0" r="r" b="b"/>
              <a:pathLst>
                <a:path w="69" h="200">
                  <a:moveTo>
                    <a:pt x="48" y="0"/>
                  </a:moveTo>
                  <a:lnTo>
                    <a:pt x="48" y="0"/>
                  </a:lnTo>
                  <a:lnTo>
                    <a:pt x="48" y="178"/>
                  </a:lnTo>
                  <a:lnTo>
                    <a:pt x="51" y="185"/>
                  </a:lnTo>
                  <a:lnTo>
                    <a:pt x="55" y="189"/>
                  </a:lnTo>
                  <a:lnTo>
                    <a:pt x="62" y="193"/>
                  </a:lnTo>
                  <a:lnTo>
                    <a:pt x="69" y="193"/>
                  </a:lnTo>
                  <a:lnTo>
                    <a:pt x="69" y="200"/>
                  </a:lnTo>
                  <a:lnTo>
                    <a:pt x="8" y="200"/>
                  </a:lnTo>
                  <a:lnTo>
                    <a:pt x="8" y="193"/>
                  </a:lnTo>
                  <a:lnTo>
                    <a:pt x="11" y="193"/>
                  </a:lnTo>
                  <a:lnTo>
                    <a:pt x="18" y="189"/>
                  </a:lnTo>
                  <a:lnTo>
                    <a:pt x="22" y="185"/>
                  </a:lnTo>
                  <a:lnTo>
                    <a:pt x="26" y="178"/>
                  </a:lnTo>
                  <a:lnTo>
                    <a:pt x="26" y="29"/>
                  </a:lnTo>
                  <a:lnTo>
                    <a:pt x="22" y="22"/>
                  </a:lnTo>
                  <a:lnTo>
                    <a:pt x="18" y="14"/>
                  </a:lnTo>
                  <a:lnTo>
                    <a:pt x="15" y="14"/>
                  </a:lnTo>
                  <a:lnTo>
                    <a:pt x="8" y="11"/>
                  </a:lnTo>
                  <a:lnTo>
                    <a:pt x="0" y="11"/>
                  </a:lnTo>
                  <a:lnTo>
                    <a:pt x="0" y="3"/>
                  </a:lnTo>
                  <a:lnTo>
                    <a:pt x="48" y="0"/>
                  </a:lnTo>
                  <a:close/>
                </a:path>
              </a:pathLst>
            </a:custGeom>
            <a:solidFill>
              <a:srgbClr val="000000"/>
            </a:solidFill>
            <a:ln w="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90938" name="Freeform 122"/>
            <p:cNvSpPr>
              <a:spLocks noEditPoints="1"/>
            </p:cNvSpPr>
            <p:nvPr/>
          </p:nvSpPr>
          <p:spPr bwMode="auto">
            <a:xfrm>
              <a:off x="902" y="8806"/>
              <a:ext cx="113" cy="135"/>
            </a:xfrm>
            <a:custGeom>
              <a:avLst/>
              <a:gdLst/>
              <a:ahLst/>
              <a:cxnLst>
                <a:cxn ang="0">
                  <a:pos x="58" y="11"/>
                </a:cxn>
                <a:cxn ang="0">
                  <a:pos x="51" y="11"/>
                </a:cxn>
                <a:cxn ang="0">
                  <a:pos x="44" y="14"/>
                </a:cxn>
                <a:cxn ang="0">
                  <a:pos x="36" y="22"/>
                </a:cxn>
                <a:cxn ang="0">
                  <a:pos x="29" y="29"/>
                </a:cxn>
                <a:cxn ang="0">
                  <a:pos x="29" y="40"/>
                </a:cxn>
                <a:cxn ang="0">
                  <a:pos x="25" y="51"/>
                </a:cxn>
                <a:cxn ang="0">
                  <a:pos x="84" y="51"/>
                </a:cxn>
                <a:cxn ang="0">
                  <a:pos x="84" y="36"/>
                </a:cxn>
                <a:cxn ang="0">
                  <a:pos x="84" y="29"/>
                </a:cxn>
                <a:cxn ang="0">
                  <a:pos x="80" y="22"/>
                </a:cxn>
                <a:cxn ang="0">
                  <a:pos x="76" y="18"/>
                </a:cxn>
                <a:cxn ang="0">
                  <a:pos x="73" y="14"/>
                </a:cxn>
                <a:cxn ang="0">
                  <a:pos x="65" y="11"/>
                </a:cxn>
                <a:cxn ang="0">
                  <a:pos x="58" y="11"/>
                </a:cxn>
                <a:cxn ang="0">
                  <a:pos x="58" y="0"/>
                </a:cxn>
                <a:cxn ang="0">
                  <a:pos x="73" y="0"/>
                </a:cxn>
                <a:cxn ang="0">
                  <a:pos x="84" y="4"/>
                </a:cxn>
                <a:cxn ang="0">
                  <a:pos x="91" y="11"/>
                </a:cxn>
                <a:cxn ang="0">
                  <a:pos x="98" y="18"/>
                </a:cxn>
                <a:cxn ang="0">
                  <a:pos x="105" y="25"/>
                </a:cxn>
                <a:cxn ang="0">
                  <a:pos x="109" y="33"/>
                </a:cxn>
                <a:cxn ang="0">
                  <a:pos x="109" y="44"/>
                </a:cxn>
                <a:cxn ang="0">
                  <a:pos x="109" y="54"/>
                </a:cxn>
                <a:cxn ang="0">
                  <a:pos x="109" y="62"/>
                </a:cxn>
                <a:cxn ang="0">
                  <a:pos x="25" y="62"/>
                </a:cxn>
                <a:cxn ang="0">
                  <a:pos x="25" y="76"/>
                </a:cxn>
                <a:cxn ang="0">
                  <a:pos x="29" y="87"/>
                </a:cxn>
                <a:cxn ang="0">
                  <a:pos x="33" y="94"/>
                </a:cxn>
                <a:cxn ang="0">
                  <a:pos x="36" y="105"/>
                </a:cxn>
                <a:cxn ang="0">
                  <a:pos x="44" y="113"/>
                </a:cxn>
                <a:cxn ang="0">
                  <a:pos x="51" y="116"/>
                </a:cxn>
                <a:cxn ang="0">
                  <a:pos x="58" y="120"/>
                </a:cxn>
                <a:cxn ang="0">
                  <a:pos x="69" y="120"/>
                </a:cxn>
                <a:cxn ang="0">
                  <a:pos x="80" y="120"/>
                </a:cxn>
                <a:cxn ang="0">
                  <a:pos x="87" y="116"/>
                </a:cxn>
                <a:cxn ang="0">
                  <a:pos x="98" y="109"/>
                </a:cxn>
                <a:cxn ang="0">
                  <a:pos x="105" y="94"/>
                </a:cxn>
                <a:cxn ang="0">
                  <a:pos x="113" y="102"/>
                </a:cxn>
                <a:cxn ang="0">
                  <a:pos x="105" y="116"/>
                </a:cxn>
                <a:cxn ang="0">
                  <a:pos x="91" y="127"/>
                </a:cxn>
                <a:cxn ang="0">
                  <a:pos x="76" y="131"/>
                </a:cxn>
                <a:cxn ang="0">
                  <a:pos x="62" y="135"/>
                </a:cxn>
                <a:cxn ang="0">
                  <a:pos x="47" y="135"/>
                </a:cxn>
                <a:cxn ang="0">
                  <a:pos x="33" y="131"/>
                </a:cxn>
                <a:cxn ang="0">
                  <a:pos x="25" y="124"/>
                </a:cxn>
                <a:cxn ang="0">
                  <a:pos x="14" y="116"/>
                </a:cxn>
                <a:cxn ang="0">
                  <a:pos x="7" y="105"/>
                </a:cxn>
                <a:cxn ang="0">
                  <a:pos x="4" y="94"/>
                </a:cxn>
                <a:cxn ang="0">
                  <a:pos x="0" y="80"/>
                </a:cxn>
                <a:cxn ang="0">
                  <a:pos x="0" y="65"/>
                </a:cxn>
                <a:cxn ang="0">
                  <a:pos x="0" y="54"/>
                </a:cxn>
                <a:cxn ang="0">
                  <a:pos x="4" y="44"/>
                </a:cxn>
                <a:cxn ang="0">
                  <a:pos x="11" y="29"/>
                </a:cxn>
                <a:cxn ang="0">
                  <a:pos x="14" y="22"/>
                </a:cxn>
                <a:cxn ang="0">
                  <a:pos x="25" y="11"/>
                </a:cxn>
                <a:cxn ang="0">
                  <a:pos x="33" y="7"/>
                </a:cxn>
                <a:cxn ang="0">
                  <a:pos x="47" y="0"/>
                </a:cxn>
                <a:cxn ang="0">
                  <a:pos x="58" y="0"/>
                </a:cxn>
              </a:cxnLst>
              <a:rect l="0" t="0" r="r" b="b"/>
              <a:pathLst>
                <a:path w="113" h="135">
                  <a:moveTo>
                    <a:pt x="58" y="11"/>
                  </a:moveTo>
                  <a:lnTo>
                    <a:pt x="51" y="11"/>
                  </a:lnTo>
                  <a:lnTo>
                    <a:pt x="44" y="14"/>
                  </a:lnTo>
                  <a:lnTo>
                    <a:pt x="36" y="22"/>
                  </a:lnTo>
                  <a:lnTo>
                    <a:pt x="29" y="29"/>
                  </a:lnTo>
                  <a:lnTo>
                    <a:pt x="29" y="40"/>
                  </a:lnTo>
                  <a:lnTo>
                    <a:pt x="25" y="51"/>
                  </a:lnTo>
                  <a:lnTo>
                    <a:pt x="84" y="51"/>
                  </a:lnTo>
                  <a:lnTo>
                    <a:pt x="84" y="36"/>
                  </a:lnTo>
                  <a:lnTo>
                    <a:pt x="84" y="29"/>
                  </a:lnTo>
                  <a:lnTo>
                    <a:pt x="80" y="22"/>
                  </a:lnTo>
                  <a:lnTo>
                    <a:pt x="76" y="18"/>
                  </a:lnTo>
                  <a:lnTo>
                    <a:pt x="73" y="14"/>
                  </a:lnTo>
                  <a:lnTo>
                    <a:pt x="65" y="11"/>
                  </a:lnTo>
                  <a:lnTo>
                    <a:pt x="58" y="11"/>
                  </a:lnTo>
                  <a:close/>
                  <a:moveTo>
                    <a:pt x="58" y="0"/>
                  </a:moveTo>
                  <a:lnTo>
                    <a:pt x="73" y="0"/>
                  </a:lnTo>
                  <a:lnTo>
                    <a:pt x="84" y="4"/>
                  </a:lnTo>
                  <a:lnTo>
                    <a:pt x="91" y="11"/>
                  </a:lnTo>
                  <a:lnTo>
                    <a:pt x="98" y="18"/>
                  </a:lnTo>
                  <a:lnTo>
                    <a:pt x="105" y="25"/>
                  </a:lnTo>
                  <a:lnTo>
                    <a:pt x="109" y="33"/>
                  </a:lnTo>
                  <a:lnTo>
                    <a:pt x="109" y="44"/>
                  </a:lnTo>
                  <a:lnTo>
                    <a:pt x="109" y="54"/>
                  </a:lnTo>
                  <a:lnTo>
                    <a:pt x="109" y="62"/>
                  </a:lnTo>
                  <a:lnTo>
                    <a:pt x="25" y="62"/>
                  </a:lnTo>
                  <a:lnTo>
                    <a:pt x="25" y="76"/>
                  </a:lnTo>
                  <a:lnTo>
                    <a:pt x="29" y="87"/>
                  </a:lnTo>
                  <a:lnTo>
                    <a:pt x="33" y="94"/>
                  </a:lnTo>
                  <a:lnTo>
                    <a:pt x="36" y="105"/>
                  </a:lnTo>
                  <a:lnTo>
                    <a:pt x="44" y="113"/>
                  </a:lnTo>
                  <a:lnTo>
                    <a:pt x="51" y="116"/>
                  </a:lnTo>
                  <a:lnTo>
                    <a:pt x="58" y="120"/>
                  </a:lnTo>
                  <a:lnTo>
                    <a:pt x="69" y="120"/>
                  </a:lnTo>
                  <a:lnTo>
                    <a:pt x="80" y="120"/>
                  </a:lnTo>
                  <a:lnTo>
                    <a:pt x="87" y="116"/>
                  </a:lnTo>
                  <a:lnTo>
                    <a:pt x="98" y="109"/>
                  </a:lnTo>
                  <a:lnTo>
                    <a:pt x="105" y="94"/>
                  </a:lnTo>
                  <a:lnTo>
                    <a:pt x="113" y="102"/>
                  </a:lnTo>
                  <a:lnTo>
                    <a:pt x="105" y="116"/>
                  </a:lnTo>
                  <a:lnTo>
                    <a:pt x="91" y="127"/>
                  </a:lnTo>
                  <a:lnTo>
                    <a:pt x="76" y="131"/>
                  </a:lnTo>
                  <a:lnTo>
                    <a:pt x="62" y="135"/>
                  </a:lnTo>
                  <a:lnTo>
                    <a:pt x="47" y="135"/>
                  </a:lnTo>
                  <a:lnTo>
                    <a:pt x="33" y="131"/>
                  </a:lnTo>
                  <a:lnTo>
                    <a:pt x="25" y="124"/>
                  </a:lnTo>
                  <a:lnTo>
                    <a:pt x="14" y="116"/>
                  </a:lnTo>
                  <a:lnTo>
                    <a:pt x="7" y="105"/>
                  </a:lnTo>
                  <a:lnTo>
                    <a:pt x="4" y="94"/>
                  </a:lnTo>
                  <a:lnTo>
                    <a:pt x="0" y="80"/>
                  </a:lnTo>
                  <a:lnTo>
                    <a:pt x="0" y="65"/>
                  </a:lnTo>
                  <a:lnTo>
                    <a:pt x="0" y="54"/>
                  </a:lnTo>
                  <a:lnTo>
                    <a:pt x="4" y="44"/>
                  </a:lnTo>
                  <a:lnTo>
                    <a:pt x="11" y="29"/>
                  </a:lnTo>
                  <a:lnTo>
                    <a:pt x="14" y="22"/>
                  </a:lnTo>
                  <a:lnTo>
                    <a:pt x="25" y="11"/>
                  </a:lnTo>
                  <a:lnTo>
                    <a:pt x="33" y="7"/>
                  </a:lnTo>
                  <a:lnTo>
                    <a:pt x="47" y="0"/>
                  </a:lnTo>
                  <a:lnTo>
                    <a:pt x="58" y="0"/>
                  </a:lnTo>
                  <a:close/>
                </a:path>
              </a:pathLst>
            </a:custGeom>
            <a:solidFill>
              <a:srgbClr val="000000"/>
            </a:solidFill>
            <a:ln w="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90937" name="Freeform 121"/>
            <p:cNvSpPr>
              <a:spLocks/>
            </p:cNvSpPr>
            <p:nvPr/>
          </p:nvSpPr>
          <p:spPr bwMode="auto">
            <a:xfrm>
              <a:off x="1026" y="8810"/>
              <a:ext cx="141" cy="131"/>
            </a:xfrm>
            <a:custGeom>
              <a:avLst/>
              <a:gdLst/>
              <a:ahLst/>
              <a:cxnLst>
                <a:cxn ang="0">
                  <a:pos x="43" y="0"/>
                </a:cxn>
                <a:cxn ang="0">
                  <a:pos x="43" y="0"/>
                </a:cxn>
                <a:cxn ang="0">
                  <a:pos x="43" y="87"/>
                </a:cxn>
                <a:cxn ang="0">
                  <a:pos x="47" y="101"/>
                </a:cxn>
                <a:cxn ang="0">
                  <a:pos x="51" y="109"/>
                </a:cxn>
                <a:cxn ang="0">
                  <a:pos x="58" y="116"/>
                </a:cxn>
                <a:cxn ang="0">
                  <a:pos x="65" y="116"/>
                </a:cxn>
                <a:cxn ang="0">
                  <a:pos x="72" y="116"/>
                </a:cxn>
                <a:cxn ang="0">
                  <a:pos x="80" y="116"/>
                </a:cxn>
                <a:cxn ang="0">
                  <a:pos x="87" y="109"/>
                </a:cxn>
                <a:cxn ang="0">
                  <a:pos x="94" y="105"/>
                </a:cxn>
                <a:cxn ang="0">
                  <a:pos x="98" y="98"/>
                </a:cxn>
                <a:cxn ang="0">
                  <a:pos x="98" y="25"/>
                </a:cxn>
                <a:cxn ang="0">
                  <a:pos x="98" y="18"/>
                </a:cxn>
                <a:cxn ang="0">
                  <a:pos x="91" y="10"/>
                </a:cxn>
                <a:cxn ang="0">
                  <a:pos x="83" y="10"/>
                </a:cxn>
                <a:cxn ang="0">
                  <a:pos x="72" y="10"/>
                </a:cxn>
                <a:cxn ang="0">
                  <a:pos x="72" y="0"/>
                </a:cxn>
                <a:cxn ang="0">
                  <a:pos x="120" y="0"/>
                </a:cxn>
                <a:cxn ang="0">
                  <a:pos x="123" y="0"/>
                </a:cxn>
                <a:cxn ang="0">
                  <a:pos x="123" y="101"/>
                </a:cxn>
                <a:cxn ang="0">
                  <a:pos x="123" y="109"/>
                </a:cxn>
                <a:cxn ang="0">
                  <a:pos x="131" y="112"/>
                </a:cxn>
                <a:cxn ang="0">
                  <a:pos x="134" y="116"/>
                </a:cxn>
                <a:cxn ang="0">
                  <a:pos x="141" y="116"/>
                </a:cxn>
                <a:cxn ang="0">
                  <a:pos x="141" y="127"/>
                </a:cxn>
                <a:cxn ang="0">
                  <a:pos x="101" y="127"/>
                </a:cxn>
                <a:cxn ang="0">
                  <a:pos x="98" y="127"/>
                </a:cxn>
                <a:cxn ang="0">
                  <a:pos x="98" y="109"/>
                </a:cxn>
                <a:cxn ang="0">
                  <a:pos x="98" y="109"/>
                </a:cxn>
                <a:cxn ang="0">
                  <a:pos x="91" y="116"/>
                </a:cxn>
                <a:cxn ang="0">
                  <a:pos x="83" y="123"/>
                </a:cxn>
                <a:cxn ang="0">
                  <a:pos x="69" y="131"/>
                </a:cxn>
                <a:cxn ang="0">
                  <a:pos x="65" y="131"/>
                </a:cxn>
                <a:cxn ang="0">
                  <a:pos x="54" y="131"/>
                </a:cxn>
                <a:cxn ang="0">
                  <a:pos x="43" y="131"/>
                </a:cxn>
                <a:cxn ang="0">
                  <a:pos x="36" y="127"/>
                </a:cxn>
                <a:cxn ang="0">
                  <a:pos x="29" y="120"/>
                </a:cxn>
                <a:cxn ang="0">
                  <a:pos x="25" y="112"/>
                </a:cxn>
                <a:cxn ang="0">
                  <a:pos x="21" y="101"/>
                </a:cxn>
                <a:cxn ang="0">
                  <a:pos x="21" y="87"/>
                </a:cxn>
                <a:cxn ang="0">
                  <a:pos x="21" y="25"/>
                </a:cxn>
                <a:cxn ang="0">
                  <a:pos x="18" y="18"/>
                </a:cxn>
                <a:cxn ang="0">
                  <a:pos x="14" y="14"/>
                </a:cxn>
                <a:cxn ang="0">
                  <a:pos x="7" y="10"/>
                </a:cxn>
                <a:cxn ang="0">
                  <a:pos x="0" y="10"/>
                </a:cxn>
                <a:cxn ang="0">
                  <a:pos x="0" y="0"/>
                </a:cxn>
                <a:cxn ang="0">
                  <a:pos x="43" y="0"/>
                </a:cxn>
              </a:cxnLst>
              <a:rect l="0" t="0" r="r" b="b"/>
              <a:pathLst>
                <a:path w="141" h="131">
                  <a:moveTo>
                    <a:pt x="43" y="0"/>
                  </a:moveTo>
                  <a:lnTo>
                    <a:pt x="43" y="0"/>
                  </a:lnTo>
                  <a:lnTo>
                    <a:pt x="43" y="87"/>
                  </a:lnTo>
                  <a:lnTo>
                    <a:pt x="47" y="101"/>
                  </a:lnTo>
                  <a:lnTo>
                    <a:pt x="51" y="109"/>
                  </a:lnTo>
                  <a:lnTo>
                    <a:pt x="58" y="116"/>
                  </a:lnTo>
                  <a:lnTo>
                    <a:pt x="65" y="116"/>
                  </a:lnTo>
                  <a:lnTo>
                    <a:pt x="72" y="116"/>
                  </a:lnTo>
                  <a:lnTo>
                    <a:pt x="80" y="116"/>
                  </a:lnTo>
                  <a:lnTo>
                    <a:pt x="87" y="109"/>
                  </a:lnTo>
                  <a:lnTo>
                    <a:pt x="94" y="105"/>
                  </a:lnTo>
                  <a:lnTo>
                    <a:pt x="98" y="98"/>
                  </a:lnTo>
                  <a:lnTo>
                    <a:pt x="98" y="25"/>
                  </a:lnTo>
                  <a:lnTo>
                    <a:pt x="98" y="18"/>
                  </a:lnTo>
                  <a:lnTo>
                    <a:pt x="91" y="10"/>
                  </a:lnTo>
                  <a:lnTo>
                    <a:pt x="83" y="10"/>
                  </a:lnTo>
                  <a:lnTo>
                    <a:pt x="72" y="10"/>
                  </a:lnTo>
                  <a:lnTo>
                    <a:pt x="72" y="0"/>
                  </a:lnTo>
                  <a:lnTo>
                    <a:pt x="120" y="0"/>
                  </a:lnTo>
                  <a:lnTo>
                    <a:pt x="123" y="0"/>
                  </a:lnTo>
                  <a:lnTo>
                    <a:pt x="123" y="101"/>
                  </a:lnTo>
                  <a:lnTo>
                    <a:pt x="123" y="109"/>
                  </a:lnTo>
                  <a:lnTo>
                    <a:pt x="131" y="112"/>
                  </a:lnTo>
                  <a:lnTo>
                    <a:pt x="134" y="116"/>
                  </a:lnTo>
                  <a:lnTo>
                    <a:pt x="141" y="116"/>
                  </a:lnTo>
                  <a:lnTo>
                    <a:pt x="141" y="127"/>
                  </a:lnTo>
                  <a:lnTo>
                    <a:pt x="101" y="127"/>
                  </a:lnTo>
                  <a:lnTo>
                    <a:pt x="98" y="127"/>
                  </a:lnTo>
                  <a:lnTo>
                    <a:pt x="98" y="109"/>
                  </a:lnTo>
                  <a:lnTo>
                    <a:pt x="91" y="116"/>
                  </a:lnTo>
                  <a:lnTo>
                    <a:pt x="83" y="123"/>
                  </a:lnTo>
                  <a:lnTo>
                    <a:pt x="69" y="131"/>
                  </a:lnTo>
                  <a:lnTo>
                    <a:pt x="65" y="131"/>
                  </a:lnTo>
                  <a:lnTo>
                    <a:pt x="54" y="131"/>
                  </a:lnTo>
                  <a:lnTo>
                    <a:pt x="43" y="131"/>
                  </a:lnTo>
                  <a:lnTo>
                    <a:pt x="36" y="127"/>
                  </a:lnTo>
                  <a:lnTo>
                    <a:pt x="29" y="120"/>
                  </a:lnTo>
                  <a:lnTo>
                    <a:pt x="25" y="112"/>
                  </a:lnTo>
                  <a:lnTo>
                    <a:pt x="21" y="101"/>
                  </a:lnTo>
                  <a:lnTo>
                    <a:pt x="21" y="87"/>
                  </a:lnTo>
                  <a:lnTo>
                    <a:pt x="21" y="25"/>
                  </a:lnTo>
                  <a:lnTo>
                    <a:pt x="18" y="18"/>
                  </a:lnTo>
                  <a:lnTo>
                    <a:pt x="14" y="14"/>
                  </a:lnTo>
                  <a:lnTo>
                    <a:pt x="7" y="10"/>
                  </a:lnTo>
                  <a:lnTo>
                    <a:pt x="0" y="10"/>
                  </a:lnTo>
                  <a:lnTo>
                    <a:pt x="0" y="0"/>
                  </a:lnTo>
                  <a:lnTo>
                    <a:pt x="43" y="0"/>
                  </a:lnTo>
                  <a:close/>
                </a:path>
              </a:pathLst>
            </a:custGeom>
            <a:solidFill>
              <a:srgbClr val="000000"/>
            </a:solidFill>
            <a:ln w="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90936" name="Freeform 120"/>
            <p:cNvSpPr>
              <a:spLocks/>
            </p:cNvSpPr>
            <p:nvPr/>
          </p:nvSpPr>
          <p:spPr bwMode="auto">
            <a:xfrm>
              <a:off x="1182" y="8806"/>
              <a:ext cx="222" cy="131"/>
            </a:xfrm>
            <a:custGeom>
              <a:avLst/>
              <a:gdLst/>
              <a:ahLst/>
              <a:cxnLst>
                <a:cxn ang="0">
                  <a:pos x="98" y="0"/>
                </a:cxn>
                <a:cxn ang="0">
                  <a:pos x="116" y="14"/>
                </a:cxn>
                <a:cxn ang="0">
                  <a:pos x="131" y="14"/>
                </a:cxn>
                <a:cxn ang="0">
                  <a:pos x="153" y="4"/>
                </a:cxn>
                <a:cxn ang="0">
                  <a:pos x="175" y="0"/>
                </a:cxn>
                <a:cxn ang="0">
                  <a:pos x="193" y="11"/>
                </a:cxn>
                <a:cxn ang="0">
                  <a:pos x="200" y="29"/>
                </a:cxn>
                <a:cxn ang="0">
                  <a:pos x="200" y="109"/>
                </a:cxn>
                <a:cxn ang="0">
                  <a:pos x="204" y="120"/>
                </a:cxn>
                <a:cxn ang="0">
                  <a:pos x="215" y="124"/>
                </a:cxn>
                <a:cxn ang="0">
                  <a:pos x="222" y="131"/>
                </a:cxn>
                <a:cxn ang="0">
                  <a:pos x="156" y="124"/>
                </a:cxn>
                <a:cxn ang="0">
                  <a:pos x="171" y="120"/>
                </a:cxn>
                <a:cxn ang="0">
                  <a:pos x="175" y="116"/>
                </a:cxn>
                <a:cxn ang="0">
                  <a:pos x="178" y="44"/>
                </a:cxn>
                <a:cxn ang="0">
                  <a:pos x="171" y="22"/>
                </a:cxn>
                <a:cxn ang="0">
                  <a:pos x="156" y="14"/>
                </a:cxn>
                <a:cxn ang="0">
                  <a:pos x="135" y="22"/>
                </a:cxn>
                <a:cxn ang="0">
                  <a:pos x="124" y="36"/>
                </a:cxn>
                <a:cxn ang="0">
                  <a:pos x="124" y="116"/>
                </a:cxn>
                <a:cxn ang="0">
                  <a:pos x="135" y="124"/>
                </a:cxn>
                <a:cxn ang="0">
                  <a:pos x="142" y="131"/>
                </a:cxn>
                <a:cxn ang="0">
                  <a:pos x="80" y="124"/>
                </a:cxn>
                <a:cxn ang="0">
                  <a:pos x="91" y="120"/>
                </a:cxn>
                <a:cxn ang="0">
                  <a:pos x="98" y="116"/>
                </a:cxn>
                <a:cxn ang="0">
                  <a:pos x="98" y="44"/>
                </a:cxn>
                <a:cxn ang="0">
                  <a:pos x="91" y="22"/>
                </a:cxn>
                <a:cxn ang="0">
                  <a:pos x="76" y="14"/>
                </a:cxn>
                <a:cxn ang="0">
                  <a:pos x="55" y="22"/>
                </a:cxn>
                <a:cxn ang="0">
                  <a:pos x="44" y="36"/>
                </a:cxn>
                <a:cxn ang="0">
                  <a:pos x="47" y="116"/>
                </a:cxn>
                <a:cxn ang="0">
                  <a:pos x="58" y="124"/>
                </a:cxn>
                <a:cxn ang="0">
                  <a:pos x="62" y="131"/>
                </a:cxn>
                <a:cxn ang="0">
                  <a:pos x="0" y="124"/>
                </a:cxn>
                <a:cxn ang="0">
                  <a:pos x="15" y="120"/>
                </a:cxn>
                <a:cxn ang="0">
                  <a:pos x="18" y="116"/>
                </a:cxn>
                <a:cxn ang="0">
                  <a:pos x="22" y="29"/>
                </a:cxn>
                <a:cxn ang="0">
                  <a:pos x="15" y="18"/>
                </a:cxn>
                <a:cxn ang="0">
                  <a:pos x="0" y="14"/>
                </a:cxn>
                <a:cxn ang="0">
                  <a:pos x="44" y="4"/>
                </a:cxn>
                <a:cxn ang="0">
                  <a:pos x="44" y="22"/>
                </a:cxn>
                <a:cxn ang="0">
                  <a:pos x="55" y="14"/>
                </a:cxn>
                <a:cxn ang="0">
                  <a:pos x="73" y="4"/>
                </a:cxn>
              </a:cxnLst>
              <a:rect l="0" t="0" r="r" b="b"/>
              <a:pathLst>
                <a:path w="222" h="131">
                  <a:moveTo>
                    <a:pt x="87" y="0"/>
                  </a:moveTo>
                  <a:lnTo>
                    <a:pt x="98" y="0"/>
                  </a:lnTo>
                  <a:lnTo>
                    <a:pt x="109" y="7"/>
                  </a:lnTo>
                  <a:lnTo>
                    <a:pt x="116" y="14"/>
                  </a:lnTo>
                  <a:lnTo>
                    <a:pt x="124" y="22"/>
                  </a:lnTo>
                  <a:lnTo>
                    <a:pt x="131" y="14"/>
                  </a:lnTo>
                  <a:lnTo>
                    <a:pt x="138" y="7"/>
                  </a:lnTo>
                  <a:lnTo>
                    <a:pt x="153" y="4"/>
                  </a:lnTo>
                  <a:lnTo>
                    <a:pt x="167" y="0"/>
                  </a:lnTo>
                  <a:lnTo>
                    <a:pt x="175" y="0"/>
                  </a:lnTo>
                  <a:lnTo>
                    <a:pt x="185" y="4"/>
                  </a:lnTo>
                  <a:lnTo>
                    <a:pt x="193" y="11"/>
                  </a:lnTo>
                  <a:lnTo>
                    <a:pt x="196" y="18"/>
                  </a:lnTo>
                  <a:lnTo>
                    <a:pt x="200" y="29"/>
                  </a:lnTo>
                  <a:lnTo>
                    <a:pt x="200" y="44"/>
                  </a:lnTo>
                  <a:lnTo>
                    <a:pt x="200" y="109"/>
                  </a:lnTo>
                  <a:lnTo>
                    <a:pt x="204" y="116"/>
                  </a:lnTo>
                  <a:lnTo>
                    <a:pt x="204" y="120"/>
                  </a:lnTo>
                  <a:lnTo>
                    <a:pt x="207" y="120"/>
                  </a:lnTo>
                  <a:lnTo>
                    <a:pt x="215" y="124"/>
                  </a:lnTo>
                  <a:lnTo>
                    <a:pt x="222" y="124"/>
                  </a:lnTo>
                  <a:lnTo>
                    <a:pt x="222" y="131"/>
                  </a:lnTo>
                  <a:lnTo>
                    <a:pt x="156" y="131"/>
                  </a:lnTo>
                  <a:lnTo>
                    <a:pt x="156" y="124"/>
                  </a:lnTo>
                  <a:lnTo>
                    <a:pt x="164" y="124"/>
                  </a:lnTo>
                  <a:lnTo>
                    <a:pt x="171" y="120"/>
                  </a:lnTo>
                  <a:lnTo>
                    <a:pt x="175" y="116"/>
                  </a:lnTo>
                  <a:lnTo>
                    <a:pt x="178" y="109"/>
                  </a:lnTo>
                  <a:lnTo>
                    <a:pt x="178" y="44"/>
                  </a:lnTo>
                  <a:lnTo>
                    <a:pt x="175" y="33"/>
                  </a:lnTo>
                  <a:lnTo>
                    <a:pt x="171" y="22"/>
                  </a:lnTo>
                  <a:lnTo>
                    <a:pt x="164" y="18"/>
                  </a:lnTo>
                  <a:lnTo>
                    <a:pt x="156" y="14"/>
                  </a:lnTo>
                  <a:lnTo>
                    <a:pt x="142" y="18"/>
                  </a:lnTo>
                  <a:lnTo>
                    <a:pt x="135" y="22"/>
                  </a:lnTo>
                  <a:lnTo>
                    <a:pt x="127" y="29"/>
                  </a:lnTo>
                  <a:lnTo>
                    <a:pt x="124" y="36"/>
                  </a:lnTo>
                  <a:lnTo>
                    <a:pt x="124" y="109"/>
                  </a:lnTo>
                  <a:lnTo>
                    <a:pt x="124" y="116"/>
                  </a:lnTo>
                  <a:lnTo>
                    <a:pt x="131" y="120"/>
                  </a:lnTo>
                  <a:lnTo>
                    <a:pt x="135" y="124"/>
                  </a:lnTo>
                  <a:lnTo>
                    <a:pt x="142" y="124"/>
                  </a:lnTo>
                  <a:lnTo>
                    <a:pt x="142" y="131"/>
                  </a:lnTo>
                  <a:lnTo>
                    <a:pt x="80" y="131"/>
                  </a:lnTo>
                  <a:lnTo>
                    <a:pt x="80" y="124"/>
                  </a:lnTo>
                  <a:lnTo>
                    <a:pt x="87" y="124"/>
                  </a:lnTo>
                  <a:lnTo>
                    <a:pt x="91" y="120"/>
                  </a:lnTo>
                  <a:lnTo>
                    <a:pt x="95" y="120"/>
                  </a:lnTo>
                  <a:lnTo>
                    <a:pt x="98" y="116"/>
                  </a:lnTo>
                  <a:lnTo>
                    <a:pt x="98" y="109"/>
                  </a:lnTo>
                  <a:lnTo>
                    <a:pt x="98" y="44"/>
                  </a:lnTo>
                  <a:lnTo>
                    <a:pt x="98" y="33"/>
                  </a:lnTo>
                  <a:lnTo>
                    <a:pt x="91" y="22"/>
                  </a:lnTo>
                  <a:lnTo>
                    <a:pt x="84" y="18"/>
                  </a:lnTo>
                  <a:lnTo>
                    <a:pt x="76" y="14"/>
                  </a:lnTo>
                  <a:lnTo>
                    <a:pt x="65" y="18"/>
                  </a:lnTo>
                  <a:lnTo>
                    <a:pt x="55" y="22"/>
                  </a:lnTo>
                  <a:lnTo>
                    <a:pt x="47" y="29"/>
                  </a:lnTo>
                  <a:lnTo>
                    <a:pt x="44" y="36"/>
                  </a:lnTo>
                  <a:lnTo>
                    <a:pt x="44" y="109"/>
                  </a:lnTo>
                  <a:lnTo>
                    <a:pt x="47" y="116"/>
                  </a:lnTo>
                  <a:lnTo>
                    <a:pt x="51" y="120"/>
                  </a:lnTo>
                  <a:lnTo>
                    <a:pt x="58" y="124"/>
                  </a:lnTo>
                  <a:lnTo>
                    <a:pt x="62" y="124"/>
                  </a:lnTo>
                  <a:lnTo>
                    <a:pt x="62" y="131"/>
                  </a:lnTo>
                  <a:lnTo>
                    <a:pt x="0" y="131"/>
                  </a:lnTo>
                  <a:lnTo>
                    <a:pt x="0" y="124"/>
                  </a:lnTo>
                  <a:lnTo>
                    <a:pt x="7" y="124"/>
                  </a:lnTo>
                  <a:lnTo>
                    <a:pt x="15" y="120"/>
                  </a:lnTo>
                  <a:lnTo>
                    <a:pt x="18" y="116"/>
                  </a:lnTo>
                  <a:lnTo>
                    <a:pt x="22" y="109"/>
                  </a:lnTo>
                  <a:lnTo>
                    <a:pt x="22" y="29"/>
                  </a:lnTo>
                  <a:lnTo>
                    <a:pt x="18" y="22"/>
                  </a:lnTo>
                  <a:lnTo>
                    <a:pt x="15" y="18"/>
                  </a:lnTo>
                  <a:lnTo>
                    <a:pt x="7" y="14"/>
                  </a:lnTo>
                  <a:lnTo>
                    <a:pt x="0" y="14"/>
                  </a:lnTo>
                  <a:lnTo>
                    <a:pt x="0" y="4"/>
                  </a:lnTo>
                  <a:lnTo>
                    <a:pt x="44" y="4"/>
                  </a:lnTo>
                  <a:lnTo>
                    <a:pt x="44" y="22"/>
                  </a:lnTo>
                  <a:lnTo>
                    <a:pt x="55" y="14"/>
                  </a:lnTo>
                  <a:lnTo>
                    <a:pt x="62" y="7"/>
                  </a:lnTo>
                  <a:lnTo>
                    <a:pt x="73" y="4"/>
                  </a:lnTo>
                  <a:lnTo>
                    <a:pt x="87" y="0"/>
                  </a:lnTo>
                  <a:close/>
                </a:path>
              </a:pathLst>
            </a:custGeom>
            <a:solidFill>
              <a:srgbClr val="000000"/>
            </a:solidFill>
            <a:ln w="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90935" name="Freeform 119"/>
            <p:cNvSpPr>
              <a:spLocks/>
            </p:cNvSpPr>
            <p:nvPr/>
          </p:nvSpPr>
          <p:spPr bwMode="auto">
            <a:xfrm>
              <a:off x="695" y="9239"/>
              <a:ext cx="156" cy="193"/>
            </a:xfrm>
            <a:custGeom>
              <a:avLst/>
              <a:gdLst/>
              <a:ahLst/>
              <a:cxnLst>
                <a:cxn ang="0">
                  <a:pos x="87" y="0"/>
                </a:cxn>
                <a:cxn ang="0">
                  <a:pos x="101" y="4"/>
                </a:cxn>
                <a:cxn ang="0">
                  <a:pos x="112" y="4"/>
                </a:cxn>
                <a:cxn ang="0">
                  <a:pos x="123" y="7"/>
                </a:cxn>
                <a:cxn ang="0">
                  <a:pos x="134" y="14"/>
                </a:cxn>
                <a:cxn ang="0">
                  <a:pos x="138" y="4"/>
                </a:cxn>
                <a:cxn ang="0">
                  <a:pos x="149" y="4"/>
                </a:cxn>
                <a:cxn ang="0">
                  <a:pos x="149" y="69"/>
                </a:cxn>
                <a:cxn ang="0">
                  <a:pos x="138" y="69"/>
                </a:cxn>
                <a:cxn ang="0">
                  <a:pos x="138" y="62"/>
                </a:cxn>
                <a:cxn ang="0">
                  <a:pos x="134" y="51"/>
                </a:cxn>
                <a:cxn ang="0">
                  <a:pos x="127" y="40"/>
                </a:cxn>
                <a:cxn ang="0">
                  <a:pos x="123" y="29"/>
                </a:cxn>
                <a:cxn ang="0">
                  <a:pos x="116" y="22"/>
                </a:cxn>
                <a:cxn ang="0">
                  <a:pos x="109" y="18"/>
                </a:cxn>
                <a:cxn ang="0">
                  <a:pos x="98" y="14"/>
                </a:cxn>
                <a:cxn ang="0">
                  <a:pos x="91" y="11"/>
                </a:cxn>
                <a:cxn ang="0">
                  <a:pos x="76" y="14"/>
                </a:cxn>
                <a:cxn ang="0">
                  <a:pos x="65" y="18"/>
                </a:cxn>
                <a:cxn ang="0">
                  <a:pos x="54" y="25"/>
                </a:cxn>
                <a:cxn ang="0">
                  <a:pos x="47" y="33"/>
                </a:cxn>
                <a:cxn ang="0">
                  <a:pos x="40" y="47"/>
                </a:cxn>
                <a:cxn ang="0">
                  <a:pos x="36" y="62"/>
                </a:cxn>
                <a:cxn ang="0">
                  <a:pos x="32" y="76"/>
                </a:cxn>
                <a:cxn ang="0">
                  <a:pos x="32" y="98"/>
                </a:cxn>
                <a:cxn ang="0">
                  <a:pos x="32" y="113"/>
                </a:cxn>
                <a:cxn ang="0">
                  <a:pos x="36" y="131"/>
                </a:cxn>
                <a:cxn ang="0">
                  <a:pos x="40" y="142"/>
                </a:cxn>
                <a:cxn ang="0">
                  <a:pos x="47" y="156"/>
                </a:cxn>
                <a:cxn ang="0">
                  <a:pos x="58" y="164"/>
                </a:cxn>
                <a:cxn ang="0">
                  <a:pos x="69" y="171"/>
                </a:cxn>
                <a:cxn ang="0">
                  <a:pos x="80" y="178"/>
                </a:cxn>
                <a:cxn ang="0">
                  <a:pos x="94" y="178"/>
                </a:cxn>
                <a:cxn ang="0">
                  <a:pos x="101" y="178"/>
                </a:cxn>
                <a:cxn ang="0">
                  <a:pos x="112" y="175"/>
                </a:cxn>
                <a:cxn ang="0">
                  <a:pos x="120" y="171"/>
                </a:cxn>
                <a:cxn ang="0">
                  <a:pos x="127" y="167"/>
                </a:cxn>
                <a:cxn ang="0">
                  <a:pos x="138" y="153"/>
                </a:cxn>
                <a:cxn ang="0">
                  <a:pos x="149" y="138"/>
                </a:cxn>
                <a:cxn ang="0">
                  <a:pos x="156" y="142"/>
                </a:cxn>
                <a:cxn ang="0">
                  <a:pos x="149" y="160"/>
                </a:cxn>
                <a:cxn ang="0">
                  <a:pos x="138" y="171"/>
                </a:cxn>
                <a:cxn ang="0">
                  <a:pos x="127" y="182"/>
                </a:cxn>
                <a:cxn ang="0">
                  <a:pos x="116" y="189"/>
                </a:cxn>
                <a:cxn ang="0">
                  <a:pos x="101" y="193"/>
                </a:cxn>
                <a:cxn ang="0">
                  <a:pos x="83" y="193"/>
                </a:cxn>
                <a:cxn ang="0">
                  <a:pos x="69" y="193"/>
                </a:cxn>
                <a:cxn ang="0">
                  <a:pos x="51" y="185"/>
                </a:cxn>
                <a:cxn ang="0">
                  <a:pos x="36" y="178"/>
                </a:cxn>
                <a:cxn ang="0">
                  <a:pos x="25" y="167"/>
                </a:cxn>
                <a:cxn ang="0">
                  <a:pos x="14" y="156"/>
                </a:cxn>
                <a:cxn ang="0">
                  <a:pos x="7" y="138"/>
                </a:cxn>
                <a:cxn ang="0">
                  <a:pos x="3" y="120"/>
                </a:cxn>
                <a:cxn ang="0">
                  <a:pos x="0" y="98"/>
                </a:cxn>
                <a:cxn ang="0">
                  <a:pos x="3" y="76"/>
                </a:cxn>
                <a:cxn ang="0">
                  <a:pos x="7" y="58"/>
                </a:cxn>
                <a:cxn ang="0">
                  <a:pos x="14" y="44"/>
                </a:cxn>
                <a:cxn ang="0">
                  <a:pos x="25" y="29"/>
                </a:cxn>
                <a:cxn ang="0">
                  <a:pos x="40" y="18"/>
                </a:cxn>
                <a:cxn ang="0">
                  <a:pos x="54" y="7"/>
                </a:cxn>
                <a:cxn ang="0">
                  <a:pos x="69" y="4"/>
                </a:cxn>
                <a:cxn ang="0">
                  <a:pos x="87" y="0"/>
                </a:cxn>
              </a:cxnLst>
              <a:rect l="0" t="0" r="r" b="b"/>
              <a:pathLst>
                <a:path w="156" h="193">
                  <a:moveTo>
                    <a:pt x="87" y="0"/>
                  </a:moveTo>
                  <a:lnTo>
                    <a:pt x="101" y="4"/>
                  </a:lnTo>
                  <a:lnTo>
                    <a:pt x="112" y="4"/>
                  </a:lnTo>
                  <a:lnTo>
                    <a:pt x="123" y="7"/>
                  </a:lnTo>
                  <a:lnTo>
                    <a:pt x="134" y="14"/>
                  </a:lnTo>
                  <a:lnTo>
                    <a:pt x="138" y="4"/>
                  </a:lnTo>
                  <a:lnTo>
                    <a:pt x="149" y="4"/>
                  </a:lnTo>
                  <a:lnTo>
                    <a:pt x="149" y="69"/>
                  </a:lnTo>
                  <a:lnTo>
                    <a:pt x="138" y="69"/>
                  </a:lnTo>
                  <a:lnTo>
                    <a:pt x="138" y="62"/>
                  </a:lnTo>
                  <a:lnTo>
                    <a:pt x="134" y="51"/>
                  </a:lnTo>
                  <a:lnTo>
                    <a:pt x="127" y="40"/>
                  </a:lnTo>
                  <a:lnTo>
                    <a:pt x="123" y="29"/>
                  </a:lnTo>
                  <a:lnTo>
                    <a:pt x="116" y="22"/>
                  </a:lnTo>
                  <a:lnTo>
                    <a:pt x="109" y="18"/>
                  </a:lnTo>
                  <a:lnTo>
                    <a:pt x="98" y="14"/>
                  </a:lnTo>
                  <a:lnTo>
                    <a:pt x="91" y="11"/>
                  </a:lnTo>
                  <a:lnTo>
                    <a:pt x="76" y="14"/>
                  </a:lnTo>
                  <a:lnTo>
                    <a:pt x="65" y="18"/>
                  </a:lnTo>
                  <a:lnTo>
                    <a:pt x="54" y="25"/>
                  </a:lnTo>
                  <a:lnTo>
                    <a:pt x="47" y="33"/>
                  </a:lnTo>
                  <a:lnTo>
                    <a:pt x="40" y="47"/>
                  </a:lnTo>
                  <a:lnTo>
                    <a:pt x="36" y="62"/>
                  </a:lnTo>
                  <a:lnTo>
                    <a:pt x="32" y="76"/>
                  </a:lnTo>
                  <a:lnTo>
                    <a:pt x="32" y="98"/>
                  </a:lnTo>
                  <a:lnTo>
                    <a:pt x="32" y="113"/>
                  </a:lnTo>
                  <a:lnTo>
                    <a:pt x="36" y="131"/>
                  </a:lnTo>
                  <a:lnTo>
                    <a:pt x="40" y="142"/>
                  </a:lnTo>
                  <a:lnTo>
                    <a:pt x="47" y="156"/>
                  </a:lnTo>
                  <a:lnTo>
                    <a:pt x="58" y="164"/>
                  </a:lnTo>
                  <a:lnTo>
                    <a:pt x="69" y="171"/>
                  </a:lnTo>
                  <a:lnTo>
                    <a:pt x="80" y="178"/>
                  </a:lnTo>
                  <a:lnTo>
                    <a:pt x="94" y="178"/>
                  </a:lnTo>
                  <a:lnTo>
                    <a:pt x="101" y="178"/>
                  </a:lnTo>
                  <a:lnTo>
                    <a:pt x="112" y="175"/>
                  </a:lnTo>
                  <a:lnTo>
                    <a:pt x="120" y="171"/>
                  </a:lnTo>
                  <a:lnTo>
                    <a:pt x="127" y="167"/>
                  </a:lnTo>
                  <a:lnTo>
                    <a:pt x="138" y="153"/>
                  </a:lnTo>
                  <a:lnTo>
                    <a:pt x="149" y="138"/>
                  </a:lnTo>
                  <a:lnTo>
                    <a:pt x="156" y="142"/>
                  </a:lnTo>
                  <a:lnTo>
                    <a:pt x="149" y="160"/>
                  </a:lnTo>
                  <a:lnTo>
                    <a:pt x="138" y="171"/>
                  </a:lnTo>
                  <a:lnTo>
                    <a:pt x="127" y="182"/>
                  </a:lnTo>
                  <a:lnTo>
                    <a:pt x="116" y="189"/>
                  </a:lnTo>
                  <a:lnTo>
                    <a:pt x="101" y="193"/>
                  </a:lnTo>
                  <a:lnTo>
                    <a:pt x="83" y="193"/>
                  </a:lnTo>
                  <a:lnTo>
                    <a:pt x="69" y="193"/>
                  </a:lnTo>
                  <a:lnTo>
                    <a:pt x="51" y="185"/>
                  </a:lnTo>
                  <a:lnTo>
                    <a:pt x="36" y="178"/>
                  </a:lnTo>
                  <a:lnTo>
                    <a:pt x="25" y="167"/>
                  </a:lnTo>
                  <a:lnTo>
                    <a:pt x="14" y="156"/>
                  </a:lnTo>
                  <a:lnTo>
                    <a:pt x="7" y="138"/>
                  </a:lnTo>
                  <a:lnTo>
                    <a:pt x="3" y="120"/>
                  </a:lnTo>
                  <a:lnTo>
                    <a:pt x="0" y="98"/>
                  </a:lnTo>
                  <a:lnTo>
                    <a:pt x="3" y="76"/>
                  </a:lnTo>
                  <a:lnTo>
                    <a:pt x="7" y="58"/>
                  </a:lnTo>
                  <a:lnTo>
                    <a:pt x="14" y="44"/>
                  </a:lnTo>
                  <a:lnTo>
                    <a:pt x="25" y="29"/>
                  </a:lnTo>
                  <a:lnTo>
                    <a:pt x="40" y="18"/>
                  </a:lnTo>
                  <a:lnTo>
                    <a:pt x="54" y="7"/>
                  </a:lnTo>
                  <a:lnTo>
                    <a:pt x="69" y="4"/>
                  </a:lnTo>
                  <a:lnTo>
                    <a:pt x="87" y="0"/>
                  </a:lnTo>
                  <a:close/>
                </a:path>
              </a:pathLst>
            </a:custGeom>
            <a:solidFill>
              <a:srgbClr val="000000"/>
            </a:solidFill>
            <a:ln w="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90934" name="Freeform 118"/>
            <p:cNvSpPr>
              <a:spLocks noEditPoints="1"/>
            </p:cNvSpPr>
            <p:nvPr/>
          </p:nvSpPr>
          <p:spPr bwMode="auto">
            <a:xfrm>
              <a:off x="866" y="9297"/>
              <a:ext cx="112" cy="135"/>
            </a:xfrm>
            <a:custGeom>
              <a:avLst/>
              <a:gdLst/>
              <a:ahLst/>
              <a:cxnLst>
                <a:cxn ang="0">
                  <a:pos x="58" y="11"/>
                </a:cxn>
                <a:cxn ang="0">
                  <a:pos x="47" y="11"/>
                </a:cxn>
                <a:cxn ang="0">
                  <a:pos x="40" y="15"/>
                </a:cxn>
                <a:cxn ang="0">
                  <a:pos x="36" y="22"/>
                </a:cxn>
                <a:cxn ang="0">
                  <a:pos x="29" y="29"/>
                </a:cxn>
                <a:cxn ang="0">
                  <a:pos x="25" y="40"/>
                </a:cxn>
                <a:cxn ang="0">
                  <a:pos x="25" y="51"/>
                </a:cxn>
                <a:cxn ang="0">
                  <a:pos x="83" y="51"/>
                </a:cxn>
                <a:cxn ang="0">
                  <a:pos x="83" y="36"/>
                </a:cxn>
                <a:cxn ang="0">
                  <a:pos x="80" y="29"/>
                </a:cxn>
                <a:cxn ang="0">
                  <a:pos x="80" y="22"/>
                </a:cxn>
                <a:cxn ang="0">
                  <a:pos x="76" y="18"/>
                </a:cxn>
                <a:cxn ang="0">
                  <a:pos x="69" y="15"/>
                </a:cxn>
                <a:cxn ang="0">
                  <a:pos x="65" y="11"/>
                </a:cxn>
                <a:cxn ang="0">
                  <a:pos x="58" y="11"/>
                </a:cxn>
                <a:cxn ang="0">
                  <a:pos x="58" y="0"/>
                </a:cxn>
                <a:cxn ang="0">
                  <a:pos x="69" y="0"/>
                </a:cxn>
                <a:cxn ang="0">
                  <a:pos x="80" y="4"/>
                </a:cxn>
                <a:cxn ang="0">
                  <a:pos x="90" y="11"/>
                </a:cxn>
                <a:cxn ang="0">
                  <a:pos x="98" y="15"/>
                </a:cxn>
                <a:cxn ang="0">
                  <a:pos x="101" y="26"/>
                </a:cxn>
                <a:cxn ang="0">
                  <a:pos x="105" y="33"/>
                </a:cxn>
                <a:cxn ang="0">
                  <a:pos x="109" y="44"/>
                </a:cxn>
                <a:cxn ang="0">
                  <a:pos x="109" y="55"/>
                </a:cxn>
                <a:cxn ang="0">
                  <a:pos x="109" y="62"/>
                </a:cxn>
                <a:cxn ang="0">
                  <a:pos x="25" y="62"/>
                </a:cxn>
                <a:cxn ang="0">
                  <a:pos x="25" y="77"/>
                </a:cxn>
                <a:cxn ang="0">
                  <a:pos x="29" y="87"/>
                </a:cxn>
                <a:cxn ang="0">
                  <a:pos x="29" y="95"/>
                </a:cxn>
                <a:cxn ang="0">
                  <a:pos x="36" y="106"/>
                </a:cxn>
                <a:cxn ang="0">
                  <a:pos x="40" y="109"/>
                </a:cxn>
                <a:cxn ang="0">
                  <a:pos x="47" y="117"/>
                </a:cxn>
                <a:cxn ang="0">
                  <a:pos x="58" y="120"/>
                </a:cxn>
                <a:cxn ang="0">
                  <a:pos x="69" y="120"/>
                </a:cxn>
                <a:cxn ang="0">
                  <a:pos x="80" y="120"/>
                </a:cxn>
                <a:cxn ang="0">
                  <a:pos x="87" y="117"/>
                </a:cxn>
                <a:cxn ang="0">
                  <a:pos x="94" y="106"/>
                </a:cxn>
                <a:cxn ang="0">
                  <a:pos x="105" y="95"/>
                </a:cxn>
                <a:cxn ang="0">
                  <a:pos x="112" y="102"/>
                </a:cxn>
                <a:cxn ang="0">
                  <a:pos x="101" y="117"/>
                </a:cxn>
                <a:cxn ang="0">
                  <a:pos x="90" y="124"/>
                </a:cxn>
                <a:cxn ang="0">
                  <a:pos x="76" y="131"/>
                </a:cxn>
                <a:cxn ang="0">
                  <a:pos x="61" y="135"/>
                </a:cxn>
                <a:cxn ang="0">
                  <a:pos x="47" y="135"/>
                </a:cxn>
                <a:cxn ang="0">
                  <a:pos x="32" y="127"/>
                </a:cxn>
                <a:cxn ang="0">
                  <a:pos x="21" y="124"/>
                </a:cxn>
                <a:cxn ang="0">
                  <a:pos x="14" y="113"/>
                </a:cxn>
                <a:cxn ang="0">
                  <a:pos x="7" y="106"/>
                </a:cxn>
                <a:cxn ang="0">
                  <a:pos x="3" y="91"/>
                </a:cxn>
                <a:cxn ang="0">
                  <a:pos x="0" y="80"/>
                </a:cxn>
                <a:cxn ang="0">
                  <a:pos x="0" y="66"/>
                </a:cxn>
                <a:cxn ang="0">
                  <a:pos x="0" y="55"/>
                </a:cxn>
                <a:cxn ang="0">
                  <a:pos x="3" y="40"/>
                </a:cxn>
                <a:cxn ang="0">
                  <a:pos x="7" y="29"/>
                </a:cxn>
                <a:cxn ang="0">
                  <a:pos x="14" y="18"/>
                </a:cxn>
                <a:cxn ang="0">
                  <a:pos x="21" y="11"/>
                </a:cxn>
                <a:cxn ang="0">
                  <a:pos x="32" y="4"/>
                </a:cxn>
                <a:cxn ang="0">
                  <a:pos x="43" y="0"/>
                </a:cxn>
                <a:cxn ang="0">
                  <a:pos x="58" y="0"/>
                </a:cxn>
              </a:cxnLst>
              <a:rect l="0" t="0" r="r" b="b"/>
              <a:pathLst>
                <a:path w="112" h="135">
                  <a:moveTo>
                    <a:pt x="58" y="11"/>
                  </a:moveTo>
                  <a:lnTo>
                    <a:pt x="47" y="11"/>
                  </a:lnTo>
                  <a:lnTo>
                    <a:pt x="40" y="15"/>
                  </a:lnTo>
                  <a:lnTo>
                    <a:pt x="36" y="22"/>
                  </a:lnTo>
                  <a:lnTo>
                    <a:pt x="29" y="29"/>
                  </a:lnTo>
                  <a:lnTo>
                    <a:pt x="25" y="40"/>
                  </a:lnTo>
                  <a:lnTo>
                    <a:pt x="25" y="51"/>
                  </a:lnTo>
                  <a:lnTo>
                    <a:pt x="83" y="51"/>
                  </a:lnTo>
                  <a:lnTo>
                    <a:pt x="83" y="36"/>
                  </a:lnTo>
                  <a:lnTo>
                    <a:pt x="80" y="29"/>
                  </a:lnTo>
                  <a:lnTo>
                    <a:pt x="80" y="22"/>
                  </a:lnTo>
                  <a:lnTo>
                    <a:pt x="76" y="18"/>
                  </a:lnTo>
                  <a:lnTo>
                    <a:pt x="69" y="15"/>
                  </a:lnTo>
                  <a:lnTo>
                    <a:pt x="65" y="11"/>
                  </a:lnTo>
                  <a:lnTo>
                    <a:pt x="58" y="11"/>
                  </a:lnTo>
                  <a:close/>
                  <a:moveTo>
                    <a:pt x="58" y="0"/>
                  </a:moveTo>
                  <a:lnTo>
                    <a:pt x="69" y="0"/>
                  </a:lnTo>
                  <a:lnTo>
                    <a:pt x="80" y="4"/>
                  </a:lnTo>
                  <a:lnTo>
                    <a:pt x="90" y="11"/>
                  </a:lnTo>
                  <a:lnTo>
                    <a:pt x="98" y="15"/>
                  </a:lnTo>
                  <a:lnTo>
                    <a:pt x="101" y="26"/>
                  </a:lnTo>
                  <a:lnTo>
                    <a:pt x="105" y="33"/>
                  </a:lnTo>
                  <a:lnTo>
                    <a:pt x="109" y="44"/>
                  </a:lnTo>
                  <a:lnTo>
                    <a:pt x="109" y="55"/>
                  </a:lnTo>
                  <a:lnTo>
                    <a:pt x="109" y="62"/>
                  </a:lnTo>
                  <a:lnTo>
                    <a:pt x="25" y="62"/>
                  </a:lnTo>
                  <a:lnTo>
                    <a:pt x="25" y="77"/>
                  </a:lnTo>
                  <a:lnTo>
                    <a:pt x="29" y="87"/>
                  </a:lnTo>
                  <a:lnTo>
                    <a:pt x="29" y="95"/>
                  </a:lnTo>
                  <a:lnTo>
                    <a:pt x="36" y="106"/>
                  </a:lnTo>
                  <a:lnTo>
                    <a:pt x="40" y="109"/>
                  </a:lnTo>
                  <a:lnTo>
                    <a:pt x="47" y="117"/>
                  </a:lnTo>
                  <a:lnTo>
                    <a:pt x="58" y="120"/>
                  </a:lnTo>
                  <a:lnTo>
                    <a:pt x="69" y="120"/>
                  </a:lnTo>
                  <a:lnTo>
                    <a:pt x="80" y="120"/>
                  </a:lnTo>
                  <a:lnTo>
                    <a:pt x="87" y="117"/>
                  </a:lnTo>
                  <a:lnTo>
                    <a:pt x="94" y="106"/>
                  </a:lnTo>
                  <a:lnTo>
                    <a:pt x="105" y="95"/>
                  </a:lnTo>
                  <a:lnTo>
                    <a:pt x="112" y="102"/>
                  </a:lnTo>
                  <a:lnTo>
                    <a:pt x="101" y="117"/>
                  </a:lnTo>
                  <a:lnTo>
                    <a:pt x="90" y="124"/>
                  </a:lnTo>
                  <a:lnTo>
                    <a:pt x="76" y="131"/>
                  </a:lnTo>
                  <a:lnTo>
                    <a:pt x="61" y="135"/>
                  </a:lnTo>
                  <a:lnTo>
                    <a:pt x="47" y="135"/>
                  </a:lnTo>
                  <a:lnTo>
                    <a:pt x="32" y="127"/>
                  </a:lnTo>
                  <a:lnTo>
                    <a:pt x="21" y="124"/>
                  </a:lnTo>
                  <a:lnTo>
                    <a:pt x="14" y="113"/>
                  </a:lnTo>
                  <a:lnTo>
                    <a:pt x="7" y="106"/>
                  </a:lnTo>
                  <a:lnTo>
                    <a:pt x="3" y="91"/>
                  </a:lnTo>
                  <a:lnTo>
                    <a:pt x="0" y="80"/>
                  </a:lnTo>
                  <a:lnTo>
                    <a:pt x="0" y="66"/>
                  </a:lnTo>
                  <a:lnTo>
                    <a:pt x="0" y="55"/>
                  </a:lnTo>
                  <a:lnTo>
                    <a:pt x="3" y="40"/>
                  </a:lnTo>
                  <a:lnTo>
                    <a:pt x="7" y="29"/>
                  </a:lnTo>
                  <a:lnTo>
                    <a:pt x="14" y="18"/>
                  </a:lnTo>
                  <a:lnTo>
                    <a:pt x="21" y="11"/>
                  </a:lnTo>
                  <a:lnTo>
                    <a:pt x="32" y="4"/>
                  </a:lnTo>
                  <a:lnTo>
                    <a:pt x="43" y="0"/>
                  </a:lnTo>
                  <a:lnTo>
                    <a:pt x="58" y="0"/>
                  </a:lnTo>
                  <a:close/>
                </a:path>
              </a:pathLst>
            </a:custGeom>
            <a:solidFill>
              <a:srgbClr val="000000"/>
            </a:solidFill>
            <a:ln w="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90933" name="Freeform 117"/>
            <p:cNvSpPr>
              <a:spLocks/>
            </p:cNvSpPr>
            <p:nvPr/>
          </p:nvSpPr>
          <p:spPr bwMode="auto">
            <a:xfrm>
              <a:off x="993" y="9297"/>
              <a:ext cx="113" cy="135"/>
            </a:xfrm>
            <a:custGeom>
              <a:avLst/>
              <a:gdLst/>
              <a:ahLst/>
              <a:cxnLst>
                <a:cxn ang="0">
                  <a:pos x="62" y="0"/>
                </a:cxn>
                <a:cxn ang="0">
                  <a:pos x="73" y="0"/>
                </a:cxn>
                <a:cxn ang="0">
                  <a:pos x="84" y="4"/>
                </a:cxn>
                <a:cxn ang="0">
                  <a:pos x="91" y="7"/>
                </a:cxn>
                <a:cxn ang="0">
                  <a:pos x="98" y="15"/>
                </a:cxn>
                <a:cxn ang="0">
                  <a:pos x="102" y="22"/>
                </a:cxn>
                <a:cxn ang="0">
                  <a:pos x="102" y="33"/>
                </a:cxn>
                <a:cxn ang="0">
                  <a:pos x="102" y="40"/>
                </a:cxn>
                <a:cxn ang="0">
                  <a:pos x="102" y="44"/>
                </a:cxn>
                <a:cxn ang="0">
                  <a:pos x="94" y="47"/>
                </a:cxn>
                <a:cxn ang="0">
                  <a:pos x="91" y="51"/>
                </a:cxn>
                <a:cxn ang="0">
                  <a:pos x="84" y="47"/>
                </a:cxn>
                <a:cxn ang="0">
                  <a:pos x="80" y="47"/>
                </a:cxn>
                <a:cxn ang="0">
                  <a:pos x="76" y="40"/>
                </a:cxn>
                <a:cxn ang="0">
                  <a:pos x="73" y="36"/>
                </a:cxn>
                <a:cxn ang="0">
                  <a:pos x="76" y="26"/>
                </a:cxn>
                <a:cxn ang="0">
                  <a:pos x="76" y="18"/>
                </a:cxn>
                <a:cxn ang="0">
                  <a:pos x="76" y="15"/>
                </a:cxn>
                <a:cxn ang="0">
                  <a:pos x="76" y="11"/>
                </a:cxn>
                <a:cxn ang="0">
                  <a:pos x="69" y="11"/>
                </a:cxn>
                <a:cxn ang="0">
                  <a:pos x="62" y="11"/>
                </a:cxn>
                <a:cxn ang="0">
                  <a:pos x="47" y="11"/>
                </a:cxn>
                <a:cxn ang="0">
                  <a:pos x="44" y="15"/>
                </a:cxn>
                <a:cxn ang="0">
                  <a:pos x="36" y="22"/>
                </a:cxn>
                <a:cxn ang="0">
                  <a:pos x="33" y="29"/>
                </a:cxn>
                <a:cxn ang="0">
                  <a:pos x="29" y="40"/>
                </a:cxn>
                <a:cxn ang="0">
                  <a:pos x="29" y="51"/>
                </a:cxn>
                <a:cxn ang="0">
                  <a:pos x="25" y="66"/>
                </a:cxn>
                <a:cxn ang="0">
                  <a:pos x="29" y="80"/>
                </a:cxn>
                <a:cxn ang="0">
                  <a:pos x="33" y="95"/>
                </a:cxn>
                <a:cxn ang="0">
                  <a:pos x="36" y="106"/>
                </a:cxn>
                <a:cxn ang="0">
                  <a:pos x="47" y="113"/>
                </a:cxn>
                <a:cxn ang="0">
                  <a:pos x="54" y="120"/>
                </a:cxn>
                <a:cxn ang="0">
                  <a:pos x="65" y="120"/>
                </a:cxn>
                <a:cxn ang="0">
                  <a:pos x="76" y="120"/>
                </a:cxn>
                <a:cxn ang="0">
                  <a:pos x="87" y="113"/>
                </a:cxn>
                <a:cxn ang="0">
                  <a:pos x="94" y="106"/>
                </a:cxn>
                <a:cxn ang="0">
                  <a:pos x="102" y="95"/>
                </a:cxn>
                <a:cxn ang="0">
                  <a:pos x="113" y="102"/>
                </a:cxn>
                <a:cxn ang="0">
                  <a:pos x="102" y="117"/>
                </a:cxn>
                <a:cxn ang="0">
                  <a:pos x="87" y="124"/>
                </a:cxn>
                <a:cxn ang="0">
                  <a:pos x="73" y="131"/>
                </a:cxn>
                <a:cxn ang="0">
                  <a:pos x="58" y="135"/>
                </a:cxn>
                <a:cxn ang="0">
                  <a:pos x="44" y="131"/>
                </a:cxn>
                <a:cxn ang="0">
                  <a:pos x="29" y="127"/>
                </a:cxn>
                <a:cxn ang="0">
                  <a:pos x="14" y="117"/>
                </a:cxn>
                <a:cxn ang="0">
                  <a:pos x="7" y="102"/>
                </a:cxn>
                <a:cxn ang="0">
                  <a:pos x="3" y="87"/>
                </a:cxn>
                <a:cxn ang="0">
                  <a:pos x="0" y="66"/>
                </a:cxn>
                <a:cxn ang="0">
                  <a:pos x="0" y="55"/>
                </a:cxn>
                <a:cxn ang="0">
                  <a:pos x="3" y="40"/>
                </a:cxn>
                <a:cxn ang="0">
                  <a:pos x="11" y="29"/>
                </a:cxn>
                <a:cxn ang="0">
                  <a:pos x="18" y="18"/>
                </a:cxn>
                <a:cxn ang="0">
                  <a:pos x="25" y="11"/>
                </a:cxn>
                <a:cxn ang="0">
                  <a:pos x="36" y="4"/>
                </a:cxn>
                <a:cxn ang="0">
                  <a:pos x="47" y="0"/>
                </a:cxn>
                <a:cxn ang="0">
                  <a:pos x="62" y="0"/>
                </a:cxn>
              </a:cxnLst>
              <a:rect l="0" t="0" r="r" b="b"/>
              <a:pathLst>
                <a:path w="113" h="135">
                  <a:moveTo>
                    <a:pt x="62" y="0"/>
                  </a:moveTo>
                  <a:lnTo>
                    <a:pt x="73" y="0"/>
                  </a:lnTo>
                  <a:lnTo>
                    <a:pt x="84" y="4"/>
                  </a:lnTo>
                  <a:lnTo>
                    <a:pt x="91" y="7"/>
                  </a:lnTo>
                  <a:lnTo>
                    <a:pt x="98" y="15"/>
                  </a:lnTo>
                  <a:lnTo>
                    <a:pt x="102" y="22"/>
                  </a:lnTo>
                  <a:lnTo>
                    <a:pt x="102" y="33"/>
                  </a:lnTo>
                  <a:lnTo>
                    <a:pt x="102" y="40"/>
                  </a:lnTo>
                  <a:lnTo>
                    <a:pt x="102" y="44"/>
                  </a:lnTo>
                  <a:lnTo>
                    <a:pt x="94" y="47"/>
                  </a:lnTo>
                  <a:lnTo>
                    <a:pt x="91" y="51"/>
                  </a:lnTo>
                  <a:lnTo>
                    <a:pt x="84" y="47"/>
                  </a:lnTo>
                  <a:lnTo>
                    <a:pt x="80" y="47"/>
                  </a:lnTo>
                  <a:lnTo>
                    <a:pt x="76" y="40"/>
                  </a:lnTo>
                  <a:lnTo>
                    <a:pt x="73" y="36"/>
                  </a:lnTo>
                  <a:lnTo>
                    <a:pt x="76" y="26"/>
                  </a:lnTo>
                  <a:lnTo>
                    <a:pt x="76" y="18"/>
                  </a:lnTo>
                  <a:lnTo>
                    <a:pt x="76" y="15"/>
                  </a:lnTo>
                  <a:lnTo>
                    <a:pt x="76" y="11"/>
                  </a:lnTo>
                  <a:lnTo>
                    <a:pt x="69" y="11"/>
                  </a:lnTo>
                  <a:lnTo>
                    <a:pt x="62" y="11"/>
                  </a:lnTo>
                  <a:lnTo>
                    <a:pt x="47" y="11"/>
                  </a:lnTo>
                  <a:lnTo>
                    <a:pt x="44" y="15"/>
                  </a:lnTo>
                  <a:lnTo>
                    <a:pt x="36" y="22"/>
                  </a:lnTo>
                  <a:lnTo>
                    <a:pt x="33" y="29"/>
                  </a:lnTo>
                  <a:lnTo>
                    <a:pt x="29" y="40"/>
                  </a:lnTo>
                  <a:lnTo>
                    <a:pt x="29" y="51"/>
                  </a:lnTo>
                  <a:lnTo>
                    <a:pt x="25" y="66"/>
                  </a:lnTo>
                  <a:lnTo>
                    <a:pt x="29" y="80"/>
                  </a:lnTo>
                  <a:lnTo>
                    <a:pt x="33" y="95"/>
                  </a:lnTo>
                  <a:lnTo>
                    <a:pt x="36" y="106"/>
                  </a:lnTo>
                  <a:lnTo>
                    <a:pt x="47" y="113"/>
                  </a:lnTo>
                  <a:lnTo>
                    <a:pt x="54" y="120"/>
                  </a:lnTo>
                  <a:lnTo>
                    <a:pt x="65" y="120"/>
                  </a:lnTo>
                  <a:lnTo>
                    <a:pt x="76" y="120"/>
                  </a:lnTo>
                  <a:lnTo>
                    <a:pt x="87" y="113"/>
                  </a:lnTo>
                  <a:lnTo>
                    <a:pt x="94" y="106"/>
                  </a:lnTo>
                  <a:lnTo>
                    <a:pt x="102" y="95"/>
                  </a:lnTo>
                  <a:lnTo>
                    <a:pt x="113" y="102"/>
                  </a:lnTo>
                  <a:lnTo>
                    <a:pt x="102" y="117"/>
                  </a:lnTo>
                  <a:lnTo>
                    <a:pt x="87" y="124"/>
                  </a:lnTo>
                  <a:lnTo>
                    <a:pt x="73" y="131"/>
                  </a:lnTo>
                  <a:lnTo>
                    <a:pt x="58" y="135"/>
                  </a:lnTo>
                  <a:lnTo>
                    <a:pt x="44" y="131"/>
                  </a:lnTo>
                  <a:lnTo>
                    <a:pt x="29" y="127"/>
                  </a:lnTo>
                  <a:lnTo>
                    <a:pt x="14" y="117"/>
                  </a:lnTo>
                  <a:lnTo>
                    <a:pt x="7" y="102"/>
                  </a:lnTo>
                  <a:lnTo>
                    <a:pt x="3" y="87"/>
                  </a:lnTo>
                  <a:lnTo>
                    <a:pt x="0" y="66"/>
                  </a:lnTo>
                  <a:lnTo>
                    <a:pt x="0" y="55"/>
                  </a:lnTo>
                  <a:lnTo>
                    <a:pt x="3" y="40"/>
                  </a:lnTo>
                  <a:lnTo>
                    <a:pt x="11" y="29"/>
                  </a:lnTo>
                  <a:lnTo>
                    <a:pt x="18" y="18"/>
                  </a:lnTo>
                  <a:lnTo>
                    <a:pt x="25" y="11"/>
                  </a:lnTo>
                  <a:lnTo>
                    <a:pt x="36" y="4"/>
                  </a:lnTo>
                  <a:lnTo>
                    <a:pt x="47" y="0"/>
                  </a:lnTo>
                  <a:lnTo>
                    <a:pt x="62" y="0"/>
                  </a:lnTo>
                  <a:close/>
                </a:path>
              </a:pathLst>
            </a:custGeom>
            <a:solidFill>
              <a:srgbClr val="000000"/>
            </a:solidFill>
            <a:ln w="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90932" name="Freeform 116"/>
            <p:cNvSpPr>
              <a:spLocks/>
            </p:cNvSpPr>
            <p:nvPr/>
          </p:nvSpPr>
          <p:spPr bwMode="auto">
            <a:xfrm>
              <a:off x="1109" y="9297"/>
              <a:ext cx="142" cy="135"/>
            </a:xfrm>
            <a:custGeom>
              <a:avLst/>
              <a:gdLst/>
              <a:ahLst/>
              <a:cxnLst>
                <a:cxn ang="0">
                  <a:pos x="44" y="0"/>
                </a:cxn>
                <a:cxn ang="0">
                  <a:pos x="44" y="4"/>
                </a:cxn>
                <a:cxn ang="0">
                  <a:pos x="44" y="91"/>
                </a:cxn>
                <a:cxn ang="0">
                  <a:pos x="48" y="106"/>
                </a:cxn>
                <a:cxn ang="0">
                  <a:pos x="51" y="113"/>
                </a:cxn>
                <a:cxn ang="0">
                  <a:pos x="58" y="120"/>
                </a:cxn>
                <a:cxn ang="0">
                  <a:pos x="66" y="120"/>
                </a:cxn>
                <a:cxn ang="0">
                  <a:pos x="73" y="120"/>
                </a:cxn>
                <a:cxn ang="0">
                  <a:pos x="77" y="117"/>
                </a:cxn>
                <a:cxn ang="0">
                  <a:pos x="88" y="113"/>
                </a:cxn>
                <a:cxn ang="0">
                  <a:pos x="95" y="106"/>
                </a:cxn>
                <a:cxn ang="0">
                  <a:pos x="98" y="102"/>
                </a:cxn>
                <a:cxn ang="0">
                  <a:pos x="98" y="29"/>
                </a:cxn>
                <a:cxn ang="0">
                  <a:pos x="95" y="22"/>
                </a:cxn>
                <a:cxn ang="0">
                  <a:pos x="91" y="15"/>
                </a:cxn>
                <a:cxn ang="0">
                  <a:pos x="84" y="15"/>
                </a:cxn>
                <a:cxn ang="0">
                  <a:pos x="73" y="15"/>
                </a:cxn>
                <a:cxn ang="0">
                  <a:pos x="73" y="4"/>
                </a:cxn>
                <a:cxn ang="0">
                  <a:pos x="120" y="0"/>
                </a:cxn>
                <a:cxn ang="0">
                  <a:pos x="124" y="4"/>
                </a:cxn>
                <a:cxn ang="0">
                  <a:pos x="124" y="106"/>
                </a:cxn>
                <a:cxn ang="0">
                  <a:pos x="124" y="113"/>
                </a:cxn>
                <a:cxn ang="0">
                  <a:pos x="128" y="117"/>
                </a:cxn>
                <a:cxn ang="0">
                  <a:pos x="135" y="120"/>
                </a:cxn>
                <a:cxn ang="0">
                  <a:pos x="142" y="120"/>
                </a:cxn>
                <a:cxn ang="0">
                  <a:pos x="142" y="127"/>
                </a:cxn>
                <a:cxn ang="0">
                  <a:pos x="98" y="131"/>
                </a:cxn>
                <a:cxn ang="0">
                  <a:pos x="98" y="131"/>
                </a:cxn>
                <a:cxn ang="0">
                  <a:pos x="98" y="113"/>
                </a:cxn>
                <a:cxn ang="0">
                  <a:pos x="98" y="113"/>
                </a:cxn>
                <a:cxn ang="0">
                  <a:pos x="91" y="120"/>
                </a:cxn>
                <a:cxn ang="0">
                  <a:pos x="80" y="127"/>
                </a:cxn>
                <a:cxn ang="0">
                  <a:pos x="69" y="131"/>
                </a:cxn>
                <a:cxn ang="0">
                  <a:pos x="62" y="135"/>
                </a:cxn>
                <a:cxn ang="0">
                  <a:pos x="55" y="135"/>
                </a:cxn>
                <a:cxn ang="0">
                  <a:pos x="44" y="135"/>
                </a:cxn>
                <a:cxn ang="0">
                  <a:pos x="37" y="131"/>
                </a:cxn>
                <a:cxn ang="0">
                  <a:pos x="29" y="124"/>
                </a:cxn>
                <a:cxn ang="0">
                  <a:pos x="26" y="117"/>
                </a:cxn>
                <a:cxn ang="0">
                  <a:pos x="22" y="106"/>
                </a:cxn>
                <a:cxn ang="0">
                  <a:pos x="18" y="91"/>
                </a:cxn>
                <a:cxn ang="0">
                  <a:pos x="18" y="29"/>
                </a:cxn>
                <a:cxn ang="0">
                  <a:pos x="18" y="22"/>
                </a:cxn>
                <a:cxn ang="0">
                  <a:pos x="15" y="18"/>
                </a:cxn>
                <a:cxn ang="0">
                  <a:pos x="8" y="15"/>
                </a:cxn>
                <a:cxn ang="0">
                  <a:pos x="0" y="15"/>
                </a:cxn>
                <a:cxn ang="0">
                  <a:pos x="0" y="4"/>
                </a:cxn>
                <a:cxn ang="0">
                  <a:pos x="44" y="0"/>
                </a:cxn>
              </a:cxnLst>
              <a:rect l="0" t="0" r="r" b="b"/>
              <a:pathLst>
                <a:path w="142" h="135">
                  <a:moveTo>
                    <a:pt x="44" y="0"/>
                  </a:moveTo>
                  <a:lnTo>
                    <a:pt x="44" y="4"/>
                  </a:lnTo>
                  <a:lnTo>
                    <a:pt x="44" y="91"/>
                  </a:lnTo>
                  <a:lnTo>
                    <a:pt x="48" y="106"/>
                  </a:lnTo>
                  <a:lnTo>
                    <a:pt x="51" y="113"/>
                  </a:lnTo>
                  <a:lnTo>
                    <a:pt x="58" y="120"/>
                  </a:lnTo>
                  <a:lnTo>
                    <a:pt x="66" y="120"/>
                  </a:lnTo>
                  <a:lnTo>
                    <a:pt x="73" y="120"/>
                  </a:lnTo>
                  <a:lnTo>
                    <a:pt x="77" y="117"/>
                  </a:lnTo>
                  <a:lnTo>
                    <a:pt x="88" y="113"/>
                  </a:lnTo>
                  <a:lnTo>
                    <a:pt x="95" y="106"/>
                  </a:lnTo>
                  <a:lnTo>
                    <a:pt x="98" y="102"/>
                  </a:lnTo>
                  <a:lnTo>
                    <a:pt x="98" y="29"/>
                  </a:lnTo>
                  <a:lnTo>
                    <a:pt x="95" y="22"/>
                  </a:lnTo>
                  <a:lnTo>
                    <a:pt x="91" y="15"/>
                  </a:lnTo>
                  <a:lnTo>
                    <a:pt x="84" y="15"/>
                  </a:lnTo>
                  <a:lnTo>
                    <a:pt x="73" y="15"/>
                  </a:lnTo>
                  <a:lnTo>
                    <a:pt x="73" y="4"/>
                  </a:lnTo>
                  <a:lnTo>
                    <a:pt x="120" y="0"/>
                  </a:lnTo>
                  <a:lnTo>
                    <a:pt x="124" y="4"/>
                  </a:lnTo>
                  <a:lnTo>
                    <a:pt x="124" y="106"/>
                  </a:lnTo>
                  <a:lnTo>
                    <a:pt x="124" y="113"/>
                  </a:lnTo>
                  <a:lnTo>
                    <a:pt x="128" y="117"/>
                  </a:lnTo>
                  <a:lnTo>
                    <a:pt x="135" y="120"/>
                  </a:lnTo>
                  <a:lnTo>
                    <a:pt x="142" y="120"/>
                  </a:lnTo>
                  <a:lnTo>
                    <a:pt x="142" y="127"/>
                  </a:lnTo>
                  <a:lnTo>
                    <a:pt x="98" y="131"/>
                  </a:lnTo>
                  <a:lnTo>
                    <a:pt x="98" y="113"/>
                  </a:lnTo>
                  <a:lnTo>
                    <a:pt x="91" y="120"/>
                  </a:lnTo>
                  <a:lnTo>
                    <a:pt x="80" y="127"/>
                  </a:lnTo>
                  <a:lnTo>
                    <a:pt x="69" y="131"/>
                  </a:lnTo>
                  <a:lnTo>
                    <a:pt x="62" y="135"/>
                  </a:lnTo>
                  <a:lnTo>
                    <a:pt x="55" y="135"/>
                  </a:lnTo>
                  <a:lnTo>
                    <a:pt x="44" y="135"/>
                  </a:lnTo>
                  <a:lnTo>
                    <a:pt x="37" y="131"/>
                  </a:lnTo>
                  <a:lnTo>
                    <a:pt x="29" y="124"/>
                  </a:lnTo>
                  <a:lnTo>
                    <a:pt x="26" y="117"/>
                  </a:lnTo>
                  <a:lnTo>
                    <a:pt x="22" y="106"/>
                  </a:lnTo>
                  <a:lnTo>
                    <a:pt x="18" y="91"/>
                  </a:lnTo>
                  <a:lnTo>
                    <a:pt x="18" y="29"/>
                  </a:lnTo>
                  <a:lnTo>
                    <a:pt x="18" y="22"/>
                  </a:lnTo>
                  <a:lnTo>
                    <a:pt x="15" y="18"/>
                  </a:lnTo>
                  <a:lnTo>
                    <a:pt x="8" y="15"/>
                  </a:lnTo>
                  <a:lnTo>
                    <a:pt x="0" y="15"/>
                  </a:lnTo>
                  <a:lnTo>
                    <a:pt x="0" y="4"/>
                  </a:lnTo>
                  <a:lnTo>
                    <a:pt x="44" y="0"/>
                  </a:lnTo>
                  <a:close/>
                </a:path>
              </a:pathLst>
            </a:custGeom>
            <a:solidFill>
              <a:srgbClr val="000000"/>
            </a:solidFill>
            <a:ln w="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90931" name="Freeform 115"/>
            <p:cNvSpPr>
              <a:spLocks/>
            </p:cNvSpPr>
            <p:nvPr/>
          </p:nvSpPr>
          <p:spPr bwMode="auto">
            <a:xfrm>
              <a:off x="1266" y="9297"/>
              <a:ext cx="218" cy="131"/>
            </a:xfrm>
            <a:custGeom>
              <a:avLst/>
              <a:gdLst/>
              <a:ahLst/>
              <a:cxnLst>
                <a:cxn ang="0">
                  <a:pos x="98" y="0"/>
                </a:cxn>
                <a:cxn ang="0">
                  <a:pos x="116" y="15"/>
                </a:cxn>
                <a:cxn ang="0">
                  <a:pos x="131" y="15"/>
                </a:cxn>
                <a:cxn ang="0">
                  <a:pos x="149" y="0"/>
                </a:cxn>
                <a:cxn ang="0">
                  <a:pos x="174" y="0"/>
                </a:cxn>
                <a:cxn ang="0">
                  <a:pos x="192" y="11"/>
                </a:cxn>
                <a:cxn ang="0">
                  <a:pos x="200" y="29"/>
                </a:cxn>
                <a:cxn ang="0">
                  <a:pos x="200" y="109"/>
                </a:cxn>
                <a:cxn ang="0">
                  <a:pos x="203" y="117"/>
                </a:cxn>
                <a:cxn ang="0">
                  <a:pos x="214" y="120"/>
                </a:cxn>
                <a:cxn ang="0">
                  <a:pos x="218" y="131"/>
                </a:cxn>
                <a:cxn ang="0">
                  <a:pos x="156" y="124"/>
                </a:cxn>
                <a:cxn ang="0">
                  <a:pos x="167" y="120"/>
                </a:cxn>
                <a:cxn ang="0">
                  <a:pos x="174" y="117"/>
                </a:cxn>
                <a:cxn ang="0">
                  <a:pos x="174" y="44"/>
                </a:cxn>
                <a:cxn ang="0">
                  <a:pos x="171" y="22"/>
                </a:cxn>
                <a:cxn ang="0">
                  <a:pos x="156" y="15"/>
                </a:cxn>
                <a:cxn ang="0">
                  <a:pos x="131" y="22"/>
                </a:cxn>
                <a:cxn ang="0">
                  <a:pos x="123" y="33"/>
                </a:cxn>
                <a:cxn ang="0">
                  <a:pos x="123" y="117"/>
                </a:cxn>
                <a:cxn ang="0">
                  <a:pos x="131" y="120"/>
                </a:cxn>
                <a:cxn ang="0">
                  <a:pos x="141" y="124"/>
                </a:cxn>
                <a:cxn ang="0">
                  <a:pos x="80" y="131"/>
                </a:cxn>
                <a:cxn ang="0">
                  <a:pos x="87" y="124"/>
                </a:cxn>
                <a:cxn ang="0">
                  <a:pos x="94" y="120"/>
                </a:cxn>
                <a:cxn ang="0">
                  <a:pos x="98" y="109"/>
                </a:cxn>
                <a:cxn ang="0">
                  <a:pos x="94" y="33"/>
                </a:cxn>
                <a:cxn ang="0">
                  <a:pos x="83" y="18"/>
                </a:cxn>
                <a:cxn ang="0">
                  <a:pos x="65" y="18"/>
                </a:cxn>
                <a:cxn ang="0">
                  <a:pos x="47" y="29"/>
                </a:cxn>
                <a:cxn ang="0">
                  <a:pos x="43" y="109"/>
                </a:cxn>
                <a:cxn ang="0">
                  <a:pos x="51" y="120"/>
                </a:cxn>
                <a:cxn ang="0">
                  <a:pos x="61" y="124"/>
                </a:cxn>
                <a:cxn ang="0">
                  <a:pos x="0" y="131"/>
                </a:cxn>
                <a:cxn ang="0">
                  <a:pos x="7" y="124"/>
                </a:cxn>
                <a:cxn ang="0">
                  <a:pos x="14" y="120"/>
                </a:cxn>
                <a:cxn ang="0">
                  <a:pos x="18" y="109"/>
                </a:cxn>
                <a:cxn ang="0">
                  <a:pos x="18" y="22"/>
                </a:cxn>
                <a:cxn ang="0">
                  <a:pos x="7" y="15"/>
                </a:cxn>
                <a:cxn ang="0">
                  <a:pos x="0" y="4"/>
                </a:cxn>
                <a:cxn ang="0">
                  <a:pos x="43" y="4"/>
                </a:cxn>
                <a:cxn ang="0">
                  <a:pos x="43" y="22"/>
                </a:cxn>
                <a:cxn ang="0">
                  <a:pos x="61" y="7"/>
                </a:cxn>
                <a:cxn ang="0">
                  <a:pos x="87" y="0"/>
                </a:cxn>
              </a:cxnLst>
              <a:rect l="0" t="0" r="r" b="b"/>
              <a:pathLst>
                <a:path w="218" h="131">
                  <a:moveTo>
                    <a:pt x="87" y="0"/>
                  </a:moveTo>
                  <a:lnTo>
                    <a:pt x="98" y="0"/>
                  </a:lnTo>
                  <a:lnTo>
                    <a:pt x="109" y="7"/>
                  </a:lnTo>
                  <a:lnTo>
                    <a:pt x="116" y="15"/>
                  </a:lnTo>
                  <a:lnTo>
                    <a:pt x="120" y="22"/>
                  </a:lnTo>
                  <a:lnTo>
                    <a:pt x="131" y="15"/>
                  </a:lnTo>
                  <a:lnTo>
                    <a:pt x="138" y="7"/>
                  </a:lnTo>
                  <a:lnTo>
                    <a:pt x="149" y="0"/>
                  </a:lnTo>
                  <a:lnTo>
                    <a:pt x="163" y="0"/>
                  </a:lnTo>
                  <a:lnTo>
                    <a:pt x="174" y="0"/>
                  </a:lnTo>
                  <a:lnTo>
                    <a:pt x="185" y="4"/>
                  </a:lnTo>
                  <a:lnTo>
                    <a:pt x="192" y="11"/>
                  </a:lnTo>
                  <a:lnTo>
                    <a:pt x="196" y="18"/>
                  </a:lnTo>
                  <a:lnTo>
                    <a:pt x="200" y="29"/>
                  </a:lnTo>
                  <a:lnTo>
                    <a:pt x="200" y="44"/>
                  </a:lnTo>
                  <a:lnTo>
                    <a:pt x="200" y="109"/>
                  </a:lnTo>
                  <a:lnTo>
                    <a:pt x="203" y="117"/>
                  </a:lnTo>
                  <a:lnTo>
                    <a:pt x="207" y="120"/>
                  </a:lnTo>
                  <a:lnTo>
                    <a:pt x="214" y="120"/>
                  </a:lnTo>
                  <a:lnTo>
                    <a:pt x="218" y="124"/>
                  </a:lnTo>
                  <a:lnTo>
                    <a:pt x="218" y="131"/>
                  </a:lnTo>
                  <a:lnTo>
                    <a:pt x="156" y="131"/>
                  </a:lnTo>
                  <a:lnTo>
                    <a:pt x="156" y="124"/>
                  </a:lnTo>
                  <a:lnTo>
                    <a:pt x="163" y="124"/>
                  </a:lnTo>
                  <a:lnTo>
                    <a:pt x="167" y="120"/>
                  </a:lnTo>
                  <a:lnTo>
                    <a:pt x="171" y="120"/>
                  </a:lnTo>
                  <a:lnTo>
                    <a:pt x="174" y="117"/>
                  </a:lnTo>
                  <a:lnTo>
                    <a:pt x="174" y="109"/>
                  </a:lnTo>
                  <a:lnTo>
                    <a:pt x="174" y="44"/>
                  </a:lnTo>
                  <a:lnTo>
                    <a:pt x="174" y="33"/>
                  </a:lnTo>
                  <a:lnTo>
                    <a:pt x="171" y="22"/>
                  </a:lnTo>
                  <a:lnTo>
                    <a:pt x="163" y="18"/>
                  </a:lnTo>
                  <a:lnTo>
                    <a:pt x="156" y="15"/>
                  </a:lnTo>
                  <a:lnTo>
                    <a:pt x="141" y="18"/>
                  </a:lnTo>
                  <a:lnTo>
                    <a:pt x="131" y="22"/>
                  </a:lnTo>
                  <a:lnTo>
                    <a:pt x="127" y="29"/>
                  </a:lnTo>
                  <a:lnTo>
                    <a:pt x="123" y="33"/>
                  </a:lnTo>
                  <a:lnTo>
                    <a:pt x="123" y="109"/>
                  </a:lnTo>
                  <a:lnTo>
                    <a:pt x="123" y="117"/>
                  </a:lnTo>
                  <a:lnTo>
                    <a:pt x="127" y="117"/>
                  </a:lnTo>
                  <a:lnTo>
                    <a:pt x="131" y="120"/>
                  </a:lnTo>
                  <a:lnTo>
                    <a:pt x="134" y="120"/>
                  </a:lnTo>
                  <a:lnTo>
                    <a:pt x="141" y="124"/>
                  </a:lnTo>
                  <a:lnTo>
                    <a:pt x="141" y="131"/>
                  </a:lnTo>
                  <a:lnTo>
                    <a:pt x="80" y="131"/>
                  </a:lnTo>
                  <a:lnTo>
                    <a:pt x="80" y="124"/>
                  </a:lnTo>
                  <a:lnTo>
                    <a:pt x="87" y="124"/>
                  </a:lnTo>
                  <a:lnTo>
                    <a:pt x="91" y="120"/>
                  </a:lnTo>
                  <a:lnTo>
                    <a:pt x="94" y="120"/>
                  </a:lnTo>
                  <a:lnTo>
                    <a:pt x="94" y="117"/>
                  </a:lnTo>
                  <a:lnTo>
                    <a:pt x="98" y="109"/>
                  </a:lnTo>
                  <a:lnTo>
                    <a:pt x="98" y="44"/>
                  </a:lnTo>
                  <a:lnTo>
                    <a:pt x="94" y="33"/>
                  </a:lnTo>
                  <a:lnTo>
                    <a:pt x="91" y="22"/>
                  </a:lnTo>
                  <a:lnTo>
                    <a:pt x="83" y="18"/>
                  </a:lnTo>
                  <a:lnTo>
                    <a:pt x="76" y="15"/>
                  </a:lnTo>
                  <a:lnTo>
                    <a:pt x="65" y="18"/>
                  </a:lnTo>
                  <a:lnTo>
                    <a:pt x="54" y="22"/>
                  </a:lnTo>
                  <a:lnTo>
                    <a:pt x="47" y="29"/>
                  </a:lnTo>
                  <a:lnTo>
                    <a:pt x="43" y="33"/>
                  </a:lnTo>
                  <a:lnTo>
                    <a:pt x="43" y="109"/>
                  </a:lnTo>
                  <a:lnTo>
                    <a:pt x="47" y="117"/>
                  </a:lnTo>
                  <a:lnTo>
                    <a:pt x="51" y="120"/>
                  </a:lnTo>
                  <a:lnTo>
                    <a:pt x="58" y="120"/>
                  </a:lnTo>
                  <a:lnTo>
                    <a:pt x="61" y="124"/>
                  </a:lnTo>
                  <a:lnTo>
                    <a:pt x="61" y="131"/>
                  </a:lnTo>
                  <a:lnTo>
                    <a:pt x="0" y="131"/>
                  </a:lnTo>
                  <a:lnTo>
                    <a:pt x="0" y="124"/>
                  </a:lnTo>
                  <a:lnTo>
                    <a:pt x="7" y="124"/>
                  </a:lnTo>
                  <a:lnTo>
                    <a:pt x="11" y="120"/>
                  </a:lnTo>
                  <a:lnTo>
                    <a:pt x="14" y="120"/>
                  </a:lnTo>
                  <a:lnTo>
                    <a:pt x="18" y="117"/>
                  </a:lnTo>
                  <a:lnTo>
                    <a:pt x="18" y="109"/>
                  </a:lnTo>
                  <a:lnTo>
                    <a:pt x="18" y="29"/>
                  </a:lnTo>
                  <a:lnTo>
                    <a:pt x="18" y="22"/>
                  </a:lnTo>
                  <a:lnTo>
                    <a:pt x="11" y="18"/>
                  </a:lnTo>
                  <a:lnTo>
                    <a:pt x="7" y="15"/>
                  </a:lnTo>
                  <a:lnTo>
                    <a:pt x="0" y="15"/>
                  </a:lnTo>
                  <a:lnTo>
                    <a:pt x="0" y="4"/>
                  </a:lnTo>
                  <a:lnTo>
                    <a:pt x="40" y="0"/>
                  </a:lnTo>
                  <a:lnTo>
                    <a:pt x="43" y="4"/>
                  </a:lnTo>
                  <a:lnTo>
                    <a:pt x="43" y="22"/>
                  </a:lnTo>
                  <a:lnTo>
                    <a:pt x="51" y="15"/>
                  </a:lnTo>
                  <a:lnTo>
                    <a:pt x="61" y="7"/>
                  </a:lnTo>
                  <a:lnTo>
                    <a:pt x="72" y="0"/>
                  </a:lnTo>
                  <a:lnTo>
                    <a:pt x="87" y="0"/>
                  </a:lnTo>
                  <a:close/>
                </a:path>
              </a:pathLst>
            </a:custGeom>
            <a:solidFill>
              <a:srgbClr val="000000"/>
            </a:solidFill>
            <a:ln w="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90930" name="Freeform 114"/>
            <p:cNvSpPr>
              <a:spLocks noEditPoints="1"/>
            </p:cNvSpPr>
            <p:nvPr/>
          </p:nvSpPr>
          <p:spPr bwMode="auto">
            <a:xfrm>
              <a:off x="1266" y="10429"/>
              <a:ext cx="189" cy="185"/>
            </a:xfrm>
            <a:custGeom>
              <a:avLst/>
              <a:gdLst/>
              <a:ahLst/>
              <a:cxnLst>
                <a:cxn ang="0">
                  <a:pos x="87" y="40"/>
                </a:cxn>
                <a:cxn ang="0">
                  <a:pos x="61" y="109"/>
                </a:cxn>
                <a:cxn ang="0">
                  <a:pos x="116" y="109"/>
                </a:cxn>
                <a:cxn ang="0">
                  <a:pos x="87" y="40"/>
                </a:cxn>
                <a:cxn ang="0">
                  <a:pos x="91" y="0"/>
                </a:cxn>
                <a:cxn ang="0">
                  <a:pos x="101" y="0"/>
                </a:cxn>
                <a:cxn ang="0">
                  <a:pos x="163" y="156"/>
                </a:cxn>
                <a:cxn ang="0">
                  <a:pos x="167" y="167"/>
                </a:cxn>
                <a:cxn ang="0">
                  <a:pos x="174" y="171"/>
                </a:cxn>
                <a:cxn ang="0">
                  <a:pos x="181" y="174"/>
                </a:cxn>
                <a:cxn ang="0">
                  <a:pos x="189" y="174"/>
                </a:cxn>
                <a:cxn ang="0">
                  <a:pos x="189" y="185"/>
                </a:cxn>
                <a:cxn ang="0">
                  <a:pos x="112" y="185"/>
                </a:cxn>
                <a:cxn ang="0">
                  <a:pos x="112" y="174"/>
                </a:cxn>
                <a:cxn ang="0">
                  <a:pos x="123" y="174"/>
                </a:cxn>
                <a:cxn ang="0">
                  <a:pos x="131" y="174"/>
                </a:cxn>
                <a:cxn ang="0">
                  <a:pos x="134" y="171"/>
                </a:cxn>
                <a:cxn ang="0">
                  <a:pos x="138" y="167"/>
                </a:cxn>
                <a:cxn ang="0">
                  <a:pos x="138" y="167"/>
                </a:cxn>
                <a:cxn ang="0">
                  <a:pos x="134" y="164"/>
                </a:cxn>
                <a:cxn ang="0">
                  <a:pos x="120" y="120"/>
                </a:cxn>
                <a:cxn ang="0">
                  <a:pos x="54" y="120"/>
                </a:cxn>
                <a:cxn ang="0">
                  <a:pos x="54" y="131"/>
                </a:cxn>
                <a:cxn ang="0">
                  <a:pos x="51" y="138"/>
                </a:cxn>
                <a:cxn ang="0">
                  <a:pos x="47" y="149"/>
                </a:cxn>
                <a:cxn ang="0">
                  <a:pos x="43" y="160"/>
                </a:cxn>
                <a:cxn ang="0">
                  <a:pos x="43" y="164"/>
                </a:cxn>
                <a:cxn ang="0">
                  <a:pos x="43" y="171"/>
                </a:cxn>
                <a:cxn ang="0">
                  <a:pos x="51" y="171"/>
                </a:cxn>
                <a:cxn ang="0">
                  <a:pos x="61" y="174"/>
                </a:cxn>
                <a:cxn ang="0">
                  <a:pos x="69" y="174"/>
                </a:cxn>
                <a:cxn ang="0">
                  <a:pos x="69" y="185"/>
                </a:cxn>
                <a:cxn ang="0">
                  <a:pos x="0" y="185"/>
                </a:cxn>
                <a:cxn ang="0">
                  <a:pos x="0" y="174"/>
                </a:cxn>
                <a:cxn ang="0">
                  <a:pos x="7" y="174"/>
                </a:cxn>
                <a:cxn ang="0">
                  <a:pos x="18" y="171"/>
                </a:cxn>
                <a:cxn ang="0">
                  <a:pos x="25" y="164"/>
                </a:cxn>
                <a:cxn ang="0">
                  <a:pos x="32" y="153"/>
                </a:cxn>
                <a:cxn ang="0">
                  <a:pos x="61" y="76"/>
                </a:cxn>
                <a:cxn ang="0">
                  <a:pos x="91" y="0"/>
                </a:cxn>
              </a:cxnLst>
              <a:rect l="0" t="0" r="r" b="b"/>
              <a:pathLst>
                <a:path w="189" h="185">
                  <a:moveTo>
                    <a:pt x="87" y="40"/>
                  </a:moveTo>
                  <a:lnTo>
                    <a:pt x="61" y="109"/>
                  </a:lnTo>
                  <a:lnTo>
                    <a:pt x="116" y="109"/>
                  </a:lnTo>
                  <a:lnTo>
                    <a:pt x="87" y="40"/>
                  </a:lnTo>
                  <a:close/>
                  <a:moveTo>
                    <a:pt x="91" y="0"/>
                  </a:moveTo>
                  <a:lnTo>
                    <a:pt x="101" y="0"/>
                  </a:lnTo>
                  <a:lnTo>
                    <a:pt x="163" y="156"/>
                  </a:lnTo>
                  <a:lnTo>
                    <a:pt x="167" y="167"/>
                  </a:lnTo>
                  <a:lnTo>
                    <a:pt x="174" y="171"/>
                  </a:lnTo>
                  <a:lnTo>
                    <a:pt x="181" y="174"/>
                  </a:lnTo>
                  <a:lnTo>
                    <a:pt x="189" y="174"/>
                  </a:lnTo>
                  <a:lnTo>
                    <a:pt x="189" y="185"/>
                  </a:lnTo>
                  <a:lnTo>
                    <a:pt x="112" y="185"/>
                  </a:lnTo>
                  <a:lnTo>
                    <a:pt x="112" y="174"/>
                  </a:lnTo>
                  <a:lnTo>
                    <a:pt x="123" y="174"/>
                  </a:lnTo>
                  <a:lnTo>
                    <a:pt x="131" y="174"/>
                  </a:lnTo>
                  <a:lnTo>
                    <a:pt x="134" y="171"/>
                  </a:lnTo>
                  <a:lnTo>
                    <a:pt x="138" y="167"/>
                  </a:lnTo>
                  <a:lnTo>
                    <a:pt x="134" y="164"/>
                  </a:lnTo>
                  <a:lnTo>
                    <a:pt x="120" y="120"/>
                  </a:lnTo>
                  <a:lnTo>
                    <a:pt x="54" y="120"/>
                  </a:lnTo>
                  <a:lnTo>
                    <a:pt x="54" y="131"/>
                  </a:lnTo>
                  <a:lnTo>
                    <a:pt x="51" y="138"/>
                  </a:lnTo>
                  <a:lnTo>
                    <a:pt x="47" y="149"/>
                  </a:lnTo>
                  <a:lnTo>
                    <a:pt x="43" y="160"/>
                  </a:lnTo>
                  <a:lnTo>
                    <a:pt x="43" y="164"/>
                  </a:lnTo>
                  <a:lnTo>
                    <a:pt x="43" y="171"/>
                  </a:lnTo>
                  <a:lnTo>
                    <a:pt x="51" y="171"/>
                  </a:lnTo>
                  <a:lnTo>
                    <a:pt x="61" y="174"/>
                  </a:lnTo>
                  <a:lnTo>
                    <a:pt x="69" y="174"/>
                  </a:lnTo>
                  <a:lnTo>
                    <a:pt x="69" y="185"/>
                  </a:lnTo>
                  <a:lnTo>
                    <a:pt x="0" y="185"/>
                  </a:lnTo>
                  <a:lnTo>
                    <a:pt x="0" y="174"/>
                  </a:lnTo>
                  <a:lnTo>
                    <a:pt x="7" y="174"/>
                  </a:lnTo>
                  <a:lnTo>
                    <a:pt x="18" y="171"/>
                  </a:lnTo>
                  <a:lnTo>
                    <a:pt x="25" y="164"/>
                  </a:lnTo>
                  <a:lnTo>
                    <a:pt x="32" y="153"/>
                  </a:lnTo>
                  <a:lnTo>
                    <a:pt x="61" y="76"/>
                  </a:lnTo>
                  <a:lnTo>
                    <a:pt x="91" y="0"/>
                  </a:lnTo>
                  <a:close/>
                </a:path>
              </a:pathLst>
            </a:custGeom>
            <a:solidFill>
              <a:srgbClr val="000000"/>
            </a:solidFill>
            <a:ln w="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90929" name="Freeform 113"/>
            <p:cNvSpPr>
              <a:spLocks noEditPoints="1"/>
            </p:cNvSpPr>
            <p:nvPr/>
          </p:nvSpPr>
          <p:spPr bwMode="auto">
            <a:xfrm>
              <a:off x="1455" y="10483"/>
              <a:ext cx="138" cy="190"/>
            </a:xfrm>
            <a:custGeom>
              <a:avLst/>
              <a:gdLst/>
              <a:ahLst/>
              <a:cxnLst>
                <a:cxn ang="0">
                  <a:pos x="65" y="15"/>
                </a:cxn>
                <a:cxn ang="0">
                  <a:pos x="43" y="29"/>
                </a:cxn>
                <a:cxn ang="0">
                  <a:pos x="47" y="110"/>
                </a:cxn>
                <a:cxn ang="0">
                  <a:pos x="62" y="124"/>
                </a:cxn>
                <a:cxn ang="0">
                  <a:pos x="76" y="124"/>
                </a:cxn>
                <a:cxn ang="0">
                  <a:pos x="87" y="120"/>
                </a:cxn>
                <a:cxn ang="0">
                  <a:pos x="102" y="110"/>
                </a:cxn>
                <a:cxn ang="0">
                  <a:pos x="109" y="91"/>
                </a:cxn>
                <a:cxn ang="0">
                  <a:pos x="109" y="69"/>
                </a:cxn>
                <a:cxn ang="0">
                  <a:pos x="105" y="40"/>
                </a:cxn>
                <a:cxn ang="0">
                  <a:pos x="98" y="26"/>
                </a:cxn>
                <a:cxn ang="0">
                  <a:pos x="83" y="15"/>
                </a:cxn>
                <a:cxn ang="0">
                  <a:pos x="83" y="0"/>
                </a:cxn>
                <a:cxn ang="0">
                  <a:pos x="105" y="4"/>
                </a:cxn>
                <a:cxn ang="0">
                  <a:pos x="120" y="19"/>
                </a:cxn>
                <a:cxn ang="0">
                  <a:pos x="134" y="40"/>
                </a:cxn>
                <a:cxn ang="0">
                  <a:pos x="138" y="66"/>
                </a:cxn>
                <a:cxn ang="0">
                  <a:pos x="131" y="95"/>
                </a:cxn>
                <a:cxn ang="0">
                  <a:pos x="120" y="117"/>
                </a:cxn>
                <a:cxn ang="0">
                  <a:pos x="98" y="131"/>
                </a:cxn>
                <a:cxn ang="0">
                  <a:pos x="76" y="135"/>
                </a:cxn>
                <a:cxn ang="0">
                  <a:pos x="58" y="131"/>
                </a:cxn>
                <a:cxn ang="0">
                  <a:pos x="47" y="124"/>
                </a:cxn>
                <a:cxn ang="0">
                  <a:pos x="43" y="164"/>
                </a:cxn>
                <a:cxn ang="0">
                  <a:pos x="51" y="175"/>
                </a:cxn>
                <a:cxn ang="0">
                  <a:pos x="62" y="179"/>
                </a:cxn>
                <a:cxn ang="0">
                  <a:pos x="69" y="190"/>
                </a:cxn>
                <a:cxn ang="0">
                  <a:pos x="0" y="179"/>
                </a:cxn>
                <a:cxn ang="0">
                  <a:pos x="14" y="179"/>
                </a:cxn>
                <a:cxn ang="0">
                  <a:pos x="18" y="175"/>
                </a:cxn>
                <a:cxn ang="0">
                  <a:pos x="22" y="29"/>
                </a:cxn>
                <a:cxn ang="0">
                  <a:pos x="14" y="15"/>
                </a:cxn>
                <a:cxn ang="0">
                  <a:pos x="0" y="11"/>
                </a:cxn>
                <a:cxn ang="0">
                  <a:pos x="43" y="0"/>
                </a:cxn>
                <a:cxn ang="0">
                  <a:pos x="43" y="19"/>
                </a:cxn>
                <a:cxn ang="0">
                  <a:pos x="54" y="11"/>
                </a:cxn>
                <a:cxn ang="0">
                  <a:pos x="72" y="0"/>
                </a:cxn>
              </a:cxnLst>
              <a:rect l="0" t="0" r="r" b="b"/>
              <a:pathLst>
                <a:path w="138" h="190">
                  <a:moveTo>
                    <a:pt x="72" y="15"/>
                  </a:moveTo>
                  <a:lnTo>
                    <a:pt x="65" y="15"/>
                  </a:lnTo>
                  <a:lnTo>
                    <a:pt x="58" y="19"/>
                  </a:lnTo>
                  <a:lnTo>
                    <a:pt x="43" y="29"/>
                  </a:lnTo>
                  <a:lnTo>
                    <a:pt x="43" y="102"/>
                  </a:lnTo>
                  <a:lnTo>
                    <a:pt x="47" y="110"/>
                  </a:lnTo>
                  <a:lnTo>
                    <a:pt x="54" y="117"/>
                  </a:lnTo>
                  <a:lnTo>
                    <a:pt x="62" y="124"/>
                  </a:lnTo>
                  <a:lnTo>
                    <a:pt x="69" y="124"/>
                  </a:lnTo>
                  <a:lnTo>
                    <a:pt x="76" y="124"/>
                  </a:lnTo>
                  <a:lnTo>
                    <a:pt x="83" y="124"/>
                  </a:lnTo>
                  <a:lnTo>
                    <a:pt x="87" y="120"/>
                  </a:lnTo>
                  <a:lnTo>
                    <a:pt x="94" y="117"/>
                  </a:lnTo>
                  <a:lnTo>
                    <a:pt x="102" y="110"/>
                  </a:lnTo>
                  <a:lnTo>
                    <a:pt x="105" y="102"/>
                  </a:lnTo>
                  <a:lnTo>
                    <a:pt x="109" y="91"/>
                  </a:lnTo>
                  <a:lnTo>
                    <a:pt x="109" y="80"/>
                  </a:lnTo>
                  <a:lnTo>
                    <a:pt x="109" y="69"/>
                  </a:lnTo>
                  <a:lnTo>
                    <a:pt x="109" y="48"/>
                  </a:lnTo>
                  <a:lnTo>
                    <a:pt x="105" y="40"/>
                  </a:lnTo>
                  <a:lnTo>
                    <a:pt x="102" y="29"/>
                  </a:lnTo>
                  <a:lnTo>
                    <a:pt x="98" y="26"/>
                  </a:lnTo>
                  <a:lnTo>
                    <a:pt x="91" y="19"/>
                  </a:lnTo>
                  <a:lnTo>
                    <a:pt x="83" y="15"/>
                  </a:lnTo>
                  <a:lnTo>
                    <a:pt x="72" y="15"/>
                  </a:lnTo>
                  <a:close/>
                  <a:moveTo>
                    <a:pt x="83" y="0"/>
                  </a:moveTo>
                  <a:lnTo>
                    <a:pt x="94" y="0"/>
                  </a:lnTo>
                  <a:lnTo>
                    <a:pt x="105" y="4"/>
                  </a:lnTo>
                  <a:lnTo>
                    <a:pt x="112" y="11"/>
                  </a:lnTo>
                  <a:lnTo>
                    <a:pt x="120" y="19"/>
                  </a:lnTo>
                  <a:lnTo>
                    <a:pt x="127" y="29"/>
                  </a:lnTo>
                  <a:lnTo>
                    <a:pt x="134" y="40"/>
                  </a:lnTo>
                  <a:lnTo>
                    <a:pt x="134" y="51"/>
                  </a:lnTo>
                  <a:lnTo>
                    <a:pt x="138" y="66"/>
                  </a:lnTo>
                  <a:lnTo>
                    <a:pt x="134" y="80"/>
                  </a:lnTo>
                  <a:lnTo>
                    <a:pt x="131" y="95"/>
                  </a:lnTo>
                  <a:lnTo>
                    <a:pt x="127" y="106"/>
                  </a:lnTo>
                  <a:lnTo>
                    <a:pt x="120" y="117"/>
                  </a:lnTo>
                  <a:lnTo>
                    <a:pt x="109" y="124"/>
                  </a:lnTo>
                  <a:lnTo>
                    <a:pt x="98" y="131"/>
                  </a:lnTo>
                  <a:lnTo>
                    <a:pt x="87" y="135"/>
                  </a:lnTo>
                  <a:lnTo>
                    <a:pt x="76" y="135"/>
                  </a:lnTo>
                  <a:lnTo>
                    <a:pt x="65" y="135"/>
                  </a:lnTo>
                  <a:lnTo>
                    <a:pt x="58" y="131"/>
                  </a:lnTo>
                  <a:lnTo>
                    <a:pt x="51" y="128"/>
                  </a:lnTo>
                  <a:lnTo>
                    <a:pt x="47" y="124"/>
                  </a:lnTo>
                  <a:lnTo>
                    <a:pt x="43" y="124"/>
                  </a:lnTo>
                  <a:lnTo>
                    <a:pt x="43" y="164"/>
                  </a:lnTo>
                  <a:lnTo>
                    <a:pt x="47" y="171"/>
                  </a:lnTo>
                  <a:lnTo>
                    <a:pt x="51" y="175"/>
                  </a:lnTo>
                  <a:lnTo>
                    <a:pt x="62" y="179"/>
                  </a:lnTo>
                  <a:lnTo>
                    <a:pt x="69" y="179"/>
                  </a:lnTo>
                  <a:lnTo>
                    <a:pt x="69" y="190"/>
                  </a:lnTo>
                  <a:lnTo>
                    <a:pt x="0" y="190"/>
                  </a:lnTo>
                  <a:lnTo>
                    <a:pt x="0" y="179"/>
                  </a:lnTo>
                  <a:lnTo>
                    <a:pt x="7" y="179"/>
                  </a:lnTo>
                  <a:lnTo>
                    <a:pt x="14" y="179"/>
                  </a:lnTo>
                  <a:lnTo>
                    <a:pt x="18" y="175"/>
                  </a:lnTo>
                  <a:lnTo>
                    <a:pt x="22" y="168"/>
                  </a:lnTo>
                  <a:lnTo>
                    <a:pt x="22" y="29"/>
                  </a:lnTo>
                  <a:lnTo>
                    <a:pt x="18" y="22"/>
                  </a:lnTo>
                  <a:lnTo>
                    <a:pt x="14" y="15"/>
                  </a:lnTo>
                  <a:lnTo>
                    <a:pt x="7" y="15"/>
                  </a:lnTo>
                  <a:lnTo>
                    <a:pt x="0" y="11"/>
                  </a:lnTo>
                  <a:lnTo>
                    <a:pt x="0" y="4"/>
                  </a:lnTo>
                  <a:lnTo>
                    <a:pt x="43" y="0"/>
                  </a:lnTo>
                  <a:lnTo>
                    <a:pt x="43" y="4"/>
                  </a:lnTo>
                  <a:lnTo>
                    <a:pt x="43" y="19"/>
                  </a:lnTo>
                  <a:lnTo>
                    <a:pt x="47" y="19"/>
                  </a:lnTo>
                  <a:lnTo>
                    <a:pt x="54" y="11"/>
                  </a:lnTo>
                  <a:lnTo>
                    <a:pt x="62" y="4"/>
                  </a:lnTo>
                  <a:lnTo>
                    <a:pt x="72" y="0"/>
                  </a:lnTo>
                  <a:lnTo>
                    <a:pt x="83" y="0"/>
                  </a:lnTo>
                  <a:close/>
                </a:path>
              </a:pathLst>
            </a:custGeom>
            <a:solidFill>
              <a:srgbClr val="000000"/>
            </a:solidFill>
            <a:ln w="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90928" name="Freeform 112"/>
            <p:cNvSpPr>
              <a:spLocks noEditPoints="1"/>
            </p:cNvSpPr>
            <p:nvPr/>
          </p:nvSpPr>
          <p:spPr bwMode="auto">
            <a:xfrm>
              <a:off x="1607" y="10483"/>
              <a:ext cx="139" cy="190"/>
            </a:xfrm>
            <a:custGeom>
              <a:avLst/>
              <a:gdLst/>
              <a:ahLst/>
              <a:cxnLst>
                <a:cxn ang="0">
                  <a:pos x="62" y="15"/>
                </a:cxn>
                <a:cxn ang="0">
                  <a:pos x="44" y="29"/>
                </a:cxn>
                <a:cxn ang="0">
                  <a:pos x="48" y="110"/>
                </a:cxn>
                <a:cxn ang="0">
                  <a:pos x="62" y="124"/>
                </a:cxn>
                <a:cxn ang="0">
                  <a:pos x="73" y="124"/>
                </a:cxn>
                <a:cxn ang="0">
                  <a:pos x="88" y="120"/>
                </a:cxn>
                <a:cxn ang="0">
                  <a:pos x="99" y="110"/>
                </a:cxn>
                <a:cxn ang="0">
                  <a:pos x="106" y="91"/>
                </a:cxn>
                <a:cxn ang="0">
                  <a:pos x="110" y="69"/>
                </a:cxn>
                <a:cxn ang="0">
                  <a:pos x="106" y="40"/>
                </a:cxn>
                <a:cxn ang="0">
                  <a:pos x="95" y="26"/>
                </a:cxn>
                <a:cxn ang="0">
                  <a:pos x="81" y="15"/>
                </a:cxn>
                <a:cxn ang="0">
                  <a:pos x="81" y="0"/>
                </a:cxn>
                <a:cxn ang="0">
                  <a:pos x="102" y="4"/>
                </a:cxn>
                <a:cxn ang="0">
                  <a:pos x="121" y="19"/>
                </a:cxn>
                <a:cxn ang="0">
                  <a:pos x="131" y="40"/>
                </a:cxn>
                <a:cxn ang="0">
                  <a:pos x="139" y="66"/>
                </a:cxn>
                <a:cxn ang="0">
                  <a:pos x="131" y="95"/>
                </a:cxn>
                <a:cxn ang="0">
                  <a:pos x="117" y="117"/>
                </a:cxn>
                <a:cxn ang="0">
                  <a:pos x="99" y="131"/>
                </a:cxn>
                <a:cxn ang="0">
                  <a:pos x="77" y="135"/>
                </a:cxn>
                <a:cxn ang="0">
                  <a:pos x="59" y="131"/>
                </a:cxn>
                <a:cxn ang="0">
                  <a:pos x="44" y="124"/>
                </a:cxn>
                <a:cxn ang="0">
                  <a:pos x="44" y="164"/>
                </a:cxn>
                <a:cxn ang="0">
                  <a:pos x="48" y="175"/>
                </a:cxn>
                <a:cxn ang="0">
                  <a:pos x="62" y="179"/>
                </a:cxn>
                <a:cxn ang="0">
                  <a:pos x="70" y="190"/>
                </a:cxn>
                <a:cxn ang="0">
                  <a:pos x="0" y="179"/>
                </a:cxn>
                <a:cxn ang="0">
                  <a:pos x="15" y="179"/>
                </a:cxn>
                <a:cxn ang="0">
                  <a:pos x="19" y="175"/>
                </a:cxn>
                <a:cxn ang="0">
                  <a:pos x="19" y="29"/>
                </a:cxn>
                <a:cxn ang="0">
                  <a:pos x="15" y="15"/>
                </a:cxn>
                <a:cxn ang="0">
                  <a:pos x="0" y="11"/>
                </a:cxn>
                <a:cxn ang="0">
                  <a:pos x="44" y="0"/>
                </a:cxn>
                <a:cxn ang="0">
                  <a:pos x="44" y="19"/>
                </a:cxn>
                <a:cxn ang="0">
                  <a:pos x="51" y="11"/>
                </a:cxn>
                <a:cxn ang="0">
                  <a:pos x="73" y="0"/>
                </a:cxn>
              </a:cxnLst>
              <a:rect l="0" t="0" r="r" b="b"/>
              <a:pathLst>
                <a:path w="139" h="190">
                  <a:moveTo>
                    <a:pt x="73" y="15"/>
                  </a:moveTo>
                  <a:lnTo>
                    <a:pt x="62" y="15"/>
                  </a:lnTo>
                  <a:lnTo>
                    <a:pt x="55" y="19"/>
                  </a:lnTo>
                  <a:lnTo>
                    <a:pt x="44" y="29"/>
                  </a:lnTo>
                  <a:lnTo>
                    <a:pt x="44" y="102"/>
                  </a:lnTo>
                  <a:lnTo>
                    <a:pt x="48" y="110"/>
                  </a:lnTo>
                  <a:lnTo>
                    <a:pt x="55" y="117"/>
                  </a:lnTo>
                  <a:lnTo>
                    <a:pt x="62" y="124"/>
                  </a:lnTo>
                  <a:lnTo>
                    <a:pt x="70" y="124"/>
                  </a:lnTo>
                  <a:lnTo>
                    <a:pt x="73" y="124"/>
                  </a:lnTo>
                  <a:lnTo>
                    <a:pt x="81" y="124"/>
                  </a:lnTo>
                  <a:lnTo>
                    <a:pt x="88" y="120"/>
                  </a:lnTo>
                  <a:lnTo>
                    <a:pt x="95" y="117"/>
                  </a:lnTo>
                  <a:lnTo>
                    <a:pt x="99" y="110"/>
                  </a:lnTo>
                  <a:lnTo>
                    <a:pt x="106" y="102"/>
                  </a:lnTo>
                  <a:lnTo>
                    <a:pt x="106" y="91"/>
                  </a:lnTo>
                  <a:lnTo>
                    <a:pt x="110" y="80"/>
                  </a:lnTo>
                  <a:lnTo>
                    <a:pt x="110" y="69"/>
                  </a:lnTo>
                  <a:lnTo>
                    <a:pt x="106" y="48"/>
                  </a:lnTo>
                  <a:lnTo>
                    <a:pt x="106" y="40"/>
                  </a:lnTo>
                  <a:lnTo>
                    <a:pt x="102" y="29"/>
                  </a:lnTo>
                  <a:lnTo>
                    <a:pt x="95" y="26"/>
                  </a:lnTo>
                  <a:lnTo>
                    <a:pt x="91" y="19"/>
                  </a:lnTo>
                  <a:lnTo>
                    <a:pt x="81" y="15"/>
                  </a:lnTo>
                  <a:lnTo>
                    <a:pt x="73" y="15"/>
                  </a:lnTo>
                  <a:close/>
                  <a:moveTo>
                    <a:pt x="81" y="0"/>
                  </a:moveTo>
                  <a:lnTo>
                    <a:pt x="95" y="0"/>
                  </a:lnTo>
                  <a:lnTo>
                    <a:pt x="102" y="4"/>
                  </a:lnTo>
                  <a:lnTo>
                    <a:pt x="113" y="11"/>
                  </a:lnTo>
                  <a:lnTo>
                    <a:pt x="121" y="19"/>
                  </a:lnTo>
                  <a:lnTo>
                    <a:pt x="128" y="29"/>
                  </a:lnTo>
                  <a:lnTo>
                    <a:pt x="131" y="40"/>
                  </a:lnTo>
                  <a:lnTo>
                    <a:pt x="135" y="51"/>
                  </a:lnTo>
                  <a:lnTo>
                    <a:pt x="139" y="66"/>
                  </a:lnTo>
                  <a:lnTo>
                    <a:pt x="135" y="80"/>
                  </a:lnTo>
                  <a:lnTo>
                    <a:pt x="131" y="95"/>
                  </a:lnTo>
                  <a:lnTo>
                    <a:pt x="128" y="106"/>
                  </a:lnTo>
                  <a:lnTo>
                    <a:pt x="117" y="117"/>
                  </a:lnTo>
                  <a:lnTo>
                    <a:pt x="110" y="124"/>
                  </a:lnTo>
                  <a:lnTo>
                    <a:pt x="99" y="131"/>
                  </a:lnTo>
                  <a:lnTo>
                    <a:pt x="88" y="135"/>
                  </a:lnTo>
                  <a:lnTo>
                    <a:pt x="77" y="135"/>
                  </a:lnTo>
                  <a:lnTo>
                    <a:pt x="66" y="135"/>
                  </a:lnTo>
                  <a:lnTo>
                    <a:pt x="59" y="131"/>
                  </a:lnTo>
                  <a:lnTo>
                    <a:pt x="51" y="128"/>
                  </a:lnTo>
                  <a:lnTo>
                    <a:pt x="44" y="124"/>
                  </a:lnTo>
                  <a:lnTo>
                    <a:pt x="44" y="164"/>
                  </a:lnTo>
                  <a:lnTo>
                    <a:pt x="48" y="171"/>
                  </a:lnTo>
                  <a:lnTo>
                    <a:pt x="48" y="175"/>
                  </a:lnTo>
                  <a:lnTo>
                    <a:pt x="51" y="175"/>
                  </a:lnTo>
                  <a:lnTo>
                    <a:pt x="62" y="179"/>
                  </a:lnTo>
                  <a:lnTo>
                    <a:pt x="70" y="179"/>
                  </a:lnTo>
                  <a:lnTo>
                    <a:pt x="70" y="190"/>
                  </a:lnTo>
                  <a:lnTo>
                    <a:pt x="0" y="190"/>
                  </a:lnTo>
                  <a:lnTo>
                    <a:pt x="0" y="179"/>
                  </a:lnTo>
                  <a:lnTo>
                    <a:pt x="8" y="179"/>
                  </a:lnTo>
                  <a:lnTo>
                    <a:pt x="15" y="179"/>
                  </a:lnTo>
                  <a:lnTo>
                    <a:pt x="15" y="175"/>
                  </a:lnTo>
                  <a:lnTo>
                    <a:pt x="19" y="175"/>
                  </a:lnTo>
                  <a:lnTo>
                    <a:pt x="19" y="168"/>
                  </a:lnTo>
                  <a:lnTo>
                    <a:pt x="19" y="29"/>
                  </a:lnTo>
                  <a:lnTo>
                    <a:pt x="19" y="22"/>
                  </a:lnTo>
                  <a:lnTo>
                    <a:pt x="15" y="15"/>
                  </a:lnTo>
                  <a:lnTo>
                    <a:pt x="8" y="15"/>
                  </a:lnTo>
                  <a:lnTo>
                    <a:pt x="0" y="11"/>
                  </a:lnTo>
                  <a:lnTo>
                    <a:pt x="0" y="4"/>
                  </a:lnTo>
                  <a:lnTo>
                    <a:pt x="44" y="0"/>
                  </a:lnTo>
                  <a:lnTo>
                    <a:pt x="44" y="4"/>
                  </a:lnTo>
                  <a:lnTo>
                    <a:pt x="44" y="19"/>
                  </a:lnTo>
                  <a:lnTo>
                    <a:pt x="51" y="11"/>
                  </a:lnTo>
                  <a:lnTo>
                    <a:pt x="62" y="4"/>
                  </a:lnTo>
                  <a:lnTo>
                    <a:pt x="73" y="0"/>
                  </a:lnTo>
                  <a:lnTo>
                    <a:pt x="81" y="0"/>
                  </a:lnTo>
                  <a:close/>
                </a:path>
              </a:pathLst>
            </a:custGeom>
            <a:solidFill>
              <a:srgbClr val="000000"/>
            </a:solidFill>
            <a:ln w="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90927" name="Freeform 111"/>
            <p:cNvSpPr>
              <a:spLocks noEditPoints="1"/>
            </p:cNvSpPr>
            <p:nvPr/>
          </p:nvSpPr>
          <p:spPr bwMode="auto">
            <a:xfrm>
              <a:off x="1764" y="10483"/>
              <a:ext cx="113" cy="135"/>
            </a:xfrm>
            <a:custGeom>
              <a:avLst/>
              <a:gdLst/>
              <a:ahLst/>
              <a:cxnLst>
                <a:cxn ang="0">
                  <a:pos x="58" y="8"/>
                </a:cxn>
                <a:cxn ang="0">
                  <a:pos x="47" y="11"/>
                </a:cxn>
                <a:cxn ang="0">
                  <a:pos x="40" y="15"/>
                </a:cxn>
                <a:cxn ang="0">
                  <a:pos x="33" y="22"/>
                </a:cxn>
                <a:cxn ang="0">
                  <a:pos x="29" y="29"/>
                </a:cxn>
                <a:cxn ang="0">
                  <a:pos x="25" y="40"/>
                </a:cxn>
                <a:cxn ang="0">
                  <a:pos x="25" y="51"/>
                </a:cxn>
                <a:cxn ang="0">
                  <a:pos x="84" y="51"/>
                </a:cxn>
                <a:cxn ang="0">
                  <a:pos x="84" y="37"/>
                </a:cxn>
                <a:cxn ang="0">
                  <a:pos x="80" y="29"/>
                </a:cxn>
                <a:cxn ang="0">
                  <a:pos x="80" y="22"/>
                </a:cxn>
                <a:cxn ang="0">
                  <a:pos x="76" y="19"/>
                </a:cxn>
                <a:cxn ang="0">
                  <a:pos x="69" y="15"/>
                </a:cxn>
                <a:cxn ang="0">
                  <a:pos x="65" y="11"/>
                </a:cxn>
                <a:cxn ang="0">
                  <a:pos x="58" y="8"/>
                </a:cxn>
                <a:cxn ang="0">
                  <a:pos x="58" y="0"/>
                </a:cxn>
                <a:cxn ang="0">
                  <a:pos x="69" y="0"/>
                </a:cxn>
                <a:cxn ang="0">
                  <a:pos x="80" y="4"/>
                </a:cxn>
                <a:cxn ang="0">
                  <a:pos x="91" y="8"/>
                </a:cxn>
                <a:cxn ang="0">
                  <a:pos x="98" y="15"/>
                </a:cxn>
                <a:cxn ang="0">
                  <a:pos x="102" y="22"/>
                </a:cxn>
                <a:cxn ang="0">
                  <a:pos x="105" y="33"/>
                </a:cxn>
                <a:cxn ang="0">
                  <a:pos x="109" y="44"/>
                </a:cxn>
                <a:cxn ang="0">
                  <a:pos x="109" y="55"/>
                </a:cxn>
                <a:cxn ang="0">
                  <a:pos x="109" y="62"/>
                </a:cxn>
                <a:cxn ang="0">
                  <a:pos x="25" y="62"/>
                </a:cxn>
                <a:cxn ang="0">
                  <a:pos x="25" y="77"/>
                </a:cxn>
                <a:cxn ang="0">
                  <a:pos x="25" y="88"/>
                </a:cxn>
                <a:cxn ang="0">
                  <a:pos x="29" y="95"/>
                </a:cxn>
                <a:cxn ang="0">
                  <a:pos x="36" y="106"/>
                </a:cxn>
                <a:cxn ang="0">
                  <a:pos x="40" y="110"/>
                </a:cxn>
                <a:cxn ang="0">
                  <a:pos x="47" y="117"/>
                </a:cxn>
                <a:cxn ang="0">
                  <a:pos x="58" y="120"/>
                </a:cxn>
                <a:cxn ang="0">
                  <a:pos x="69" y="120"/>
                </a:cxn>
                <a:cxn ang="0">
                  <a:pos x="76" y="120"/>
                </a:cxn>
                <a:cxn ang="0">
                  <a:pos x="87" y="117"/>
                </a:cxn>
                <a:cxn ang="0">
                  <a:pos x="94" y="106"/>
                </a:cxn>
                <a:cxn ang="0">
                  <a:pos x="102" y="95"/>
                </a:cxn>
                <a:cxn ang="0">
                  <a:pos x="113" y="102"/>
                </a:cxn>
                <a:cxn ang="0">
                  <a:pos x="102" y="113"/>
                </a:cxn>
                <a:cxn ang="0">
                  <a:pos x="91" y="124"/>
                </a:cxn>
                <a:cxn ang="0">
                  <a:pos x="76" y="131"/>
                </a:cxn>
                <a:cxn ang="0">
                  <a:pos x="58" y="135"/>
                </a:cxn>
                <a:cxn ang="0">
                  <a:pos x="47" y="135"/>
                </a:cxn>
                <a:cxn ang="0">
                  <a:pos x="33" y="128"/>
                </a:cxn>
                <a:cxn ang="0">
                  <a:pos x="22" y="124"/>
                </a:cxn>
                <a:cxn ang="0">
                  <a:pos x="14" y="113"/>
                </a:cxn>
                <a:cxn ang="0">
                  <a:pos x="7" y="106"/>
                </a:cxn>
                <a:cxn ang="0">
                  <a:pos x="4" y="91"/>
                </a:cxn>
                <a:cxn ang="0">
                  <a:pos x="0" y="80"/>
                </a:cxn>
                <a:cxn ang="0">
                  <a:pos x="0" y="66"/>
                </a:cxn>
                <a:cxn ang="0">
                  <a:pos x="0" y="55"/>
                </a:cxn>
                <a:cxn ang="0">
                  <a:pos x="4" y="40"/>
                </a:cxn>
                <a:cxn ang="0">
                  <a:pos x="7" y="29"/>
                </a:cxn>
                <a:cxn ang="0">
                  <a:pos x="14" y="19"/>
                </a:cxn>
                <a:cxn ang="0">
                  <a:pos x="22" y="11"/>
                </a:cxn>
                <a:cxn ang="0">
                  <a:pos x="33" y="4"/>
                </a:cxn>
                <a:cxn ang="0">
                  <a:pos x="44" y="0"/>
                </a:cxn>
                <a:cxn ang="0">
                  <a:pos x="58" y="0"/>
                </a:cxn>
              </a:cxnLst>
              <a:rect l="0" t="0" r="r" b="b"/>
              <a:pathLst>
                <a:path w="113" h="135">
                  <a:moveTo>
                    <a:pt x="58" y="8"/>
                  </a:moveTo>
                  <a:lnTo>
                    <a:pt x="47" y="11"/>
                  </a:lnTo>
                  <a:lnTo>
                    <a:pt x="40" y="15"/>
                  </a:lnTo>
                  <a:lnTo>
                    <a:pt x="33" y="22"/>
                  </a:lnTo>
                  <a:lnTo>
                    <a:pt x="29" y="29"/>
                  </a:lnTo>
                  <a:lnTo>
                    <a:pt x="25" y="40"/>
                  </a:lnTo>
                  <a:lnTo>
                    <a:pt x="25" y="51"/>
                  </a:lnTo>
                  <a:lnTo>
                    <a:pt x="84" y="51"/>
                  </a:lnTo>
                  <a:lnTo>
                    <a:pt x="84" y="37"/>
                  </a:lnTo>
                  <a:lnTo>
                    <a:pt x="80" y="29"/>
                  </a:lnTo>
                  <a:lnTo>
                    <a:pt x="80" y="22"/>
                  </a:lnTo>
                  <a:lnTo>
                    <a:pt x="76" y="19"/>
                  </a:lnTo>
                  <a:lnTo>
                    <a:pt x="69" y="15"/>
                  </a:lnTo>
                  <a:lnTo>
                    <a:pt x="65" y="11"/>
                  </a:lnTo>
                  <a:lnTo>
                    <a:pt x="58" y="8"/>
                  </a:lnTo>
                  <a:close/>
                  <a:moveTo>
                    <a:pt x="58" y="0"/>
                  </a:moveTo>
                  <a:lnTo>
                    <a:pt x="69" y="0"/>
                  </a:lnTo>
                  <a:lnTo>
                    <a:pt x="80" y="4"/>
                  </a:lnTo>
                  <a:lnTo>
                    <a:pt x="91" y="8"/>
                  </a:lnTo>
                  <a:lnTo>
                    <a:pt x="98" y="15"/>
                  </a:lnTo>
                  <a:lnTo>
                    <a:pt x="102" y="22"/>
                  </a:lnTo>
                  <a:lnTo>
                    <a:pt x="105" y="33"/>
                  </a:lnTo>
                  <a:lnTo>
                    <a:pt x="109" y="44"/>
                  </a:lnTo>
                  <a:lnTo>
                    <a:pt x="109" y="55"/>
                  </a:lnTo>
                  <a:lnTo>
                    <a:pt x="109" y="62"/>
                  </a:lnTo>
                  <a:lnTo>
                    <a:pt x="25" y="62"/>
                  </a:lnTo>
                  <a:lnTo>
                    <a:pt x="25" y="77"/>
                  </a:lnTo>
                  <a:lnTo>
                    <a:pt x="25" y="88"/>
                  </a:lnTo>
                  <a:lnTo>
                    <a:pt x="29" y="95"/>
                  </a:lnTo>
                  <a:lnTo>
                    <a:pt x="36" y="106"/>
                  </a:lnTo>
                  <a:lnTo>
                    <a:pt x="40" y="110"/>
                  </a:lnTo>
                  <a:lnTo>
                    <a:pt x="47" y="117"/>
                  </a:lnTo>
                  <a:lnTo>
                    <a:pt x="58" y="120"/>
                  </a:lnTo>
                  <a:lnTo>
                    <a:pt x="69" y="120"/>
                  </a:lnTo>
                  <a:lnTo>
                    <a:pt x="76" y="120"/>
                  </a:lnTo>
                  <a:lnTo>
                    <a:pt x="87" y="117"/>
                  </a:lnTo>
                  <a:lnTo>
                    <a:pt x="94" y="106"/>
                  </a:lnTo>
                  <a:lnTo>
                    <a:pt x="102" y="95"/>
                  </a:lnTo>
                  <a:lnTo>
                    <a:pt x="113" y="102"/>
                  </a:lnTo>
                  <a:lnTo>
                    <a:pt x="102" y="113"/>
                  </a:lnTo>
                  <a:lnTo>
                    <a:pt x="91" y="124"/>
                  </a:lnTo>
                  <a:lnTo>
                    <a:pt x="76" y="131"/>
                  </a:lnTo>
                  <a:lnTo>
                    <a:pt x="58" y="135"/>
                  </a:lnTo>
                  <a:lnTo>
                    <a:pt x="47" y="135"/>
                  </a:lnTo>
                  <a:lnTo>
                    <a:pt x="33" y="128"/>
                  </a:lnTo>
                  <a:lnTo>
                    <a:pt x="22" y="124"/>
                  </a:lnTo>
                  <a:lnTo>
                    <a:pt x="14" y="113"/>
                  </a:lnTo>
                  <a:lnTo>
                    <a:pt x="7" y="106"/>
                  </a:lnTo>
                  <a:lnTo>
                    <a:pt x="4" y="91"/>
                  </a:lnTo>
                  <a:lnTo>
                    <a:pt x="0" y="80"/>
                  </a:lnTo>
                  <a:lnTo>
                    <a:pt x="0" y="66"/>
                  </a:lnTo>
                  <a:lnTo>
                    <a:pt x="0" y="55"/>
                  </a:lnTo>
                  <a:lnTo>
                    <a:pt x="4" y="40"/>
                  </a:lnTo>
                  <a:lnTo>
                    <a:pt x="7" y="29"/>
                  </a:lnTo>
                  <a:lnTo>
                    <a:pt x="14" y="19"/>
                  </a:lnTo>
                  <a:lnTo>
                    <a:pt x="22" y="11"/>
                  </a:lnTo>
                  <a:lnTo>
                    <a:pt x="33" y="4"/>
                  </a:lnTo>
                  <a:lnTo>
                    <a:pt x="44" y="0"/>
                  </a:lnTo>
                  <a:lnTo>
                    <a:pt x="58" y="0"/>
                  </a:lnTo>
                  <a:close/>
                </a:path>
              </a:pathLst>
            </a:custGeom>
            <a:solidFill>
              <a:srgbClr val="000000"/>
            </a:solidFill>
            <a:ln w="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90926" name="Freeform 110"/>
            <p:cNvSpPr>
              <a:spLocks/>
            </p:cNvSpPr>
            <p:nvPr/>
          </p:nvSpPr>
          <p:spPr bwMode="auto">
            <a:xfrm>
              <a:off x="1891" y="10483"/>
              <a:ext cx="142" cy="131"/>
            </a:xfrm>
            <a:custGeom>
              <a:avLst/>
              <a:gdLst/>
              <a:ahLst/>
              <a:cxnLst>
                <a:cxn ang="0">
                  <a:pos x="87" y="0"/>
                </a:cxn>
                <a:cxn ang="0">
                  <a:pos x="98" y="0"/>
                </a:cxn>
                <a:cxn ang="0">
                  <a:pos x="106" y="4"/>
                </a:cxn>
                <a:cxn ang="0">
                  <a:pos x="113" y="11"/>
                </a:cxn>
                <a:cxn ang="0">
                  <a:pos x="120" y="19"/>
                </a:cxn>
                <a:cxn ang="0">
                  <a:pos x="120" y="29"/>
                </a:cxn>
                <a:cxn ang="0">
                  <a:pos x="124" y="40"/>
                </a:cxn>
                <a:cxn ang="0">
                  <a:pos x="124" y="110"/>
                </a:cxn>
                <a:cxn ang="0">
                  <a:pos x="124" y="117"/>
                </a:cxn>
                <a:cxn ang="0">
                  <a:pos x="131" y="120"/>
                </a:cxn>
                <a:cxn ang="0">
                  <a:pos x="135" y="120"/>
                </a:cxn>
                <a:cxn ang="0">
                  <a:pos x="142" y="124"/>
                </a:cxn>
                <a:cxn ang="0">
                  <a:pos x="142" y="131"/>
                </a:cxn>
                <a:cxn ang="0">
                  <a:pos x="80" y="131"/>
                </a:cxn>
                <a:cxn ang="0">
                  <a:pos x="80" y="124"/>
                </a:cxn>
                <a:cxn ang="0">
                  <a:pos x="84" y="120"/>
                </a:cxn>
                <a:cxn ang="0">
                  <a:pos x="91" y="120"/>
                </a:cxn>
                <a:cxn ang="0">
                  <a:pos x="95" y="120"/>
                </a:cxn>
                <a:cxn ang="0">
                  <a:pos x="98" y="117"/>
                </a:cxn>
                <a:cxn ang="0">
                  <a:pos x="98" y="110"/>
                </a:cxn>
                <a:cxn ang="0">
                  <a:pos x="98" y="44"/>
                </a:cxn>
                <a:cxn ang="0">
                  <a:pos x="98" y="33"/>
                </a:cxn>
                <a:cxn ang="0">
                  <a:pos x="91" y="22"/>
                </a:cxn>
                <a:cxn ang="0">
                  <a:pos x="84" y="19"/>
                </a:cxn>
                <a:cxn ang="0">
                  <a:pos x="77" y="15"/>
                </a:cxn>
                <a:cxn ang="0">
                  <a:pos x="62" y="19"/>
                </a:cxn>
                <a:cxn ang="0">
                  <a:pos x="55" y="22"/>
                </a:cxn>
                <a:cxn ang="0">
                  <a:pos x="47" y="29"/>
                </a:cxn>
                <a:cxn ang="0">
                  <a:pos x="44" y="33"/>
                </a:cxn>
                <a:cxn ang="0">
                  <a:pos x="44" y="110"/>
                </a:cxn>
                <a:cxn ang="0">
                  <a:pos x="44" y="117"/>
                </a:cxn>
                <a:cxn ang="0">
                  <a:pos x="51" y="120"/>
                </a:cxn>
                <a:cxn ang="0">
                  <a:pos x="55" y="120"/>
                </a:cxn>
                <a:cxn ang="0">
                  <a:pos x="62" y="124"/>
                </a:cxn>
                <a:cxn ang="0">
                  <a:pos x="62" y="131"/>
                </a:cxn>
                <a:cxn ang="0">
                  <a:pos x="0" y="131"/>
                </a:cxn>
                <a:cxn ang="0">
                  <a:pos x="0" y="124"/>
                </a:cxn>
                <a:cxn ang="0">
                  <a:pos x="7" y="120"/>
                </a:cxn>
                <a:cxn ang="0">
                  <a:pos x="11" y="120"/>
                </a:cxn>
                <a:cxn ang="0">
                  <a:pos x="15" y="120"/>
                </a:cxn>
                <a:cxn ang="0">
                  <a:pos x="18" y="117"/>
                </a:cxn>
                <a:cxn ang="0">
                  <a:pos x="18" y="110"/>
                </a:cxn>
                <a:cxn ang="0">
                  <a:pos x="18" y="29"/>
                </a:cxn>
                <a:cxn ang="0">
                  <a:pos x="18" y="22"/>
                </a:cxn>
                <a:cxn ang="0">
                  <a:pos x="11" y="15"/>
                </a:cxn>
                <a:cxn ang="0">
                  <a:pos x="7" y="15"/>
                </a:cxn>
                <a:cxn ang="0">
                  <a:pos x="0" y="11"/>
                </a:cxn>
                <a:cxn ang="0">
                  <a:pos x="0" y="4"/>
                </a:cxn>
                <a:cxn ang="0">
                  <a:pos x="40" y="0"/>
                </a:cxn>
                <a:cxn ang="0">
                  <a:pos x="44" y="4"/>
                </a:cxn>
                <a:cxn ang="0">
                  <a:pos x="44" y="22"/>
                </a:cxn>
                <a:cxn ang="0">
                  <a:pos x="44" y="22"/>
                </a:cxn>
                <a:cxn ang="0">
                  <a:pos x="51" y="15"/>
                </a:cxn>
                <a:cxn ang="0">
                  <a:pos x="62" y="8"/>
                </a:cxn>
                <a:cxn ang="0">
                  <a:pos x="73" y="0"/>
                </a:cxn>
                <a:cxn ang="0">
                  <a:pos x="80" y="0"/>
                </a:cxn>
                <a:cxn ang="0">
                  <a:pos x="87" y="0"/>
                </a:cxn>
              </a:cxnLst>
              <a:rect l="0" t="0" r="r" b="b"/>
              <a:pathLst>
                <a:path w="142" h="131">
                  <a:moveTo>
                    <a:pt x="87" y="0"/>
                  </a:moveTo>
                  <a:lnTo>
                    <a:pt x="98" y="0"/>
                  </a:lnTo>
                  <a:lnTo>
                    <a:pt x="106" y="4"/>
                  </a:lnTo>
                  <a:lnTo>
                    <a:pt x="113" y="11"/>
                  </a:lnTo>
                  <a:lnTo>
                    <a:pt x="120" y="19"/>
                  </a:lnTo>
                  <a:lnTo>
                    <a:pt x="120" y="29"/>
                  </a:lnTo>
                  <a:lnTo>
                    <a:pt x="124" y="40"/>
                  </a:lnTo>
                  <a:lnTo>
                    <a:pt x="124" y="110"/>
                  </a:lnTo>
                  <a:lnTo>
                    <a:pt x="124" y="117"/>
                  </a:lnTo>
                  <a:lnTo>
                    <a:pt x="131" y="120"/>
                  </a:lnTo>
                  <a:lnTo>
                    <a:pt x="135" y="120"/>
                  </a:lnTo>
                  <a:lnTo>
                    <a:pt x="142" y="124"/>
                  </a:lnTo>
                  <a:lnTo>
                    <a:pt x="142" y="131"/>
                  </a:lnTo>
                  <a:lnTo>
                    <a:pt x="80" y="131"/>
                  </a:lnTo>
                  <a:lnTo>
                    <a:pt x="80" y="124"/>
                  </a:lnTo>
                  <a:lnTo>
                    <a:pt x="84" y="120"/>
                  </a:lnTo>
                  <a:lnTo>
                    <a:pt x="91" y="120"/>
                  </a:lnTo>
                  <a:lnTo>
                    <a:pt x="95" y="120"/>
                  </a:lnTo>
                  <a:lnTo>
                    <a:pt x="98" y="117"/>
                  </a:lnTo>
                  <a:lnTo>
                    <a:pt x="98" y="110"/>
                  </a:lnTo>
                  <a:lnTo>
                    <a:pt x="98" y="44"/>
                  </a:lnTo>
                  <a:lnTo>
                    <a:pt x="98" y="33"/>
                  </a:lnTo>
                  <a:lnTo>
                    <a:pt x="91" y="22"/>
                  </a:lnTo>
                  <a:lnTo>
                    <a:pt x="84" y="19"/>
                  </a:lnTo>
                  <a:lnTo>
                    <a:pt x="77" y="15"/>
                  </a:lnTo>
                  <a:lnTo>
                    <a:pt x="62" y="19"/>
                  </a:lnTo>
                  <a:lnTo>
                    <a:pt x="55" y="22"/>
                  </a:lnTo>
                  <a:lnTo>
                    <a:pt x="47" y="29"/>
                  </a:lnTo>
                  <a:lnTo>
                    <a:pt x="44" y="33"/>
                  </a:lnTo>
                  <a:lnTo>
                    <a:pt x="44" y="110"/>
                  </a:lnTo>
                  <a:lnTo>
                    <a:pt x="44" y="117"/>
                  </a:lnTo>
                  <a:lnTo>
                    <a:pt x="51" y="120"/>
                  </a:lnTo>
                  <a:lnTo>
                    <a:pt x="55" y="120"/>
                  </a:lnTo>
                  <a:lnTo>
                    <a:pt x="62" y="124"/>
                  </a:lnTo>
                  <a:lnTo>
                    <a:pt x="62" y="131"/>
                  </a:lnTo>
                  <a:lnTo>
                    <a:pt x="0" y="131"/>
                  </a:lnTo>
                  <a:lnTo>
                    <a:pt x="0" y="124"/>
                  </a:lnTo>
                  <a:lnTo>
                    <a:pt x="7" y="120"/>
                  </a:lnTo>
                  <a:lnTo>
                    <a:pt x="11" y="120"/>
                  </a:lnTo>
                  <a:lnTo>
                    <a:pt x="15" y="120"/>
                  </a:lnTo>
                  <a:lnTo>
                    <a:pt x="18" y="117"/>
                  </a:lnTo>
                  <a:lnTo>
                    <a:pt x="18" y="110"/>
                  </a:lnTo>
                  <a:lnTo>
                    <a:pt x="18" y="29"/>
                  </a:lnTo>
                  <a:lnTo>
                    <a:pt x="18" y="22"/>
                  </a:lnTo>
                  <a:lnTo>
                    <a:pt x="11" y="15"/>
                  </a:lnTo>
                  <a:lnTo>
                    <a:pt x="7" y="15"/>
                  </a:lnTo>
                  <a:lnTo>
                    <a:pt x="0" y="11"/>
                  </a:lnTo>
                  <a:lnTo>
                    <a:pt x="0" y="4"/>
                  </a:lnTo>
                  <a:lnTo>
                    <a:pt x="40" y="0"/>
                  </a:lnTo>
                  <a:lnTo>
                    <a:pt x="44" y="4"/>
                  </a:lnTo>
                  <a:lnTo>
                    <a:pt x="44" y="22"/>
                  </a:lnTo>
                  <a:lnTo>
                    <a:pt x="51" y="15"/>
                  </a:lnTo>
                  <a:lnTo>
                    <a:pt x="62" y="8"/>
                  </a:lnTo>
                  <a:lnTo>
                    <a:pt x="73" y="0"/>
                  </a:lnTo>
                  <a:lnTo>
                    <a:pt x="80" y="0"/>
                  </a:lnTo>
                  <a:lnTo>
                    <a:pt x="87" y="0"/>
                  </a:lnTo>
                  <a:close/>
                </a:path>
              </a:pathLst>
            </a:custGeom>
            <a:solidFill>
              <a:srgbClr val="000000"/>
            </a:solidFill>
            <a:ln w="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90925" name="Freeform 109"/>
            <p:cNvSpPr>
              <a:spLocks noEditPoints="1"/>
            </p:cNvSpPr>
            <p:nvPr/>
          </p:nvSpPr>
          <p:spPr bwMode="auto">
            <a:xfrm>
              <a:off x="2048" y="10414"/>
              <a:ext cx="141" cy="204"/>
            </a:xfrm>
            <a:custGeom>
              <a:avLst/>
              <a:gdLst/>
              <a:ahLst/>
              <a:cxnLst>
                <a:cxn ang="0">
                  <a:pos x="58" y="80"/>
                </a:cxn>
                <a:cxn ang="0">
                  <a:pos x="43" y="88"/>
                </a:cxn>
                <a:cxn ang="0">
                  <a:pos x="32" y="102"/>
                </a:cxn>
                <a:cxn ang="0">
                  <a:pos x="29" y="124"/>
                </a:cxn>
                <a:cxn ang="0">
                  <a:pos x="29" y="149"/>
                </a:cxn>
                <a:cxn ang="0">
                  <a:pos x="32" y="168"/>
                </a:cxn>
                <a:cxn ang="0">
                  <a:pos x="43" y="182"/>
                </a:cxn>
                <a:cxn ang="0">
                  <a:pos x="54" y="189"/>
                </a:cxn>
                <a:cxn ang="0">
                  <a:pos x="76" y="189"/>
                </a:cxn>
                <a:cxn ang="0">
                  <a:pos x="94" y="175"/>
                </a:cxn>
                <a:cxn ang="0">
                  <a:pos x="90" y="95"/>
                </a:cxn>
                <a:cxn ang="0">
                  <a:pos x="76" y="80"/>
                </a:cxn>
                <a:cxn ang="0">
                  <a:pos x="65" y="80"/>
                </a:cxn>
                <a:cxn ang="0">
                  <a:pos x="116" y="0"/>
                </a:cxn>
                <a:cxn ang="0">
                  <a:pos x="120" y="182"/>
                </a:cxn>
                <a:cxn ang="0">
                  <a:pos x="130" y="189"/>
                </a:cxn>
                <a:cxn ang="0">
                  <a:pos x="141" y="197"/>
                </a:cxn>
                <a:cxn ang="0">
                  <a:pos x="94" y="200"/>
                </a:cxn>
                <a:cxn ang="0">
                  <a:pos x="94" y="186"/>
                </a:cxn>
                <a:cxn ang="0">
                  <a:pos x="76" y="200"/>
                </a:cxn>
                <a:cxn ang="0">
                  <a:pos x="54" y="204"/>
                </a:cxn>
                <a:cxn ang="0">
                  <a:pos x="36" y="200"/>
                </a:cxn>
                <a:cxn ang="0">
                  <a:pos x="18" y="186"/>
                </a:cxn>
                <a:cxn ang="0">
                  <a:pos x="3" y="164"/>
                </a:cxn>
                <a:cxn ang="0">
                  <a:pos x="0" y="135"/>
                </a:cxn>
                <a:cxn ang="0">
                  <a:pos x="3" y="109"/>
                </a:cxn>
                <a:cxn ang="0">
                  <a:pos x="18" y="88"/>
                </a:cxn>
                <a:cxn ang="0">
                  <a:pos x="36" y="73"/>
                </a:cxn>
                <a:cxn ang="0">
                  <a:pos x="61" y="69"/>
                </a:cxn>
                <a:cxn ang="0">
                  <a:pos x="87" y="73"/>
                </a:cxn>
                <a:cxn ang="0">
                  <a:pos x="94" y="33"/>
                </a:cxn>
                <a:cxn ang="0">
                  <a:pos x="87" y="15"/>
                </a:cxn>
                <a:cxn ang="0">
                  <a:pos x="76" y="11"/>
                </a:cxn>
                <a:cxn ang="0">
                  <a:pos x="65" y="4"/>
                </a:cxn>
              </a:cxnLst>
              <a:rect l="0" t="0" r="r" b="b"/>
              <a:pathLst>
                <a:path w="141" h="204">
                  <a:moveTo>
                    <a:pt x="65" y="80"/>
                  </a:moveTo>
                  <a:lnTo>
                    <a:pt x="58" y="80"/>
                  </a:lnTo>
                  <a:lnTo>
                    <a:pt x="50" y="84"/>
                  </a:lnTo>
                  <a:lnTo>
                    <a:pt x="43" y="88"/>
                  </a:lnTo>
                  <a:lnTo>
                    <a:pt x="36" y="95"/>
                  </a:lnTo>
                  <a:lnTo>
                    <a:pt x="32" y="102"/>
                  </a:lnTo>
                  <a:lnTo>
                    <a:pt x="29" y="113"/>
                  </a:lnTo>
                  <a:lnTo>
                    <a:pt x="29" y="124"/>
                  </a:lnTo>
                  <a:lnTo>
                    <a:pt x="29" y="138"/>
                  </a:lnTo>
                  <a:lnTo>
                    <a:pt x="29" y="149"/>
                  </a:lnTo>
                  <a:lnTo>
                    <a:pt x="29" y="157"/>
                  </a:lnTo>
                  <a:lnTo>
                    <a:pt x="32" y="168"/>
                  </a:lnTo>
                  <a:lnTo>
                    <a:pt x="36" y="175"/>
                  </a:lnTo>
                  <a:lnTo>
                    <a:pt x="43" y="182"/>
                  </a:lnTo>
                  <a:lnTo>
                    <a:pt x="47" y="186"/>
                  </a:lnTo>
                  <a:lnTo>
                    <a:pt x="54" y="189"/>
                  </a:lnTo>
                  <a:lnTo>
                    <a:pt x="65" y="189"/>
                  </a:lnTo>
                  <a:lnTo>
                    <a:pt x="76" y="189"/>
                  </a:lnTo>
                  <a:lnTo>
                    <a:pt x="83" y="186"/>
                  </a:lnTo>
                  <a:lnTo>
                    <a:pt x="94" y="175"/>
                  </a:lnTo>
                  <a:lnTo>
                    <a:pt x="94" y="102"/>
                  </a:lnTo>
                  <a:lnTo>
                    <a:pt x="90" y="95"/>
                  </a:lnTo>
                  <a:lnTo>
                    <a:pt x="83" y="88"/>
                  </a:lnTo>
                  <a:lnTo>
                    <a:pt x="76" y="80"/>
                  </a:lnTo>
                  <a:lnTo>
                    <a:pt x="69" y="80"/>
                  </a:lnTo>
                  <a:lnTo>
                    <a:pt x="65" y="80"/>
                  </a:lnTo>
                  <a:close/>
                  <a:moveTo>
                    <a:pt x="116" y="0"/>
                  </a:moveTo>
                  <a:lnTo>
                    <a:pt x="116" y="0"/>
                  </a:lnTo>
                  <a:lnTo>
                    <a:pt x="116" y="175"/>
                  </a:lnTo>
                  <a:lnTo>
                    <a:pt x="120" y="182"/>
                  </a:lnTo>
                  <a:lnTo>
                    <a:pt x="123" y="186"/>
                  </a:lnTo>
                  <a:lnTo>
                    <a:pt x="130" y="189"/>
                  </a:lnTo>
                  <a:lnTo>
                    <a:pt x="141" y="189"/>
                  </a:lnTo>
                  <a:lnTo>
                    <a:pt x="141" y="197"/>
                  </a:lnTo>
                  <a:lnTo>
                    <a:pt x="94" y="200"/>
                  </a:lnTo>
                  <a:lnTo>
                    <a:pt x="94" y="186"/>
                  </a:lnTo>
                  <a:lnTo>
                    <a:pt x="83" y="193"/>
                  </a:lnTo>
                  <a:lnTo>
                    <a:pt x="76" y="200"/>
                  </a:lnTo>
                  <a:lnTo>
                    <a:pt x="65" y="204"/>
                  </a:lnTo>
                  <a:lnTo>
                    <a:pt x="54" y="204"/>
                  </a:lnTo>
                  <a:lnTo>
                    <a:pt x="43" y="204"/>
                  </a:lnTo>
                  <a:lnTo>
                    <a:pt x="36" y="200"/>
                  </a:lnTo>
                  <a:lnTo>
                    <a:pt x="25" y="193"/>
                  </a:lnTo>
                  <a:lnTo>
                    <a:pt x="18" y="186"/>
                  </a:lnTo>
                  <a:lnTo>
                    <a:pt x="10" y="175"/>
                  </a:lnTo>
                  <a:lnTo>
                    <a:pt x="3" y="164"/>
                  </a:lnTo>
                  <a:lnTo>
                    <a:pt x="0" y="149"/>
                  </a:lnTo>
                  <a:lnTo>
                    <a:pt x="0" y="135"/>
                  </a:lnTo>
                  <a:lnTo>
                    <a:pt x="0" y="124"/>
                  </a:lnTo>
                  <a:lnTo>
                    <a:pt x="3" y="109"/>
                  </a:lnTo>
                  <a:lnTo>
                    <a:pt x="10" y="98"/>
                  </a:lnTo>
                  <a:lnTo>
                    <a:pt x="18" y="88"/>
                  </a:lnTo>
                  <a:lnTo>
                    <a:pt x="29" y="80"/>
                  </a:lnTo>
                  <a:lnTo>
                    <a:pt x="36" y="73"/>
                  </a:lnTo>
                  <a:lnTo>
                    <a:pt x="50" y="69"/>
                  </a:lnTo>
                  <a:lnTo>
                    <a:pt x="61" y="69"/>
                  </a:lnTo>
                  <a:lnTo>
                    <a:pt x="80" y="69"/>
                  </a:lnTo>
                  <a:lnTo>
                    <a:pt x="87" y="73"/>
                  </a:lnTo>
                  <a:lnTo>
                    <a:pt x="94" y="77"/>
                  </a:lnTo>
                  <a:lnTo>
                    <a:pt x="94" y="33"/>
                  </a:lnTo>
                  <a:lnTo>
                    <a:pt x="90" y="22"/>
                  </a:lnTo>
                  <a:lnTo>
                    <a:pt x="87" y="15"/>
                  </a:lnTo>
                  <a:lnTo>
                    <a:pt x="83" y="15"/>
                  </a:lnTo>
                  <a:lnTo>
                    <a:pt x="76" y="11"/>
                  </a:lnTo>
                  <a:lnTo>
                    <a:pt x="65" y="11"/>
                  </a:lnTo>
                  <a:lnTo>
                    <a:pt x="65" y="4"/>
                  </a:lnTo>
                  <a:lnTo>
                    <a:pt x="116" y="0"/>
                  </a:lnTo>
                  <a:close/>
                </a:path>
              </a:pathLst>
            </a:custGeom>
            <a:solidFill>
              <a:srgbClr val="000000"/>
            </a:solidFill>
            <a:ln w="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90924" name="Freeform 108"/>
            <p:cNvSpPr>
              <a:spLocks noEditPoints="1"/>
            </p:cNvSpPr>
            <p:nvPr/>
          </p:nvSpPr>
          <p:spPr bwMode="auto">
            <a:xfrm>
              <a:off x="2197" y="10418"/>
              <a:ext cx="65" cy="196"/>
            </a:xfrm>
            <a:custGeom>
              <a:avLst/>
              <a:gdLst/>
              <a:ahLst/>
              <a:cxnLst>
                <a:cxn ang="0">
                  <a:pos x="43" y="65"/>
                </a:cxn>
                <a:cxn ang="0">
                  <a:pos x="47" y="69"/>
                </a:cxn>
                <a:cxn ang="0">
                  <a:pos x="47" y="175"/>
                </a:cxn>
                <a:cxn ang="0">
                  <a:pos x="47" y="182"/>
                </a:cxn>
                <a:cxn ang="0">
                  <a:pos x="51" y="182"/>
                </a:cxn>
                <a:cxn ang="0">
                  <a:pos x="54" y="185"/>
                </a:cxn>
                <a:cxn ang="0">
                  <a:pos x="58" y="185"/>
                </a:cxn>
                <a:cxn ang="0">
                  <a:pos x="65" y="189"/>
                </a:cxn>
                <a:cxn ang="0">
                  <a:pos x="65" y="196"/>
                </a:cxn>
                <a:cxn ang="0">
                  <a:pos x="3" y="196"/>
                </a:cxn>
                <a:cxn ang="0">
                  <a:pos x="3" y="189"/>
                </a:cxn>
                <a:cxn ang="0">
                  <a:pos x="11" y="185"/>
                </a:cxn>
                <a:cxn ang="0">
                  <a:pos x="14" y="185"/>
                </a:cxn>
                <a:cxn ang="0">
                  <a:pos x="18" y="185"/>
                </a:cxn>
                <a:cxn ang="0">
                  <a:pos x="21" y="182"/>
                </a:cxn>
                <a:cxn ang="0">
                  <a:pos x="21" y="175"/>
                </a:cxn>
                <a:cxn ang="0">
                  <a:pos x="21" y="94"/>
                </a:cxn>
                <a:cxn ang="0">
                  <a:pos x="21" y="87"/>
                </a:cxn>
                <a:cxn ang="0">
                  <a:pos x="14" y="84"/>
                </a:cxn>
                <a:cxn ang="0">
                  <a:pos x="7" y="80"/>
                </a:cxn>
                <a:cxn ang="0">
                  <a:pos x="0" y="76"/>
                </a:cxn>
                <a:cxn ang="0">
                  <a:pos x="0" y="69"/>
                </a:cxn>
                <a:cxn ang="0">
                  <a:pos x="43" y="65"/>
                </a:cxn>
                <a:cxn ang="0">
                  <a:pos x="32" y="0"/>
                </a:cxn>
                <a:cxn ang="0">
                  <a:pos x="40" y="0"/>
                </a:cxn>
                <a:cxn ang="0">
                  <a:pos x="43" y="3"/>
                </a:cxn>
                <a:cxn ang="0">
                  <a:pos x="47" y="11"/>
                </a:cxn>
                <a:cxn ang="0">
                  <a:pos x="51" y="14"/>
                </a:cxn>
                <a:cxn ang="0">
                  <a:pos x="47" y="22"/>
                </a:cxn>
                <a:cxn ang="0">
                  <a:pos x="43" y="29"/>
                </a:cxn>
                <a:cxn ang="0">
                  <a:pos x="40" y="33"/>
                </a:cxn>
                <a:cxn ang="0">
                  <a:pos x="32" y="36"/>
                </a:cxn>
                <a:cxn ang="0">
                  <a:pos x="25" y="33"/>
                </a:cxn>
                <a:cxn ang="0">
                  <a:pos x="21" y="29"/>
                </a:cxn>
                <a:cxn ang="0">
                  <a:pos x="18" y="25"/>
                </a:cxn>
                <a:cxn ang="0">
                  <a:pos x="18" y="18"/>
                </a:cxn>
                <a:cxn ang="0">
                  <a:pos x="18" y="11"/>
                </a:cxn>
                <a:cxn ang="0">
                  <a:pos x="21" y="3"/>
                </a:cxn>
                <a:cxn ang="0">
                  <a:pos x="25" y="0"/>
                </a:cxn>
                <a:cxn ang="0">
                  <a:pos x="32" y="0"/>
                </a:cxn>
              </a:cxnLst>
              <a:rect l="0" t="0" r="r" b="b"/>
              <a:pathLst>
                <a:path w="65" h="196">
                  <a:moveTo>
                    <a:pt x="43" y="65"/>
                  </a:moveTo>
                  <a:lnTo>
                    <a:pt x="47" y="69"/>
                  </a:lnTo>
                  <a:lnTo>
                    <a:pt x="47" y="175"/>
                  </a:lnTo>
                  <a:lnTo>
                    <a:pt x="47" y="182"/>
                  </a:lnTo>
                  <a:lnTo>
                    <a:pt x="51" y="182"/>
                  </a:lnTo>
                  <a:lnTo>
                    <a:pt x="54" y="185"/>
                  </a:lnTo>
                  <a:lnTo>
                    <a:pt x="58" y="185"/>
                  </a:lnTo>
                  <a:lnTo>
                    <a:pt x="65" y="189"/>
                  </a:lnTo>
                  <a:lnTo>
                    <a:pt x="65" y="196"/>
                  </a:lnTo>
                  <a:lnTo>
                    <a:pt x="3" y="196"/>
                  </a:lnTo>
                  <a:lnTo>
                    <a:pt x="3" y="189"/>
                  </a:lnTo>
                  <a:lnTo>
                    <a:pt x="11" y="185"/>
                  </a:lnTo>
                  <a:lnTo>
                    <a:pt x="14" y="185"/>
                  </a:lnTo>
                  <a:lnTo>
                    <a:pt x="18" y="185"/>
                  </a:lnTo>
                  <a:lnTo>
                    <a:pt x="21" y="182"/>
                  </a:lnTo>
                  <a:lnTo>
                    <a:pt x="21" y="175"/>
                  </a:lnTo>
                  <a:lnTo>
                    <a:pt x="21" y="94"/>
                  </a:lnTo>
                  <a:lnTo>
                    <a:pt x="21" y="87"/>
                  </a:lnTo>
                  <a:lnTo>
                    <a:pt x="14" y="84"/>
                  </a:lnTo>
                  <a:lnTo>
                    <a:pt x="7" y="80"/>
                  </a:lnTo>
                  <a:lnTo>
                    <a:pt x="0" y="76"/>
                  </a:lnTo>
                  <a:lnTo>
                    <a:pt x="0" y="69"/>
                  </a:lnTo>
                  <a:lnTo>
                    <a:pt x="43" y="65"/>
                  </a:lnTo>
                  <a:close/>
                  <a:moveTo>
                    <a:pt x="32" y="0"/>
                  </a:moveTo>
                  <a:lnTo>
                    <a:pt x="40" y="0"/>
                  </a:lnTo>
                  <a:lnTo>
                    <a:pt x="43" y="3"/>
                  </a:lnTo>
                  <a:lnTo>
                    <a:pt x="47" y="11"/>
                  </a:lnTo>
                  <a:lnTo>
                    <a:pt x="51" y="14"/>
                  </a:lnTo>
                  <a:lnTo>
                    <a:pt x="47" y="22"/>
                  </a:lnTo>
                  <a:lnTo>
                    <a:pt x="43" y="29"/>
                  </a:lnTo>
                  <a:lnTo>
                    <a:pt x="40" y="33"/>
                  </a:lnTo>
                  <a:lnTo>
                    <a:pt x="32" y="36"/>
                  </a:lnTo>
                  <a:lnTo>
                    <a:pt x="25" y="33"/>
                  </a:lnTo>
                  <a:lnTo>
                    <a:pt x="21" y="29"/>
                  </a:lnTo>
                  <a:lnTo>
                    <a:pt x="18" y="25"/>
                  </a:lnTo>
                  <a:lnTo>
                    <a:pt x="18" y="18"/>
                  </a:lnTo>
                  <a:lnTo>
                    <a:pt x="18" y="11"/>
                  </a:lnTo>
                  <a:lnTo>
                    <a:pt x="21" y="3"/>
                  </a:lnTo>
                  <a:lnTo>
                    <a:pt x="25" y="0"/>
                  </a:lnTo>
                  <a:lnTo>
                    <a:pt x="32" y="0"/>
                  </a:lnTo>
                  <a:close/>
                </a:path>
              </a:pathLst>
            </a:custGeom>
            <a:solidFill>
              <a:srgbClr val="000000"/>
            </a:solidFill>
            <a:ln w="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90923" name="Freeform 107"/>
            <p:cNvSpPr>
              <a:spLocks/>
            </p:cNvSpPr>
            <p:nvPr/>
          </p:nvSpPr>
          <p:spPr bwMode="auto">
            <a:xfrm>
              <a:off x="2269" y="10487"/>
              <a:ext cx="131" cy="127"/>
            </a:xfrm>
            <a:custGeom>
              <a:avLst/>
              <a:gdLst/>
              <a:ahLst/>
              <a:cxnLst>
                <a:cxn ang="0">
                  <a:pos x="59" y="0"/>
                </a:cxn>
                <a:cxn ang="0">
                  <a:pos x="51" y="7"/>
                </a:cxn>
                <a:cxn ang="0">
                  <a:pos x="48" y="11"/>
                </a:cxn>
                <a:cxn ang="0">
                  <a:pos x="51" y="15"/>
                </a:cxn>
                <a:cxn ang="0">
                  <a:pos x="59" y="29"/>
                </a:cxn>
                <a:cxn ang="0">
                  <a:pos x="84" y="36"/>
                </a:cxn>
                <a:cxn ang="0">
                  <a:pos x="95" y="18"/>
                </a:cxn>
                <a:cxn ang="0">
                  <a:pos x="95" y="11"/>
                </a:cxn>
                <a:cxn ang="0">
                  <a:pos x="80" y="7"/>
                </a:cxn>
                <a:cxn ang="0">
                  <a:pos x="128" y="0"/>
                </a:cxn>
                <a:cxn ang="0">
                  <a:pos x="120" y="11"/>
                </a:cxn>
                <a:cxn ang="0">
                  <a:pos x="106" y="22"/>
                </a:cxn>
                <a:cxn ang="0">
                  <a:pos x="95" y="36"/>
                </a:cxn>
                <a:cxn ang="0">
                  <a:pos x="77" y="58"/>
                </a:cxn>
                <a:cxn ang="0">
                  <a:pos x="99" y="84"/>
                </a:cxn>
                <a:cxn ang="0">
                  <a:pos x="120" y="116"/>
                </a:cxn>
                <a:cxn ang="0">
                  <a:pos x="131" y="120"/>
                </a:cxn>
                <a:cxn ang="0">
                  <a:pos x="73" y="127"/>
                </a:cxn>
                <a:cxn ang="0">
                  <a:pos x="84" y="116"/>
                </a:cxn>
                <a:cxn ang="0">
                  <a:pos x="88" y="113"/>
                </a:cxn>
                <a:cxn ang="0">
                  <a:pos x="84" y="106"/>
                </a:cxn>
                <a:cxn ang="0">
                  <a:pos x="77" y="91"/>
                </a:cxn>
                <a:cxn ang="0">
                  <a:pos x="62" y="73"/>
                </a:cxn>
                <a:cxn ang="0">
                  <a:pos x="37" y="106"/>
                </a:cxn>
                <a:cxn ang="0">
                  <a:pos x="33" y="113"/>
                </a:cxn>
                <a:cxn ang="0">
                  <a:pos x="37" y="116"/>
                </a:cxn>
                <a:cxn ang="0">
                  <a:pos x="48" y="120"/>
                </a:cxn>
                <a:cxn ang="0">
                  <a:pos x="0" y="127"/>
                </a:cxn>
                <a:cxn ang="0">
                  <a:pos x="11" y="116"/>
                </a:cxn>
                <a:cxn ang="0">
                  <a:pos x="26" y="102"/>
                </a:cxn>
                <a:cxn ang="0">
                  <a:pos x="37" y="91"/>
                </a:cxn>
                <a:cxn ang="0">
                  <a:pos x="55" y="65"/>
                </a:cxn>
                <a:cxn ang="0">
                  <a:pos x="40" y="40"/>
                </a:cxn>
                <a:cxn ang="0">
                  <a:pos x="22" y="18"/>
                </a:cxn>
                <a:cxn ang="0">
                  <a:pos x="11" y="7"/>
                </a:cxn>
                <a:cxn ang="0">
                  <a:pos x="4" y="0"/>
                </a:cxn>
              </a:cxnLst>
              <a:rect l="0" t="0" r="r" b="b"/>
              <a:pathLst>
                <a:path w="131" h="127">
                  <a:moveTo>
                    <a:pt x="4" y="0"/>
                  </a:moveTo>
                  <a:lnTo>
                    <a:pt x="59" y="0"/>
                  </a:lnTo>
                  <a:lnTo>
                    <a:pt x="59" y="7"/>
                  </a:lnTo>
                  <a:lnTo>
                    <a:pt x="51" y="7"/>
                  </a:lnTo>
                  <a:lnTo>
                    <a:pt x="48" y="11"/>
                  </a:lnTo>
                  <a:lnTo>
                    <a:pt x="48" y="15"/>
                  </a:lnTo>
                  <a:lnTo>
                    <a:pt x="51" y="15"/>
                  </a:lnTo>
                  <a:lnTo>
                    <a:pt x="55" y="22"/>
                  </a:lnTo>
                  <a:lnTo>
                    <a:pt x="59" y="29"/>
                  </a:lnTo>
                  <a:lnTo>
                    <a:pt x="73" y="51"/>
                  </a:lnTo>
                  <a:lnTo>
                    <a:pt x="84" y="36"/>
                  </a:lnTo>
                  <a:lnTo>
                    <a:pt x="95" y="18"/>
                  </a:lnTo>
                  <a:lnTo>
                    <a:pt x="95" y="15"/>
                  </a:lnTo>
                  <a:lnTo>
                    <a:pt x="95" y="11"/>
                  </a:lnTo>
                  <a:lnTo>
                    <a:pt x="91" y="11"/>
                  </a:lnTo>
                  <a:lnTo>
                    <a:pt x="80" y="7"/>
                  </a:lnTo>
                  <a:lnTo>
                    <a:pt x="80" y="0"/>
                  </a:lnTo>
                  <a:lnTo>
                    <a:pt x="128" y="0"/>
                  </a:lnTo>
                  <a:lnTo>
                    <a:pt x="128" y="7"/>
                  </a:lnTo>
                  <a:lnTo>
                    <a:pt x="120" y="11"/>
                  </a:lnTo>
                  <a:lnTo>
                    <a:pt x="113" y="15"/>
                  </a:lnTo>
                  <a:lnTo>
                    <a:pt x="106" y="22"/>
                  </a:lnTo>
                  <a:lnTo>
                    <a:pt x="99" y="29"/>
                  </a:lnTo>
                  <a:lnTo>
                    <a:pt x="95" y="36"/>
                  </a:lnTo>
                  <a:lnTo>
                    <a:pt x="88" y="44"/>
                  </a:lnTo>
                  <a:lnTo>
                    <a:pt x="77" y="58"/>
                  </a:lnTo>
                  <a:lnTo>
                    <a:pt x="88" y="73"/>
                  </a:lnTo>
                  <a:lnTo>
                    <a:pt x="99" y="84"/>
                  </a:lnTo>
                  <a:lnTo>
                    <a:pt x="113" y="106"/>
                  </a:lnTo>
                  <a:lnTo>
                    <a:pt x="120" y="116"/>
                  </a:lnTo>
                  <a:lnTo>
                    <a:pt x="124" y="116"/>
                  </a:lnTo>
                  <a:lnTo>
                    <a:pt x="131" y="120"/>
                  </a:lnTo>
                  <a:lnTo>
                    <a:pt x="131" y="127"/>
                  </a:lnTo>
                  <a:lnTo>
                    <a:pt x="73" y="127"/>
                  </a:lnTo>
                  <a:lnTo>
                    <a:pt x="73" y="120"/>
                  </a:lnTo>
                  <a:lnTo>
                    <a:pt x="84" y="116"/>
                  </a:lnTo>
                  <a:lnTo>
                    <a:pt x="88" y="116"/>
                  </a:lnTo>
                  <a:lnTo>
                    <a:pt x="88" y="113"/>
                  </a:lnTo>
                  <a:lnTo>
                    <a:pt x="88" y="109"/>
                  </a:lnTo>
                  <a:lnTo>
                    <a:pt x="84" y="106"/>
                  </a:lnTo>
                  <a:lnTo>
                    <a:pt x="80" y="98"/>
                  </a:lnTo>
                  <a:lnTo>
                    <a:pt x="77" y="91"/>
                  </a:lnTo>
                  <a:lnTo>
                    <a:pt x="70" y="84"/>
                  </a:lnTo>
                  <a:lnTo>
                    <a:pt x="62" y="73"/>
                  </a:lnTo>
                  <a:lnTo>
                    <a:pt x="48" y="87"/>
                  </a:lnTo>
                  <a:lnTo>
                    <a:pt x="37" y="106"/>
                  </a:lnTo>
                  <a:lnTo>
                    <a:pt x="37" y="109"/>
                  </a:lnTo>
                  <a:lnTo>
                    <a:pt x="33" y="113"/>
                  </a:lnTo>
                  <a:lnTo>
                    <a:pt x="37" y="113"/>
                  </a:lnTo>
                  <a:lnTo>
                    <a:pt x="37" y="116"/>
                  </a:lnTo>
                  <a:lnTo>
                    <a:pt x="44" y="116"/>
                  </a:lnTo>
                  <a:lnTo>
                    <a:pt x="48" y="120"/>
                  </a:lnTo>
                  <a:lnTo>
                    <a:pt x="48" y="127"/>
                  </a:lnTo>
                  <a:lnTo>
                    <a:pt x="0" y="127"/>
                  </a:lnTo>
                  <a:lnTo>
                    <a:pt x="0" y="120"/>
                  </a:lnTo>
                  <a:lnTo>
                    <a:pt x="11" y="116"/>
                  </a:lnTo>
                  <a:lnTo>
                    <a:pt x="15" y="113"/>
                  </a:lnTo>
                  <a:lnTo>
                    <a:pt x="26" y="102"/>
                  </a:lnTo>
                  <a:lnTo>
                    <a:pt x="29" y="98"/>
                  </a:lnTo>
                  <a:lnTo>
                    <a:pt x="37" y="91"/>
                  </a:lnTo>
                  <a:lnTo>
                    <a:pt x="44" y="80"/>
                  </a:lnTo>
                  <a:lnTo>
                    <a:pt x="55" y="65"/>
                  </a:lnTo>
                  <a:lnTo>
                    <a:pt x="48" y="55"/>
                  </a:lnTo>
                  <a:lnTo>
                    <a:pt x="40" y="40"/>
                  </a:lnTo>
                  <a:lnTo>
                    <a:pt x="29" y="29"/>
                  </a:lnTo>
                  <a:lnTo>
                    <a:pt x="22" y="18"/>
                  </a:lnTo>
                  <a:lnTo>
                    <a:pt x="15" y="11"/>
                  </a:lnTo>
                  <a:lnTo>
                    <a:pt x="11" y="7"/>
                  </a:lnTo>
                  <a:lnTo>
                    <a:pt x="4" y="7"/>
                  </a:lnTo>
                  <a:lnTo>
                    <a:pt x="4" y="0"/>
                  </a:lnTo>
                  <a:close/>
                </a:path>
              </a:pathLst>
            </a:custGeom>
            <a:solidFill>
              <a:srgbClr val="000000"/>
            </a:solidFill>
            <a:ln w="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90922" name="Freeform 106"/>
            <p:cNvSpPr>
              <a:spLocks noEditPoints="1"/>
            </p:cNvSpPr>
            <p:nvPr/>
          </p:nvSpPr>
          <p:spPr bwMode="auto">
            <a:xfrm>
              <a:off x="3451" y="11819"/>
              <a:ext cx="189" cy="185"/>
            </a:xfrm>
            <a:custGeom>
              <a:avLst/>
              <a:gdLst/>
              <a:ahLst/>
              <a:cxnLst>
                <a:cxn ang="0">
                  <a:pos x="88" y="40"/>
                </a:cxn>
                <a:cxn ang="0">
                  <a:pos x="62" y="109"/>
                </a:cxn>
                <a:cxn ang="0">
                  <a:pos x="117" y="109"/>
                </a:cxn>
                <a:cxn ang="0">
                  <a:pos x="88" y="40"/>
                </a:cxn>
                <a:cxn ang="0">
                  <a:pos x="91" y="0"/>
                </a:cxn>
                <a:cxn ang="0">
                  <a:pos x="102" y="0"/>
                </a:cxn>
                <a:cxn ang="0">
                  <a:pos x="164" y="156"/>
                </a:cxn>
                <a:cxn ang="0">
                  <a:pos x="168" y="167"/>
                </a:cxn>
                <a:cxn ang="0">
                  <a:pos x="175" y="171"/>
                </a:cxn>
                <a:cxn ang="0">
                  <a:pos x="182" y="174"/>
                </a:cxn>
                <a:cxn ang="0">
                  <a:pos x="189" y="178"/>
                </a:cxn>
                <a:cxn ang="0">
                  <a:pos x="189" y="185"/>
                </a:cxn>
                <a:cxn ang="0">
                  <a:pos x="113" y="185"/>
                </a:cxn>
                <a:cxn ang="0">
                  <a:pos x="113" y="178"/>
                </a:cxn>
                <a:cxn ang="0">
                  <a:pos x="124" y="174"/>
                </a:cxn>
                <a:cxn ang="0">
                  <a:pos x="131" y="174"/>
                </a:cxn>
                <a:cxn ang="0">
                  <a:pos x="135" y="171"/>
                </a:cxn>
                <a:cxn ang="0">
                  <a:pos x="139" y="171"/>
                </a:cxn>
                <a:cxn ang="0">
                  <a:pos x="139" y="167"/>
                </a:cxn>
                <a:cxn ang="0">
                  <a:pos x="135" y="164"/>
                </a:cxn>
                <a:cxn ang="0">
                  <a:pos x="120" y="124"/>
                </a:cxn>
                <a:cxn ang="0">
                  <a:pos x="55" y="124"/>
                </a:cxn>
                <a:cxn ang="0">
                  <a:pos x="55" y="131"/>
                </a:cxn>
                <a:cxn ang="0">
                  <a:pos x="51" y="138"/>
                </a:cxn>
                <a:cxn ang="0">
                  <a:pos x="48" y="149"/>
                </a:cxn>
                <a:cxn ang="0">
                  <a:pos x="44" y="160"/>
                </a:cxn>
                <a:cxn ang="0">
                  <a:pos x="44" y="164"/>
                </a:cxn>
                <a:cxn ang="0">
                  <a:pos x="44" y="171"/>
                </a:cxn>
                <a:cxn ang="0">
                  <a:pos x="51" y="174"/>
                </a:cxn>
                <a:cxn ang="0">
                  <a:pos x="62" y="174"/>
                </a:cxn>
                <a:cxn ang="0">
                  <a:pos x="69" y="178"/>
                </a:cxn>
                <a:cxn ang="0">
                  <a:pos x="69" y="185"/>
                </a:cxn>
                <a:cxn ang="0">
                  <a:pos x="0" y="185"/>
                </a:cxn>
                <a:cxn ang="0">
                  <a:pos x="0" y="178"/>
                </a:cxn>
                <a:cxn ang="0">
                  <a:pos x="8" y="174"/>
                </a:cxn>
                <a:cxn ang="0">
                  <a:pos x="19" y="171"/>
                </a:cxn>
                <a:cxn ang="0">
                  <a:pos x="26" y="164"/>
                </a:cxn>
                <a:cxn ang="0">
                  <a:pos x="29" y="153"/>
                </a:cxn>
                <a:cxn ang="0">
                  <a:pos x="62" y="76"/>
                </a:cxn>
                <a:cxn ang="0">
                  <a:pos x="91" y="0"/>
                </a:cxn>
              </a:cxnLst>
              <a:rect l="0" t="0" r="r" b="b"/>
              <a:pathLst>
                <a:path w="189" h="185">
                  <a:moveTo>
                    <a:pt x="88" y="40"/>
                  </a:moveTo>
                  <a:lnTo>
                    <a:pt x="62" y="109"/>
                  </a:lnTo>
                  <a:lnTo>
                    <a:pt x="117" y="109"/>
                  </a:lnTo>
                  <a:lnTo>
                    <a:pt x="88" y="40"/>
                  </a:lnTo>
                  <a:close/>
                  <a:moveTo>
                    <a:pt x="91" y="0"/>
                  </a:moveTo>
                  <a:lnTo>
                    <a:pt x="102" y="0"/>
                  </a:lnTo>
                  <a:lnTo>
                    <a:pt x="164" y="156"/>
                  </a:lnTo>
                  <a:lnTo>
                    <a:pt x="168" y="167"/>
                  </a:lnTo>
                  <a:lnTo>
                    <a:pt x="175" y="171"/>
                  </a:lnTo>
                  <a:lnTo>
                    <a:pt x="182" y="174"/>
                  </a:lnTo>
                  <a:lnTo>
                    <a:pt x="189" y="178"/>
                  </a:lnTo>
                  <a:lnTo>
                    <a:pt x="189" y="185"/>
                  </a:lnTo>
                  <a:lnTo>
                    <a:pt x="113" y="185"/>
                  </a:lnTo>
                  <a:lnTo>
                    <a:pt x="113" y="178"/>
                  </a:lnTo>
                  <a:lnTo>
                    <a:pt x="124" y="174"/>
                  </a:lnTo>
                  <a:lnTo>
                    <a:pt x="131" y="174"/>
                  </a:lnTo>
                  <a:lnTo>
                    <a:pt x="135" y="171"/>
                  </a:lnTo>
                  <a:lnTo>
                    <a:pt x="139" y="171"/>
                  </a:lnTo>
                  <a:lnTo>
                    <a:pt x="139" y="167"/>
                  </a:lnTo>
                  <a:lnTo>
                    <a:pt x="135" y="164"/>
                  </a:lnTo>
                  <a:lnTo>
                    <a:pt x="120" y="124"/>
                  </a:lnTo>
                  <a:lnTo>
                    <a:pt x="55" y="124"/>
                  </a:lnTo>
                  <a:lnTo>
                    <a:pt x="55" y="131"/>
                  </a:lnTo>
                  <a:lnTo>
                    <a:pt x="51" y="138"/>
                  </a:lnTo>
                  <a:lnTo>
                    <a:pt x="48" y="149"/>
                  </a:lnTo>
                  <a:lnTo>
                    <a:pt x="44" y="160"/>
                  </a:lnTo>
                  <a:lnTo>
                    <a:pt x="44" y="164"/>
                  </a:lnTo>
                  <a:lnTo>
                    <a:pt x="44" y="171"/>
                  </a:lnTo>
                  <a:lnTo>
                    <a:pt x="51" y="174"/>
                  </a:lnTo>
                  <a:lnTo>
                    <a:pt x="62" y="174"/>
                  </a:lnTo>
                  <a:lnTo>
                    <a:pt x="69" y="178"/>
                  </a:lnTo>
                  <a:lnTo>
                    <a:pt x="69" y="185"/>
                  </a:lnTo>
                  <a:lnTo>
                    <a:pt x="0" y="185"/>
                  </a:lnTo>
                  <a:lnTo>
                    <a:pt x="0" y="178"/>
                  </a:lnTo>
                  <a:lnTo>
                    <a:pt x="8" y="174"/>
                  </a:lnTo>
                  <a:lnTo>
                    <a:pt x="19" y="171"/>
                  </a:lnTo>
                  <a:lnTo>
                    <a:pt x="26" y="164"/>
                  </a:lnTo>
                  <a:lnTo>
                    <a:pt x="29" y="153"/>
                  </a:lnTo>
                  <a:lnTo>
                    <a:pt x="62" y="76"/>
                  </a:lnTo>
                  <a:lnTo>
                    <a:pt x="91" y="0"/>
                  </a:lnTo>
                  <a:close/>
                </a:path>
              </a:pathLst>
            </a:custGeom>
            <a:solidFill>
              <a:srgbClr val="000000"/>
            </a:solidFill>
            <a:ln w="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90921" name="Freeform 105"/>
            <p:cNvSpPr>
              <a:spLocks/>
            </p:cNvSpPr>
            <p:nvPr/>
          </p:nvSpPr>
          <p:spPr bwMode="auto">
            <a:xfrm>
              <a:off x="3644" y="11873"/>
              <a:ext cx="142" cy="131"/>
            </a:xfrm>
            <a:custGeom>
              <a:avLst/>
              <a:gdLst/>
              <a:ahLst/>
              <a:cxnLst>
                <a:cxn ang="0">
                  <a:pos x="87" y="0"/>
                </a:cxn>
                <a:cxn ang="0">
                  <a:pos x="98" y="0"/>
                </a:cxn>
                <a:cxn ang="0">
                  <a:pos x="109" y="4"/>
                </a:cxn>
                <a:cxn ang="0">
                  <a:pos x="113" y="11"/>
                </a:cxn>
                <a:cxn ang="0">
                  <a:pos x="120" y="19"/>
                </a:cxn>
                <a:cxn ang="0">
                  <a:pos x="124" y="29"/>
                </a:cxn>
                <a:cxn ang="0">
                  <a:pos x="124" y="40"/>
                </a:cxn>
                <a:cxn ang="0">
                  <a:pos x="124" y="110"/>
                </a:cxn>
                <a:cxn ang="0">
                  <a:pos x="124" y="117"/>
                </a:cxn>
                <a:cxn ang="0">
                  <a:pos x="131" y="120"/>
                </a:cxn>
                <a:cxn ang="0">
                  <a:pos x="135" y="124"/>
                </a:cxn>
                <a:cxn ang="0">
                  <a:pos x="142" y="124"/>
                </a:cxn>
                <a:cxn ang="0">
                  <a:pos x="142" y="131"/>
                </a:cxn>
                <a:cxn ang="0">
                  <a:pos x="80" y="131"/>
                </a:cxn>
                <a:cxn ang="0">
                  <a:pos x="80" y="124"/>
                </a:cxn>
                <a:cxn ang="0">
                  <a:pos x="87" y="124"/>
                </a:cxn>
                <a:cxn ang="0">
                  <a:pos x="91" y="120"/>
                </a:cxn>
                <a:cxn ang="0">
                  <a:pos x="95" y="120"/>
                </a:cxn>
                <a:cxn ang="0">
                  <a:pos x="98" y="117"/>
                </a:cxn>
                <a:cxn ang="0">
                  <a:pos x="98" y="110"/>
                </a:cxn>
                <a:cxn ang="0">
                  <a:pos x="98" y="44"/>
                </a:cxn>
                <a:cxn ang="0">
                  <a:pos x="98" y="33"/>
                </a:cxn>
                <a:cxn ang="0">
                  <a:pos x="91" y="22"/>
                </a:cxn>
                <a:cxn ang="0">
                  <a:pos x="84" y="19"/>
                </a:cxn>
                <a:cxn ang="0">
                  <a:pos x="77" y="15"/>
                </a:cxn>
                <a:cxn ang="0">
                  <a:pos x="66" y="19"/>
                </a:cxn>
                <a:cxn ang="0">
                  <a:pos x="55" y="22"/>
                </a:cxn>
                <a:cxn ang="0">
                  <a:pos x="47" y="29"/>
                </a:cxn>
                <a:cxn ang="0">
                  <a:pos x="44" y="33"/>
                </a:cxn>
                <a:cxn ang="0">
                  <a:pos x="44" y="110"/>
                </a:cxn>
                <a:cxn ang="0">
                  <a:pos x="44" y="117"/>
                </a:cxn>
                <a:cxn ang="0">
                  <a:pos x="51" y="120"/>
                </a:cxn>
                <a:cxn ang="0">
                  <a:pos x="58" y="120"/>
                </a:cxn>
                <a:cxn ang="0">
                  <a:pos x="62" y="124"/>
                </a:cxn>
                <a:cxn ang="0">
                  <a:pos x="62" y="131"/>
                </a:cxn>
                <a:cxn ang="0">
                  <a:pos x="0" y="131"/>
                </a:cxn>
                <a:cxn ang="0">
                  <a:pos x="0" y="124"/>
                </a:cxn>
                <a:cxn ang="0">
                  <a:pos x="7" y="124"/>
                </a:cxn>
                <a:cxn ang="0">
                  <a:pos x="11" y="120"/>
                </a:cxn>
                <a:cxn ang="0">
                  <a:pos x="15" y="120"/>
                </a:cxn>
                <a:cxn ang="0">
                  <a:pos x="18" y="117"/>
                </a:cxn>
                <a:cxn ang="0">
                  <a:pos x="18" y="110"/>
                </a:cxn>
                <a:cxn ang="0">
                  <a:pos x="18" y="29"/>
                </a:cxn>
                <a:cxn ang="0">
                  <a:pos x="18" y="22"/>
                </a:cxn>
                <a:cxn ang="0">
                  <a:pos x="11" y="19"/>
                </a:cxn>
                <a:cxn ang="0">
                  <a:pos x="7" y="15"/>
                </a:cxn>
                <a:cxn ang="0">
                  <a:pos x="0" y="15"/>
                </a:cxn>
                <a:cxn ang="0">
                  <a:pos x="0" y="4"/>
                </a:cxn>
                <a:cxn ang="0">
                  <a:pos x="40" y="0"/>
                </a:cxn>
                <a:cxn ang="0">
                  <a:pos x="44" y="4"/>
                </a:cxn>
                <a:cxn ang="0">
                  <a:pos x="44" y="22"/>
                </a:cxn>
                <a:cxn ang="0">
                  <a:pos x="44" y="22"/>
                </a:cxn>
                <a:cxn ang="0">
                  <a:pos x="51" y="15"/>
                </a:cxn>
                <a:cxn ang="0">
                  <a:pos x="62" y="8"/>
                </a:cxn>
                <a:cxn ang="0">
                  <a:pos x="73" y="4"/>
                </a:cxn>
                <a:cxn ang="0">
                  <a:pos x="80" y="0"/>
                </a:cxn>
                <a:cxn ang="0">
                  <a:pos x="87" y="0"/>
                </a:cxn>
              </a:cxnLst>
              <a:rect l="0" t="0" r="r" b="b"/>
              <a:pathLst>
                <a:path w="142" h="131">
                  <a:moveTo>
                    <a:pt x="87" y="0"/>
                  </a:moveTo>
                  <a:lnTo>
                    <a:pt x="98" y="0"/>
                  </a:lnTo>
                  <a:lnTo>
                    <a:pt x="109" y="4"/>
                  </a:lnTo>
                  <a:lnTo>
                    <a:pt x="113" y="11"/>
                  </a:lnTo>
                  <a:lnTo>
                    <a:pt x="120" y="19"/>
                  </a:lnTo>
                  <a:lnTo>
                    <a:pt x="124" y="29"/>
                  </a:lnTo>
                  <a:lnTo>
                    <a:pt x="124" y="40"/>
                  </a:lnTo>
                  <a:lnTo>
                    <a:pt x="124" y="110"/>
                  </a:lnTo>
                  <a:lnTo>
                    <a:pt x="124" y="117"/>
                  </a:lnTo>
                  <a:lnTo>
                    <a:pt x="131" y="120"/>
                  </a:lnTo>
                  <a:lnTo>
                    <a:pt x="135" y="124"/>
                  </a:lnTo>
                  <a:lnTo>
                    <a:pt x="142" y="124"/>
                  </a:lnTo>
                  <a:lnTo>
                    <a:pt x="142" y="131"/>
                  </a:lnTo>
                  <a:lnTo>
                    <a:pt x="80" y="131"/>
                  </a:lnTo>
                  <a:lnTo>
                    <a:pt x="80" y="124"/>
                  </a:lnTo>
                  <a:lnTo>
                    <a:pt x="87" y="124"/>
                  </a:lnTo>
                  <a:lnTo>
                    <a:pt x="91" y="120"/>
                  </a:lnTo>
                  <a:lnTo>
                    <a:pt x="95" y="120"/>
                  </a:lnTo>
                  <a:lnTo>
                    <a:pt x="98" y="117"/>
                  </a:lnTo>
                  <a:lnTo>
                    <a:pt x="98" y="110"/>
                  </a:lnTo>
                  <a:lnTo>
                    <a:pt x="98" y="44"/>
                  </a:lnTo>
                  <a:lnTo>
                    <a:pt x="98" y="33"/>
                  </a:lnTo>
                  <a:lnTo>
                    <a:pt x="91" y="22"/>
                  </a:lnTo>
                  <a:lnTo>
                    <a:pt x="84" y="19"/>
                  </a:lnTo>
                  <a:lnTo>
                    <a:pt x="77" y="15"/>
                  </a:lnTo>
                  <a:lnTo>
                    <a:pt x="66" y="19"/>
                  </a:lnTo>
                  <a:lnTo>
                    <a:pt x="55" y="22"/>
                  </a:lnTo>
                  <a:lnTo>
                    <a:pt x="47" y="29"/>
                  </a:lnTo>
                  <a:lnTo>
                    <a:pt x="44" y="33"/>
                  </a:lnTo>
                  <a:lnTo>
                    <a:pt x="44" y="110"/>
                  </a:lnTo>
                  <a:lnTo>
                    <a:pt x="44" y="117"/>
                  </a:lnTo>
                  <a:lnTo>
                    <a:pt x="51" y="120"/>
                  </a:lnTo>
                  <a:lnTo>
                    <a:pt x="58" y="120"/>
                  </a:lnTo>
                  <a:lnTo>
                    <a:pt x="62" y="124"/>
                  </a:lnTo>
                  <a:lnTo>
                    <a:pt x="62" y="131"/>
                  </a:lnTo>
                  <a:lnTo>
                    <a:pt x="0" y="131"/>
                  </a:lnTo>
                  <a:lnTo>
                    <a:pt x="0" y="124"/>
                  </a:lnTo>
                  <a:lnTo>
                    <a:pt x="7" y="124"/>
                  </a:lnTo>
                  <a:lnTo>
                    <a:pt x="11" y="120"/>
                  </a:lnTo>
                  <a:lnTo>
                    <a:pt x="15" y="120"/>
                  </a:lnTo>
                  <a:lnTo>
                    <a:pt x="18" y="117"/>
                  </a:lnTo>
                  <a:lnTo>
                    <a:pt x="18" y="110"/>
                  </a:lnTo>
                  <a:lnTo>
                    <a:pt x="18" y="29"/>
                  </a:lnTo>
                  <a:lnTo>
                    <a:pt x="18" y="22"/>
                  </a:lnTo>
                  <a:lnTo>
                    <a:pt x="11" y="19"/>
                  </a:lnTo>
                  <a:lnTo>
                    <a:pt x="7" y="15"/>
                  </a:lnTo>
                  <a:lnTo>
                    <a:pt x="0" y="15"/>
                  </a:lnTo>
                  <a:lnTo>
                    <a:pt x="0" y="4"/>
                  </a:lnTo>
                  <a:lnTo>
                    <a:pt x="40" y="0"/>
                  </a:lnTo>
                  <a:lnTo>
                    <a:pt x="44" y="4"/>
                  </a:lnTo>
                  <a:lnTo>
                    <a:pt x="44" y="22"/>
                  </a:lnTo>
                  <a:lnTo>
                    <a:pt x="51" y="15"/>
                  </a:lnTo>
                  <a:lnTo>
                    <a:pt x="62" y="8"/>
                  </a:lnTo>
                  <a:lnTo>
                    <a:pt x="73" y="4"/>
                  </a:lnTo>
                  <a:lnTo>
                    <a:pt x="80" y="0"/>
                  </a:lnTo>
                  <a:lnTo>
                    <a:pt x="87" y="0"/>
                  </a:lnTo>
                  <a:close/>
                </a:path>
              </a:pathLst>
            </a:custGeom>
            <a:solidFill>
              <a:srgbClr val="000000"/>
            </a:solidFill>
            <a:ln w="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90920" name="Freeform 104"/>
            <p:cNvSpPr>
              <a:spLocks/>
            </p:cNvSpPr>
            <p:nvPr/>
          </p:nvSpPr>
          <p:spPr bwMode="auto">
            <a:xfrm>
              <a:off x="3797" y="11873"/>
              <a:ext cx="142" cy="135"/>
            </a:xfrm>
            <a:custGeom>
              <a:avLst/>
              <a:gdLst/>
              <a:ahLst/>
              <a:cxnLst>
                <a:cxn ang="0">
                  <a:pos x="44" y="0"/>
                </a:cxn>
                <a:cxn ang="0">
                  <a:pos x="44" y="4"/>
                </a:cxn>
                <a:cxn ang="0">
                  <a:pos x="44" y="91"/>
                </a:cxn>
                <a:cxn ang="0">
                  <a:pos x="47" y="106"/>
                </a:cxn>
                <a:cxn ang="0">
                  <a:pos x="51" y="113"/>
                </a:cxn>
                <a:cxn ang="0">
                  <a:pos x="58" y="120"/>
                </a:cxn>
                <a:cxn ang="0">
                  <a:pos x="65" y="120"/>
                </a:cxn>
                <a:cxn ang="0">
                  <a:pos x="73" y="120"/>
                </a:cxn>
                <a:cxn ang="0">
                  <a:pos x="80" y="117"/>
                </a:cxn>
                <a:cxn ang="0">
                  <a:pos x="87" y="113"/>
                </a:cxn>
                <a:cxn ang="0">
                  <a:pos x="94" y="106"/>
                </a:cxn>
                <a:cxn ang="0">
                  <a:pos x="98" y="102"/>
                </a:cxn>
                <a:cxn ang="0">
                  <a:pos x="98" y="29"/>
                </a:cxn>
                <a:cxn ang="0">
                  <a:pos x="94" y="22"/>
                </a:cxn>
                <a:cxn ang="0">
                  <a:pos x="91" y="15"/>
                </a:cxn>
                <a:cxn ang="0">
                  <a:pos x="84" y="15"/>
                </a:cxn>
                <a:cxn ang="0">
                  <a:pos x="73" y="15"/>
                </a:cxn>
                <a:cxn ang="0">
                  <a:pos x="73" y="4"/>
                </a:cxn>
                <a:cxn ang="0">
                  <a:pos x="120" y="0"/>
                </a:cxn>
                <a:cxn ang="0">
                  <a:pos x="124" y="4"/>
                </a:cxn>
                <a:cxn ang="0">
                  <a:pos x="124" y="106"/>
                </a:cxn>
                <a:cxn ang="0">
                  <a:pos x="124" y="113"/>
                </a:cxn>
                <a:cxn ang="0">
                  <a:pos x="131" y="117"/>
                </a:cxn>
                <a:cxn ang="0">
                  <a:pos x="134" y="120"/>
                </a:cxn>
                <a:cxn ang="0">
                  <a:pos x="142" y="120"/>
                </a:cxn>
                <a:cxn ang="0">
                  <a:pos x="142" y="128"/>
                </a:cxn>
                <a:cxn ang="0">
                  <a:pos x="102" y="131"/>
                </a:cxn>
                <a:cxn ang="0">
                  <a:pos x="98" y="131"/>
                </a:cxn>
                <a:cxn ang="0">
                  <a:pos x="98" y="113"/>
                </a:cxn>
                <a:cxn ang="0">
                  <a:pos x="98" y="113"/>
                </a:cxn>
                <a:cxn ang="0">
                  <a:pos x="91" y="120"/>
                </a:cxn>
                <a:cxn ang="0">
                  <a:pos x="80" y="128"/>
                </a:cxn>
                <a:cxn ang="0">
                  <a:pos x="69" y="131"/>
                </a:cxn>
                <a:cxn ang="0">
                  <a:pos x="65" y="135"/>
                </a:cxn>
                <a:cxn ang="0">
                  <a:pos x="54" y="135"/>
                </a:cxn>
                <a:cxn ang="0">
                  <a:pos x="44" y="135"/>
                </a:cxn>
                <a:cxn ang="0">
                  <a:pos x="36" y="131"/>
                </a:cxn>
                <a:cxn ang="0">
                  <a:pos x="29" y="124"/>
                </a:cxn>
                <a:cxn ang="0">
                  <a:pos x="25" y="117"/>
                </a:cxn>
                <a:cxn ang="0">
                  <a:pos x="22" y="106"/>
                </a:cxn>
                <a:cxn ang="0">
                  <a:pos x="22" y="91"/>
                </a:cxn>
                <a:cxn ang="0">
                  <a:pos x="22" y="29"/>
                </a:cxn>
                <a:cxn ang="0">
                  <a:pos x="18" y="22"/>
                </a:cxn>
                <a:cxn ang="0">
                  <a:pos x="14" y="19"/>
                </a:cxn>
                <a:cxn ang="0">
                  <a:pos x="7" y="15"/>
                </a:cxn>
                <a:cxn ang="0">
                  <a:pos x="0" y="15"/>
                </a:cxn>
                <a:cxn ang="0">
                  <a:pos x="0" y="4"/>
                </a:cxn>
                <a:cxn ang="0">
                  <a:pos x="44" y="0"/>
                </a:cxn>
              </a:cxnLst>
              <a:rect l="0" t="0" r="r" b="b"/>
              <a:pathLst>
                <a:path w="142" h="135">
                  <a:moveTo>
                    <a:pt x="44" y="0"/>
                  </a:moveTo>
                  <a:lnTo>
                    <a:pt x="44" y="4"/>
                  </a:lnTo>
                  <a:lnTo>
                    <a:pt x="44" y="91"/>
                  </a:lnTo>
                  <a:lnTo>
                    <a:pt x="47" y="106"/>
                  </a:lnTo>
                  <a:lnTo>
                    <a:pt x="51" y="113"/>
                  </a:lnTo>
                  <a:lnTo>
                    <a:pt x="58" y="120"/>
                  </a:lnTo>
                  <a:lnTo>
                    <a:pt x="65" y="120"/>
                  </a:lnTo>
                  <a:lnTo>
                    <a:pt x="73" y="120"/>
                  </a:lnTo>
                  <a:lnTo>
                    <a:pt x="80" y="117"/>
                  </a:lnTo>
                  <a:lnTo>
                    <a:pt x="87" y="113"/>
                  </a:lnTo>
                  <a:lnTo>
                    <a:pt x="94" y="106"/>
                  </a:lnTo>
                  <a:lnTo>
                    <a:pt x="98" y="102"/>
                  </a:lnTo>
                  <a:lnTo>
                    <a:pt x="98" y="29"/>
                  </a:lnTo>
                  <a:lnTo>
                    <a:pt x="94" y="22"/>
                  </a:lnTo>
                  <a:lnTo>
                    <a:pt x="91" y="15"/>
                  </a:lnTo>
                  <a:lnTo>
                    <a:pt x="84" y="15"/>
                  </a:lnTo>
                  <a:lnTo>
                    <a:pt x="73" y="15"/>
                  </a:lnTo>
                  <a:lnTo>
                    <a:pt x="73" y="4"/>
                  </a:lnTo>
                  <a:lnTo>
                    <a:pt x="120" y="0"/>
                  </a:lnTo>
                  <a:lnTo>
                    <a:pt x="124" y="4"/>
                  </a:lnTo>
                  <a:lnTo>
                    <a:pt x="124" y="106"/>
                  </a:lnTo>
                  <a:lnTo>
                    <a:pt x="124" y="113"/>
                  </a:lnTo>
                  <a:lnTo>
                    <a:pt x="131" y="117"/>
                  </a:lnTo>
                  <a:lnTo>
                    <a:pt x="134" y="120"/>
                  </a:lnTo>
                  <a:lnTo>
                    <a:pt x="142" y="120"/>
                  </a:lnTo>
                  <a:lnTo>
                    <a:pt x="142" y="128"/>
                  </a:lnTo>
                  <a:lnTo>
                    <a:pt x="102" y="131"/>
                  </a:lnTo>
                  <a:lnTo>
                    <a:pt x="98" y="131"/>
                  </a:lnTo>
                  <a:lnTo>
                    <a:pt x="98" y="113"/>
                  </a:lnTo>
                  <a:lnTo>
                    <a:pt x="91" y="120"/>
                  </a:lnTo>
                  <a:lnTo>
                    <a:pt x="80" y="128"/>
                  </a:lnTo>
                  <a:lnTo>
                    <a:pt x="69" y="131"/>
                  </a:lnTo>
                  <a:lnTo>
                    <a:pt x="65" y="135"/>
                  </a:lnTo>
                  <a:lnTo>
                    <a:pt x="54" y="135"/>
                  </a:lnTo>
                  <a:lnTo>
                    <a:pt x="44" y="135"/>
                  </a:lnTo>
                  <a:lnTo>
                    <a:pt x="36" y="131"/>
                  </a:lnTo>
                  <a:lnTo>
                    <a:pt x="29" y="124"/>
                  </a:lnTo>
                  <a:lnTo>
                    <a:pt x="25" y="117"/>
                  </a:lnTo>
                  <a:lnTo>
                    <a:pt x="22" y="106"/>
                  </a:lnTo>
                  <a:lnTo>
                    <a:pt x="22" y="91"/>
                  </a:lnTo>
                  <a:lnTo>
                    <a:pt x="22" y="29"/>
                  </a:lnTo>
                  <a:lnTo>
                    <a:pt x="18" y="22"/>
                  </a:lnTo>
                  <a:lnTo>
                    <a:pt x="14" y="19"/>
                  </a:lnTo>
                  <a:lnTo>
                    <a:pt x="7" y="15"/>
                  </a:lnTo>
                  <a:lnTo>
                    <a:pt x="0" y="15"/>
                  </a:lnTo>
                  <a:lnTo>
                    <a:pt x="0" y="4"/>
                  </a:lnTo>
                  <a:lnTo>
                    <a:pt x="44" y="0"/>
                  </a:lnTo>
                  <a:close/>
                </a:path>
              </a:pathLst>
            </a:custGeom>
            <a:solidFill>
              <a:srgbClr val="000000"/>
            </a:solidFill>
            <a:ln w="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90919" name="Freeform 103"/>
            <p:cNvSpPr>
              <a:spLocks/>
            </p:cNvSpPr>
            <p:nvPr/>
          </p:nvSpPr>
          <p:spPr bwMode="auto">
            <a:xfrm>
              <a:off x="3953" y="11873"/>
              <a:ext cx="98" cy="135"/>
            </a:xfrm>
            <a:custGeom>
              <a:avLst/>
              <a:gdLst/>
              <a:ahLst/>
              <a:cxnLst>
                <a:cxn ang="0">
                  <a:pos x="88" y="0"/>
                </a:cxn>
                <a:cxn ang="0">
                  <a:pos x="80" y="40"/>
                </a:cxn>
                <a:cxn ang="0">
                  <a:pos x="69" y="19"/>
                </a:cxn>
                <a:cxn ang="0">
                  <a:pos x="48" y="11"/>
                </a:cxn>
                <a:cxn ang="0">
                  <a:pos x="29" y="15"/>
                </a:cxn>
                <a:cxn ang="0">
                  <a:pos x="26" y="29"/>
                </a:cxn>
                <a:cxn ang="0">
                  <a:pos x="26" y="37"/>
                </a:cxn>
                <a:cxn ang="0">
                  <a:pos x="44" y="48"/>
                </a:cxn>
                <a:cxn ang="0">
                  <a:pos x="73" y="62"/>
                </a:cxn>
                <a:cxn ang="0">
                  <a:pos x="91" y="73"/>
                </a:cxn>
                <a:cxn ang="0">
                  <a:pos x="95" y="88"/>
                </a:cxn>
                <a:cxn ang="0">
                  <a:pos x="95" y="106"/>
                </a:cxn>
                <a:cxn ang="0">
                  <a:pos x="84" y="124"/>
                </a:cxn>
                <a:cxn ang="0">
                  <a:pos x="62" y="135"/>
                </a:cxn>
                <a:cxn ang="0">
                  <a:pos x="40" y="135"/>
                </a:cxn>
                <a:cxn ang="0">
                  <a:pos x="22" y="128"/>
                </a:cxn>
                <a:cxn ang="0">
                  <a:pos x="11" y="131"/>
                </a:cxn>
                <a:cxn ang="0">
                  <a:pos x="0" y="88"/>
                </a:cxn>
                <a:cxn ang="0">
                  <a:pos x="11" y="91"/>
                </a:cxn>
                <a:cxn ang="0">
                  <a:pos x="22" y="113"/>
                </a:cxn>
                <a:cxn ang="0">
                  <a:pos x="37" y="120"/>
                </a:cxn>
                <a:cxn ang="0">
                  <a:pos x="51" y="124"/>
                </a:cxn>
                <a:cxn ang="0">
                  <a:pos x="69" y="120"/>
                </a:cxn>
                <a:cxn ang="0">
                  <a:pos x="77" y="102"/>
                </a:cxn>
                <a:cxn ang="0">
                  <a:pos x="77" y="95"/>
                </a:cxn>
                <a:cxn ang="0">
                  <a:pos x="58" y="80"/>
                </a:cxn>
                <a:cxn ang="0">
                  <a:pos x="29" y="73"/>
                </a:cxn>
                <a:cxn ang="0">
                  <a:pos x="11" y="59"/>
                </a:cxn>
                <a:cxn ang="0">
                  <a:pos x="8" y="48"/>
                </a:cxn>
                <a:cxn ang="0">
                  <a:pos x="8" y="26"/>
                </a:cxn>
                <a:cxn ang="0">
                  <a:pos x="18" y="11"/>
                </a:cxn>
                <a:cxn ang="0">
                  <a:pos x="37" y="0"/>
                </a:cxn>
                <a:cxn ang="0">
                  <a:pos x="62" y="0"/>
                </a:cxn>
                <a:cxn ang="0">
                  <a:pos x="77" y="8"/>
                </a:cxn>
              </a:cxnLst>
              <a:rect l="0" t="0" r="r" b="b"/>
              <a:pathLst>
                <a:path w="98" h="135">
                  <a:moveTo>
                    <a:pt x="80" y="0"/>
                  </a:moveTo>
                  <a:lnTo>
                    <a:pt x="88" y="0"/>
                  </a:lnTo>
                  <a:lnTo>
                    <a:pt x="91" y="40"/>
                  </a:lnTo>
                  <a:lnTo>
                    <a:pt x="80" y="40"/>
                  </a:lnTo>
                  <a:lnTo>
                    <a:pt x="77" y="29"/>
                  </a:lnTo>
                  <a:lnTo>
                    <a:pt x="69" y="19"/>
                  </a:lnTo>
                  <a:lnTo>
                    <a:pt x="58" y="11"/>
                  </a:lnTo>
                  <a:lnTo>
                    <a:pt x="48" y="11"/>
                  </a:lnTo>
                  <a:lnTo>
                    <a:pt x="37" y="11"/>
                  </a:lnTo>
                  <a:lnTo>
                    <a:pt x="29" y="15"/>
                  </a:lnTo>
                  <a:lnTo>
                    <a:pt x="26" y="22"/>
                  </a:lnTo>
                  <a:lnTo>
                    <a:pt x="26" y="29"/>
                  </a:lnTo>
                  <a:lnTo>
                    <a:pt x="26" y="33"/>
                  </a:lnTo>
                  <a:lnTo>
                    <a:pt x="26" y="37"/>
                  </a:lnTo>
                  <a:lnTo>
                    <a:pt x="33" y="44"/>
                  </a:lnTo>
                  <a:lnTo>
                    <a:pt x="44" y="48"/>
                  </a:lnTo>
                  <a:lnTo>
                    <a:pt x="58" y="55"/>
                  </a:lnTo>
                  <a:lnTo>
                    <a:pt x="73" y="62"/>
                  </a:lnTo>
                  <a:lnTo>
                    <a:pt x="88" y="70"/>
                  </a:lnTo>
                  <a:lnTo>
                    <a:pt x="91" y="73"/>
                  </a:lnTo>
                  <a:lnTo>
                    <a:pt x="95" y="80"/>
                  </a:lnTo>
                  <a:lnTo>
                    <a:pt x="95" y="88"/>
                  </a:lnTo>
                  <a:lnTo>
                    <a:pt x="98" y="95"/>
                  </a:lnTo>
                  <a:lnTo>
                    <a:pt x="95" y="106"/>
                  </a:lnTo>
                  <a:lnTo>
                    <a:pt x="91" y="117"/>
                  </a:lnTo>
                  <a:lnTo>
                    <a:pt x="84" y="124"/>
                  </a:lnTo>
                  <a:lnTo>
                    <a:pt x="73" y="131"/>
                  </a:lnTo>
                  <a:lnTo>
                    <a:pt x="62" y="135"/>
                  </a:lnTo>
                  <a:lnTo>
                    <a:pt x="48" y="135"/>
                  </a:lnTo>
                  <a:lnTo>
                    <a:pt x="40" y="135"/>
                  </a:lnTo>
                  <a:lnTo>
                    <a:pt x="29" y="131"/>
                  </a:lnTo>
                  <a:lnTo>
                    <a:pt x="22" y="128"/>
                  </a:lnTo>
                  <a:lnTo>
                    <a:pt x="15" y="124"/>
                  </a:lnTo>
                  <a:lnTo>
                    <a:pt x="11" y="131"/>
                  </a:lnTo>
                  <a:lnTo>
                    <a:pt x="4" y="131"/>
                  </a:lnTo>
                  <a:lnTo>
                    <a:pt x="0" y="88"/>
                  </a:lnTo>
                  <a:lnTo>
                    <a:pt x="11" y="88"/>
                  </a:lnTo>
                  <a:lnTo>
                    <a:pt x="11" y="91"/>
                  </a:lnTo>
                  <a:lnTo>
                    <a:pt x="15" y="99"/>
                  </a:lnTo>
                  <a:lnTo>
                    <a:pt x="22" y="113"/>
                  </a:lnTo>
                  <a:lnTo>
                    <a:pt x="29" y="117"/>
                  </a:lnTo>
                  <a:lnTo>
                    <a:pt x="37" y="120"/>
                  </a:lnTo>
                  <a:lnTo>
                    <a:pt x="44" y="124"/>
                  </a:lnTo>
                  <a:lnTo>
                    <a:pt x="51" y="124"/>
                  </a:lnTo>
                  <a:lnTo>
                    <a:pt x="62" y="124"/>
                  </a:lnTo>
                  <a:lnTo>
                    <a:pt x="69" y="120"/>
                  </a:lnTo>
                  <a:lnTo>
                    <a:pt x="77" y="113"/>
                  </a:lnTo>
                  <a:lnTo>
                    <a:pt x="77" y="102"/>
                  </a:lnTo>
                  <a:lnTo>
                    <a:pt x="77" y="99"/>
                  </a:lnTo>
                  <a:lnTo>
                    <a:pt x="77" y="95"/>
                  </a:lnTo>
                  <a:lnTo>
                    <a:pt x="69" y="88"/>
                  </a:lnTo>
                  <a:lnTo>
                    <a:pt x="58" y="80"/>
                  </a:lnTo>
                  <a:lnTo>
                    <a:pt x="44" y="77"/>
                  </a:lnTo>
                  <a:lnTo>
                    <a:pt x="29" y="73"/>
                  </a:lnTo>
                  <a:lnTo>
                    <a:pt x="18" y="66"/>
                  </a:lnTo>
                  <a:lnTo>
                    <a:pt x="11" y="59"/>
                  </a:lnTo>
                  <a:lnTo>
                    <a:pt x="8" y="51"/>
                  </a:lnTo>
                  <a:lnTo>
                    <a:pt x="8" y="48"/>
                  </a:lnTo>
                  <a:lnTo>
                    <a:pt x="4" y="37"/>
                  </a:lnTo>
                  <a:lnTo>
                    <a:pt x="8" y="26"/>
                  </a:lnTo>
                  <a:lnTo>
                    <a:pt x="11" y="19"/>
                  </a:lnTo>
                  <a:lnTo>
                    <a:pt x="18" y="11"/>
                  </a:lnTo>
                  <a:lnTo>
                    <a:pt x="26" y="4"/>
                  </a:lnTo>
                  <a:lnTo>
                    <a:pt x="37" y="0"/>
                  </a:lnTo>
                  <a:lnTo>
                    <a:pt x="48" y="0"/>
                  </a:lnTo>
                  <a:lnTo>
                    <a:pt x="62" y="0"/>
                  </a:lnTo>
                  <a:lnTo>
                    <a:pt x="69" y="4"/>
                  </a:lnTo>
                  <a:lnTo>
                    <a:pt x="77" y="8"/>
                  </a:lnTo>
                  <a:lnTo>
                    <a:pt x="80" y="0"/>
                  </a:lnTo>
                  <a:close/>
                </a:path>
              </a:pathLst>
            </a:custGeom>
            <a:solidFill>
              <a:srgbClr val="000000"/>
            </a:solidFill>
            <a:ln w="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90918" name="Freeform 102"/>
            <p:cNvSpPr>
              <a:spLocks/>
            </p:cNvSpPr>
            <p:nvPr/>
          </p:nvSpPr>
          <p:spPr bwMode="auto">
            <a:xfrm>
              <a:off x="6088" y="2704"/>
              <a:ext cx="124" cy="192"/>
            </a:xfrm>
            <a:custGeom>
              <a:avLst/>
              <a:gdLst/>
              <a:ahLst/>
              <a:cxnLst>
                <a:cxn ang="0">
                  <a:pos x="73" y="0"/>
                </a:cxn>
                <a:cxn ang="0">
                  <a:pos x="102" y="11"/>
                </a:cxn>
                <a:cxn ang="0">
                  <a:pos x="116" y="3"/>
                </a:cxn>
                <a:cxn ang="0">
                  <a:pos x="106" y="65"/>
                </a:cxn>
                <a:cxn ang="0">
                  <a:pos x="98" y="36"/>
                </a:cxn>
                <a:cxn ang="0">
                  <a:pos x="84" y="21"/>
                </a:cxn>
                <a:cxn ang="0">
                  <a:pos x="69" y="11"/>
                </a:cxn>
                <a:cxn ang="0">
                  <a:pos x="47" y="14"/>
                </a:cxn>
                <a:cxn ang="0">
                  <a:pos x="29" y="29"/>
                </a:cxn>
                <a:cxn ang="0">
                  <a:pos x="29" y="47"/>
                </a:cxn>
                <a:cxn ang="0">
                  <a:pos x="40" y="65"/>
                </a:cxn>
                <a:cxn ang="0">
                  <a:pos x="69" y="80"/>
                </a:cxn>
                <a:cxn ang="0">
                  <a:pos x="102" y="94"/>
                </a:cxn>
                <a:cxn ang="0">
                  <a:pos x="120" y="109"/>
                </a:cxn>
                <a:cxn ang="0">
                  <a:pos x="124" y="127"/>
                </a:cxn>
                <a:cxn ang="0">
                  <a:pos x="124" y="149"/>
                </a:cxn>
                <a:cxn ang="0">
                  <a:pos x="109" y="174"/>
                </a:cxn>
                <a:cxn ang="0">
                  <a:pos x="80" y="189"/>
                </a:cxn>
                <a:cxn ang="0">
                  <a:pos x="51" y="189"/>
                </a:cxn>
                <a:cxn ang="0">
                  <a:pos x="26" y="182"/>
                </a:cxn>
                <a:cxn ang="0">
                  <a:pos x="11" y="189"/>
                </a:cxn>
                <a:cxn ang="0">
                  <a:pos x="0" y="123"/>
                </a:cxn>
                <a:cxn ang="0">
                  <a:pos x="18" y="145"/>
                </a:cxn>
                <a:cxn ang="0">
                  <a:pos x="29" y="163"/>
                </a:cxn>
                <a:cxn ang="0">
                  <a:pos x="44" y="174"/>
                </a:cxn>
                <a:cxn ang="0">
                  <a:pos x="66" y="182"/>
                </a:cxn>
                <a:cxn ang="0">
                  <a:pos x="80" y="178"/>
                </a:cxn>
                <a:cxn ang="0">
                  <a:pos x="91" y="171"/>
                </a:cxn>
                <a:cxn ang="0">
                  <a:pos x="98" y="160"/>
                </a:cxn>
                <a:cxn ang="0">
                  <a:pos x="98" y="149"/>
                </a:cxn>
                <a:cxn ang="0">
                  <a:pos x="95" y="127"/>
                </a:cxn>
                <a:cxn ang="0">
                  <a:pos x="76" y="112"/>
                </a:cxn>
                <a:cxn ang="0">
                  <a:pos x="36" y="98"/>
                </a:cxn>
                <a:cxn ang="0">
                  <a:pos x="11" y="80"/>
                </a:cxn>
                <a:cxn ang="0">
                  <a:pos x="4" y="61"/>
                </a:cxn>
                <a:cxn ang="0">
                  <a:pos x="4" y="40"/>
                </a:cxn>
                <a:cxn ang="0">
                  <a:pos x="15" y="21"/>
                </a:cxn>
                <a:cxn ang="0">
                  <a:pos x="29" y="7"/>
                </a:cxn>
                <a:cxn ang="0">
                  <a:pos x="47" y="0"/>
                </a:cxn>
              </a:cxnLst>
              <a:rect l="0" t="0" r="r" b="b"/>
              <a:pathLst>
                <a:path w="124" h="192">
                  <a:moveTo>
                    <a:pt x="58" y="0"/>
                  </a:moveTo>
                  <a:lnTo>
                    <a:pt x="73" y="0"/>
                  </a:lnTo>
                  <a:lnTo>
                    <a:pt x="84" y="3"/>
                  </a:lnTo>
                  <a:lnTo>
                    <a:pt x="102" y="11"/>
                  </a:lnTo>
                  <a:lnTo>
                    <a:pt x="106" y="3"/>
                  </a:lnTo>
                  <a:lnTo>
                    <a:pt x="116" y="3"/>
                  </a:lnTo>
                  <a:lnTo>
                    <a:pt x="116" y="65"/>
                  </a:lnTo>
                  <a:lnTo>
                    <a:pt x="106" y="65"/>
                  </a:lnTo>
                  <a:lnTo>
                    <a:pt x="102" y="43"/>
                  </a:lnTo>
                  <a:lnTo>
                    <a:pt x="98" y="36"/>
                  </a:lnTo>
                  <a:lnTo>
                    <a:pt x="91" y="29"/>
                  </a:lnTo>
                  <a:lnTo>
                    <a:pt x="84" y="21"/>
                  </a:lnTo>
                  <a:lnTo>
                    <a:pt x="76" y="14"/>
                  </a:lnTo>
                  <a:lnTo>
                    <a:pt x="69" y="11"/>
                  </a:lnTo>
                  <a:lnTo>
                    <a:pt x="58" y="11"/>
                  </a:lnTo>
                  <a:lnTo>
                    <a:pt x="47" y="14"/>
                  </a:lnTo>
                  <a:lnTo>
                    <a:pt x="36" y="18"/>
                  </a:lnTo>
                  <a:lnTo>
                    <a:pt x="29" y="29"/>
                  </a:lnTo>
                  <a:lnTo>
                    <a:pt x="29" y="36"/>
                  </a:lnTo>
                  <a:lnTo>
                    <a:pt x="29" y="47"/>
                  </a:lnTo>
                  <a:lnTo>
                    <a:pt x="33" y="58"/>
                  </a:lnTo>
                  <a:lnTo>
                    <a:pt x="40" y="65"/>
                  </a:lnTo>
                  <a:lnTo>
                    <a:pt x="51" y="69"/>
                  </a:lnTo>
                  <a:lnTo>
                    <a:pt x="69" y="80"/>
                  </a:lnTo>
                  <a:lnTo>
                    <a:pt x="87" y="87"/>
                  </a:lnTo>
                  <a:lnTo>
                    <a:pt x="102" y="94"/>
                  </a:lnTo>
                  <a:lnTo>
                    <a:pt x="113" y="102"/>
                  </a:lnTo>
                  <a:lnTo>
                    <a:pt x="120" y="109"/>
                  </a:lnTo>
                  <a:lnTo>
                    <a:pt x="124" y="116"/>
                  </a:lnTo>
                  <a:lnTo>
                    <a:pt x="124" y="127"/>
                  </a:lnTo>
                  <a:lnTo>
                    <a:pt x="124" y="134"/>
                  </a:lnTo>
                  <a:lnTo>
                    <a:pt x="124" y="149"/>
                  </a:lnTo>
                  <a:lnTo>
                    <a:pt x="116" y="163"/>
                  </a:lnTo>
                  <a:lnTo>
                    <a:pt x="109" y="174"/>
                  </a:lnTo>
                  <a:lnTo>
                    <a:pt x="95" y="185"/>
                  </a:lnTo>
                  <a:lnTo>
                    <a:pt x="80" y="189"/>
                  </a:lnTo>
                  <a:lnTo>
                    <a:pt x="62" y="192"/>
                  </a:lnTo>
                  <a:lnTo>
                    <a:pt x="51" y="189"/>
                  </a:lnTo>
                  <a:lnTo>
                    <a:pt x="36" y="189"/>
                  </a:lnTo>
                  <a:lnTo>
                    <a:pt x="26" y="182"/>
                  </a:lnTo>
                  <a:lnTo>
                    <a:pt x="18" y="178"/>
                  </a:lnTo>
                  <a:lnTo>
                    <a:pt x="11" y="189"/>
                  </a:lnTo>
                  <a:lnTo>
                    <a:pt x="0" y="189"/>
                  </a:lnTo>
                  <a:lnTo>
                    <a:pt x="0" y="123"/>
                  </a:lnTo>
                  <a:lnTo>
                    <a:pt x="11" y="123"/>
                  </a:lnTo>
                  <a:lnTo>
                    <a:pt x="18" y="145"/>
                  </a:lnTo>
                  <a:lnTo>
                    <a:pt x="22" y="156"/>
                  </a:lnTo>
                  <a:lnTo>
                    <a:pt x="29" y="163"/>
                  </a:lnTo>
                  <a:lnTo>
                    <a:pt x="36" y="171"/>
                  </a:lnTo>
                  <a:lnTo>
                    <a:pt x="44" y="174"/>
                  </a:lnTo>
                  <a:lnTo>
                    <a:pt x="55" y="178"/>
                  </a:lnTo>
                  <a:lnTo>
                    <a:pt x="66" y="182"/>
                  </a:lnTo>
                  <a:lnTo>
                    <a:pt x="73" y="178"/>
                  </a:lnTo>
                  <a:lnTo>
                    <a:pt x="80" y="178"/>
                  </a:lnTo>
                  <a:lnTo>
                    <a:pt x="87" y="174"/>
                  </a:lnTo>
                  <a:lnTo>
                    <a:pt x="91" y="171"/>
                  </a:lnTo>
                  <a:lnTo>
                    <a:pt x="95" y="167"/>
                  </a:lnTo>
                  <a:lnTo>
                    <a:pt x="98" y="160"/>
                  </a:lnTo>
                  <a:lnTo>
                    <a:pt x="98" y="156"/>
                  </a:lnTo>
                  <a:lnTo>
                    <a:pt x="98" y="149"/>
                  </a:lnTo>
                  <a:lnTo>
                    <a:pt x="98" y="138"/>
                  </a:lnTo>
                  <a:lnTo>
                    <a:pt x="95" y="127"/>
                  </a:lnTo>
                  <a:lnTo>
                    <a:pt x="87" y="120"/>
                  </a:lnTo>
                  <a:lnTo>
                    <a:pt x="76" y="112"/>
                  </a:lnTo>
                  <a:lnTo>
                    <a:pt x="55" y="105"/>
                  </a:lnTo>
                  <a:lnTo>
                    <a:pt x="36" y="98"/>
                  </a:lnTo>
                  <a:lnTo>
                    <a:pt x="22" y="91"/>
                  </a:lnTo>
                  <a:lnTo>
                    <a:pt x="11" y="80"/>
                  </a:lnTo>
                  <a:lnTo>
                    <a:pt x="7" y="72"/>
                  </a:lnTo>
                  <a:lnTo>
                    <a:pt x="4" y="61"/>
                  </a:lnTo>
                  <a:lnTo>
                    <a:pt x="4" y="51"/>
                  </a:lnTo>
                  <a:lnTo>
                    <a:pt x="4" y="40"/>
                  </a:lnTo>
                  <a:lnTo>
                    <a:pt x="7" y="29"/>
                  </a:lnTo>
                  <a:lnTo>
                    <a:pt x="15" y="21"/>
                  </a:lnTo>
                  <a:lnTo>
                    <a:pt x="22" y="14"/>
                  </a:lnTo>
                  <a:lnTo>
                    <a:pt x="29" y="7"/>
                  </a:lnTo>
                  <a:lnTo>
                    <a:pt x="40" y="3"/>
                  </a:lnTo>
                  <a:lnTo>
                    <a:pt x="47" y="0"/>
                  </a:lnTo>
                  <a:lnTo>
                    <a:pt x="58" y="0"/>
                  </a:lnTo>
                  <a:close/>
                </a:path>
              </a:pathLst>
            </a:custGeom>
            <a:solidFill>
              <a:srgbClr val="000000"/>
            </a:solidFill>
            <a:ln w="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90917" name="Freeform 101"/>
            <p:cNvSpPr>
              <a:spLocks/>
            </p:cNvSpPr>
            <p:nvPr/>
          </p:nvSpPr>
          <p:spPr bwMode="auto">
            <a:xfrm>
              <a:off x="6226" y="2725"/>
              <a:ext cx="88" cy="168"/>
            </a:xfrm>
            <a:custGeom>
              <a:avLst/>
              <a:gdLst/>
              <a:ahLst/>
              <a:cxnLst>
                <a:cxn ang="0">
                  <a:pos x="22" y="0"/>
                </a:cxn>
                <a:cxn ang="0">
                  <a:pos x="48" y="0"/>
                </a:cxn>
                <a:cxn ang="0">
                  <a:pos x="48" y="40"/>
                </a:cxn>
                <a:cxn ang="0">
                  <a:pos x="84" y="40"/>
                </a:cxn>
                <a:cxn ang="0">
                  <a:pos x="84" y="51"/>
                </a:cxn>
                <a:cxn ang="0">
                  <a:pos x="48" y="51"/>
                </a:cxn>
                <a:cxn ang="0">
                  <a:pos x="48" y="124"/>
                </a:cxn>
                <a:cxn ang="0">
                  <a:pos x="48" y="135"/>
                </a:cxn>
                <a:cxn ang="0">
                  <a:pos x="51" y="146"/>
                </a:cxn>
                <a:cxn ang="0">
                  <a:pos x="51" y="150"/>
                </a:cxn>
                <a:cxn ang="0">
                  <a:pos x="55" y="153"/>
                </a:cxn>
                <a:cxn ang="0">
                  <a:pos x="62" y="153"/>
                </a:cxn>
                <a:cxn ang="0">
                  <a:pos x="69" y="153"/>
                </a:cxn>
                <a:cxn ang="0">
                  <a:pos x="73" y="153"/>
                </a:cxn>
                <a:cxn ang="0">
                  <a:pos x="77" y="153"/>
                </a:cxn>
                <a:cxn ang="0">
                  <a:pos x="84" y="153"/>
                </a:cxn>
                <a:cxn ang="0">
                  <a:pos x="88" y="153"/>
                </a:cxn>
                <a:cxn ang="0">
                  <a:pos x="88" y="161"/>
                </a:cxn>
                <a:cxn ang="0">
                  <a:pos x="69" y="168"/>
                </a:cxn>
                <a:cxn ang="0">
                  <a:pos x="62" y="168"/>
                </a:cxn>
                <a:cxn ang="0">
                  <a:pos x="51" y="168"/>
                </a:cxn>
                <a:cxn ang="0">
                  <a:pos x="44" y="168"/>
                </a:cxn>
                <a:cxn ang="0">
                  <a:pos x="33" y="164"/>
                </a:cxn>
                <a:cxn ang="0">
                  <a:pos x="29" y="161"/>
                </a:cxn>
                <a:cxn ang="0">
                  <a:pos x="26" y="150"/>
                </a:cxn>
                <a:cxn ang="0">
                  <a:pos x="22" y="139"/>
                </a:cxn>
                <a:cxn ang="0">
                  <a:pos x="22" y="51"/>
                </a:cxn>
                <a:cxn ang="0">
                  <a:pos x="0" y="51"/>
                </a:cxn>
                <a:cxn ang="0">
                  <a:pos x="0" y="40"/>
                </a:cxn>
                <a:cxn ang="0">
                  <a:pos x="22" y="40"/>
                </a:cxn>
                <a:cxn ang="0">
                  <a:pos x="22" y="0"/>
                </a:cxn>
              </a:cxnLst>
              <a:rect l="0" t="0" r="r" b="b"/>
              <a:pathLst>
                <a:path w="88" h="168">
                  <a:moveTo>
                    <a:pt x="22" y="0"/>
                  </a:moveTo>
                  <a:lnTo>
                    <a:pt x="48" y="0"/>
                  </a:lnTo>
                  <a:lnTo>
                    <a:pt x="48" y="40"/>
                  </a:lnTo>
                  <a:lnTo>
                    <a:pt x="84" y="40"/>
                  </a:lnTo>
                  <a:lnTo>
                    <a:pt x="84" y="51"/>
                  </a:lnTo>
                  <a:lnTo>
                    <a:pt x="48" y="51"/>
                  </a:lnTo>
                  <a:lnTo>
                    <a:pt x="48" y="124"/>
                  </a:lnTo>
                  <a:lnTo>
                    <a:pt x="48" y="135"/>
                  </a:lnTo>
                  <a:lnTo>
                    <a:pt x="51" y="146"/>
                  </a:lnTo>
                  <a:lnTo>
                    <a:pt x="51" y="150"/>
                  </a:lnTo>
                  <a:lnTo>
                    <a:pt x="55" y="153"/>
                  </a:lnTo>
                  <a:lnTo>
                    <a:pt x="62" y="153"/>
                  </a:lnTo>
                  <a:lnTo>
                    <a:pt x="69" y="153"/>
                  </a:lnTo>
                  <a:lnTo>
                    <a:pt x="73" y="153"/>
                  </a:lnTo>
                  <a:lnTo>
                    <a:pt x="77" y="153"/>
                  </a:lnTo>
                  <a:lnTo>
                    <a:pt x="84" y="153"/>
                  </a:lnTo>
                  <a:lnTo>
                    <a:pt x="88" y="153"/>
                  </a:lnTo>
                  <a:lnTo>
                    <a:pt x="88" y="161"/>
                  </a:lnTo>
                  <a:lnTo>
                    <a:pt x="69" y="168"/>
                  </a:lnTo>
                  <a:lnTo>
                    <a:pt x="62" y="168"/>
                  </a:lnTo>
                  <a:lnTo>
                    <a:pt x="51" y="168"/>
                  </a:lnTo>
                  <a:lnTo>
                    <a:pt x="44" y="168"/>
                  </a:lnTo>
                  <a:lnTo>
                    <a:pt x="33" y="164"/>
                  </a:lnTo>
                  <a:lnTo>
                    <a:pt x="29" y="161"/>
                  </a:lnTo>
                  <a:lnTo>
                    <a:pt x="26" y="150"/>
                  </a:lnTo>
                  <a:lnTo>
                    <a:pt x="22" y="139"/>
                  </a:lnTo>
                  <a:lnTo>
                    <a:pt x="22" y="51"/>
                  </a:lnTo>
                  <a:lnTo>
                    <a:pt x="0" y="51"/>
                  </a:lnTo>
                  <a:lnTo>
                    <a:pt x="0" y="40"/>
                  </a:lnTo>
                  <a:lnTo>
                    <a:pt x="22" y="40"/>
                  </a:lnTo>
                  <a:lnTo>
                    <a:pt x="22" y="0"/>
                  </a:lnTo>
                  <a:close/>
                </a:path>
              </a:pathLst>
            </a:custGeom>
            <a:solidFill>
              <a:srgbClr val="000000"/>
            </a:solidFill>
            <a:ln w="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90916" name="Freeform 100"/>
            <p:cNvSpPr>
              <a:spLocks noEditPoints="1"/>
            </p:cNvSpPr>
            <p:nvPr/>
          </p:nvSpPr>
          <p:spPr bwMode="auto">
            <a:xfrm>
              <a:off x="6324" y="2758"/>
              <a:ext cx="124" cy="138"/>
            </a:xfrm>
            <a:custGeom>
              <a:avLst/>
              <a:gdLst/>
              <a:ahLst/>
              <a:cxnLst>
                <a:cxn ang="0">
                  <a:pos x="62" y="11"/>
                </a:cxn>
                <a:cxn ang="0">
                  <a:pos x="55" y="15"/>
                </a:cxn>
                <a:cxn ang="0">
                  <a:pos x="48" y="18"/>
                </a:cxn>
                <a:cxn ang="0">
                  <a:pos x="41" y="22"/>
                </a:cxn>
                <a:cxn ang="0">
                  <a:pos x="37" y="29"/>
                </a:cxn>
                <a:cxn ang="0">
                  <a:pos x="33" y="40"/>
                </a:cxn>
                <a:cxn ang="0">
                  <a:pos x="30" y="48"/>
                </a:cxn>
                <a:cxn ang="0">
                  <a:pos x="26" y="69"/>
                </a:cxn>
                <a:cxn ang="0">
                  <a:pos x="30" y="80"/>
                </a:cxn>
                <a:cxn ang="0">
                  <a:pos x="30" y="91"/>
                </a:cxn>
                <a:cxn ang="0">
                  <a:pos x="33" y="102"/>
                </a:cxn>
                <a:cxn ang="0">
                  <a:pos x="37" y="109"/>
                </a:cxn>
                <a:cxn ang="0">
                  <a:pos x="41" y="117"/>
                </a:cxn>
                <a:cxn ang="0">
                  <a:pos x="48" y="124"/>
                </a:cxn>
                <a:cxn ang="0">
                  <a:pos x="55" y="128"/>
                </a:cxn>
                <a:cxn ang="0">
                  <a:pos x="62" y="128"/>
                </a:cxn>
                <a:cxn ang="0">
                  <a:pos x="73" y="128"/>
                </a:cxn>
                <a:cxn ang="0">
                  <a:pos x="81" y="120"/>
                </a:cxn>
                <a:cxn ang="0">
                  <a:pos x="88" y="113"/>
                </a:cxn>
                <a:cxn ang="0">
                  <a:pos x="95" y="98"/>
                </a:cxn>
                <a:cxn ang="0">
                  <a:pos x="99" y="84"/>
                </a:cxn>
                <a:cxn ang="0">
                  <a:pos x="99" y="69"/>
                </a:cxn>
                <a:cxn ang="0">
                  <a:pos x="99" y="48"/>
                </a:cxn>
                <a:cxn ang="0">
                  <a:pos x="95" y="37"/>
                </a:cxn>
                <a:cxn ang="0">
                  <a:pos x="91" y="29"/>
                </a:cxn>
                <a:cxn ang="0">
                  <a:pos x="88" y="22"/>
                </a:cxn>
                <a:cxn ang="0">
                  <a:pos x="81" y="18"/>
                </a:cxn>
                <a:cxn ang="0">
                  <a:pos x="73" y="15"/>
                </a:cxn>
                <a:cxn ang="0">
                  <a:pos x="62" y="11"/>
                </a:cxn>
                <a:cxn ang="0">
                  <a:pos x="62" y="0"/>
                </a:cxn>
                <a:cxn ang="0">
                  <a:pos x="81" y="4"/>
                </a:cxn>
                <a:cxn ang="0">
                  <a:pos x="95" y="11"/>
                </a:cxn>
                <a:cxn ang="0">
                  <a:pos x="110" y="18"/>
                </a:cxn>
                <a:cxn ang="0">
                  <a:pos x="117" y="33"/>
                </a:cxn>
                <a:cxn ang="0">
                  <a:pos x="124" y="51"/>
                </a:cxn>
                <a:cxn ang="0">
                  <a:pos x="124" y="69"/>
                </a:cxn>
                <a:cxn ang="0">
                  <a:pos x="124" y="80"/>
                </a:cxn>
                <a:cxn ang="0">
                  <a:pos x="121" y="95"/>
                </a:cxn>
                <a:cxn ang="0">
                  <a:pos x="117" y="106"/>
                </a:cxn>
                <a:cxn ang="0">
                  <a:pos x="110" y="117"/>
                </a:cxn>
                <a:cxn ang="0">
                  <a:pos x="99" y="128"/>
                </a:cxn>
                <a:cxn ang="0">
                  <a:pos x="88" y="131"/>
                </a:cxn>
                <a:cxn ang="0">
                  <a:pos x="77" y="135"/>
                </a:cxn>
                <a:cxn ang="0">
                  <a:pos x="62" y="138"/>
                </a:cxn>
                <a:cxn ang="0">
                  <a:pos x="51" y="135"/>
                </a:cxn>
                <a:cxn ang="0">
                  <a:pos x="41" y="131"/>
                </a:cxn>
                <a:cxn ang="0">
                  <a:pos x="30" y="128"/>
                </a:cxn>
                <a:cxn ang="0">
                  <a:pos x="19" y="120"/>
                </a:cxn>
                <a:cxn ang="0">
                  <a:pos x="11" y="109"/>
                </a:cxn>
                <a:cxn ang="0">
                  <a:pos x="4" y="98"/>
                </a:cxn>
                <a:cxn ang="0">
                  <a:pos x="0" y="84"/>
                </a:cxn>
                <a:cxn ang="0">
                  <a:pos x="0" y="69"/>
                </a:cxn>
                <a:cxn ang="0">
                  <a:pos x="4" y="51"/>
                </a:cxn>
                <a:cxn ang="0">
                  <a:pos x="8" y="37"/>
                </a:cxn>
                <a:cxn ang="0">
                  <a:pos x="19" y="22"/>
                </a:cxn>
                <a:cxn ang="0">
                  <a:pos x="30" y="11"/>
                </a:cxn>
                <a:cxn ang="0">
                  <a:pos x="48" y="4"/>
                </a:cxn>
                <a:cxn ang="0">
                  <a:pos x="62" y="0"/>
                </a:cxn>
              </a:cxnLst>
              <a:rect l="0" t="0" r="r" b="b"/>
              <a:pathLst>
                <a:path w="124" h="138">
                  <a:moveTo>
                    <a:pt x="62" y="11"/>
                  </a:moveTo>
                  <a:lnTo>
                    <a:pt x="55" y="15"/>
                  </a:lnTo>
                  <a:lnTo>
                    <a:pt x="48" y="18"/>
                  </a:lnTo>
                  <a:lnTo>
                    <a:pt x="41" y="22"/>
                  </a:lnTo>
                  <a:lnTo>
                    <a:pt x="37" y="29"/>
                  </a:lnTo>
                  <a:lnTo>
                    <a:pt x="33" y="40"/>
                  </a:lnTo>
                  <a:lnTo>
                    <a:pt x="30" y="48"/>
                  </a:lnTo>
                  <a:lnTo>
                    <a:pt x="26" y="69"/>
                  </a:lnTo>
                  <a:lnTo>
                    <a:pt x="30" y="80"/>
                  </a:lnTo>
                  <a:lnTo>
                    <a:pt x="30" y="91"/>
                  </a:lnTo>
                  <a:lnTo>
                    <a:pt x="33" y="102"/>
                  </a:lnTo>
                  <a:lnTo>
                    <a:pt x="37" y="109"/>
                  </a:lnTo>
                  <a:lnTo>
                    <a:pt x="41" y="117"/>
                  </a:lnTo>
                  <a:lnTo>
                    <a:pt x="48" y="124"/>
                  </a:lnTo>
                  <a:lnTo>
                    <a:pt x="55" y="128"/>
                  </a:lnTo>
                  <a:lnTo>
                    <a:pt x="62" y="128"/>
                  </a:lnTo>
                  <a:lnTo>
                    <a:pt x="73" y="128"/>
                  </a:lnTo>
                  <a:lnTo>
                    <a:pt x="81" y="120"/>
                  </a:lnTo>
                  <a:lnTo>
                    <a:pt x="88" y="113"/>
                  </a:lnTo>
                  <a:lnTo>
                    <a:pt x="95" y="98"/>
                  </a:lnTo>
                  <a:lnTo>
                    <a:pt x="99" y="84"/>
                  </a:lnTo>
                  <a:lnTo>
                    <a:pt x="99" y="69"/>
                  </a:lnTo>
                  <a:lnTo>
                    <a:pt x="99" y="48"/>
                  </a:lnTo>
                  <a:lnTo>
                    <a:pt x="95" y="37"/>
                  </a:lnTo>
                  <a:lnTo>
                    <a:pt x="91" y="29"/>
                  </a:lnTo>
                  <a:lnTo>
                    <a:pt x="88" y="22"/>
                  </a:lnTo>
                  <a:lnTo>
                    <a:pt x="81" y="18"/>
                  </a:lnTo>
                  <a:lnTo>
                    <a:pt x="73" y="15"/>
                  </a:lnTo>
                  <a:lnTo>
                    <a:pt x="62" y="11"/>
                  </a:lnTo>
                  <a:close/>
                  <a:moveTo>
                    <a:pt x="62" y="0"/>
                  </a:moveTo>
                  <a:lnTo>
                    <a:pt x="81" y="4"/>
                  </a:lnTo>
                  <a:lnTo>
                    <a:pt x="95" y="11"/>
                  </a:lnTo>
                  <a:lnTo>
                    <a:pt x="110" y="18"/>
                  </a:lnTo>
                  <a:lnTo>
                    <a:pt x="117" y="33"/>
                  </a:lnTo>
                  <a:lnTo>
                    <a:pt x="124" y="51"/>
                  </a:lnTo>
                  <a:lnTo>
                    <a:pt x="124" y="69"/>
                  </a:lnTo>
                  <a:lnTo>
                    <a:pt x="124" y="80"/>
                  </a:lnTo>
                  <a:lnTo>
                    <a:pt x="121" y="95"/>
                  </a:lnTo>
                  <a:lnTo>
                    <a:pt x="117" y="106"/>
                  </a:lnTo>
                  <a:lnTo>
                    <a:pt x="110" y="117"/>
                  </a:lnTo>
                  <a:lnTo>
                    <a:pt x="99" y="128"/>
                  </a:lnTo>
                  <a:lnTo>
                    <a:pt x="88" y="131"/>
                  </a:lnTo>
                  <a:lnTo>
                    <a:pt x="77" y="135"/>
                  </a:lnTo>
                  <a:lnTo>
                    <a:pt x="62" y="138"/>
                  </a:lnTo>
                  <a:lnTo>
                    <a:pt x="51" y="135"/>
                  </a:lnTo>
                  <a:lnTo>
                    <a:pt x="41" y="131"/>
                  </a:lnTo>
                  <a:lnTo>
                    <a:pt x="30" y="128"/>
                  </a:lnTo>
                  <a:lnTo>
                    <a:pt x="19" y="120"/>
                  </a:lnTo>
                  <a:lnTo>
                    <a:pt x="11" y="109"/>
                  </a:lnTo>
                  <a:lnTo>
                    <a:pt x="4" y="98"/>
                  </a:lnTo>
                  <a:lnTo>
                    <a:pt x="0" y="84"/>
                  </a:lnTo>
                  <a:lnTo>
                    <a:pt x="0" y="69"/>
                  </a:lnTo>
                  <a:lnTo>
                    <a:pt x="4" y="51"/>
                  </a:lnTo>
                  <a:lnTo>
                    <a:pt x="8" y="37"/>
                  </a:lnTo>
                  <a:lnTo>
                    <a:pt x="19" y="22"/>
                  </a:lnTo>
                  <a:lnTo>
                    <a:pt x="30" y="11"/>
                  </a:lnTo>
                  <a:lnTo>
                    <a:pt x="48" y="4"/>
                  </a:lnTo>
                  <a:lnTo>
                    <a:pt x="62" y="0"/>
                  </a:lnTo>
                  <a:close/>
                </a:path>
              </a:pathLst>
            </a:custGeom>
            <a:solidFill>
              <a:srgbClr val="000000"/>
            </a:solidFill>
            <a:ln w="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90915" name="Freeform 99"/>
            <p:cNvSpPr>
              <a:spLocks/>
            </p:cNvSpPr>
            <p:nvPr/>
          </p:nvSpPr>
          <p:spPr bwMode="auto">
            <a:xfrm>
              <a:off x="6466" y="2762"/>
              <a:ext cx="222" cy="131"/>
            </a:xfrm>
            <a:custGeom>
              <a:avLst/>
              <a:gdLst/>
              <a:ahLst/>
              <a:cxnLst>
                <a:cxn ang="0">
                  <a:pos x="99" y="0"/>
                </a:cxn>
                <a:cxn ang="0">
                  <a:pos x="117" y="11"/>
                </a:cxn>
                <a:cxn ang="0">
                  <a:pos x="131" y="14"/>
                </a:cxn>
                <a:cxn ang="0">
                  <a:pos x="153" y="0"/>
                </a:cxn>
                <a:cxn ang="0">
                  <a:pos x="168" y="0"/>
                </a:cxn>
                <a:cxn ang="0">
                  <a:pos x="186" y="3"/>
                </a:cxn>
                <a:cxn ang="0">
                  <a:pos x="197" y="18"/>
                </a:cxn>
                <a:cxn ang="0">
                  <a:pos x="200" y="40"/>
                </a:cxn>
                <a:cxn ang="0">
                  <a:pos x="204" y="113"/>
                </a:cxn>
                <a:cxn ang="0">
                  <a:pos x="208" y="120"/>
                </a:cxn>
                <a:cxn ang="0">
                  <a:pos x="222" y="120"/>
                </a:cxn>
                <a:cxn ang="0">
                  <a:pos x="160" y="131"/>
                </a:cxn>
                <a:cxn ang="0">
                  <a:pos x="164" y="120"/>
                </a:cxn>
                <a:cxn ang="0">
                  <a:pos x="175" y="116"/>
                </a:cxn>
                <a:cxn ang="0">
                  <a:pos x="179" y="109"/>
                </a:cxn>
                <a:cxn ang="0">
                  <a:pos x="175" y="29"/>
                </a:cxn>
                <a:cxn ang="0">
                  <a:pos x="164" y="14"/>
                </a:cxn>
                <a:cxn ang="0">
                  <a:pos x="142" y="14"/>
                </a:cxn>
                <a:cxn ang="0">
                  <a:pos x="128" y="25"/>
                </a:cxn>
                <a:cxn ang="0">
                  <a:pos x="124" y="105"/>
                </a:cxn>
                <a:cxn ang="0">
                  <a:pos x="128" y="116"/>
                </a:cxn>
                <a:cxn ang="0">
                  <a:pos x="135" y="120"/>
                </a:cxn>
                <a:cxn ang="0">
                  <a:pos x="142" y="131"/>
                </a:cxn>
                <a:cxn ang="0">
                  <a:pos x="80" y="120"/>
                </a:cxn>
                <a:cxn ang="0">
                  <a:pos x="91" y="120"/>
                </a:cxn>
                <a:cxn ang="0">
                  <a:pos x="99" y="116"/>
                </a:cxn>
                <a:cxn ang="0">
                  <a:pos x="99" y="44"/>
                </a:cxn>
                <a:cxn ang="0">
                  <a:pos x="91" y="22"/>
                </a:cxn>
                <a:cxn ang="0">
                  <a:pos x="77" y="14"/>
                </a:cxn>
                <a:cxn ang="0">
                  <a:pos x="55" y="22"/>
                </a:cxn>
                <a:cxn ang="0">
                  <a:pos x="44" y="33"/>
                </a:cxn>
                <a:cxn ang="0">
                  <a:pos x="48" y="113"/>
                </a:cxn>
                <a:cxn ang="0">
                  <a:pos x="59" y="120"/>
                </a:cxn>
                <a:cxn ang="0">
                  <a:pos x="66" y="131"/>
                </a:cxn>
                <a:cxn ang="0">
                  <a:pos x="0" y="120"/>
                </a:cxn>
                <a:cxn ang="0">
                  <a:pos x="15" y="120"/>
                </a:cxn>
                <a:cxn ang="0">
                  <a:pos x="19" y="116"/>
                </a:cxn>
                <a:cxn ang="0">
                  <a:pos x="22" y="29"/>
                </a:cxn>
                <a:cxn ang="0">
                  <a:pos x="15" y="14"/>
                </a:cxn>
                <a:cxn ang="0">
                  <a:pos x="0" y="11"/>
                </a:cxn>
                <a:cxn ang="0">
                  <a:pos x="44" y="0"/>
                </a:cxn>
                <a:cxn ang="0">
                  <a:pos x="44" y="22"/>
                </a:cxn>
                <a:cxn ang="0">
                  <a:pos x="55" y="11"/>
                </a:cxn>
                <a:cxn ang="0">
                  <a:pos x="73" y="0"/>
                </a:cxn>
              </a:cxnLst>
              <a:rect l="0" t="0" r="r" b="b"/>
              <a:pathLst>
                <a:path w="222" h="131">
                  <a:moveTo>
                    <a:pt x="88" y="0"/>
                  </a:moveTo>
                  <a:lnTo>
                    <a:pt x="99" y="0"/>
                  </a:lnTo>
                  <a:lnTo>
                    <a:pt x="109" y="3"/>
                  </a:lnTo>
                  <a:lnTo>
                    <a:pt x="117" y="11"/>
                  </a:lnTo>
                  <a:lnTo>
                    <a:pt x="124" y="22"/>
                  </a:lnTo>
                  <a:lnTo>
                    <a:pt x="131" y="14"/>
                  </a:lnTo>
                  <a:lnTo>
                    <a:pt x="139" y="7"/>
                  </a:lnTo>
                  <a:lnTo>
                    <a:pt x="153" y="0"/>
                  </a:lnTo>
                  <a:lnTo>
                    <a:pt x="160" y="0"/>
                  </a:lnTo>
                  <a:lnTo>
                    <a:pt x="168" y="0"/>
                  </a:lnTo>
                  <a:lnTo>
                    <a:pt x="175" y="0"/>
                  </a:lnTo>
                  <a:lnTo>
                    <a:pt x="186" y="3"/>
                  </a:lnTo>
                  <a:lnTo>
                    <a:pt x="193" y="7"/>
                  </a:lnTo>
                  <a:lnTo>
                    <a:pt x="197" y="18"/>
                  </a:lnTo>
                  <a:lnTo>
                    <a:pt x="200" y="29"/>
                  </a:lnTo>
                  <a:lnTo>
                    <a:pt x="200" y="40"/>
                  </a:lnTo>
                  <a:lnTo>
                    <a:pt x="200" y="105"/>
                  </a:lnTo>
                  <a:lnTo>
                    <a:pt x="204" y="113"/>
                  </a:lnTo>
                  <a:lnTo>
                    <a:pt x="204" y="116"/>
                  </a:lnTo>
                  <a:lnTo>
                    <a:pt x="208" y="120"/>
                  </a:lnTo>
                  <a:lnTo>
                    <a:pt x="215" y="120"/>
                  </a:lnTo>
                  <a:lnTo>
                    <a:pt x="222" y="120"/>
                  </a:lnTo>
                  <a:lnTo>
                    <a:pt x="222" y="131"/>
                  </a:lnTo>
                  <a:lnTo>
                    <a:pt x="160" y="131"/>
                  </a:lnTo>
                  <a:lnTo>
                    <a:pt x="160" y="120"/>
                  </a:lnTo>
                  <a:lnTo>
                    <a:pt x="164" y="120"/>
                  </a:lnTo>
                  <a:lnTo>
                    <a:pt x="171" y="120"/>
                  </a:lnTo>
                  <a:lnTo>
                    <a:pt x="175" y="116"/>
                  </a:lnTo>
                  <a:lnTo>
                    <a:pt x="179" y="109"/>
                  </a:lnTo>
                  <a:lnTo>
                    <a:pt x="179" y="44"/>
                  </a:lnTo>
                  <a:lnTo>
                    <a:pt x="175" y="29"/>
                  </a:lnTo>
                  <a:lnTo>
                    <a:pt x="171" y="22"/>
                  </a:lnTo>
                  <a:lnTo>
                    <a:pt x="164" y="14"/>
                  </a:lnTo>
                  <a:lnTo>
                    <a:pt x="157" y="14"/>
                  </a:lnTo>
                  <a:lnTo>
                    <a:pt x="142" y="14"/>
                  </a:lnTo>
                  <a:lnTo>
                    <a:pt x="135" y="22"/>
                  </a:lnTo>
                  <a:lnTo>
                    <a:pt x="128" y="25"/>
                  </a:lnTo>
                  <a:lnTo>
                    <a:pt x="124" y="33"/>
                  </a:lnTo>
                  <a:lnTo>
                    <a:pt x="124" y="105"/>
                  </a:lnTo>
                  <a:lnTo>
                    <a:pt x="124" y="113"/>
                  </a:lnTo>
                  <a:lnTo>
                    <a:pt x="128" y="116"/>
                  </a:lnTo>
                  <a:lnTo>
                    <a:pt x="131" y="120"/>
                  </a:lnTo>
                  <a:lnTo>
                    <a:pt x="135" y="120"/>
                  </a:lnTo>
                  <a:lnTo>
                    <a:pt x="142" y="120"/>
                  </a:lnTo>
                  <a:lnTo>
                    <a:pt x="142" y="131"/>
                  </a:lnTo>
                  <a:lnTo>
                    <a:pt x="80" y="131"/>
                  </a:lnTo>
                  <a:lnTo>
                    <a:pt x="80" y="120"/>
                  </a:lnTo>
                  <a:lnTo>
                    <a:pt x="88" y="120"/>
                  </a:lnTo>
                  <a:lnTo>
                    <a:pt x="91" y="120"/>
                  </a:lnTo>
                  <a:lnTo>
                    <a:pt x="95" y="116"/>
                  </a:lnTo>
                  <a:lnTo>
                    <a:pt x="99" y="116"/>
                  </a:lnTo>
                  <a:lnTo>
                    <a:pt x="99" y="109"/>
                  </a:lnTo>
                  <a:lnTo>
                    <a:pt x="99" y="44"/>
                  </a:lnTo>
                  <a:lnTo>
                    <a:pt x="99" y="29"/>
                  </a:lnTo>
                  <a:lnTo>
                    <a:pt x="91" y="22"/>
                  </a:lnTo>
                  <a:lnTo>
                    <a:pt x="88" y="14"/>
                  </a:lnTo>
                  <a:lnTo>
                    <a:pt x="77" y="14"/>
                  </a:lnTo>
                  <a:lnTo>
                    <a:pt x="66" y="14"/>
                  </a:lnTo>
                  <a:lnTo>
                    <a:pt x="55" y="22"/>
                  </a:lnTo>
                  <a:lnTo>
                    <a:pt x="48" y="29"/>
                  </a:lnTo>
                  <a:lnTo>
                    <a:pt x="44" y="33"/>
                  </a:lnTo>
                  <a:lnTo>
                    <a:pt x="44" y="105"/>
                  </a:lnTo>
                  <a:lnTo>
                    <a:pt x="48" y="113"/>
                  </a:lnTo>
                  <a:lnTo>
                    <a:pt x="51" y="120"/>
                  </a:lnTo>
                  <a:lnTo>
                    <a:pt x="59" y="120"/>
                  </a:lnTo>
                  <a:lnTo>
                    <a:pt x="66" y="120"/>
                  </a:lnTo>
                  <a:lnTo>
                    <a:pt x="66" y="131"/>
                  </a:lnTo>
                  <a:lnTo>
                    <a:pt x="0" y="131"/>
                  </a:lnTo>
                  <a:lnTo>
                    <a:pt x="0" y="120"/>
                  </a:lnTo>
                  <a:lnTo>
                    <a:pt x="8" y="120"/>
                  </a:lnTo>
                  <a:lnTo>
                    <a:pt x="15" y="120"/>
                  </a:lnTo>
                  <a:lnTo>
                    <a:pt x="19" y="116"/>
                  </a:lnTo>
                  <a:lnTo>
                    <a:pt x="22" y="109"/>
                  </a:lnTo>
                  <a:lnTo>
                    <a:pt x="22" y="29"/>
                  </a:lnTo>
                  <a:lnTo>
                    <a:pt x="19" y="22"/>
                  </a:lnTo>
                  <a:lnTo>
                    <a:pt x="15" y="14"/>
                  </a:lnTo>
                  <a:lnTo>
                    <a:pt x="8" y="14"/>
                  </a:lnTo>
                  <a:lnTo>
                    <a:pt x="0" y="11"/>
                  </a:lnTo>
                  <a:lnTo>
                    <a:pt x="0" y="3"/>
                  </a:lnTo>
                  <a:lnTo>
                    <a:pt x="44" y="0"/>
                  </a:lnTo>
                  <a:lnTo>
                    <a:pt x="44" y="3"/>
                  </a:lnTo>
                  <a:lnTo>
                    <a:pt x="44" y="22"/>
                  </a:lnTo>
                  <a:lnTo>
                    <a:pt x="55" y="11"/>
                  </a:lnTo>
                  <a:lnTo>
                    <a:pt x="62" y="7"/>
                  </a:lnTo>
                  <a:lnTo>
                    <a:pt x="73" y="0"/>
                  </a:lnTo>
                  <a:lnTo>
                    <a:pt x="88" y="0"/>
                  </a:lnTo>
                  <a:close/>
                </a:path>
              </a:pathLst>
            </a:custGeom>
            <a:solidFill>
              <a:srgbClr val="000000"/>
            </a:solidFill>
            <a:ln w="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90914" name="Freeform 98"/>
            <p:cNvSpPr>
              <a:spLocks noEditPoints="1"/>
            </p:cNvSpPr>
            <p:nvPr/>
          </p:nvSpPr>
          <p:spPr bwMode="auto">
            <a:xfrm>
              <a:off x="6703" y="2758"/>
              <a:ext cx="120" cy="138"/>
            </a:xfrm>
            <a:custGeom>
              <a:avLst/>
              <a:gdLst/>
              <a:ahLst/>
              <a:cxnLst>
                <a:cxn ang="0">
                  <a:pos x="54" y="69"/>
                </a:cxn>
                <a:cxn ang="0">
                  <a:pos x="36" y="80"/>
                </a:cxn>
                <a:cxn ang="0">
                  <a:pos x="29" y="95"/>
                </a:cxn>
                <a:cxn ang="0">
                  <a:pos x="29" y="109"/>
                </a:cxn>
                <a:cxn ang="0">
                  <a:pos x="40" y="120"/>
                </a:cxn>
                <a:cxn ang="0">
                  <a:pos x="54" y="120"/>
                </a:cxn>
                <a:cxn ang="0">
                  <a:pos x="69" y="113"/>
                </a:cxn>
                <a:cxn ang="0">
                  <a:pos x="76" y="62"/>
                </a:cxn>
                <a:cxn ang="0">
                  <a:pos x="62" y="4"/>
                </a:cxn>
                <a:cxn ang="0">
                  <a:pos x="80" y="7"/>
                </a:cxn>
                <a:cxn ang="0">
                  <a:pos x="91" y="15"/>
                </a:cxn>
                <a:cxn ang="0">
                  <a:pos x="98" y="33"/>
                </a:cxn>
                <a:cxn ang="0">
                  <a:pos x="98" y="62"/>
                </a:cxn>
                <a:cxn ang="0">
                  <a:pos x="98" y="109"/>
                </a:cxn>
                <a:cxn ang="0">
                  <a:pos x="102" y="117"/>
                </a:cxn>
                <a:cxn ang="0">
                  <a:pos x="112" y="124"/>
                </a:cxn>
                <a:cxn ang="0">
                  <a:pos x="120" y="131"/>
                </a:cxn>
                <a:cxn ang="0">
                  <a:pos x="98" y="135"/>
                </a:cxn>
                <a:cxn ang="0">
                  <a:pos x="83" y="131"/>
                </a:cxn>
                <a:cxn ang="0">
                  <a:pos x="76" y="117"/>
                </a:cxn>
                <a:cxn ang="0">
                  <a:pos x="65" y="128"/>
                </a:cxn>
                <a:cxn ang="0">
                  <a:pos x="47" y="135"/>
                </a:cxn>
                <a:cxn ang="0">
                  <a:pos x="22" y="135"/>
                </a:cxn>
                <a:cxn ang="0">
                  <a:pos x="3" y="120"/>
                </a:cxn>
                <a:cxn ang="0">
                  <a:pos x="0" y="106"/>
                </a:cxn>
                <a:cxn ang="0">
                  <a:pos x="3" y="91"/>
                </a:cxn>
                <a:cxn ang="0">
                  <a:pos x="18" y="73"/>
                </a:cxn>
                <a:cxn ang="0">
                  <a:pos x="32" y="66"/>
                </a:cxn>
                <a:cxn ang="0">
                  <a:pos x="51" y="62"/>
                </a:cxn>
                <a:cxn ang="0">
                  <a:pos x="76" y="51"/>
                </a:cxn>
                <a:cxn ang="0">
                  <a:pos x="76" y="37"/>
                </a:cxn>
                <a:cxn ang="0">
                  <a:pos x="72" y="22"/>
                </a:cxn>
                <a:cxn ang="0">
                  <a:pos x="58" y="11"/>
                </a:cxn>
                <a:cxn ang="0">
                  <a:pos x="40" y="15"/>
                </a:cxn>
                <a:cxn ang="0">
                  <a:pos x="32" y="22"/>
                </a:cxn>
                <a:cxn ang="0">
                  <a:pos x="36" y="33"/>
                </a:cxn>
                <a:cxn ang="0">
                  <a:pos x="29" y="44"/>
                </a:cxn>
                <a:cxn ang="0">
                  <a:pos x="18" y="48"/>
                </a:cxn>
                <a:cxn ang="0">
                  <a:pos x="11" y="44"/>
                </a:cxn>
                <a:cxn ang="0">
                  <a:pos x="7" y="33"/>
                </a:cxn>
                <a:cxn ang="0">
                  <a:pos x="11" y="22"/>
                </a:cxn>
                <a:cxn ang="0">
                  <a:pos x="22" y="11"/>
                </a:cxn>
                <a:cxn ang="0">
                  <a:pos x="36" y="4"/>
                </a:cxn>
              </a:cxnLst>
              <a:rect l="0" t="0" r="r" b="b"/>
              <a:pathLst>
                <a:path w="120" h="138">
                  <a:moveTo>
                    <a:pt x="76" y="62"/>
                  </a:moveTo>
                  <a:lnTo>
                    <a:pt x="54" y="69"/>
                  </a:lnTo>
                  <a:lnTo>
                    <a:pt x="40" y="77"/>
                  </a:lnTo>
                  <a:lnTo>
                    <a:pt x="36" y="80"/>
                  </a:lnTo>
                  <a:lnTo>
                    <a:pt x="29" y="88"/>
                  </a:lnTo>
                  <a:lnTo>
                    <a:pt x="29" y="95"/>
                  </a:lnTo>
                  <a:lnTo>
                    <a:pt x="25" y="102"/>
                  </a:lnTo>
                  <a:lnTo>
                    <a:pt x="29" y="109"/>
                  </a:lnTo>
                  <a:lnTo>
                    <a:pt x="32" y="117"/>
                  </a:lnTo>
                  <a:lnTo>
                    <a:pt x="40" y="120"/>
                  </a:lnTo>
                  <a:lnTo>
                    <a:pt x="47" y="124"/>
                  </a:lnTo>
                  <a:lnTo>
                    <a:pt x="54" y="120"/>
                  </a:lnTo>
                  <a:lnTo>
                    <a:pt x="62" y="117"/>
                  </a:lnTo>
                  <a:lnTo>
                    <a:pt x="69" y="113"/>
                  </a:lnTo>
                  <a:lnTo>
                    <a:pt x="76" y="109"/>
                  </a:lnTo>
                  <a:lnTo>
                    <a:pt x="76" y="62"/>
                  </a:lnTo>
                  <a:close/>
                  <a:moveTo>
                    <a:pt x="51" y="0"/>
                  </a:moveTo>
                  <a:lnTo>
                    <a:pt x="62" y="4"/>
                  </a:lnTo>
                  <a:lnTo>
                    <a:pt x="72" y="4"/>
                  </a:lnTo>
                  <a:lnTo>
                    <a:pt x="80" y="7"/>
                  </a:lnTo>
                  <a:lnTo>
                    <a:pt x="87" y="11"/>
                  </a:lnTo>
                  <a:lnTo>
                    <a:pt x="91" y="15"/>
                  </a:lnTo>
                  <a:lnTo>
                    <a:pt x="94" y="22"/>
                  </a:lnTo>
                  <a:lnTo>
                    <a:pt x="98" y="33"/>
                  </a:lnTo>
                  <a:lnTo>
                    <a:pt x="98" y="44"/>
                  </a:lnTo>
                  <a:lnTo>
                    <a:pt x="98" y="62"/>
                  </a:lnTo>
                  <a:lnTo>
                    <a:pt x="98" y="77"/>
                  </a:lnTo>
                  <a:lnTo>
                    <a:pt x="98" y="109"/>
                  </a:lnTo>
                  <a:lnTo>
                    <a:pt x="98" y="113"/>
                  </a:lnTo>
                  <a:lnTo>
                    <a:pt x="102" y="117"/>
                  </a:lnTo>
                  <a:lnTo>
                    <a:pt x="105" y="120"/>
                  </a:lnTo>
                  <a:lnTo>
                    <a:pt x="112" y="124"/>
                  </a:lnTo>
                  <a:lnTo>
                    <a:pt x="120" y="124"/>
                  </a:lnTo>
                  <a:lnTo>
                    <a:pt x="120" y="131"/>
                  </a:lnTo>
                  <a:lnTo>
                    <a:pt x="109" y="135"/>
                  </a:lnTo>
                  <a:lnTo>
                    <a:pt x="98" y="135"/>
                  </a:lnTo>
                  <a:lnTo>
                    <a:pt x="91" y="135"/>
                  </a:lnTo>
                  <a:lnTo>
                    <a:pt x="83" y="131"/>
                  </a:lnTo>
                  <a:lnTo>
                    <a:pt x="80" y="124"/>
                  </a:lnTo>
                  <a:lnTo>
                    <a:pt x="76" y="117"/>
                  </a:lnTo>
                  <a:lnTo>
                    <a:pt x="65" y="128"/>
                  </a:lnTo>
                  <a:lnTo>
                    <a:pt x="58" y="131"/>
                  </a:lnTo>
                  <a:lnTo>
                    <a:pt x="47" y="135"/>
                  </a:lnTo>
                  <a:lnTo>
                    <a:pt x="32" y="138"/>
                  </a:lnTo>
                  <a:lnTo>
                    <a:pt x="22" y="135"/>
                  </a:lnTo>
                  <a:lnTo>
                    <a:pt x="11" y="128"/>
                  </a:lnTo>
                  <a:lnTo>
                    <a:pt x="3" y="120"/>
                  </a:lnTo>
                  <a:lnTo>
                    <a:pt x="0" y="113"/>
                  </a:lnTo>
                  <a:lnTo>
                    <a:pt x="0" y="106"/>
                  </a:lnTo>
                  <a:lnTo>
                    <a:pt x="0" y="98"/>
                  </a:lnTo>
                  <a:lnTo>
                    <a:pt x="3" y="91"/>
                  </a:lnTo>
                  <a:lnTo>
                    <a:pt x="7" y="80"/>
                  </a:lnTo>
                  <a:lnTo>
                    <a:pt x="18" y="73"/>
                  </a:lnTo>
                  <a:lnTo>
                    <a:pt x="29" y="69"/>
                  </a:lnTo>
                  <a:lnTo>
                    <a:pt x="32" y="66"/>
                  </a:lnTo>
                  <a:lnTo>
                    <a:pt x="40" y="66"/>
                  </a:lnTo>
                  <a:lnTo>
                    <a:pt x="51" y="62"/>
                  </a:lnTo>
                  <a:lnTo>
                    <a:pt x="65" y="55"/>
                  </a:lnTo>
                  <a:lnTo>
                    <a:pt x="76" y="51"/>
                  </a:lnTo>
                  <a:lnTo>
                    <a:pt x="76" y="40"/>
                  </a:lnTo>
                  <a:lnTo>
                    <a:pt x="76" y="37"/>
                  </a:lnTo>
                  <a:lnTo>
                    <a:pt x="72" y="33"/>
                  </a:lnTo>
                  <a:lnTo>
                    <a:pt x="72" y="22"/>
                  </a:lnTo>
                  <a:lnTo>
                    <a:pt x="65" y="15"/>
                  </a:lnTo>
                  <a:lnTo>
                    <a:pt x="58" y="11"/>
                  </a:lnTo>
                  <a:lnTo>
                    <a:pt x="51" y="11"/>
                  </a:lnTo>
                  <a:lnTo>
                    <a:pt x="40" y="15"/>
                  </a:lnTo>
                  <a:lnTo>
                    <a:pt x="32" y="18"/>
                  </a:lnTo>
                  <a:lnTo>
                    <a:pt x="32" y="22"/>
                  </a:lnTo>
                  <a:lnTo>
                    <a:pt x="32" y="26"/>
                  </a:lnTo>
                  <a:lnTo>
                    <a:pt x="36" y="33"/>
                  </a:lnTo>
                  <a:lnTo>
                    <a:pt x="32" y="40"/>
                  </a:lnTo>
                  <a:lnTo>
                    <a:pt x="29" y="44"/>
                  </a:lnTo>
                  <a:lnTo>
                    <a:pt x="25" y="48"/>
                  </a:lnTo>
                  <a:lnTo>
                    <a:pt x="18" y="48"/>
                  </a:lnTo>
                  <a:lnTo>
                    <a:pt x="14" y="44"/>
                  </a:lnTo>
                  <a:lnTo>
                    <a:pt x="11" y="44"/>
                  </a:lnTo>
                  <a:lnTo>
                    <a:pt x="7" y="37"/>
                  </a:lnTo>
                  <a:lnTo>
                    <a:pt x="7" y="33"/>
                  </a:lnTo>
                  <a:lnTo>
                    <a:pt x="7" y="26"/>
                  </a:lnTo>
                  <a:lnTo>
                    <a:pt x="11" y="22"/>
                  </a:lnTo>
                  <a:lnTo>
                    <a:pt x="14" y="15"/>
                  </a:lnTo>
                  <a:lnTo>
                    <a:pt x="22" y="11"/>
                  </a:lnTo>
                  <a:lnTo>
                    <a:pt x="29" y="7"/>
                  </a:lnTo>
                  <a:lnTo>
                    <a:pt x="36" y="4"/>
                  </a:lnTo>
                  <a:lnTo>
                    <a:pt x="51" y="0"/>
                  </a:lnTo>
                  <a:close/>
                </a:path>
              </a:pathLst>
            </a:custGeom>
            <a:solidFill>
              <a:srgbClr val="000000"/>
            </a:solidFill>
            <a:ln w="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90913" name="Freeform 97"/>
            <p:cNvSpPr>
              <a:spLocks/>
            </p:cNvSpPr>
            <p:nvPr/>
          </p:nvSpPr>
          <p:spPr bwMode="auto">
            <a:xfrm>
              <a:off x="6837" y="2758"/>
              <a:ext cx="109" cy="138"/>
            </a:xfrm>
            <a:custGeom>
              <a:avLst/>
              <a:gdLst/>
              <a:ahLst/>
              <a:cxnLst>
                <a:cxn ang="0">
                  <a:pos x="58" y="0"/>
                </a:cxn>
                <a:cxn ang="0">
                  <a:pos x="73" y="4"/>
                </a:cxn>
                <a:cxn ang="0">
                  <a:pos x="80" y="7"/>
                </a:cxn>
                <a:cxn ang="0">
                  <a:pos x="91" y="11"/>
                </a:cxn>
                <a:cxn ang="0">
                  <a:pos x="98" y="18"/>
                </a:cxn>
                <a:cxn ang="0">
                  <a:pos x="102" y="26"/>
                </a:cxn>
                <a:cxn ang="0">
                  <a:pos x="102" y="37"/>
                </a:cxn>
                <a:cxn ang="0">
                  <a:pos x="102" y="40"/>
                </a:cxn>
                <a:cxn ang="0">
                  <a:pos x="98" y="48"/>
                </a:cxn>
                <a:cxn ang="0">
                  <a:pos x="95" y="51"/>
                </a:cxn>
                <a:cxn ang="0">
                  <a:pos x="88" y="51"/>
                </a:cxn>
                <a:cxn ang="0">
                  <a:pos x="84" y="51"/>
                </a:cxn>
                <a:cxn ang="0">
                  <a:pos x="77" y="48"/>
                </a:cxn>
                <a:cxn ang="0">
                  <a:pos x="73" y="44"/>
                </a:cxn>
                <a:cxn ang="0">
                  <a:pos x="73" y="40"/>
                </a:cxn>
                <a:cxn ang="0">
                  <a:pos x="73" y="29"/>
                </a:cxn>
                <a:cxn ang="0">
                  <a:pos x="77" y="22"/>
                </a:cxn>
                <a:cxn ang="0">
                  <a:pos x="77" y="18"/>
                </a:cxn>
                <a:cxn ang="0">
                  <a:pos x="73" y="15"/>
                </a:cxn>
                <a:cxn ang="0">
                  <a:pos x="69" y="15"/>
                </a:cxn>
                <a:cxn ang="0">
                  <a:pos x="58" y="11"/>
                </a:cxn>
                <a:cxn ang="0">
                  <a:pos x="48" y="15"/>
                </a:cxn>
                <a:cxn ang="0">
                  <a:pos x="40" y="18"/>
                </a:cxn>
                <a:cxn ang="0">
                  <a:pos x="37" y="26"/>
                </a:cxn>
                <a:cxn ang="0">
                  <a:pos x="33" y="33"/>
                </a:cxn>
                <a:cxn ang="0">
                  <a:pos x="29" y="40"/>
                </a:cxn>
                <a:cxn ang="0">
                  <a:pos x="26" y="55"/>
                </a:cxn>
                <a:cxn ang="0">
                  <a:pos x="26" y="69"/>
                </a:cxn>
                <a:cxn ang="0">
                  <a:pos x="26" y="84"/>
                </a:cxn>
                <a:cxn ang="0">
                  <a:pos x="29" y="95"/>
                </a:cxn>
                <a:cxn ang="0">
                  <a:pos x="37" y="109"/>
                </a:cxn>
                <a:cxn ang="0">
                  <a:pos x="44" y="117"/>
                </a:cxn>
                <a:cxn ang="0">
                  <a:pos x="55" y="120"/>
                </a:cxn>
                <a:cxn ang="0">
                  <a:pos x="66" y="124"/>
                </a:cxn>
                <a:cxn ang="0">
                  <a:pos x="77" y="120"/>
                </a:cxn>
                <a:cxn ang="0">
                  <a:pos x="84" y="117"/>
                </a:cxn>
                <a:cxn ang="0">
                  <a:pos x="95" y="109"/>
                </a:cxn>
                <a:cxn ang="0">
                  <a:pos x="102" y="98"/>
                </a:cxn>
                <a:cxn ang="0">
                  <a:pos x="109" y="102"/>
                </a:cxn>
                <a:cxn ang="0">
                  <a:pos x="98" y="117"/>
                </a:cxn>
                <a:cxn ang="0">
                  <a:pos x="88" y="128"/>
                </a:cxn>
                <a:cxn ang="0">
                  <a:pos x="73" y="135"/>
                </a:cxn>
                <a:cxn ang="0">
                  <a:pos x="58" y="138"/>
                </a:cxn>
                <a:cxn ang="0">
                  <a:pos x="40" y="135"/>
                </a:cxn>
                <a:cxn ang="0">
                  <a:pos x="26" y="128"/>
                </a:cxn>
                <a:cxn ang="0">
                  <a:pos x="15" y="120"/>
                </a:cxn>
                <a:cxn ang="0">
                  <a:pos x="8" y="106"/>
                </a:cxn>
                <a:cxn ang="0">
                  <a:pos x="0" y="88"/>
                </a:cxn>
                <a:cxn ang="0">
                  <a:pos x="0" y="69"/>
                </a:cxn>
                <a:cxn ang="0">
                  <a:pos x="0" y="55"/>
                </a:cxn>
                <a:cxn ang="0">
                  <a:pos x="4" y="44"/>
                </a:cxn>
                <a:cxn ang="0">
                  <a:pos x="8" y="33"/>
                </a:cxn>
                <a:cxn ang="0">
                  <a:pos x="15" y="22"/>
                </a:cxn>
                <a:cxn ang="0">
                  <a:pos x="26" y="15"/>
                </a:cxn>
                <a:cxn ang="0">
                  <a:pos x="33" y="7"/>
                </a:cxn>
                <a:cxn ang="0">
                  <a:pos x="48" y="4"/>
                </a:cxn>
                <a:cxn ang="0">
                  <a:pos x="58" y="0"/>
                </a:cxn>
              </a:cxnLst>
              <a:rect l="0" t="0" r="r" b="b"/>
              <a:pathLst>
                <a:path w="109" h="138">
                  <a:moveTo>
                    <a:pt x="58" y="0"/>
                  </a:moveTo>
                  <a:lnTo>
                    <a:pt x="73" y="4"/>
                  </a:lnTo>
                  <a:lnTo>
                    <a:pt x="80" y="7"/>
                  </a:lnTo>
                  <a:lnTo>
                    <a:pt x="91" y="11"/>
                  </a:lnTo>
                  <a:lnTo>
                    <a:pt x="98" y="18"/>
                  </a:lnTo>
                  <a:lnTo>
                    <a:pt x="102" y="26"/>
                  </a:lnTo>
                  <a:lnTo>
                    <a:pt x="102" y="37"/>
                  </a:lnTo>
                  <a:lnTo>
                    <a:pt x="102" y="40"/>
                  </a:lnTo>
                  <a:lnTo>
                    <a:pt x="98" y="48"/>
                  </a:lnTo>
                  <a:lnTo>
                    <a:pt x="95" y="51"/>
                  </a:lnTo>
                  <a:lnTo>
                    <a:pt x="88" y="51"/>
                  </a:lnTo>
                  <a:lnTo>
                    <a:pt x="84" y="51"/>
                  </a:lnTo>
                  <a:lnTo>
                    <a:pt x="77" y="48"/>
                  </a:lnTo>
                  <a:lnTo>
                    <a:pt x="73" y="44"/>
                  </a:lnTo>
                  <a:lnTo>
                    <a:pt x="73" y="40"/>
                  </a:lnTo>
                  <a:lnTo>
                    <a:pt x="73" y="29"/>
                  </a:lnTo>
                  <a:lnTo>
                    <a:pt x="77" y="22"/>
                  </a:lnTo>
                  <a:lnTo>
                    <a:pt x="77" y="18"/>
                  </a:lnTo>
                  <a:lnTo>
                    <a:pt x="73" y="15"/>
                  </a:lnTo>
                  <a:lnTo>
                    <a:pt x="69" y="15"/>
                  </a:lnTo>
                  <a:lnTo>
                    <a:pt x="58" y="11"/>
                  </a:lnTo>
                  <a:lnTo>
                    <a:pt x="48" y="15"/>
                  </a:lnTo>
                  <a:lnTo>
                    <a:pt x="40" y="18"/>
                  </a:lnTo>
                  <a:lnTo>
                    <a:pt x="37" y="26"/>
                  </a:lnTo>
                  <a:lnTo>
                    <a:pt x="33" y="33"/>
                  </a:lnTo>
                  <a:lnTo>
                    <a:pt x="29" y="40"/>
                  </a:lnTo>
                  <a:lnTo>
                    <a:pt x="26" y="55"/>
                  </a:lnTo>
                  <a:lnTo>
                    <a:pt x="26" y="69"/>
                  </a:lnTo>
                  <a:lnTo>
                    <a:pt x="26" y="84"/>
                  </a:lnTo>
                  <a:lnTo>
                    <a:pt x="29" y="95"/>
                  </a:lnTo>
                  <a:lnTo>
                    <a:pt x="37" y="109"/>
                  </a:lnTo>
                  <a:lnTo>
                    <a:pt x="44" y="117"/>
                  </a:lnTo>
                  <a:lnTo>
                    <a:pt x="55" y="120"/>
                  </a:lnTo>
                  <a:lnTo>
                    <a:pt x="66" y="124"/>
                  </a:lnTo>
                  <a:lnTo>
                    <a:pt x="77" y="120"/>
                  </a:lnTo>
                  <a:lnTo>
                    <a:pt x="84" y="117"/>
                  </a:lnTo>
                  <a:lnTo>
                    <a:pt x="95" y="109"/>
                  </a:lnTo>
                  <a:lnTo>
                    <a:pt x="102" y="98"/>
                  </a:lnTo>
                  <a:lnTo>
                    <a:pt x="109" y="102"/>
                  </a:lnTo>
                  <a:lnTo>
                    <a:pt x="98" y="117"/>
                  </a:lnTo>
                  <a:lnTo>
                    <a:pt x="88" y="128"/>
                  </a:lnTo>
                  <a:lnTo>
                    <a:pt x="73" y="135"/>
                  </a:lnTo>
                  <a:lnTo>
                    <a:pt x="58" y="138"/>
                  </a:lnTo>
                  <a:lnTo>
                    <a:pt x="40" y="135"/>
                  </a:lnTo>
                  <a:lnTo>
                    <a:pt x="26" y="128"/>
                  </a:lnTo>
                  <a:lnTo>
                    <a:pt x="15" y="120"/>
                  </a:lnTo>
                  <a:lnTo>
                    <a:pt x="8" y="106"/>
                  </a:lnTo>
                  <a:lnTo>
                    <a:pt x="0" y="88"/>
                  </a:lnTo>
                  <a:lnTo>
                    <a:pt x="0" y="69"/>
                  </a:lnTo>
                  <a:lnTo>
                    <a:pt x="0" y="55"/>
                  </a:lnTo>
                  <a:lnTo>
                    <a:pt x="4" y="44"/>
                  </a:lnTo>
                  <a:lnTo>
                    <a:pt x="8" y="33"/>
                  </a:lnTo>
                  <a:lnTo>
                    <a:pt x="15" y="22"/>
                  </a:lnTo>
                  <a:lnTo>
                    <a:pt x="26" y="15"/>
                  </a:lnTo>
                  <a:lnTo>
                    <a:pt x="33" y="7"/>
                  </a:lnTo>
                  <a:lnTo>
                    <a:pt x="48" y="4"/>
                  </a:lnTo>
                  <a:lnTo>
                    <a:pt x="58" y="0"/>
                  </a:lnTo>
                  <a:close/>
                </a:path>
              </a:pathLst>
            </a:custGeom>
            <a:solidFill>
              <a:srgbClr val="000000"/>
            </a:solidFill>
            <a:ln w="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90912" name="Freeform 96"/>
            <p:cNvSpPr>
              <a:spLocks/>
            </p:cNvSpPr>
            <p:nvPr/>
          </p:nvSpPr>
          <p:spPr bwMode="auto">
            <a:xfrm>
              <a:off x="6946" y="2689"/>
              <a:ext cx="150" cy="204"/>
            </a:xfrm>
            <a:custGeom>
              <a:avLst/>
              <a:gdLst/>
              <a:ahLst/>
              <a:cxnLst>
                <a:cxn ang="0">
                  <a:pos x="51" y="0"/>
                </a:cxn>
                <a:cxn ang="0">
                  <a:pos x="51" y="4"/>
                </a:cxn>
                <a:cxn ang="0">
                  <a:pos x="51" y="95"/>
                </a:cxn>
                <a:cxn ang="0">
                  <a:pos x="51" y="95"/>
                </a:cxn>
                <a:cxn ang="0">
                  <a:pos x="59" y="84"/>
                </a:cxn>
                <a:cxn ang="0">
                  <a:pos x="70" y="80"/>
                </a:cxn>
                <a:cxn ang="0">
                  <a:pos x="80" y="73"/>
                </a:cxn>
                <a:cxn ang="0">
                  <a:pos x="88" y="73"/>
                </a:cxn>
                <a:cxn ang="0">
                  <a:pos x="95" y="73"/>
                </a:cxn>
                <a:cxn ang="0">
                  <a:pos x="106" y="73"/>
                </a:cxn>
                <a:cxn ang="0">
                  <a:pos x="113" y="76"/>
                </a:cxn>
                <a:cxn ang="0">
                  <a:pos x="120" y="80"/>
                </a:cxn>
                <a:cxn ang="0">
                  <a:pos x="128" y="91"/>
                </a:cxn>
                <a:cxn ang="0">
                  <a:pos x="131" y="102"/>
                </a:cxn>
                <a:cxn ang="0">
                  <a:pos x="131" y="113"/>
                </a:cxn>
                <a:cxn ang="0">
                  <a:pos x="131" y="178"/>
                </a:cxn>
                <a:cxn ang="0">
                  <a:pos x="131" y="186"/>
                </a:cxn>
                <a:cxn ang="0">
                  <a:pos x="139" y="193"/>
                </a:cxn>
                <a:cxn ang="0">
                  <a:pos x="142" y="193"/>
                </a:cxn>
                <a:cxn ang="0">
                  <a:pos x="150" y="193"/>
                </a:cxn>
                <a:cxn ang="0">
                  <a:pos x="150" y="204"/>
                </a:cxn>
                <a:cxn ang="0">
                  <a:pos x="88" y="204"/>
                </a:cxn>
                <a:cxn ang="0">
                  <a:pos x="88" y="193"/>
                </a:cxn>
                <a:cxn ang="0">
                  <a:pos x="95" y="193"/>
                </a:cxn>
                <a:cxn ang="0">
                  <a:pos x="99" y="193"/>
                </a:cxn>
                <a:cxn ang="0">
                  <a:pos x="102" y="189"/>
                </a:cxn>
                <a:cxn ang="0">
                  <a:pos x="106" y="189"/>
                </a:cxn>
                <a:cxn ang="0">
                  <a:pos x="106" y="182"/>
                </a:cxn>
                <a:cxn ang="0">
                  <a:pos x="106" y="117"/>
                </a:cxn>
                <a:cxn ang="0">
                  <a:pos x="106" y="102"/>
                </a:cxn>
                <a:cxn ang="0">
                  <a:pos x="99" y="95"/>
                </a:cxn>
                <a:cxn ang="0">
                  <a:pos x="91" y="87"/>
                </a:cxn>
                <a:cxn ang="0">
                  <a:pos x="84" y="87"/>
                </a:cxn>
                <a:cxn ang="0">
                  <a:pos x="73" y="87"/>
                </a:cxn>
                <a:cxn ang="0">
                  <a:pos x="62" y="95"/>
                </a:cxn>
                <a:cxn ang="0">
                  <a:pos x="55" y="102"/>
                </a:cxn>
                <a:cxn ang="0">
                  <a:pos x="51" y="106"/>
                </a:cxn>
                <a:cxn ang="0">
                  <a:pos x="51" y="178"/>
                </a:cxn>
                <a:cxn ang="0">
                  <a:pos x="51" y="186"/>
                </a:cxn>
                <a:cxn ang="0">
                  <a:pos x="59" y="193"/>
                </a:cxn>
                <a:cxn ang="0">
                  <a:pos x="66" y="193"/>
                </a:cxn>
                <a:cxn ang="0">
                  <a:pos x="70" y="193"/>
                </a:cxn>
                <a:cxn ang="0">
                  <a:pos x="70" y="204"/>
                </a:cxn>
                <a:cxn ang="0">
                  <a:pos x="8" y="204"/>
                </a:cxn>
                <a:cxn ang="0">
                  <a:pos x="8" y="193"/>
                </a:cxn>
                <a:cxn ang="0">
                  <a:pos x="15" y="193"/>
                </a:cxn>
                <a:cxn ang="0">
                  <a:pos x="19" y="193"/>
                </a:cxn>
                <a:cxn ang="0">
                  <a:pos x="22" y="189"/>
                </a:cxn>
                <a:cxn ang="0">
                  <a:pos x="26" y="189"/>
                </a:cxn>
                <a:cxn ang="0">
                  <a:pos x="26" y="182"/>
                </a:cxn>
                <a:cxn ang="0">
                  <a:pos x="26" y="33"/>
                </a:cxn>
                <a:cxn ang="0">
                  <a:pos x="26" y="22"/>
                </a:cxn>
                <a:cxn ang="0">
                  <a:pos x="19" y="15"/>
                </a:cxn>
                <a:cxn ang="0">
                  <a:pos x="15" y="15"/>
                </a:cxn>
                <a:cxn ang="0">
                  <a:pos x="11" y="15"/>
                </a:cxn>
                <a:cxn ang="0">
                  <a:pos x="0" y="11"/>
                </a:cxn>
                <a:cxn ang="0">
                  <a:pos x="0" y="4"/>
                </a:cxn>
                <a:cxn ang="0">
                  <a:pos x="51" y="0"/>
                </a:cxn>
              </a:cxnLst>
              <a:rect l="0" t="0" r="r" b="b"/>
              <a:pathLst>
                <a:path w="150" h="204">
                  <a:moveTo>
                    <a:pt x="51" y="0"/>
                  </a:moveTo>
                  <a:lnTo>
                    <a:pt x="51" y="4"/>
                  </a:lnTo>
                  <a:lnTo>
                    <a:pt x="51" y="95"/>
                  </a:lnTo>
                  <a:lnTo>
                    <a:pt x="59" y="84"/>
                  </a:lnTo>
                  <a:lnTo>
                    <a:pt x="70" y="80"/>
                  </a:lnTo>
                  <a:lnTo>
                    <a:pt x="80" y="73"/>
                  </a:lnTo>
                  <a:lnTo>
                    <a:pt x="88" y="73"/>
                  </a:lnTo>
                  <a:lnTo>
                    <a:pt x="95" y="73"/>
                  </a:lnTo>
                  <a:lnTo>
                    <a:pt x="106" y="73"/>
                  </a:lnTo>
                  <a:lnTo>
                    <a:pt x="113" y="76"/>
                  </a:lnTo>
                  <a:lnTo>
                    <a:pt x="120" y="80"/>
                  </a:lnTo>
                  <a:lnTo>
                    <a:pt x="128" y="91"/>
                  </a:lnTo>
                  <a:lnTo>
                    <a:pt x="131" y="102"/>
                  </a:lnTo>
                  <a:lnTo>
                    <a:pt x="131" y="113"/>
                  </a:lnTo>
                  <a:lnTo>
                    <a:pt x="131" y="178"/>
                  </a:lnTo>
                  <a:lnTo>
                    <a:pt x="131" y="186"/>
                  </a:lnTo>
                  <a:lnTo>
                    <a:pt x="139" y="193"/>
                  </a:lnTo>
                  <a:lnTo>
                    <a:pt x="142" y="193"/>
                  </a:lnTo>
                  <a:lnTo>
                    <a:pt x="150" y="193"/>
                  </a:lnTo>
                  <a:lnTo>
                    <a:pt x="150" y="204"/>
                  </a:lnTo>
                  <a:lnTo>
                    <a:pt x="88" y="204"/>
                  </a:lnTo>
                  <a:lnTo>
                    <a:pt x="88" y="193"/>
                  </a:lnTo>
                  <a:lnTo>
                    <a:pt x="95" y="193"/>
                  </a:lnTo>
                  <a:lnTo>
                    <a:pt x="99" y="193"/>
                  </a:lnTo>
                  <a:lnTo>
                    <a:pt x="102" y="189"/>
                  </a:lnTo>
                  <a:lnTo>
                    <a:pt x="106" y="189"/>
                  </a:lnTo>
                  <a:lnTo>
                    <a:pt x="106" y="182"/>
                  </a:lnTo>
                  <a:lnTo>
                    <a:pt x="106" y="117"/>
                  </a:lnTo>
                  <a:lnTo>
                    <a:pt x="106" y="102"/>
                  </a:lnTo>
                  <a:lnTo>
                    <a:pt x="99" y="95"/>
                  </a:lnTo>
                  <a:lnTo>
                    <a:pt x="91" y="87"/>
                  </a:lnTo>
                  <a:lnTo>
                    <a:pt x="84" y="87"/>
                  </a:lnTo>
                  <a:lnTo>
                    <a:pt x="73" y="87"/>
                  </a:lnTo>
                  <a:lnTo>
                    <a:pt x="62" y="95"/>
                  </a:lnTo>
                  <a:lnTo>
                    <a:pt x="55" y="102"/>
                  </a:lnTo>
                  <a:lnTo>
                    <a:pt x="51" y="106"/>
                  </a:lnTo>
                  <a:lnTo>
                    <a:pt x="51" y="178"/>
                  </a:lnTo>
                  <a:lnTo>
                    <a:pt x="51" y="186"/>
                  </a:lnTo>
                  <a:lnTo>
                    <a:pt x="59" y="193"/>
                  </a:lnTo>
                  <a:lnTo>
                    <a:pt x="66" y="193"/>
                  </a:lnTo>
                  <a:lnTo>
                    <a:pt x="70" y="193"/>
                  </a:lnTo>
                  <a:lnTo>
                    <a:pt x="70" y="204"/>
                  </a:lnTo>
                  <a:lnTo>
                    <a:pt x="8" y="204"/>
                  </a:lnTo>
                  <a:lnTo>
                    <a:pt x="8" y="193"/>
                  </a:lnTo>
                  <a:lnTo>
                    <a:pt x="15" y="193"/>
                  </a:lnTo>
                  <a:lnTo>
                    <a:pt x="19" y="193"/>
                  </a:lnTo>
                  <a:lnTo>
                    <a:pt x="22" y="189"/>
                  </a:lnTo>
                  <a:lnTo>
                    <a:pt x="26" y="189"/>
                  </a:lnTo>
                  <a:lnTo>
                    <a:pt x="26" y="182"/>
                  </a:lnTo>
                  <a:lnTo>
                    <a:pt x="26" y="33"/>
                  </a:lnTo>
                  <a:lnTo>
                    <a:pt x="26" y="22"/>
                  </a:lnTo>
                  <a:lnTo>
                    <a:pt x="19" y="15"/>
                  </a:lnTo>
                  <a:lnTo>
                    <a:pt x="15" y="15"/>
                  </a:lnTo>
                  <a:lnTo>
                    <a:pt x="11" y="15"/>
                  </a:lnTo>
                  <a:lnTo>
                    <a:pt x="0" y="11"/>
                  </a:lnTo>
                  <a:lnTo>
                    <a:pt x="0" y="4"/>
                  </a:lnTo>
                  <a:lnTo>
                    <a:pt x="51" y="0"/>
                  </a:lnTo>
                  <a:close/>
                </a:path>
              </a:pathLst>
            </a:custGeom>
            <a:solidFill>
              <a:srgbClr val="000000"/>
            </a:solidFill>
            <a:ln w="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90911" name="Freeform 95"/>
            <p:cNvSpPr>
              <a:spLocks/>
            </p:cNvSpPr>
            <p:nvPr/>
          </p:nvSpPr>
          <p:spPr bwMode="auto">
            <a:xfrm>
              <a:off x="7681" y="4647"/>
              <a:ext cx="127" cy="193"/>
            </a:xfrm>
            <a:custGeom>
              <a:avLst/>
              <a:gdLst/>
              <a:ahLst/>
              <a:cxnLst>
                <a:cxn ang="0">
                  <a:pos x="73" y="0"/>
                </a:cxn>
                <a:cxn ang="0">
                  <a:pos x="102" y="11"/>
                </a:cxn>
                <a:cxn ang="0">
                  <a:pos x="116" y="3"/>
                </a:cxn>
                <a:cxn ang="0">
                  <a:pos x="109" y="65"/>
                </a:cxn>
                <a:cxn ang="0">
                  <a:pos x="98" y="36"/>
                </a:cxn>
                <a:cxn ang="0">
                  <a:pos x="87" y="22"/>
                </a:cxn>
                <a:cxn ang="0">
                  <a:pos x="69" y="11"/>
                </a:cxn>
                <a:cxn ang="0">
                  <a:pos x="47" y="11"/>
                </a:cxn>
                <a:cxn ang="0">
                  <a:pos x="33" y="25"/>
                </a:cxn>
                <a:cxn ang="0">
                  <a:pos x="29" y="47"/>
                </a:cxn>
                <a:cxn ang="0">
                  <a:pos x="44" y="65"/>
                </a:cxn>
                <a:cxn ang="0">
                  <a:pos x="69" y="76"/>
                </a:cxn>
                <a:cxn ang="0">
                  <a:pos x="102" y="94"/>
                </a:cxn>
                <a:cxn ang="0">
                  <a:pos x="120" y="109"/>
                </a:cxn>
                <a:cxn ang="0">
                  <a:pos x="127" y="123"/>
                </a:cxn>
                <a:cxn ang="0">
                  <a:pos x="124" y="149"/>
                </a:cxn>
                <a:cxn ang="0">
                  <a:pos x="109" y="174"/>
                </a:cxn>
                <a:cxn ang="0">
                  <a:pos x="80" y="189"/>
                </a:cxn>
                <a:cxn ang="0">
                  <a:pos x="51" y="189"/>
                </a:cxn>
                <a:cxn ang="0">
                  <a:pos x="29" y="182"/>
                </a:cxn>
                <a:cxn ang="0">
                  <a:pos x="11" y="189"/>
                </a:cxn>
                <a:cxn ang="0">
                  <a:pos x="0" y="123"/>
                </a:cxn>
                <a:cxn ang="0">
                  <a:pos x="18" y="145"/>
                </a:cxn>
                <a:cxn ang="0">
                  <a:pos x="29" y="163"/>
                </a:cxn>
                <a:cxn ang="0">
                  <a:pos x="44" y="174"/>
                </a:cxn>
                <a:cxn ang="0">
                  <a:pos x="66" y="178"/>
                </a:cxn>
                <a:cxn ang="0">
                  <a:pos x="84" y="178"/>
                </a:cxn>
                <a:cxn ang="0">
                  <a:pos x="95" y="171"/>
                </a:cxn>
                <a:cxn ang="0">
                  <a:pos x="98" y="160"/>
                </a:cxn>
                <a:cxn ang="0">
                  <a:pos x="102" y="149"/>
                </a:cxn>
                <a:cxn ang="0">
                  <a:pos x="95" y="127"/>
                </a:cxn>
                <a:cxn ang="0">
                  <a:pos x="76" y="113"/>
                </a:cxn>
                <a:cxn ang="0">
                  <a:pos x="36" y="98"/>
                </a:cxn>
                <a:cxn ang="0">
                  <a:pos x="15" y="80"/>
                </a:cxn>
                <a:cxn ang="0">
                  <a:pos x="7" y="62"/>
                </a:cxn>
                <a:cxn ang="0">
                  <a:pos x="7" y="40"/>
                </a:cxn>
                <a:cxn ang="0">
                  <a:pos x="15" y="22"/>
                </a:cxn>
                <a:cxn ang="0">
                  <a:pos x="29" y="7"/>
                </a:cxn>
                <a:cxn ang="0">
                  <a:pos x="51" y="0"/>
                </a:cxn>
              </a:cxnLst>
              <a:rect l="0" t="0" r="r" b="b"/>
              <a:pathLst>
                <a:path w="127" h="193">
                  <a:moveTo>
                    <a:pt x="62" y="0"/>
                  </a:moveTo>
                  <a:lnTo>
                    <a:pt x="73" y="0"/>
                  </a:lnTo>
                  <a:lnTo>
                    <a:pt x="84" y="3"/>
                  </a:lnTo>
                  <a:lnTo>
                    <a:pt x="102" y="11"/>
                  </a:lnTo>
                  <a:lnTo>
                    <a:pt x="109" y="3"/>
                  </a:lnTo>
                  <a:lnTo>
                    <a:pt x="116" y="3"/>
                  </a:lnTo>
                  <a:lnTo>
                    <a:pt x="120" y="65"/>
                  </a:lnTo>
                  <a:lnTo>
                    <a:pt x="109" y="65"/>
                  </a:lnTo>
                  <a:lnTo>
                    <a:pt x="102" y="43"/>
                  </a:lnTo>
                  <a:lnTo>
                    <a:pt x="98" y="36"/>
                  </a:lnTo>
                  <a:lnTo>
                    <a:pt x="91" y="25"/>
                  </a:lnTo>
                  <a:lnTo>
                    <a:pt x="87" y="22"/>
                  </a:lnTo>
                  <a:lnTo>
                    <a:pt x="80" y="14"/>
                  </a:lnTo>
                  <a:lnTo>
                    <a:pt x="69" y="11"/>
                  </a:lnTo>
                  <a:lnTo>
                    <a:pt x="58" y="11"/>
                  </a:lnTo>
                  <a:lnTo>
                    <a:pt x="47" y="11"/>
                  </a:lnTo>
                  <a:lnTo>
                    <a:pt x="40" y="18"/>
                  </a:lnTo>
                  <a:lnTo>
                    <a:pt x="33" y="25"/>
                  </a:lnTo>
                  <a:lnTo>
                    <a:pt x="29" y="36"/>
                  </a:lnTo>
                  <a:lnTo>
                    <a:pt x="29" y="47"/>
                  </a:lnTo>
                  <a:lnTo>
                    <a:pt x="36" y="58"/>
                  </a:lnTo>
                  <a:lnTo>
                    <a:pt x="44" y="65"/>
                  </a:lnTo>
                  <a:lnTo>
                    <a:pt x="51" y="69"/>
                  </a:lnTo>
                  <a:lnTo>
                    <a:pt x="69" y="76"/>
                  </a:lnTo>
                  <a:lnTo>
                    <a:pt x="87" y="83"/>
                  </a:lnTo>
                  <a:lnTo>
                    <a:pt x="102" y="94"/>
                  </a:lnTo>
                  <a:lnTo>
                    <a:pt x="116" y="102"/>
                  </a:lnTo>
                  <a:lnTo>
                    <a:pt x="120" y="109"/>
                  </a:lnTo>
                  <a:lnTo>
                    <a:pt x="124" y="116"/>
                  </a:lnTo>
                  <a:lnTo>
                    <a:pt x="127" y="123"/>
                  </a:lnTo>
                  <a:lnTo>
                    <a:pt x="127" y="134"/>
                  </a:lnTo>
                  <a:lnTo>
                    <a:pt x="124" y="149"/>
                  </a:lnTo>
                  <a:lnTo>
                    <a:pt x="120" y="163"/>
                  </a:lnTo>
                  <a:lnTo>
                    <a:pt x="109" y="174"/>
                  </a:lnTo>
                  <a:lnTo>
                    <a:pt x="95" y="185"/>
                  </a:lnTo>
                  <a:lnTo>
                    <a:pt x="80" y="189"/>
                  </a:lnTo>
                  <a:lnTo>
                    <a:pt x="66" y="193"/>
                  </a:lnTo>
                  <a:lnTo>
                    <a:pt x="51" y="189"/>
                  </a:lnTo>
                  <a:lnTo>
                    <a:pt x="40" y="185"/>
                  </a:lnTo>
                  <a:lnTo>
                    <a:pt x="29" y="182"/>
                  </a:lnTo>
                  <a:lnTo>
                    <a:pt x="18" y="178"/>
                  </a:lnTo>
                  <a:lnTo>
                    <a:pt x="11" y="189"/>
                  </a:lnTo>
                  <a:lnTo>
                    <a:pt x="4" y="189"/>
                  </a:lnTo>
                  <a:lnTo>
                    <a:pt x="0" y="123"/>
                  </a:lnTo>
                  <a:lnTo>
                    <a:pt x="11" y="123"/>
                  </a:lnTo>
                  <a:lnTo>
                    <a:pt x="18" y="145"/>
                  </a:lnTo>
                  <a:lnTo>
                    <a:pt x="22" y="156"/>
                  </a:lnTo>
                  <a:lnTo>
                    <a:pt x="29" y="163"/>
                  </a:lnTo>
                  <a:lnTo>
                    <a:pt x="36" y="171"/>
                  </a:lnTo>
                  <a:lnTo>
                    <a:pt x="44" y="174"/>
                  </a:lnTo>
                  <a:lnTo>
                    <a:pt x="55" y="178"/>
                  </a:lnTo>
                  <a:lnTo>
                    <a:pt x="66" y="178"/>
                  </a:lnTo>
                  <a:lnTo>
                    <a:pt x="76" y="178"/>
                  </a:lnTo>
                  <a:lnTo>
                    <a:pt x="84" y="178"/>
                  </a:lnTo>
                  <a:lnTo>
                    <a:pt x="87" y="174"/>
                  </a:lnTo>
                  <a:lnTo>
                    <a:pt x="95" y="171"/>
                  </a:lnTo>
                  <a:lnTo>
                    <a:pt x="98" y="167"/>
                  </a:lnTo>
                  <a:lnTo>
                    <a:pt x="98" y="160"/>
                  </a:lnTo>
                  <a:lnTo>
                    <a:pt x="102" y="153"/>
                  </a:lnTo>
                  <a:lnTo>
                    <a:pt x="102" y="149"/>
                  </a:lnTo>
                  <a:lnTo>
                    <a:pt x="98" y="138"/>
                  </a:lnTo>
                  <a:lnTo>
                    <a:pt x="95" y="127"/>
                  </a:lnTo>
                  <a:lnTo>
                    <a:pt x="87" y="120"/>
                  </a:lnTo>
                  <a:lnTo>
                    <a:pt x="76" y="113"/>
                  </a:lnTo>
                  <a:lnTo>
                    <a:pt x="58" y="105"/>
                  </a:lnTo>
                  <a:lnTo>
                    <a:pt x="36" y="98"/>
                  </a:lnTo>
                  <a:lnTo>
                    <a:pt x="26" y="91"/>
                  </a:lnTo>
                  <a:lnTo>
                    <a:pt x="15" y="80"/>
                  </a:lnTo>
                  <a:lnTo>
                    <a:pt x="11" y="69"/>
                  </a:lnTo>
                  <a:lnTo>
                    <a:pt x="7" y="62"/>
                  </a:lnTo>
                  <a:lnTo>
                    <a:pt x="4" y="51"/>
                  </a:lnTo>
                  <a:lnTo>
                    <a:pt x="7" y="40"/>
                  </a:lnTo>
                  <a:lnTo>
                    <a:pt x="11" y="29"/>
                  </a:lnTo>
                  <a:lnTo>
                    <a:pt x="15" y="22"/>
                  </a:lnTo>
                  <a:lnTo>
                    <a:pt x="22" y="14"/>
                  </a:lnTo>
                  <a:lnTo>
                    <a:pt x="29" y="7"/>
                  </a:lnTo>
                  <a:lnTo>
                    <a:pt x="40" y="3"/>
                  </a:lnTo>
                  <a:lnTo>
                    <a:pt x="51" y="0"/>
                  </a:lnTo>
                  <a:lnTo>
                    <a:pt x="62" y="0"/>
                  </a:lnTo>
                  <a:close/>
                </a:path>
              </a:pathLst>
            </a:custGeom>
            <a:solidFill>
              <a:srgbClr val="000000"/>
            </a:solidFill>
            <a:ln w="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90910" name="Freeform 94"/>
            <p:cNvSpPr>
              <a:spLocks noEditPoints="1"/>
            </p:cNvSpPr>
            <p:nvPr/>
          </p:nvSpPr>
          <p:spPr bwMode="auto">
            <a:xfrm>
              <a:off x="7823" y="4701"/>
              <a:ext cx="138" cy="190"/>
            </a:xfrm>
            <a:custGeom>
              <a:avLst/>
              <a:gdLst/>
              <a:ahLst/>
              <a:cxnLst>
                <a:cxn ang="0">
                  <a:pos x="65" y="19"/>
                </a:cxn>
                <a:cxn ang="0">
                  <a:pos x="44" y="29"/>
                </a:cxn>
                <a:cxn ang="0">
                  <a:pos x="47" y="113"/>
                </a:cxn>
                <a:cxn ang="0">
                  <a:pos x="62" y="124"/>
                </a:cxn>
                <a:cxn ang="0">
                  <a:pos x="76" y="128"/>
                </a:cxn>
                <a:cxn ang="0">
                  <a:pos x="87" y="124"/>
                </a:cxn>
                <a:cxn ang="0">
                  <a:pos x="102" y="113"/>
                </a:cxn>
                <a:cxn ang="0">
                  <a:pos x="109" y="95"/>
                </a:cxn>
                <a:cxn ang="0">
                  <a:pos x="109" y="69"/>
                </a:cxn>
                <a:cxn ang="0">
                  <a:pos x="105" y="40"/>
                </a:cxn>
                <a:cxn ang="0">
                  <a:pos x="98" y="26"/>
                </a:cxn>
                <a:cxn ang="0">
                  <a:pos x="84" y="19"/>
                </a:cxn>
                <a:cxn ang="0">
                  <a:pos x="84" y="0"/>
                </a:cxn>
                <a:cxn ang="0">
                  <a:pos x="105" y="8"/>
                </a:cxn>
                <a:cxn ang="0">
                  <a:pos x="120" y="22"/>
                </a:cxn>
                <a:cxn ang="0">
                  <a:pos x="134" y="40"/>
                </a:cxn>
                <a:cxn ang="0">
                  <a:pos x="138" y="69"/>
                </a:cxn>
                <a:cxn ang="0">
                  <a:pos x="131" y="95"/>
                </a:cxn>
                <a:cxn ang="0">
                  <a:pos x="120" y="117"/>
                </a:cxn>
                <a:cxn ang="0">
                  <a:pos x="98" y="131"/>
                </a:cxn>
                <a:cxn ang="0">
                  <a:pos x="76" y="135"/>
                </a:cxn>
                <a:cxn ang="0">
                  <a:pos x="58" y="135"/>
                </a:cxn>
                <a:cxn ang="0">
                  <a:pos x="47" y="128"/>
                </a:cxn>
                <a:cxn ang="0">
                  <a:pos x="44" y="168"/>
                </a:cxn>
                <a:cxn ang="0">
                  <a:pos x="51" y="179"/>
                </a:cxn>
                <a:cxn ang="0">
                  <a:pos x="62" y="182"/>
                </a:cxn>
                <a:cxn ang="0">
                  <a:pos x="69" y="190"/>
                </a:cxn>
                <a:cxn ang="0">
                  <a:pos x="0" y="182"/>
                </a:cxn>
                <a:cxn ang="0">
                  <a:pos x="14" y="179"/>
                </a:cxn>
                <a:cxn ang="0">
                  <a:pos x="18" y="175"/>
                </a:cxn>
                <a:cxn ang="0">
                  <a:pos x="22" y="33"/>
                </a:cxn>
                <a:cxn ang="0">
                  <a:pos x="14" y="19"/>
                </a:cxn>
                <a:cxn ang="0">
                  <a:pos x="0" y="15"/>
                </a:cxn>
                <a:cxn ang="0">
                  <a:pos x="44" y="4"/>
                </a:cxn>
                <a:cxn ang="0">
                  <a:pos x="44" y="19"/>
                </a:cxn>
                <a:cxn ang="0">
                  <a:pos x="54" y="11"/>
                </a:cxn>
                <a:cxn ang="0">
                  <a:pos x="73" y="4"/>
                </a:cxn>
              </a:cxnLst>
              <a:rect l="0" t="0" r="r" b="b"/>
              <a:pathLst>
                <a:path w="138" h="190">
                  <a:moveTo>
                    <a:pt x="73" y="15"/>
                  </a:moveTo>
                  <a:lnTo>
                    <a:pt x="65" y="19"/>
                  </a:lnTo>
                  <a:lnTo>
                    <a:pt x="58" y="19"/>
                  </a:lnTo>
                  <a:lnTo>
                    <a:pt x="44" y="29"/>
                  </a:lnTo>
                  <a:lnTo>
                    <a:pt x="44" y="106"/>
                  </a:lnTo>
                  <a:lnTo>
                    <a:pt x="47" y="113"/>
                  </a:lnTo>
                  <a:lnTo>
                    <a:pt x="54" y="120"/>
                  </a:lnTo>
                  <a:lnTo>
                    <a:pt x="62" y="124"/>
                  </a:lnTo>
                  <a:lnTo>
                    <a:pt x="69" y="128"/>
                  </a:lnTo>
                  <a:lnTo>
                    <a:pt x="76" y="128"/>
                  </a:lnTo>
                  <a:lnTo>
                    <a:pt x="84" y="128"/>
                  </a:lnTo>
                  <a:lnTo>
                    <a:pt x="87" y="124"/>
                  </a:lnTo>
                  <a:lnTo>
                    <a:pt x="94" y="120"/>
                  </a:lnTo>
                  <a:lnTo>
                    <a:pt x="102" y="113"/>
                  </a:lnTo>
                  <a:lnTo>
                    <a:pt x="105" y="102"/>
                  </a:lnTo>
                  <a:lnTo>
                    <a:pt x="109" y="95"/>
                  </a:lnTo>
                  <a:lnTo>
                    <a:pt x="109" y="84"/>
                  </a:lnTo>
                  <a:lnTo>
                    <a:pt x="109" y="69"/>
                  </a:lnTo>
                  <a:lnTo>
                    <a:pt x="109" y="51"/>
                  </a:lnTo>
                  <a:lnTo>
                    <a:pt x="105" y="40"/>
                  </a:lnTo>
                  <a:lnTo>
                    <a:pt x="102" y="33"/>
                  </a:lnTo>
                  <a:lnTo>
                    <a:pt x="98" y="26"/>
                  </a:lnTo>
                  <a:lnTo>
                    <a:pt x="91" y="22"/>
                  </a:lnTo>
                  <a:lnTo>
                    <a:pt x="84" y="19"/>
                  </a:lnTo>
                  <a:lnTo>
                    <a:pt x="73" y="15"/>
                  </a:lnTo>
                  <a:close/>
                  <a:moveTo>
                    <a:pt x="84" y="0"/>
                  </a:moveTo>
                  <a:lnTo>
                    <a:pt x="94" y="4"/>
                  </a:lnTo>
                  <a:lnTo>
                    <a:pt x="105" y="8"/>
                  </a:lnTo>
                  <a:lnTo>
                    <a:pt x="113" y="11"/>
                  </a:lnTo>
                  <a:lnTo>
                    <a:pt x="120" y="22"/>
                  </a:lnTo>
                  <a:lnTo>
                    <a:pt x="127" y="29"/>
                  </a:lnTo>
                  <a:lnTo>
                    <a:pt x="134" y="40"/>
                  </a:lnTo>
                  <a:lnTo>
                    <a:pt x="134" y="55"/>
                  </a:lnTo>
                  <a:lnTo>
                    <a:pt x="138" y="69"/>
                  </a:lnTo>
                  <a:lnTo>
                    <a:pt x="134" y="84"/>
                  </a:lnTo>
                  <a:lnTo>
                    <a:pt x="131" y="95"/>
                  </a:lnTo>
                  <a:lnTo>
                    <a:pt x="127" y="109"/>
                  </a:lnTo>
                  <a:lnTo>
                    <a:pt x="120" y="117"/>
                  </a:lnTo>
                  <a:lnTo>
                    <a:pt x="109" y="128"/>
                  </a:lnTo>
                  <a:lnTo>
                    <a:pt x="98" y="131"/>
                  </a:lnTo>
                  <a:lnTo>
                    <a:pt x="87" y="135"/>
                  </a:lnTo>
                  <a:lnTo>
                    <a:pt x="76" y="135"/>
                  </a:lnTo>
                  <a:lnTo>
                    <a:pt x="65" y="135"/>
                  </a:lnTo>
                  <a:lnTo>
                    <a:pt x="58" y="135"/>
                  </a:lnTo>
                  <a:lnTo>
                    <a:pt x="51" y="131"/>
                  </a:lnTo>
                  <a:lnTo>
                    <a:pt x="47" y="128"/>
                  </a:lnTo>
                  <a:lnTo>
                    <a:pt x="44" y="128"/>
                  </a:lnTo>
                  <a:lnTo>
                    <a:pt x="44" y="168"/>
                  </a:lnTo>
                  <a:lnTo>
                    <a:pt x="47" y="175"/>
                  </a:lnTo>
                  <a:lnTo>
                    <a:pt x="51" y="179"/>
                  </a:lnTo>
                  <a:lnTo>
                    <a:pt x="62" y="182"/>
                  </a:lnTo>
                  <a:lnTo>
                    <a:pt x="69" y="182"/>
                  </a:lnTo>
                  <a:lnTo>
                    <a:pt x="69" y="190"/>
                  </a:lnTo>
                  <a:lnTo>
                    <a:pt x="0" y="190"/>
                  </a:lnTo>
                  <a:lnTo>
                    <a:pt x="0" y="182"/>
                  </a:lnTo>
                  <a:lnTo>
                    <a:pt x="7" y="182"/>
                  </a:lnTo>
                  <a:lnTo>
                    <a:pt x="14" y="179"/>
                  </a:lnTo>
                  <a:lnTo>
                    <a:pt x="18" y="179"/>
                  </a:lnTo>
                  <a:lnTo>
                    <a:pt x="18" y="175"/>
                  </a:lnTo>
                  <a:lnTo>
                    <a:pt x="22" y="168"/>
                  </a:lnTo>
                  <a:lnTo>
                    <a:pt x="22" y="33"/>
                  </a:lnTo>
                  <a:lnTo>
                    <a:pt x="18" y="26"/>
                  </a:lnTo>
                  <a:lnTo>
                    <a:pt x="14" y="19"/>
                  </a:lnTo>
                  <a:lnTo>
                    <a:pt x="7" y="15"/>
                  </a:lnTo>
                  <a:lnTo>
                    <a:pt x="0" y="15"/>
                  </a:lnTo>
                  <a:lnTo>
                    <a:pt x="0" y="8"/>
                  </a:lnTo>
                  <a:lnTo>
                    <a:pt x="44" y="4"/>
                  </a:lnTo>
                  <a:lnTo>
                    <a:pt x="44" y="19"/>
                  </a:lnTo>
                  <a:lnTo>
                    <a:pt x="47" y="19"/>
                  </a:lnTo>
                  <a:lnTo>
                    <a:pt x="54" y="11"/>
                  </a:lnTo>
                  <a:lnTo>
                    <a:pt x="62" y="8"/>
                  </a:lnTo>
                  <a:lnTo>
                    <a:pt x="73" y="4"/>
                  </a:lnTo>
                  <a:lnTo>
                    <a:pt x="84" y="0"/>
                  </a:lnTo>
                  <a:close/>
                </a:path>
              </a:pathLst>
            </a:custGeom>
            <a:solidFill>
              <a:srgbClr val="000000"/>
            </a:solidFill>
            <a:ln w="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90909" name="Freeform 93"/>
            <p:cNvSpPr>
              <a:spLocks/>
            </p:cNvSpPr>
            <p:nvPr/>
          </p:nvSpPr>
          <p:spPr bwMode="auto">
            <a:xfrm>
              <a:off x="7968" y="4632"/>
              <a:ext cx="69" cy="204"/>
            </a:xfrm>
            <a:custGeom>
              <a:avLst/>
              <a:gdLst/>
              <a:ahLst/>
              <a:cxnLst>
                <a:cxn ang="0">
                  <a:pos x="51" y="0"/>
                </a:cxn>
                <a:cxn ang="0">
                  <a:pos x="51" y="4"/>
                </a:cxn>
                <a:cxn ang="0">
                  <a:pos x="51" y="178"/>
                </a:cxn>
                <a:cxn ang="0">
                  <a:pos x="55" y="186"/>
                </a:cxn>
                <a:cxn ang="0">
                  <a:pos x="59" y="189"/>
                </a:cxn>
                <a:cxn ang="0">
                  <a:pos x="66" y="193"/>
                </a:cxn>
                <a:cxn ang="0">
                  <a:pos x="69" y="193"/>
                </a:cxn>
                <a:cxn ang="0">
                  <a:pos x="69" y="204"/>
                </a:cxn>
                <a:cxn ang="0">
                  <a:pos x="8" y="204"/>
                </a:cxn>
                <a:cxn ang="0">
                  <a:pos x="8" y="193"/>
                </a:cxn>
                <a:cxn ang="0">
                  <a:pos x="15" y="193"/>
                </a:cxn>
                <a:cxn ang="0">
                  <a:pos x="22" y="193"/>
                </a:cxn>
                <a:cxn ang="0">
                  <a:pos x="26" y="189"/>
                </a:cxn>
                <a:cxn ang="0">
                  <a:pos x="29" y="182"/>
                </a:cxn>
                <a:cxn ang="0">
                  <a:pos x="29" y="33"/>
                </a:cxn>
                <a:cxn ang="0">
                  <a:pos x="26" y="22"/>
                </a:cxn>
                <a:cxn ang="0">
                  <a:pos x="22" y="18"/>
                </a:cxn>
                <a:cxn ang="0">
                  <a:pos x="19" y="15"/>
                </a:cxn>
                <a:cxn ang="0">
                  <a:pos x="11" y="15"/>
                </a:cxn>
                <a:cxn ang="0">
                  <a:pos x="0" y="11"/>
                </a:cxn>
                <a:cxn ang="0">
                  <a:pos x="0" y="4"/>
                </a:cxn>
                <a:cxn ang="0">
                  <a:pos x="51" y="0"/>
                </a:cxn>
              </a:cxnLst>
              <a:rect l="0" t="0" r="r" b="b"/>
              <a:pathLst>
                <a:path w="69" h="204">
                  <a:moveTo>
                    <a:pt x="51" y="0"/>
                  </a:moveTo>
                  <a:lnTo>
                    <a:pt x="51" y="4"/>
                  </a:lnTo>
                  <a:lnTo>
                    <a:pt x="51" y="178"/>
                  </a:lnTo>
                  <a:lnTo>
                    <a:pt x="55" y="186"/>
                  </a:lnTo>
                  <a:lnTo>
                    <a:pt x="59" y="189"/>
                  </a:lnTo>
                  <a:lnTo>
                    <a:pt x="66" y="193"/>
                  </a:lnTo>
                  <a:lnTo>
                    <a:pt x="69" y="193"/>
                  </a:lnTo>
                  <a:lnTo>
                    <a:pt x="69" y="204"/>
                  </a:lnTo>
                  <a:lnTo>
                    <a:pt x="8" y="204"/>
                  </a:lnTo>
                  <a:lnTo>
                    <a:pt x="8" y="193"/>
                  </a:lnTo>
                  <a:lnTo>
                    <a:pt x="15" y="193"/>
                  </a:lnTo>
                  <a:lnTo>
                    <a:pt x="22" y="193"/>
                  </a:lnTo>
                  <a:lnTo>
                    <a:pt x="26" y="189"/>
                  </a:lnTo>
                  <a:lnTo>
                    <a:pt x="29" y="182"/>
                  </a:lnTo>
                  <a:lnTo>
                    <a:pt x="29" y="33"/>
                  </a:lnTo>
                  <a:lnTo>
                    <a:pt x="26" y="22"/>
                  </a:lnTo>
                  <a:lnTo>
                    <a:pt x="22" y="18"/>
                  </a:lnTo>
                  <a:lnTo>
                    <a:pt x="19" y="15"/>
                  </a:lnTo>
                  <a:lnTo>
                    <a:pt x="11" y="15"/>
                  </a:lnTo>
                  <a:lnTo>
                    <a:pt x="0" y="11"/>
                  </a:lnTo>
                  <a:lnTo>
                    <a:pt x="0" y="4"/>
                  </a:lnTo>
                  <a:lnTo>
                    <a:pt x="51" y="0"/>
                  </a:lnTo>
                  <a:close/>
                </a:path>
              </a:pathLst>
            </a:custGeom>
            <a:solidFill>
              <a:srgbClr val="000000"/>
            </a:solidFill>
            <a:ln w="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90908" name="Freeform 92"/>
            <p:cNvSpPr>
              <a:spLocks noEditPoints="1"/>
            </p:cNvSpPr>
            <p:nvPr/>
          </p:nvSpPr>
          <p:spPr bwMode="auto">
            <a:xfrm>
              <a:off x="8056" y="4701"/>
              <a:ext cx="112" cy="135"/>
            </a:xfrm>
            <a:custGeom>
              <a:avLst/>
              <a:gdLst/>
              <a:ahLst/>
              <a:cxnLst>
                <a:cxn ang="0">
                  <a:pos x="58" y="11"/>
                </a:cxn>
                <a:cxn ang="0">
                  <a:pos x="51" y="11"/>
                </a:cxn>
                <a:cxn ang="0">
                  <a:pos x="40" y="15"/>
                </a:cxn>
                <a:cxn ang="0">
                  <a:pos x="36" y="22"/>
                </a:cxn>
                <a:cxn ang="0">
                  <a:pos x="29" y="33"/>
                </a:cxn>
                <a:cxn ang="0">
                  <a:pos x="25" y="40"/>
                </a:cxn>
                <a:cxn ang="0">
                  <a:pos x="25" y="55"/>
                </a:cxn>
                <a:cxn ang="0">
                  <a:pos x="83" y="55"/>
                </a:cxn>
                <a:cxn ang="0">
                  <a:pos x="83" y="40"/>
                </a:cxn>
                <a:cxn ang="0">
                  <a:pos x="80" y="29"/>
                </a:cxn>
                <a:cxn ang="0">
                  <a:pos x="80" y="26"/>
                </a:cxn>
                <a:cxn ang="0">
                  <a:pos x="76" y="19"/>
                </a:cxn>
                <a:cxn ang="0">
                  <a:pos x="72" y="15"/>
                </a:cxn>
                <a:cxn ang="0">
                  <a:pos x="65" y="11"/>
                </a:cxn>
                <a:cxn ang="0">
                  <a:pos x="58" y="11"/>
                </a:cxn>
                <a:cxn ang="0">
                  <a:pos x="58" y="0"/>
                </a:cxn>
                <a:cxn ang="0">
                  <a:pos x="72" y="4"/>
                </a:cxn>
                <a:cxn ang="0">
                  <a:pos x="83" y="8"/>
                </a:cxn>
                <a:cxn ang="0">
                  <a:pos x="91" y="11"/>
                </a:cxn>
                <a:cxn ang="0">
                  <a:pos x="98" y="19"/>
                </a:cxn>
                <a:cxn ang="0">
                  <a:pos x="101" y="26"/>
                </a:cxn>
                <a:cxn ang="0">
                  <a:pos x="105" y="37"/>
                </a:cxn>
                <a:cxn ang="0">
                  <a:pos x="109" y="44"/>
                </a:cxn>
                <a:cxn ang="0">
                  <a:pos x="109" y="55"/>
                </a:cxn>
                <a:cxn ang="0">
                  <a:pos x="109" y="66"/>
                </a:cxn>
                <a:cxn ang="0">
                  <a:pos x="25" y="66"/>
                </a:cxn>
                <a:cxn ang="0">
                  <a:pos x="25" y="77"/>
                </a:cxn>
                <a:cxn ang="0">
                  <a:pos x="29" y="88"/>
                </a:cxn>
                <a:cxn ang="0">
                  <a:pos x="29" y="99"/>
                </a:cxn>
                <a:cxn ang="0">
                  <a:pos x="36" y="106"/>
                </a:cxn>
                <a:cxn ang="0">
                  <a:pos x="40" y="113"/>
                </a:cxn>
                <a:cxn ang="0">
                  <a:pos x="47" y="117"/>
                </a:cxn>
                <a:cxn ang="0">
                  <a:pos x="58" y="120"/>
                </a:cxn>
                <a:cxn ang="0">
                  <a:pos x="69" y="124"/>
                </a:cxn>
                <a:cxn ang="0">
                  <a:pos x="80" y="120"/>
                </a:cxn>
                <a:cxn ang="0">
                  <a:pos x="87" y="117"/>
                </a:cxn>
                <a:cxn ang="0">
                  <a:pos x="94" y="109"/>
                </a:cxn>
                <a:cxn ang="0">
                  <a:pos x="105" y="99"/>
                </a:cxn>
                <a:cxn ang="0">
                  <a:pos x="112" y="102"/>
                </a:cxn>
                <a:cxn ang="0">
                  <a:pos x="105" y="117"/>
                </a:cxn>
                <a:cxn ang="0">
                  <a:pos x="91" y="128"/>
                </a:cxn>
                <a:cxn ang="0">
                  <a:pos x="76" y="135"/>
                </a:cxn>
                <a:cxn ang="0">
                  <a:pos x="61" y="135"/>
                </a:cxn>
                <a:cxn ang="0">
                  <a:pos x="47" y="135"/>
                </a:cxn>
                <a:cxn ang="0">
                  <a:pos x="32" y="131"/>
                </a:cxn>
                <a:cxn ang="0">
                  <a:pos x="21" y="124"/>
                </a:cxn>
                <a:cxn ang="0">
                  <a:pos x="14" y="117"/>
                </a:cxn>
                <a:cxn ang="0">
                  <a:pos x="7" y="106"/>
                </a:cxn>
                <a:cxn ang="0">
                  <a:pos x="3" y="95"/>
                </a:cxn>
                <a:cxn ang="0">
                  <a:pos x="0" y="80"/>
                </a:cxn>
                <a:cxn ang="0">
                  <a:pos x="0" y="69"/>
                </a:cxn>
                <a:cxn ang="0">
                  <a:pos x="0" y="55"/>
                </a:cxn>
                <a:cxn ang="0">
                  <a:pos x="3" y="44"/>
                </a:cxn>
                <a:cxn ang="0">
                  <a:pos x="7" y="33"/>
                </a:cxn>
                <a:cxn ang="0">
                  <a:pos x="14" y="22"/>
                </a:cxn>
                <a:cxn ang="0">
                  <a:pos x="21" y="15"/>
                </a:cxn>
                <a:cxn ang="0">
                  <a:pos x="32" y="8"/>
                </a:cxn>
                <a:cxn ang="0">
                  <a:pos x="43" y="4"/>
                </a:cxn>
                <a:cxn ang="0">
                  <a:pos x="58" y="0"/>
                </a:cxn>
              </a:cxnLst>
              <a:rect l="0" t="0" r="r" b="b"/>
              <a:pathLst>
                <a:path w="112" h="135">
                  <a:moveTo>
                    <a:pt x="58" y="11"/>
                  </a:moveTo>
                  <a:lnTo>
                    <a:pt x="51" y="11"/>
                  </a:lnTo>
                  <a:lnTo>
                    <a:pt x="40" y="15"/>
                  </a:lnTo>
                  <a:lnTo>
                    <a:pt x="36" y="22"/>
                  </a:lnTo>
                  <a:lnTo>
                    <a:pt x="29" y="33"/>
                  </a:lnTo>
                  <a:lnTo>
                    <a:pt x="25" y="40"/>
                  </a:lnTo>
                  <a:lnTo>
                    <a:pt x="25" y="55"/>
                  </a:lnTo>
                  <a:lnTo>
                    <a:pt x="83" y="55"/>
                  </a:lnTo>
                  <a:lnTo>
                    <a:pt x="83" y="40"/>
                  </a:lnTo>
                  <a:lnTo>
                    <a:pt x="80" y="29"/>
                  </a:lnTo>
                  <a:lnTo>
                    <a:pt x="80" y="26"/>
                  </a:lnTo>
                  <a:lnTo>
                    <a:pt x="76" y="19"/>
                  </a:lnTo>
                  <a:lnTo>
                    <a:pt x="72" y="15"/>
                  </a:lnTo>
                  <a:lnTo>
                    <a:pt x="65" y="11"/>
                  </a:lnTo>
                  <a:lnTo>
                    <a:pt x="58" y="11"/>
                  </a:lnTo>
                  <a:close/>
                  <a:moveTo>
                    <a:pt x="58" y="0"/>
                  </a:moveTo>
                  <a:lnTo>
                    <a:pt x="72" y="4"/>
                  </a:lnTo>
                  <a:lnTo>
                    <a:pt x="83" y="8"/>
                  </a:lnTo>
                  <a:lnTo>
                    <a:pt x="91" y="11"/>
                  </a:lnTo>
                  <a:lnTo>
                    <a:pt x="98" y="19"/>
                  </a:lnTo>
                  <a:lnTo>
                    <a:pt x="101" y="26"/>
                  </a:lnTo>
                  <a:lnTo>
                    <a:pt x="105" y="37"/>
                  </a:lnTo>
                  <a:lnTo>
                    <a:pt x="109" y="44"/>
                  </a:lnTo>
                  <a:lnTo>
                    <a:pt x="109" y="55"/>
                  </a:lnTo>
                  <a:lnTo>
                    <a:pt x="109" y="66"/>
                  </a:lnTo>
                  <a:lnTo>
                    <a:pt x="25" y="66"/>
                  </a:lnTo>
                  <a:lnTo>
                    <a:pt x="25" y="77"/>
                  </a:lnTo>
                  <a:lnTo>
                    <a:pt x="29" y="88"/>
                  </a:lnTo>
                  <a:lnTo>
                    <a:pt x="29" y="99"/>
                  </a:lnTo>
                  <a:lnTo>
                    <a:pt x="36" y="106"/>
                  </a:lnTo>
                  <a:lnTo>
                    <a:pt x="40" y="113"/>
                  </a:lnTo>
                  <a:lnTo>
                    <a:pt x="47" y="117"/>
                  </a:lnTo>
                  <a:lnTo>
                    <a:pt x="58" y="120"/>
                  </a:lnTo>
                  <a:lnTo>
                    <a:pt x="69" y="124"/>
                  </a:lnTo>
                  <a:lnTo>
                    <a:pt x="80" y="120"/>
                  </a:lnTo>
                  <a:lnTo>
                    <a:pt x="87" y="117"/>
                  </a:lnTo>
                  <a:lnTo>
                    <a:pt x="94" y="109"/>
                  </a:lnTo>
                  <a:lnTo>
                    <a:pt x="105" y="99"/>
                  </a:lnTo>
                  <a:lnTo>
                    <a:pt x="112" y="102"/>
                  </a:lnTo>
                  <a:lnTo>
                    <a:pt x="105" y="117"/>
                  </a:lnTo>
                  <a:lnTo>
                    <a:pt x="91" y="128"/>
                  </a:lnTo>
                  <a:lnTo>
                    <a:pt x="76" y="135"/>
                  </a:lnTo>
                  <a:lnTo>
                    <a:pt x="61" y="135"/>
                  </a:lnTo>
                  <a:lnTo>
                    <a:pt x="47" y="135"/>
                  </a:lnTo>
                  <a:lnTo>
                    <a:pt x="32" y="131"/>
                  </a:lnTo>
                  <a:lnTo>
                    <a:pt x="21" y="124"/>
                  </a:lnTo>
                  <a:lnTo>
                    <a:pt x="14" y="117"/>
                  </a:lnTo>
                  <a:lnTo>
                    <a:pt x="7" y="106"/>
                  </a:lnTo>
                  <a:lnTo>
                    <a:pt x="3" y="95"/>
                  </a:lnTo>
                  <a:lnTo>
                    <a:pt x="0" y="80"/>
                  </a:lnTo>
                  <a:lnTo>
                    <a:pt x="0" y="69"/>
                  </a:lnTo>
                  <a:lnTo>
                    <a:pt x="0" y="55"/>
                  </a:lnTo>
                  <a:lnTo>
                    <a:pt x="3" y="44"/>
                  </a:lnTo>
                  <a:lnTo>
                    <a:pt x="7" y="33"/>
                  </a:lnTo>
                  <a:lnTo>
                    <a:pt x="14" y="22"/>
                  </a:lnTo>
                  <a:lnTo>
                    <a:pt x="21" y="15"/>
                  </a:lnTo>
                  <a:lnTo>
                    <a:pt x="32" y="8"/>
                  </a:lnTo>
                  <a:lnTo>
                    <a:pt x="43" y="4"/>
                  </a:lnTo>
                  <a:lnTo>
                    <a:pt x="58" y="0"/>
                  </a:lnTo>
                  <a:close/>
                </a:path>
              </a:pathLst>
            </a:custGeom>
            <a:solidFill>
              <a:srgbClr val="000000"/>
            </a:solidFill>
            <a:ln w="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90907" name="Freeform 91"/>
            <p:cNvSpPr>
              <a:spLocks noEditPoints="1"/>
            </p:cNvSpPr>
            <p:nvPr/>
          </p:nvSpPr>
          <p:spPr bwMode="auto">
            <a:xfrm>
              <a:off x="8183" y="4701"/>
              <a:ext cx="113" cy="135"/>
            </a:xfrm>
            <a:custGeom>
              <a:avLst/>
              <a:gdLst/>
              <a:ahLst/>
              <a:cxnLst>
                <a:cxn ang="0">
                  <a:pos x="58" y="11"/>
                </a:cxn>
                <a:cxn ang="0">
                  <a:pos x="51" y="11"/>
                </a:cxn>
                <a:cxn ang="0">
                  <a:pos x="44" y="15"/>
                </a:cxn>
                <a:cxn ang="0">
                  <a:pos x="36" y="22"/>
                </a:cxn>
                <a:cxn ang="0">
                  <a:pos x="33" y="33"/>
                </a:cxn>
                <a:cxn ang="0">
                  <a:pos x="29" y="40"/>
                </a:cxn>
                <a:cxn ang="0">
                  <a:pos x="25" y="55"/>
                </a:cxn>
                <a:cxn ang="0">
                  <a:pos x="87" y="55"/>
                </a:cxn>
                <a:cxn ang="0">
                  <a:pos x="84" y="40"/>
                </a:cxn>
                <a:cxn ang="0">
                  <a:pos x="84" y="29"/>
                </a:cxn>
                <a:cxn ang="0">
                  <a:pos x="80" y="26"/>
                </a:cxn>
                <a:cxn ang="0">
                  <a:pos x="76" y="19"/>
                </a:cxn>
                <a:cxn ang="0">
                  <a:pos x="73" y="15"/>
                </a:cxn>
                <a:cxn ang="0">
                  <a:pos x="65" y="11"/>
                </a:cxn>
                <a:cxn ang="0">
                  <a:pos x="58" y="11"/>
                </a:cxn>
                <a:cxn ang="0">
                  <a:pos x="58" y="0"/>
                </a:cxn>
                <a:cxn ang="0">
                  <a:pos x="73" y="4"/>
                </a:cxn>
                <a:cxn ang="0">
                  <a:pos x="84" y="8"/>
                </a:cxn>
                <a:cxn ang="0">
                  <a:pos x="91" y="11"/>
                </a:cxn>
                <a:cxn ang="0">
                  <a:pos x="98" y="19"/>
                </a:cxn>
                <a:cxn ang="0">
                  <a:pos x="105" y="26"/>
                </a:cxn>
                <a:cxn ang="0">
                  <a:pos x="109" y="37"/>
                </a:cxn>
                <a:cxn ang="0">
                  <a:pos x="109" y="44"/>
                </a:cxn>
                <a:cxn ang="0">
                  <a:pos x="113" y="55"/>
                </a:cxn>
                <a:cxn ang="0">
                  <a:pos x="113" y="66"/>
                </a:cxn>
                <a:cxn ang="0">
                  <a:pos x="25" y="66"/>
                </a:cxn>
                <a:cxn ang="0">
                  <a:pos x="25" y="77"/>
                </a:cxn>
                <a:cxn ang="0">
                  <a:pos x="29" y="88"/>
                </a:cxn>
                <a:cxn ang="0">
                  <a:pos x="33" y="99"/>
                </a:cxn>
                <a:cxn ang="0">
                  <a:pos x="36" y="106"/>
                </a:cxn>
                <a:cxn ang="0">
                  <a:pos x="44" y="113"/>
                </a:cxn>
                <a:cxn ang="0">
                  <a:pos x="51" y="117"/>
                </a:cxn>
                <a:cxn ang="0">
                  <a:pos x="58" y="120"/>
                </a:cxn>
                <a:cxn ang="0">
                  <a:pos x="69" y="124"/>
                </a:cxn>
                <a:cxn ang="0">
                  <a:pos x="80" y="120"/>
                </a:cxn>
                <a:cxn ang="0">
                  <a:pos x="87" y="117"/>
                </a:cxn>
                <a:cxn ang="0">
                  <a:pos x="98" y="109"/>
                </a:cxn>
                <a:cxn ang="0">
                  <a:pos x="105" y="99"/>
                </a:cxn>
                <a:cxn ang="0">
                  <a:pos x="113" y="102"/>
                </a:cxn>
                <a:cxn ang="0">
                  <a:pos x="105" y="117"/>
                </a:cxn>
                <a:cxn ang="0">
                  <a:pos x="94" y="128"/>
                </a:cxn>
                <a:cxn ang="0">
                  <a:pos x="80" y="135"/>
                </a:cxn>
                <a:cxn ang="0">
                  <a:pos x="62" y="135"/>
                </a:cxn>
                <a:cxn ang="0">
                  <a:pos x="47" y="135"/>
                </a:cxn>
                <a:cxn ang="0">
                  <a:pos x="36" y="131"/>
                </a:cxn>
                <a:cxn ang="0">
                  <a:pos x="25" y="124"/>
                </a:cxn>
                <a:cxn ang="0">
                  <a:pos x="14" y="117"/>
                </a:cxn>
                <a:cxn ang="0">
                  <a:pos x="7" y="106"/>
                </a:cxn>
                <a:cxn ang="0">
                  <a:pos x="4" y="95"/>
                </a:cxn>
                <a:cxn ang="0">
                  <a:pos x="0" y="80"/>
                </a:cxn>
                <a:cxn ang="0">
                  <a:pos x="0" y="69"/>
                </a:cxn>
                <a:cxn ang="0">
                  <a:pos x="0" y="55"/>
                </a:cxn>
                <a:cxn ang="0">
                  <a:pos x="4" y="44"/>
                </a:cxn>
                <a:cxn ang="0">
                  <a:pos x="11" y="33"/>
                </a:cxn>
                <a:cxn ang="0">
                  <a:pos x="14" y="22"/>
                </a:cxn>
                <a:cxn ang="0">
                  <a:pos x="25" y="15"/>
                </a:cxn>
                <a:cxn ang="0">
                  <a:pos x="36" y="8"/>
                </a:cxn>
                <a:cxn ang="0">
                  <a:pos x="47" y="4"/>
                </a:cxn>
                <a:cxn ang="0">
                  <a:pos x="58" y="0"/>
                </a:cxn>
              </a:cxnLst>
              <a:rect l="0" t="0" r="r" b="b"/>
              <a:pathLst>
                <a:path w="113" h="135">
                  <a:moveTo>
                    <a:pt x="58" y="11"/>
                  </a:moveTo>
                  <a:lnTo>
                    <a:pt x="51" y="11"/>
                  </a:lnTo>
                  <a:lnTo>
                    <a:pt x="44" y="15"/>
                  </a:lnTo>
                  <a:lnTo>
                    <a:pt x="36" y="22"/>
                  </a:lnTo>
                  <a:lnTo>
                    <a:pt x="33" y="33"/>
                  </a:lnTo>
                  <a:lnTo>
                    <a:pt x="29" y="40"/>
                  </a:lnTo>
                  <a:lnTo>
                    <a:pt x="25" y="55"/>
                  </a:lnTo>
                  <a:lnTo>
                    <a:pt x="87" y="55"/>
                  </a:lnTo>
                  <a:lnTo>
                    <a:pt x="84" y="40"/>
                  </a:lnTo>
                  <a:lnTo>
                    <a:pt x="84" y="29"/>
                  </a:lnTo>
                  <a:lnTo>
                    <a:pt x="80" y="26"/>
                  </a:lnTo>
                  <a:lnTo>
                    <a:pt x="76" y="19"/>
                  </a:lnTo>
                  <a:lnTo>
                    <a:pt x="73" y="15"/>
                  </a:lnTo>
                  <a:lnTo>
                    <a:pt x="65" y="11"/>
                  </a:lnTo>
                  <a:lnTo>
                    <a:pt x="58" y="11"/>
                  </a:lnTo>
                  <a:close/>
                  <a:moveTo>
                    <a:pt x="58" y="0"/>
                  </a:moveTo>
                  <a:lnTo>
                    <a:pt x="73" y="4"/>
                  </a:lnTo>
                  <a:lnTo>
                    <a:pt x="84" y="8"/>
                  </a:lnTo>
                  <a:lnTo>
                    <a:pt x="91" y="11"/>
                  </a:lnTo>
                  <a:lnTo>
                    <a:pt x="98" y="19"/>
                  </a:lnTo>
                  <a:lnTo>
                    <a:pt x="105" y="26"/>
                  </a:lnTo>
                  <a:lnTo>
                    <a:pt x="109" y="37"/>
                  </a:lnTo>
                  <a:lnTo>
                    <a:pt x="109" y="44"/>
                  </a:lnTo>
                  <a:lnTo>
                    <a:pt x="113" y="55"/>
                  </a:lnTo>
                  <a:lnTo>
                    <a:pt x="113" y="66"/>
                  </a:lnTo>
                  <a:lnTo>
                    <a:pt x="25" y="66"/>
                  </a:lnTo>
                  <a:lnTo>
                    <a:pt x="25" y="77"/>
                  </a:lnTo>
                  <a:lnTo>
                    <a:pt x="29" y="88"/>
                  </a:lnTo>
                  <a:lnTo>
                    <a:pt x="33" y="99"/>
                  </a:lnTo>
                  <a:lnTo>
                    <a:pt x="36" y="106"/>
                  </a:lnTo>
                  <a:lnTo>
                    <a:pt x="44" y="113"/>
                  </a:lnTo>
                  <a:lnTo>
                    <a:pt x="51" y="117"/>
                  </a:lnTo>
                  <a:lnTo>
                    <a:pt x="58" y="120"/>
                  </a:lnTo>
                  <a:lnTo>
                    <a:pt x="69" y="124"/>
                  </a:lnTo>
                  <a:lnTo>
                    <a:pt x="80" y="120"/>
                  </a:lnTo>
                  <a:lnTo>
                    <a:pt x="87" y="117"/>
                  </a:lnTo>
                  <a:lnTo>
                    <a:pt x="98" y="109"/>
                  </a:lnTo>
                  <a:lnTo>
                    <a:pt x="105" y="99"/>
                  </a:lnTo>
                  <a:lnTo>
                    <a:pt x="113" y="102"/>
                  </a:lnTo>
                  <a:lnTo>
                    <a:pt x="105" y="117"/>
                  </a:lnTo>
                  <a:lnTo>
                    <a:pt x="94" y="128"/>
                  </a:lnTo>
                  <a:lnTo>
                    <a:pt x="80" y="135"/>
                  </a:lnTo>
                  <a:lnTo>
                    <a:pt x="62" y="135"/>
                  </a:lnTo>
                  <a:lnTo>
                    <a:pt x="47" y="135"/>
                  </a:lnTo>
                  <a:lnTo>
                    <a:pt x="36" y="131"/>
                  </a:lnTo>
                  <a:lnTo>
                    <a:pt x="25" y="124"/>
                  </a:lnTo>
                  <a:lnTo>
                    <a:pt x="14" y="117"/>
                  </a:lnTo>
                  <a:lnTo>
                    <a:pt x="7" y="106"/>
                  </a:lnTo>
                  <a:lnTo>
                    <a:pt x="4" y="95"/>
                  </a:lnTo>
                  <a:lnTo>
                    <a:pt x="0" y="80"/>
                  </a:lnTo>
                  <a:lnTo>
                    <a:pt x="0" y="69"/>
                  </a:lnTo>
                  <a:lnTo>
                    <a:pt x="0" y="55"/>
                  </a:lnTo>
                  <a:lnTo>
                    <a:pt x="4" y="44"/>
                  </a:lnTo>
                  <a:lnTo>
                    <a:pt x="11" y="33"/>
                  </a:lnTo>
                  <a:lnTo>
                    <a:pt x="14" y="22"/>
                  </a:lnTo>
                  <a:lnTo>
                    <a:pt x="25" y="15"/>
                  </a:lnTo>
                  <a:lnTo>
                    <a:pt x="36" y="8"/>
                  </a:lnTo>
                  <a:lnTo>
                    <a:pt x="47" y="4"/>
                  </a:lnTo>
                  <a:lnTo>
                    <a:pt x="58" y="0"/>
                  </a:lnTo>
                  <a:close/>
                </a:path>
              </a:pathLst>
            </a:custGeom>
            <a:solidFill>
              <a:srgbClr val="000000"/>
            </a:solidFill>
            <a:ln w="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90906" name="Freeform 90"/>
            <p:cNvSpPr>
              <a:spLocks/>
            </p:cNvSpPr>
            <p:nvPr/>
          </p:nvSpPr>
          <p:spPr bwMode="auto">
            <a:xfrm>
              <a:off x="8310" y="4701"/>
              <a:ext cx="142" cy="135"/>
            </a:xfrm>
            <a:custGeom>
              <a:avLst/>
              <a:gdLst/>
              <a:ahLst/>
              <a:cxnLst>
                <a:cxn ang="0">
                  <a:pos x="88" y="0"/>
                </a:cxn>
                <a:cxn ang="0">
                  <a:pos x="98" y="4"/>
                </a:cxn>
                <a:cxn ang="0">
                  <a:pos x="109" y="8"/>
                </a:cxn>
                <a:cxn ang="0">
                  <a:pos x="117" y="15"/>
                </a:cxn>
                <a:cxn ang="0">
                  <a:pos x="120" y="22"/>
                </a:cxn>
                <a:cxn ang="0">
                  <a:pos x="124" y="33"/>
                </a:cxn>
                <a:cxn ang="0">
                  <a:pos x="124" y="44"/>
                </a:cxn>
                <a:cxn ang="0">
                  <a:pos x="124" y="109"/>
                </a:cxn>
                <a:cxn ang="0">
                  <a:pos x="128" y="117"/>
                </a:cxn>
                <a:cxn ang="0">
                  <a:pos x="131" y="120"/>
                </a:cxn>
                <a:cxn ang="0">
                  <a:pos x="138" y="124"/>
                </a:cxn>
                <a:cxn ang="0">
                  <a:pos x="142" y="124"/>
                </a:cxn>
                <a:cxn ang="0">
                  <a:pos x="142" y="135"/>
                </a:cxn>
                <a:cxn ang="0">
                  <a:pos x="80" y="135"/>
                </a:cxn>
                <a:cxn ang="0">
                  <a:pos x="80" y="124"/>
                </a:cxn>
                <a:cxn ang="0">
                  <a:pos x="88" y="124"/>
                </a:cxn>
                <a:cxn ang="0">
                  <a:pos x="95" y="124"/>
                </a:cxn>
                <a:cxn ang="0">
                  <a:pos x="95" y="120"/>
                </a:cxn>
                <a:cxn ang="0">
                  <a:pos x="98" y="120"/>
                </a:cxn>
                <a:cxn ang="0">
                  <a:pos x="102" y="113"/>
                </a:cxn>
                <a:cxn ang="0">
                  <a:pos x="102" y="44"/>
                </a:cxn>
                <a:cxn ang="0">
                  <a:pos x="98" y="33"/>
                </a:cxn>
                <a:cxn ang="0">
                  <a:pos x="95" y="26"/>
                </a:cxn>
                <a:cxn ang="0">
                  <a:pos x="88" y="19"/>
                </a:cxn>
                <a:cxn ang="0">
                  <a:pos x="77" y="19"/>
                </a:cxn>
                <a:cxn ang="0">
                  <a:pos x="66" y="19"/>
                </a:cxn>
                <a:cxn ang="0">
                  <a:pos x="55" y="26"/>
                </a:cxn>
                <a:cxn ang="0">
                  <a:pos x="48" y="29"/>
                </a:cxn>
                <a:cxn ang="0">
                  <a:pos x="44" y="37"/>
                </a:cxn>
                <a:cxn ang="0">
                  <a:pos x="44" y="109"/>
                </a:cxn>
                <a:cxn ang="0">
                  <a:pos x="48" y="117"/>
                </a:cxn>
                <a:cxn ang="0">
                  <a:pos x="51" y="120"/>
                </a:cxn>
                <a:cxn ang="0">
                  <a:pos x="58" y="124"/>
                </a:cxn>
                <a:cxn ang="0">
                  <a:pos x="66" y="124"/>
                </a:cxn>
                <a:cxn ang="0">
                  <a:pos x="66" y="135"/>
                </a:cxn>
                <a:cxn ang="0">
                  <a:pos x="0" y="135"/>
                </a:cxn>
                <a:cxn ang="0">
                  <a:pos x="0" y="124"/>
                </a:cxn>
                <a:cxn ang="0">
                  <a:pos x="7" y="124"/>
                </a:cxn>
                <a:cxn ang="0">
                  <a:pos x="15" y="124"/>
                </a:cxn>
                <a:cxn ang="0">
                  <a:pos x="18" y="120"/>
                </a:cxn>
                <a:cxn ang="0">
                  <a:pos x="18" y="120"/>
                </a:cxn>
                <a:cxn ang="0">
                  <a:pos x="22" y="113"/>
                </a:cxn>
                <a:cxn ang="0">
                  <a:pos x="22" y="33"/>
                </a:cxn>
                <a:cxn ang="0">
                  <a:pos x="18" y="26"/>
                </a:cxn>
                <a:cxn ang="0">
                  <a:pos x="15" y="19"/>
                </a:cxn>
                <a:cxn ang="0">
                  <a:pos x="7" y="15"/>
                </a:cxn>
                <a:cxn ang="0">
                  <a:pos x="0" y="15"/>
                </a:cxn>
                <a:cxn ang="0">
                  <a:pos x="0" y="8"/>
                </a:cxn>
                <a:cxn ang="0">
                  <a:pos x="44" y="4"/>
                </a:cxn>
                <a:cxn ang="0">
                  <a:pos x="44" y="4"/>
                </a:cxn>
                <a:cxn ang="0">
                  <a:pos x="44" y="22"/>
                </a:cxn>
                <a:cxn ang="0">
                  <a:pos x="44" y="22"/>
                </a:cxn>
                <a:cxn ang="0">
                  <a:pos x="55" y="15"/>
                </a:cxn>
                <a:cxn ang="0">
                  <a:pos x="62" y="8"/>
                </a:cxn>
                <a:cxn ang="0">
                  <a:pos x="73" y="4"/>
                </a:cxn>
                <a:cxn ang="0">
                  <a:pos x="80" y="4"/>
                </a:cxn>
                <a:cxn ang="0">
                  <a:pos x="88" y="0"/>
                </a:cxn>
              </a:cxnLst>
              <a:rect l="0" t="0" r="r" b="b"/>
              <a:pathLst>
                <a:path w="142" h="135">
                  <a:moveTo>
                    <a:pt x="88" y="0"/>
                  </a:moveTo>
                  <a:lnTo>
                    <a:pt x="98" y="4"/>
                  </a:lnTo>
                  <a:lnTo>
                    <a:pt x="109" y="8"/>
                  </a:lnTo>
                  <a:lnTo>
                    <a:pt x="117" y="15"/>
                  </a:lnTo>
                  <a:lnTo>
                    <a:pt x="120" y="22"/>
                  </a:lnTo>
                  <a:lnTo>
                    <a:pt x="124" y="33"/>
                  </a:lnTo>
                  <a:lnTo>
                    <a:pt x="124" y="44"/>
                  </a:lnTo>
                  <a:lnTo>
                    <a:pt x="124" y="109"/>
                  </a:lnTo>
                  <a:lnTo>
                    <a:pt x="128" y="117"/>
                  </a:lnTo>
                  <a:lnTo>
                    <a:pt x="131" y="120"/>
                  </a:lnTo>
                  <a:lnTo>
                    <a:pt x="138" y="124"/>
                  </a:lnTo>
                  <a:lnTo>
                    <a:pt x="142" y="124"/>
                  </a:lnTo>
                  <a:lnTo>
                    <a:pt x="142" y="135"/>
                  </a:lnTo>
                  <a:lnTo>
                    <a:pt x="80" y="135"/>
                  </a:lnTo>
                  <a:lnTo>
                    <a:pt x="80" y="124"/>
                  </a:lnTo>
                  <a:lnTo>
                    <a:pt x="88" y="124"/>
                  </a:lnTo>
                  <a:lnTo>
                    <a:pt x="95" y="124"/>
                  </a:lnTo>
                  <a:lnTo>
                    <a:pt x="95" y="120"/>
                  </a:lnTo>
                  <a:lnTo>
                    <a:pt x="98" y="120"/>
                  </a:lnTo>
                  <a:lnTo>
                    <a:pt x="102" y="113"/>
                  </a:lnTo>
                  <a:lnTo>
                    <a:pt x="102" y="44"/>
                  </a:lnTo>
                  <a:lnTo>
                    <a:pt x="98" y="33"/>
                  </a:lnTo>
                  <a:lnTo>
                    <a:pt x="95" y="26"/>
                  </a:lnTo>
                  <a:lnTo>
                    <a:pt x="88" y="19"/>
                  </a:lnTo>
                  <a:lnTo>
                    <a:pt x="77" y="19"/>
                  </a:lnTo>
                  <a:lnTo>
                    <a:pt x="66" y="19"/>
                  </a:lnTo>
                  <a:lnTo>
                    <a:pt x="55" y="26"/>
                  </a:lnTo>
                  <a:lnTo>
                    <a:pt x="48" y="29"/>
                  </a:lnTo>
                  <a:lnTo>
                    <a:pt x="44" y="37"/>
                  </a:lnTo>
                  <a:lnTo>
                    <a:pt x="44" y="109"/>
                  </a:lnTo>
                  <a:lnTo>
                    <a:pt x="48" y="117"/>
                  </a:lnTo>
                  <a:lnTo>
                    <a:pt x="51" y="120"/>
                  </a:lnTo>
                  <a:lnTo>
                    <a:pt x="58" y="124"/>
                  </a:lnTo>
                  <a:lnTo>
                    <a:pt x="66" y="124"/>
                  </a:lnTo>
                  <a:lnTo>
                    <a:pt x="66" y="135"/>
                  </a:lnTo>
                  <a:lnTo>
                    <a:pt x="0" y="135"/>
                  </a:lnTo>
                  <a:lnTo>
                    <a:pt x="0" y="124"/>
                  </a:lnTo>
                  <a:lnTo>
                    <a:pt x="7" y="124"/>
                  </a:lnTo>
                  <a:lnTo>
                    <a:pt x="15" y="124"/>
                  </a:lnTo>
                  <a:lnTo>
                    <a:pt x="18" y="120"/>
                  </a:lnTo>
                  <a:lnTo>
                    <a:pt x="22" y="113"/>
                  </a:lnTo>
                  <a:lnTo>
                    <a:pt x="22" y="33"/>
                  </a:lnTo>
                  <a:lnTo>
                    <a:pt x="18" y="26"/>
                  </a:lnTo>
                  <a:lnTo>
                    <a:pt x="15" y="19"/>
                  </a:lnTo>
                  <a:lnTo>
                    <a:pt x="7" y="15"/>
                  </a:lnTo>
                  <a:lnTo>
                    <a:pt x="0" y="15"/>
                  </a:lnTo>
                  <a:lnTo>
                    <a:pt x="0" y="8"/>
                  </a:lnTo>
                  <a:lnTo>
                    <a:pt x="44" y="4"/>
                  </a:lnTo>
                  <a:lnTo>
                    <a:pt x="44" y="22"/>
                  </a:lnTo>
                  <a:lnTo>
                    <a:pt x="55" y="15"/>
                  </a:lnTo>
                  <a:lnTo>
                    <a:pt x="62" y="8"/>
                  </a:lnTo>
                  <a:lnTo>
                    <a:pt x="73" y="4"/>
                  </a:lnTo>
                  <a:lnTo>
                    <a:pt x="80" y="4"/>
                  </a:lnTo>
                  <a:lnTo>
                    <a:pt x="88" y="0"/>
                  </a:lnTo>
                  <a:close/>
                </a:path>
              </a:pathLst>
            </a:custGeom>
            <a:solidFill>
              <a:srgbClr val="000000"/>
            </a:solidFill>
            <a:ln w="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90905" name="Freeform 89"/>
            <p:cNvSpPr>
              <a:spLocks/>
            </p:cNvSpPr>
            <p:nvPr/>
          </p:nvSpPr>
          <p:spPr bwMode="auto">
            <a:xfrm>
              <a:off x="8027" y="6921"/>
              <a:ext cx="160" cy="182"/>
            </a:xfrm>
            <a:custGeom>
              <a:avLst/>
              <a:gdLst/>
              <a:ahLst/>
              <a:cxnLst>
                <a:cxn ang="0">
                  <a:pos x="0" y="0"/>
                </a:cxn>
                <a:cxn ang="0">
                  <a:pos x="160" y="0"/>
                </a:cxn>
                <a:cxn ang="0">
                  <a:pos x="160" y="47"/>
                </a:cxn>
                <a:cxn ang="0">
                  <a:pos x="152" y="47"/>
                </a:cxn>
                <a:cxn ang="0">
                  <a:pos x="149" y="44"/>
                </a:cxn>
                <a:cxn ang="0">
                  <a:pos x="149" y="36"/>
                </a:cxn>
                <a:cxn ang="0">
                  <a:pos x="141" y="25"/>
                </a:cxn>
                <a:cxn ang="0">
                  <a:pos x="130" y="15"/>
                </a:cxn>
                <a:cxn ang="0">
                  <a:pos x="127" y="11"/>
                </a:cxn>
                <a:cxn ang="0">
                  <a:pos x="123" y="11"/>
                </a:cxn>
                <a:cxn ang="0">
                  <a:pos x="112" y="11"/>
                </a:cxn>
                <a:cxn ang="0">
                  <a:pos x="101" y="7"/>
                </a:cxn>
                <a:cxn ang="0">
                  <a:pos x="94" y="7"/>
                </a:cxn>
                <a:cxn ang="0">
                  <a:pos x="94" y="156"/>
                </a:cxn>
                <a:cxn ang="0">
                  <a:pos x="94" y="164"/>
                </a:cxn>
                <a:cxn ang="0">
                  <a:pos x="98" y="167"/>
                </a:cxn>
                <a:cxn ang="0">
                  <a:pos x="101" y="171"/>
                </a:cxn>
                <a:cxn ang="0">
                  <a:pos x="105" y="171"/>
                </a:cxn>
                <a:cxn ang="0">
                  <a:pos x="112" y="171"/>
                </a:cxn>
                <a:cxn ang="0">
                  <a:pos x="120" y="175"/>
                </a:cxn>
                <a:cxn ang="0">
                  <a:pos x="123" y="175"/>
                </a:cxn>
                <a:cxn ang="0">
                  <a:pos x="123" y="182"/>
                </a:cxn>
                <a:cxn ang="0">
                  <a:pos x="36" y="182"/>
                </a:cxn>
                <a:cxn ang="0">
                  <a:pos x="36" y="175"/>
                </a:cxn>
                <a:cxn ang="0">
                  <a:pos x="40" y="175"/>
                </a:cxn>
                <a:cxn ang="0">
                  <a:pos x="47" y="171"/>
                </a:cxn>
                <a:cxn ang="0">
                  <a:pos x="54" y="171"/>
                </a:cxn>
                <a:cxn ang="0">
                  <a:pos x="58" y="171"/>
                </a:cxn>
                <a:cxn ang="0">
                  <a:pos x="61" y="167"/>
                </a:cxn>
                <a:cxn ang="0">
                  <a:pos x="65" y="167"/>
                </a:cxn>
                <a:cxn ang="0">
                  <a:pos x="65" y="164"/>
                </a:cxn>
                <a:cxn ang="0">
                  <a:pos x="65" y="156"/>
                </a:cxn>
                <a:cxn ang="0">
                  <a:pos x="65" y="7"/>
                </a:cxn>
                <a:cxn ang="0">
                  <a:pos x="58" y="7"/>
                </a:cxn>
                <a:cxn ang="0">
                  <a:pos x="47" y="7"/>
                </a:cxn>
                <a:cxn ang="0">
                  <a:pos x="36" y="11"/>
                </a:cxn>
                <a:cxn ang="0">
                  <a:pos x="32" y="11"/>
                </a:cxn>
                <a:cxn ang="0">
                  <a:pos x="29" y="15"/>
                </a:cxn>
                <a:cxn ang="0">
                  <a:pos x="21" y="25"/>
                </a:cxn>
                <a:cxn ang="0">
                  <a:pos x="14" y="36"/>
                </a:cxn>
                <a:cxn ang="0">
                  <a:pos x="10" y="44"/>
                </a:cxn>
                <a:cxn ang="0">
                  <a:pos x="10" y="47"/>
                </a:cxn>
                <a:cxn ang="0">
                  <a:pos x="0" y="47"/>
                </a:cxn>
                <a:cxn ang="0">
                  <a:pos x="0" y="0"/>
                </a:cxn>
              </a:cxnLst>
              <a:rect l="0" t="0" r="r" b="b"/>
              <a:pathLst>
                <a:path w="160" h="182">
                  <a:moveTo>
                    <a:pt x="0" y="0"/>
                  </a:moveTo>
                  <a:lnTo>
                    <a:pt x="160" y="0"/>
                  </a:lnTo>
                  <a:lnTo>
                    <a:pt x="160" y="47"/>
                  </a:lnTo>
                  <a:lnTo>
                    <a:pt x="152" y="47"/>
                  </a:lnTo>
                  <a:lnTo>
                    <a:pt x="149" y="44"/>
                  </a:lnTo>
                  <a:lnTo>
                    <a:pt x="149" y="36"/>
                  </a:lnTo>
                  <a:lnTo>
                    <a:pt x="141" y="25"/>
                  </a:lnTo>
                  <a:lnTo>
                    <a:pt x="130" y="15"/>
                  </a:lnTo>
                  <a:lnTo>
                    <a:pt x="127" y="11"/>
                  </a:lnTo>
                  <a:lnTo>
                    <a:pt x="123" y="11"/>
                  </a:lnTo>
                  <a:lnTo>
                    <a:pt x="112" y="11"/>
                  </a:lnTo>
                  <a:lnTo>
                    <a:pt x="101" y="7"/>
                  </a:lnTo>
                  <a:lnTo>
                    <a:pt x="94" y="7"/>
                  </a:lnTo>
                  <a:lnTo>
                    <a:pt x="94" y="156"/>
                  </a:lnTo>
                  <a:lnTo>
                    <a:pt x="94" y="164"/>
                  </a:lnTo>
                  <a:lnTo>
                    <a:pt x="98" y="167"/>
                  </a:lnTo>
                  <a:lnTo>
                    <a:pt x="101" y="171"/>
                  </a:lnTo>
                  <a:lnTo>
                    <a:pt x="105" y="171"/>
                  </a:lnTo>
                  <a:lnTo>
                    <a:pt x="112" y="171"/>
                  </a:lnTo>
                  <a:lnTo>
                    <a:pt x="120" y="175"/>
                  </a:lnTo>
                  <a:lnTo>
                    <a:pt x="123" y="175"/>
                  </a:lnTo>
                  <a:lnTo>
                    <a:pt x="123" y="182"/>
                  </a:lnTo>
                  <a:lnTo>
                    <a:pt x="36" y="182"/>
                  </a:lnTo>
                  <a:lnTo>
                    <a:pt x="36" y="175"/>
                  </a:lnTo>
                  <a:lnTo>
                    <a:pt x="40" y="175"/>
                  </a:lnTo>
                  <a:lnTo>
                    <a:pt x="47" y="171"/>
                  </a:lnTo>
                  <a:lnTo>
                    <a:pt x="54" y="171"/>
                  </a:lnTo>
                  <a:lnTo>
                    <a:pt x="58" y="171"/>
                  </a:lnTo>
                  <a:lnTo>
                    <a:pt x="61" y="167"/>
                  </a:lnTo>
                  <a:lnTo>
                    <a:pt x="65" y="167"/>
                  </a:lnTo>
                  <a:lnTo>
                    <a:pt x="65" y="164"/>
                  </a:lnTo>
                  <a:lnTo>
                    <a:pt x="65" y="156"/>
                  </a:lnTo>
                  <a:lnTo>
                    <a:pt x="65" y="7"/>
                  </a:lnTo>
                  <a:lnTo>
                    <a:pt x="58" y="7"/>
                  </a:lnTo>
                  <a:lnTo>
                    <a:pt x="47" y="7"/>
                  </a:lnTo>
                  <a:lnTo>
                    <a:pt x="36" y="11"/>
                  </a:lnTo>
                  <a:lnTo>
                    <a:pt x="32" y="11"/>
                  </a:lnTo>
                  <a:lnTo>
                    <a:pt x="29" y="15"/>
                  </a:lnTo>
                  <a:lnTo>
                    <a:pt x="21" y="25"/>
                  </a:lnTo>
                  <a:lnTo>
                    <a:pt x="14" y="36"/>
                  </a:lnTo>
                  <a:lnTo>
                    <a:pt x="10" y="44"/>
                  </a:lnTo>
                  <a:lnTo>
                    <a:pt x="10" y="47"/>
                  </a:lnTo>
                  <a:lnTo>
                    <a:pt x="0" y="47"/>
                  </a:lnTo>
                  <a:lnTo>
                    <a:pt x="0" y="0"/>
                  </a:lnTo>
                  <a:close/>
                </a:path>
              </a:pathLst>
            </a:custGeom>
            <a:solidFill>
              <a:srgbClr val="000000"/>
            </a:solidFill>
            <a:ln w="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90904" name="Freeform 88"/>
            <p:cNvSpPr>
              <a:spLocks/>
            </p:cNvSpPr>
            <p:nvPr/>
          </p:nvSpPr>
          <p:spPr bwMode="auto">
            <a:xfrm>
              <a:off x="8197" y="6972"/>
              <a:ext cx="99" cy="131"/>
            </a:xfrm>
            <a:custGeom>
              <a:avLst/>
              <a:gdLst/>
              <a:ahLst/>
              <a:cxnLst>
                <a:cxn ang="0">
                  <a:pos x="80" y="0"/>
                </a:cxn>
                <a:cxn ang="0">
                  <a:pos x="88" y="4"/>
                </a:cxn>
                <a:cxn ang="0">
                  <a:pos x="95" y="7"/>
                </a:cxn>
                <a:cxn ang="0">
                  <a:pos x="99" y="11"/>
                </a:cxn>
                <a:cxn ang="0">
                  <a:pos x="99" y="22"/>
                </a:cxn>
                <a:cxn ang="0">
                  <a:pos x="99" y="25"/>
                </a:cxn>
                <a:cxn ang="0">
                  <a:pos x="95" y="33"/>
                </a:cxn>
                <a:cxn ang="0">
                  <a:pos x="91" y="36"/>
                </a:cxn>
                <a:cxn ang="0">
                  <a:pos x="88" y="36"/>
                </a:cxn>
                <a:cxn ang="0">
                  <a:pos x="80" y="36"/>
                </a:cxn>
                <a:cxn ang="0">
                  <a:pos x="73" y="33"/>
                </a:cxn>
                <a:cxn ang="0">
                  <a:pos x="73" y="29"/>
                </a:cxn>
                <a:cxn ang="0">
                  <a:pos x="70" y="25"/>
                </a:cxn>
                <a:cxn ang="0">
                  <a:pos x="73" y="22"/>
                </a:cxn>
                <a:cxn ang="0">
                  <a:pos x="73" y="14"/>
                </a:cxn>
                <a:cxn ang="0">
                  <a:pos x="66" y="18"/>
                </a:cxn>
                <a:cxn ang="0">
                  <a:pos x="59" y="22"/>
                </a:cxn>
                <a:cxn ang="0">
                  <a:pos x="51" y="25"/>
                </a:cxn>
                <a:cxn ang="0">
                  <a:pos x="44" y="33"/>
                </a:cxn>
                <a:cxn ang="0">
                  <a:pos x="44" y="109"/>
                </a:cxn>
                <a:cxn ang="0">
                  <a:pos x="48" y="116"/>
                </a:cxn>
                <a:cxn ang="0">
                  <a:pos x="51" y="120"/>
                </a:cxn>
                <a:cxn ang="0">
                  <a:pos x="59" y="124"/>
                </a:cxn>
                <a:cxn ang="0">
                  <a:pos x="70" y="124"/>
                </a:cxn>
                <a:cxn ang="0">
                  <a:pos x="70" y="131"/>
                </a:cxn>
                <a:cxn ang="0">
                  <a:pos x="0" y="131"/>
                </a:cxn>
                <a:cxn ang="0">
                  <a:pos x="0" y="124"/>
                </a:cxn>
                <a:cxn ang="0">
                  <a:pos x="8" y="124"/>
                </a:cxn>
                <a:cxn ang="0">
                  <a:pos x="11" y="120"/>
                </a:cxn>
                <a:cxn ang="0">
                  <a:pos x="15" y="120"/>
                </a:cxn>
                <a:cxn ang="0">
                  <a:pos x="19" y="116"/>
                </a:cxn>
                <a:cxn ang="0">
                  <a:pos x="19" y="109"/>
                </a:cxn>
                <a:cxn ang="0">
                  <a:pos x="19" y="33"/>
                </a:cxn>
                <a:cxn ang="0">
                  <a:pos x="19" y="22"/>
                </a:cxn>
                <a:cxn ang="0">
                  <a:pos x="11" y="18"/>
                </a:cxn>
                <a:cxn ang="0">
                  <a:pos x="8" y="14"/>
                </a:cxn>
                <a:cxn ang="0">
                  <a:pos x="0" y="14"/>
                </a:cxn>
                <a:cxn ang="0">
                  <a:pos x="0" y="4"/>
                </a:cxn>
                <a:cxn ang="0">
                  <a:pos x="44" y="4"/>
                </a:cxn>
                <a:cxn ang="0">
                  <a:pos x="44" y="4"/>
                </a:cxn>
                <a:cxn ang="0">
                  <a:pos x="44" y="22"/>
                </a:cxn>
                <a:cxn ang="0">
                  <a:pos x="44" y="22"/>
                </a:cxn>
                <a:cxn ang="0">
                  <a:pos x="55" y="14"/>
                </a:cxn>
                <a:cxn ang="0">
                  <a:pos x="62" y="7"/>
                </a:cxn>
                <a:cxn ang="0">
                  <a:pos x="73" y="4"/>
                </a:cxn>
                <a:cxn ang="0">
                  <a:pos x="80" y="0"/>
                </a:cxn>
              </a:cxnLst>
              <a:rect l="0" t="0" r="r" b="b"/>
              <a:pathLst>
                <a:path w="99" h="131">
                  <a:moveTo>
                    <a:pt x="80" y="0"/>
                  </a:moveTo>
                  <a:lnTo>
                    <a:pt x="88" y="4"/>
                  </a:lnTo>
                  <a:lnTo>
                    <a:pt x="95" y="7"/>
                  </a:lnTo>
                  <a:lnTo>
                    <a:pt x="99" y="11"/>
                  </a:lnTo>
                  <a:lnTo>
                    <a:pt x="99" y="22"/>
                  </a:lnTo>
                  <a:lnTo>
                    <a:pt x="99" y="25"/>
                  </a:lnTo>
                  <a:lnTo>
                    <a:pt x="95" y="33"/>
                  </a:lnTo>
                  <a:lnTo>
                    <a:pt x="91" y="36"/>
                  </a:lnTo>
                  <a:lnTo>
                    <a:pt x="88" y="36"/>
                  </a:lnTo>
                  <a:lnTo>
                    <a:pt x="80" y="36"/>
                  </a:lnTo>
                  <a:lnTo>
                    <a:pt x="73" y="33"/>
                  </a:lnTo>
                  <a:lnTo>
                    <a:pt x="73" y="29"/>
                  </a:lnTo>
                  <a:lnTo>
                    <a:pt x="70" y="25"/>
                  </a:lnTo>
                  <a:lnTo>
                    <a:pt x="73" y="22"/>
                  </a:lnTo>
                  <a:lnTo>
                    <a:pt x="73" y="14"/>
                  </a:lnTo>
                  <a:lnTo>
                    <a:pt x="66" y="18"/>
                  </a:lnTo>
                  <a:lnTo>
                    <a:pt x="59" y="22"/>
                  </a:lnTo>
                  <a:lnTo>
                    <a:pt x="51" y="25"/>
                  </a:lnTo>
                  <a:lnTo>
                    <a:pt x="44" y="33"/>
                  </a:lnTo>
                  <a:lnTo>
                    <a:pt x="44" y="109"/>
                  </a:lnTo>
                  <a:lnTo>
                    <a:pt x="48" y="116"/>
                  </a:lnTo>
                  <a:lnTo>
                    <a:pt x="51" y="120"/>
                  </a:lnTo>
                  <a:lnTo>
                    <a:pt x="59" y="124"/>
                  </a:lnTo>
                  <a:lnTo>
                    <a:pt x="70" y="124"/>
                  </a:lnTo>
                  <a:lnTo>
                    <a:pt x="70" y="131"/>
                  </a:lnTo>
                  <a:lnTo>
                    <a:pt x="0" y="131"/>
                  </a:lnTo>
                  <a:lnTo>
                    <a:pt x="0" y="124"/>
                  </a:lnTo>
                  <a:lnTo>
                    <a:pt x="8" y="124"/>
                  </a:lnTo>
                  <a:lnTo>
                    <a:pt x="11" y="120"/>
                  </a:lnTo>
                  <a:lnTo>
                    <a:pt x="15" y="120"/>
                  </a:lnTo>
                  <a:lnTo>
                    <a:pt x="19" y="116"/>
                  </a:lnTo>
                  <a:lnTo>
                    <a:pt x="19" y="109"/>
                  </a:lnTo>
                  <a:lnTo>
                    <a:pt x="19" y="33"/>
                  </a:lnTo>
                  <a:lnTo>
                    <a:pt x="19" y="22"/>
                  </a:lnTo>
                  <a:lnTo>
                    <a:pt x="11" y="18"/>
                  </a:lnTo>
                  <a:lnTo>
                    <a:pt x="8" y="14"/>
                  </a:lnTo>
                  <a:lnTo>
                    <a:pt x="0" y="14"/>
                  </a:lnTo>
                  <a:lnTo>
                    <a:pt x="0" y="4"/>
                  </a:lnTo>
                  <a:lnTo>
                    <a:pt x="44" y="4"/>
                  </a:lnTo>
                  <a:lnTo>
                    <a:pt x="44" y="22"/>
                  </a:lnTo>
                  <a:lnTo>
                    <a:pt x="55" y="14"/>
                  </a:lnTo>
                  <a:lnTo>
                    <a:pt x="62" y="7"/>
                  </a:lnTo>
                  <a:lnTo>
                    <a:pt x="73" y="4"/>
                  </a:lnTo>
                  <a:lnTo>
                    <a:pt x="80" y="0"/>
                  </a:lnTo>
                  <a:close/>
                </a:path>
              </a:pathLst>
            </a:custGeom>
            <a:solidFill>
              <a:srgbClr val="000000"/>
            </a:solidFill>
            <a:ln w="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90903" name="Freeform 87"/>
            <p:cNvSpPr>
              <a:spLocks noEditPoints="1"/>
            </p:cNvSpPr>
            <p:nvPr/>
          </p:nvSpPr>
          <p:spPr bwMode="auto">
            <a:xfrm>
              <a:off x="8307" y="6972"/>
              <a:ext cx="120" cy="135"/>
            </a:xfrm>
            <a:custGeom>
              <a:avLst/>
              <a:gdLst/>
              <a:ahLst/>
              <a:cxnLst>
                <a:cxn ang="0">
                  <a:pos x="58" y="69"/>
                </a:cxn>
                <a:cxn ang="0">
                  <a:pos x="36" y="80"/>
                </a:cxn>
                <a:cxn ang="0">
                  <a:pos x="29" y="91"/>
                </a:cxn>
                <a:cxn ang="0">
                  <a:pos x="29" y="109"/>
                </a:cxn>
                <a:cxn ang="0">
                  <a:pos x="40" y="120"/>
                </a:cxn>
                <a:cxn ang="0">
                  <a:pos x="58" y="120"/>
                </a:cxn>
                <a:cxn ang="0">
                  <a:pos x="69" y="113"/>
                </a:cxn>
                <a:cxn ang="0">
                  <a:pos x="76" y="62"/>
                </a:cxn>
                <a:cxn ang="0">
                  <a:pos x="65" y="0"/>
                </a:cxn>
                <a:cxn ang="0">
                  <a:pos x="80" y="4"/>
                </a:cxn>
                <a:cxn ang="0">
                  <a:pos x="94" y="14"/>
                </a:cxn>
                <a:cxn ang="0">
                  <a:pos x="98" y="29"/>
                </a:cxn>
                <a:cxn ang="0">
                  <a:pos x="101" y="62"/>
                </a:cxn>
                <a:cxn ang="0">
                  <a:pos x="98" y="105"/>
                </a:cxn>
                <a:cxn ang="0">
                  <a:pos x="101" y="116"/>
                </a:cxn>
                <a:cxn ang="0">
                  <a:pos x="112" y="120"/>
                </a:cxn>
                <a:cxn ang="0">
                  <a:pos x="120" y="131"/>
                </a:cxn>
                <a:cxn ang="0">
                  <a:pos x="101" y="135"/>
                </a:cxn>
                <a:cxn ang="0">
                  <a:pos x="83" y="131"/>
                </a:cxn>
                <a:cxn ang="0">
                  <a:pos x="76" y="116"/>
                </a:cxn>
                <a:cxn ang="0">
                  <a:pos x="69" y="124"/>
                </a:cxn>
                <a:cxn ang="0">
                  <a:pos x="47" y="135"/>
                </a:cxn>
                <a:cxn ang="0">
                  <a:pos x="21" y="135"/>
                </a:cxn>
                <a:cxn ang="0">
                  <a:pos x="7" y="120"/>
                </a:cxn>
                <a:cxn ang="0">
                  <a:pos x="0" y="102"/>
                </a:cxn>
                <a:cxn ang="0">
                  <a:pos x="3" y="91"/>
                </a:cxn>
                <a:cxn ang="0">
                  <a:pos x="18" y="73"/>
                </a:cxn>
                <a:cxn ang="0">
                  <a:pos x="32" y="65"/>
                </a:cxn>
                <a:cxn ang="0">
                  <a:pos x="51" y="58"/>
                </a:cxn>
                <a:cxn ang="0">
                  <a:pos x="76" y="51"/>
                </a:cxn>
                <a:cxn ang="0">
                  <a:pos x="76" y="36"/>
                </a:cxn>
                <a:cxn ang="0">
                  <a:pos x="72" y="22"/>
                </a:cxn>
                <a:cxn ang="0">
                  <a:pos x="58" y="11"/>
                </a:cxn>
                <a:cxn ang="0">
                  <a:pos x="40" y="11"/>
                </a:cxn>
                <a:cxn ang="0">
                  <a:pos x="32" y="18"/>
                </a:cxn>
                <a:cxn ang="0">
                  <a:pos x="36" y="33"/>
                </a:cxn>
                <a:cxn ang="0">
                  <a:pos x="32" y="40"/>
                </a:cxn>
                <a:cxn ang="0">
                  <a:pos x="21" y="44"/>
                </a:cxn>
                <a:cxn ang="0">
                  <a:pos x="10" y="40"/>
                </a:cxn>
                <a:cxn ang="0">
                  <a:pos x="7" y="29"/>
                </a:cxn>
                <a:cxn ang="0">
                  <a:pos x="10" y="18"/>
                </a:cxn>
                <a:cxn ang="0">
                  <a:pos x="21" y="7"/>
                </a:cxn>
                <a:cxn ang="0">
                  <a:pos x="36" y="4"/>
                </a:cxn>
              </a:cxnLst>
              <a:rect l="0" t="0" r="r" b="b"/>
              <a:pathLst>
                <a:path w="120" h="135">
                  <a:moveTo>
                    <a:pt x="76" y="62"/>
                  </a:moveTo>
                  <a:lnTo>
                    <a:pt x="58" y="69"/>
                  </a:lnTo>
                  <a:lnTo>
                    <a:pt x="40" y="76"/>
                  </a:lnTo>
                  <a:lnTo>
                    <a:pt x="36" y="80"/>
                  </a:lnTo>
                  <a:lnTo>
                    <a:pt x="32" y="87"/>
                  </a:lnTo>
                  <a:lnTo>
                    <a:pt x="29" y="91"/>
                  </a:lnTo>
                  <a:lnTo>
                    <a:pt x="29" y="102"/>
                  </a:lnTo>
                  <a:lnTo>
                    <a:pt x="29" y="109"/>
                  </a:lnTo>
                  <a:lnTo>
                    <a:pt x="32" y="116"/>
                  </a:lnTo>
                  <a:lnTo>
                    <a:pt x="40" y="120"/>
                  </a:lnTo>
                  <a:lnTo>
                    <a:pt x="47" y="120"/>
                  </a:lnTo>
                  <a:lnTo>
                    <a:pt x="58" y="120"/>
                  </a:lnTo>
                  <a:lnTo>
                    <a:pt x="65" y="116"/>
                  </a:lnTo>
                  <a:lnTo>
                    <a:pt x="69" y="113"/>
                  </a:lnTo>
                  <a:lnTo>
                    <a:pt x="76" y="105"/>
                  </a:lnTo>
                  <a:lnTo>
                    <a:pt x="76" y="62"/>
                  </a:lnTo>
                  <a:close/>
                  <a:moveTo>
                    <a:pt x="54" y="0"/>
                  </a:moveTo>
                  <a:lnTo>
                    <a:pt x="65" y="0"/>
                  </a:lnTo>
                  <a:lnTo>
                    <a:pt x="72" y="4"/>
                  </a:lnTo>
                  <a:lnTo>
                    <a:pt x="80" y="4"/>
                  </a:lnTo>
                  <a:lnTo>
                    <a:pt x="87" y="7"/>
                  </a:lnTo>
                  <a:lnTo>
                    <a:pt x="94" y="14"/>
                  </a:lnTo>
                  <a:lnTo>
                    <a:pt x="98" y="22"/>
                  </a:lnTo>
                  <a:lnTo>
                    <a:pt x="98" y="29"/>
                  </a:lnTo>
                  <a:lnTo>
                    <a:pt x="101" y="44"/>
                  </a:lnTo>
                  <a:lnTo>
                    <a:pt x="101" y="62"/>
                  </a:lnTo>
                  <a:lnTo>
                    <a:pt x="101" y="76"/>
                  </a:lnTo>
                  <a:lnTo>
                    <a:pt x="98" y="105"/>
                  </a:lnTo>
                  <a:lnTo>
                    <a:pt x="101" y="113"/>
                  </a:lnTo>
                  <a:lnTo>
                    <a:pt x="101" y="116"/>
                  </a:lnTo>
                  <a:lnTo>
                    <a:pt x="105" y="120"/>
                  </a:lnTo>
                  <a:lnTo>
                    <a:pt x="112" y="120"/>
                  </a:lnTo>
                  <a:lnTo>
                    <a:pt x="120" y="120"/>
                  </a:lnTo>
                  <a:lnTo>
                    <a:pt x="120" y="131"/>
                  </a:lnTo>
                  <a:lnTo>
                    <a:pt x="112" y="135"/>
                  </a:lnTo>
                  <a:lnTo>
                    <a:pt x="101" y="135"/>
                  </a:lnTo>
                  <a:lnTo>
                    <a:pt x="91" y="135"/>
                  </a:lnTo>
                  <a:lnTo>
                    <a:pt x="83" y="131"/>
                  </a:lnTo>
                  <a:lnTo>
                    <a:pt x="80" y="124"/>
                  </a:lnTo>
                  <a:lnTo>
                    <a:pt x="76" y="116"/>
                  </a:lnTo>
                  <a:lnTo>
                    <a:pt x="69" y="124"/>
                  </a:lnTo>
                  <a:lnTo>
                    <a:pt x="58" y="131"/>
                  </a:lnTo>
                  <a:lnTo>
                    <a:pt x="47" y="135"/>
                  </a:lnTo>
                  <a:lnTo>
                    <a:pt x="36" y="135"/>
                  </a:lnTo>
                  <a:lnTo>
                    <a:pt x="21" y="135"/>
                  </a:lnTo>
                  <a:lnTo>
                    <a:pt x="10" y="127"/>
                  </a:lnTo>
                  <a:lnTo>
                    <a:pt x="7" y="120"/>
                  </a:lnTo>
                  <a:lnTo>
                    <a:pt x="3" y="113"/>
                  </a:lnTo>
                  <a:lnTo>
                    <a:pt x="0" y="102"/>
                  </a:lnTo>
                  <a:lnTo>
                    <a:pt x="3" y="95"/>
                  </a:lnTo>
                  <a:lnTo>
                    <a:pt x="3" y="91"/>
                  </a:lnTo>
                  <a:lnTo>
                    <a:pt x="10" y="80"/>
                  </a:lnTo>
                  <a:lnTo>
                    <a:pt x="18" y="73"/>
                  </a:lnTo>
                  <a:lnTo>
                    <a:pt x="29" y="69"/>
                  </a:lnTo>
                  <a:lnTo>
                    <a:pt x="32" y="65"/>
                  </a:lnTo>
                  <a:lnTo>
                    <a:pt x="40" y="62"/>
                  </a:lnTo>
                  <a:lnTo>
                    <a:pt x="51" y="58"/>
                  </a:lnTo>
                  <a:lnTo>
                    <a:pt x="65" y="54"/>
                  </a:lnTo>
                  <a:lnTo>
                    <a:pt x="76" y="51"/>
                  </a:lnTo>
                  <a:lnTo>
                    <a:pt x="76" y="36"/>
                  </a:lnTo>
                  <a:lnTo>
                    <a:pt x="76" y="29"/>
                  </a:lnTo>
                  <a:lnTo>
                    <a:pt x="72" y="22"/>
                  </a:lnTo>
                  <a:lnTo>
                    <a:pt x="65" y="14"/>
                  </a:lnTo>
                  <a:lnTo>
                    <a:pt x="58" y="11"/>
                  </a:lnTo>
                  <a:lnTo>
                    <a:pt x="51" y="11"/>
                  </a:lnTo>
                  <a:lnTo>
                    <a:pt x="40" y="11"/>
                  </a:lnTo>
                  <a:lnTo>
                    <a:pt x="32" y="14"/>
                  </a:lnTo>
                  <a:lnTo>
                    <a:pt x="32" y="18"/>
                  </a:lnTo>
                  <a:lnTo>
                    <a:pt x="36" y="25"/>
                  </a:lnTo>
                  <a:lnTo>
                    <a:pt x="36" y="33"/>
                  </a:lnTo>
                  <a:lnTo>
                    <a:pt x="36" y="36"/>
                  </a:lnTo>
                  <a:lnTo>
                    <a:pt x="32" y="40"/>
                  </a:lnTo>
                  <a:lnTo>
                    <a:pt x="25" y="44"/>
                  </a:lnTo>
                  <a:lnTo>
                    <a:pt x="21" y="44"/>
                  </a:lnTo>
                  <a:lnTo>
                    <a:pt x="14" y="44"/>
                  </a:lnTo>
                  <a:lnTo>
                    <a:pt x="10" y="40"/>
                  </a:lnTo>
                  <a:lnTo>
                    <a:pt x="7" y="36"/>
                  </a:lnTo>
                  <a:lnTo>
                    <a:pt x="7" y="29"/>
                  </a:lnTo>
                  <a:lnTo>
                    <a:pt x="7" y="25"/>
                  </a:lnTo>
                  <a:lnTo>
                    <a:pt x="10" y="18"/>
                  </a:lnTo>
                  <a:lnTo>
                    <a:pt x="18" y="14"/>
                  </a:lnTo>
                  <a:lnTo>
                    <a:pt x="21" y="7"/>
                  </a:lnTo>
                  <a:lnTo>
                    <a:pt x="29" y="7"/>
                  </a:lnTo>
                  <a:lnTo>
                    <a:pt x="36" y="4"/>
                  </a:lnTo>
                  <a:lnTo>
                    <a:pt x="54" y="0"/>
                  </a:lnTo>
                  <a:close/>
                </a:path>
              </a:pathLst>
            </a:custGeom>
            <a:solidFill>
              <a:srgbClr val="000000"/>
            </a:solidFill>
            <a:ln w="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90902" name="Freeform 86"/>
            <p:cNvSpPr>
              <a:spLocks/>
            </p:cNvSpPr>
            <p:nvPr/>
          </p:nvSpPr>
          <p:spPr bwMode="auto">
            <a:xfrm>
              <a:off x="8441" y="6972"/>
              <a:ext cx="142" cy="131"/>
            </a:xfrm>
            <a:custGeom>
              <a:avLst/>
              <a:gdLst/>
              <a:ahLst/>
              <a:cxnLst>
                <a:cxn ang="0">
                  <a:pos x="87" y="0"/>
                </a:cxn>
                <a:cxn ang="0">
                  <a:pos x="98" y="0"/>
                </a:cxn>
                <a:cxn ang="0">
                  <a:pos x="106" y="7"/>
                </a:cxn>
                <a:cxn ang="0">
                  <a:pos x="113" y="11"/>
                </a:cxn>
                <a:cxn ang="0">
                  <a:pos x="120" y="22"/>
                </a:cxn>
                <a:cxn ang="0">
                  <a:pos x="120" y="29"/>
                </a:cxn>
                <a:cxn ang="0">
                  <a:pos x="124" y="44"/>
                </a:cxn>
                <a:cxn ang="0">
                  <a:pos x="124" y="109"/>
                </a:cxn>
                <a:cxn ang="0">
                  <a:pos x="124" y="116"/>
                </a:cxn>
                <a:cxn ang="0">
                  <a:pos x="131" y="120"/>
                </a:cxn>
                <a:cxn ang="0">
                  <a:pos x="135" y="124"/>
                </a:cxn>
                <a:cxn ang="0">
                  <a:pos x="142" y="124"/>
                </a:cxn>
                <a:cxn ang="0">
                  <a:pos x="142" y="131"/>
                </a:cxn>
                <a:cxn ang="0">
                  <a:pos x="80" y="131"/>
                </a:cxn>
                <a:cxn ang="0">
                  <a:pos x="80" y="124"/>
                </a:cxn>
                <a:cxn ang="0">
                  <a:pos x="84" y="124"/>
                </a:cxn>
                <a:cxn ang="0">
                  <a:pos x="91" y="120"/>
                </a:cxn>
                <a:cxn ang="0">
                  <a:pos x="95" y="120"/>
                </a:cxn>
                <a:cxn ang="0">
                  <a:pos x="98" y="116"/>
                </a:cxn>
                <a:cxn ang="0">
                  <a:pos x="98" y="109"/>
                </a:cxn>
                <a:cxn ang="0">
                  <a:pos x="98" y="44"/>
                </a:cxn>
                <a:cxn ang="0">
                  <a:pos x="98" y="33"/>
                </a:cxn>
                <a:cxn ang="0">
                  <a:pos x="91" y="22"/>
                </a:cxn>
                <a:cxn ang="0">
                  <a:pos x="84" y="18"/>
                </a:cxn>
                <a:cxn ang="0">
                  <a:pos x="77" y="14"/>
                </a:cxn>
                <a:cxn ang="0">
                  <a:pos x="62" y="18"/>
                </a:cxn>
                <a:cxn ang="0">
                  <a:pos x="55" y="22"/>
                </a:cxn>
                <a:cxn ang="0">
                  <a:pos x="47" y="29"/>
                </a:cxn>
                <a:cxn ang="0">
                  <a:pos x="44" y="36"/>
                </a:cxn>
                <a:cxn ang="0">
                  <a:pos x="44" y="109"/>
                </a:cxn>
                <a:cxn ang="0">
                  <a:pos x="44" y="116"/>
                </a:cxn>
                <a:cxn ang="0">
                  <a:pos x="51" y="120"/>
                </a:cxn>
                <a:cxn ang="0">
                  <a:pos x="55" y="124"/>
                </a:cxn>
                <a:cxn ang="0">
                  <a:pos x="62" y="124"/>
                </a:cxn>
                <a:cxn ang="0">
                  <a:pos x="62" y="131"/>
                </a:cxn>
                <a:cxn ang="0">
                  <a:pos x="0" y="131"/>
                </a:cxn>
                <a:cxn ang="0">
                  <a:pos x="0" y="124"/>
                </a:cxn>
                <a:cxn ang="0">
                  <a:pos x="7" y="124"/>
                </a:cxn>
                <a:cxn ang="0">
                  <a:pos x="11" y="120"/>
                </a:cxn>
                <a:cxn ang="0">
                  <a:pos x="15" y="120"/>
                </a:cxn>
                <a:cxn ang="0">
                  <a:pos x="18" y="116"/>
                </a:cxn>
                <a:cxn ang="0">
                  <a:pos x="18" y="109"/>
                </a:cxn>
                <a:cxn ang="0">
                  <a:pos x="18" y="33"/>
                </a:cxn>
                <a:cxn ang="0">
                  <a:pos x="18" y="22"/>
                </a:cxn>
                <a:cxn ang="0">
                  <a:pos x="11" y="18"/>
                </a:cxn>
                <a:cxn ang="0">
                  <a:pos x="7" y="14"/>
                </a:cxn>
                <a:cxn ang="0">
                  <a:pos x="0" y="14"/>
                </a:cxn>
                <a:cxn ang="0">
                  <a:pos x="0" y="4"/>
                </a:cxn>
                <a:cxn ang="0">
                  <a:pos x="40" y="4"/>
                </a:cxn>
                <a:cxn ang="0">
                  <a:pos x="44" y="4"/>
                </a:cxn>
                <a:cxn ang="0">
                  <a:pos x="44" y="22"/>
                </a:cxn>
                <a:cxn ang="0">
                  <a:pos x="44" y="22"/>
                </a:cxn>
                <a:cxn ang="0">
                  <a:pos x="51" y="14"/>
                </a:cxn>
                <a:cxn ang="0">
                  <a:pos x="62" y="7"/>
                </a:cxn>
                <a:cxn ang="0">
                  <a:pos x="73" y="4"/>
                </a:cxn>
                <a:cxn ang="0">
                  <a:pos x="80" y="0"/>
                </a:cxn>
                <a:cxn ang="0">
                  <a:pos x="87" y="0"/>
                </a:cxn>
              </a:cxnLst>
              <a:rect l="0" t="0" r="r" b="b"/>
              <a:pathLst>
                <a:path w="142" h="131">
                  <a:moveTo>
                    <a:pt x="87" y="0"/>
                  </a:moveTo>
                  <a:lnTo>
                    <a:pt x="98" y="0"/>
                  </a:lnTo>
                  <a:lnTo>
                    <a:pt x="106" y="7"/>
                  </a:lnTo>
                  <a:lnTo>
                    <a:pt x="113" y="11"/>
                  </a:lnTo>
                  <a:lnTo>
                    <a:pt x="120" y="22"/>
                  </a:lnTo>
                  <a:lnTo>
                    <a:pt x="120" y="29"/>
                  </a:lnTo>
                  <a:lnTo>
                    <a:pt x="124" y="44"/>
                  </a:lnTo>
                  <a:lnTo>
                    <a:pt x="124" y="109"/>
                  </a:lnTo>
                  <a:lnTo>
                    <a:pt x="124" y="116"/>
                  </a:lnTo>
                  <a:lnTo>
                    <a:pt x="131" y="120"/>
                  </a:lnTo>
                  <a:lnTo>
                    <a:pt x="135" y="124"/>
                  </a:lnTo>
                  <a:lnTo>
                    <a:pt x="142" y="124"/>
                  </a:lnTo>
                  <a:lnTo>
                    <a:pt x="142" y="131"/>
                  </a:lnTo>
                  <a:lnTo>
                    <a:pt x="80" y="131"/>
                  </a:lnTo>
                  <a:lnTo>
                    <a:pt x="80" y="124"/>
                  </a:lnTo>
                  <a:lnTo>
                    <a:pt x="84" y="124"/>
                  </a:lnTo>
                  <a:lnTo>
                    <a:pt x="91" y="120"/>
                  </a:lnTo>
                  <a:lnTo>
                    <a:pt x="95" y="120"/>
                  </a:lnTo>
                  <a:lnTo>
                    <a:pt x="98" y="116"/>
                  </a:lnTo>
                  <a:lnTo>
                    <a:pt x="98" y="109"/>
                  </a:lnTo>
                  <a:lnTo>
                    <a:pt x="98" y="44"/>
                  </a:lnTo>
                  <a:lnTo>
                    <a:pt x="98" y="33"/>
                  </a:lnTo>
                  <a:lnTo>
                    <a:pt x="91" y="22"/>
                  </a:lnTo>
                  <a:lnTo>
                    <a:pt x="84" y="18"/>
                  </a:lnTo>
                  <a:lnTo>
                    <a:pt x="77" y="14"/>
                  </a:lnTo>
                  <a:lnTo>
                    <a:pt x="62" y="18"/>
                  </a:lnTo>
                  <a:lnTo>
                    <a:pt x="55" y="22"/>
                  </a:lnTo>
                  <a:lnTo>
                    <a:pt x="47" y="29"/>
                  </a:lnTo>
                  <a:lnTo>
                    <a:pt x="44" y="36"/>
                  </a:lnTo>
                  <a:lnTo>
                    <a:pt x="44" y="109"/>
                  </a:lnTo>
                  <a:lnTo>
                    <a:pt x="44" y="116"/>
                  </a:lnTo>
                  <a:lnTo>
                    <a:pt x="51" y="120"/>
                  </a:lnTo>
                  <a:lnTo>
                    <a:pt x="55" y="124"/>
                  </a:lnTo>
                  <a:lnTo>
                    <a:pt x="62" y="124"/>
                  </a:lnTo>
                  <a:lnTo>
                    <a:pt x="62" y="131"/>
                  </a:lnTo>
                  <a:lnTo>
                    <a:pt x="0" y="131"/>
                  </a:lnTo>
                  <a:lnTo>
                    <a:pt x="0" y="124"/>
                  </a:lnTo>
                  <a:lnTo>
                    <a:pt x="7" y="124"/>
                  </a:lnTo>
                  <a:lnTo>
                    <a:pt x="11" y="120"/>
                  </a:lnTo>
                  <a:lnTo>
                    <a:pt x="15" y="120"/>
                  </a:lnTo>
                  <a:lnTo>
                    <a:pt x="18" y="116"/>
                  </a:lnTo>
                  <a:lnTo>
                    <a:pt x="18" y="109"/>
                  </a:lnTo>
                  <a:lnTo>
                    <a:pt x="18" y="33"/>
                  </a:lnTo>
                  <a:lnTo>
                    <a:pt x="18" y="22"/>
                  </a:lnTo>
                  <a:lnTo>
                    <a:pt x="11" y="18"/>
                  </a:lnTo>
                  <a:lnTo>
                    <a:pt x="7" y="14"/>
                  </a:lnTo>
                  <a:lnTo>
                    <a:pt x="0" y="14"/>
                  </a:lnTo>
                  <a:lnTo>
                    <a:pt x="0" y="4"/>
                  </a:lnTo>
                  <a:lnTo>
                    <a:pt x="40" y="4"/>
                  </a:lnTo>
                  <a:lnTo>
                    <a:pt x="44" y="4"/>
                  </a:lnTo>
                  <a:lnTo>
                    <a:pt x="44" y="22"/>
                  </a:lnTo>
                  <a:lnTo>
                    <a:pt x="51" y="14"/>
                  </a:lnTo>
                  <a:lnTo>
                    <a:pt x="62" y="7"/>
                  </a:lnTo>
                  <a:lnTo>
                    <a:pt x="73" y="4"/>
                  </a:lnTo>
                  <a:lnTo>
                    <a:pt x="80" y="0"/>
                  </a:lnTo>
                  <a:lnTo>
                    <a:pt x="87" y="0"/>
                  </a:lnTo>
                  <a:close/>
                </a:path>
              </a:pathLst>
            </a:custGeom>
            <a:solidFill>
              <a:srgbClr val="000000"/>
            </a:solidFill>
            <a:ln w="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90901" name="Freeform 85"/>
            <p:cNvSpPr>
              <a:spLocks/>
            </p:cNvSpPr>
            <p:nvPr/>
          </p:nvSpPr>
          <p:spPr bwMode="auto">
            <a:xfrm>
              <a:off x="8598" y="6972"/>
              <a:ext cx="94" cy="135"/>
            </a:xfrm>
            <a:custGeom>
              <a:avLst/>
              <a:gdLst/>
              <a:ahLst/>
              <a:cxnLst>
                <a:cxn ang="0">
                  <a:pos x="87" y="0"/>
                </a:cxn>
                <a:cxn ang="0">
                  <a:pos x="80" y="40"/>
                </a:cxn>
                <a:cxn ang="0">
                  <a:pos x="69" y="18"/>
                </a:cxn>
                <a:cxn ang="0">
                  <a:pos x="47" y="11"/>
                </a:cxn>
                <a:cxn ang="0">
                  <a:pos x="29" y="14"/>
                </a:cxn>
                <a:cxn ang="0">
                  <a:pos x="25" y="29"/>
                </a:cxn>
                <a:cxn ang="0">
                  <a:pos x="25" y="40"/>
                </a:cxn>
                <a:cxn ang="0">
                  <a:pos x="40" y="51"/>
                </a:cxn>
                <a:cxn ang="0">
                  <a:pos x="72" y="62"/>
                </a:cxn>
                <a:cxn ang="0">
                  <a:pos x="90" y="73"/>
                </a:cxn>
                <a:cxn ang="0">
                  <a:pos x="94" y="87"/>
                </a:cxn>
                <a:cxn ang="0">
                  <a:pos x="94" y="105"/>
                </a:cxn>
                <a:cxn ang="0">
                  <a:pos x="83" y="124"/>
                </a:cxn>
                <a:cxn ang="0">
                  <a:pos x="61" y="135"/>
                </a:cxn>
                <a:cxn ang="0">
                  <a:pos x="36" y="135"/>
                </a:cxn>
                <a:cxn ang="0">
                  <a:pos x="18" y="127"/>
                </a:cxn>
                <a:cxn ang="0">
                  <a:pos x="10" y="131"/>
                </a:cxn>
                <a:cxn ang="0">
                  <a:pos x="0" y="87"/>
                </a:cxn>
                <a:cxn ang="0">
                  <a:pos x="10" y="95"/>
                </a:cxn>
                <a:cxn ang="0">
                  <a:pos x="21" y="113"/>
                </a:cxn>
                <a:cxn ang="0">
                  <a:pos x="32" y="120"/>
                </a:cxn>
                <a:cxn ang="0">
                  <a:pos x="50" y="124"/>
                </a:cxn>
                <a:cxn ang="0">
                  <a:pos x="69" y="120"/>
                </a:cxn>
                <a:cxn ang="0">
                  <a:pos x="76" y="102"/>
                </a:cxn>
                <a:cxn ang="0">
                  <a:pos x="72" y="95"/>
                </a:cxn>
                <a:cxn ang="0">
                  <a:pos x="58" y="80"/>
                </a:cxn>
                <a:cxn ang="0">
                  <a:pos x="29" y="73"/>
                </a:cxn>
                <a:cxn ang="0">
                  <a:pos x="10" y="58"/>
                </a:cxn>
                <a:cxn ang="0">
                  <a:pos x="3" y="47"/>
                </a:cxn>
                <a:cxn ang="0">
                  <a:pos x="3" y="29"/>
                </a:cxn>
                <a:cxn ang="0">
                  <a:pos x="14" y="11"/>
                </a:cxn>
                <a:cxn ang="0">
                  <a:pos x="36" y="0"/>
                </a:cxn>
                <a:cxn ang="0">
                  <a:pos x="61" y="4"/>
                </a:cxn>
                <a:cxn ang="0">
                  <a:pos x="76" y="7"/>
                </a:cxn>
              </a:cxnLst>
              <a:rect l="0" t="0" r="r" b="b"/>
              <a:pathLst>
                <a:path w="94" h="135">
                  <a:moveTo>
                    <a:pt x="76" y="0"/>
                  </a:moveTo>
                  <a:lnTo>
                    <a:pt x="87" y="0"/>
                  </a:lnTo>
                  <a:lnTo>
                    <a:pt x="90" y="40"/>
                  </a:lnTo>
                  <a:lnTo>
                    <a:pt x="80" y="40"/>
                  </a:lnTo>
                  <a:lnTo>
                    <a:pt x="76" y="29"/>
                  </a:lnTo>
                  <a:lnTo>
                    <a:pt x="69" y="18"/>
                  </a:lnTo>
                  <a:lnTo>
                    <a:pt x="58" y="11"/>
                  </a:lnTo>
                  <a:lnTo>
                    <a:pt x="47" y="11"/>
                  </a:lnTo>
                  <a:lnTo>
                    <a:pt x="36" y="11"/>
                  </a:lnTo>
                  <a:lnTo>
                    <a:pt x="29" y="14"/>
                  </a:lnTo>
                  <a:lnTo>
                    <a:pt x="25" y="22"/>
                  </a:lnTo>
                  <a:lnTo>
                    <a:pt x="25" y="29"/>
                  </a:lnTo>
                  <a:lnTo>
                    <a:pt x="25" y="33"/>
                  </a:lnTo>
                  <a:lnTo>
                    <a:pt x="25" y="40"/>
                  </a:lnTo>
                  <a:lnTo>
                    <a:pt x="32" y="44"/>
                  </a:lnTo>
                  <a:lnTo>
                    <a:pt x="40" y="51"/>
                  </a:lnTo>
                  <a:lnTo>
                    <a:pt x="54" y="54"/>
                  </a:lnTo>
                  <a:lnTo>
                    <a:pt x="72" y="62"/>
                  </a:lnTo>
                  <a:lnTo>
                    <a:pt x="83" y="69"/>
                  </a:lnTo>
                  <a:lnTo>
                    <a:pt x="90" y="73"/>
                  </a:lnTo>
                  <a:lnTo>
                    <a:pt x="94" y="80"/>
                  </a:lnTo>
                  <a:lnTo>
                    <a:pt x="94" y="87"/>
                  </a:lnTo>
                  <a:lnTo>
                    <a:pt x="94" y="95"/>
                  </a:lnTo>
                  <a:lnTo>
                    <a:pt x="94" y="105"/>
                  </a:lnTo>
                  <a:lnTo>
                    <a:pt x="90" y="116"/>
                  </a:lnTo>
                  <a:lnTo>
                    <a:pt x="83" y="124"/>
                  </a:lnTo>
                  <a:lnTo>
                    <a:pt x="72" y="131"/>
                  </a:lnTo>
                  <a:lnTo>
                    <a:pt x="61" y="135"/>
                  </a:lnTo>
                  <a:lnTo>
                    <a:pt x="47" y="135"/>
                  </a:lnTo>
                  <a:lnTo>
                    <a:pt x="36" y="135"/>
                  </a:lnTo>
                  <a:lnTo>
                    <a:pt x="29" y="131"/>
                  </a:lnTo>
                  <a:lnTo>
                    <a:pt x="18" y="127"/>
                  </a:lnTo>
                  <a:lnTo>
                    <a:pt x="14" y="124"/>
                  </a:lnTo>
                  <a:lnTo>
                    <a:pt x="10" y="131"/>
                  </a:lnTo>
                  <a:lnTo>
                    <a:pt x="3" y="131"/>
                  </a:lnTo>
                  <a:lnTo>
                    <a:pt x="0" y="87"/>
                  </a:lnTo>
                  <a:lnTo>
                    <a:pt x="10" y="87"/>
                  </a:lnTo>
                  <a:lnTo>
                    <a:pt x="10" y="95"/>
                  </a:lnTo>
                  <a:lnTo>
                    <a:pt x="14" y="98"/>
                  </a:lnTo>
                  <a:lnTo>
                    <a:pt x="21" y="113"/>
                  </a:lnTo>
                  <a:lnTo>
                    <a:pt x="29" y="116"/>
                  </a:lnTo>
                  <a:lnTo>
                    <a:pt x="32" y="120"/>
                  </a:lnTo>
                  <a:lnTo>
                    <a:pt x="43" y="124"/>
                  </a:lnTo>
                  <a:lnTo>
                    <a:pt x="50" y="124"/>
                  </a:lnTo>
                  <a:lnTo>
                    <a:pt x="61" y="124"/>
                  </a:lnTo>
                  <a:lnTo>
                    <a:pt x="69" y="120"/>
                  </a:lnTo>
                  <a:lnTo>
                    <a:pt x="72" y="113"/>
                  </a:lnTo>
                  <a:lnTo>
                    <a:pt x="76" y="102"/>
                  </a:lnTo>
                  <a:lnTo>
                    <a:pt x="76" y="98"/>
                  </a:lnTo>
                  <a:lnTo>
                    <a:pt x="72" y="95"/>
                  </a:lnTo>
                  <a:lnTo>
                    <a:pt x="69" y="87"/>
                  </a:lnTo>
                  <a:lnTo>
                    <a:pt x="58" y="80"/>
                  </a:lnTo>
                  <a:lnTo>
                    <a:pt x="43" y="76"/>
                  </a:lnTo>
                  <a:lnTo>
                    <a:pt x="29" y="73"/>
                  </a:lnTo>
                  <a:lnTo>
                    <a:pt x="18" y="65"/>
                  </a:lnTo>
                  <a:lnTo>
                    <a:pt x="10" y="58"/>
                  </a:lnTo>
                  <a:lnTo>
                    <a:pt x="7" y="54"/>
                  </a:lnTo>
                  <a:lnTo>
                    <a:pt x="3" y="47"/>
                  </a:lnTo>
                  <a:lnTo>
                    <a:pt x="3" y="36"/>
                  </a:lnTo>
                  <a:lnTo>
                    <a:pt x="3" y="29"/>
                  </a:lnTo>
                  <a:lnTo>
                    <a:pt x="10" y="18"/>
                  </a:lnTo>
                  <a:lnTo>
                    <a:pt x="14" y="11"/>
                  </a:lnTo>
                  <a:lnTo>
                    <a:pt x="25" y="4"/>
                  </a:lnTo>
                  <a:lnTo>
                    <a:pt x="36" y="0"/>
                  </a:lnTo>
                  <a:lnTo>
                    <a:pt x="47" y="0"/>
                  </a:lnTo>
                  <a:lnTo>
                    <a:pt x="61" y="4"/>
                  </a:lnTo>
                  <a:lnTo>
                    <a:pt x="69" y="4"/>
                  </a:lnTo>
                  <a:lnTo>
                    <a:pt x="76" y="7"/>
                  </a:lnTo>
                  <a:lnTo>
                    <a:pt x="76" y="0"/>
                  </a:lnTo>
                  <a:close/>
                </a:path>
              </a:pathLst>
            </a:custGeom>
            <a:solidFill>
              <a:srgbClr val="000000"/>
            </a:solidFill>
            <a:ln w="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90900" name="Freeform 84"/>
            <p:cNvSpPr>
              <a:spLocks/>
            </p:cNvSpPr>
            <p:nvPr/>
          </p:nvSpPr>
          <p:spPr bwMode="auto">
            <a:xfrm>
              <a:off x="8699" y="6976"/>
              <a:ext cx="139" cy="131"/>
            </a:xfrm>
            <a:custGeom>
              <a:avLst/>
              <a:gdLst/>
              <a:ahLst/>
              <a:cxnLst>
                <a:cxn ang="0">
                  <a:pos x="0" y="0"/>
                </a:cxn>
                <a:cxn ang="0">
                  <a:pos x="62" y="0"/>
                </a:cxn>
                <a:cxn ang="0">
                  <a:pos x="62" y="10"/>
                </a:cxn>
                <a:cxn ang="0">
                  <a:pos x="51" y="10"/>
                </a:cxn>
                <a:cxn ang="0">
                  <a:pos x="48" y="14"/>
                </a:cxn>
                <a:cxn ang="0">
                  <a:pos x="44" y="14"/>
                </a:cxn>
                <a:cxn ang="0">
                  <a:pos x="48" y="18"/>
                </a:cxn>
                <a:cxn ang="0">
                  <a:pos x="48" y="21"/>
                </a:cxn>
                <a:cxn ang="0">
                  <a:pos x="51" y="29"/>
                </a:cxn>
                <a:cxn ang="0">
                  <a:pos x="55" y="43"/>
                </a:cxn>
                <a:cxn ang="0">
                  <a:pos x="62" y="58"/>
                </a:cxn>
                <a:cxn ang="0">
                  <a:pos x="73" y="80"/>
                </a:cxn>
                <a:cxn ang="0">
                  <a:pos x="77" y="94"/>
                </a:cxn>
                <a:cxn ang="0">
                  <a:pos x="84" y="83"/>
                </a:cxn>
                <a:cxn ang="0">
                  <a:pos x="91" y="69"/>
                </a:cxn>
                <a:cxn ang="0">
                  <a:pos x="99" y="50"/>
                </a:cxn>
                <a:cxn ang="0">
                  <a:pos x="106" y="32"/>
                </a:cxn>
                <a:cxn ang="0">
                  <a:pos x="109" y="25"/>
                </a:cxn>
                <a:cxn ang="0">
                  <a:pos x="109" y="18"/>
                </a:cxn>
                <a:cxn ang="0">
                  <a:pos x="106" y="14"/>
                </a:cxn>
                <a:cxn ang="0">
                  <a:pos x="102" y="10"/>
                </a:cxn>
                <a:cxn ang="0">
                  <a:pos x="95" y="10"/>
                </a:cxn>
                <a:cxn ang="0">
                  <a:pos x="91" y="7"/>
                </a:cxn>
                <a:cxn ang="0">
                  <a:pos x="91" y="0"/>
                </a:cxn>
                <a:cxn ang="0">
                  <a:pos x="139" y="0"/>
                </a:cxn>
                <a:cxn ang="0">
                  <a:pos x="139" y="7"/>
                </a:cxn>
                <a:cxn ang="0">
                  <a:pos x="128" y="10"/>
                </a:cxn>
                <a:cxn ang="0">
                  <a:pos x="124" y="18"/>
                </a:cxn>
                <a:cxn ang="0">
                  <a:pos x="120" y="25"/>
                </a:cxn>
                <a:cxn ang="0">
                  <a:pos x="106" y="58"/>
                </a:cxn>
                <a:cxn ang="0">
                  <a:pos x="88" y="98"/>
                </a:cxn>
                <a:cxn ang="0">
                  <a:pos x="80" y="112"/>
                </a:cxn>
                <a:cxn ang="0">
                  <a:pos x="77" y="131"/>
                </a:cxn>
                <a:cxn ang="0">
                  <a:pos x="66" y="131"/>
                </a:cxn>
                <a:cxn ang="0">
                  <a:pos x="55" y="101"/>
                </a:cxn>
                <a:cxn ang="0">
                  <a:pos x="44" y="72"/>
                </a:cxn>
                <a:cxn ang="0">
                  <a:pos x="22" y="21"/>
                </a:cxn>
                <a:cxn ang="0">
                  <a:pos x="19" y="18"/>
                </a:cxn>
                <a:cxn ang="0">
                  <a:pos x="15" y="14"/>
                </a:cxn>
                <a:cxn ang="0">
                  <a:pos x="0" y="7"/>
                </a:cxn>
                <a:cxn ang="0">
                  <a:pos x="0" y="0"/>
                </a:cxn>
              </a:cxnLst>
              <a:rect l="0" t="0" r="r" b="b"/>
              <a:pathLst>
                <a:path w="139" h="131">
                  <a:moveTo>
                    <a:pt x="0" y="0"/>
                  </a:moveTo>
                  <a:lnTo>
                    <a:pt x="62" y="0"/>
                  </a:lnTo>
                  <a:lnTo>
                    <a:pt x="62" y="10"/>
                  </a:lnTo>
                  <a:lnTo>
                    <a:pt x="51" y="10"/>
                  </a:lnTo>
                  <a:lnTo>
                    <a:pt x="48" y="14"/>
                  </a:lnTo>
                  <a:lnTo>
                    <a:pt x="44" y="14"/>
                  </a:lnTo>
                  <a:lnTo>
                    <a:pt x="48" y="18"/>
                  </a:lnTo>
                  <a:lnTo>
                    <a:pt x="48" y="21"/>
                  </a:lnTo>
                  <a:lnTo>
                    <a:pt x="51" y="29"/>
                  </a:lnTo>
                  <a:lnTo>
                    <a:pt x="55" y="43"/>
                  </a:lnTo>
                  <a:lnTo>
                    <a:pt x="62" y="58"/>
                  </a:lnTo>
                  <a:lnTo>
                    <a:pt x="73" y="80"/>
                  </a:lnTo>
                  <a:lnTo>
                    <a:pt x="77" y="94"/>
                  </a:lnTo>
                  <a:lnTo>
                    <a:pt x="84" y="83"/>
                  </a:lnTo>
                  <a:lnTo>
                    <a:pt x="91" y="69"/>
                  </a:lnTo>
                  <a:lnTo>
                    <a:pt x="99" y="50"/>
                  </a:lnTo>
                  <a:lnTo>
                    <a:pt x="106" y="32"/>
                  </a:lnTo>
                  <a:lnTo>
                    <a:pt x="109" y="25"/>
                  </a:lnTo>
                  <a:lnTo>
                    <a:pt x="109" y="18"/>
                  </a:lnTo>
                  <a:lnTo>
                    <a:pt x="106" y="14"/>
                  </a:lnTo>
                  <a:lnTo>
                    <a:pt x="102" y="10"/>
                  </a:lnTo>
                  <a:lnTo>
                    <a:pt x="95" y="10"/>
                  </a:lnTo>
                  <a:lnTo>
                    <a:pt x="91" y="7"/>
                  </a:lnTo>
                  <a:lnTo>
                    <a:pt x="91" y="0"/>
                  </a:lnTo>
                  <a:lnTo>
                    <a:pt x="139" y="0"/>
                  </a:lnTo>
                  <a:lnTo>
                    <a:pt x="139" y="7"/>
                  </a:lnTo>
                  <a:lnTo>
                    <a:pt x="128" y="10"/>
                  </a:lnTo>
                  <a:lnTo>
                    <a:pt x="124" y="18"/>
                  </a:lnTo>
                  <a:lnTo>
                    <a:pt x="120" y="25"/>
                  </a:lnTo>
                  <a:lnTo>
                    <a:pt x="106" y="58"/>
                  </a:lnTo>
                  <a:lnTo>
                    <a:pt x="88" y="98"/>
                  </a:lnTo>
                  <a:lnTo>
                    <a:pt x="80" y="112"/>
                  </a:lnTo>
                  <a:lnTo>
                    <a:pt x="77" y="131"/>
                  </a:lnTo>
                  <a:lnTo>
                    <a:pt x="66" y="131"/>
                  </a:lnTo>
                  <a:lnTo>
                    <a:pt x="55" y="101"/>
                  </a:lnTo>
                  <a:lnTo>
                    <a:pt x="44" y="72"/>
                  </a:lnTo>
                  <a:lnTo>
                    <a:pt x="22" y="21"/>
                  </a:lnTo>
                  <a:lnTo>
                    <a:pt x="19" y="18"/>
                  </a:lnTo>
                  <a:lnTo>
                    <a:pt x="15" y="14"/>
                  </a:lnTo>
                  <a:lnTo>
                    <a:pt x="0" y="7"/>
                  </a:lnTo>
                  <a:lnTo>
                    <a:pt x="0" y="0"/>
                  </a:lnTo>
                  <a:close/>
                </a:path>
              </a:pathLst>
            </a:custGeom>
            <a:solidFill>
              <a:srgbClr val="000000"/>
            </a:solidFill>
            <a:ln w="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90899" name="Freeform 83"/>
            <p:cNvSpPr>
              <a:spLocks noEditPoints="1"/>
            </p:cNvSpPr>
            <p:nvPr/>
          </p:nvSpPr>
          <p:spPr bwMode="auto">
            <a:xfrm>
              <a:off x="8845" y="6972"/>
              <a:ext cx="113" cy="135"/>
            </a:xfrm>
            <a:custGeom>
              <a:avLst/>
              <a:gdLst/>
              <a:ahLst/>
              <a:cxnLst>
                <a:cxn ang="0">
                  <a:pos x="58" y="11"/>
                </a:cxn>
                <a:cxn ang="0">
                  <a:pos x="51" y="11"/>
                </a:cxn>
                <a:cxn ang="0">
                  <a:pos x="43" y="14"/>
                </a:cxn>
                <a:cxn ang="0">
                  <a:pos x="36" y="22"/>
                </a:cxn>
                <a:cxn ang="0">
                  <a:pos x="29" y="29"/>
                </a:cxn>
                <a:cxn ang="0">
                  <a:pos x="25" y="40"/>
                </a:cxn>
                <a:cxn ang="0">
                  <a:pos x="25" y="54"/>
                </a:cxn>
                <a:cxn ang="0">
                  <a:pos x="83" y="54"/>
                </a:cxn>
                <a:cxn ang="0">
                  <a:pos x="83" y="36"/>
                </a:cxn>
                <a:cxn ang="0">
                  <a:pos x="83" y="29"/>
                </a:cxn>
                <a:cxn ang="0">
                  <a:pos x="80" y="25"/>
                </a:cxn>
                <a:cxn ang="0">
                  <a:pos x="76" y="18"/>
                </a:cxn>
                <a:cxn ang="0">
                  <a:pos x="73" y="14"/>
                </a:cxn>
                <a:cxn ang="0">
                  <a:pos x="65" y="11"/>
                </a:cxn>
                <a:cxn ang="0">
                  <a:pos x="58" y="11"/>
                </a:cxn>
                <a:cxn ang="0">
                  <a:pos x="58" y="0"/>
                </a:cxn>
                <a:cxn ang="0">
                  <a:pos x="73" y="0"/>
                </a:cxn>
                <a:cxn ang="0">
                  <a:pos x="83" y="4"/>
                </a:cxn>
                <a:cxn ang="0">
                  <a:pos x="91" y="11"/>
                </a:cxn>
                <a:cxn ang="0">
                  <a:pos x="98" y="18"/>
                </a:cxn>
                <a:cxn ang="0">
                  <a:pos x="105" y="25"/>
                </a:cxn>
                <a:cxn ang="0">
                  <a:pos x="109" y="33"/>
                </a:cxn>
                <a:cxn ang="0">
                  <a:pos x="109" y="44"/>
                </a:cxn>
                <a:cxn ang="0">
                  <a:pos x="109" y="54"/>
                </a:cxn>
                <a:cxn ang="0">
                  <a:pos x="109" y="65"/>
                </a:cxn>
                <a:cxn ang="0">
                  <a:pos x="25" y="65"/>
                </a:cxn>
                <a:cxn ang="0">
                  <a:pos x="25" y="76"/>
                </a:cxn>
                <a:cxn ang="0">
                  <a:pos x="29" y="87"/>
                </a:cxn>
                <a:cxn ang="0">
                  <a:pos x="33" y="98"/>
                </a:cxn>
                <a:cxn ang="0">
                  <a:pos x="36" y="105"/>
                </a:cxn>
                <a:cxn ang="0">
                  <a:pos x="40" y="113"/>
                </a:cxn>
                <a:cxn ang="0">
                  <a:pos x="47" y="116"/>
                </a:cxn>
                <a:cxn ang="0">
                  <a:pos x="58" y="120"/>
                </a:cxn>
                <a:cxn ang="0">
                  <a:pos x="69" y="120"/>
                </a:cxn>
                <a:cxn ang="0">
                  <a:pos x="80" y="120"/>
                </a:cxn>
                <a:cxn ang="0">
                  <a:pos x="87" y="116"/>
                </a:cxn>
                <a:cxn ang="0">
                  <a:pos x="98" y="109"/>
                </a:cxn>
                <a:cxn ang="0">
                  <a:pos x="105" y="95"/>
                </a:cxn>
                <a:cxn ang="0">
                  <a:pos x="113" y="102"/>
                </a:cxn>
                <a:cxn ang="0">
                  <a:pos x="105" y="116"/>
                </a:cxn>
                <a:cxn ang="0">
                  <a:pos x="91" y="127"/>
                </a:cxn>
                <a:cxn ang="0">
                  <a:pos x="76" y="135"/>
                </a:cxn>
                <a:cxn ang="0">
                  <a:pos x="62" y="135"/>
                </a:cxn>
                <a:cxn ang="0">
                  <a:pos x="47" y="135"/>
                </a:cxn>
                <a:cxn ang="0">
                  <a:pos x="33" y="131"/>
                </a:cxn>
                <a:cxn ang="0">
                  <a:pos x="22" y="124"/>
                </a:cxn>
                <a:cxn ang="0">
                  <a:pos x="14" y="116"/>
                </a:cxn>
                <a:cxn ang="0">
                  <a:pos x="7" y="105"/>
                </a:cxn>
                <a:cxn ang="0">
                  <a:pos x="3" y="95"/>
                </a:cxn>
                <a:cxn ang="0">
                  <a:pos x="0" y="80"/>
                </a:cxn>
                <a:cxn ang="0">
                  <a:pos x="0" y="65"/>
                </a:cxn>
                <a:cxn ang="0">
                  <a:pos x="0" y="54"/>
                </a:cxn>
                <a:cxn ang="0">
                  <a:pos x="3" y="44"/>
                </a:cxn>
                <a:cxn ang="0">
                  <a:pos x="7" y="33"/>
                </a:cxn>
                <a:cxn ang="0">
                  <a:pos x="14" y="22"/>
                </a:cxn>
                <a:cxn ang="0">
                  <a:pos x="25" y="11"/>
                </a:cxn>
                <a:cxn ang="0">
                  <a:pos x="33" y="7"/>
                </a:cxn>
                <a:cxn ang="0">
                  <a:pos x="47" y="0"/>
                </a:cxn>
                <a:cxn ang="0">
                  <a:pos x="58" y="0"/>
                </a:cxn>
              </a:cxnLst>
              <a:rect l="0" t="0" r="r" b="b"/>
              <a:pathLst>
                <a:path w="113" h="135">
                  <a:moveTo>
                    <a:pt x="58" y="11"/>
                  </a:moveTo>
                  <a:lnTo>
                    <a:pt x="51" y="11"/>
                  </a:lnTo>
                  <a:lnTo>
                    <a:pt x="43" y="14"/>
                  </a:lnTo>
                  <a:lnTo>
                    <a:pt x="36" y="22"/>
                  </a:lnTo>
                  <a:lnTo>
                    <a:pt x="29" y="29"/>
                  </a:lnTo>
                  <a:lnTo>
                    <a:pt x="25" y="40"/>
                  </a:lnTo>
                  <a:lnTo>
                    <a:pt x="25" y="54"/>
                  </a:lnTo>
                  <a:lnTo>
                    <a:pt x="83" y="54"/>
                  </a:lnTo>
                  <a:lnTo>
                    <a:pt x="83" y="36"/>
                  </a:lnTo>
                  <a:lnTo>
                    <a:pt x="83" y="29"/>
                  </a:lnTo>
                  <a:lnTo>
                    <a:pt x="80" y="25"/>
                  </a:lnTo>
                  <a:lnTo>
                    <a:pt x="76" y="18"/>
                  </a:lnTo>
                  <a:lnTo>
                    <a:pt x="73" y="14"/>
                  </a:lnTo>
                  <a:lnTo>
                    <a:pt x="65" y="11"/>
                  </a:lnTo>
                  <a:lnTo>
                    <a:pt x="58" y="11"/>
                  </a:lnTo>
                  <a:close/>
                  <a:moveTo>
                    <a:pt x="58" y="0"/>
                  </a:moveTo>
                  <a:lnTo>
                    <a:pt x="73" y="0"/>
                  </a:lnTo>
                  <a:lnTo>
                    <a:pt x="83" y="4"/>
                  </a:lnTo>
                  <a:lnTo>
                    <a:pt x="91" y="11"/>
                  </a:lnTo>
                  <a:lnTo>
                    <a:pt x="98" y="18"/>
                  </a:lnTo>
                  <a:lnTo>
                    <a:pt x="105" y="25"/>
                  </a:lnTo>
                  <a:lnTo>
                    <a:pt x="109" y="33"/>
                  </a:lnTo>
                  <a:lnTo>
                    <a:pt x="109" y="44"/>
                  </a:lnTo>
                  <a:lnTo>
                    <a:pt x="109" y="54"/>
                  </a:lnTo>
                  <a:lnTo>
                    <a:pt x="109" y="65"/>
                  </a:lnTo>
                  <a:lnTo>
                    <a:pt x="25" y="65"/>
                  </a:lnTo>
                  <a:lnTo>
                    <a:pt x="25" y="76"/>
                  </a:lnTo>
                  <a:lnTo>
                    <a:pt x="29" y="87"/>
                  </a:lnTo>
                  <a:lnTo>
                    <a:pt x="33" y="98"/>
                  </a:lnTo>
                  <a:lnTo>
                    <a:pt x="36" y="105"/>
                  </a:lnTo>
                  <a:lnTo>
                    <a:pt x="40" y="113"/>
                  </a:lnTo>
                  <a:lnTo>
                    <a:pt x="47" y="116"/>
                  </a:lnTo>
                  <a:lnTo>
                    <a:pt x="58" y="120"/>
                  </a:lnTo>
                  <a:lnTo>
                    <a:pt x="69" y="120"/>
                  </a:lnTo>
                  <a:lnTo>
                    <a:pt x="80" y="120"/>
                  </a:lnTo>
                  <a:lnTo>
                    <a:pt x="87" y="116"/>
                  </a:lnTo>
                  <a:lnTo>
                    <a:pt x="98" y="109"/>
                  </a:lnTo>
                  <a:lnTo>
                    <a:pt x="105" y="95"/>
                  </a:lnTo>
                  <a:lnTo>
                    <a:pt x="113" y="102"/>
                  </a:lnTo>
                  <a:lnTo>
                    <a:pt x="105" y="116"/>
                  </a:lnTo>
                  <a:lnTo>
                    <a:pt x="91" y="127"/>
                  </a:lnTo>
                  <a:lnTo>
                    <a:pt x="76" y="135"/>
                  </a:lnTo>
                  <a:lnTo>
                    <a:pt x="62" y="135"/>
                  </a:lnTo>
                  <a:lnTo>
                    <a:pt x="47" y="135"/>
                  </a:lnTo>
                  <a:lnTo>
                    <a:pt x="33" y="131"/>
                  </a:lnTo>
                  <a:lnTo>
                    <a:pt x="22" y="124"/>
                  </a:lnTo>
                  <a:lnTo>
                    <a:pt x="14" y="116"/>
                  </a:lnTo>
                  <a:lnTo>
                    <a:pt x="7" y="105"/>
                  </a:lnTo>
                  <a:lnTo>
                    <a:pt x="3" y="95"/>
                  </a:lnTo>
                  <a:lnTo>
                    <a:pt x="0" y="80"/>
                  </a:lnTo>
                  <a:lnTo>
                    <a:pt x="0" y="65"/>
                  </a:lnTo>
                  <a:lnTo>
                    <a:pt x="0" y="54"/>
                  </a:lnTo>
                  <a:lnTo>
                    <a:pt x="3" y="44"/>
                  </a:lnTo>
                  <a:lnTo>
                    <a:pt x="7" y="33"/>
                  </a:lnTo>
                  <a:lnTo>
                    <a:pt x="14" y="22"/>
                  </a:lnTo>
                  <a:lnTo>
                    <a:pt x="25" y="11"/>
                  </a:lnTo>
                  <a:lnTo>
                    <a:pt x="33" y="7"/>
                  </a:lnTo>
                  <a:lnTo>
                    <a:pt x="47" y="0"/>
                  </a:lnTo>
                  <a:lnTo>
                    <a:pt x="58" y="0"/>
                  </a:lnTo>
                  <a:close/>
                </a:path>
              </a:pathLst>
            </a:custGeom>
            <a:solidFill>
              <a:srgbClr val="000000"/>
            </a:solidFill>
            <a:ln w="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90898" name="Freeform 82"/>
            <p:cNvSpPr>
              <a:spLocks/>
            </p:cNvSpPr>
            <p:nvPr/>
          </p:nvSpPr>
          <p:spPr bwMode="auto">
            <a:xfrm>
              <a:off x="8972" y="6972"/>
              <a:ext cx="98" cy="131"/>
            </a:xfrm>
            <a:custGeom>
              <a:avLst/>
              <a:gdLst/>
              <a:ahLst/>
              <a:cxnLst>
                <a:cxn ang="0">
                  <a:pos x="80" y="0"/>
                </a:cxn>
                <a:cxn ang="0">
                  <a:pos x="87" y="4"/>
                </a:cxn>
                <a:cxn ang="0">
                  <a:pos x="95" y="7"/>
                </a:cxn>
                <a:cxn ang="0">
                  <a:pos x="98" y="11"/>
                </a:cxn>
                <a:cxn ang="0">
                  <a:pos x="98" y="22"/>
                </a:cxn>
                <a:cxn ang="0">
                  <a:pos x="98" y="25"/>
                </a:cxn>
                <a:cxn ang="0">
                  <a:pos x="95" y="33"/>
                </a:cxn>
                <a:cxn ang="0">
                  <a:pos x="91" y="36"/>
                </a:cxn>
                <a:cxn ang="0">
                  <a:pos x="87" y="36"/>
                </a:cxn>
                <a:cxn ang="0">
                  <a:pos x="80" y="36"/>
                </a:cxn>
                <a:cxn ang="0">
                  <a:pos x="77" y="33"/>
                </a:cxn>
                <a:cxn ang="0">
                  <a:pos x="73" y="29"/>
                </a:cxn>
                <a:cxn ang="0">
                  <a:pos x="73" y="25"/>
                </a:cxn>
                <a:cxn ang="0">
                  <a:pos x="73" y="22"/>
                </a:cxn>
                <a:cxn ang="0">
                  <a:pos x="73" y="14"/>
                </a:cxn>
                <a:cxn ang="0">
                  <a:pos x="66" y="18"/>
                </a:cxn>
                <a:cxn ang="0">
                  <a:pos x="58" y="22"/>
                </a:cxn>
                <a:cxn ang="0">
                  <a:pos x="51" y="25"/>
                </a:cxn>
                <a:cxn ang="0">
                  <a:pos x="44" y="33"/>
                </a:cxn>
                <a:cxn ang="0">
                  <a:pos x="44" y="109"/>
                </a:cxn>
                <a:cxn ang="0">
                  <a:pos x="47" y="116"/>
                </a:cxn>
                <a:cxn ang="0">
                  <a:pos x="51" y="120"/>
                </a:cxn>
                <a:cxn ang="0">
                  <a:pos x="58" y="124"/>
                </a:cxn>
                <a:cxn ang="0">
                  <a:pos x="69" y="124"/>
                </a:cxn>
                <a:cxn ang="0">
                  <a:pos x="69" y="131"/>
                </a:cxn>
                <a:cxn ang="0">
                  <a:pos x="0" y="131"/>
                </a:cxn>
                <a:cxn ang="0">
                  <a:pos x="0" y="124"/>
                </a:cxn>
                <a:cxn ang="0">
                  <a:pos x="7" y="124"/>
                </a:cxn>
                <a:cxn ang="0">
                  <a:pos x="15" y="120"/>
                </a:cxn>
                <a:cxn ang="0">
                  <a:pos x="18" y="116"/>
                </a:cxn>
                <a:cxn ang="0">
                  <a:pos x="18" y="109"/>
                </a:cxn>
                <a:cxn ang="0">
                  <a:pos x="18" y="33"/>
                </a:cxn>
                <a:cxn ang="0">
                  <a:pos x="18" y="22"/>
                </a:cxn>
                <a:cxn ang="0">
                  <a:pos x="15" y="18"/>
                </a:cxn>
                <a:cxn ang="0">
                  <a:pos x="7" y="14"/>
                </a:cxn>
                <a:cxn ang="0">
                  <a:pos x="0" y="14"/>
                </a:cxn>
                <a:cxn ang="0">
                  <a:pos x="0" y="4"/>
                </a:cxn>
                <a:cxn ang="0">
                  <a:pos x="44" y="4"/>
                </a:cxn>
                <a:cxn ang="0">
                  <a:pos x="44" y="4"/>
                </a:cxn>
                <a:cxn ang="0">
                  <a:pos x="44" y="22"/>
                </a:cxn>
                <a:cxn ang="0">
                  <a:pos x="44" y="22"/>
                </a:cxn>
                <a:cxn ang="0">
                  <a:pos x="55" y="14"/>
                </a:cxn>
                <a:cxn ang="0">
                  <a:pos x="62" y="7"/>
                </a:cxn>
                <a:cxn ang="0">
                  <a:pos x="73" y="4"/>
                </a:cxn>
                <a:cxn ang="0">
                  <a:pos x="80" y="0"/>
                </a:cxn>
              </a:cxnLst>
              <a:rect l="0" t="0" r="r" b="b"/>
              <a:pathLst>
                <a:path w="98" h="131">
                  <a:moveTo>
                    <a:pt x="80" y="0"/>
                  </a:moveTo>
                  <a:lnTo>
                    <a:pt x="87" y="4"/>
                  </a:lnTo>
                  <a:lnTo>
                    <a:pt x="95" y="7"/>
                  </a:lnTo>
                  <a:lnTo>
                    <a:pt x="98" y="11"/>
                  </a:lnTo>
                  <a:lnTo>
                    <a:pt x="98" y="22"/>
                  </a:lnTo>
                  <a:lnTo>
                    <a:pt x="98" y="25"/>
                  </a:lnTo>
                  <a:lnTo>
                    <a:pt x="95" y="33"/>
                  </a:lnTo>
                  <a:lnTo>
                    <a:pt x="91" y="36"/>
                  </a:lnTo>
                  <a:lnTo>
                    <a:pt x="87" y="36"/>
                  </a:lnTo>
                  <a:lnTo>
                    <a:pt x="80" y="36"/>
                  </a:lnTo>
                  <a:lnTo>
                    <a:pt x="77" y="33"/>
                  </a:lnTo>
                  <a:lnTo>
                    <a:pt x="73" y="29"/>
                  </a:lnTo>
                  <a:lnTo>
                    <a:pt x="73" y="25"/>
                  </a:lnTo>
                  <a:lnTo>
                    <a:pt x="73" y="22"/>
                  </a:lnTo>
                  <a:lnTo>
                    <a:pt x="73" y="14"/>
                  </a:lnTo>
                  <a:lnTo>
                    <a:pt x="66" y="18"/>
                  </a:lnTo>
                  <a:lnTo>
                    <a:pt x="58" y="22"/>
                  </a:lnTo>
                  <a:lnTo>
                    <a:pt x="51" y="25"/>
                  </a:lnTo>
                  <a:lnTo>
                    <a:pt x="44" y="33"/>
                  </a:lnTo>
                  <a:lnTo>
                    <a:pt x="44" y="109"/>
                  </a:lnTo>
                  <a:lnTo>
                    <a:pt x="47" y="116"/>
                  </a:lnTo>
                  <a:lnTo>
                    <a:pt x="51" y="120"/>
                  </a:lnTo>
                  <a:lnTo>
                    <a:pt x="58" y="124"/>
                  </a:lnTo>
                  <a:lnTo>
                    <a:pt x="69" y="124"/>
                  </a:lnTo>
                  <a:lnTo>
                    <a:pt x="69" y="131"/>
                  </a:lnTo>
                  <a:lnTo>
                    <a:pt x="0" y="131"/>
                  </a:lnTo>
                  <a:lnTo>
                    <a:pt x="0" y="124"/>
                  </a:lnTo>
                  <a:lnTo>
                    <a:pt x="7" y="124"/>
                  </a:lnTo>
                  <a:lnTo>
                    <a:pt x="15" y="120"/>
                  </a:lnTo>
                  <a:lnTo>
                    <a:pt x="18" y="116"/>
                  </a:lnTo>
                  <a:lnTo>
                    <a:pt x="18" y="109"/>
                  </a:lnTo>
                  <a:lnTo>
                    <a:pt x="18" y="33"/>
                  </a:lnTo>
                  <a:lnTo>
                    <a:pt x="18" y="22"/>
                  </a:lnTo>
                  <a:lnTo>
                    <a:pt x="15" y="18"/>
                  </a:lnTo>
                  <a:lnTo>
                    <a:pt x="7" y="14"/>
                  </a:lnTo>
                  <a:lnTo>
                    <a:pt x="0" y="14"/>
                  </a:lnTo>
                  <a:lnTo>
                    <a:pt x="0" y="4"/>
                  </a:lnTo>
                  <a:lnTo>
                    <a:pt x="44" y="4"/>
                  </a:lnTo>
                  <a:lnTo>
                    <a:pt x="44" y="22"/>
                  </a:lnTo>
                  <a:lnTo>
                    <a:pt x="55" y="14"/>
                  </a:lnTo>
                  <a:lnTo>
                    <a:pt x="62" y="7"/>
                  </a:lnTo>
                  <a:lnTo>
                    <a:pt x="73" y="4"/>
                  </a:lnTo>
                  <a:lnTo>
                    <a:pt x="80" y="0"/>
                  </a:lnTo>
                  <a:close/>
                </a:path>
              </a:pathLst>
            </a:custGeom>
            <a:solidFill>
              <a:srgbClr val="000000"/>
            </a:solidFill>
            <a:ln w="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90897" name="Freeform 81"/>
            <p:cNvSpPr>
              <a:spLocks/>
            </p:cNvSpPr>
            <p:nvPr/>
          </p:nvSpPr>
          <p:spPr bwMode="auto">
            <a:xfrm>
              <a:off x="9081" y="6972"/>
              <a:ext cx="98" cy="135"/>
            </a:xfrm>
            <a:custGeom>
              <a:avLst/>
              <a:gdLst/>
              <a:ahLst/>
              <a:cxnLst>
                <a:cxn ang="0">
                  <a:pos x="88" y="0"/>
                </a:cxn>
                <a:cxn ang="0">
                  <a:pos x="80" y="40"/>
                </a:cxn>
                <a:cxn ang="0">
                  <a:pos x="69" y="18"/>
                </a:cxn>
                <a:cxn ang="0">
                  <a:pos x="48" y="11"/>
                </a:cxn>
                <a:cxn ang="0">
                  <a:pos x="29" y="14"/>
                </a:cxn>
                <a:cxn ang="0">
                  <a:pos x="26" y="29"/>
                </a:cxn>
                <a:cxn ang="0">
                  <a:pos x="26" y="40"/>
                </a:cxn>
                <a:cxn ang="0">
                  <a:pos x="44" y="51"/>
                </a:cxn>
                <a:cxn ang="0">
                  <a:pos x="73" y="62"/>
                </a:cxn>
                <a:cxn ang="0">
                  <a:pos x="91" y="73"/>
                </a:cxn>
                <a:cxn ang="0">
                  <a:pos x="95" y="87"/>
                </a:cxn>
                <a:cxn ang="0">
                  <a:pos x="95" y="105"/>
                </a:cxn>
                <a:cxn ang="0">
                  <a:pos x="84" y="124"/>
                </a:cxn>
                <a:cxn ang="0">
                  <a:pos x="62" y="135"/>
                </a:cxn>
                <a:cxn ang="0">
                  <a:pos x="37" y="135"/>
                </a:cxn>
                <a:cxn ang="0">
                  <a:pos x="22" y="127"/>
                </a:cxn>
                <a:cxn ang="0">
                  <a:pos x="11" y="131"/>
                </a:cxn>
                <a:cxn ang="0">
                  <a:pos x="0" y="87"/>
                </a:cxn>
                <a:cxn ang="0">
                  <a:pos x="11" y="95"/>
                </a:cxn>
                <a:cxn ang="0">
                  <a:pos x="22" y="113"/>
                </a:cxn>
                <a:cxn ang="0">
                  <a:pos x="37" y="120"/>
                </a:cxn>
                <a:cxn ang="0">
                  <a:pos x="51" y="124"/>
                </a:cxn>
                <a:cxn ang="0">
                  <a:pos x="69" y="120"/>
                </a:cxn>
                <a:cxn ang="0">
                  <a:pos x="77" y="102"/>
                </a:cxn>
                <a:cxn ang="0">
                  <a:pos x="73" y="95"/>
                </a:cxn>
                <a:cxn ang="0">
                  <a:pos x="58" y="80"/>
                </a:cxn>
                <a:cxn ang="0">
                  <a:pos x="29" y="73"/>
                </a:cxn>
                <a:cxn ang="0">
                  <a:pos x="11" y="58"/>
                </a:cxn>
                <a:cxn ang="0">
                  <a:pos x="4" y="47"/>
                </a:cxn>
                <a:cxn ang="0">
                  <a:pos x="8" y="29"/>
                </a:cxn>
                <a:cxn ang="0">
                  <a:pos x="15" y="11"/>
                </a:cxn>
                <a:cxn ang="0">
                  <a:pos x="37" y="0"/>
                </a:cxn>
                <a:cxn ang="0">
                  <a:pos x="62" y="4"/>
                </a:cxn>
                <a:cxn ang="0">
                  <a:pos x="77" y="7"/>
                </a:cxn>
              </a:cxnLst>
              <a:rect l="0" t="0" r="r" b="b"/>
              <a:pathLst>
                <a:path w="98" h="135">
                  <a:moveTo>
                    <a:pt x="80" y="0"/>
                  </a:moveTo>
                  <a:lnTo>
                    <a:pt x="88" y="0"/>
                  </a:lnTo>
                  <a:lnTo>
                    <a:pt x="91" y="40"/>
                  </a:lnTo>
                  <a:lnTo>
                    <a:pt x="80" y="40"/>
                  </a:lnTo>
                  <a:lnTo>
                    <a:pt x="77" y="29"/>
                  </a:lnTo>
                  <a:lnTo>
                    <a:pt x="69" y="18"/>
                  </a:lnTo>
                  <a:lnTo>
                    <a:pt x="58" y="11"/>
                  </a:lnTo>
                  <a:lnTo>
                    <a:pt x="48" y="11"/>
                  </a:lnTo>
                  <a:lnTo>
                    <a:pt x="37" y="11"/>
                  </a:lnTo>
                  <a:lnTo>
                    <a:pt x="29" y="14"/>
                  </a:lnTo>
                  <a:lnTo>
                    <a:pt x="26" y="22"/>
                  </a:lnTo>
                  <a:lnTo>
                    <a:pt x="26" y="29"/>
                  </a:lnTo>
                  <a:lnTo>
                    <a:pt x="26" y="33"/>
                  </a:lnTo>
                  <a:lnTo>
                    <a:pt x="26" y="40"/>
                  </a:lnTo>
                  <a:lnTo>
                    <a:pt x="33" y="44"/>
                  </a:lnTo>
                  <a:lnTo>
                    <a:pt x="44" y="51"/>
                  </a:lnTo>
                  <a:lnTo>
                    <a:pt x="58" y="54"/>
                  </a:lnTo>
                  <a:lnTo>
                    <a:pt x="73" y="62"/>
                  </a:lnTo>
                  <a:lnTo>
                    <a:pt x="84" y="69"/>
                  </a:lnTo>
                  <a:lnTo>
                    <a:pt x="91" y="73"/>
                  </a:lnTo>
                  <a:lnTo>
                    <a:pt x="95" y="80"/>
                  </a:lnTo>
                  <a:lnTo>
                    <a:pt x="95" y="87"/>
                  </a:lnTo>
                  <a:lnTo>
                    <a:pt x="98" y="95"/>
                  </a:lnTo>
                  <a:lnTo>
                    <a:pt x="95" y="105"/>
                  </a:lnTo>
                  <a:lnTo>
                    <a:pt x="91" y="116"/>
                  </a:lnTo>
                  <a:lnTo>
                    <a:pt x="84" y="124"/>
                  </a:lnTo>
                  <a:lnTo>
                    <a:pt x="73" y="131"/>
                  </a:lnTo>
                  <a:lnTo>
                    <a:pt x="62" y="135"/>
                  </a:lnTo>
                  <a:lnTo>
                    <a:pt x="48" y="135"/>
                  </a:lnTo>
                  <a:lnTo>
                    <a:pt x="37" y="135"/>
                  </a:lnTo>
                  <a:lnTo>
                    <a:pt x="29" y="131"/>
                  </a:lnTo>
                  <a:lnTo>
                    <a:pt x="22" y="127"/>
                  </a:lnTo>
                  <a:lnTo>
                    <a:pt x="15" y="124"/>
                  </a:lnTo>
                  <a:lnTo>
                    <a:pt x="11" y="131"/>
                  </a:lnTo>
                  <a:lnTo>
                    <a:pt x="4" y="131"/>
                  </a:lnTo>
                  <a:lnTo>
                    <a:pt x="0" y="87"/>
                  </a:lnTo>
                  <a:lnTo>
                    <a:pt x="11" y="87"/>
                  </a:lnTo>
                  <a:lnTo>
                    <a:pt x="11" y="95"/>
                  </a:lnTo>
                  <a:lnTo>
                    <a:pt x="15" y="98"/>
                  </a:lnTo>
                  <a:lnTo>
                    <a:pt x="22" y="113"/>
                  </a:lnTo>
                  <a:lnTo>
                    <a:pt x="29" y="116"/>
                  </a:lnTo>
                  <a:lnTo>
                    <a:pt x="37" y="120"/>
                  </a:lnTo>
                  <a:lnTo>
                    <a:pt x="44" y="124"/>
                  </a:lnTo>
                  <a:lnTo>
                    <a:pt x="51" y="124"/>
                  </a:lnTo>
                  <a:lnTo>
                    <a:pt x="62" y="124"/>
                  </a:lnTo>
                  <a:lnTo>
                    <a:pt x="69" y="120"/>
                  </a:lnTo>
                  <a:lnTo>
                    <a:pt x="77" y="113"/>
                  </a:lnTo>
                  <a:lnTo>
                    <a:pt x="77" y="102"/>
                  </a:lnTo>
                  <a:lnTo>
                    <a:pt x="77" y="98"/>
                  </a:lnTo>
                  <a:lnTo>
                    <a:pt x="73" y="95"/>
                  </a:lnTo>
                  <a:lnTo>
                    <a:pt x="69" y="87"/>
                  </a:lnTo>
                  <a:lnTo>
                    <a:pt x="58" y="80"/>
                  </a:lnTo>
                  <a:lnTo>
                    <a:pt x="44" y="76"/>
                  </a:lnTo>
                  <a:lnTo>
                    <a:pt x="29" y="73"/>
                  </a:lnTo>
                  <a:lnTo>
                    <a:pt x="18" y="65"/>
                  </a:lnTo>
                  <a:lnTo>
                    <a:pt x="11" y="58"/>
                  </a:lnTo>
                  <a:lnTo>
                    <a:pt x="8" y="54"/>
                  </a:lnTo>
                  <a:lnTo>
                    <a:pt x="4" y="47"/>
                  </a:lnTo>
                  <a:lnTo>
                    <a:pt x="4" y="36"/>
                  </a:lnTo>
                  <a:lnTo>
                    <a:pt x="8" y="29"/>
                  </a:lnTo>
                  <a:lnTo>
                    <a:pt x="11" y="18"/>
                  </a:lnTo>
                  <a:lnTo>
                    <a:pt x="15" y="11"/>
                  </a:lnTo>
                  <a:lnTo>
                    <a:pt x="26" y="4"/>
                  </a:lnTo>
                  <a:lnTo>
                    <a:pt x="37" y="0"/>
                  </a:lnTo>
                  <a:lnTo>
                    <a:pt x="48" y="0"/>
                  </a:lnTo>
                  <a:lnTo>
                    <a:pt x="62" y="4"/>
                  </a:lnTo>
                  <a:lnTo>
                    <a:pt x="69" y="4"/>
                  </a:lnTo>
                  <a:lnTo>
                    <a:pt x="77" y="7"/>
                  </a:lnTo>
                  <a:lnTo>
                    <a:pt x="80" y="0"/>
                  </a:lnTo>
                  <a:close/>
                </a:path>
              </a:pathLst>
            </a:custGeom>
            <a:solidFill>
              <a:srgbClr val="000000"/>
            </a:solidFill>
            <a:ln w="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90896" name="Freeform 80"/>
            <p:cNvSpPr>
              <a:spLocks noEditPoints="1"/>
            </p:cNvSpPr>
            <p:nvPr/>
          </p:nvSpPr>
          <p:spPr bwMode="auto">
            <a:xfrm>
              <a:off x="9198" y="6972"/>
              <a:ext cx="112" cy="135"/>
            </a:xfrm>
            <a:custGeom>
              <a:avLst/>
              <a:gdLst/>
              <a:ahLst/>
              <a:cxnLst>
                <a:cxn ang="0">
                  <a:pos x="58" y="11"/>
                </a:cxn>
                <a:cxn ang="0">
                  <a:pos x="47" y="11"/>
                </a:cxn>
                <a:cxn ang="0">
                  <a:pos x="40" y="14"/>
                </a:cxn>
                <a:cxn ang="0">
                  <a:pos x="36" y="22"/>
                </a:cxn>
                <a:cxn ang="0">
                  <a:pos x="29" y="29"/>
                </a:cxn>
                <a:cxn ang="0">
                  <a:pos x="25" y="40"/>
                </a:cxn>
                <a:cxn ang="0">
                  <a:pos x="25" y="54"/>
                </a:cxn>
                <a:cxn ang="0">
                  <a:pos x="83" y="54"/>
                </a:cxn>
                <a:cxn ang="0">
                  <a:pos x="83" y="36"/>
                </a:cxn>
                <a:cxn ang="0">
                  <a:pos x="80" y="29"/>
                </a:cxn>
                <a:cxn ang="0">
                  <a:pos x="80" y="25"/>
                </a:cxn>
                <a:cxn ang="0">
                  <a:pos x="76" y="18"/>
                </a:cxn>
                <a:cxn ang="0">
                  <a:pos x="72" y="14"/>
                </a:cxn>
                <a:cxn ang="0">
                  <a:pos x="65" y="11"/>
                </a:cxn>
                <a:cxn ang="0">
                  <a:pos x="58" y="11"/>
                </a:cxn>
                <a:cxn ang="0">
                  <a:pos x="58" y="0"/>
                </a:cxn>
                <a:cxn ang="0">
                  <a:pos x="69" y="0"/>
                </a:cxn>
                <a:cxn ang="0">
                  <a:pos x="83" y="4"/>
                </a:cxn>
                <a:cxn ang="0">
                  <a:pos x="91" y="11"/>
                </a:cxn>
                <a:cxn ang="0">
                  <a:pos x="98" y="18"/>
                </a:cxn>
                <a:cxn ang="0">
                  <a:pos x="101" y="25"/>
                </a:cxn>
                <a:cxn ang="0">
                  <a:pos x="105" y="33"/>
                </a:cxn>
                <a:cxn ang="0">
                  <a:pos x="109" y="44"/>
                </a:cxn>
                <a:cxn ang="0">
                  <a:pos x="109" y="54"/>
                </a:cxn>
                <a:cxn ang="0">
                  <a:pos x="109" y="65"/>
                </a:cxn>
                <a:cxn ang="0">
                  <a:pos x="25" y="65"/>
                </a:cxn>
                <a:cxn ang="0">
                  <a:pos x="25" y="76"/>
                </a:cxn>
                <a:cxn ang="0">
                  <a:pos x="29" y="87"/>
                </a:cxn>
                <a:cxn ang="0">
                  <a:pos x="29" y="98"/>
                </a:cxn>
                <a:cxn ang="0">
                  <a:pos x="36" y="105"/>
                </a:cxn>
                <a:cxn ang="0">
                  <a:pos x="40" y="113"/>
                </a:cxn>
                <a:cxn ang="0">
                  <a:pos x="47" y="116"/>
                </a:cxn>
                <a:cxn ang="0">
                  <a:pos x="58" y="120"/>
                </a:cxn>
                <a:cxn ang="0">
                  <a:pos x="69" y="120"/>
                </a:cxn>
                <a:cxn ang="0">
                  <a:pos x="80" y="120"/>
                </a:cxn>
                <a:cxn ang="0">
                  <a:pos x="87" y="116"/>
                </a:cxn>
                <a:cxn ang="0">
                  <a:pos x="94" y="109"/>
                </a:cxn>
                <a:cxn ang="0">
                  <a:pos x="105" y="95"/>
                </a:cxn>
                <a:cxn ang="0">
                  <a:pos x="112" y="102"/>
                </a:cxn>
                <a:cxn ang="0">
                  <a:pos x="101" y="116"/>
                </a:cxn>
                <a:cxn ang="0">
                  <a:pos x="91" y="127"/>
                </a:cxn>
                <a:cxn ang="0">
                  <a:pos x="76" y="135"/>
                </a:cxn>
                <a:cxn ang="0">
                  <a:pos x="61" y="135"/>
                </a:cxn>
                <a:cxn ang="0">
                  <a:pos x="47" y="135"/>
                </a:cxn>
                <a:cxn ang="0">
                  <a:pos x="32" y="131"/>
                </a:cxn>
                <a:cxn ang="0">
                  <a:pos x="21" y="124"/>
                </a:cxn>
                <a:cxn ang="0">
                  <a:pos x="14" y="116"/>
                </a:cxn>
                <a:cxn ang="0">
                  <a:pos x="7" y="105"/>
                </a:cxn>
                <a:cxn ang="0">
                  <a:pos x="3" y="95"/>
                </a:cxn>
                <a:cxn ang="0">
                  <a:pos x="0" y="80"/>
                </a:cxn>
                <a:cxn ang="0">
                  <a:pos x="0" y="65"/>
                </a:cxn>
                <a:cxn ang="0">
                  <a:pos x="0" y="54"/>
                </a:cxn>
                <a:cxn ang="0">
                  <a:pos x="3" y="44"/>
                </a:cxn>
                <a:cxn ang="0">
                  <a:pos x="7" y="33"/>
                </a:cxn>
                <a:cxn ang="0">
                  <a:pos x="14" y="22"/>
                </a:cxn>
                <a:cxn ang="0">
                  <a:pos x="21" y="11"/>
                </a:cxn>
                <a:cxn ang="0">
                  <a:pos x="32" y="7"/>
                </a:cxn>
                <a:cxn ang="0">
                  <a:pos x="43" y="0"/>
                </a:cxn>
                <a:cxn ang="0">
                  <a:pos x="58" y="0"/>
                </a:cxn>
              </a:cxnLst>
              <a:rect l="0" t="0" r="r" b="b"/>
              <a:pathLst>
                <a:path w="112" h="135">
                  <a:moveTo>
                    <a:pt x="58" y="11"/>
                  </a:moveTo>
                  <a:lnTo>
                    <a:pt x="47" y="11"/>
                  </a:lnTo>
                  <a:lnTo>
                    <a:pt x="40" y="14"/>
                  </a:lnTo>
                  <a:lnTo>
                    <a:pt x="36" y="22"/>
                  </a:lnTo>
                  <a:lnTo>
                    <a:pt x="29" y="29"/>
                  </a:lnTo>
                  <a:lnTo>
                    <a:pt x="25" y="40"/>
                  </a:lnTo>
                  <a:lnTo>
                    <a:pt x="25" y="54"/>
                  </a:lnTo>
                  <a:lnTo>
                    <a:pt x="83" y="54"/>
                  </a:lnTo>
                  <a:lnTo>
                    <a:pt x="83" y="36"/>
                  </a:lnTo>
                  <a:lnTo>
                    <a:pt x="80" y="29"/>
                  </a:lnTo>
                  <a:lnTo>
                    <a:pt x="80" y="25"/>
                  </a:lnTo>
                  <a:lnTo>
                    <a:pt x="76" y="18"/>
                  </a:lnTo>
                  <a:lnTo>
                    <a:pt x="72" y="14"/>
                  </a:lnTo>
                  <a:lnTo>
                    <a:pt x="65" y="11"/>
                  </a:lnTo>
                  <a:lnTo>
                    <a:pt x="58" y="11"/>
                  </a:lnTo>
                  <a:close/>
                  <a:moveTo>
                    <a:pt x="58" y="0"/>
                  </a:moveTo>
                  <a:lnTo>
                    <a:pt x="69" y="0"/>
                  </a:lnTo>
                  <a:lnTo>
                    <a:pt x="83" y="4"/>
                  </a:lnTo>
                  <a:lnTo>
                    <a:pt x="91" y="11"/>
                  </a:lnTo>
                  <a:lnTo>
                    <a:pt x="98" y="18"/>
                  </a:lnTo>
                  <a:lnTo>
                    <a:pt x="101" y="25"/>
                  </a:lnTo>
                  <a:lnTo>
                    <a:pt x="105" y="33"/>
                  </a:lnTo>
                  <a:lnTo>
                    <a:pt x="109" y="44"/>
                  </a:lnTo>
                  <a:lnTo>
                    <a:pt x="109" y="54"/>
                  </a:lnTo>
                  <a:lnTo>
                    <a:pt x="109" y="65"/>
                  </a:lnTo>
                  <a:lnTo>
                    <a:pt x="25" y="65"/>
                  </a:lnTo>
                  <a:lnTo>
                    <a:pt x="25" y="76"/>
                  </a:lnTo>
                  <a:lnTo>
                    <a:pt x="29" y="87"/>
                  </a:lnTo>
                  <a:lnTo>
                    <a:pt x="29" y="98"/>
                  </a:lnTo>
                  <a:lnTo>
                    <a:pt x="36" y="105"/>
                  </a:lnTo>
                  <a:lnTo>
                    <a:pt x="40" y="113"/>
                  </a:lnTo>
                  <a:lnTo>
                    <a:pt x="47" y="116"/>
                  </a:lnTo>
                  <a:lnTo>
                    <a:pt x="58" y="120"/>
                  </a:lnTo>
                  <a:lnTo>
                    <a:pt x="69" y="120"/>
                  </a:lnTo>
                  <a:lnTo>
                    <a:pt x="80" y="120"/>
                  </a:lnTo>
                  <a:lnTo>
                    <a:pt x="87" y="116"/>
                  </a:lnTo>
                  <a:lnTo>
                    <a:pt x="94" y="109"/>
                  </a:lnTo>
                  <a:lnTo>
                    <a:pt x="105" y="95"/>
                  </a:lnTo>
                  <a:lnTo>
                    <a:pt x="112" y="102"/>
                  </a:lnTo>
                  <a:lnTo>
                    <a:pt x="101" y="116"/>
                  </a:lnTo>
                  <a:lnTo>
                    <a:pt x="91" y="127"/>
                  </a:lnTo>
                  <a:lnTo>
                    <a:pt x="76" y="135"/>
                  </a:lnTo>
                  <a:lnTo>
                    <a:pt x="61" y="135"/>
                  </a:lnTo>
                  <a:lnTo>
                    <a:pt x="47" y="135"/>
                  </a:lnTo>
                  <a:lnTo>
                    <a:pt x="32" y="131"/>
                  </a:lnTo>
                  <a:lnTo>
                    <a:pt x="21" y="124"/>
                  </a:lnTo>
                  <a:lnTo>
                    <a:pt x="14" y="116"/>
                  </a:lnTo>
                  <a:lnTo>
                    <a:pt x="7" y="105"/>
                  </a:lnTo>
                  <a:lnTo>
                    <a:pt x="3" y="95"/>
                  </a:lnTo>
                  <a:lnTo>
                    <a:pt x="0" y="80"/>
                  </a:lnTo>
                  <a:lnTo>
                    <a:pt x="0" y="65"/>
                  </a:lnTo>
                  <a:lnTo>
                    <a:pt x="0" y="54"/>
                  </a:lnTo>
                  <a:lnTo>
                    <a:pt x="3" y="44"/>
                  </a:lnTo>
                  <a:lnTo>
                    <a:pt x="7" y="33"/>
                  </a:lnTo>
                  <a:lnTo>
                    <a:pt x="14" y="22"/>
                  </a:lnTo>
                  <a:lnTo>
                    <a:pt x="21" y="11"/>
                  </a:lnTo>
                  <a:lnTo>
                    <a:pt x="32" y="7"/>
                  </a:lnTo>
                  <a:lnTo>
                    <a:pt x="43" y="0"/>
                  </a:lnTo>
                  <a:lnTo>
                    <a:pt x="58" y="0"/>
                  </a:lnTo>
                  <a:close/>
                </a:path>
              </a:pathLst>
            </a:custGeom>
            <a:solidFill>
              <a:srgbClr val="000000"/>
            </a:solidFill>
            <a:ln w="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90895" name="Freeform 79"/>
            <p:cNvSpPr>
              <a:spLocks/>
            </p:cNvSpPr>
            <p:nvPr/>
          </p:nvSpPr>
          <p:spPr bwMode="auto">
            <a:xfrm>
              <a:off x="8336" y="7234"/>
              <a:ext cx="156" cy="193"/>
            </a:xfrm>
            <a:custGeom>
              <a:avLst/>
              <a:gdLst/>
              <a:ahLst/>
              <a:cxnLst>
                <a:cxn ang="0">
                  <a:pos x="87" y="0"/>
                </a:cxn>
                <a:cxn ang="0">
                  <a:pos x="102" y="0"/>
                </a:cxn>
                <a:cxn ang="0">
                  <a:pos x="112" y="4"/>
                </a:cxn>
                <a:cxn ang="0">
                  <a:pos x="123" y="7"/>
                </a:cxn>
                <a:cxn ang="0">
                  <a:pos x="134" y="14"/>
                </a:cxn>
                <a:cxn ang="0">
                  <a:pos x="138" y="4"/>
                </a:cxn>
                <a:cxn ang="0">
                  <a:pos x="149" y="4"/>
                </a:cxn>
                <a:cxn ang="0">
                  <a:pos x="149" y="69"/>
                </a:cxn>
                <a:cxn ang="0">
                  <a:pos x="138" y="69"/>
                </a:cxn>
                <a:cxn ang="0">
                  <a:pos x="138" y="62"/>
                </a:cxn>
                <a:cxn ang="0">
                  <a:pos x="134" y="51"/>
                </a:cxn>
                <a:cxn ang="0">
                  <a:pos x="127" y="40"/>
                </a:cxn>
                <a:cxn ang="0">
                  <a:pos x="123" y="29"/>
                </a:cxn>
                <a:cxn ang="0">
                  <a:pos x="116" y="22"/>
                </a:cxn>
                <a:cxn ang="0">
                  <a:pos x="109" y="18"/>
                </a:cxn>
                <a:cxn ang="0">
                  <a:pos x="98" y="14"/>
                </a:cxn>
                <a:cxn ang="0">
                  <a:pos x="87" y="11"/>
                </a:cxn>
                <a:cxn ang="0">
                  <a:pos x="76" y="14"/>
                </a:cxn>
                <a:cxn ang="0">
                  <a:pos x="65" y="18"/>
                </a:cxn>
                <a:cxn ang="0">
                  <a:pos x="54" y="25"/>
                </a:cxn>
                <a:cxn ang="0">
                  <a:pos x="47" y="33"/>
                </a:cxn>
                <a:cxn ang="0">
                  <a:pos x="40" y="47"/>
                </a:cxn>
                <a:cxn ang="0">
                  <a:pos x="36" y="62"/>
                </a:cxn>
                <a:cxn ang="0">
                  <a:pos x="32" y="76"/>
                </a:cxn>
                <a:cxn ang="0">
                  <a:pos x="29" y="98"/>
                </a:cxn>
                <a:cxn ang="0">
                  <a:pos x="32" y="113"/>
                </a:cxn>
                <a:cxn ang="0">
                  <a:pos x="36" y="131"/>
                </a:cxn>
                <a:cxn ang="0">
                  <a:pos x="40" y="142"/>
                </a:cxn>
                <a:cxn ang="0">
                  <a:pos x="47" y="156"/>
                </a:cxn>
                <a:cxn ang="0">
                  <a:pos x="58" y="164"/>
                </a:cxn>
                <a:cxn ang="0">
                  <a:pos x="69" y="171"/>
                </a:cxn>
                <a:cxn ang="0">
                  <a:pos x="80" y="178"/>
                </a:cxn>
                <a:cxn ang="0">
                  <a:pos x="94" y="178"/>
                </a:cxn>
                <a:cxn ang="0">
                  <a:pos x="102" y="178"/>
                </a:cxn>
                <a:cxn ang="0">
                  <a:pos x="112" y="175"/>
                </a:cxn>
                <a:cxn ang="0">
                  <a:pos x="120" y="171"/>
                </a:cxn>
                <a:cxn ang="0">
                  <a:pos x="127" y="167"/>
                </a:cxn>
                <a:cxn ang="0">
                  <a:pos x="138" y="153"/>
                </a:cxn>
                <a:cxn ang="0">
                  <a:pos x="145" y="138"/>
                </a:cxn>
                <a:cxn ang="0">
                  <a:pos x="156" y="142"/>
                </a:cxn>
                <a:cxn ang="0">
                  <a:pos x="149" y="160"/>
                </a:cxn>
                <a:cxn ang="0">
                  <a:pos x="138" y="171"/>
                </a:cxn>
                <a:cxn ang="0">
                  <a:pos x="127" y="182"/>
                </a:cxn>
                <a:cxn ang="0">
                  <a:pos x="112" y="189"/>
                </a:cxn>
                <a:cxn ang="0">
                  <a:pos x="98" y="193"/>
                </a:cxn>
                <a:cxn ang="0">
                  <a:pos x="83" y="193"/>
                </a:cxn>
                <a:cxn ang="0">
                  <a:pos x="65" y="193"/>
                </a:cxn>
                <a:cxn ang="0">
                  <a:pos x="51" y="185"/>
                </a:cxn>
                <a:cxn ang="0">
                  <a:pos x="36" y="178"/>
                </a:cxn>
                <a:cxn ang="0">
                  <a:pos x="25" y="167"/>
                </a:cxn>
                <a:cxn ang="0">
                  <a:pos x="14" y="153"/>
                </a:cxn>
                <a:cxn ang="0">
                  <a:pos x="7" y="138"/>
                </a:cxn>
                <a:cxn ang="0">
                  <a:pos x="0" y="120"/>
                </a:cxn>
                <a:cxn ang="0">
                  <a:pos x="0" y="98"/>
                </a:cxn>
                <a:cxn ang="0">
                  <a:pos x="0" y="76"/>
                </a:cxn>
                <a:cxn ang="0">
                  <a:pos x="7" y="58"/>
                </a:cxn>
                <a:cxn ang="0">
                  <a:pos x="14" y="44"/>
                </a:cxn>
                <a:cxn ang="0">
                  <a:pos x="25" y="29"/>
                </a:cxn>
                <a:cxn ang="0">
                  <a:pos x="36" y="14"/>
                </a:cxn>
                <a:cxn ang="0">
                  <a:pos x="54" y="7"/>
                </a:cxn>
                <a:cxn ang="0">
                  <a:pos x="69" y="4"/>
                </a:cxn>
                <a:cxn ang="0">
                  <a:pos x="87" y="0"/>
                </a:cxn>
              </a:cxnLst>
              <a:rect l="0" t="0" r="r" b="b"/>
              <a:pathLst>
                <a:path w="156" h="193">
                  <a:moveTo>
                    <a:pt x="87" y="0"/>
                  </a:moveTo>
                  <a:lnTo>
                    <a:pt x="102" y="0"/>
                  </a:lnTo>
                  <a:lnTo>
                    <a:pt x="112" y="4"/>
                  </a:lnTo>
                  <a:lnTo>
                    <a:pt x="123" y="7"/>
                  </a:lnTo>
                  <a:lnTo>
                    <a:pt x="134" y="14"/>
                  </a:lnTo>
                  <a:lnTo>
                    <a:pt x="138" y="4"/>
                  </a:lnTo>
                  <a:lnTo>
                    <a:pt x="149" y="4"/>
                  </a:lnTo>
                  <a:lnTo>
                    <a:pt x="149" y="69"/>
                  </a:lnTo>
                  <a:lnTo>
                    <a:pt x="138" y="69"/>
                  </a:lnTo>
                  <a:lnTo>
                    <a:pt x="138" y="62"/>
                  </a:lnTo>
                  <a:lnTo>
                    <a:pt x="134" y="51"/>
                  </a:lnTo>
                  <a:lnTo>
                    <a:pt x="127" y="40"/>
                  </a:lnTo>
                  <a:lnTo>
                    <a:pt x="123" y="29"/>
                  </a:lnTo>
                  <a:lnTo>
                    <a:pt x="116" y="22"/>
                  </a:lnTo>
                  <a:lnTo>
                    <a:pt x="109" y="18"/>
                  </a:lnTo>
                  <a:lnTo>
                    <a:pt x="98" y="14"/>
                  </a:lnTo>
                  <a:lnTo>
                    <a:pt x="87" y="11"/>
                  </a:lnTo>
                  <a:lnTo>
                    <a:pt x="76" y="14"/>
                  </a:lnTo>
                  <a:lnTo>
                    <a:pt x="65" y="18"/>
                  </a:lnTo>
                  <a:lnTo>
                    <a:pt x="54" y="25"/>
                  </a:lnTo>
                  <a:lnTo>
                    <a:pt x="47" y="33"/>
                  </a:lnTo>
                  <a:lnTo>
                    <a:pt x="40" y="47"/>
                  </a:lnTo>
                  <a:lnTo>
                    <a:pt x="36" y="62"/>
                  </a:lnTo>
                  <a:lnTo>
                    <a:pt x="32" y="76"/>
                  </a:lnTo>
                  <a:lnTo>
                    <a:pt x="29" y="98"/>
                  </a:lnTo>
                  <a:lnTo>
                    <a:pt x="32" y="113"/>
                  </a:lnTo>
                  <a:lnTo>
                    <a:pt x="36" y="131"/>
                  </a:lnTo>
                  <a:lnTo>
                    <a:pt x="40" y="142"/>
                  </a:lnTo>
                  <a:lnTo>
                    <a:pt x="47" y="156"/>
                  </a:lnTo>
                  <a:lnTo>
                    <a:pt x="58" y="164"/>
                  </a:lnTo>
                  <a:lnTo>
                    <a:pt x="69" y="171"/>
                  </a:lnTo>
                  <a:lnTo>
                    <a:pt x="80" y="178"/>
                  </a:lnTo>
                  <a:lnTo>
                    <a:pt x="94" y="178"/>
                  </a:lnTo>
                  <a:lnTo>
                    <a:pt x="102" y="178"/>
                  </a:lnTo>
                  <a:lnTo>
                    <a:pt x="112" y="175"/>
                  </a:lnTo>
                  <a:lnTo>
                    <a:pt x="120" y="171"/>
                  </a:lnTo>
                  <a:lnTo>
                    <a:pt x="127" y="167"/>
                  </a:lnTo>
                  <a:lnTo>
                    <a:pt x="138" y="153"/>
                  </a:lnTo>
                  <a:lnTo>
                    <a:pt x="145" y="138"/>
                  </a:lnTo>
                  <a:lnTo>
                    <a:pt x="156" y="142"/>
                  </a:lnTo>
                  <a:lnTo>
                    <a:pt x="149" y="160"/>
                  </a:lnTo>
                  <a:lnTo>
                    <a:pt x="138" y="171"/>
                  </a:lnTo>
                  <a:lnTo>
                    <a:pt x="127" y="182"/>
                  </a:lnTo>
                  <a:lnTo>
                    <a:pt x="112" y="189"/>
                  </a:lnTo>
                  <a:lnTo>
                    <a:pt x="98" y="193"/>
                  </a:lnTo>
                  <a:lnTo>
                    <a:pt x="83" y="193"/>
                  </a:lnTo>
                  <a:lnTo>
                    <a:pt x="65" y="193"/>
                  </a:lnTo>
                  <a:lnTo>
                    <a:pt x="51" y="185"/>
                  </a:lnTo>
                  <a:lnTo>
                    <a:pt x="36" y="178"/>
                  </a:lnTo>
                  <a:lnTo>
                    <a:pt x="25" y="167"/>
                  </a:lnTo>
                  <a:lnTo>
                    <a:pt x="14" y="153"/>
                  </a:lnTo>
                  <a:lnTo>
                    <a:pt x="7" y="138"/>
                  </a:lnTo>
                  <a:lnTo>
                    <a:pt x="0" y="120"/>
                  </a:lnTo>
                  <a:lnTo>
                    <a:pt x="0" y="98"/>
                  </a:lnTo>
                  <a:lnTo>
                    <a:pt x="0" y="76"/>
                  </a:lnTo>
                  <a:lnTo>
                    <a:pt x="7" y="58"/>
                  </a:lnTo>
                  <a:lnTo>
                    <a:pt x="14" y="44"/>
                  </a:lnTo>
                  <a:lnTo>
                    <a:pt x="25" y="29"/>
                  </a:lnTo>
                  <a:lnTo>
                    <a:pt x="36" y="14"/>
                  </a:lnTo>
                  <a:lnTo>
                    <a:pt x="54" y="7"/>
                  </a:lnTo>
                  <a:lnTo>
                    <a:pt x="69" y="4"/>
                  </a:lnTo>
                  <a:lnTo>
                    <a:pt x="87" y="0"/>
                  </a:lnTo>
                  <a:close/>
                </a:path>
              </a:pathLst>
            </a:custGeom>
            <a:solidFill>
              <a:srgbClr val="000000"/>
            </a:solidFill>
            <a:ln w="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90894" name="Freeform 78"/>
            <p:cNvSpPr>
              <a:spLocks noEditPoints="1"/>
            </p:cNvSpPr>
            <p:nvPr/>
          </p:nvSpPr>
          <p:spPr bwMode="auto">
            <a:xfrm>
              <a:off x="8507" y="7292"/>
              <a:ext cx="123" cy="135"/>
            </a:xfrm>
            <a:custGeom>
              <a:avLst/>
              <a:gdLst/>
              <a:ahLst/>
              <a:cxnLst>
                <a:cxn ang="0">
                  <a:pos x="61" y="7"/>
                </a:cxn>
                <a:cxn ang="0">
                  <a:pos x="51" y="11"/>
                </a:cxn>
                <a:cxn ang="0">
                  <a:pos x="43" y="15"/>
                </a:cxn>
                <a:cxn ang="0">
                  <a:pos x="36" y="18"/>
                </a:cxn>
                <a:cxn ang="0">
                  <a:pos x="32" y="29"/>
                </a:cxn>
                <a:cxn ang="0">
                  <a:pos x="29" y="37"/>
                </a:cxn>
                <a:cxn ang="0">
                  <a:pos x="25" y="44"/>
                </a:cxn>
                <a:cxn ang="0">
                  <a:pos x="25" y="66"/>
                </a:cxn>
                <a:cxn ang="0">
                  <a:pos x="25" y="77"/>
                </a:cxn>
                <a:cxn ang="0">
                  <a:pos x="25" y="87"/>
                </a:cxn>
                <a:cxn ang="0">
                  <a:pos x="29" y="98"/>
                </a:cxn>
                <a:cxn ang="0">
                  <a:pos x="32" y="106"/>
                </a:cxn>
                <a:cxn ang="0">
                  <a:pos x="40" y="113"/>
                </a:cxn>
                <a:cxn ang="0">
                  <a:pos x="43" y="120"/>
                </a:cxn>
                <a:cxn ang="0">
                  <a:pos x="51" y="124"/>
                </a:cxn>
                <a:cxn ang="0">
                  <a:pos x="61" y="124"/>
                </a:cxn>
                <a:cxn ang="0">
                  <a:pos x="72" y="124"/>
                </a:cxn>
                <a:cxn ang="0">
                  <a:pos x="80" y="117"/>
                </a:cxn>
                <a:cxn ang="0">
                  <a:pos x="87" y="109"/>
                </a:cxn>
                <a:cxn ang="0">
                  <a:pos x="91" y="98"/>
                </a:cxn>
                <a:cxn ang="0">
                  <a:pos x="94" y="84"/>
                </a:cxn>
                <a:cxn ang="0">
                  <a:pos x="98" y="66"/>
                </a:cxn>
                <a:cxn ang="0">
                  <a:pos x="94" y="44"/>
                </a:cxn>
                <a:cxn ang="0">
                  <a:pos x="91" y="37"/>
                </a:cxn>
                <a:cxn ang="0">
                  <a:pos x="87" y="26"/>
                </a:cxn>
                <a:cxn ang="0">
                  <a:pos x="83" y="18"/>
                </a:cxn>
                <a:cxn ang="0">
                  <a:pos x="76" y="15"/>
                </a:cxn>
                <a:cxn ang="0">
                  <a:pos x="69" y="11"/>
                </a:cxn>
                <a:cxn ang="0">
                  <a:pos x="61" y="7"/>
                </a:cxn>
                <a:cxn ang="0">
                  <a:pos x="61" y="0"/>
                </a:cxn>
                <a:cxn ang="0">
                  <a:pos x="80" y="0"/>
                </a:cxn>
                <a:cxn ang="0">
                  <a:pos x="94" y="7"/>
                </a:cxn>
                <a:cxn ang="0">
                  <a:pos x="105" y="18"/>
                </a:cxn>
                <a:cxn ang="0">
                  <a:pos x="116" y="29"/>
                </a:cxn>
                <a:cxn ang="0">
                  <a:pos x="120" y="47"/>
                </a:cxn>
                <a:cxn ang="0">
                  <a:pos x="123" y="66"/>
                </a:cxn>
                <a:cxn ang="0">
                  <a:pos x="123" y="80"/>
                </a:cxn>
                <a:cxn ang="0">
                  <a:pos x="120" y="91"/>
                </a:cxn>
                <a:cxn ang="0">
                  <a:pos x="112" y="106"/>
                </a:cxn>
                <a:cxn ang="0">
                  <a:pos x="105" y="113"/>
                </a:cxn>
                <a:cxn ang="0">
                  <a:pos x="98" y="124"/>
                </a:cxn>
                <a:cxn ang="0">
                  <a:pos x="87" y="131"/>
                </a:cxn>
                <a:cxn ang="0">
                  <a:pos x="72" y="135"/>
                </a:cxn>
                <a:cxn ang="0">
                  <a:pos x="58" y="135"/>
                </a:cxn>
                <a:cxn ang="0">
                  <a:pos x="47" y="135"/>
                </a:cxn>
                <a:cxn ang="0">
                  <a:pos x="36" y="131"/>
                </a:cxn>
                <a:cxn ang="0">
                  <a:pos x="25" y="124"/>
                </a:cxn>
                <a:cxn ang="0">
                  <a:pos x="18" y="117"/>
                </a:cxn>
                <a:cxn ang="0">
                  <a:pos x="11" y="106"/>
                </a:cxn>
                <a:cxn ang="0">
                  <a:pos x="3" y="95"/>
                </a:cxn>
                <a:cxn ang="0">
                  <a:pos x="0" y="84"/>
                </a:cxn>
                <a:cxn ang="0">
                  <a:pos x="0" y="66"/>
                </a:cxn>
                <a:cxn ang="0">
                  <a:pos x="0" y="47"/>
                </a:cxn>
                <a:cxn ang="0">
                  <a:pos x="7" y="33"/>
                </a:cxn>
                <a:cxn ang="0">
                  <a:pos x="14" y="18"/>
                </a:cxn>
                <a:cxn ang="0">
                  <a:pos x="29" y="7"/>
                </a:cxn>
                <a:cxn ang="0">
                  <a:pos x="43" y="0"/>
                </a:cxn>
                <a:cxn ang="0">
                  <a:pos x="61" y="0"/>
                </a:cxn>
              </a:cxnLst>
              <a:rect l="0" t="0" r="r" b="b"/>
              <a:pathLst>
                <a:path w="123" h="135">
                  <a:moveTo>
                    <a:pt x="61" y="7"/>
                  </a:moveTo>
                  <a:lnTo>
                    <a:pt x="51" y="11"/>
                  </a:lnTo>
                  <a:lnTo>
                    <a:pt x="43" y="15"/>
                  </a:lnTo>
                  <a:lnTo>
                    <a:pt x="36" y="18"/>
                  </a:lnTo>
                  <a:lnTo>
                    <a:pt x="32" y="29"/>
                  </a:lnTo>
                  <a:lnTo>
                    <a:pt x="29" y="37"/>
                  </a:lnTo>
                  <a:lnTo>
                    <a:pt x="25" y="44"/>
                  </a:lnTo>
                  <a:lnTo>
                    <a:pt x="25" y="66"/>
                  </a:lnTo>
                  <a:lnTo>
                    <a:pt x="25" y="77"/>
                  </a:lnTo>
                  <a:lnTo>
                    <a:pt x="25" y="87"/>
                  </a:lnTo>
                  <a:lnTo>
                    <a:pt x="29" y="98"/>
                  </a:lnTo>
                  <a:lnTo>
                    <a:pt x="32" y="106"/>
                  </a:lnTo>
                  <a:lnTo>
                    <a:pt x="40" y="113"/>
                  </a:lnTo>
                  <a:lnTo>
                    <a:pt x="43" y="120"/>
                  </a:lnTo>
                  <a:lnTo>
                    <a:pt x="51" y="124"/>
                  </a:lnTo>
                  <a:lnTo>
                    <a:pt x="61" y="124"/>
                  </a:lnTo>
                  <a:lnTo>
                    <a:pt x="72" y="124"/>
                  </a:lnTo>
                  <a:lnTo>
                    <a:pt x="80" y="117"/>
                  </a:lnTo>
                  <a:lnTo>
                    <a:pt x="87" y="109"/>
                  </a:lnTo>
                  <a:lnTo>
                    <a:pt x="91" y="98"/>
                  </a:lnTo>
                  <a:lnTo>
                    <a:pt x="94" y="84"/>
                  </a:lnTo>
                  <a:lnTo>
                    <a:pt x="98" y="66"/>
                  </a:lnTo>
                  <a:lnTo>
                    <a:pt x="94" y="44"/>
                  </a:lnTo>
                  <a:lnTo>
                    <a:pt x="91" y="37"/>
                  </a:lnTo>
                  <a:lnTo>
                    <a:pt x="87" y="26"/>
                  </a:lnTo>
                  <a:lnTo>
                    <a:pt x="83" y="18"/>
                  </a:lnTo>
                  <a:lnTo>
                    <a:pt x="76" y="15"/>
                  </a:lnTo>
                  <a:lnTo>
                    <a:pt x="69" y="11"/>
                  </a:lnTo>
                  <a:lnTo>
                    <a:pt x="61" y="7"/>
                  </a:lnTo>
                  <a:close/>
                  <a:moveTo>
                    <a:pt x="61" y="0"/>
                  </a:moveTo>
                  <a:lnTo>
                    <a:pt x="80" y="0"/>
                  </a:lnTo>
                  <a:lnTo>
                    <a:pt x="94" y="7"/>
                  </a:lnTo>
                  <a:lnTo>
                    <a:pt x="105" y="18"/>
                  </a:lnTo>
                  <a:lnTo>
                    <a:pt x="116" y="29"/>
                  </a:lnTo>
                  <a:lnTo>
                    <a:pt x="120" y="47"/>
                  </a:lnTo>
                  <a:lnTo>
                    <a:pt x="123" y="66"/>
                  </a:lnTo>
                  <a:lnTo>
                    <a:pt x="123" y="80"/>
                  </a:lnTo>
                  <a:lnTo>
                    <a:pt x="120" y="91"/>
                  </a:lnTo>
                  <a:lnTo>
                    <a:pt x="112" y="106"/>
                  </a:lnTo>
                  <a:lnTo>
                    <a:pt x="105" y="113"/>
                  </a:lnTo>
                  <a:lnTo>
                    <a:pt x="98" y="124"/>
                  </a:lnTo>
                  <a:lnTo>
                    <a:pt x="87" y="131"/>
                  </a:lnTo>
                  <a:lnTo>
                    <a:pt x="72" y="135"/>
                  </a:lnTo>
                  <a:lnTo>
                    <a:pt x="58" y="135"/>
                  </a:lnTo>
                  <a:lnTo>
                    <a:pt x="47" y="135"/>
                  </a:lnTo>
                  <a:lnTo>
                    <a:pt x="36" y="131"/>
                  </a:lnTo>
                  <a:lnTo>
                    <a:pt x="25" y="124"/>
                  </a:lnTo>
                  <a:lnTo>
                    <a:pt x="18" y="117"/>
                  </a:lnTo>
                  <a:lnTo>
                    <a:pt x="11" y="106"/>
                  </a:lnTo>
                  <a:lnTo>
                    <a:pt x="3" y="95"/>
                  </a:lnTo>
                  <a:lnTo>
                    <a:pt x="0" y="84"/>
                  </a:lnTo>
                  <a:lnTo>
                    <a:pt x="0" y="66"/>
                  </a:lnTo>
                  <a:lnTo>
                    <a:pt x="0" y="47"/>
                  </a:lnTo>
                  <a:lnTo>
                    <a:pt x="7" y="33"/>
                  </a:lnTo>
                  <a:lnTo>
                    <a:pt x="14" y="18"/>
                  </a:lnTo>
                  <a:lnTo>
                    <a:pt x="29" y="7"/>
                  </a:lnTo>
                  <a:lnTo>
                    <a:pt x="43" y="0"/>
                  </a:lnTo>
                  <a:lnTo>
                    <a:pt x="61" y="0"/>
                  </a:lnTo>
                  <a:close/>
                </a:path>
              </a:pathLst>
            </a:custGeom>
            <a:solidFill>
              <a:srgbClr val="000000"/>
            </a:solidFill>
            <a:ln w="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90893" name="Freeform 77"/>
            <p:cNvSpPr>
              <a:spLocks/>
            </p:cNvSpPr>
            <p:nvPr/>
          </p:nvSpPr>
          <p:spPr bwMode="auto">
            <a:xfrm>
              <a:off x="8641" y="7223"/>
              <a:ext cx="66" cy="200"/>
            </a:xfrm>
            <a:custGeom>
              <a:avLst/>
              <a:gdLst/>
              <a:ahLst/>
              <a:cxnLst>
                <a:cxn ang="0">
                  <a:pos x="47" y="0"/>
                </a:cxn>
                <a:cxn ang="0">
                  <a:pos x="47" y="0"/>
                </a:cxn>
                <a:cxn ang="0">
                  <a:pos x="47" y="178"/>
                </a:cxn>
                <a:cxn ang="0">
                  <a:pos x="51" y="186"/>
                </a:cxn>
                <a:cxn ang="0">
                  <a:pos x="55" y="189"/>
                </a:cxn>
                <a:cxn ang="0">
                  <a:pos x="62" y="189"/>
                </a:cxn>
                <a:cxn ang="0">
                  <a:pos x="66" y="193"/>
                </a:cxn>
                <a:cxn ang="0">
                  <a:pos x="66" y="200"/>
                </a:cxn>
                <a:cxn ang="0">
                  <a:pos x="4" y="200"/>
                </a:cxn>
                <a:cxn ang="0">
                  <a:pos x="4" y="193"/>
                </a:cxn>
                <a:cxn ang="0">
                  <a:pos x="11" y="189"/>
                </a:cxn>
                <a:cxn ang="0">
                  <a:pos x="18" y="189"/>
                </a:cxn>
                <a:cxn ang="0">
                  <a:pos x="18" y="189"/>
                </a:cxn>
                <a:cxn ang="0">
                  <a:pos x="22" y="186"/>
                </a:cxn>
                <a:cxn ang="0">
                  <a:pos x="26" y="178"/>
                </a:cxn>
                <a:cxn ang="0">
                  <a:pos x="26" y="29"/>
                </a:cxn>
                <a:cxn ang="0">
                  <a:pos x="22" y="22"/>
                </a:cxn>
                <a:cxn ang="0">
                  <a:pos x="18" y="15"/>
                </a:cxn>
                <a:cxn ang="0">
                  <a:pos x="15" y="15"/>
                </a:cxn>
                <a:cxn ang="0">
                  <a:pos x="7" y="11"/>
                </a:cxn>
                <a:cxn ang="0">
                  <a:pos x="0" y="11"/>
                </a:cxn>
                <a:cxn ang="0">
                  <a:pos x="0" y="0"/>
                </a:cxn>
                <a:cxn ang="0">
                  <a:pos x="47" y="0"/>
                </a:cxn>
              </a:cxnLst>
              <a:rect l="0" t="0" r="r" b="b"/>
              <a:pathLst>
                <a:path w="66" h="200">
                  <a:moveTo>
                    <a:pt x="47" y="0"/>
                  </a:moveTo>
                  <a:lnTo>
                    <a:pt x="47" y="0"/>
                  </a:lnTo>
                  <a:lnTo>
                    <a:pt x="47" y="178"/>
                  </a:lnTo>
                  <a:lnTo>
                    <a:pt x="51" y="186"/>
                  </a:lnTo>
                  <a:lnTo>
                    <a:pt x="55" y="189"/>
                  </a:lnTo>
                  <a:lnTo>
                    <a:pt x="62" y="189"/>
                  </a:lnTo>
                  <a:lnTo>
                    <a:pt x="66" y="193"/>
                  </a:lnTo>
                  <a:lnTo>
                    <a:pt x="66" y="200"/>
                  </a:lnTo>
                  <a:lnTo>
                    <a:pt x="4" y="200"/>
                  </a:lnTo>
                  <a:lnTo>
                    <a:pt x="4" y="193"/>
                  </a:lnTo>
                  <a:lnTo>
                    <a:pt x="11" y="189"/>
                  </a:lnTo>
                  <a:lnTo>
                    <a:pt x="18" y="189"/>
                  </a:lnTo>
                  <a:lnTo>
                    <a:pt x="22" y="186"/>
                  </a:lnTo>
                  <a:lnTo>
                    <a:pt x="26" y="178"/>
                  </a:lnTo>
                  <a:lnTo>
                    <a:pt x="26" y="29"/>
                  </a:lnTo>
                  <a:lnTo>
                    <a:pt x="22" y="22"/>
                  </a:lnTo>
                  <a:lnTo>
                    <a:pt x="18" y="15"/>
                  </a:lnTo>
                  <a:lnTo>
                    <a:pt x="15" y="15"/>
                  </a:lnTo>
                  <a:lnTo>
                    <a:pt x="7" y="11"/>
                  </a:lnTo>
                  <a:lnTo>
                    <a:pt x="0" y="11"/>
                  </a:lnTo>
                  <a:lnTo>
                    <a:pt x="0" y="0"/>
                  </a:lnTo>
                  <a:lnTo>
                    <a:pt x="47" y="0"/>
                  </a:lnTo>
                  <a:close/>
                </a:path>
              </a:pathLst>
            </a:custGeom>
            <a:solidFill>
              <a:srgbClr val="000000"/>
            </a:solidFill>
            <a:ln w="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90892" name="Freeform 76"/>
            <p:cNvSpPr>
              <a:spLocks noEditPoints="1"/>
            </p:cNvSpPr>
            <p:nvPr/>
          </p:nvSpPr>
          <p:spPr bwMode="auto">
            <a:xfrm>
              <a:off x="8725" y="7292"/>
              <a:ext cx="123" cy="135"/>
            </a:xfrm>
            <a:custGeom>
              <a:avLst/>
              <a:gdLst/>
              <a:ahLst/>
              <a:cxnLst>
                <a:cxn ang="0">
                  <a:pos x="62" y="7"/>
                </a:cxn>
                <a:cxn ang="0">
                  <a:pos x="54" y="11"/>
                </a:cxn>
                <a:cxn ang="0">
                  <a:pos x="43" y="15"/>
                </a:cxn>
                <a:cxn ang="0">
                  <a:pos x="40" y="18"/>
                </a:cxn>
                <a:cxn ang="0">
                  <a:pos x="33" y="29"/>
                </a:cxn>
                <a:cxn ang="0">
                  <a:pos x="29" y="37"/>
                </a:cxn>
                <a:cxn ang="0">
                  <a:pos x="29" y="44"/>
                </a:cxn>
                <a:cxn ang="0">
                  <a:pos x="25" y="66"/>
                </a:cxn>
                <a:cxn ang="0">
                  <a:pos x="25" y="77"/>
                </a:cxn>
                <a:cxn ang="0">
                  <a:pos x="29" y="87"/>
                </a:cxn>
                <a:cxn ang="0">
                  <a:pos x="33" y="98"/>
                </a:cxn>
                <a:cxn ang="0">
                  <a:pos x="36" y="106"/>
                </a:cxn>
                <a:cxn ang="0">
                  <a:pos x="40" y="113"/>
                </a:cxn>
                <a:cxn ang="0">
                  <a:pos x="47" y="120"/>
                </a:cxn>
                <a:cxn ang="0">
                  <a:pos x="54" y="124"/>
                </a:cxn>
                <a:cxn ang="0">
                  <a:pos x="62" y="124"/>
                </a:cxn>
                <a:cxn ang="0">
                  <a:pos x="73" y="124"/>
                </a:cxn>
                <a:cxn ang="0">
                  <a:pos x="80" y="117"/>
                </a:cxn>
                <a:cxn ang="0">
                  <a:pos x="87" y="109"/>
                </a:cxn>
                <a:cxn ang="0">
                  <a:pos x="94" y="98"/>
                </a:cxn>
                <a:cxn ang="0">
                  <a:pos x="98" y="84"/>
                </a:cxn>
                <a:cxn ang="0">
                  <a:pos x="98" y="66"/>
                </a:cxn>
                <a:cxn ang="0">
                  <a:pos x="94" y="44"/>
                </a:cxn>
                <a:cxn ang="0">
                  <a:pos x="94" y="37"/>
                </a:cxn>
                <a:cxn ang="0">
                  <a:pos x="91" y="26"/>
                </a:cxn>
                <a:cxn ang="0">
                  <a:pos x="83" y="18"/>
                </a:cxn>
                <a:cxn ang="0">
                  <a:pos x="80" y="15"/>
                </a:cxn>
                <a:cxn ang="0">
                  <a:pos x="73" y="11"/>
                </a:cxn>
                <a:cxn ang="0">
                  <a:pos x="62" y="7"/>
                </a:cxn>
                <a:cxn ang="0">
                  <a:pos x="62" y="0"/>
                </a:cxn>
                <a:cxn ang="0">
                  <a:pos x="80" y="0"/>
                </a:cxn>
                <a:cxn ang="0">
                  <a:pos x="94" y="7"/>
                </a:cxn>
                <a:cxn ang="0">
                  <a:pos x="105" y="18"/>
                </a:cxn>
                <a:cxn ang="0">
                  <a:pos x="116" y="29"/>
                </a:cxn>
                <a:cxn ang="0">
                  <a:pos x="123" y="47"/>
                </a:cxn>
                <a:cxn ang="0">
                  <a:pos x="123" y="66"/>
                </a:cxn>
                <a:cxn ang="0">
                  <a:pos x="123" y="80"/>
                </a:cxn>
                <a:cxn ang="0">
                  <a:pos x="120" y="91"/>
                </a:cxn>
                <a:cxn ang="0">
                  <a:pos x="116" y="106"/>
                </a:cxn>
                <a:cxn ang="0">
                  <a:pos x="109" y="113"/>
                </a:cxn>
                <a:cxn ang="0">
                  <a:pos x="98" y="124"/>
                </a:cxn>
                <a:cxn ang="0">
                  <a:pos x="87" y="131"/>
                </a:cxn>
                <a:cxn ang="0">
                  <a:pos x="76" y="135"/>
                </a:cxn>
                <a:cxn ang="0">
                  <a:pos x="62" y="135"/>
                </a:cxn>
                <a:cxn ang="0">
                  <a:pos x="47" y="135"/>
                </a:cxn>
                <a:cxn ang="0">
                  <a:pos x="36" y="131"/>
                </a:cxn>
                <a:cxn ang="0">
                  <a:pos x="25" y="124"/>
                </a:cxn>
                <a:cxn ang="0">
                  <a:pos x="18" y="117"/>
                </a:cxn>
                <a:cxn ang="0">
                  <a:pos x="11" y="106"/>
                </a:cxn>
                <a:cxn ang="0">
                  <a:pos x="3" y="95"/>
                </a:cxn>
                <a:cxn ang="0">
                  <a:pos x="0" y="84"/>
                </a:cxn>
                <a:cxn ang="0">
                  <a:pos x="0" y="66"/>
                </a:cxn>
                <a:cxn ang="0">
                  <a:pos x="0" y="47"/>
                </a:cxn>
                <a:cxn ang="0">
                  <a:pos x="7" y="33"/>
                </a:cxn>
                <a:cxn ang="0">
                  <a:pos x="18" y="18"/>
                </a:cxn>
                <a:cxn ang="0">
                  <a:pos x="29" y="7"/>
                </a:cxn>
                <a:cxn ang="0">
                  <a:pos x="43" y="0"/>
                </a:cxn>
                <a:cxn ang="0">
                  <a:pos x="62" y="0"/>
                </a:cxn>
              </a:cxnLst>
              <a:rect l="0" t="0" r="r" b="b"/>
              <a:pathLst>
                <a:path w="123" h="135">
                  <a:moveTo>
                    <a:pt x="62" y="7"/>
                  </a:moveTo>
                  <a:lnTo>
                    <a:pt x="54" y="11"/>
                  </a:lnTo>
                  <a:lnTo>
                    <a:pt x="43" y="15"/>
                  </a:lnTo>
                  <a:lnTo>
                    <a:pt x="40" y="18"/>
                  </a:lnTo>
                  <a:lnTo>
                    <a:pt x="33" y="29"/>
                  </a:lnTo>
                  <a:lnTo>
                    <a:pt x="29" y="37"/>
                  </a:lnTo>
                  <a:lnTo>
                    <a:pt x="29" y="44"/>
                  </a:lnTo>
                  <a:lnTo>
                    <a:pt x="25" y="66"/>
                  </a:lnTo>
                  <a:lnTo>
                    <a:pt x="25" y="77"/>
                  </a:lnTo>
                  <a:lnTo>
                    <a:pt x="29" y="87"/>
                  </a:lnTo>
                  <a:lnTo>
                    <a:pt x="33" y="98"/>
                  </a:lnTo>
                  <a:lnTo>
                    <a:pt x="36" y="106"/>
                  </a:lnTo>
                  <a:lnTo>
                    <a:pt x="40" y="113"/>
                  </a:lnTo>
                  <a:lnTo>
                    <a:pt x="47" y="120"/>
                  </a:lnTo>
                  <a:lnTo>
                    <a:pt x="54" y="124"/>
                  </a:lnTo>
                  <a:lnTo>
                    <a:pt x="62" y="124"/>
                  </a:lnTo>
                  <a:lnTo>
                    <a:pt x="73" y="124"/>
                  </a:lnTo>
                  <a:lnTo>
                    <a:pt x="80" y="117"/>
                  </a:lnTo>
                  <a:lnTo>
                    <a:pt x="87" y="109"/>
                  </a:lnTo>
                  <a:lnTo>
                    <a:pt x="94" y="98"/>
                  </a:lnTo>
                  <a:lnTo>
                    <a:pt x="98" y="84"/>
                  </a:lnTo>
                  <a:lnTo>
                    <a:pt x="98" y="66"/>
                  </a:lnTo>
                  <a:lnTo>
                    <a:pt x="94" y="44"/>
                  </a:lnTo>
                  <a:lnTo>
                    <a:pt x="94" y="37"/>
                  </a:lnTo>
                  <a:lnTo>
                    <a:pt x="91" y="26"/>
                  </a:lnTo>
                  <a:lnTo>
                    <a:pt x="83" y="18"/>
                  </a:lnTo>
                  <a:lnTo>
                    <a:pt x="80" y="15"/>
                  </a:lnTo>
                  <a:lnTo>
                    <a:pt x="73" y="11"/>
                  </a:lnTo>
                  <a:lnTo>
                    <a:pt x="62" y="7"/>
                  </a:lnTo>
                  <a:close/>
                  <a:moveTo>
                    <a:pt x="62" y="0"/>
                  </a:moveTo>
                  <a:lnTo>
                    <a:pt x="80" y="0"/>
                  </a:lnTo>
                  <a:lnTo>
                    <a:pt x="94" y="7"/>
                  </a:lnTo>
                  <a:lnTo>
                    <a:pt x="105" y="18"/>
                  </a:lnTo>
                  <a:lnTo>
                    <a:pt x="116" y="29"/>
                  </a:lnTo>
                  <a:lnTo>
                    <a:pt x="123" y="47"/>
                  </a:lnTo>
                  <a:lnTo>
                    <a:pt x="123" y="66"/>
                  </a:lnTo>
                  <a:lnTo>
                    <a:pt x="123" y="80"/>
                  </a:lnTo>
                  <a:lnTo>
                    <a:pt x="120" y="91"/>
                  </a:lnTo>
                  <a:lnTo>
                    <a:pt x="116" y="106"/>
                  </a:lnTo>
                  <a:lnTo>
                    <a:pt x="109" y="113"/>
                  </a:lnTo>
                  <a:lnTo>
                    <a:pt x="98" y="124"/>
                  </a:lnTo>
                  <a:lnTo>
                    <a:pt x="87" y="131"/>
                  </a:lnTo>
                  <a:lnTo>
                    <a:pt x="76" y="135"/>
                  </a:lnTo>
                  <a:lnTo>
                    <a:pt x="62" y="135"/>
                  </a:lnTo>
                  <a:lnTo>
                    <a:pt x="47" y="135"/>
                  </a:lnTo>
                  <a:lnTo>
                    <a:pt x="36" y="131"/>
                  </a:lnTo>
                  <a:lnTo>
                    <a:pt x="25" y="124"/>
                  </a:lnTo>
                  <a:lnTo>
                    <a:pt x="18" y="117"/>
                  </a:lnTo>
                  <a:lnTo>
                    <a:pt x="11" y="106"/>
                  </a:lnTo>
                  <a:lnTo>
                    <a:pt x="3" y="95"/>
                  </a:lnTo>
                  <a:lnTo>
                    <a:pt x="0" y="84"/>
                  </a:lnTo>
                  <a:lnTo>
                    <a:pt x="0" y="66"/>
                  </a:lnTo>
                  <a:lnTo>
                    <a:pt x="0" y="47"/>
                  </a:lnTo>
                  <a:lnTo>
                    <a:pt x="7" y="33"/>
                  </a:lnTo>
                  <a:lnTo>
                    <a:pt x="18" y="18"/>
                  </a:lnTo>
                  <a:lnTo>
                    <a:pt x="29" y="7"/>
                  </a:lnTo>
                  <a:lnTo>
                    <a:pt x="43" y="0"/>
                  </a:lnTo>
                  <a:lnTo>
                    <a:pt x="62" y="0"/>
                  </a:lnTo>
                  <a:close/>
                </a:path>
              </a:pathLst>
            </a:custGeom>
            <a:solidFill>
              <a:srgbClr val="000000"/>
            </a:solidFill>
            <a:ln w="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90891" name="Freeform 75"/>
            <p:cNvSpPr>
              <a:spLocks/>
            </p:cNvSpPr>
            <p:nvPr/>
          </p:nvSpPr>
          <p:spPr bwMode="auto">
            <a:xfrm>
              <a:off x="8867" y="7292"/>
              <a:ext cx="141" cy="131"/>
            </a:xfrm>
            <a:custGeom>
              <a:avLst/>
              <a:gdLst/>
              <a:ahLst/>
              <a:cxnLst>
                <a:cxn ang="0">
                  <a:pos x="87" y="0"/>
                </a:cxn>
                <a:cxn ang="0">
                  <a:pos x="98" y="0"/>
                </a:cxn>
                <a:cxn ang="0">
                  <a:pos x="109" y="4"/>
                </a:cxn>
                <a:cxn ang="0">
                  <a:pos x="116" y="11"/>
                </a:cxn>
                <a:cxn ang="0">
                  <a:pos x="120" y="18"/>
                </a:cxn>
                <a:cxn ang="0">
                  <a:pos x="123" y="29"/>
                </a:cxn>
                <a:cxn ang="0">
                  <a:pos x="123" y="40"/>
                </a:cxn>
                <a:cxn ang="0">
                  <a:pos x="123" y="109"/>
                </a:cxn>
                <a:cxn ang="0">
                  <a:pos x="123" y="117"/>
                </a:cxn>
                <a:cxn ang="0">
                  <a:pos x="131" y="120"/>
                </a:cxn>
                <a:cxn ang="0">
                  <a:pos x="134" y="120"/>
                </a:cxn>
                <a:cxn ang="0">
                  <a:pos x="141" y="124"/>
                </a:cxn>
                <a:cxn ang="0">
                  <a:pos x="141" y="131"/>
                </a:cxn>
                <a:cxn ang="0">
                  <a:pos x="80" y="131"/>
                </a:cxn>
                <a:cxn ang="0">
                  <a:pos x="80" y="124"/>
                </a:cxn>
                <a:cxn ang="0">
                  <a:pos x="87" y="120"/>
                </a:cxn>
                <a:cxn ang="0">
                  <a:pos x="91" y="120"/>
                </a:cxn>
                <a:cxn ang="0">
                  <a:pos x="94" y="120"/>
                </a:cxn>
                <a:cxn ang="0">
                  <a:pos x="98" y="117"/>
                </a:cxn>
                <a:cxn ang="0">
                  <a:pos x="98" y="109"/>
                </a:cxn>
                <a:cxn ang="0">
                  <a:pos x="98" y="44"/>
                </a:cxn>
                <a:cxn ang="0">
                  <a:pos x="98" y="33"/>
                </a:cxn>
                <a:cxn ang="0">
                  <a:pos x="94" y="22"/>
                </a:cxn>
                <a:cxn ang="0">
                  <a:pos x="87" y="18"/>
                </a:cxn>
                <a:cxn ang="0">
                  <a:pos x="76" y="15"/>
                </a:cxn>
                <a:cxn ang="0">
                  <a:pos x="65" y="18"/>
                </a:cxn>
                <a:cxn ang="0">
                  <a:pos x="54" y="22"/>
                </a:cxn>
                <a:cxn ang="0">
                  <a:pos x="47" y="29"/>
                </a:cxn>
                <a:cxn ang="0">
                  <a:pos x="43" y="33"/>
                </a:cxn>
                <a:cxn ang="0">
                  <a:pos x="43" y="109"/>
                </a:cxn>
                <a:cxn ang="0">
                  <a:pos x="47" y="117"/>
                </a:cxn>
                <a:cxn ang="0">
                  <a:pos x="51" y="120"/>
                </a:cxn>
                <a:cxn ang="0">
                  <a:pos x="58" y="120"/>
                </a:cxn>
                <a:cxn ang="0">
                  <a:pos x="65" y="124"/>
                </a:cxn>
                <a:cxn ang="0">
                  <a:pos x="65" y="131"/>
                </a:cxn>
                <a:cxn ang="0">
                  <a:pos x="0" y="131"/>
                </a:cxn>
                <a:cxn ang="0">
                  <a:pos x="0" y="124"/>
                </a:cxn>
                <a:cxn ang="0">
                  <a:pos x="7" y="120"/>
                </a:cxn>
                <a:cxn ang="0">
                  <a:pos x="14" y="120"/>
                </a:cxn>
                <a:cxn ang="0">
                  <a:pos x="14" y="120"/>
                </a:cxn>
                <a:cxn ang="0">
                  <a:pos x="18" y="117"/>
                </a:cxn>
                <a:cxn ang="0">
                  <a:pos x="18" y="109"/>
                </a:cxn>
                <a:cxn ang="0">
                  <a:pos x="18" y="29"/>
                </a:cxn>
                <a:cxn ang="0">
                  <a:pos x="18" y="22"/>
                </a:cxn>
                <a:cxn ang="0">
                  <a:pos x="14" y="15"/>
                </a:cxn>
                <a:cxn ang="0">
                  <a:pos x="7" y="15"/>
                </a:cxn>
                <a:cxn ang="0">
                  <a:pos x="0" y="11"/>
                </a:cxn>
                <a:cxn ang="0">
                  <a:pos x="0" y="4"/>
                </a:cxn>
                <a:cxn ang="0">
                  <a:pos x="43" y="0"/>
                </a:cxn>
                <a:cxn ang="0">
                  <a:pos x="43" y="4"/>
                </a:cxn>
                <a:cxn ang="0">
                  <a:pos x="43" y="22"/>
                </a:cxn>
                <a:cxn ang="0">
                  <a:pos x="43" y="22"/>
                </a:cxn>
                <a:cxn ang="0">
                  <a:pos x="51" y="15"/>
                </a:cxn>
                <a:cxn ang="0">
                  <a:pos x="61" y="7"/>
                </a:cxn>
                <a:cxn ang="0">
                  <a:pos x="72" y="0"/>
                </a:cxn>
                <a:cxn ang="0">
                  <a:pos x="80" y="0"/>
                </a:cxn>
                <a:cxn ang="0">
                  <a:pos x="87" y="0"/>
                </a:cxn>
              </a:cxnLst>
              <a:rect l="0" t="0" r="r" b="b"/>
              <a:pathLst>
                <a:path w="141" h="131">
                  <a:moveTo>
                    <a:pt x="87" y="0"/>
                  </a:moveTo>
                  <a:lnTo>
                    <a:pt x="98" y="0"/>
                  </a:lnTo>
                  <a:lnTo>
                    <a:pt x="109" y="4"/>
                  </a:lnTo>
                  <a:lnTo>
                    <a:pt x="116" y="11"/>
                  </a:lnTo>
                  <a:lnTo>
                    <a:pt x="120" y="18"/>
                  </a:lnTo>
                  <a:lnTo>
                    <a:pt x="123" y="29"/>
                  </a:lnTo>
                  <a:lnTo>
                    <a:pt x="123" y="40"/>
                  </a:lnTo>
                  <a:lnTo>
                    <a:pt x="123" y="109"/>
                  </a:lnTo>
                  <a:lnTo>
                    <a:pt x="123" y="117"/>
                  </a:lnTo>
                  <a:lnTo>
                    <a:pt x="131" y="120"/>
                  </a:lnTo>
                  <a:lnTo>
                    <a:pt x="134" y="120"/>
                  </a:lnTo>
                  <a:lnTo>
                    <a:pt x="141" y="124"/>
                  </a:lnTo>
                  <a:lnTo>
                    <a:pt x="141" y="131"/>
                  </a:lnTo>
                  <a:lnTo>
                    <a:pt x="80" y="131"/>
                  </a:lnTo>
                  <a:lnTo>
                    <a:pt x="80" y="124"/>
                  </a:lnTo>
                  <a:lnTo>
                    <a:pt x="87" y="120"/>
                  </a:lnTo>
                  <a:lnTo>
                    <a:pt x="91" y="120"/>
                  </a:lnTo>
                  <a:lnTo>
                    <a:pt x="94" y="120"/>
                  </a:lnTo>
                  <a:lnTo>
                    <a:pt x="98" y="117"/>
                  </a:lnTo>
                  <a:lnTo>
                    <a:pt x="98" y="109"/>
                  </a:lnTo>
                  <a:lnTo>
                    <a:pt x="98" y="44"/>
                  </a:lnTo>
                  <a:lnTo>
                    <a:pt x="98" y="33"/>
                  </a:lnTo>
                  <a:lnTo>
                    <a:pt x="94" y="22"/>
                  </a:lnTo>
                  <a:lnTo>
                    <a:pt x="87" y="18"/>
                  </a:lnTo>
                  <a:lnTo>
                    <a:pt x="76" y="15"/>
                  </a:lnTo>
                  <a:lnTo>
                    <a:pt x="65" y="18"/>
                  </a:lnTo>
                  <a:lnTo>
                    <a:pt x="54" y="22"/>
                  </a:lnTo>
                  <a:lnTo>
                    <a:pt x="47" y="29"/>
                  </a:lnTo>
                  <a:lnTo>
                    <a:pt x="43" y="33"/>
                  </a:lnTo>
                  <a:lnTo>
                    <a:pt x="43" y="109"/>
                  </a:lnTo>
                  <a:lnTo>
                    <a:pt x="47" y="117"/>
                  </a:lnTo>
                  <a:lnTo>
                    <a:pt x="51" y="120"/>
                  </a:lnTo>
                  <a:lnTo>
                    <a:pt x="58" y="120"/>
                  </a:lnTo>
                  <a:lnTo>
                    <a:pt x="65" y="124"/>
                  </a:lnTo>
                  <a:lnTo>
                    <a:pt x="65" y="131"/>
                  </a:lnTo>
                  <a:lnTo>
                    <a:pt x="0" y="131"/>
                  </a:lnTo>
                  <a:lnTo>
                    <a:pt x="0" y="124"/>
                  </a:lnTo>
                  <a:lnTo>
                    <a:pt x="7" y="120"/>
                  </a:lnTo>
                  <a:lnTo>
                    <a:pt x="14" y="120"/>
                  </a:lnTo>
                  <a:lnTo>
                    <a:pt x="18" y="117"/>
                  </a:lnTo>
                  <a:lnTo>
                    <a:pt x="18" y="109"/>
                  </a:lnTo>
                  <a:lnTo>
                    <a:pt x="18" y="29"/>
                  </a:lnTo>
                  <a:lnTo>
                    <a:pt x="18" y="22"/>
                  </a:lnTo>
                  <a:lnTo>
                    <a:pt x="14" y="15"/>
                  </a:lnTo>
                  <a:lnTo>
                    <a:pt x="7" y="15"/>
                  </a:lnTo>
                  <a:lnTo>
                    <a:pt x="0" y="11"/>
                  </a:lnTo>
                  <a:lnTo>
                    <a:pt x="0" y="4"/>
                  </a:lnTo>
                  <a:lnTo>
                    <a:pt x="43" y="0"/>
                  </a:lnTo>
                  <a:lnTo>
                    <a:pt x="43" y="4"/>
                  </a:lnTo>
                  <a:lnTo>
                    <a:pt x="43" y="22"/>
                  </a:lnTo>
                  <a:lnTo>
                    <a:pt x="51" y="15"/>
                  </a:lnTo>
                  <a:lnTo>
                    <a:pt x="61" y="7"/>
                  </a:lnTo>
                  <a:lnTo>
                    <a:pt x="72" y="0"/>
                  </a:lnTo>
                  <a:lnTo>
                    <a:pt x="80" y="0"/>
                  </a:lnTo>
                  <a:lnTo>
                    <a:pt x="87" y="0"/>
                  </a:lnTo>
                  <a:close/>
                </a:path>
              </a:pathLst>
            </a:custGeom>
            <a:solidFill>
              <a:srgbClr val="000000"/>
            </a:solidFill>
            <a:ln w="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90890" name="Freeform 74"/>
            <p:cNvSpPr>
              <a:spLocks/>
            </p:cNvSpPr>
            <p:nvPr/>
          </p:nvSpPr>
          <p:spPr bwMode="auto">
            <a:xfrm>
              <a:off x="8132" y="8209"/>
              <a:ext cx="127" cy="189"/>
            </a:xfrm>
            <a:custGeom>
              <a:avLst/>
              <a:gdLst/>
              <a:ahLst/>
              <a:cxnLst>
                <a:cxn ang="0">
                  <a:pos x="47" y="0"/>
                </a:cxn>
                <a:cxn ang="0">
                  <a:pos x="127" y="0"/>
                </a:cxn>
                <a:cxn ang="0">
                  <a:pos x="127" y="7"/>
                </a:cxn>
                <a:cxn ang="0">
                  <a:pos x="120" y="7"/>
                </a:cxn>
                <a:cxn ang="0">
                  <a:pos x="109" y="11"/>
                </a:cxn>
                <a:cxn ang="0">
                  <a:pos x="105" y="15"/>
                </a:cxn>
                <a:cxn ang="0">
                  <a:pos x="105" y="15"/>
                </a:cxn>
                <a:cxn ang="0">
                  <a:pos x="102" y="26"/>
                </a:cxn>
                <a:cxn ang="0">
                  <a:pos x="102" y="135"/>
                </a:cxn>
                <a:cxn ang="0">
                  <a:pos x="102" y="142"/>
                </a:cxn>
                <a:cxn ang="0">
                  <a:pos x="98" y="153"/>
                </a:cxn>
                <a:cxn ang="0">
                  <a:pos x="95" y="160"/>
                </a:cxn>
                <a:cxn ang="0">
                  <a:pos x="91" y="167"/>
                </a:cxn>
                <a:cxn ang="0">
                  <a:pos x="80" y="178"/>
                </a:cxn>
                <a:cxn ang="0">
                  <a:pos x="69" y="182"/>
                </a:cxn>
                <a:cxn ang="0">
                  <a:pos x="58" y="186"/>
                </a:cxn>
                <a:cxn ang="0">
                  <a:pos x="47" y="189"/>
                </a:cxn>
                <a:cxn ang="0">
                  <a:pos x="33" y="186"/>
                </a:cxn>
                <a:cxn ang="0">
                  <a:pos x="22" y="182"/>
                </a:cxn>
                <a:cxn ang="0">
                  <a:pos x="11" y="175"/>
                </a:cxn>
                <a:cxn ang="0">
                  <a:pos x="4" y="167"/>
                </a:cxn>
                <a:cxn ang="0">
                  <a:pos x="0" y="157"/>
                </a:cxn>
                <a:cxn ang="0">
                  <a:pos x="0" y="142"/>
                </a:cxn>
                <a:cxn ang="0">
                  <a:pos x="0" y="135"/>
                </a:cxn>
                <a:cxn ang="0">
                  <a:pos x="4" y="127"/>
                </a:cxn>
                <a:cxn ang="0">
                  <a:pos x="11" y="124"/>
                </a:cxn>
                <a:cxn ang="0">
                  <a:pos x="18" y="120"/>
                </a:cxn>
                <a:cxn ang="0">
                  <a:pos x="25" y="124"/>
                </a:cxn>
                <a:cxn ang="0">
                  <a:pos x="29" y="124"/>
                </a:cxn>
                <a:cxn ang="0">
                  <a:pos x="33" y="131"/>
                </a:cxn>
                <a:cxn ang="0">
                  <a:pos x="33" y="138"/>
                </a:cxn>
                <a:cxn ang="0">
                  <a:pos x="33" y="146"/>
                </a:cxn>
                <a:cxn ang="0">
                  <a:pos x="29" y="153"/>
                </a:cxn>
                <a:cxn ang="0">
                  <a:pos x="25" y="160"/>
                </a:cxn>
                <a:cxn ang="0">
                  <a:pos x="22" y="167"/>
                </a:cxn>
                <a:cxn ang="0">
                  <a:pos x="25" y="171"/>
                </a:cxn>
                <a:cxn ang="0">
                  <a:pos x="29" y="175"/>
                </a:cxn>
                <a:cxn ang="0">
                  <a:pos x="36" y="178"/>
                </a:cxn>
                <a:cxn ang="0">
                  <a:pos x="44" y="178"/>
                </a:cxn>
                <a:cxn ang="0">
                  <a:pos x="55" y="178"/>
                </a:cxn>
                <a:cxn ang="0">
                  <a:pos x="62" y="175"/>
                </a:cxn>
                <a:cxn ang="0">
                  <a:pos x="65" y="167"/>
                </a:cxn>
                <a:cxn ang="0">
                  <a:pos x="69" y="160"/>
                </a:cxn>
                <a:cxn ang="0">
                  <a:pos x="73" y="153"/>
                </a:cxn>
                <a:cxn ang="0">
                  <a:pos x="73" y="146"/>
                </a:cxn>
                <a:cxn ang="0">
                  <a:pos x="76" y="124"/>
                </a:cxn>
                <a:cxn ang="0">
                  <a:pos x="76" y="26"/>
                </a:cxn>
                <a:cxn ang="0">
                  <a:pos x="73" y="18"/>
                </a:cxn>
                <a:cxn ang="0">
                  <a:pos x="73" y="15"/>
                </a:cxn>
                <a:cxn ang="0">
                  <a:pos x="65" y="11"/>
                </a:cxn>
                <a:cxn ang="0">
                  <a:pos x="58" y="11"/>
                </a:cxn>
                <a:cxn ang="0">
                  <a:pos x="47" y="7"/>
                </a:cxn>
                <a:cxn ang="0">
                  <a:pos x="47" y="0"/>
                </a:cxn>
              </a:cxnLst>
              <a:rect l="0" t="0" r="r" b="b"/>
              <a:pathLst>
                <a:path w="127" h="189">
                  <a:moveTo>
                    <a:pt x="47" y="0"/>
                  </a:moveTo>
                  <a:lnTo>
                    <a:pt x="127" y="0"/>
                  </a:lnTo>
                  <a:lnTo>
                    <a:pt x="127" y="7"/>
                  </a:lnTo>
                  <a:lnTo>
                    <a:pt x="120" y="7"/>
                  </a:lnTo>
                  <a:lnTo>
                    <a:pt x="109" y="11"/>
                  </a:lnTo>
                  <a:lnTo>
                    <a:pt x="105" y="15"/>
                  </a:lnTo>
                  <a:lnTo>
                    <a:pt x="102" y="26"/>
                  </a:lnTo>
                  <a:lnTo>
                    <a:pt x="102" y="135"/>
                  </a:lnTo>
                  <a:lnTo>
                    <a:pt x="102" y="142"/>
                  </a:lnTo>
                  <a:lnTo>
                    <a:pt x="98" y="153"/>
                  </a:lnTo>
                  <a:lnTo>
                    <a:pt x="95" y="160"/>
                  </a:lnTo>
                  <a:lnTo>
                    <a:pt x="91" y="167"/>
                  </a:lnTo>
                  <a:lnTo>
                    <a:pt x="80" y="178"/>
                  </a:lnTo>
                  <a:lnTo>
                    <a:pt x="69" y="182"/>
                  </a:lnTo>
                  <a:lnTo>
                    <a:pt x="58" y="186"/>
                  </a:lnTo>
                  <a:lnTo>
                    <a:pt x="47" y="189"/>
                  </a:lnTo>
                  <a:lnTo>
                    <a:pt x="33" y="186"/>
                  </a:lnTo>
                  <a:lnTo>
                    <a:pt x="22" y="182"/>
                  </a:lnTo>
                  <a:lnTo>
                    <a:pt x="11" y="175"/>
                  </a:lnTo>
                  <a:lnTo>
                    <a:pt x="4" y="167"/>
                  </a:lnTo>
                  <a:lnTo>
                    <a:pt x="0" y="157"/>
                  </a:lnTo>
                  <a:lnTo>
                    <a:pt x="0" y="142"/>
                  </a:lnTo>
                  <a:lnTo>
                    <a:pt x="0" y="135"/>
                  </a:lnTo>
                  <a:lnTo>
                    <a:pt x="4" y="127"/>
                  </a:lnTo>
                  <a:lnTo>
                    <a:pt x="11" y="124"/>
                  </a:lnTo>
                  <a:lnTo>
                    <a:pt x="18" y="120"/>
                  </a:lnTo>
                  <a:lnTo>
                    <a:pt x="25" y="124"/>
                  </a:lnTo>
                  <a:lnTo>
                    <a:pt x="29" y="124"/>
                  </a:lnTo>
                  <a:lnTo>
                    <a:pt x="33" y="131"/>
                  </a:lnTo>
                  <a:lnTo>
                    <a:pt x="33" y="138"/>
                  </a:lnTo>
                  <a:lnTo>
                    <a:pt x="33" y="146"/>
                  </a:lnTo>
                  <a:lnTo>
                    <a:pt x="29" y="153"/>
                  </a:lnTo>
                  <a:lnTo>
                    <a:pt x="25" y="160"/>
                  </a:lnTo>
                  <a:lnTo>
                    <a:pt x="22" y="167"/>
                  </a:lnTo>
                  <a:lnTo>
                    <a:pt x="25" y="171"/>
                  </a:lnTo>
                  <a:lnTo>
                    <a:pt x="29" y="175"/>
                  </a:lnTo>
                  <a:lnTo>
                    <a:pt x="36" y="178"/>
                  </a:lnTo>
                  <a:lnTo>
                    <a:pt x="44" y="178"/>
                  </a:lnTo>
                  <a:lnTo>
                    <a:pt x="55" y="178"/>
                  </a:lnTo>
                  <a:lnTo>
                    <a:pt x="62" y="175"/>
                  </a:lnTo>
                  <a:lnTo>
                    <a:pt x="65" y="167"/>
                  </a:lnTo>
                  <a:lnTo>
                    <a:pt x="69" y="160"/>
                  </a:lnTo>
                  <a:lnTo>
                    <a:pt x="73" y="153"/>
                  </a:lnTo>
                  <a:lnTo>
                    <a:pt x="73" y="146"/>
                  </a:lnTo>
                  <a:lnTo>
                    <a:pt x="76" y="124"/>
                  </a:lnTo>
                  <a:lnTo>
                    <a:pt x="76" y="26"/>
                  </a:lnTo>
                  <a:lnTo>
                    <a:pt x="73" y="18"/>
                  </a:lnTo>
                  <a:lnTo>
                    <a:pt x="73" y="15"/>
                  </a:lnTo>
                  <a:lnTo>
                    <a:pt x="65" y="11"/>
                  </a:lnTo>
                  <a:lnTo>
                    <a:pt x="58" y="11"/>
                  </a:lnTo>
                  <a:lnTo>
                    <a:pt x="47" y="7"/>
                  </a:lnTo>
                  <a:lnTo>
                    <a:pt x="47" y="0"/>
                  </a:lnTo>
                  <a:close/>
                </a:path>
              </a:pathLst>
            </a:custGeom>
            <a:solidFill>
              <a:srgbClr val="000000"/>
            </a:solidFill>
            <a:ln w="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90889" name="Freeform 73"/>
            <p:cNvSpPr>
              <a:spLocks noEditPoints="1"/>
            </p:cNvSpPr>
            <p:nvPr/>
          </p:nvSpPr>
          <p:spPr bwMode="auto">
            <a:xfrm>
              <a:off x="8277" y="8260"/>
              <a:ext cx="113" cy="135"/>
            </a:xfrm>
            <a:custGeom>
              <a:avLst/>
              <a:gdLst/>
              <a:ahLst/>
              <a:cxnLst>
                <a:cxn ang="0">
                  <a:pos x="59" y="11"/>
                </a:cxn>
                <a:cxn ang="0">
                  <a:pos x="48" y="11"/>
                </a:cxn>
                <a:cxn ang="0">
                  <a:pos x="40" y="15"/>
                </a:cxn>
                <a:cxn ang="0">
                  <a:pos x="37" y="22"/>
                </a:cxn>
                <a:cxn ang="0">
                  <a:pos x="30" y="29"/>
                </a:cxn>
                <a:cxn ang="0">
                  <a:pos x="26" y="40"/>
                </a:cxn>
                <a:cxn ang="0">
                  <a:pos x="26" y="55"/>
                </a:cxn>
                <a:cxn ang="0">
                  <a:pos x="84" y="55"/>
                </a:cxn>
                <a:cxn ang="0">
                  <a:pos x="84" y="36"/>
                </a:cxn>
                <a:cxn ang="0">
                  <a:pos x="81" y="29"/>
                </a:cxn>
                <a:cxn ang="0">
                  <a:pos x="81" y="26"/>
                </a:cxn>
                <a:cxn ang="0">
                  <a:pos x="77" y="18"/>
                </a:cxn>
                <a:cxn ang="0">
                  <a:pos x="70" y="15"/>
                </a:cxn>
                <a:cxn ang="0">
                  <a:pos x="66" y="11"/>
                </a:cxn>
                <a:cxn ang="0">
                  <a:pos x="59" y="11"/>
                </a:cxn>
                <a:cxn ang="0">
                  <a:pos x="59" y="0"/>
                </a:cxn>
                <a:cxn ang="0">
                  <a:pos x="70" y="0"/>
                </a:cxn>
                <a:cxn ang="0">
                  <a:pos x="81" y="4"/>
                </a:cxn>
                <a:cxn ang="0">
                  <a:pos x="91" y="11"/>
                </a:cxn>
                <a:cxn ang="0">
                  <a:pos x="99" y="18"/>
                </a:cxn>
                <a:cxn ang="0">
                  <a:pos x="102" y="26"/>
                </a:cxn>
                <a:cxn ang="0">
                  <a:pos x="106" y="33"/>
                </a:cxn>
                <a:cxn ang="0">
                  <a:pos x="110" y="44"/>
                </a:cxn>
                <a:cxn ang="0">
                  <a:pos x="110" y="55"/>
                </a:cxn>
                <a:cxn ang="0">
                  <a:pos x="110" y="66"/>
                </a:cxn>
                <a:cxn ang="0">
                  <a:pos x="26" y="66"/>
                </a:cxn>
                <a:cxn ang="0">
                  <a:pos x="26" y="76"/>
                </a:cxn>
                <a:cxn ang="0">
                  <a:pos x="30" y="87"/>
                </a:cxn>
                <a:cxn ang="0">
                  <a:pos x="30" y="98"/>
                </a:cxn>
                <a:cxn ang="0">
                  <a:pos x="37" y="106"/>
                </a:cxn>
                <a:cxn ang="0">
                  <a:pos x="40" y="113"/>
                </a:cxn>
                <a:cxn ang="0">
                  <a:pos x="48" y="116"/>
                </a:cxn>
                <a:cxn ang="0">
                  <a:pos x="59" y="120"/>
                </a:cxn>
                <a:cxn ang="0">
                  <a:pos x="70" y="120"/>
                </a:cxn>
                <a:cxn ang="0">
                  <a:pos x="81" y="120"/>
                </a:cxn>
                <a:cxn ang="0">
                  <a:pos x="88" y="116"/>
                </a:cxn>
                <a:cxn ang="0">
                  <a:pos x="95" y="109"/>
                </a:cxn>
                <a:cxn ang="0">
                  <a:pos x="106" y="95"/>
                </a:cxn>
                <a:cxn ang="0">
                  <a:pos x="113" y="102"/>
                </a:cxn>
                <a:cxn ang="0">
                  <a:pos x="102" y="116"/>
                </a:cxn>
                <a:cxn ang="0">
                  <a:pos x="91" y="127"/>
                </a:cxn>
                <a:cxn ang="0">
                  <a:pos x="77" y="135"/>
                </a:cxn>
                <a:cxn ang="0">
                  <a:pos x="62" y="135"/>
                </a:cxn>
                <a:cxn ang="0">
                  <a:pos x="48" y="135"/>
                </a:cxn>
                <a:cxn ang="0">
                  <a:pos x="33" y="131"/>
                </a:cxn>
                <a:cxn ang="0">
                  <a:pos x="22" y="124"/>
                </a:cxn>
                <a:cxn ang="0">
                  <a:pos x="15" y="116"/>
                </a:cxn>
                <a:cxn ang="0">
                  <a:pos x="8" y="106"/>
                </a:cxn>
                <a:cxn ang="0">
                  <a:pos x="4" y="95"/>
                </a:cxn>
                <a:cxn ang="0">
                  <a:pos x="0" y="80"/>
                </a:cxn>
                <a:cxn ang="0">
                  <a:pos x="0" y="66"/>
                </a:cxn>
                <a:cxn ang="0">
                  <a:pos x="0" y="55"/>
                </a:cxn>
                <a:cxn ang="0">
                  <a:pos x="4" y="44"/>
                </a:cxn>
                <a:cxn ang="0">
                  <a:pos x="8" y="33"/>
                </a:cxn>
                <a:cxn ang="0">
                  <a:pos x="15" y="22"/>
                </a:cxn>
                <a:cxn ang="0">
                  <a:pos x="22" y="11"/>
                </a:cxn>
                <a:cxn ang="0">
                  <a:pos x="33" y="7"/>
                </a:cxn>
                <a:cxn ang="0">
                  <a:pos x="44" y="4"/>
                </a:cxn>
                <a:cxn ang="0">
                  <a:pos x="59" y="0"/>
                </a:cxn>
              </a:cxnLst>
              <a:rect l="0" t="0" r="r" b="b"/>
              <a:pathLst>
                <a:path w="113" h="135">
                  <a:moveTo>
                    <a:pt x="59" y="11"/>
                  </a:moveTo>
                  <a:lnTo>
                    <a:pt x="48" y="11"/>
                  </a:lnTo>
                  <a:lnTo>
                    <a:pt x="40" y="15"/>
                  </a:lnTo>
                  <a:lnTo>
                    <a:pt x="37" y="22"/>
                  </a:lnTo>
                  <a:lnTo>
                    <a:pt x="30" y="29"/>
                  </a:lnTo>
                  <a:lnTo>
                    <a:pt x="26" y="40"/>
                  </a:lnTo>
                  <a:lnTo>
                    <a:pt x="26" y="55"/>
                  </a:lnTo>
                  <a:lnTo>
                    <a:pt x="84" y="55"/>
                  </a:lnTo>
                  <a:lnTo>
                    <a:pt x="84" y="36"/>
                  </a:lnTo>
                  <a:lnTo>
                    <a:pt x="81" y="29"/>
                  </a:lnTo>
                  <a:lnTo>
                    <a:pt x="81" y="26"/>
                  </a:lnTo>
                  <a:lnTo>
                    <a:pt x="77" y="18"/>
                  </a:lnTo>
                  <a:lnTo>
                    <a:pt x="70" y="15"/>
                  </a:lnTo>
                  <a:lnTo>
                    <a:pt x="66" y="11"/>
                  </a:lnTo>
                  <a:lnTo>
                    <a:pt x="59" y="11"/>
                  </a:lnTo>
                  <a:close/>
                  <a:moveTo>
                    <a:pt x="59" y="0"/>
                  </a:moveTo>
                  <a:lnTo>
                    <a:pt x="70" y="0"/>
                  </a:lnTo>
                  <a:lnTo>
                    <a:pt x="81" y="4"/>
                  </a:lnTo>
                  <a:lnTo>
                    <a:pt x="91" y="11"/>
                  </a:lnTo>
                  <a:lnTo>
                    <a:pt x="99" y="18"/>
                  </a:lnTo>
                  <a:lnTo>
                    <a:pt x="102" y="26"/>
                  </a:lnTo>
                  <a:lnTo>
                    <a:pt x="106" y="33"/>
                  </a:lnTo>
                  <a:lnTo>
                    <a:pt x="110" y="44"/>
                  </a:lnTo>
                  <a:lnTo>
                    <a:pt x="110" y="55"/>
                  </a:lnTo>
                  <a:lnTo>
                    <a:pt x="110" y="66"/>
                  </a:lnTo>
                  <a:lnTo>
                    <a:pt x="26" y="66"/>
                  </a:lnTo>
                  <a:lnTo>
                    <a:pt x="26" y="76"/>
                  </a:lnTo>
                  <a:lnTo>
                    <a:pt x="30" y="87"/>
                  </a:lnTo>
                  <a:lnTo>
                    <a:pt x="30" y="98"/>
                  </a:lnTo>
                  <a:lnTo>
                    <a:pt x="37" y="106"/>
                  </a:lnTo>
                  <a:lnTo>
                    <a:pt x="40" y="113"/>
                  </a:lnTo>
                  <a:lnTo>
                    <a:pt x="48" y="116"/>
                  </a:lnTo>
                  <a:lnTo>
                    <a:pt x="59" y="120"/>
                  </a:lnTo>
                  <a:lnTo>
                    <a:pt x="70" y="120"/>
                  </a:lnTo>
                  <a:lnTo>
                    <a:pt x="81" y="120"/>
                  </a:lnTo>
                  <a:lnTo>
                    <a:pt x="88" y="116"/>
                  </a:lnTo>
                  <a:lnTo>
                    <a:pt x="95" y="109"/>
                  </a:lnTo>
                  <a:lnTo>
                    <a:pt x="106" y="95"/>
                  </a:lnTo>
                  <a:lnTo>
                    <a:pt x="113" y="102"/>
                  </a:lnTo>
                  <a:lnTo>
                    <a:pt x="102" y="116"/>
                  </a:lnTo>
                  <a:lnTo>
                    <a:pt x="91" y="127"/>
                  </a:lnTo>
                  <a:lnTo>
                    <a:pt x="77" y="135"/>
                  </a:lnTo>
                  <a:lnTo>
                    <a:pt x="62" y="135"/>
                  </a:lnTo>
                  <a:lnTo>
                    <a:pt x="48" y="135"/>
                  </a:lnTo>
                  <a:lnTo>
                    <a:pt x="33" y="131"/>
                  </a:lnTo>
                  <a:lnTo>
                    <a:pt x="22" y="124"/>
                  </a:lnTo>
                  <a:lnTo>
                    <a:pt x="15" y="116"/>
                  </a:lnTo>
                  <a:lnTo>
                    <a:pt x="8" y="106"/>
                  </a:lnTo>
                  <a:lnTo>
                    <a:pt x="4" y="95"/>
                  </a:lnTo>
                  <a:lnTo>
                    <a:pt x="0" y="80"/>
                  </a:lnTo>
                  <a:lnTo>
                    <a:pt x="0" y="66"/>
                  </a:lnTo>
                  <a:lnTo>
                    <a:pt x="0" y="55"/>
                  </a:lnTo>
                  <a:lnTo>
                    <a:pt x="4" y="44"/>
                  </a:lnTo>
                  <a:lnTo>
                    <a:pt x="8" y="33"/>
                  </a:lnTo>
                  <a:lnTo>
                    <a:pt x="15" y="22"/>
                  </a:lnTo>
                  <a:lnTo>
                    <a:pt x="22" y="11"/>
                  </a:lnTo>
                  <a:lnTo>
                    <a:pt x="33" y="7"/>
                  </a:lnTo>
                  <a:lnTo>
                    <a:pt x="44" y="4"/>
                  </a:lnTo>
                  <a:lnTo>
                    <a:pt x="59" y="0"/>
                  </a:lnTo>
                  <a:close/>
                </a:path>
              </a:pathLst>
            </a:custGeom>
            <a:solidFill>
              <a:srgbClr val="000000"/>
            </a:solidFill>
            <a:ln w="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90888" name="Freeform 72"/>
            <p:cNvSpPr>
              <a:spLocks noEditPoints="1"/>
            </p:cNvSpPr>
            <p:nvPr/>
          </p:nvSpPr>
          <p:spPr bwMode="auto">
            <a:xfrm>
              <a:off x="8376" y="8195"/>
              <a:ext cx="76" cy="254"/>
            </a:xfrm>
            <a:custGeom>
              <a:avLst/>
              <a:gdLst/>
              <a:ahLst/>
              <a:cxnLst>
                <a:cxn ang="0">
                  <a:pos x="72" y="69"/>
                </a:cxn>
                <a:cxn ang="0">
                  <a:pos x="76" y="69"/>
                </a:cxn>
                <a:cxn ang="0">
                  <a:pos x="76" y="189"/>
                </a:cxn>
                <a:cxn ang="0">
                  <a:pos x="76" y="203"/>
                </a:cxn>
                <a:cxn ang="0">
                  <a:pos x="72" y="218"/>
                </a:cxn>
                <a:cxn ang="0">
                  <a:pos x="65" y="229"/>
                </a:cxn>
                <a:cxn ang="0">
                  <a:pos x="62" y="236"/>
                </a:cxn>
                <a:cxn ang="0">
                  <a:pos x="54" y="243"/>
                </a:cxn>
                <a:cxn ang="0">
                  <a:pos x="43" y="251"/>
                </a:cxn>
                <a:cxn ang="0">
                  <a:pos x="32" y="254"/>
                </a:cxn>
                <a:cxn ang="0">
                  <a:pos x="25" y="254"/>
                </a:cxn>
                <a:cxn ang="0">
                  <a:pos x="14" y="254"/>
                </a:cxn>
                <a:cxn ang="0">
                  <a:pos x="7" y="251"/>
                </a:cxn>
                <a:cxn ang="0">
                  <a:pos x="3" y="243"/>
                </a:cxn>
                <a:cxn ang="0">
                  <a:pos x="0" y="240"/>
                </a:cxn>
                <a:cxn ang="0">
                  <a:pos x="0" y="232"/>
                </a:cxn>
                <a:cxn ang="0">
                  <a:pos x="3" y="229"/>
                </a:cxn>
                <a:cxn ang="0">
                  <a:pos x="7" y="225"/>
                </a:cxn>
                <a:cxn ang="0">
                  <a:pos x="11" y="225"/>
                </a:cxn>
                <a:cxn ang="0">
                  <a:pos x="18" y="229"/>
                </a:cxn>
                <a:cxn ang="0">
                  <a:pos x="25" y="232"/>
                </a:cxn>
                <a:cxn ang="0">
                  <a:pos x="29" y="236"/>
                </a:cxn>
                <a:cxn ang="0">
                  <a:pos x="32" y="243"/>
                </a:cxn>
                <a:cxn ang="0">
                  <a:pos x="40" y="243"/>
                </a:cxn>
                <a:cxn ang="0">
                  <a:pos x="43" y="240"/>
                </a:cxn>
                <a:cxn ang="0">
                  <a:pos x="47" y="232"/>
                </a:cxn>
                <a:cxn ang="0">
                  <a:pos x="51" y="222"/>
                </a:cxn>
                <a:cxn ang="0">
                  <a:pos x="51" y="211"/>
                </a:cxn>
                <a:cxn ang="0">
                  <a:pos x="51" y="192"/>
                </a:cxn>
                <a:cxn ang="0">
                  <a:pos x="51" y="98"/>
                </a:cxn>
                <a:cxn ang="0">
                  <a:pos x="51" y="91"/>
                </a:cxn>
                <a:cxn ang="0">
                  <a:pos x="43" y="83"/>
                </a:cxn>
                <a:cxn ang="0">
                  <a:pos x="40" y="83"/>
                </a:cxn>
                <a:cxn ang="0">
                  <a:pos x="36" y="80"/>
                </a:cxn>
                <a:cxn ang="0">
                  <a:pos x="29" y="80"/>
                </a:cxn>
                <a:cxn ang="0">
                  <a:pos x="22" y="80"/>
                </a:cxn>
                <a:cxn ang="0">
                  <a:pos x="22" y="69"/>
                </a:cxn>
                <a:cxn ang="0">
                  <a:pos x="72" y="69"/>
                </a:cxn>
                <a:cxn ang="0">
                  <a:pos x="62" y="0"/>
                </a:cxn>
                <a:cxn ang="0">
                  <a:pos x="69" y="3"/>
                </a:cxn>
                <a:cxn ang="0">
                  <a:pos x="72" y="7"/>
                </a:cxn>
                <a:cxn ang="0">
                  <a:pos x="76" y="10"/>
                </a:cxn>
                <a:cxn ang="0">
                  <a:pos x="76" y="18"/>
                </a:cxn>
                <a:cxn ang="0">
                  <a:pos x="76" y="25"/>
                </a:cxn>
                <a:cxn ang="0">
                  <a:pos x="72" y="29"/>
                </a:cxn>
                <a:cxn ang="0">
                  <a:pos x="69" y="32"/>
                </a:cxn>
                <a:cxn ang="0">
                  <a:pos x="62" y="36"/>
                </a:cxn>
                <a:cxn ang="0">
                  <a:pos x="54" y="32"/>
                </a:cxn>
                <a:cxn ang="0">
                  <a:pos x="51" y="29"/>
                </a:cxn>
                <a:cxn ang="0">
                  <a:pos x="47" y="25"/>
                </a:cxn>
                <a:cxn ang="0">
                  <a:pos x="43" y="18"/>
                </a:cxn>
                <a:cxn ang="0">
                  <a:pos x="47" y="10"/>
                </a:cxn>
                <a:cxn ang="0">
                  <a:pos x="51" y="7"/>
                </a:cxn>
                <a:cxn ang="0">
                  <a:pos x="54" y="3"/>
                </a:cxn>
                <a:cxn ang="0">
                  <a:pos x="62" y="0"/>
                </a:cxn>
              </a:cxnLst>
              <a:rect l="0" t="0" r="r" b="b"/>
              <a:pathLst>
                <a:path w="76" h="254">
                  <a:moveTo>
                    <a:pt x="72" y="69"/>
                  </a:moveTo>
                  <a:lnTo>
                    <a:pt x="76" y="69"/>
                  </a:lnTo>
                  <a:lnTo>
                    <a:pt x="76" y="189"/>
                  </a:lnTo>
                  <a:lnTo>
                    <a:pt x="76" y="203"/>
                  </a:lnTo>
                  <a:lnTo>
                    <a:pt x="72" y="218"/>
                  </a:lnTo>
                  <a:lnTo>
                    <a:pt x="65" y="229"/>
                  </a:lnTo>
                  <a:lnTo>
                    <a:pt x="62" y="236"/>
                  </a:lnTo>
                  <a:lnTo>
                    <a:pt x="54" y="243"/>
                  </a:lnTo>
                  <a:lnTo>
                    <a:pt x="43" y="251"/>
                  </a:lnTo>
                  <a:lnTo>
                    <a:pt x="32" y="254"/>
                  </a:lnTo>
                  <a:lnTo>
                    <a:pt x="25" y="254"/>
                  </a:lnTo>
                  <a:lnTo>
                    <a:pt x="14" y="254"/>
                  </a:lnTo>
                  <a:lnTo>
                    <a:pt x="7" y="251"/>
                  </a:lnTo>
                  <a:lnTo>
                    <a:pt x="3" y="243"/>
                  </a:lnTo>
                  <a:lnTo>
                    <a:pt x="0" y="240"/>
                  </a:lnTo>
                  <a:lnTo>
                    <a:pt x="0" y="232"/>
                  </a:lnTo>
                  <a:lnTo>
                    <a:pt x="3" y="229"/>
                  </a:lnTo>
                  <a:lnTo>
                    <a:pt x="7" y="225"/>
                  </a:lnTo>
                  <a:lnTo>
                    <a:pt x="11" y="225"/>
                  </a:lnTo>
                  <a:lnTo>
                    <a:pt x="18" y="229"/>
                  </a:lnTo>
                  <a:lnTo>
                    <a:pt x="25" y="232"/>
                  </a:lnTo>
                  <a:lnTo>
                    <a:pt x="29" y="236"/>
                  </a:lnTo>
                  <a:lnTo>
                    <a:pt x="32" y="243"/>
                  </a:lnTo>
                  <a:lnTo>
                    <a:pt x="40" y="243"/>
                  </a:lnTo>
                  <a:lnTo>
                    <a:pt x="43" y="240"/>
                  </a:lnTo>
                  <a:lnTo>
                    <a:pt x="47" y="232"/>
                  </a:lnTo>
                  <a:lnTo>
                    <a:pt x="51" y="222"/>
                  </a:lnTo>
                  <a:lnTo>
                    <a:pt x="51" y="211"/>
                  </a:lnTo>
                  <a:lnTo>
                    <a:pt x="51" y="192"/>
                  </a:lnTo>
                  <a:lnTo>
                    <a:pt x="51" y="98"/>
                  </a:lnTo>
                  <a:lnTo>
                    <a:pt x="51" y="91"/>
                  </a:lnTo>
                  <a:lnTo>
                    <a:pt x="43" y="83"/>
                  </a:lnTo>
                  <a:lnTo>
                    <a:pt x="40" y="83"/>
                  </a:lnTo>
                  <a:lnTo>
                    <a:pt x="36" y="80"/>
                  </a:lnTo>
                  <a:lnTo>
                    <a:pt x="29" y="80"/>
                  </a:lnTo>
                  <a:lnTo>
                    <a:pt x="22" y="80"/>
                  </a:lnTo>
                  <a:lnTo>
                    <a:pt x="22" y="69"/>
                  </a:lnTo>
                  <a:lnTo>
                    <a:pt x="72" y="69"/>
                  </a:lnTo>
                  <a:close/>
                  <a:moveTo>
                    <a:pt x="62" y="0"/>
                  </a:moveTo>
                  <a:lnTo>
                    <a:pt x="69" y="3"/>
                  </a:lnTo>
                  <a:lnTo>
                    <a:pt x="72" y="7"/>
                  </a:lnTo>
                  <a:lnTo>
                    <a:pt x="76" y="10"/>
                  </a:lnTo>
                  <a:lnTo>
                    <a:pt x="76" y="18"/>
                  </a:lnTo>
                  <a:lnTo>
                    <a:pt x="76" y="25"/>
                  </a:lnTo>
                  <a:lnTo>
                    <a:pt x="72" y="29"/>
                  </a:lnTo>
                  <a:lnTo>
                    <a:pt x="69" y="32"/>
                  </a:lnTo>
                  <a:lnTo>
                    <a:pt x="62" y="36"/>
                  </a:lnTo>
                  <a:lnTo>
                    <a:pt x="54" y="32"/>
                  </a:lnTo>
                  <a:lnTo>
                    <a:pt x="51" y="29"/>
                  </a:lnTo>
                  <a:lnTo>
                    <a:pt x="47" y="25"/>
                  </a:lnTo>
                  <a:lnTo>
                    <a:pt x="43" y="18"/>
                  </a:lnTo>
                  <a:lnTo>
                    <a:pt x="47" y="10"/>
                  </a:lnTo>
                  <a:lnTo>
                    <a:pt x="51" y="7"/>
                  </a:lnTo>
                  <a:lnTo>
                    <a:pt x="54" y="3"/>
                  </a:lnTo>
                  <a:lnTo>
                    <a:pt x="62" y="0"/>
                  </a:lnTo>
                  <a:close/>
                </a:path>
              </a:pathLst>
            </a:custGeom>
            <a:solidFill>
              <a:srgbClr val="000000"/>
            </a:solidFill>
            <a:ln w="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90887" name="Freeform 71"/>
            <p:cNvSpPr>
              <a:spLocks/>
            </p:cNvSpPr>
            <p:nvPr/>
          </p:nvSpPr>
          <p:spPr bwMode="auto">
            <a:xfrm>
              <a:off x="8478" y="8264"/>
              <a:ext cx="141" cy="131"/>
            </a:xfrm>
            <a:custGeom>
              <a:avLst/>
              <a:gdLst/>
              <a:ahLst/>
              <a:cxnLst>
                <a:cxn ang="0">
                  <a:pos x="43" y="0"/>
                </a:cxn>
                <a:cxn ang="0">
                  <a:pos x="43" y="0"/>
                </a:cxn>
                <a:cxn ang="0">
                  <a:pos x="43" y="91"/>
                </a:cxn>
                <a:cxn ang="0">
                  <a:pos x="47" y="102"/>
                </a:cxn>
                <a:cxn ang="0">
                  <a:pos x="50" y="109"/>
                </a:cxn>
                <a:cxn ang="0">
                  <a:pos x="58" y="116"/>
                </a:cxn>
                <a:cxn ang="0">
                  <a:pos x="65" y="116"/>
                </a:cxn>
                <a:cxn ang="0">
                  <a:pos x="72" y="116"/>
                </a:cxn>
                <a:cxn ang="0">
                  <a:pos x="80" y="116"/>
                </a:cxn>
                <a:cxn ang="0">
                  <a:pos x="87" y="109"/>
                </a:cxn>
                <a:cxn ang="0">
                  <a:pos x="94" y="105"/>
                </a:cxn>
                <a:cxn ang="0">
                  <a:pos x="98" y="98"/>
                </a:cxn>
                <a:cxn ang="0">
                  <a:pos x="98" y="25"/>
                </a:cxn>
                <a:cxn ang="0">
                  <a:pos x="98" y="18"/>
                </a:cxn>
                <a:cxn ang="0">
                  <a:pos x="90" y="14"/>
                </a:cxn>
                <a:cxn ang="0">
                  <a:pos x="83" y="11"/>
                </a:cxn>
                <a:cxn ang="0">
                  <a:pos x="72" y="11"/>
                </a:cxn>
                <a:cxn ang="0">
                  <a:pos x="72" y="3"/>
                </a:cxn>
                <a:cxn ang="0">
                  <a:pos x="120" y="0"/>
                </a:cxn>
                <a:cxn ang="0">
                  <a:pos x="123" y="0"/>
                </a:cxn>
                <a:cxn ang="0">
                  <a:pos x="123" y="102"/>
                </a:cxn>
                <a:cxn ang="0">
                  <a:pos x="123" y="109"/>
                </a:cxn>
                <a:cxn ang="0">
                  <a:pos x="130" y="116"/>
                </a:cxn>
                <a:cxn ang="0">
                  <a:pos x="134" y="116"/>
                </a:cxn>
                <a:cxn ang="0">
                  <a:pos x="141" y="116"/>
                </a:cxn>
                <a:cxn ang="0">
                  <a:pos x="141" y="127"/>
                </a:cxn>
                <a:cxn ang="0">
                  <a:pos x="101" y="127"/>
                </a:cxn>
                <a:cxn ang="0">
                  <a:pos x="98" y="127"/>
                </a:cxn>
                <a:cxn ang="0">
                  <a:pos x="98" y="109"/>
                </a:cxn>
                <a:cxn ang="0">
                  <a:pos x="98" y="109"/>
                </a:cxn>
                <a:cxn ang="0">
                  <a:pos x="90" y="116"/>
                </a:cxn>
                <a:cxn ang="0">
                  <a:pos x="83" y="123"/>
                </a:cxn>
                <a:cxn ang="0">
                  <a:pos x="69" y="131"/>
                </a:cxn>
                <a:cxn ang="0">
                  <a:pos x="65" y="131"/>
                </a:cxn>
                <a:cxn ang="0">
                  <a:pos x="54" y="131"/>
                </a:cxn>
                <a:cxn ang="0">
                  <a:pos x="43" y="131"/>
                </a:cxn>
                <a:cxn ang="0">
                  <a:pos x="36" y="127"/>
                </a:cxn>
                <a:cxn ang="0">
                  <a:pos x="29" y="120"/>
                </a:cxn>
                <a:cxn ang="0">
                  <a:pos x="25" y="112"/>
                </a:cxn>
                <a:cxn ang="0">
                  <a:pos x="21" y="102"/>
                </a:cxn>
                <a:cxn ang="0">
                  <a:pos x="21" y="87"/>
                </a:cxn>
                <a:cxn ang="0">
                  <a:pos x="21" y="25"/>
                </a:cxn>
                <a:cxn ang="0">
                  <a:pos x="18" y="18"/>
                </a:cxn>
                <a:cxn ang="0">
                  <a:pos x="14" y="14"/>
                </a:cxn>
                <a:cxn ang="0">
                  <a:pos x="7" y="11"/>
                </a:cxn>
                <a:cxn ang="0">
                  <a:pos x="0" y="11"/>
                </a:cxn>
                <a:cxn ang="0">
                  <a:pos x="0" y="3"/>
                </a:cxn>
                <a:cxn ang="0">
                  <a:pos x="43" y="0"/>
                </a:cxn>
              </a:cxnLst>
              <a:rect l="0" t="0" r="r" b="b"/>
              <a:pathLst>
                <a:path w="141" h="131">
                  <a:moveTo>
                    <a:pt x="43" y="0"/>
                  </a:moveTo>
                  <a:lnTo>
                    <a:pt x="43" y="0"/>
                  </a:lnTo>
                  <a:lnTo>
                    <a:pt x="43" y="91"/>
                  </a:lnTo>
                  <a:lnTo>
                    <a:pt x="47" y="102"/>
                  </a:lnTo>
                  <a:lnTo>
                    <a:pt x="50" y="109"/>
                  </a:lnTo>
                  <a:lnTo>
                    <a:pt x="58" y="116"/>
                  </a:lnTo>
                  <a:lnTo>
                    <a:pt x="65" y="116"/>
                  </a:lnTo>
                  <a:lnTo>
                    <a:pt x="72" y="116"/>
                  </a:lnTo>
                  <a:lnTo>
                    <a:pt x="80" y="116"/>
                  </a:lnTo>
                  <a:lnTo>
                    <a:pt x="87" y="109"/>
                  </a:lnTo>
                  <a:lnTo>
                    <a:pt x="94" y="105"/>
                  </a:lnTo>
                  <a:lnTo>
                    <a:pt x="98" y="98"/>
                  </a:lnTo>
                  <a:lnTo>
                    <a:pt x="98" y="25"/>
                  </a:lnTo>
                  <a:lnTo>
                    <a:pt x="98" y="18"/>
                  </a:lnTo>
                  <a:lnTo>
                    <a:pt x="90" y="14"/>
                  </a:lnTo>
                  <a:lnTo>
                    <a:pt x="83" y="11"/>
                  </a:lnTo>
                  <a:lnTo>
                    <a:pt x="72" y="11"/>
                  </a:lnTo>
                  <a:lnTo>
                    <a:pt x="72" y="3"/>
                  </a:lnTo>
                  <a:lnTo>
                    <a:pt x="120" y="0"/>
                  </a:lnTo>
                  <a:lnTo>
                    <a:pt x="123" y="0"/>
                  </a:lnTo>
                  <a:lnTo>
                    <a:pt x="123" y="102"/>
                  </a:lnTo>
                  <a:lnTo>
                    <a:pt x="123" y="109"/>
                  </a:lnTo>
                  <a:lnTo>
                    <a:pt x="130" y="116"/>
                  </a:lnTo>
                  <a:lnTo>
                    <a:pt x="134" y="116"/>
                  </a:lnTo>
                  <a:lnTo>
                    <a:pt x="141" y="116"/>
                  </a:lnTo>
                  <a:lnTo>
                    <a:pt x="141" y="127"/>
                  </a:lnTo>
                  <a:lnTo>
                    <a:pt x="101" y="127"/>
                  </a:lnTo>
                  <a:lnTo>
                    <a:pt x="98" y="127"/>
                  </a:lnTo>
                  <a:lnTo>
                    <a:pt x="98" y="109"/>
                  </a:lnTo>
                  <a:lnTo>
                    <a:pt x="90" y="116"/>
                  </a:lnTo>
                  <a:lnTo>
                    <a:pt x="83" y="123"/>
                  </a:lnTo>
                  <a:lnTo>
                    <a:pt x="69" y="131"/>
                  </a:lnTo>
                  <a:lnTo>
                    <a:pt x="65" y="131"/>
                  </a:lnTo>
                  <a:lnTo>
                    <a:pt x="54" y="131"/>
                  </a:lnTo>
                  <a:lnTo>
                    <a:pt x="43" y="131"/>
                  </a:lnTo>
                  <a:lnTo>
                    <a:pt x="36" y="127"/>
                  </a:lnTo>
                  <a:lnTo>
                    <a:pt x="29" y="120"/>
                  </a:lnTo>
                  <a:lnTo>
                    <a:pt x="25" y="112"/>
                  </a:lnTo>
                  <a:lnTo>
                    <a:pt x="21" y="102"/>
                  </a:lnTo>
                  <a:lnTo>
                    <a:pt x="21" y="87"/>
                  </a:lnTo>
                  <a:lnTo>
                    <a:pt x="21" y="25"/>
                  </a:lnTo>
                  <a:lnTo>
                    <a:pt x="18" y="18"/>
                  </a:lnTo>
                  <a:lnTo>
                    <a:pt x="14" y="14"/>
                  </a:lnTo>
                  <a:lnTo>
                    <a:pt x="7" y="11"/>
                  </a:lnTo>
                  <a:lnTo>
                    <a:pt x="0" y="11"/>
                  </a:lnTo>
                  <a:lnTo>
                    <a:pt x="0" y="3"/>
                  </a:lnTo>
                  <a:lnTo>
                    <a:pt x="43" y="0"/>
                  </a:lnTo>
                  <a:close/>
                </a:path>
              </a:pathLst>
            </a:custGeom>
            <a:solidFill>
              <a:srgbClr val="000000"/>
            </a:solidFill>
            <a:ln w="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90886" name="Freeform 70"/>
            <p:cNvSpPr>
              <a:spLocks/>
            </p:cNvSpPr>
            <p:nvPr/>
          </p:nvSpPr>
          <p:spPr bwMode="auto">
            <a:xfrm>
              <a:off x="8634" y="8260"/>
              <a:ext cx="142" cy="131"/>
            </a:xfrm>
            <a:custGeom>
              <a:avLst/>
              <a:gdLst/>
              <a:ahLst/>
              <a:cxnLst>
                <a:cxn ang="0">
                  <a:pos x="87" y="0"/>
                </a:cxn>
                <a:cxn ang="0">
                  <a:pos x="98" y="4"/>
                </a:cxn>
                <a:cxn ang="0">
                  <a:pos x="109" y="7"/>
                </a:cxn>
                <a:cxn ang="0">
                  <a:pos x="116" y="11"/>
                </a:cxn>
                <a:cxn ang="0">
                  <a:pos x="120" y="22"/>
                </a:cxn>
                <a:cxn ang="0">
                  <a:pos x="124" y="29"/>
                </a:cxn>
                <a:cxn ang="0">
                  <a:pos x="124" y="44"/>
                </a:cxn>
                <a:cxn ang="0">
                  <a:pos x="124" y="109"/>
                </a:cxn>
                <a:cxn ang="0">
                  <a:pos x="127" y="116"/>
                </a:cxn>
                <a:cxn ang="0">
                  <a:pos x="131" y="120"/>
                </a:cxn>
                <a:cxn ang="0">
                  <a:pos x="138" y="124"/>
                </a:cxn>
                <a:cxn ang="0">
                  <a:pos x="142" y="124"/>
                </a:cxn>
                <a:cxn ang="0">
                  <a:pos x="142" y="131"/>
                </a:cxn>
                <a:cxn ang="0">
                  <a:pos x="80" y="131"/>
                </a:cxn>
                <a:cxn ang="0">
                  <a:pos x="80" y="124"/>
                </a:cxn>
                <a:cxn ang="0">
                  <a:pos x="87" y="124"/>
                </a:cxn>
                <a:cxn ang="0">
                  <a:pos x="94" y="124"/>
                </a:cxn>
                <a:cxn ang="0">
                  <a:pos x="94" y="120"/>
                </a:cxn>
                <a:cxn ang="0">
                  <a:pos x="98" y="116"/>
                </a:cxn>
                <a:cxn ang="0">
                  <a:pos x="98" y="109"/>
                </a:cxn>
                <a:cxn ang="0">
                  <a:pos x="98" y="44"/>
                </a:cxn>
                <a:cxn ang="0">
                  <a:pos x="98" y="33"/>
                </a:cxn>
                <a:cxn ang="0">
                  <a:pos x="94" y="22"/>
                </a:cxn>
                <a:cxn ang="0">
                  <a:pos x="87" y="18"/>
                </a:cxn>
                <a:cxn ang="0">
                  <a:pos x="76" y="15"/>
                </a:cxn>
                <a:cxn ang="0">
                  <a:pos x="65" y="18"/>
                </a:cxn>
                <a:cxn ang="0">
                  <a:pos x="54" y="22"/>
                </a:cxn>
                <a:cxn ang="0">
                  <a:pos x="47" y="29"/>
                </a:cxn>
                <a:cxn ang="0">
                  <a:pos x="44" y="36"/>
                </a:cxn>
                <a:cxn ang="0">
                  <a:pos x="44" y="109"/>
                </a:cxn>
                <a:cxn ang="0">
                  <a:pos x="47" y="116"/>
                </a:cxn>
                <a:cxn ang="0">
                  <a:pos x="51" y="120"/>
                </a:cxn>
                <a:cxn ang="0">
                  <a:pos x="58" y="124"/>
                </a:cxn>
                <a:cxn ang="0">
                  <a:pos x="65" y="124"/>
                </a:cxn>
                <a:cxn ang="0">
                  <a:pos x="65" y="131"/>
                </a:cxn>
                <a:cxn ang="0">
                  <a:pos x="0" y="131"/>
                </a:cxn>
                <a:cxn ang="0">
                  <a:pos x="0" y="124"/>
                </a:cxn>
                <a:cxn ang="0">
                  <a:pos x="7" y="124"/>
                </a:cxn>
                <a:cxn ang="0">
                  <a:pos x="14" y="124"/>
                </a:cxn>
                <a:cxn ang="0">
                  <a:pos x="18" y="116"/>
                </a:cxn>
                <a:cxn ang="0">
                  <a:pos x="22" y="109"/>
                </a:cxn>
                <a:cxn ang="0">
                  <a:pos x="22" y="33"/>
                </a:cxn>
                <a:cxn ang="0">
                  <a:pos x="18" y="22"/>
                </a:cxn>
                <a:cxn ang="0">
                  <a:pos x="14" y="18"/>
                </a:cxn>
                <a:cxn ang="0">
                  <a:pos x="7" y="15"/>
                </a:cxn>
                <a:cxn ang="0">
                  <a:pos x="0" y="15"/>
                </a:cxn>
                <a:cxn ang="0">
                  <a:pos x="0" y="4"/>
                </a:cxn>
                <a:cxn ang="0">
                  <a:pos x="44" y="4"/>
                </a:cxn>
                <a:cxn ang="0">
                  <a:pos x="44" y="4"/>
                </a:cxn>
                <a:cxn ang="0">
                  <a:pos x="44" y="22"/>
                </a:cxn>
                <a:cxn ang="0">
                  <a:pos x="44" y="22"/>
                </a:cxn>
                <a:cxn ang="0">
                  <a:pos x="54" y="15"/>
                </a:cxn>
                <a:cxn ang="0">
                  <a:pos x="62" y="7"/>
                </a:cxn>
                <a:cxn ang="0">
                  <a:pos x="73" y="4"/>
                </a:cxn>
                <a:cxn ang="0">
                  <a:pos x="80" y="0"/>
                </a:cxn>
                <a:cxn ang="0">
                  <a:pos x="87" y="0"/>
                </a:cxn>
              </a:cxnLst>
              <a:rect l="0" t="0" r="r" b="b"/>
              <a:pathLst>
                <a:path w="142" h="131">
                  <a:moveTo>
                    <a:pt x="87" y="0"/>
                  </a:moveTo>
                  <a:lnTo>
                    <a:pt x="98" y="4"/>
                  </a:lnTo>
                  <a:lnTo>
                    <a:pt x="109" y="7"/>
                  </a:lnTo>
                  <a:lnTo>
                    <a:pt x="116" y="11"/>
                  </a:lnTo>
                  <a:lnTo>
                    <a:pt x="120" y="22"/>
                  </a:lnTo>
                  <a:lnTo>
                    <a:pt x="124" y="29"/>
                  </a:lnTo>
                  <a:lnTo>
                    <a:pt x="124" y="44"/>
                  </a:lnTo>
                  <a:lnTo>
                    <a:pt x="124" y="109"/>
                  </a:lnTo>
                  <a:lnTo>
                    <a:pt x="127" y="116"/>
                  </a:lnTo>
                  <a:lnTo>
                    <a:pt x="131" y="120"/>
                  </a:lnTo>
                  <a:lnTo>
                    <a:pt x="138" y="124"/>
                  </a:lnTo>
                  <a:lnTo>
                    <a:pt x="142" y="124"/>
                  </a:lnTo>
                  <a:lnTo>
                    <a:pt x="142" y="131"/>
                  </a:lnTo>
                  <a:lnTo>
                    <a:pt x="80" y="131"/>
                  </a:lnTo>
                  <a:lnTo>
                    <a:pt x="80" y="124"/>
                  </a:lnTo>
                  <a:lnTo>
                    <a:pt x="87" y="124"/>
                  </a:lnTo>
                  <a:lnTo>
                    <a:pt x="94" y="124"/>
                  </a:lnTo>
                  <a:lnTo>
                    <a:pt x="94" y="120"/>
                  </a:lnTo>
                  <a:lnTo>
                    <a:pt x="98" y="116"/>
                  </a:lnTo>
                  <a:lnTo>
                    <a:pt x="98" y="109"/>
                  </a:lnTo>
                  <a:lnTo>
                    <a:pt x="98" y="44"/>
                  </a:lnTo>
                  <a:lnTo>
                    <a:pt x="98" y="33"/>
                  </a:lnTo>
                  <a:lnTo>
                    <a:pt x="94" y="22"/>
                  </a:lnTo>
                  <a:lnTo>
                    <a:pt x="87" y="18"/>
                  </a:lnTo>
                  <a:lnTo>
                    <a:pt x="76" y="15"/>
                  </a:lnTo>
                  <a:lnTo>
                    <a:pt x="65" y="18"/>
                  </a:lnTo>
                  <a:lnTo>
                    <a:pt x="54" y="22"/>
                  </a:lnTo>
                  <a:lnTo>
                    <a:pt x="47" y="29"/>
                  </a:lnTo>
                  <a:lnTo>
                    <a:pt x="44" y="36"/>
                  </a:lnTo>
                  <a:lnTo>
                    <a:pt x="44" y="109"/>
                  </a:lnTo>
                  <a:lnTo>
                    <a:pt x="47" y="116"/>
                  </a:lnTo>
                  <a:lnTo>
                    <a:pt x="51" y="120"/>
                  </a:lnTo>
                  <a:lnTo>
                    <a:pt x="58" y="124"/>
                  </a:lnTo>
                  <a:lnTo>
                    <a:pt x="65" y="124"/>
                  </a:lnTo>
                  <a:lnTo>
                    <a:pt x="65" y="131"/>
                  </a:lnTo>
                  <a:lnTo>
                    <a:pt x="0" y="131"/>
                  </a:lnTo>
                  <a:lnTo>
                    <a:pt x="0" y="124"/>
                  </a:lnTo>
                  <a:lnTo>
                    <a:pt x="7" y="124"/>
                  </a:lnTo>
                  <a:lnTo>
                    <a:pt x="14" y="124"/>
                  </a:lnTo>
                  <a:lnTo>
                    <a:pt x="18" y="116"/>
                  </a:lnTo>
                  <a:lnTo>
                    <a:pt x="22" y="109"/>
                  </a:lnTo>
                  <a:lnTo>
                    <a:pt x="22" y="33"/>
                  </a:lnTo>
                  <a:lnTo>
                    <a:pt x="18" y="22"/>
                  </a:lnTo>
                  <a:lnTo>
                    <a:pt x="14" y="18"/>
                  </a:lnTo>
                  <a:lnTo>
                    <a:pt x="7" y="15"/>
                  </a:lnTo>
                  <a:lnTo>
                    <a:pt x="0" y="15"/>
                  </a:lnTo>
                  <a:lnTo>
                    <a:pt x="0" y="4"/>
                  </a:lnTo>
                  <a:lnTo>
                    <a:pt x="44" y="4"/>
                  </a:lnTo>
                  <a:lnTo>
                    <a:pt x="44" y="22"/>
                  </a:lnTo>
                  <a:lnTo>
                    <a:pt x="54" y="15"/>
                  </a:lnTo>
                  <a:lnTo>
                    <a:pt x="62" y="7"/>
                  </a:lnTo>
                  <a:lnTo>
                    <a:pt x="73" y="4"/>
                  </a:lnTo>
                  <a:lnTo>
                    <a:pt x="80" y="0"/>
                  </a:lnTo>
                  <a:lnTo>
                    <a:pt x="87" y="0"/>
                  </a:lnTo>
                  <a:close/>
                </a:path>
              </a:pathLst>
            </a:custGeom>
            <a:solidFill>
              <a:srgbClr val="000000"/>
            </a:solidFill>
            <a:ln w="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90885" name="Freeform 69"/>
            <p:cNvSpPr>
              <a:spLocks/>
            </p:cNvSpPr>
            <p:nvPr/>
          </p:nvSpPr>
          <p:spPr bwMode="auto">
            <a:xfrm>
              <a:off x="8787" y="8264"/>
              <a:ext cx="141" cy="131"/>
            </a:xfrm>
            <a:custGeom>
              <a:avLst/>
              <a:gdLst/>
              <a:ahLst/>
              <a:cxnLst>
                <a:cxn ang="0">
                  <a:pos x="43" y="0"/>
                </a:cxn>
                <a:cxn ang="0">
                  <a:pos x="47" y="0"/>
                </a:cxn>
                <a:cxn ang="0">
                  <a:pos x="47" y="91"/>
                </a:cxn>
                <a:cxn ang="0">
                  <a:pos x="47" y="102"/>
                </a:cxn>
                <a:cxn ang="0">
                  <a:pos x="51" y="109"/>
                </a:cxn>
                <a:cxn ang="0">
                  <a:pos x="58" y="116"/>
                </a:cxn>
                <a:cxn ang="0">
                  <a:pos x="65" y="116"/>
                </a:cxn>
                <a:cxn ang="0">
                  <a:pos x="72" y="116"/>
                </a:cxn>
                <a:cxn ang="0">
                  <a:pos x="80" y="116"/>
                </a:cxn>
                <a:cxn ang="0">
                  <a:pos x="87" y="109"/>
                </a:cxn>
                <a:cxn ang="0">
                  <a:pos x="94" y="105"/>
                </a:cxn>
                <a:cxn ang="0">
                  <a:pos x="98" y="98"/>
                </a:cxn>
                <a:cxn ang="0">
                  <a:pos x="98" y="25"/>
                </a:cxn>
                <a:cxn ang="0">
                  <a:pos x="98" y="18"/>
                </a:cxn>
                <a:cxn ang="0">
                  <a:pos x="91" y="14"/>
                </a:cxn>
                <a:cxn ang="0">
                  <a:pos x="83" y="11"/>
                </a:cxn>
                <a:cxn ang="0">
                  <a:pos x="76" y="11"/>
                </a:cxn>
                <a:cxn ang="0">
                  <a:pos x="76" y="3"/>
                </a:cxn>
                <a:cxn ang="0">
                  <a:pos x="120" y="0"/>
                </a:cxn>
                <a:cxn ang="0">
                  <a:pos x="123" y="0"/>
                </a:cxn>
                <a:cxn ang="0">
                  <a:pos x="123" y="102"/>
                </a:cxn>
                <a:cxn ang="0">
                  <a:pos x="123" y="109"/>
                </a:cxn>
                <a:cxn ang="0">
                  <a:pos x="131" y="116"/>
                </a:cxn>
                <a:cxn ang="0">
                  <a:pos x="134" y="116"/>
                </a:cxn>
                <a:cxn ang="0">
                  <a:pos x="141" y="116"/>
                </a:cxn>
                <a:cxn ang="0">
                  <a:pos x="141" y="127"/>
                </a:cxn>
                <a:cxn ang="0">
                  <a:pos x="101" y="127"/>
                </a:cxn>
                <a:cxn ang="0">
                  <a:pos x="98" y="127"/>
                </a:cxn>
                <a:cxn ang="0">
                  <a:pos x="98" y="109"/>
                </a:cxn>
                <a:cxn ang="0">
                  <a:pos x="98" y="109"/>
                </a:cxn>
                <a:cxn ang="0">
                  <a:pos x="91" y="116"/>
                </a:cxn>
                <a:cxn ang="0">
                  <a:pos x="83" y="123"/>
                </a:cxn>
                <a:cxn ang="0">
                  <a:pos x="72" y="131"/>
                </a:cxn>
                <a:cxn ang="0">
                  <a:pos x="65" y="131"/>
                </a:cxn>
                <a:cxn ang="0">
                  <a:pos x="54" y="131"/>
                </a:cxn>
                <a:cxn ang="0">
                  <a:pos x="43" y="131"/>
                </a:cxn>
                <a:cxn ang="0">
                  <a:pos x="36" y="127"/>
                </a:cxn>
                <a:cxn ang="0">
                  <a:pos x="29" y="120"/>
                </a:cxn>
                <a:cxn ang="0">
                  <a:pos x="25" y="112"/>
                </a:cxn>
                <a:cxn ang="0">
                  <a:pos x="21" y="102"/>
                </a:cxn>
                <a:cxn ang="0">
                  <a:pos x="21" y="87"/>
                </a:cxn>
                <a:cxn ang="0">
                  <a:pos x="21" y="25"/>
                </a:cxn>
                <a:cxn ang="0">
                  <a:pos x="18" y="18"/>
                </a:cxn>
                <a:cxn ang="0">
                  <a:pos x="14" y="14"/>
                </a:cxn>
                <a:cxn ang="0">
                  <a:pos x="7" y="11"/>
                </a:cxn>
                <a:cxn ang="0">
                  <a:pos x="0" y="11"/>
                </a:cxn>
                <a:cxn ang="0">
                  <a:pos x="0" y="3"/>
                </a:cxn>
                <a:cxn ang="0">
                  <a:pos x="43" y="0"/>
                </a:cxn>
              </a:cxnLst>
              <a:rect l="0" t="0" r="r" b="b"/>
              <a:pathLst>
                <a:path w="141" h="131">
                  <a:moveTo>
                    <a:pt x="43" y="0"/>
                  </a:moveTo>
                  <a:lnTo>
                    <a:pt x="47" y="0"/>
                  </a:lnTo>
                  <a:lnTo>
                    <a:pt x="47" y="91"/>
                  </a:lnTo>
                  <a:lnTo>
                    <a:pt x="47" y="102"/>
                  </a:lnTo>
                  <a:lnTo>
                    <a:pt x="51" y="109"/>
                  </a:lnTo>
                  <a:lnTo>
                    <a:pt x="58" y="116"/>
                  </a:lnTo>
                  <a:lnTo>
                    <a:pt x="65" y="116"/>
                  </a:lnTo>
                  <a:lnTo>
                    <a:pt x="72" y="116"/>
                  </a:lnTo>
                  <a:lnTo>
                    <a:pt x="80" y="116"/>
                  </a:lnTo>
                  <a:lnTo>
                    <a:pt x="87" y="109"/>
                  </a:lnTo>
                  <a:lnTo>
                    <a:pt x="94" y="105"/>
                  </a:lnTo>
                  <a:lnTo>
                    <a:pt x="98" y="98"/>
                  </a:lnTo>
                  <a:lnTo>
                    <a:pt x="98" y="25"/>
                  </a:lnTo>
                  <a:lnTo>
                    <a:pt x="98" y="18"/>
                  </a:lnTo>
                  <a:lnTo>
                    <a:pt x="91" y="14"/>
                  </a:lnTo>
                  <a:lnTo>
                    <a:pt x="83" y="11"/>
                  </a:lnTo>
                  <a:lnTo>
                    <a:pt x="76" y="11"/>
                  </a:lnTo>
                  <a:lnTo>
                    <a:pt x="76" y="3"/>
                  </a:lnTo>
                  <a:lnTo>
                    <a:pt x="120" y="0"/>
                  </a:lnTo>
                  <a:lnTo>
                    <a:pt x="123" y="0"/>
                  </a:lnTo>
                  <a:lnTo>
                    <a:pt x="123" y="102"/>
                  </a:lnTo>
                  <a:lnTo>
                    <a:pt x="123" y="109"/>
                  </a:lnTo>
                  <a:lnTo>
                    <a:pt x="131" y="116"/>
                  </a:lnTo>
                  <a:lnTo>
                    <a:pt x="134" y="116"/>
                  </a:lnTo>
                  <a:lnTo>
                    <a:pt x="141" y="116"/>
                  </a:lnTo>
                  <a:lnTo>
                    <a:pt x="141" y="127"/>
                  </a:lnTo>
                  <a:lnTo>
                    <a:pt x="101" y="127"/>
                  </a:lnTo>
                  <a:lnTo>
                    <a:pt x="98" y="127"/>
                  </a:lnTo>
                  <a:lnTo>
                    <a:pt x="98" y="109"/>
                  </a:lnTo>
                  <a:lnTo>
                    <a:pt x="91" y="116"/>
                  </a:lnTo>
                  <a:lnTo>
                    <a:pt x="83" y="123"/>
                  </a:lnTo>
                  <a:lnTo>
                    <a:pt x="72" y="131"/>
                  </a:lnTo>
                  <a:lnTo>
                    <a:pt x="65" y="131"/>
                  </a:lnTo>
                  <a:lnTo>
                    <a:pt x="54" y="131"/>
                  </a:lnTo>
                  <a:lnTo>
                    <a:pt x="43" y="131"/>
                  </a:lnTo>
                  <a:lnTo>
                    <a:pt x="36" y="127"/>
                  </a:lnTo>
                  <a:lnTo>
                    <a:pt x="29" y="120"/>
                  </a:lnTo>
                  <a:lnTo>
                    <a:pt x="25" y="112"/>
                  </a:lnTo>
                  <a:lnTo>
                    <a:pt x="21" y="102"/>
                  </a:lnTo>
                  <a:lnTo>
                    <a:pt x="21" y="87"/>
                  </a:lnTo>
                  <a:lnTo>
                    <a:pt x="21" y="25"/>
                  </a:lnTo>
                  <a:lnTo>
                    <a:pt x="18" y="18"/>
                  </a:lnTo>
                  <a:lnTo>
                    <a:pt x="14" y="14"/>
                  </a:lnTo>
                  <a:lnTo>
                    <a:pt x="7" y="11"/>
                  </a:lnTo>
                  <a:lnTo>
                    <a:pt x="0" y="11"/>
                  </a:lnTo>
                  <a:lnTo>
                    <a:pt x="0" y="3"/>
                  </a:lnTo>
                  <a:lnTo>
                    <a:pt x="43" y="0"/>
                  </a:lnTo>
                  <a:close/>
                </a:path>
              </a:pathLst>
            </a:custGeom>
            <a:solidFill>
              <a:srgbClr val="000000"/>
            </a:solidFill>
            <a:ln w="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90884" name="Freeform 68"/>
            <p:cNvSpPr>
              <a:spLocks/>
            </p:cNvSpPr>
            <p:nvPr/>
          </p:nvSpPr>
          <p:spPr bwMode="auto">
            <a:xfrm>
              <a:off x="8943" y="8260"/>
              <a:ext cx="222" cy="131"/>
            </a:xfrm>
            <a:custGeom>
              <a:avLst/>
              <a:gdLst/>
              <a:ahLst/>
              <a:cxnLst>
                <a:cxn ang="0">
                  <a:pos x="98" y="4"/>
                </a:cxn>
                <a:cxn ang="0">
                  <a:pos x="116" y="15"/>
                </a:cxn>
                <a:cxn ang="0">
                  <a:pos x="131" y="15"/>
                </a:cxn>
                <a:cxn ang="0">
                  <a:pos x="153" y="4"/>
                </a:cxn>
                <a:cxn ang="0">
                  <a:pos x="178" y="0"/>
                </a:cxn>
                <a:cxn ang="0">
                  <a:pos x="193" y="11"/>
                </a:cxn>
                <a:cxn ang="0">
                  <a:pos x="200" y="29"/>
                </a:cxn>
                <a:cxn ang="0">
                  <a:pos x="200" y="109"/>
                </a:cxn>
                <a:cxn ang="0">
                  <a:pos x="204" y="120"/>
                </a:cxn>
                <a:cxn ang="0">
                  <a:pos x="215" y="124"/>
                </a:cxn>
                <a:cxn ang="0">
                  <a:pos x="222" y="131"/>
                </a:cxn>
                <a:cxn ang="0">
                  <a:pos x="160" y="124"/>
                </a:cxn>
                <a:cxn ang="0">
                  <a:pos x="171" y="124"/>
                </a:cxn>
                <a:cxn ang="0">
                  <a:pos x="175" y="116"/>
                </a:cxn>
                <a:cxn ang="0">
                  <a:pos x="178" y="44"/>
                </a:cxn>
                <a:cxn ang="0">
                  <a:pos x="171" y="22"/>
                </a:cxn>
                <a:cxn ang="0">
                  <a:pos x="156" y="15"/>
                </a:cxn>
                <a:cxn ang="0">
                  <a:pos x="135" y="22"/>
                </a:cxn>
                <a:cxn ang="0">
                  <a:pos x="124" y="36"/>
                </a:cxn>
                <a:cxn ang="0">
                  <a:pos x="124" y="116"/>
                </a:cxn>
                <a:cxn ang="0">
                  <a:pos x="131" y="120"/>
                </a:cxn>
                <a:cxn ang="0">
                  <a:pos x="142" y="124"/>
                </a:cxn>
                <a:cxn ang="0">
                  <a:pos x="80" y="131"/>
                </a:cxn>
                <a:cxn ang="0">
                  <a:pos x="87" y="124"/>
                </a:cxn>
                <a:cxn ang="0">
                  <a:pos x="95" y="120"/>
                </a:cxn>
                <a:cxn ang="0">
                  <a:pos x="98" y="109"/>
                </a:cxn>
                <a:cxn ang="0">
                  <a:pos x="98" y="33"/>
                </a:cxn>
                <a:cxn ang="0">
                  <a:pos x="87" y="18"/>
                </a:cxn>
                <a:cxn ang="0">
                  <a:pos x="65" y="18"/>
                </a:cxn>
                <a:cxn ang="0">
                  <a:pos x="47" y="29"/>
                </a:cxn>
                <a:cxn ang="0">
                  <a:pos x="44" y="109"/>
                </a:cxn>
                <a:cxn ang="0">
                  <a:pos x="51" y="120"/>
                </a:cxn>
                <a:cxn ang="0">
                  <a:pos x="65" y="124"/>
                </a:cxn>
                <a:cxn ang="0">
                  <a:pos x="4" y="131"/>
                </a:cxn>
                <a:cxn ang="0">
                  <a:pos x="7" y="124"/>
                </a:cxn>
                <a:cxn ang="0">
                  <a:pos x="18" y="120"/>
                </a:cxn>
                <a:cxn ang="0">
                  <a:pos x="22" y="109"/>
                </a:cxn>
                <a:cxn ang="0">
                  <a:pos x="18" y="22"/>
                </a:cxn>
                <a:cxn ang="0">
                  <a:pos x="7" y="15"/>
                </a:cxn>
                <a:cxn ang="0">
                  <a:pos x="0" y="4"/>
                </a:cxn>
                <a:cxn ang="0">
                  <a:pos x="44" y="4"/>
                </a:cxn>
                <a:cxn ang="0">
                  <a:pos x="47" y="22"/>
                </a:cxn>
                <a:cxn ang="0">
                  <a:pos x="62" y="7"/>
                </a:cxn>
                <a:cxn ang="0">
                  <a:pos x="87" y="0"/>
                </a:cxn>
              </a:cxnLst>
              <a:rect l="0" t="0" r="r" b="b"/>
              <a:pathLst>
                <a:path w="222" h="131">
                  <a:moveTo>
                    <a:pt x="87" y="0"/>
                  </a:moveTo>
                  <a:lnTo>
                    <a:pt x="98" y="4"/>
                  </a:lnTo>
                  <a:lnTo>
                    <a:pt x="109" y="7"/>
                  </a:lnTo>
                  <a:lnTo>
                    <a:pt x="116" y="15"/>
                  </a:lnTo>
                  <a:lnTo>
                    <a:pt x="124" y="22"/>
                  </a:lnTo>
                  <a:lnTo>
                    <a:pt x="131" y="15"/>
                  </a:lnTo>
                  <a:lnTo>
                    <a:pt x="142" y="7"/>
                  </a:lnTo>
                  <a:lnTo>
                    <a:pt x="153" y="4"/>
                  </a:lnTo>
                  <a:lnTo>
                    <a:pt x="167" y="0"/>
                  </a:lnTo>
                  <a:lnTo>
                    <a:pt x="178" y="0"/>
                  </a:lnTo>
                  <a:lnTo>
                    <a:pt x="186" y="4"/>
                  </a:lnTo>
                  <a:lnTo>
                    <a:pt x="193" y="11"/>
                  </a:lnTo>
                  <a:lnTo>
                    <a:pt x="196" y="18"/>
                  </a:lnTo>
                  <a:lnTo>
                    <a:pt x="200" y="29"/>
                  </a:lnTo>
                  <a:lnTo>
                    <a:pt x="200" y="44"/>
                  </a:lnTo>
                  <a:lnTo>
                    <a:pt x="200" y="109"/>
                  </a:lnTo>
                  <a:lnTo>
                    <a:pt x="204" y="116"/>
                  </a:lnTo>
                  <a:lnTo>
                    <a:pt x="204" y="120"/>
                  </a:lnTo>
                  <a:lnTo>
                    <a:pt x="207" y="120"/>
                  </a:lnTo>
                  <a:lnTo>
                    <a:pt x="215" y="124"/>
                  </a:lnTo>
                  <a:lnTo>
                    <a:pt x="222" y="124"/>
                  </a:lnTo>
                  <a:lnTo>
                    <a:pt x="222" y="131"/>
                  </a:lnTo>
                  <a:lnTo>
                    <a:pt x="160" y="131"/>
                  </a:lnTo>
                  <a:lnTo>
                    <a:pt x="160" y="124"/>
                  </a:lnTo>
                  <a:lnTo>
                    <a:pt x="164" y="124"/>
                  </a:lnTo>
                  <a:lnTo>
                    <a:pt x="171" y="124"/>
                  </a:lnTo>
                  <a:lnTo>
                    <a:pt x="175" y="120"/>
                  </a:lnTo>
                  <a:lnTo>
                    <a:pt x="175" y="116"/>
                  </a:lnTo>
                  <a:lnTo>
                    <a:pt x="178" y="109"/>
                  </a:lnTo>
                  <a:lnTo>
                    <a:pt x="178" y="44"/>
                  </a:lnTo>
                  <a:lnTo>
                    <a:pt x="175" y="33"/>
                  </a:lnTo>
                  <a:lnTo>
                    <a:pt x="171" y="22"/>
                  </a:lnTo>
                  <a:lnTo>
                    <a:pt x="164" y="18"/>
                  </a:lnTo>
                  <a:lnTo>
                    <a:pt x="156" y="15"/>
                  </a:lnTo>
                  <a:lnTo>
                    <a:pt x="146" y="18"/>
                  </a:lnTo>
                  <a:lnTo>
                    <a:pt x="135" y="22"/>
                  </a:lnTo>
                  <a:lnTo>
                    <a:pt x="127" y="29"/>
                  </a:lnTo>
                  <a:lnTo>
                    <a:pt x="124" y="36"/>
                  </a:lnTo>
                  <a:lnTo>
                    <a:pt x="124" y="109"/>
                  </a:lnTo>
                  <a:lnTo>
                    <a:pt x="124" y="116"/>
                  </a:lnTo>
                  <a:lnTo>
                    <a:pt x="127" y="120"/>
                  </a:lnTo>
                  <a:lnTo>
                    <a:pt x="131" y="120"/>
                  </a:lnTo>
                  <a:lnTo>
                    <a:pt x="135" y="124"/>
                  </a:lnTo>
                  <a:lnTo>
                    <a:pt x="142" y="124"/>
                  </a:lnTo>
                  <a:lnTo>
                    <a:pt x="142" y="131"/>
                  </a:lnTo>
                  <a:lnTo>
                    <a:pt x="80" y="131"/>
                  </a:lnTo>
                  <a:lnTo>
                    <a:pt x="80" y="124"/>
                  </a:lnTo>
                  <a:lnTo>
                    <a:pt x="87" y="124"/>
                  </a:lnTo>
                  <a:lnTo>
                    <a:pt x="91" y="124"/>
                  </a:lnTo>
                  <a:lnTo>
                    <a:pt x="95" y="120"/>
                  </a:lnTo>
                  <a:lnTo>
                    <a:pt x="98" y="116"/>
                  </a:lnTo>
                  <a:lnTo>
                    <a:pt x="98" y="109"/>
                  </a:lnTo>
                  <a:lnTo>
                    <a:pt x="98" y="44"/>
                  </a:lnTo>
                  <a:lnTo>
                    <a:pt x="98" y="33"/>
                  </a:lnTo>
                  <a:lnTo>
                    <a:pt x="95" y="22"/>
                  </a:lnTo>
                  <a:lnTo>
                    <a:pt x="87" y="18"/>
                  </a:lnTo>
                  <a:lnTo>
                    <a:pt x="76" y="15"/>
                  </a:lnTo>
                  <a:lnTo>
                    <a:pt x="65" y="18"/>
                  </a:lnTo>
                  <a:lnTo>
                    <a:pt x="55" y="22"/>
                  </a:lnTo>
                  <a:lnTo>
                    <a:pt x="47" y="29"/>
                  </a:lnTo>
                  <a:lnTo>
                    <a:pt x="44" y="36"/>
                  </a:lnTo>
                  <a:lnTo>
                    <a:pt x="44" y="109"/>
                  </a:lnTo>
                  <a:lnTo>
                    <a:pt x="47" y="116"/>
                  </a:lnTo>
                  <a:lnTo>
                    <a:pt x="51" y="120"/>
                  </a:lnTo>
                  <a:lnTo>
                    <a:pt x="58" y="124"/>
                  </a:lnTo>
                  <a:lnTo>
                    <a:pt x="65" y="124"/>
                  </a:lnTo>
                  <a:lnTo>
                    <a:pt x="65" y="131"/>
                  </a:lnTo>
                  <a:lnTo>
                    <a:pt x="4" y="131"/>
                  </a:lnTo>
                  <a:lnTo>
                    <a:pt x="4" y="124"/>
                  </a:lnTo>
                  <a:lnTo>
                    <a:pt x="7" y="124"/>
                  </a:lnTo>
                  <a:lnTo>
                    <a:pt x="15" y="124"/>
                  </a:lnTo>
                  <a:lnTo>
                    <a:pt x="18" y="120"/>
                  </a:lnTo>
                  <a:lnTo>
                    <a:pt x="18" y="116"/>
                  </a:lnTo>
                  <a:lnTo>
                    <a:pt x="22" y="109"/>
                  </a:lnTo>
                  <a:lnTo>
                    <a:pt x="22" y="29"/>
                  </a:lnTo>
                  <a:lnTo>
                    <a:pt x="18" y="22"/>
                  </a:lnTo>
                  <a:lnTo>
                    <a:pt x="15" y="18"/>
                  </a:lnTo>
                  <a:lnTo>
                    <a:pt x="7" y="15"/>
                  </a:lnTo>
                  <a:lnTo>
                    <a:pt x="0" y="15"/>
                  </a:lnTo>
                  <a:lnTo>
                    <a:pt x="0" y="4"/>
                  </a:lnTo>
                  <a:lnTo>
                    <a:pt x="44" y="4"/>
                  </a:lnTo>
                  <a:lnTo>
                    <a:pt x="44" y="22"/>
                  </a:lnTo>
                  <a:lnTo>
                    <a:pt x="47" y="22"/>
                  </a:lnTo>
                  <a:lnTo>
                    <a:pt x="55" y="15"/>
                  </a:lnTo>
                  <a:lnTo>
                    <a:pt x="62" y="7"/>
                  </a:lnTo>
                  <a:lnTo>
                    <a:pt x="73" y="4"/>
                  </a:lnTo>
                  <a:lnTo>
                    <a:pt x="87" y="0"/>
                  </a:lnTo>
                  <a:close/>
                </a:path>
              </a:pathLst>
            </a:custGeom>
            <a:solidFill>
              <a:srgbClr val="000000"/>
            </a:solidFill>
            <a:ln w="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90883" name="Freeform 67"/>
            <p:cNvSpPr>
              <a:spLocks noEditPoints="1"/>
            </p:cNvSpPr>
            <p:nvPr/>
          </p:nvSpPr>
          <p:spPr bwMode="auto">
            <a:xfrm>
              <a:off x="8096" y="9374"/>
              <a:ext cx="178" cy="185"/>
            </a:xfrm>
            <a:custGeom>
              <a:avLst/>
              <a:gdLst/>
              <a:ahLst/>
              <a:cxnLst>
                <a:cxn ang="0">
                  <a:pos x="72" y="10"/>
                </a:cxn>
                <a:cxn ang="0">
                  <a:pos x="61" y="10"/>
                </a:cxn>
                <a:cxn ang="0">
                  <a:pos x="51" y="10"/>
                </a:cxn>
                <a:cxn ang="0">
                  <a:pos x="51" y="152"/>
                </a:cxn>
                <a:cxn ang="0">
                  <a:pos x="54" y="163"/>
                </a:cxn>
                <a:cxn ang="0">
                  <a:pos x="58" y="167"/>
                </a:cxn>
                <a:cxn ang="0">
                  <a:pos x="69" y="171"/>
                </a:cxn>
                <a:cxn ang="0">
                  <a:pos x="80" y="174"/>
                </a:cxn>
                <a:cxn ang="0">
                  <a:pos x="94" y="171"/>
                </a:cxn>
                <a:cxn ang="0">
                  <a:pos x="109" y="167"/>
                </a:cxn>
                <a:cxn ang="0">
                  <a:pos x="120" y="160"/>
                </a:cxn>
                <a:cxn ang="0">
                  <a:pos x="131" y="152"/>
                </a:cxn>
                <a:cxn ang="0">
                  <a:pos x="134" y="138"/>
                </a:cxn>
                <a:cxn ang="0">
                  <a:pos x="141" y="127"/>
                </a:cxn>
                <a:cxn ang="0">
                  <a:pos x="145" y="109"/>
                </a:cxn>
                <a:cxn ang="0">
                  <a:pos x="145" y="94"/>
                </a:cxn>
                <a:cxn ang="0">
                  <a:pos x="141" y="76"/>
                </a:cxn>
                <a:cxn ang="0">
                  <a:pos x="138" y="58"/>
                </a:cxn>
                <a:cxn ang="0">
                  <a:pos x="134" y="47"/>
                </a:cxn>
                <a:cxn ang="0">
                  <a:pos x="123" y="32"/>
                </a:cxn>
                <a:cxn ang="0">
                  <a:pos x="116" y="25"/>
                </a:cxn>
                <a:cxn ang="0">
                  <a:pos x="101" y="18"/>
                </a:cxn>
                <a:cxn ang="0">
                  <a:pos x="91" y="10"/>
                </a:cxn>
                <a:cxn ang="0">
                  <a:pos x="72" y="10"/>
                </a:cxn>
                <a:cxn ang="0">
                  <a:pos x="0" y="0"/>
                </a:cxn>
                <a:cxn ang="0">
                  <a:pos x="80" y="0"/>
                </a:cxn>
                <a:cxn ang="0">
                  <a:pos x="98" y="0"/>
                </a:cxn>
                <a:cxn ang="0">
                  <a:pos x="112" y="3"/>
                </a:cxn>
                <a:cxn ang="0">
                  <a:pos x="127" y="10"/>
                </a:cxn>
                <a:cxn ang="0">
                  <a:pos x="141" y="18"/>
                </a:cxn>
                <a:cxn ang="0">
                  <a:pos x="156" y="32"/>
                </a:cxn>
                <a:cxn ang="0">
                  <a:pos x="167" y="50"/>
                </a:cxn>
                <a:cxn ang="0">
                  <a:pos x="171" y="61"/>
                </a:cxn>
                <a:cxn ang="0">
                  <a:pos x="174" y="76"/>
                </a:cxn>
                <a:cxn ang="0">
                  <a:pos x="178" y="94"/>
                </a:cxn>
                <a:cxn ang="0">
                  <a:pos x="174" y="109"/>
                </a:cxn>
                <a:cxn ang="0">
                  <a:pos x="171" y="120"/>
                </a:cxn>
                <a:cxn ang="0">
                  <a:pos x="167" y="134"/>
                </a:cxn>
                <a:cxn ang="0">
                  <a:pos x="156" y="149"/>
                </a:cxn>
                <a:cxn ang="0">
                  <a:pos x="145" y="163"/>
                </a:cxn>
                <a:cxn ang="0">
                  <a:pos x="131" y="171"/>
                </a:cxn>
                <a:cxn ang="0">
                  <a:pos x="112" y="178"/>
                </a:cxn>
                <a:cxn ang="0">
                  <a:pos x="94" y="181"/>
                </a:cxn>
                <a:cxn ang="0">
                  <a:pos x="76" y="185"/>
                </a:cxn>
                <a:cxn ang="0">
                  <a:pos x="0" y="185"/>
                </a:cxn>
                <a:cxn ang="0">
                  <a:pos x="0" y="174"/>
                </a:cxn>
                <a:cxn ang="0">
                  <a:pos x="11" y="174"/>
                </a:cxn>
                <a:cxn ang="0">
                  <a:pos x="14" y="174"/>
                </a:cxn>
                <a:cxn ang="0">
                  <a:pos x="18" y="171"/>
                </a:cxn>
                <a:cxn ang="0">
                  <a:pos x="21" y="171"/>
                </a:cxn>
                <a:cxn ang="0">
                  <a:pos x="21" y="167"/>
                </a:cxn>
                <a:cxn ang="0">
                  <a:pos x="25" y="160"/>
                </a:cxn>
                <a:cxn ang="0">
                  <a:pos x="25" y="25"/>
                </a:cxn>
                <a:cxn ang="0">
                  <a:pos x="21" y="18"/>
                </a:cxn>
                <a:cxn ang="0">
                  <a:pos x="21" y="14"/>
                </a:cxn>
                <a:cxn ang="0">
                  <a:pos x="18" y="14"/>
                </a:cxn>
                <a:cxn ang="0">
                  <a:pos x="7" y="10"/>
                </a:cxn>
                <a:cxn ang="0">
                  <a:pos x="0" y="10"/>
                </a:cxn>
                <a:cxn ang="0">
                  <a:pos x="0" y="0"/>
                </a:cxn>
              </a:cxnLst>
              <a:rect l="0" t="0" r="r" b="b"/>
              <a:pathLst>
                <a:path w="178" h="185">
                  <a:moveTo>
                    <a:pt x="72" y="10"/>
                  </a:moveTo>
                  <a:lnTo>
                    <a:pt x="61" y="10"/>
                  </a:lnTo>
                  <a:lnTo>
                    <a:pt x="51" y="10"/>
                  </a:lnTo>
                  <a:lnTo>
                    <a:pt x="51" y="152"/>
                  </a:lnTo>
                  <a:lnTo>
                    <a:pt x="54" y="163"/>
                  </a:lnTo>
                  <a:lnTo>
                    <a:pt x="58" y="167"/>
                  </a:lnTo>
                  <a:lnTo>
                    <a:pt x="69" y="171"/>
                  </a:lnTo>
                  <a:lnTo>
                    <a:pt x="80" y="174"/>
                  </a:lnTo>
                  <a:lnTo>
                    <a:pt x="94" y="171"/>
                  </a:lnTo>
                  <a:lnTo>
                    <a:pt x="109" y="167"/>
                  </a:lnTo>
                  <a:lnTo>
                    <a:pt x="120" y="160"/>
                  </a:lnTo>
                  <a:lnTo>
                    <a:pt x="131" y="152"/>
                  </a:lnTo>
                  <a:lnTo>
                    <a:pt x="134" y="138"/>
                  </a:lnTo>
                  <a:lnTo>
                    <a:pt x="141" y="127"/>
                  </a:lnTo>
                  <a:lnTo>
                    <a:pt x="145" y="109"/>
                  </a:lnTo>
                  <a:lnTo>
                    <a:pt x="145" y="94"/>
                  </a:lnTo>
                  <a:lnTo>
                    <a:pt x="141" y="76"/>
                  </a:lnTo>
                  <a:lnTo>
                    <a:pt x="138" y="58"/>
                  </a:lnTo>
                  <a:lnTo>
                    <a:pt x="134" y="47"/>
                  </a:lnTo>
                  <a:lnTo>
                    <a:pt x="123" y="32"/>
                  </a:lnTo>
                  <a:lnTo>
                    <a:pt x="116" y="25"/>
                  </a:lnTo>
                  <a:lnTo>
                    <a:pt x="101" y="18"/>
                  </a:lnTo>
                  <a:lnTo>
                    <a:pt x="91" y="10"/>
                  </a:lnTo>
                  <a:lnTo>
                    <a:pt x="72" y="10"/>
                  </a:lnTo>
                  <a:close/>
                  <a:moveTo>
                    <a:pt x="0" y="0"/>
                  </a:moveTo>
                  <a:lnTo>
                    <a:pt x="80" y="0"/>
                  </a:lnTo>
                  <a:lnTo>
                    <a:pt x="98" y="0"/>
                  </a:lnTo>
                  <a:lnTo>
                    <a:pt x="112" y="3"/>
                  </a:lnTo>
                  <a:lnTo>
                    <a:pt x="127" y="10"/>
                  </a:lnTo>
                  <a:lnTo>
                    <a:pt x="141" y="18"/>
                  </a:lnTo>
                  <a:lnTo>
                    <a:pt x="156" y="32"/>
                  </a:lnTo>
                  <a:lnTo>
                    <a:pt x="167" y="50"/>
                  </a:lnTo>
                  <a:lnTo>
                    <a:pt x="171" y="61"/>
                  </a:lnTo>
                  <a:lnTo>
                    <a:pt x="174" y="76"/>
                  </a:lnTo>
                  <a:lnTo>
                    <a:pt x="178" y="94"/>
                  </a:lnTo>
                  <a:lnTo>
                    <a:pt x="174" y="109"/>
                  </a:lnTo>
                  <a:lnTo>
                    <a:pt x="171" y="120"/>
                  </a:lnTo>
                  <a:lnTo>
                    <a:pt x="167" y="134"/>
                  </a:lnTo>
                  <a:lnTo>
                    <a:pt x="156" y="149"/>
                  </a:lnTo>
                  <a:lnTo>
                    <a:pt x="145" y="163"/>
                  </a:lnTo>
                  <a:lnTo>
                    <a:pt x="131" y="171"/>
                  </a:lnTo>
                  <a:lnTo>
                    <a:pt x="112" y="178"/>
                  </a:lnTo>
                  <a:lnTo>
                    <a:pt x="94" y="181"/>
                  </a:lnTo>
                  <a:lnTo>
                    <a:pt x="76" y="185"/>
                  </a:lnTo>
                  <a:lnTo>
                    <a:pt x="0" y="185"/>
                  </a:lnTo>
                  <a:lnTo>
                    <a:pt x="0" y="174"/>
                  </a:lnTo>
                  <a:lnTo>
                    <a:pt x="11" y="174"/>
                  </a:lnTo>
                  <a:lnTo>
                    <a:pt x="14" y="174"/>
                  </a:lnTo>
                  <a:lnTo>
                    <a:pt x="18" y="171"/>
                  </a:lnTo>
                  <a:lnTo>
                    <a:pt x="21" y="171"/>
                  </a:lnTo>
                  <a:lnTo>
                    <a:pt x="21" y="167"/>
                  </a:lnTo>
                  <a:lnTo>
                    <a:pt x="25" y="160"/>
                  </a:lnTo>
                  <a:lnTo>
                    <a:pt x="25" y="25"/>
                  </a:lnTo>
                  <a:lnTo>
                    <a:pt x="21" y="18"/>
                  </a:lnTo>
                  <a:lnTo>
                    <a:pt x="21" y="14"/>
                  </a:lnTo>
                  <a:lnTo>
                    <a:pt x="18" y="14"/>
                  </a:lnTo>
                  <a:lnTo>
                    <a:pt x="7" y="10"/>
                  </a:lnTo>
                  <a:lnTo>
                    <a:pt x="0" y="10"/>
                  </a:lnTo>
                  <a:lnTo>
                    <a:pt x="0" y="0"/>
                  </a:lnTo>
                  <a:close/>
                </a:path>
              </a:pathLst>
            </a:custGeom>
            <a:solidFill>
              <a:srgbClr val="000000"/>
            </a:solidFill>
            <a:ln w="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90882" name="Freeform 66"/>
            <p:cNvSpPr>
              <a:spLocks noEditPoints="1"/>
            </p:cNvSpPr>
            <p:nvPr/>
          </p:nvSpPr>
          <p:spPr bwMode="auto">
            <a:xfrm>
              <a:off x="8292" y="9424"/>
              <a:ext cx="113" cy="139"/>
            </a:xfrm>
            <a:custGeom>
              <a:avLst/>
              <a:gdLst/>
              <a:ahLst/>
              <a:cxnLst>
                <a:cxn ang="0">
                  <a:pos x="58" y="11"/>
                </a:cxn>
                <a:cxn ang="0">
                  <a:pos x="51" y="11"/>
                </a:cxn>
                <a:cxn ang="0">
                  <a:pos x="40" y="19"/>
                </a:cxn>
                <a:cxn ang="0">
                  <a:pos x="36" y="22"/>
                </a:cxn>
                <a:cxn ang="0">
                  <a:pos x="29" y="33"/>
                </a:cxn>
                <a:cxn ang="0">
                  <a:pos x="25" y="40"/>
                </a:cxn>
                <a:cxn ang="0">
                  <a:pos x="25" y="55"/>
                </a:cxn>
                <a:cxn ang="0">
                  <a:pos x="84" y="55"/>
                </a:cxn>
                <a:cxn ang="0">
                  <a:pos x="84" y="40"/>
                </a:cxn>
                <a:cxn ang="0">
                  <a:pos x="80" y="33"/>
                </a:cxn>
                <a:cxn ang="0">
                  <a:pos x="80" y="26"/>
                </a:cxn>
                <a:cxn ang="0">
                  <a:pos x="76" y="19"/>
                </a:cxn>
                <a:cxn ang="0">
                  <a:pos x="73" y="15"/>
                </a:cxn>
                <a:cxn ang="0">
                  <a:pos x="66" y="11"/>
                </a:cxn>
                <a:cxn ang="0">
                  <a:pos x="58" y="11"/>
                </a:cxn>
                <a:cxn ang="0">
                  <a:pos x="58" y="0"/>
                </a:cxn>
                <a:cxn ang="0">
                  <a:pos x="73" y="4"/>
                </a:cxn>
                <a:cxn ang="0">
                  <a:pos x="84" y="8"/>
                </a:cxn>
                <a:cxn ang="0">
                  <a:pos x="91" y="11"/>
                </a:cxn>
                <a:cxn ang="0">
                  <a:pos x="98" y="19"/>
                </a:cxn>
                <a:cxn ang="0">
                  <a:pos x="102" y="26"/>
                </a:cxn>
                <a:cxn ang="0">
                  <a:pos x="106" y="37"/>
                </a:cxn>
                <a:cxn ang="0">
                  <a:pos x="109" y="48"/>
                </a:cxn>
                <a:cxn ang="0">
                  <a:pos x="109" y="59"/>
                </a:cxn>
                <a:cxn ang="0">
                  <a:pos x="109" y="66"/>
                </a:cxn>
                <a:cxn ang="0">
                  <a:pos x="25" y="66"/>
                </a:cxn>
                <a:cxn ang="0">
                  <a:pos x="25" y="77"/>
                </a:cxn>
                <a:cxn ang="0">
                  <a:pos x="29" y="88"/>
                </a:cxn>
                <a:cxn ang="0">
                  <a:pos x="29" y="99"/>
                </a:cxn>
                <a:cxn ang="0">
                  <a:pos x="36" y="106"/>
                </a:cxn>
                <a:cxn ang="0">
                  <a:pos x="40" y="113"/>
                </a:cxn>
                <a:cxn ang="0">
                  <a:pos x="47" y="117"/>
                </a:cxn>
                <a:cxn ang="0">
                  <a:pos x="58" y="121"/>
                </a:cxn>
                <a:cxn ang="0">
                  <a:pos x="69" y="124"/>
                </a:cxn>
                <a:cxn ang="0">
                  <a:pos x="80" y="121"/>
                </a:cxn>
                <a:cxn ang="0">
                  <a:pos x="87" y="117"/>
                </a:cxn>
                <a:cxn ang="0">
                  <a:pos x="95" y="110"/>
                </a:cxn>
                <a:cxn ang="0">
                  <a:pos x="106" y="99"/>
                </a:cxn>
                <a:cxn ang="0">
                  <a:pos x="113" y="102"/>
                </a:cxn>
                <a:cxn ang="0">
                  <a:pos x="106" y="117"/>
                </a:cxn>
                <a:cxn ang="0">
                  <a:pos x="91" y="128"/>
                </a:cxn>
                <a:cxn ang="0">
                  <a:pos x="76" y="135"/>
                </a:cxn>
                <a:cxn ang="0">
                  <a:pos x="62" y="139"/>
                </a:cxn>
                <a:cxn ang="0">
                  <a:pos x="47" y="135"/>
                </a:cxn>
                <a:cxn ang="0">
                  <a:pos x="33" y="131"/>
                </a:cxn>
                <a:cxn ang="0">
                  <a:pos x="22" y="124"/>
                </a:cxn>
                <a:cxn ang="0">
                  <a:pos x="15" y="117"/>
                </a:cxn>
                <a:cxn ang="0">
                  <a:pos x="7" y="106"/>
                </a:cxn>
                <a:cxn ang="0">
                  <a:pos x="4" y="95"/>
                </a:cxn>
                <a:cxn ang="0">
                  <a:pos x="0" y="81"/>
                </a:cxn>
                <a:cxn ang="0">
                  <a:pos x="0" y="70"/>
                </a:cxn>
                <a:cxn ang="0">
                  <a:pos x="0" y="55"/>
                </a:cxn>
                <a:cxn ang="0">
                  <a:pos x="4" y="44"/>
                </a:cxn>
                <a:cxn ang="0">
                  <a:pos x="7" y="33"/>
                </a:cxn>
                <a:cxn ang="0">
                  <a:pos x="15" y="22"/>
                </a:cxn>
                <a:cxn ang="0">
                  <a:pos x="22" y="15"/>
                </a:cxn>
                <a:cxn ang="0">
                  <a:pos x="33" y="8"/>
                </a:cxn>
                <a:cxn ang="0">
                  <a:pos x="44" y="4"/>
                </a:cxn>
                <a:cxn ang="0">
                  <a:pos x="58" y="0"/>
                </a:cxn>
              </a:cxnLst>
              <a:rect l="0" t="0" r="r" b="b"/>
              <a:pathLst>
                <a:path w="113" h="139">
                  <a:moveTo>
                    <a:pt x="58" y="11"/>
                  </a:moveTo>
                  <a:lnTo>
                    <a:pt x="51" y="11"/>
                  </a:lnTo>
                  <a:lnTo>
                    <a:pt x="40" y="19"/>
                  </a:lnTo>
                  <a:lnTo>
                    <a:pt x="36" y="22"/>
                  </a:lnTo>
                  <a:lnTo>
                    <a:pt x="29" y="33"/>
                  </a:lnTo>
                  <a:lnTo>
                    <a:pt x="25" y="40"/>
                  </a:lnTo>
                  <a:lnTo>
                    <a:pt x="25" y="55"/>
                  </a:lnTo>
                  <a:lnTo>
                    <a:pt x="84" y="55"/>
                  </a:lnTo>
                  <a:lnTo>
                    <a:pt x="84" y="40"/>
                  </a:lnTo>
                  <a:lnTo>
                    <a:pt x="80" y="33"/>
                  </a:lnTo>
                  <a:lnTo>
                    <a:pt x="80" y="26"/>
                  </a:lnTo>
                  <a:lnTo>
                    <a:pt x="76" y="19"/>
                  </a:lnTo>
                  <a:lnTo>
                    <a:pt x="73" y="15"/>
                  </a:lnTo>
                  <a:lnTo>
                    <a:pt x="66" y="11"/>
                  </a:lnTo>
                  <a:lnTo>
                    <a:pt x="58" y="11"/>
                  </a:lnTo>
                  <a:close/>
                  <a:moveTo>
                    <a:pt x="58" y="0"/>
                  </a:moveTo>
                  <a:lnTo>
                    <a:pt x="73" y="4"/>
                  </a:lnTo>
                  <a:lnTo>
                    <a:pt x="84" y="8"/>
                  </a:lnTo>
                  <a:lnTo>
                    <a:pt x="91" y="11"/>
                  </a:lnTo>
                  <a:lnTo>
                    <a:pt x="98" y="19"/>
                  </a:lnTo>
                  <a:lnTo>
                    <a:pt x="102" y="26"/>
                  </a:lnTo>
                  <a:lnTo>
                    <a:pt x="106" y="37"/>
                  </a:lnTo>
                  <a:lnTo>
                    <a:pt x="109" y="48"/>
                  </a:lnTo>
                  <a:lnTo>
                    <a:pt x="109" y="59"/>
                  </a:lnTo>
                  <a:lnTo>
                    <a:pt x="109" y="66"/>
                  </a:lnTo>
                  <a:lnTo>
                    <a:pt x="25" y="66"/>
                  </a:lnTo>
                  <a:lnTo>
                    <a:pt x="25" y="77"/>
                  </a:lnTo>
                  <a:lnTo>
                    <a:pt x="29" y="88"/>
                  </a:lnTo>
                  <a:lnTo>
                    <a:pt x="29" y="99"/>
                  </a:lnTo>
                  <a:lnTo>
                    <a:pt x="36" y="106"/>
                  </a:lnTo>
                  <a:lnTo>
                    <a:pt x="40" y="113"/>
                  </a:lnTo>
                  <a:lnTo>
                    <a:pt x="47" y="117"/>
                  </a:lnTo>
                  <a:lnTo>
                    <a:pt x="58" y="121"/>
                  </a:lnTo>
                  <a:lnTo>
                    <a:pt x="69" y="124"/>
                  </a:lnTo>
                  <a:lnTo>
                    <a:pt x="80" y="121"/>
                  </a:lnTo>
                  <a:lnTo>
                    <a:pt x="87" y="117"/>
                  </a:lnTo>
                  <a:lnTo>
                    <a:pt x="95" y="110"/>
                  </a:lnTo>
                  <a:lnTo>
                    <a:pt x="106" y="99"/>
                  </a:lnTo>
                  <a:lnTo>
                    <a:pt x="113" y="102"/>
                  </a:lnTo>
                  <a:lnTo>
                    <a:pt x="106" y="117"/>
                  </a:lnTo>
                  <a:lnTo>
                    <a:pt x="91" y="128"/>
                  </a:lnTo>
                  <a:lnTo>
                    <a:pt x="76" y="135"/>
                  </a:lnTo>
                  <a:lnTo>
                    <a:pt x="62" y="139"/>
                  </a:lnTo>
                  <a:lnTo>
                    <a:pt x="47" y="135"/>
                  </a:lnTo>
                  <a:lnTo>
                    <a:pt x="33" y="131"/>
                  </a:lnTo>
                  <a:lnTo>
                    <a:pt x="22" y="124"/>
                  </a:lnTo>
                  <a:lnTo>
                    <a:pt x="15" y="117"/>
                  </a:lnTo>
                  <a:lnTo>
                    <a:pt x="7" y="106"/>
                  </a:lnTo>
                  <a:lnTo>
                    <a:pt x="4" y="95"/>
                  </a:lnTo>
                  <a:lnTo>
                    <a:pt x="0" y="81"/>
                  </a:lnTo>
                  <a:lnTo>
                    <a:pt x="0" y="70"/>
                  </a:lnTo>
                  <a:lnTo>
                    <a:pt x="0" y="55"/>
                  </a:lnTo>
                  <a:lnTo>
                    <a:pt x="4" y="44"/>
                  </a:lnTo>
                  <a:lnTo>
                    <a:pt x="7" y="33"/>
                  </a:lnTo>
                  <a:lnTo>
                    <a:pt x="15" y="22"/>
                  </a:lnTo>
                  <a:lnTo>
                    <a:pt x="22" y="15"/>
                  </a:lnTo>
                  <a:lnTo>
                    <a:pt x="33" y="8"/>
                  </a:lnTo>
                  <a:lnTo>
                    <a:pt x="44" y="4"/>
                  </a:lnTo>
                  <a:lnTo>
                    <a:pt x="58" y="0"/>
                  </a:lnTo>
                  <a:close/>
                </a:path>
              </a:pathLst>
            </a:custGeom>
            <a:solidFill>
              <a:srgbClr val="000000"/>
            </a:solidFill>
            <a:ln w="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90881" name="Freeform 65"/>
            <p:cNvSpPr>
              <a:spLocks/>
            </p:cNvSpPr>
            <p:nvPr/>
          </p:nvSpPr>
          <p:spPr bwMode="auto">
            <a:xfrm>
              <a:off x="8419" y="9424"/>
              <a:ext cx="113" cy="139"/>
            </a:xfrm>
            <a:custGeom>
              <a:avLst/>
              <a:gdLst/>
              <a:ahLst/>
              <a:cxnLst>
                <a:cxn ang="0">
                  <a:pos x="62" y="0"/>
                </a:cxn>
                <a:cxn ang="0">
                  <a:pos x="73" y="4"/>
                </a:cxn>
                <a:cxn ang="0">
                  <a:pos x="84" y="8"/>
                </a:cxn>
                <a:cxn ang="0">
                  <a:pos x="91" y="11"/>
                </a:cxn>
                <a:cxn ang="0">
                  <a:pos x="99" y="19"/>
                </a:cxn>
                <a:cxn ang="0">
                  <a:pos x="102" y="26"/>
                </a:cxn>
                <a:cxn ang="0">
                  <a:pos x="106" y="37"/>
                </a:cxn>
                <a:cxn ang="0">
                  <a:pos x="102" y="40"/>
                </a:cxn>
                <a:cxn ang="0">
                  <a:pos x="102" y="48"/>
                </a:cxn>
                <a:cxn ang="0">
                  <a:pos x="99" y="51"/>
                </a:cxn>
                <a:cxn ang="0">
                  <a:pos x="91" y="51"/>
                </a:cxn>
                <a:cxn ang="0">
                  <a:pos x="84" y="51"/>
                </a:cxn>
                <a:cxn ang="0">
                  <a:pos x="80" y="48"/>
                </a:cxn>
                <a:cxn ang="0">
                  <a:pos x="77" y="44"/>
                </a:cxn>
                <a:cxn ang="0">
                  <a:pos x="73" y="40"/>
                </a:cxn>
                <a:cxn ang="0">
                  <a:pos x="77" y="26"/>
                </a:cxn>
                <a:cxn ang="0">
                  <a:pos x="77" y="22"/>
                </a:cxn>
                <a:cxn ang="0">
                  <a:pos x="77" y="19"/>
                </a:cxn>
                <a:cxn ang="0">
                  <a:pos x="77" y="15"/>
                </a:cxn>
                <a:cxn ang="0">
                  <a:pos x="69" y="15"/>
                </a:cxn>
                <a:cxn ang="0">
                  <a:pos x="62" y="11"/>
                </a:cxn>
                <a:cxn ang="0">
                  <a:pos x="51" y="15"/>
                </a:cxn>
                <a:cxn ang="0">
                  <a:pos x="44" y="19"/>
                </a:cxn>
                <a:cxn ang="0">
                  <a:pos x="40" y="26"/>
                </a:cxn>
                <a:cxn ang="0">
                  <a:pos x="33" y="33"/>
                </a:cxn>
                <a:cxn ang="0">
                  <a:pos x="29" y="40"/>
                </a:cxn>
                <a:cxn ang="0">
                  <a:pos x="29" y="55"/>
                </a:cxn>
                <a:cxn ang="0">
                  <a:pos x="29" y="70"/>
                </a:cxn>
                <a:cxn ang="0">
                  <a:pos x="29" y="84"/>
                </a:cxn>
                <a:cxn ang="0">
                  <a:pos x="33" y="95"/>
                </a:cxn>
                <a:cxn ang="0">
                  <a:pos x="37" y="106"/>
                </a:cxn>
                <a:cxn ang="0">
                  <a:pos x="48" y="117"/>
                </a:cxn>
                <a:cxn ang="0">
                  <a:pos x="55" y="121"/>
                </a:cxn>
                <a:cxn ang="0">
                  <a:pos x="66" y="124"/>
                </a:cxn>
                <a:cxn ang="0">
                  <a:pos x="77" y="121"/>
                </a:cxn>
                <a:cxn ang="0">
                  <a:pos x="88" y="117"/>
                </a:cxn>
                <a:cxn ang="0">
                  <a:pos x="95" y="110"/>
                </a:cxn>
                <a:cxn ang="0">
                  <a:pos x="102" y="99"/>
                </a:cxn>
                <a:cxn ang="0">
                  <a:pos x="113" y="102"/>
                </a:cxn>
                <a:cxn ang="0">
                  <a:pos x="102" y="117"/>
                </a:cxn>
                <a:cxn ang="0">
                  <a:pos x="88" y="128"/>
                </a:cxn>
                <a:cxn ang="0">
                  <a:pos x="73" y="135"/>
                </a:cxn>
                <a:cxn ang="0">
                  <a:pos x="59" y="139"/>
                </a:cxn>
                <a:cxn ang="0">
                  <a:pos x="44" y="135"/>
                </a:cxn>
                <a:cxn ang="0">
                  <a:pos x="29" y="128"/>
                </a:cxn>
                <a:cxn ang="0">
                  <a:pos x="15" y="117"/>
                </a:cxn>
                <a:cxn ang="0">
                  <a:pos x="8" y="106"/>
                </a:cxn>
                <a:cxn ang="0">
                  <a:pos x="4" y="88"/>
                </a:cxn>
                <a:cxn ang="0">
                  <a:pos x="0" y="70"/>
                </a:cxn>
                <a:cxn ang="0">
                  <a:pos x="0" y="55"/>
                </a:cxn>
                <a:cxn ang="0">
                  <a:pos x="4" y="44"/>
                </a:cxn>
                <a:cxn ang="0">
                  <a:pos x="11" y="33"/>
                </a:cxn>
                <a:cxn ang="0">
                  <a:pos x="19" y="22"/>
                </a:cxn>
                <a:cxn ang="0">
                  <a:pos x="26" y="15"/>
                </a:cxn>
                <a:cxn ang="0">
                  <a:pos x="37" y="8"/>
                </a:cxn>
                <a:cxn ang="0">
                  <a:pos x="48" y="4"/>
                </a:cxn>
                <a:cxn ang="0">
                  <a:pos x="62" y="0"/>
                </a:cxn>
              </a:cxnLst>
              <a:rect l="0" t="0" r="r" b="b"/>
              <a:pathLst>
                <a:path w="113" h="139">
                  <a:moveTo>
                    <a:pt x="62" y="0"/>
                  </a:moveTo>
                  <a:lnTo>
                    <a:pt x="73" y="4"/>
                  </a:lnTo>
                  <a:lnTo>
                    <a:pt x="84" y="8"/>
                  </a:lnTo>
                  <a:lnTo>
                    <a:pt x="91" y="11"/>
                  </a:lnTo>
                  <a:lnTo>
                    <a:pt x="99" y="19"/>
                  </a:lnTo>
                  <a:lnTo>
                    <a:pt x="102" y="26"/>
                  </a:lnTo>
                  <a:lnTo>
                    <a:pt x="106" y="37"/>
                  </a:lnTo>
                  <a:lnTo>
                    <a:pt x="102" y="40"/>
                  </a:lnTo>
                  <a:lnTo>
                    <a:pt x="102" y="48"/>
                  </a:lnTo>
                  <a:lnTo>
                    <a:pt x="99" y="51"/>
                  </a:lnTo>
                  <a:lnTo>
                    <a:pt x="91" y="51"/>
                  </a:lnTo>
                  <a:lnTo>
                    <a:pt x="84" y="51"/>
                  </a:lnTo>
                  <a:lnTo>
                    <a:pt x="80" y="48"/>
                  </a:lnTo>
                  <a:lnTo>
                    <a:pt x="77" y="44"/>
                  </a:lnTo>
                  <a:lnTo>
                    <a:pt x="73" y="40"/>
                  </a:lnTo>
                  <a:lnTo>
                    <a:pt x="77" y="26"/>
                  </a:lnTo>
                  <a:lnTo>
                    <a:pt x="77" y="22"/>
                  </a:lnTo>
                  <a:lnTo>
                    <a:pt x="77" y="19"/>
                  </a:lnTo>
                  <a:lnTo>
                    <a:pt x="77" y="15"/>
                  </a:lnTo>
                  <a:lnTo>
                    <a:pt x="69" y="15"/>
                  </a:lnTo>
                  <a:lnTo>
                    <a:pt x="62" y="11"/>
                  </a:lnTo>
                  <a:lnTo>
                    <a:pt x="51" y="15"/>
                  </a:lnTo>
                  <a:lnTo>
                    <a:pt x="44" y="19"/>
                  </a:lnTo>
                  <a:lnTo>
                    <a:pt x="40" y="26"/>
                  </a:lnTo>
                  <a:lnTo>
                    <a:pt x="33" y="33"/>
                  </a:lnTo>
                  <a:lnTo>
                    <a:pt x="29" y="40"/>
                  </a:lnTo>
                  <a:lnTo>
                    <a:pt x="29" y="55"/>
                  </a:lnTo>
                  <a:lnTo>
                    <a:pt x="29" y="70"/>
                  </a:lnTo>
                  <a:lnTo>
                    <a:pt x="29" y="84"/>
                  </a:lnTo>
                  <a:lnTo>
                    <a:pt x="33" y="95"/>
                  </a:lnTo>
                  <a:lnTo>
                    <a:pt x="37" y="106"/>
                  </a:lnTo>
                  <a:lnTo>
                    <a:pt x="48" y="117"/>
                  </a:lnTo>
                  <a:lnTo>
                    <a:pt x="55" y="121"/>
                  </a:lnTo>
                  <a:lnTo>
                    <a:pt x="66" y="124"/>
                  </a:lnTo>
                  <a:lnTo>
                    <a:pt x="77" y="121"/>
                  </a:lnTo>
                  <a:lnTo>
                    <a:pt x="88" y="117"/>
                  </a:lnTo>
                  <a:lnTo>
                    <a:pt x="95" y="110"/>
                  </a:lnTo>
                  <a:lnTo>
                    <a:pt x="102" y="99"/>
                  </a:lnTo>
                  <a:lnTo>
                    <a:pt x="113" y="102"/>
                  </a:lnTo>
                  <a:lnTo>
                    <a:pt x="102" y="117"/>
                  </a:lnTo>
                  <a:lnTo>
                    <a:pt x="88" y="128"/>
                  </a:lnTo>
                  <a:lnTo>
                    <a:pt x="73" y="135"/>
                  </a:lnTo>
                  <a:lnTo>
                    <a:pt x="59" y="139"/>
                  </a:lnTo>
                  <a:lnTo>
                    <a:pt x="44" y="135"/>
                  </a:lnTo>
                  <a:lnTo>
                    <a:pt x="29" y="128"/>
                  </a:lnTo>
                  <a:lnTo>
                    <a:pt x="15" y="117"/>
                  </a:lnTo>
                  <a:lnTo>
                    <a:pt x="8" y="106"/>
                  </a:lnTo>
                  <a:lnTo>
                    <a:pt x="4" y="88"/>
                  </a:lnTo>
                  <a:lnTo>
                    <a:pt x="0" y="70"/>
                  </a:lnTo>
                  <a:lnTo>
                    <a:pt x="0" y="55"/>
                  </a:lnTo>
                  <a:lnTo>
                    <a:pt x="4" y="44"/>
                  </a:lnTo>
                  <a:lnTo>
                    <a:pt x="11" y="33"/>
                  </a:lnTo>
                  <a:lnTo>
                    <a:pt x="19" y="22"/>
                  </a:lnTo>
                  <a:lnTo>
                    <a:pt x="26" y="15"/>
                  </a:lnTo>
                  <a:lnTo>
                    <a:pt x="37" y="8"/>
                  </a:lnTo>
                  <a:lnTo>
                    <a:pt x="48" y="4"/>
                  </a:lnTo>
                  <a:lnTo>
                    <a:pt x="62" y="0"/>
                  </a:lnTo>
                  <a:close/>
                </a:path>
              </a:pathLst>
            </a:custGeom>
            <a:solidFill>
              <a:srgbClr val="000000"/>
            </a:solidFill>
            <a:ln w="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90880" name="Freeform 64"/>
            <p:cNvSpPr>
              <a:spLocks noEditPoints="1"/>
            </p:cNvSpPr>
            <p:nvPr/>
          </p:nvSpPr>
          <p:spPr bwMode="auto">
            <a:xfrm>
              <a:off x="8539" y="9424"/>
              <a:ext cx="117" cy="139"/>
            </a:xfrm>
            <a:custGeom>
              <a:avLst/>
              <a:gdLst/>
              <a:ahLst/>
              <a:cxnLst>
                <a:cxn ang="0">
                  <a:pos x="59" y="11"/>
                </a:cxn>
                <a:cxn ang="0">
                  <a:pos x="51" y="11"/>
                </a:cxn>
                <a:cxn ang="0">
                  <a:pos x="44" y="19"/>
                </a:cxn>
                <a:cxn ang="0">
                  <a:pos x="37" y="22"/>
                </a:cxn>
                <a:cxn ang="0">
                  <a:pos x="33" y="33"/>
                </a:cxn>
                <a:cxn ang="0">
                  <a:pos x="29" y="40"/>
                </a:cxn>
                <a:cxn ang="0">
                  <a:pos x="26" y="55"/>
                </a:cxn>
                <a:cxn ang="0">
                  <a:pos x="88" y="55"/>
                </a:cxn>
                <a:cxn ang="0">
                  <a:pos x="84" y="40"/>
                </a:cxn>
                <a:cxn ang="0">
                  <a:pos x="84" y="33"/>
                </a:cxn>
                <a:cxn ang="0">
                  <a:pos x="80" y="26"/>
                </a:cxn>
                <a:cxn ang="0">
                  <a:pos x="77" y="19"/>
                </a:cxn>
                <a:cxn ang="0">
                  <a:pos x="73" y="15"/>
                </a:cxn>
                <a:cxn ang="0">
                  <a:pos x="66" y="11"/>
                </a:cxn>
                <a:cxn ang="0">
                  <a:pos x="59" y="11"/>
                </a:cxn>
                <a:cxn ang="0">
                  <a:pos x="59" y="0"/>
                </a:cxn>
                <a:cxn ang="0">
                  <a:pos x="73" y="4"/>
                </a:cxn>
                <a:cxn ang="0">
                  <a:pos x="84" y="8"/>
                </a:cxn>
                <a:cxn ang="0">
                  <a:pos x="95" y="11"/>
                </a:cxn>
                <a:cxn ang="0">
                  <a:pos x="99" y="19"/>
                </a:cxn>
                <a:cxn ang="0">
                  <a:pos x="106" y="26"/>
                </a:cxn>
                <a:cxn ang="0">
                  <a:pos x="109" y="37"/>
                </a:cxn>
                <a:cxn ang="0">
                  <a:pos x="113" y="48"/>
                </a:cxn>
                <a:cxn ang="0">
                  <a:pos x="113" y="59"/>
                </a:cxn>
                <a:cxn ang="0">
                  <a:pos x="113" y="66"/>
                </a:cxn>
                <a:cxn ang="0">
                  <a:pos x="26" y="66"/>
                </a:cxn>
                <a:cxn ang="0">
                  <a:pos x="29" y="77"/>
                </a:cxn>
                <a:cxn ang="0">
                  <a:pos x="29" y="88"/>
                </a:cxn>
                <a:cxn ang="0">
                  <a:pos x="33" y="99"/>
                </a:cxn>
                <a:cxn ang="0">
                  <a:pos x="37" y="106"/>
                </a:cxn>
                <a:cxn ang="0">
                  <a:pos x="44" y="113"/>
                </a:cxn>
                <a:cxn ang="0">
                  <a:pos x="51" y="117"/>
                </a:cxn>
                <a:cxn ang="0">
                  <a:pos x="59" y="121"/>
                </a:cxn>
                <a:cxn ang="0">
                  <a:pos x="69" y="124"/>
                </a:cxn>
                <a:cxn ang="0">
                  <a:pos x="80" y="121"/>
                </a:cxn>
                <a:cxn ang="0">
                  <a:pos x="91" y="117"/>
                </a:cxn>
                <a:cxn ang="0">
                  <a:pos x="99" y="110"/>
                </a:cxn>
                <a:cxn ang="0">
                  <a:pos x="106" y="99"/>
                </a:cxn>
                <a:cxn ang="0">
                  <a:pos x="117" y="102"/>
                </a:cxn>
                <a:cxn ang="0">
                  <a:pos x="106" y="117"/>
                </a:cxn>
                <a:cxn ang="0">
                  <a:pos x="95" y="128"/>
                </a:cxn>
                <a:cxn ang="0">
                  <a:pos x="80" y="135"/>
                </a:cxn>
                <a:cxn ang="0">
                  <a:pos x="62" y="139"/>
                </a:cxn>
                <a:cxn ang="0">
                  <a:pos x="48" y="135"/>
                </a:cxn>
                <a:cxn ang="0">
                  <a:pos x="37" y="131"/>
                </a:cxn>
                <a:cxn ang="0">
                  <a:pos x="26" y="124"/>
                </a:cxn>
                <a:cxn ang="0">
                  <a:pos x="15" y="117"/>
                </a:cxn>
                <a:cxn ang="0">
                  <a:pos x="11" y="106"/>
                </a:cxn>
                <a:cxn ang="0">
                  <a:pos x="4" y="95"/>
                </a:cxn>
                <a:cxn ang="0">
                  <a:pos x="4" y="81"/>
                </a:cxn>
                <a:cxn ang="0">
                  <a:pos x="0" y="70"/>
                </a:cxn>
                <a:cxn ang="0">
                  <a:pos x="4" y="55"/>
                </a:cxn>
                <a:cxn ang="0">
                  <a:pos x="4" y="44"/>
                </a:cxn>
                <a:cxn ang="0">
                  <a:pos x="11" y="33"/>
                </a:cxn>
                <a:cxn ang="0">
                  <a:pos x="19" y="22"/>
                </a:cxn>
                <a:cxn ang="0">
                  <a:pos x="26" y="15"/>
                </a:cxn>
                <a:cxn ang="0">
                  <a:pos x="37" y="8"/>
                </a:cxn>
                <a:cxn ang="0">
                  <a:pos x="48" y="4"/>
                </a:cxn>
                <a:cxn ang="0">
                  <a:pos x="59" y="0"/>
                </a:cxn>
              </a:cxnLst>
              <a:rect l="0" t="0" r="r" b="b"/>
              <a:pathLst>
                <a:path w="117" h="139">
                  <a:moveTo>
                    <a:pt x="59" y="11"/>
                  </a:moveTo>
                  <a:lnTo>
                    <a:pt x="51" y="11"/>
                  </a:lnTo>
                  <a:lnTo>
                    <a:pt x="44" y="19"/>
                  </a:lnTo>
                  <a:lnTo>
                    <a:pt x="37" y="22"/>
                  </a:lnTo>
                  <a:lnTo>
                    <a:pt x="33" y="33"/>
                  </a:lnTo>
                  <a:lnTo>
                    <a:pt x="29" y="40"/>
                  </a:lnTo>
                  <a:lnTo>
                    <a:pt x="26" y="55"/>
                  </a:lnTo>
                  <a:lnTo>
                    <a:pt x="88" y="55"/>
                  </a:lnTo>
                  <a:lnTo>
                    <a:pt x="84" y="40"/>
                  </a:lnTo>
                  <a:lnTo>
                    <a:pt x="84" y="33"/>
                  </a:lnTo>
                  <a:lnTo>
                    <a:pt x="80" y="26"/>
                  </a:lnTo>
                  <a:lnTo>
                    <a:pt x="77" y="19"/>
                  </a:lnTo>
                  <a:lnTo>
                    <a:pt x="73" y="15"/>
                  </a:lnTo>
                  <a:lnTo>
                    <a:pt x="66" y="11"/>
                  </a:lnTo>
                  <a:lnTo>
                    <a:pt x="59" y="11"/>
                  </a:lnTo>
                  <a:close/>
                  <a:moveTo>
                    <a:pt x="59" y="0"/>
                  </a:moveTo>
                  <a:lnTo>
                    <a:pt x="73" y="4"/>
                  </a:lnTo>
                  <a:lnTo>
                    <a:pt x="84" y="8"/>
                  </a:lnTo>
                  <a:lnTo>
                    <a:pt x="95" y="11"/>
                  </a:lnTo>
                  <a:lnTo>
                    <a:pt x="99" y="19"/>
                  </a:lnTo>
                  <a:lnTo>
                    <a:pt x="106" y="26"/>
                  </a:lnTo>
                  <a:lnTo>
                    <a:pt x="109" y="37"/>
                  </a:lnTo>
                  <a:lnTo>
                    <a:pt x="113" y="48"/>
                  </a:lnTo>
                  <a:lnTo>
                    <a:pt x="113" y="59"/>
                  </a:lnTo>
                  <a:lnTo>
                    <a:pt x="113" y="66"/>
                  </a:lnTo>
                  <a:lnTo>
                    <a:pt x="26" y="66"/>
                  </a:lnTo>
                  <a:lnTo>
                    <a:pt x="29" y="77"/>
                  </a:lnTo>
                  <a:lnTo>
                    <a:pt x="29" y="88"/>
                  </a:lnTo>
                  <a:lnTo>
                    <a:pt x="33" y="99"/>
                  </a:lnTo>
                  <a:lnTo>
                    <a:pt x="37" y="106"/>
                  </a:lnTo>
                  <a:lnTo>
                    <a:pt x="44" y="113"/>
                  </a:lnTo>
                  <a:lnTo>
                    <a:pt x="51" y="117"/>
                  </a:lnTo>
                  <a:lnTo>
                    <a:pt x="59" y="121"/>
                  </a:lnTo>
                  <a:lnTo>
                    <a:pt x="69" y="124"/>
                  </a:lnTo>
                  <a:lnTo>
                    <a:pt x="80" y="121"/>
                  </a:lnTo>
                  <a:lnTo>
                    <a:pt x="91" y="117"/>
                  </a:lnTo>
                  <a:lnTo>
                    <a:pt x="99" y="110"/>
                  </a:lnTo>
                  <a:lnTo>
                    <a:pt x="106" y="99"/>
                  </a:lnTo>
                  <a:lnTo>
                    <a:pt x="117" y="102"/>
                  </a:lnTo>
                  <a:lnTo>
                    <a:pt x="106" y="117"/>
                  </a:lnTo>
                  <a:lnTo>
                    <a:pt x="95" y="128"/>
                  </a:lnTo>
                  <a:lnTo>
                    <a:pt x="80" y="135"/>
                  </a:lnTo>
                  <a:lnTo>
                    <a:pt x="62" y="139"/>
                  </a:lnTo>
                  <a:lnTo>
                    <a:pt x="48" y="135"/>
                  </a:lnTo>
                  <a:lnTo>
                    <a:pt x="37" y="131"/>
                  </a:lnTo>
                  <a:lnTo>
                    <a:pt x="26" y="124"/>
                  </a:lnTo>
                  <a:lnTo>
                    <a:pt x="15" y="117"/>
                  </a:lnTo>
                  <a:lnTo>
                    <a:pt x="11" y="106"/>
                  </a:lnTo>
                  <a:lnTo>
                    <a:pt x="4" y="95"/>
                  </a:lnTo>
                  <a:lnTo>
                    <a:pt x="4" y="81"/>
                  </a:lnTo>
                  <a:lnTo>
                    <a:pt x="0" y="70"/>
                  </a:lnTo>
                  <a:lnTo>
                    <a:pt x="4" y="55"/>
                  </a:lnTo>
                  <a:lnTo>
                    <a:pt x="4" y="44"/>
                  </a:lnTo>
                  <a:lnTo>
                    <a:pt x="11" y="33"/>
                  </a:lnTo>
                  <a:lnTo>
                    <a:pt x="19" y="22"/>
                  </a:lnTo>
                  <a:lnTo>
                    <a:pt x="26" y="15"/>
                  </a:lnTo>
                  <a:lnTo>
                    <a:pt x="37" y="8"/>
                  </a:lnTo>
                  <a:lnTo>
                    <a:pt x="48" y="4"/>
                  </a:lnTo>
                  <a:lnTo>
                    <a:pt x="59" y="0"/>
                  </a:lnTo>
                  <a:close/>
                </a:path>
              </a:pathLst>
            </a:custGeom>
            <a:solidFill>
              <a:srgbClr val="000000"/>
            </a:solidFill>
            <a:ln w="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90879" name="Freeform 63"/>
            <p:cNvSpPr>
              <a:spLocks/>
            </p:cNvSpPr>
            <p:nvPr/>
          </p:nvSpPr>
          <p:spPr bwMode="auto">
            <a:xfrm>
              <a:off x="8667" y="9424"/>
              <a:ext cx="145" cy="135"/>
            </a:xfrm>
            <a:custGeom>
              <a:avLst/>
              <a:gdLst/>
              <a:ahLst/>
              <a:cxnLst>
                <a:cxn ang="0">
                  <a:pos x="87" y="0"/>
                </a:cxn>
                <a:cxn ang="0">
                  <a:pos x="101" y="4"/>
                </a:cxn>
                <a:cxn ang="0">
                  <a:pos x="109" y="8"/>
                </a:cxn>
                <a:cxn ang="0">
                  <a:pos x="116" y="15"/>
                </a:cxn>
                <a:cxn ang="0">
                  <a:pos x="120" y="22"/>
                </a:cxn>
                <a:cxn ang="0">
                  <a:pos x="123" y="33"/>
                </a:cxn>
                <a:cxn ang="0">
                  <a:pos x="123" y="44"/>
                </a:cxn>
                <a:cxn ang="0">
                  <a:pos x="123" y="110"/>
                </a:cxn>
                <a:cxn ang="0">
                  <a:pos x="127" y="117"/>
                </a:cxn>
                <a:cxn ang="0">
                  <a:pos x="131" y="124"/>
                </a:cxn>
                <a:cxn ang="0">
                  <a:pos x="138" y="124"/>
                </a:cxn>
                <a:cxn ang="0">
                  <a:pos x="145" y="124"/>
                </a:cxn>
                <a:cxn ang="0">
                  <a:pos x="145" y="135"/>
                </a:cxn>
                <a:cxn ang="0">
                  <a:pos x="80" y="135"/>
                </a:cxn>
                <a:cxn ang="0">
                  <a:pos x="80" y="124"/>
                </a:cxn>
                <a:cxn ang="0">
                  <a:pos x="87" y="124"/>
                </a:cxn>
                <a:cxn ang="0">
                  <a:pos x="94" y="124"/>
                </a:cxn>
                <a:cxn ang="0">
                  <a:pos x="98" y="121"/>
                </a:cxn>
                <a:cxn ang="0">
                  <a:pos x="98" y="121"/>
                </a:cxn>
                <a:cxn ang="0">
                  <a:pos x="101" y="113"/>
                </a:cxn>
                <a:cxn ang="0">
                  <a:pos x="101" y="48"/>
                </a:cxn>
                <a:cxn ang="0">
                  <a:pos x="98" y="33"/>
                </a:cxn>
                <a:cxn ang="0">
                  <a:pos x="94" y="26"/>
                </a:cxn>
                <a:cxn ang="0">
                  <a:pos x="87" y="19"/>
                </a:cxn>
                <a:cxn ang="0">
                  <a:pos x="80" y="19"/>
                </a:cxn>
                <a:cxn ang="0">
                  <a:pos x="65" y="19"/>
                </a:cxn>
                <a:cxn ang="0">
                  <a:pos x="54" y="26"/>
                </a:cxn>
                <a:cxn ang="0">
                  <a:pos x="47" y="33"/>
                </a:cxn>
                <a:cxn ang="0">
                  <a:pos x="43" y="37"/>
                </a:cxn>
                <a:cxn ang="0">
                  <a:pos x="43" y="110"/>
                </a:cxn>
                <a:cxn ang="0">
                  <a:pos x="47" y="117"/>
                </a:cxn>
                <a:cxn ang="0">
                  <a:pos x="51" y="121"/>
                </a:cxn>
                <a:cxn ang="0">
                  <a:pos x="58" y="124"/>
                </a:cxn>
                <a:cxn ang="0">
                  <a:pos x="65" y="124"/>
                </a:cxn>
                <a:cxn ang="0">
                  <a:pos x="65" y="135"/>
                </a:cxn>
                <a:cxn ang="0">
                  <a:pos x="3" y="135"/>
                </a:cxn>
                <a:cxn ang="0">
                  <a:pos x="3" y="124"/>
                </a:cxn>
                <a:cxn ang="0">
                  <a:pos x="7" y="124"/>
                </a:cxn>
                <a:cxn ang="0">
                  <a:pos x="14" y="124"/>
                </a:cxn>
                <a:cxn ang="0">
                  <a:pos x="18" y="121"/>
                </a:cxn>
                <a:cxn ang="0">
                  <a:pos x="18" y="121"/>
                </a:cxn>
                <a:cxn ang="0">
                  <a:pos x="21" y="113"/>
                </a:cxn>
                <a:cxn ang="0">
                  <a:pos x="21" y="33"/>
                </a:cxn>
                <a:cxn ang="0">
                  <a:pos x="18" y="26"/>
                </a:cxn>
                <a:cxn ang="0">
                  <a:pos x="14" y="19"/>
                </a:cxn>
                <a:cxn ang="0">
                  <a:pos x="7" y="15"/>
                </a:cxn>
                <a:cxn ang="0">
                  <a:pos x="0" y="15"/>
                </a:cxn>
                <a:cxn ang="0">
                  <a:pos x="0" y="8"/>
                </a:cxn>
                <a:cxn ang="0">
                  <a:pos x="43" y="4"/>
                </a:cxn>
                <a:cxn ang="0">
                  <a:pos x="43" y="8"/>
                </a:cxn>
                <a:cxn ang="0">
                  <a:pos x="43" y="22"/>
                </a:cxn>
                <a:cxn ang="0">
                  <a:pos x="47" y="22"/>
                </a:cxn>
                <a:cxn ang="0">
                  <a:pos x="54" y="15"/>
                </a:cxn>
                <a:cxn ang="0">
                  <a:pos x="61" y="8"/>
                </a:cxn>
                <a:cxn ang="0">
                  <a:pos x="72" y="4"/>
                </a:cxn>
                <a:cxn ang="0">
                  <a:pos x="80" y="4"/>
                </a:cxn>
                <a:cxn ang="0">
                  <a:pos x="87" y="0"/>
                </a:cxn>
              </a:cxnLst>
              <a:rect l="0" t="0" r="r" b="b"/>
              <a:pathLst>
                <a:path w="145" h="135">
                  <a:moveTo>
                    <a:pt x="87" y="0"/>
                  </a:moveTo>
                  <a:lnTo>
                    <a:pt x="101" y="4"/>
                  </a:lnTo>
                  <a:lnTo>
                    <a:pt x="109" y="8"/>
                  </a:lnTo>
                  <a:lnTo>
                    <a:pt x="116" y="15"/>
                  </a:lnTo>
                  <a:lnTo>
                    <a:pt x="120" y="22"/>
                  </a:lnTo>
                  <a:lnTo>
                    <a:pt x="123" y="33"/>
                  </a:lnTo>
                  <a:lnTo>
                    <a:pt x="123" y="44"/>
                  </a:lnTo>
                  <a:lnTo>
                    <a:pt x="123" y="110"/>
                  </a:lnTo>
                  <a:lnTo>
                    <a:pt x="127" y="117"/>
                  </a:lnTo>
                  <a:lnTo>
                    <a:pt x="131" y="124"/>
                  </a:lnTo>
                  <a:lnTo>
                    <a:pt x="138" y="124"/>
                  </a:lnTo>
                  <a:lnTo>
                    <a:pt x="145" y="124"/>
                  </a:lnTo>
                  <a:lnTo>
                    <a:pt x="145" y="135"/>
                  </a:lnTo>
                  <a:lnTo>
                    <a:pt x="80" y="135"/>
                  </a:lnTo>
                  <a:lnTo>
                    <a:pt x="80" y="124"/>
                  </a:lnTo>
                  <a:lnTo>
                    <a:pt x="87" y="124"/>
                  </a:lnTo>
                  <a:lnTo>
                    <a:pt x="94" y="124"/>
                  </a:lnTo>
                  <a:lnTo>
                    <a:pt x="98" y="121"/>
                  </a:lnTo>
                  <a:lnTo>
                    <a:pt x="101" y="113"/>
                  </a:lnTo>
                  <a:lnTo>
                    <a:pt x="101" y="48"/>
                  </a:lnTo>
                  <a:lnTo>
                    <a:pt x="98" y="33"/>
                  </a:lnTo>
                  <a:lnTo>
                    <a:pt x="94" y="26"/>
                  </a:lnTo>
                  <a:lnTo>
                    <a:pt x="87" y="19"/>
                  </a:lnTo>
                  <a:lnTo>
                    <a:pt x="80" y="19"/>
                  </a:lnTo>
                  <a:lnTo>
                    <a:pt x="65" y="19"/>
                  </a:lnTo>
                  <a:lnTo>
                    <a:pt x="54" y="26"/>
                  </a:lnTo>
                  <a:lnTo>
                    <a:pt x="47" y="33"/>
                  </a:lnTo>
                  <a:lnTo>
                    <a:pt x="43" y="37"/>
                  </a:lnTo>
                  <a:lnTo>
                    <a:pt x="43" y="110"/>
                  </a:lnTo>
                  <a:lnTo>
                    <a:pt x="47" y="117"/>
                  </a:lnTo>
                  <a:lnTo>
                    <a:pt x="51" y="121"/>
                  </a:lnTo>
                  <a:lnTo>
                    <a:pt x="58" y="124"/>
                  </a:lnTo>
                  <a:lnTo>
                    <a:pt x="65" y="124"/>
                  </a:lnTo>
                  <a:lnTo>
                    <a:pt x="65" y="135"/>
                  </a:lnTo>
                  <a:lnTo>
                    <a:pt x="3" y="135"/>
                  </a:lnTo>
                  <a:lnTo>
                    <a:pt x="3" y="124"/>
                  </a:lnTo>
                  <a:lnTo>
                    <a:pt x="7" y="124"/>
                  </a:lnTo>
                  <a:lnTo>
                    <a:pt x="14" y="124"/>
                  </a:lnTo>
                  <a:lnTo>
                    <a:pt x="18" y="121"/>
                  </a:lnTo>
                  <a:lnTo>
                    <a:pt x="21" y="113"/>
                  </a:lnTo>
                  <a:lnTo>
                    <a:pt x="21" y="33"/>
                  </a:lnTo>
                  <a:lnTo>
                    <a:pt x="18" y="26"/>
                  </a:lnTo>
                  <a:lnTo>
                    <a:pt x="14" y="19"/>
                  </a:lnTo>
                  <a:lnTo>
                    <a:pt x="7" y="15"/>
                  </a:lnTo>
                  <a:lnTo>
                    <a:pt x="0" y="15"/>
                  </a:lnTo>
                  <a:lnTo>
                    <a:pt x="0" y="8"/>
                  </a:lnTo>
                  <a:lnTo>
                    <a:pt x="43" y="4"/>
                  </a:lnTo>
                  <a:lnTo>
                    <a:pt x="43" y="8"/>
                  </a:lnTo>
                  <a:lnTo>
                    <a:pt x="43" y="22"/>
                  </a:lnTo>
                  <a:lnTo>
                    <a:pt x="47" y="22"/>
                  </a:lnTo>
                  <a:lnTo>
                    <a:pt x="54" y="15"/>
                  </a:lnTo>
                  <a:lnTo>
                    <a:pt x="61" y="8"/>
                  </a:lnTo>
                  <a:lnTo>
                    <a:pt x="72" y="4"/>
                  </a:lnTo>
                  <a:lnTo>
                    <a:pt x="80" y="4"/>
                  </a:lnTo>
                  <a:lnTo>
                    <a:pt x="87" y="0"/>
                  </a:lnTo>
                  <a:close/>
                </a:path>
              </a:pathLst>
            </a:custGeom>
            <a:solidFill>
              <a:srgbClr val="000000"/>
            </a:solidFill>
            <a:ln w="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90878" name="Freeform 62"/>
            <p:cNvSpPr>
              <a:spLocks noEditPoints="1"/>
            </p:cNvSpPr>
            <p:nvPr/>
          </p:nvSpPr>
          <p:spPr bwMode="auto">
            <a:xfrm>
              <a:off x="8827" y="9355"/>
              <a:ext cx="138" cy="208"/>
            </a:xfrm>
            <a:custGeom>
              <a:avLst/>
              <a:gdLst/>
              <a:ahLst/>
              <a:cxnLst>
                <a:cxn ang="0">
                  <a:pos x="54" y="80"/>
                </a:cxn>
                <a:cxn ang="0">
                  <a:pos x="43" y="91"/>
                </a:cxn>
                <a:cxn ang="0">
                  <a:pos x="32" y="106"/>
                </a:cxn>
                <a:cxn ang="0">
                  <a:pos x="25" y="128"/>
                </a:cxn>
                <a:cxn ang="0">
                  <a:pos x="25" y="150"/>
                </a:cxn>
                <a:cxn ang="0">
                  <a:pos x="32" y="168"/>
                </a:cxn>
                <a:cxn ang="0">
                  <a:pos x="40" y="182"/>
                </a:cxn>
                <a:cxn ang="0">
                  <a:pos x="54" y="190"/>
                </a:cxn>
                <a:cxn ang="0">
                  <a:pos x="72" y="190"/>
                </a:cxn>
                <a:cxn ang="0">
                  <a:pos x="91" y="179"/>
                </a:cxn>
                <a:cxn ang="0">
                  <a:pos x="91" y="95"/>
                </a:cxn>
                <a:cxn ang="0">
                  <a:pos x="72" y="84"/>
                </a:cxn>
                <a:cxn ang="0">
                  <a:pos x="61" y="80"/>
                </a:cxn>
                <a:cxn ang="0">
                  <a:pos x="116" y="4"/>
                </a:cxn>
                <a:cxn ang="0">
                  <a:pos x="120" y="182"/>
                </a:cxn>
                <a:cxn ang="0">
                  <a:pos x="131" y="190"/>
                </a:cxn>
                <a:cxn ang="0">
                  <a:pos x="138" y="200"/>
                </a:cxn>
                <a:cxn ang="0">
                  <a:pos x="91" y="200"/>
                </a:cxn>
                <a:cxn ang="0">
                  <a:pos x="91" y="190"/>
                </a:cxn>
                <a:cxn ang="0">
                  <a:pos x="76" y="200"/>
                </a:cxn>
                <a:cxn ang="0">
                  <a:pos x="54" y="208"/>
                </a:cxn>
                <a:cxn ang="0">
                  <a:pos x="32" y="200"/>
                </a:cxn>
                <a:cxn ang="0">
                  <a:pos x="14" y="190"/>
                </a:cxn>
                <a:cxn ang="0">
                  <a:pos x="3" y="168"/>
                </a:cxn>
                <a:cxn ang="0">
                  <a:pos x="0" y="139"/>
                </a:cxn>
                <a:cxn ang="0">
                  <a:pos x="3" y="113"/>
                </a:cxn>
                <a:cxn ang="0">
                  <a:pos x="18" y="91"/>
                </a:cxn>
                <a:cxn ang="0">
                  <a:pos x="36" y="77"/>
                </a:cxn>
                <a:cxn ang="0">
                  <a:pos x="61" y="69"/>
                </a:cxn>
                <a:cxn ang="0">
                  <a:pos x="91" y="80"/>
                </a:cxn>
                <a:cxn ang="0">
                  <a:pos x="91" y="26"/>
                </a:cxn>
                <a:cxn ang="0">
                  <a:pos x="80" y="15"/>
                </a:cxn>
                <a:cxn ang="0">
                  <a:pos x="61" y="11"/>
                </a:cxn>
                <a:cxn ang="0">
                  <a:pos x="116" y="0"/>
                </a:cxn>
              </a:cxnLst>
              <a:rect l="0" t="0" r="r" b="b"/>
              <a:pathLst>
                <a:path w="138" h="208">
                  <a:moveTo>
                    <a:pt x="61" y="80"/>
                  </a:moveTo>
                  <a:lnTo>
                    <a:pt x="54" y="80"/>
                  </a:lnTo>
                  <a:lnTo>
                    <a:pt x="47" y="84"/>
                  </a:lnTo>
                  <a:lnTo>
                    <a:pt x="43" y="91"/>
                  </a:lnTo>
                  <a:lnTo>
                    <a:pt x="36" y="95"/>
                  </a:lnTo>
                  <a:lnTo>
                    <a:pt x="32" y="106"/>
                  </a:lnTo>
                  <a:lnTo>
                    <a:pt x="29" y="117"/>
                  </a:lnTo>
                  <a:lnTo>
                    <a:pt x="25" y="128"/>
                  </a:lnTo>
                  <a:lnTo>
                    <a:pt x="25" y="139"/>
                  </a:lnTo>
                  <a:lnTo>
                    <a:pt x="25" y="150"/>
                  </a:lnTo>
                  <a:lnTo>
                    <a:pt x="29" y="160"/>
                  </a:lnTo>
                  <a:lnTo>
                    <a:pt x="32" y="168"/>
                  </a:lnTo>
                  <a:lnTo>
                    <a:pt x="36" y="175"/>
                  </a:lnTo>
                  <a:lnTo>
                    <a:pt x="40" y="182"/>
                  </a:lnTo>
                  <a:lnTo>
                    <a:pt x="47" y="190"/>
                  </a:lnTo>
                  <a:lnTo>
                    <a:pt x="54" y="190"/>
                  </a:lnTo>
                  <a:lnTo>
                    <a:pt x="65" y="193"/>
                  </a:lnTo>
                  <a:lnTo>
                    <a:pt x="72" y="190"/>
                  </a:lnTo>
                  <a:lnTo>
                    <a:pt x="80" y="190"/>
                  </a:lnTo>
                  <a:lnTo>
                    <a:pt x="91" y="179"/>
                  </a:lnTo>
                  <a:lnTo>
                    <a:pt x="91" y="102"/>
                  </a:lnTo>
                  <a:lnTo>
                    <a:pt x="91" y="95"/>
                  </a:lnTo>
                  <a:lnTo>
                    <a:pt x="83" y="88"/>
                  </a:lnTo>
                  <a:lnTo>
                    <a:pt x="72" y="84"/>
                  </a:lnTo>
                  <a:lnTo>
                    <a:pt x="69" y="80"/>
                  </a:lnTo>
                  <a:lnTo>
                    <a:pt x="61" y="80"/>
                  </a:lnTo>
                  <a:close/>
                  <a:moveTo>
                    <a:pt x="116" y="0"/>
                  </a:moveTo>
                  <a:lnTo>
                    <a:pt x="116" y="4"/>
                  </a:lnTo>
                  <a:lnTo>
                    <a:pt x="116" y="175"/>
                  </a:lnTo>
                  <a:lnTo>
                    <a:pt x="120" y="182"/>
                  </a:lnTo>
                  <a:lnTo>
                    <a:pt x="123" y="190"/>
                  </a:lnTo>
                  <a:lnTo>
                    <a:pt x="131" y="190"/>
                  </a:lnTo>
                  <a:lnTo>
                    <a:pt x="138" y="193"/>
                  </a:lnTo>
                  <a:lnTo>
                    <a:pt x="138" y="200"/>
                  </a:lnTo>
                  <a:lnTo>
                    <a:pt x="94" y="204"/>
                  </a:lnTo>
                  <a:lnTo>
                    <a:pt x="91" y="200"/>
                  </a:lnTo>
                  <a:lnTo>
                    <a:pt x="91" y="190"/>
                  </a:lnTo>
                  <a:lnTo>
                    <a:pt x="83" y="197"/>
                  </a:lnTo>
                  <a:lnTo>
                    <a:pt x="76" y="200"/>
                  </a:lnTo>
                  <a:lnTo>
                    <a:pt x="65" y="204"/>
                  </a:lnTo>
                  <a:lnTo>
                    <a:pt x="54" y="208"/>
                  </a:lnTo>
                  <a:lnTo>
                    <a:pt x="43" y="204"/>
                  </a:lnTo>
                  <a:lnTo>
                    <a:pt x="32" y="200"/>
                  </a:lnTo>
                  <a:lnTo>
                    <a:pt x="25" y="197"/>
                  </a:lnTo>
                  <a:lnTo>
                    <a:pt x="14" y="190"/>
                  </a:lnTo>
                  <a:lnTo>
                    <a:pt x="7" y="179"/>
                  </a:lnTo>
                  <a:lnTo>
                    <a:pt x="3" y="168"/>
                  </a:lnTo>
                  <a:lnTo>
                    <a:pt x="0" y="153"/>
                  </a:lnTo>
                  <a:lnTo>
                    <a:pt x="0" y="139"/>
                  </a:lnTo>
                  <a:lnTo>
                    <a:pt x="0" y="124"/>
                  </a:lnTo>
                  <a:lnTo>
                    <a:pt x="3" y="113"/>
                  </a:lnTo>
                  <a:lnTo>
                    <a:pt x="11" y="102"/>
                  </a:lnTo>
                  <a:lnTo>
                    <a:pt x="18" y="91"/>
                  </a:lnTo>
                  <a:lnTo>
                    <a:pt x="25" y="84"/>
                  </a:lnTo>
                  <a:lnTo>
                    <a:pt x="36" y="77"/>
                  </a:lnTo>
                  <a:lnTo>
                    <a:pt x="47" y="73"/>
                  </a:lnTo>
                  <a:lnTo>
                    <a:pt x="61" y="69"/>
                  </a:lnTo>
                  <a:lnTo>
                    <a:pt x="76" y="73"/>
                  </a:lnTo>
                  <a:lnTo>
                    <a:pt x="91" y="80"/>
                  </a:lnTo>
                  <a:lnTo>
                    <a:pt x="91" y="33"/>
                  </a:lnTo>
                  <a:lnTo>
                    <a:pt x="91" y="26"/>
                  </a:lnTo>
                  <a:lnTo>
                    <a:pt x="87" y="19"/>
                  </a:lnTo>
                  <a:lnTo>
                    <a:pt x="80" y="15"/>
                  </a:lnTo>
                  <a:lnTo>
                    <a:pt x="76" y="15"/>
                  </a:lnTo>
                  <a:lnTo>
                    <a:pt x="61" y="11"/>
                  </a:lnTo>
                  <a:lnTo>
                    <a:pt x="61" y="4"/>
                  </a:lnTo>
                  <a:lnTo>
                    <a:pt x="116" y="0"/>
                  </a:lnTo>
                  <a:close/>
                </a:path>
              </a:pathLst>
            </a:custGeom>
            <a:solidFill>
              <a:srgbClr val="000000"/>
            </a:solidFill>
            <a:ln w="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90877" name="Freeform 61"/>
            <p:cNvSpPr>
              <a:spLocks noEditPoints="1"/>
            </p:cNvSpPr>
            <p:nvPr/>
          </p:nvSpPr>
          <p:spPr bwMode="auto">
            <a:xfrm>
              <a:off x="8976" y="9363"/>
              <a:ext cx="65" cy="196"/>
            </a:xfrm>
            <a:custGeom>
              <a:avLst/>
              <a:gdLst/>
              <a:ahLst/>
              <a:cxnLst>
                <a:cxn ang="0">
                  <a:pos x="43" y="65"/>
                </a:cxn>
                <a:cxn ang="0">
                  <a:pos x="47" y="69"/>
                </a:cxn>
                <a:cxn ang="0">
                  <a:pos x="47" y="171"/>
                </a:cxn>
                <a:cxn ang="0">
                  <a:pos x="47" y="178"/>
                </a:cxn>
                <a:cxn ang="0">
                  <a:pos x="51" y="182"/>
                </a:cxn>
                <a:cxn ang="0">
                  <a:pos x="54" y="182"/>
                </a:cxn>
                <a:cxn ang="0">
                  <a:pos x="58" y="185"/>
                </a:cxn>
                <a:cxn ang="0">
                  <a:pos x="65" y="185"/>
                </a:cxn>
                <a:cxn ang="0">
                  <a:pos x="65" y="196"/>
                </a:cxn>
                <a:cxn ang="0">
                  <a:pos x="3" y="196"/>
                </a:cxn>
                <a:cxn ang="0">
                  <a:pos x="3" y="185"/>
                </a:cxn>
                <a:cxn ang="0">
                  <a:pos x="11" y="185"/>
                </a:cxn>
                <a:cxn ang="0">
                  <a:pos x="14" y="185"/>
                </a:cxn>
                <a:cxn ang="0">
                  <a:pos x="18" y="182"/>
                </a:cxn>
                <a:cxn ang="0">
                  <a:pos x="22" y="182"/>
                </a:cxn>
                <a:cxn ang="0">
                  <a:pos x="22" y="174"/>
                </a:cxn>
                <a:cxn ang="0">
                  <a:pos x="22" y="94"/>
                </a:cxn>
                <a:cxn ang="0">
                  <a:pos x="18" y="87"/>
                </a:cxn>
                <a:cxn ang="0">
                  <a:pos x="14" y="80"/>
                </a:cxn>
                <a:cxn ang="0">
                  <a:pos x="7" y="80"/>
                </a:cxn>
                <a:cxn ang="0">
                  <a:pos x="0" y="76"/>
                </a:cxn>
                <a:cxn ang="0">
                  <a:pos x="0" y="69"/>
                </a:cxn>
                <a:cxn ang="0">
                  <a:pos x="43" y="65"/>
                </a:cxn>
                <a:cxn ang="0">
                  <a:pos x="32" y="0"/>
                </a:cxn>
                <a:cxn ang="0">
                  <a:pos x="40" y="0"/>
                </a:cxn>
                <a:cxn ang="0">
                  <a:pos x="43" y="3"/>
                </a:cxn>
                <a:cxn ang="0">
                  <a:pos x="47" y="7"/>
                </a:cxn>
                <a:cxn ang="0">
                  <a:pos x="47" y="14"/>
                </a:cxn>
                <a:cxn ang="0">
                  <a:pos x="47" y="21"/>
                </a:cxn>
                <a:cxn ang="0">
                  <a:pos x="43" y="29"/>
                </a:cxn>
                <a:cxn ang="0">
                  <a:pos x="40" y="32"/>
                </a:cxn>
                <a:cxn ang="0">
                  <a:pos x="32" y="32"/>
                </a:cxn>
                <a:cxn ang="0">
                  <a:pos x="25" y="32"/>
                </a:cxn>
                <a:cxn ang="0">
                  <a:pos x="22" y="29"/>
                </a:cxn>
                <a:cxn ang="0">
                  <a:pos x="18" y="21"/>
                </a:cxn>
                <a:cxn ang="0">
                  <a:pos x="14" y="14"/>
                </a:cxn>
                <a:cxn ang="0">
                  <a:pos x="18" y="11"/>
                </a:cxn>
                <a:cxn ang="0">
                  <a:pos x="22" y="3"/>
                </a:cxn>
                <a:cxn ang="0">
                  <a:pos x="25" y="0"/>
                </a:cxn>
                <a:cxn ang="0">
                  <a:pos x="32" y="0"/>
                </a:cxn>
              </a:cxnLst>
              <a:rect l="0" t="0" r="r" b="b"/>
              <a:pathLst>
                <a:path w="65" h="196">
                  <a:moveTo>
                    <a:pt x="43" y="65"/>
                  </a:moveTo>
                  <a:lnTo>
                    <a:pt x="47" y="69"/>
                  </a:lnTo>
                  <a:lnTo>
                    <a:pt x="47" y="171"/>
                  </a:lnTo>
                  <a:lnTo>
                    <a:pt x="47" y="178"/>
                  </a:lnTo>
                  <a:lnTo>
                    <a:pt x="51" y="182"/>
                  </a:lnTo>
                  <a:lnTo>
                    <a:pt x="54" y="182"/>
                  </a:lnTo>
                  <a:lnTo>
                    <a:pt x="58" y="185"/>
                  </a:lnTo>
                  <a:lnTo>
                    <a:pt x="65" y="185"/>
                  </a:lnTo>
                  <a:lnTo>
                    <a:pt x="65" y="196"/>
                  </a:lnTo>
                  <a:lnTo>
                    <a:pt x="3" y="196"/>
                  </a:lnTo>
                  <a:lnTo>
                    <a:pt x="3" y="185"/>
                  </a:lnTo>
                  <a:lnTo>
                    <a:pt x="11" y="185"/>
                  </a:lnTo>
                  <a:lnTo>
                    <a:pt x="14" y="185"/>
                  </a:lnTo>
                  <a:lnTo>
                    <a:pt x="18" y="182"/>
                  </a:lnTo>
                  <a:lnTo>
                    <a:pt x="22" y="182"/>
                  </a:lnTo>
                  <a:lnTo>
                    <a:pt x="22" y="174"/>
                  </a:lnTo>
                  <a:lnTo>
                    <a:pt x="22" y="94"/>
                  </a:lnTo>
                  <a:lnTo>
                    <a:pt x="18" y="87"/>
                  </a:lnTo>
                  <a:lnTo>
                    <a:pt x="14" y="80"/>
                  </a:lnTo>
                  <a:lnTo>
                    <a:pt x="7" y="80"/>
                  </a:lnTo>
                  <a:lnTo>
                    <a:pt x="0" y="76"/>
                  </a:lnTo>
                  <a:lnTo>
                    <a:pt x="0" y="69"/>
                  </a:lnTo>
                  <a:lnTo>
                    <a:pt x="43" y="65"/>
                  </a:lnTo>
                  <a:close/>
                  <a:moveTo>
                    <a:pt x="32" y="0"/>
                  </a:moveTo>
                  <a:lnTo>
                    <a:pt x="40" y="0"/>
                  </a:lnTo>
                  <a:lnTo>
                    <a:pt x="43" y="3"/>
                  </a:lnTo>
                  <a:lnTo>
                    <a:pt x="47" y="7"/>
                  </a:lnTo>
                  <a:lnTo>
                    <a:pt x="47" y="14"/>
                  </a:lnTo>
                  <a:lnTo>
                    <a:pt x="47" y="21"/>
                  </a:lnTo>
                  <a:lnTo>
                    <a:pt x="43" y="29"/>
                  </a:lnTo>
                  <a:lnTo>
                    <a:pt x="40" y="32"/>
                  </a:lnTo>
                  <a:lnTo>
                    <a:pt x="32" y="32"/>
                  </a:lnTo>
                  <a:lnTo>
                    <a:pt x="25" y="32"/>
                  </a:lnTo>
                  <a:lnTo>
                    <a:pt x="22" y="29"/>
                  </a:lnTo>
                  <a:lnTo>
                    <a:pt x="18" y="21"/>
                  </a:lnTo>
                  <a:lnTo>
                    <a:pt x="14" y="14"/>
                  </a:lnTo>
                  <a:lnTo>
                    <a:pt x="18" y="11"/>
                  </a:lnTo>
                  <a:lnTo>
                    <a:pt x="22" y="3"/>
                  </a:lnTo>
                  <a:lnTo>
                    <a:pt x="25" y="0"/>
                  </a:lnTo>
                  <a:lnTo>
                    <a:pt x="32" y="0"/>
                  </a:lnTo>
                  <a:close/>
                </a:path>
              </a:pathLst>
            </a:custGeom>
            <a:solidFill>
              <a:srgbClr val="000000"/>
            </a:solidFill>
            <a:ln w="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90876" name="Freeform 60"/>
            <p:cNvSpPr>
              <a:spLocks/>
            </p:cNvSpPr>
            <p:nvPr/>
          </p:nvSpPr>
          <p:spPr bwMode="auto">
            <a:xfrm>
              <a:off x="9056" y="9424"/>
              <a:ext cx="142" cy="135"/>
            </a:xfrm>
            <a:custGeom>
              <a:avLst/>
              <a:gdLst/>
              <a:ahLst/>
              <a:cxnLst>
                <a:cxn ang="0">
                  <a:pos x="87" y="0"/>
                </a:cxn>
                <a:cxn ang="0">
                  <a:pos x="98" y="4"/>
                </a:cxn>
                <a:cxn ang="0">
                  <a:pos x="109" y="8"/>
                </a:cxn>
                <a:cxn ang="0">
                  <a:pos x="113" y="15"/>
                </a:cxn>
                <a:cxn ang="0">
                  <a:pos x="120" y="22"/>
                </a:cxn>
                <a:cxn ang="0">
                  <a:pos x="123" y="33"/>
                </a:cxn>
                <a:cxn ang="0">
                  <a:pos x="123" y="44"/>
                </a:cxn>
                <a:cxn ang="0">
                  <a:pos x="123" y="110"/>
                </a:cxn>
                <a:cxn ang="0">
                  <a:pos x="123" y="117"/>
                </a:cxn>
                <a:cxn ang="0">
                  <a:pos x="131" y="124"/>
                </a:cxn>
                <a:cxn ang="0">
                  <a:pos x="134" y="124"/>
                </a:cxn>
                <a:cxn ang="0">
                  <a:pos x="142" y="124"/>
                </a:cxn>
                <a:cxn ang="0">
                  <a:pos x="142" y="135"/>
                </a:cxn>
                <a:cxn ang="0">
                  <a:pos x="80" y="135"/>
                </a:cxn>
                <a:cxn ang="0">
                  <a:pos x="80" y="124"/>
                </a:cxn>
                <a:cxn ang="0">
                  <a:pos x="87" y="124"/>
                </a:cxn>
                <a:cxn ang="0">
                  <a:pos x="91" y="124"/>
                </a:cxn>
                <a:cxn ang="0">
                  <a:pos x="94" y="121"/>
                </a:cxn>
                <a:cxn ang="0">
                  <a:pos x="98" y="121"/>
                </a:cxn>
                <a:cxn ang="0">
                  <a:pos x="98" y="113"/>
                </a:cxn>
                <a:cxn ang="0">
                  <a:pos x="98" y="48"/>
                </a:cxn>
                <a:cxn ang="0">
                  <a:pos x="98" y="33"/>
                </a:cxn>
                <a:cxn ang="0">
                  <a:pos x="91" y="26"/>
                </a:cxn>
                <a:cxn ang="0">
                  <a:pos x="83" y="19"/>
                </a:cxn>
                <a:cxn ang="0">
                  <a:pos x="76" y="19"/>
                </a:cxn>
                <a:cxn ang="0">
                  <a:pos x="65" y="19"/>
                </a:cxn>
                <a:cxn ang="0">
                  <a:pos x="54" y="26"/>
                </a:cxn>
                <a:cxn ang="0">
                  <a:pos x="47" y="33"/>
                </a:cxn>
                <a:cxn ang="0">
                  <a:pos x="43" y="37"/>
                </a:cxn>
                <a:cxn ang="0">
                  <a:pos x="43" y="110"/>
                </a:cxn>
                <a:cxn ang="0">
                  <a:pos x="43" y="117"/>
                </a:cxn>
                <a:cxn ang="0">
                  <a:pos x="51" y="121"/>
                </a:cxn>
                <a:cxn ang="0">
                  <a:pos x="58" y="124"/>
                </a:cxn>
                <a:cxn ang="0">
                  <a:pos x="62" y="124"/>
                </a:cxn>
                <a:cxn ang="0">
                  <a:pos x="62" y="135"/>
                </a:cxn>
                <a:cxn ang="0">
                  <a:pos x="0" y="135"/>
                </a:cxn>
                <a:cxn ang="0">
                  <a:pos x="0" y="124"/>
                </a:cxn>
                <a:cxn ang="0">
                  <a:pos x="7" y="124"/>
                </a:cxn>
                <a:cxn ang="0">
                  <a:pos x="11" y="124"/>
                </a:cxn>
                <a:cxn ang="0">
                  <a:pos x="14" y="121"/>
                </a:cxn>
                <a:cxn ang="0">
                  <a:pos x="18" y="121"/>
                </a:cxn>
                <a:cxn ang="0">
                  <a:pos x="18" y="113"/>
                </a:cxn>
                <a:cxn ang="0">
                  <a:pos x="18" y="33"/>
                </a:cxn>
                <a:cxn ang="0">
                  <a:pos x="18" y="26"/>
                </a:cxn>
                <a:cxn ang="0">
                  <a:pos x="11" y="19"/>
                </a:cxn>
                <a:cxn ang="0">
                  <a:pos x="7" y="15"/>
                </a:cxn>
                <a:cxn ang="0">
                  <a:pos x="0" y="15"/>
                </a:cxn>
                <a:cxn ang="0">
                  <a:pos x="0" y="8"/>
                </a:cxn>
                <a:cxn ang="0">
                  <a:pos x="40" y="4"/>
                </a:cxn>
                <a:cxn ang="0">
                  <a:pos x="43" y="8"/>
                </a:cxn>
                <a:cxn ang="0">
                  <a:pos x="43" y="22"/>
                </a:cxn>
                <a:cxn ang="0">
                  <a:pos x="43" y="22"/>
                </a:cxn>
                <a:cxn ang="0">
                  <a:pos x="51" y="15"/>
                </a:cxn>
                <a:cxn ang="0">
                  <a:pos x="62" y="8"/>
                </a:cxn>
                <a:cxn ang="0">
                  <a:pos x="73" y="4"/>
                </a:cxn>
                <a:cxn ang="0">
                  <a:pos x="80" y="4"/>
                </a:cxn>
                <a:cxn ang="0">
                  <a:pos x="87" y="0"/>
                </a:cxn>
              </a:cxnLst>
              <a:rect l="0" t="0" r="r" b="b"/>
              <a:pathLst>
                <a:path w="142" h="135">
                  <a:moveTo>
                    <a:pt x="87" y="0"/>
                  </a:moveTo>
                  <a:lnTo>
                    <a:pt x="98" y="4"/>
                  </a:lnTo>
                  <a:lnTo>
                    <a:pt x="109" y="8"/>
                  </a:lnTo>
                  <a:lnTo>
                    <a:pt x="113" y="15"/>
                  </a:lnTo>
                  <a:lnTo>
                    <a:pt x="120" y="22"/>
                  </a:lnTo>
                  <a:lnTo>
                    <a:pt x="123" y="33"/>
                  </a:lnTo>
                  <a:lnTo>
                    <a:pt x="123" y="44"/>
                  </a:lnTo>
                  <a:lnTo>
                    <a:pt x="123" y="110"/>
                  </a:lnTo>
                  <a:lnTo>
                    <a:pt x="123" y="117"/>
                  </a:lnTo>
                  <a:lnTo>
                    <a:pt x="131" y="124"/>
                  </a:lnTo>
                  <a:lnTo>
                    <a:pt x="134" y="124"/>
                  </a:lnTo>
                  <a:lnTo>
                    <a:pt x="142" y="124"/>
                  </a:lnTo>
                  <a:lnTo>
                    <a:pt x="142" y="135"/>
                  </a:lnTo>
                  <a:lnTo>
                    <a:pt x="80" y="135"/>
                  </a:lnTo>
                  <a:lnTo>
                    <a:pt x="80" y="124"/>
                  </a:lnTo>
                  <a:lnTo>
                    <a:pt x="87" y="124"/>
                  </a:lnTo>
                  <a:lnTo>
                    <a:pt x="91" y="124"/>
                  </a:lnTo>
                  <a:lnTo>
                    <a:pt x="94" y="121"/>
                  </a:lnTo>
                  <a:lnTo>
                    <a:pt x="98" y="121"/>
                  </a:lnTo>
                  <a:lnTo>
                    <a:pt x="98" y="113"/>
                  </a:lnTo>
                  <a:lnTo>
                    <a:pt x="98" y="48"/>
                  </a:lnTo>
                  <a:lnTo>
                    <a:pt x="98" y="33"/>
                  </a:lnTo>
                  <a:lnTo>
                    <a:pt x="91" y="26"/>
                  </a:lnTo>
                  <a:lnTo>
                    <a:pt x="83" y="19"/>
                  </a:lnTo>
                  <a:lnTo>
                    <a:pt x="76" y="19"/>
                  </a:lnTo>
                  <a:lnTo>
                    <a:pt x="65" y="19"/>
                  </a:lnTo>
                  <a:lnTo>
                    <a:pt x="54" y="26"/>
                  </a:lnTo>
                  <a:lnTo>
                    <a:pt x="47" y="33"/>
                  </a:lnTo>
                  <a:lnTo>
                    <a:pt x="43" y="37"/>
                  </a:lnTo>
                  <a:lnTo>
                    <a:pt x="43" y="110"/>
                  </a:lnTo>
                  <a:lnTo>
                    <a:pt x="43" y="117"/>
                  </a:lnTo>
                  <a:lnTo>
                    <a:pt x="51" y="121"/>
                  </a:lnTo>
                  <a:lnTo>
                    <a:pt x="58" y="124"/>
                  </a:lnTo>
                  <a:lnTo>
                    <a:pt x="62" y="124"/>
                  </a:lnTo>
                  <a:lnTo>
                    <a:pt x="62" y="135"/>
                  </a:lnTo>
                  <a:lnTo>
                    <a:pt x="0" y="135"/>
                  </a:lnTo>
                  <a:lnTo>
                    <a:pt x="0" y="124"/>
                  </a:lnTo>
                  <a:lnTo>
                    <a:pt x="7" y="124"/>
                  </a:lnTo>
                  <a:lnTo>
                    <a:pt x="11" y="124"/>
                  </a:lnTo>
                  <a:lnTo>
                    <a:pt x="14" y="121"/>
                  </a:lnTo>
                  <a:lnTo>
                    <a:pt x="18" y="121"/>
                  </a:lnTo>
                  <a:lnTo>
                    <a:pt x="18" y="113"/>
                  </a:lnTo>
                  <a:lnTo>
                    <a:pt x="18" y="33"/>
                  </a:lnTo>
                  <a:lnTo>
                    <a:pt x="18" y="26"/>
                  </a:lnTo>
                  <a:lnTo>
                    <a:pt x="11" y="19"/>
                  </a:lnTo>
                  <a:lnTo>
                    <a:pt x="7" y="15"/>
                  </a:lnTo>
                  <a:lnTo>
                    <a:pt x="0" y="15"/>
                  </a:lnTo>
                  <a:lnTo>
                    <a:pt x="0" y="8"/>
                  </a:lnTo>
                  <a:lnTo>
                    <a:pt x="40" y="4"/>
                  </a:lnTo>
                  <a:lnTo>
                    <a:pt x="43" y="8"/>
                  </a:lnTo>
                  <a:lnTo>
                    <a:pt x="43" y="22"/>
                  </a:lnTo>
                  <a:lnTo>
                    <a:pt x="51" y="15"/>
                  </a:lnTo>
                  <a:lnTo>
                    <a:pt x="62" y="8"/>
                  </a:lnTo>
                  <a:lnTo>
                    <a:pt x="73" y="4"/>
                  </a:lnTo>
                  <a:lnTo>
                    <a:pt x="80" y="4"/>
                  </a:lnTo>
                  <a:lnTo>
                    <a:pt x="87" y="0"/>
                  </a:lnTo>
                  <a:close/>
                </a:path>
              </a:pathLst>
            </a:custGeom>
            <a:solidFill>
              <a:srgbClr val="000000"/>
            </a:solidFill>
            <a:ln w="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90875" name="Freeform 59"/>
            <p:cNvSpPr>
              <a:spLocks noEditPoints="1"/>
            </p:cNvSpPr>
            <p:nvPr/>
          </p:nvSpPr>
          <p:spPr bwMode="auto">
            <a:xfrm>
              <a:off x="9209" y="9424"/>
              <a:ext cx="127" cy="190"/>
            </a:xfrm>
            <a:custGeom>
              <a:avLst/>
              <a:gdLst/>
              <a:ahLst/>
              <a:cxnLst>
                <a:cxn ang="0">
                  <a:pos x="36" y="135"/>
                </a:cxn>
                <a:cxn ang="0">
                  <a:pos x="25" y="150"/>
                </a:cxn>
                <a:cxn ang="0">
                  <a:pos x="25" y="168"/>
                </a:cxn>
                <a:cxn ang="0">
                  <a:pos x="32" y="175"/>
                </a:cxn>
                <a:cxn ang="0">
                  <a:pos x="43" y="179"/>
                </a:cxn>
                <a:cxn ang="0">
                  <a:pos x="61" y="182"/>
                </a:cxn>
                <a:cxn ang="0">
                  <a:pos x="83" y="179"/>
                </a:cxn>
                <a:cxn ang="0">
                  <a:pos x="98" y="168"/>
                </a:cxn>
                <a:cxn ang="0">
                  <a:pos x="105" y="153"/>
                </a:cxn>
                <a:cxn ang="0">
                  <a:pos x="101" y="139"/>
                </a:cxn>
                <a:cxn ang="0">
                  <a:pos x="90" y="135"/>
                </a:cxn>
                <a:cxn ang="0">
                  <a:pos x="76" y="131"/>
                </a:cxn>
                <a:cxn ang="0">
                  <a:pos x="50" y="131"/>
                </a:cxn>
                <a:cxn ang="0">
                  <a:pos x="50" y="11"/>
                </a:cxn>
                <a:cxn ang="0">
                  <a:pos x="40" y="19"/>
                </a:cxn>
                <a:cxn ang="0">
                  <a:pos x="36" y="30"/>
                </a:cxn>
                <a:cxn ang="0">
                  <a:pos x="36" y="55"/>
                </a:cxn>
                <a:cxn ang="0">
                  <a:pos x="47" y="73"/>
                </a:cxn>
                <a:cxn ang="0">
                  <a:pos x="65" y="73"/>
                </a:cxn>
                <a:cxn ang="0">
                  <a:pos x="76" y="59"/>
                </a:cxn>
                <a:cxn ang="0">
                  <a:pos x="76" y="30"/>
                </a:cxn>
                <a:cxn ang="0">
                  <a:pos x="65" y="15"/>
                </a:cxn>
                <a:cxn ang="0">
                  <a:pos x="58" y="0"/>
                </a:cxn>
                <a:cxn ang="0">
                  <a:pos x="80" y="8"/>
                </a:cxn>
                <a:cxn ang="0">
                  <a:pos x="123" y="19"/>
                </a:cxn>
                <a:cxn ang="0">
                  <a:pos x="94" y="19"/>
                </a:cxn>
                <a:cxn ang="0">
                  <a:pos x="101" y="33"/>
                </a:cxn>
                <a:cxn ang="0">
                  <a:pos x="101" y="55"/>
                </a:cxn>
                <a:cxn ang="0">
                  <a:pos x="90" y="73"/>
                </a:cxn>
                <a:cxn ang="0">
                  <a:pos x="69" y="84"/>
                </a:cxn>
                <a:cxn ang="0">
                  <a:pos x="43" y="84"/>
                </a:cxn>
                <a:cxn ang="0">
                  <a:pos x="32" y="91"/>
                </a:cxn>
                <a:cxn ang="0">
                  <a:pos x="32" y="102"/>
                </a:cxn>
                <a:cxn ang="0">
                  <a:pos x="43" y="106"/>
                </a:cxn>
                <a:cxn ang="0">
                  <a:pos x="61" y="110"/>
                </a:cxn>
                <a:cxn ang="0">
                  <a:pos x="76" y="110"/>
                </a:cxn>
                <a:cxn ang="0">
                  <a:pos x="90" y="110"/>
                </a:cxn>
                <a:cxn ang="0">
                  <a:pos x="112" y="121"/>
                </a:cxn>
                <a:cxn ang="0">
                  <a:pos x="123" y="139"/>
                </a:cxn>
                <a:cxn ang="0">
                  <a:pos x="123" y="157"/>
                </a:cxn>
                <a:cxn ang="0">
                  <a:pos x="116" y="171"/>
                </a:cxn>
                <a:cxn ang="0">
                  <a:pos x="98" y="182"/>
                </a:cxn>
                <a:cxn ang="0">
                  <a:pos x="76" y="190"/>
                </a:cxn>
                <a:cxn ang="0">
                  <a:pos x="40" y="190"/>
                </a:cxn>
                <a:cxn ang="0">
                  <a:pos x="14" y="182"/>
                </a:cxn>
                <a:cxn ang="0">
                  <a:pos x="3" y="168"/>
                </a:cxn>
                <a:cxn ang="0">
                  <a:pos x="3" y="150"/>
                </a:cxn>
                <a:cxn ang="0">
                  <a:pos x="10" y="139"/>
                </a:cxn>
                <a:cxn ang="0">
                  <a:pos x="36" y="128"/>
                </a:cxn>
                <a:cxn ang="0">
                  <a:pos x="29" y="124"/>
                </a:cxn>
                <a:cxn ang="0">
                  <a:pos x="18" y="113"/>
                </a:cxn>
                <a:cxn ang="0">
                  <a:pos x="14" y="106"/>
                </a:cxn>
                <a:cxn ang="0">
                  <a:pos x="18" y="91"/>
                </a:cxn>
                <a:cxn ang="0">
                  <a:pos x="36" y="81"/>
                </a:cxn>
                <a:cxn ang="0">
                  <a:pos x="21" y="73"/>
                </a:cxn>
                <a:cxn ang="0">
                  <a:pos x="10" y="55"/>
                </a:cxn>
                <a:cxn ang="0">
                  <a:pos x="10" y="33"/>
                </a:cxn>
                <a:cxn ang="0">
                  <a:pos x="21" y="15"/>
                </a:cxn>
                <a:cxn ang="0">
                  <a:pos x="43" y="4"/>
                </a:cxn>
              </a:cxnLst>
              <a:rect l="0" t="0" r="r" b="b"/>
              <a:pathLst>
                <a:path w="127" h="190">
                  <a:moveTo>
                    <a:pt x="50" y="131"/>
                  </a:moveTo>
                  <a:lnTo>
                    <a:pt x="36" y="135"/>
                  </a:lnTo>
                  <a:lnTo>
                    <a:pt x="29" y="142"/>
                  </a:lnTo>
                  <a:lnTo>
                    <a:pt x="25" y="150"/>
                  </a:lnTo>
                  <a:lnTo>
                    <a:pt x="25" y="157"/>
                  </a:lnTo>
                  <a:lnTo>
                    <a:pt x="25" y="168"/>
                  </a:lnTo>
                  <a:lnTo>
                    <a:pt x="29" y="171"/>
                  </a:lnTo>
                  <a:lnTo>
                    <a:pt x="32" y="175"/>
                  </a:lnTo>
                  <a:lnTo>
                    <a:pt x="36" y="175"/>
                  </a:lnTo>
                  <a:lnTo>
                    <a:pt x="43" y="179"/>
                  </a:lnTo>
                  <a:lnTo>
                    <a:pt x="54" y="182"/>
                  </a:lnTo>
                  <a:lnTo>
                    <a:pt x="61" y="182"/>
                  </a:lnTo>
                  <a:lnTo>
                    <a:pt x="76" y="182"/>
                  </a:lnTo>
                  <a:lnTo>
                    <a:pt x="83" y="179"/>
                  </a:lnTo>
                  <a:lnTo>
                    <a:pt x="94" y="175"/>
                  </a:lnTo>
                  <a:lnTo>
                    <a:pt x="98" y="168"/>
                  </a:lnTo>
                  <a:lnTo>
                    <a:pt x="101" y="161"/>
                  </a:lnTo>
                  <a:lnTo>
                    <a:pt x="105" y="153"/>
                  </a:lnTo>
                  <a:lnTo>
                    <a:pt x="101" y="146"/>
                  </a:lnTo>
                  <a:lnTo>
                    <a:pt x="101" y="139"/>
                  </a:lnTo>
                  <a:lnTo>
                    <a:pt x="98" y="135"/>
                  </a:lnTo>
                  <a:lnTo>
                    <a:pt x="90" y="135"/>
                  </a:lnTo>
                  <a:lnTo>
                    <a:pt x="83" y="131"/>
                  </a:lnTo>
                  <a:lnTo>
                    <a:pt x="76" y="131"/>
                  </a:lnTo>
                  <a:lnTo>
                    <a:pt x="61" y="131"/>
                  </a:lnTo>
                  <a:lnTo>
                    <a:pt x="50" y="131"/>
                  </a:lnTo>
                  <a:close/>
                  <a:moveTo>
                    <a:pt x="54" y="11"/>
                  </a:moveTo>
                  <a:lnTo>
                    <a:pt x="50" y="11"/>
                  </a:lnTo>
                  <a:lnTo>
                    <a:pt x="47" y="15"/>
                  </a:lnTo>
                  <a:lnTo>
                    <a:pt x="40" y="19"/>
                  </a:lnTo>
                  <a:lnTo>
                    <a:pt x="40" y="22"/>
                  </a:lnTo>
                  <a:lnTo>
                    <a:pt x="36" y="30"/>
                  </a:lnTo>
                  <a:lnTo>
                    <a:pt x="32" y="44"/>
                  </a:lnTo>
                  <a:lnTo>
                    <a:pt x="36" y="55"/>
                  </a:lnTo>
                  <a:lnTo>
                    <a:pt x="40" y="66"/>
                  </a:lnTo>
                  <a:lnTo>
                    <a:pt x="47" y="73"/>
                  </a:lnTo>
                  <a:lnTo>
                    <a:pt x="54" y="77"/>
                  </a:lnTo>
                  <a:lnTo>
                    <a:pt x="65" y="73"/>
                  </a:lnTo>
                  <a:lnTo>
                    <a:pt x="72" y="66"/>
                  </a:lnTo>
                  <a:lnTo>
                    <a:pt x="76" y="59"/>
                  </a:lnTo>
                  <a:lnTo>
                    <a:pt x="80" y="44"/>
                  </a:lnTo>
                  <a:lnTo>
                    <a:pt x="76" y="30"/>
                  </a:lnTo>
                  <a:lnTo>
                    <a:pt x="72" y="19"/>
                  </a:lnTo>
                  <a:lnTo>
                    <a:pt x="65" y="15"/>
                  </a:lnTo>
                  <a:lnTo>
                    <a:pt x="54" y="11"/>
                  </a:lnTo>
                  <a:close/>
                  <a:moveTo>
                    <a:pt x="58" y="0"/>
                  </a:moveTo>
                  <a:lnTo>
                    <a:pt x="69" y="4"/>
                  </a:lnTo>
                  <a:lnTo>
                    <a:pt x="80" y="8"/>
                  </a:lnTo>
                  <a:lnTo>
                    <a:pt x="123" y="8"/>
                  </a:lnTo>
                  <a:lnTo>
                    <a:pt x="123" y="19"/>
                  </a:lnTo>
                  <a:lnTo>
                    <a:pt x="94" y="19"/>
                  </a:lnTo>
                  <a:lnTo>
                    <a:pt x="98" y="26"/>
                  </a:lnTo>
                  <a:lnTo>
                    <a:pt x="101" y="33"/>
                  </a:lnTo>
                  <a:lnTo>
                    <a:pt x="105" y="44"/>
                  </a:lnTo>
                  <a:lnTo>
                    <a:pt x="101" y="55"/>
                  </a:lnTo>
                  <a:lnTo>
                    <a:pt x="98" y="66"/>
                  </a:lnTo>
                  <a:lnTo>
                    <a:pt x="90" y="73"/>
                  </a:lnTo>
                  <a:lnTo>
                    <a:pt x="80" y="81"/>
                  </a:lnTo>
                  <a:lnTo>
                    <a:pt x="69" y="84"/>
                  </a:lnTo>
                  <a:lnTo>
                    <a:pt x="58" y="84"/>
                  </a:lnTo>
                  <a:lnTo>
                    <a:pt x="43" y="84"/>
                  </a:lnTo>
                  <a:lnTo>
                    <a:pt x="36" y="88"/>
                  </a:lnTo>
                  <a:lnTo>
                    <a:pt x="32" y="91"/>
                  </a:lnTo>
                  <a:lnTo>
                    <a:pt x="32" y="95"/>
                  </a:lnTo>
                  <a:lnTo>
                    <a:pt x="32" y="102"/>
                  </a:lnTo>
                  <a:lnTo>
                    <a:pt x="36" y="102"/>
                  </a:lnTo>
                  <a:lnTo>
                    <a:pt x="43" y="106"/>
                  </a:lnTo>
                  <a:lnTo>
                    <a:pt x="50" y="110"/>
                  </a:lnTo>
                  <a:lnTo>
                    <a:pt x="61" y="110"/>
                  </a:lnTo>
                  <a:lnTo>
                    <a:pt x="69" y="110"/>
                  </a:lnTo>
                  <a:lnTo>
                    <a:pt x="76" y="110"/>
                  </a:lnTo>
                  <a:lnTo>
                    <a:pt x="87" y="110"/>
                  </a:lnTo>
                  <a:lnTo>
                    <a:pt x="90" y="110"/>
                  </a:lnTo>
                  <a:lnTo>
                    <a:pt x="101" y="113"/>
                  </a:lnTo>
                  <a:lnTo>
                    <a:pt x="112" y="121"/>
                  </a:lnTo>
                  <a:lnTo>
                    <a:pt x="123" y="131"/>
                  </a:lnTo>
                  <a:lnTo>
                    <a:pt x="123" y="139"/>
                  </a:lnTo>
                  <a:lnTo>
                    <a:pt x="127" y="146"/>
                  </a:lnTo>
                  <a:lnTo>
                    <a:pt x="123" y="157"/>
                  </a:lnTo>
                  <a:lnTo>
                    <a:pt x="120" y="164"/>
                  </a:lnTo>
                  <a:lnTo>
                    <a:pt x="116" y="171"/>
                  </a:lnTo>
                  <a:lnTo>
                    <a:pt x="109" y="179"/>
                  </a:lnTo>
                  <a:lnTo>
                    <a:pt x="98" y="182"/>
                  </a:lnTo>
                  <a:lnTo>
                    <a:pt x="87" y="190"/>
                  </a:lnTo>
                  <a:lnTo>
                    <a:pt x="76" y="190"/>
                  </a:lnTo>
                  <a:lnTo>
                    <a:pt x="58" y="190"/>
                  </a:lnTo>
                  <a:lnTo>
                    <a:pt x="40" y="190"/>
                  </a:lnTo>
                  <a:lnTo>
                    <a:pt x="25" y="186"/>
                  </a:lnTo>
                  <a:lnTo>
                    <a:pt x="14" y="182"/>
                  </a:lnTo>
                  <a:lnTo>
                    <a:pt x="7" y="175"/>
                  </a:lnTo>
                  <a:lnTo>
                    <a:pt x="3" y="168"/>
                  </a:lnTo>
                  <a:lnTo>
                    <a:pt x="0" y="157"/>
                  </a:lnTo>
                  <a:lnTo>
                    <a:pt x="3" y="150"/>
                  </a:lnTo>
                  <a:lnTo>
                    <a:pt x="7" y="142"/>
                  </a:lnTo>
                  <a:lnTo>
                    <a:pt x="10" y="139"/>
                  </a:lnTo>
                  <a:lnTo>
                    <a:pt x="21" y="131"/>
                  </a:lnTo>
                  <a:lnTo>
                    <a:pt x="36" y="128"/>
                  </a:lnTo>
                  <a:lnTo>
                    <a:pt x="29" y="124"/>
                  </a:lnTo>
                  <a:lnTo>
                    <a:pt x="21" y="121"/>
                  </a:lnTo>
                  <a:lnTo>
                    <a:pt x="18" y="113"/>
                  </a:lnTo>
                  <a:lnTo>
                    <a:pt x="14" y="110"/>
                  </a:lnTo>
                  <a:lnTo>
                    <a:pt x="14" y="106"/>
                  </a:lnTo>
                  <a:lnTo>
                    <a:pt x="14" y="99"/>
                  </a:lnTo>
                  <a:lnTo>
                    <a:pt x="18" y="91"/>
                  </a:lnTo>
                  <a:lnTo>
                    <a:pt x="25" y="88"/>
                  </a:lnTo>
                  <a:lnTo>
                    <a:pt x="36" y="81"/>
                  </a:lnTo>
                  <a:lnTo>
                    <a:pt x="21" y="73"/>
                  </a:lnTo>
                  <a:lnTo>
                    <a:pt x="14" y="66"/>
                  </a:lnTo>
                  <a:lnTo>
                    <a:pt x="10" y="55"/>
                  </a:lnTo>
                  <a:lnTo>
                    <a:pt x="7" y="44"/>
                  </a:lnTo>
                  <a:lnTo>
                    <a:pt x="10" y="33"/>
                  </a:lnTo>
                  <a:lnTo>
                    <a:pt x="14" y="22"/>
                  </a:lnTo>
                  <a:lnTo>
                    <a:pt x="21" y="15"/>
                  </a:lnTo>
                  <a:lnTo>
                    <a:pt x="32" y="8"/>
                  </a:lnTo>
                  <a:lnTo>
                    <a:pt x="43" y="4"/>
                  </a:lnTo>
                  <a:lnTo>
                    <a:pt x="58" y="0"/>
                  </a:lnTo>
                  <a:close/>
                </a:path>
              </a:pathLst>
            </a:custGeom>
            <a:solidFill>
              <a:srgbClr val="000000"/>
            </a:solidFill>
            <a:ln w="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90874" name="Freeform 58"/>
            <p:cNvSpPr>
              <a:spLocks/>
            </p:cNvSpPr>
            <p:nvPr/>
          </p:nvSpPr>
          <p:spPr bwMode="auto">
            <a:xfrm>
              <a:off x="8376" y="9690"/>
              <a:ext cx="156" cy="189"/>
            </a:xfrm>
            <a:custGeom>
              <a:avLst/>
              <a:gdLst/>
              <a:ahLst/>
              <a:cxnLst>
                <a:cxn ang="0">
                  <a:pos x="87" y="0"/>
                </a:cxn>
                <a:cxn ang="0">
                  <a:pos x="102" y="0"/>
                </a:cxn>
                <a:cxn ang="0">
                  <a:pos x="112" y="0"/>
                </a:cxn>
                <a:cxn ang="0">
                  <a:pos x="123" y="7"/>
                </a:cxn>
                <a:cxn ang="0">
                  <a:pos x="134" y="11"/>
                </a:cxn>
                <a:cxn ang="0">
                  <a:pos x="138" y="4"/>
                </a:cxn>
                <a:cxn ang="0">
                  <a:pos x="149" y="4"/>
                </a:cxn>
                <a:cxn ang="0">
                  <a:pos x="149" y="69"/>
                </a:cxn>
                <a:cxn ang="0">
                  <a:pos x="142" y="69"/>
                </a:cxn>
                <a:cxn ang="0">
                  <a:pos x="138" y="58"/>
                </a:cxn>
                <a:cxn ang="0">
                  <a:pos x="134" y="47"/>
                </a:cxn>
                <a:cxn ang="0">
                  <a:pos x="131" y="36"/>
                </a:cxn>
                <a:cxn ang="0">
                  <a:pos x="123" y="29"/>
                </a:cxn>
                <a:cxn ang="0">
                  <a:pos x="116" y="22"/>
                </a:cxn>
                <a:cxn ang="0">
                  <a:pos x="109" y="15"/>
                </a:cxn>
                <a:cxn ang="0">
                  <a:pos x="102" y="11"/>
                </a:cxn>
                <a:cxn ang="0">
                  <a:pos x="91" y="11"/>
                </a:cxn>
                <a:cxn ang="0">
                  <a:pos x="76" y="11"/>
                </a:cxn>
                <a:cxn ang="0">
                  <a:pos x="65" y="15"/>
                </a:cxn>
                <a:cxn ang="0">
                  <a:pos x="54" y="22"/>
                </a:cxn>
                <a:cxn ang="0">
                  <a:pos x="47" y="33"/>
                </a:cxn>
                <a:cxn ang="0">
                  <a:pos x="40" y="44"/>
                </a:cxn>
                <a:cxn ang="0">
                  <a:pos x="36" y="58"/>
                </a:cxn>
                <a:cxn ang="0">
                  <a:pos x="32" y="77"/>
                </a:cxn>
                <a:cxn ang="0">
                  <a:pos x="32" y="95"/>
                </a:cxn>
                <a:cxn ang="0">
                  <a:pos x="32" y="113"/>
                </a:cxn>
                <a:cxn ang="0">
                  <a:pos x="36" y="127"/>
                </a:cxn>
                <a:cxn ang="0">
                  <a:pos x="40" y="142"/>
                </a:cxn>
                <a:cxn ang="0">
                  <a:pos x="47" y="153"/>
                </a:cxn>
                <a:cxn ang="0">
                  <a:pos x="58" y="164"/>
                </a:cxn>
                <a:cxn ang="0">
                  <a:pos x="69" y="171"/>
                </a:cxn>
                <a:cxn ang="0">
                  <a:pos x="80" y="175"/>
                </a:cxn>
                <a:cxn ang="0">
                  <a:pos x="94" y="175"/>
                </a:cxn>
                <a:cxn ang="0">
                  <a:pos x="105" y="175"/>
                </a:cxn>
                <a:cxn ang="0">
                  <a:pos x="112" y="175"/>
                </a:cxn>
                <a:cxn ang="0">
                  <a:pos x="120" y="167"/>
                </a:cxn>
                <a:cxn ang="0">
                  <a:pos x="127" y="164"/>
                </a:cxn>
                <a:cxn ang="0">
                  <a:pos x="138" y="153"/>
                </a:cxn>
                <a:cxn ang="0">
                  <a:pos x="149" y="135"/>
                </a:cxn>
                <a:cxn ang="0">
                  <a:pos x="156" y="142"/>
                </a:cxn>
                <a:cxn ang="0">
                  <a:pos x="149" y="157"/>
                </a:cxn>
                <a:cxn ang="0">
                  <a:pos x="138" y="171"/>
                </a:cxn>
                <a:cxn ang="0">
                  <a:pos x="127" y="178"/>
                </a:cxn>
                <a:cxn ang="0">
                  <a:pos x="116" y="186"/>
                </a:cxn>
                <a:cxn ang="0">
                  <a:pos x="102" y="189"/>
                </a:cxn>
                <a:cxn ang="0">
                  <a:pos x="83" y="189"/>
                </a:cxn>
                <a:cxn ang="0">
                  <a:pos x="69" y="189"/>
                </a:cxn>
                <a:cxn ang="0">
                  <a:pos x="51" y="186"/>
                </a:cxn>
                <a:cxn ang="0">
                  <a:pos x="40" y="178"/>
                </a:cxn>
                <a:cxn ang="0">
                  <a:pos x="25" y="167"/>
                </a:cxn>
                <a:cxn ang="0">
                  <a:pos x="14" y="153"/>
                </a:cxn>
                <a:cxn ang="0">
                  <a:pos x="7" y="135"/>
                </a:cxn>
                <a:cxn ang="0">
                  <a:pos x="3" y="117"/>
                </a:cxn>
                <a:cxn ang="0">
                  <a:pos x="0" y="95"/>
                </a:cxn>
                <a:cxn ang="0">
                  <a:pos x="3" y="77"/>
                </a:cxn>
                <a:cxn ang="0">
                  <a:pos x="7" y="55"/>
                </a:cxn>
                <a:cxn ang="0">
                  <a:pos x="14" y="40"/>
                </a:cxn>
                <a:cxn ang="0">
                  <a:pos x="25" y="26"/>
                </a:cxn>
                <a:cxn ang="0">
                  <a:pos x="40" y="15"/>
                </a:cxn>
                <a:cxn ang="0">
                  <a:pos x="54" y="4"/>
                </a:cxn>
                <a:cxn ang="0">
                  <a:pos x="69" y="0"/>
                </a:cxn>
                <a:cxn ang="0">
                  <a:pos x="87" y="0"/>
                </a:cxn>
              </a:cxnLst>
              <a:rect l="0" t="0" r="r" b="b"/>
              <a:pathLst>
                <a:path w="156" h="189">
                  <a:moveTo>
                    <a:pt x="87" y="0"/>
                  </a:moveTo>
                  <a:lnTo>
                    <a:pt x="102" y="0"/>
                  </a:lnTo>
                  <a:lnTo>
                    <a:pt x="112" y="0"/>
                  </a:lnTo>
                  <a:lnTo>
                    <a:pt x="123" y="7"/>
                  </a:lnTo>
                  <a:lnTo>
                    <a:pt x="134" y="11"/>
                  </a:lnTo>
                  <a:lnTo>
                    <a:pt x="138" y="4"/>
                  </a:lnTo>
                  <a:lnTo>
                    <a:pt x="149" y="4"/>
                  </a:lnTo>
                  <a:lnTo>
                    <a:pt x="149" y="69"/>
                  </a:lnTo>
                  <a:lnTo>
                    <a:pt x="142" y="69"/>
                  </a:lnTo>
                  <a:lnTo>
                    <a:pt x="138" y="58"/>
                  </a:lnTo>
                  <a:lnTo>
                    <a:pt x="134" y="47"/>
                  </a:lnTo>
                  <a:lnTo>
                    <a:pt x="131" y="36"/>
                  </a:lnTo>
                  <a:lnTo>
                    <a:pt x="123" y="29"/>
                  </a:lnTo>
                  <a:lnTo>
                    <a:pt x="116" y="22"/>
                  </a:lnTo>
                  <a:lnTo>
                    <a:pt x="109" y="15"/>
                  </a:lnTo>
                  <a:lnTo>
                    <a:pt x="102" y="11"/>
                  </a:lnTo>
                  <a:lnTo>
                    <a:pt x="91" y="11"/>
                  </a:lnTo>
                  <a:lnTo>
                    <a:pt x="76" y="11"/>
                  </a:lnTo>
                  <a:lnTo>
                    <a:pt x="65" y="15"/>
                  </a:lnTo>
                  <a:lnTo>
                    <a:pt x="54" y="22"/>
                  </a:lnTo>
                  <a:lnTo>
                    <a:pt x="47" y="33"/>
                  </a:lnTo>
                  <a:lnTo>
                    <a:pt x="40" y="44"/>
                  </a:lnTo>
                  <a:lnTo>
                    <a:pt x="36" y="58"/>
                  </a:lnTo>
                  <a:lnTo>
                    <a:pt x="32" y="77"/>
                  </a:lnTo>
                  <a:lnTo>
                    <a:pt x="32" y="95"/>
                  </a:lnTo>
                  <a:lnTo>
                    <a:pt x="32" y="113"/>
                  </a:lnTo>
                  <a:lnTo>
                    <a:pt x="36" y="127"/>
                  </a:lnTo>
                  <a:lnTo>
                    <a:pt x="40" y="142"/>
                  </a:lnTo>
                  <a:lnTo>
                    <a:pt x="47" y="153"/>
                  </a:lnTo>
                  <a:lnTo>
                    <a:pt x="58" y="164"/>
                  </a:lnTo>
                  <a:lnTo>
                    <a:pt x="69" y="171"/>
                  </a:lnTo>
                  <a:lnTo>
                    <a:pt x="80" y="175"/>
                  </a:lnTo>
                  <a:lnTo>
                    <a:pt x="94" y="175"/>
                  </a:lnTo>
                  <a:lnTo>
                    <a:pt x="105" y="175"/>
                  </a:lnTo>
                  <a:lnTo>
                    <a:pt x="112" y="175"/>
                  </a:lnTo>
                  <a:lnTo>
                    <a:pt x="120" y="167"/>
                  </a:lnTo>
                  <a:lnTo>
                    <a:pt x="127" y="164"/>
                  </a:lnTo>
                  <a:lnTo>
                    <a:pt x="138" y="153"/>
                  </a:lnTo>
                  <a:lnTo>
                    <a:pt x="149" y="135"/>
                  </a:lnTo>
                  <a:lnTo>
                    <a:pt x="156" y="142"/>
                  </a:lnTo>
                  <a:lnTo>
                    <a:pt x="149" y="157"/>
                  </a:lnTo>
                  <a:lnTo>
                    <a:pt x="138" y="171"/>
                  </a:lnTo>
                  <a:lnTo>
                    <a:pt x="127" y="178"/>
                  </a:lnTo>
                  <a:lnTo>
                    <a:pt x="116" y="186"/>
                  </a:lnTo>
                  <a:lnTo>
                    <a:pt x="102" y="189"/>
                  </a:lnTo>
                  <a:lnTo>
                    <a:pt x="83" y="189"/>
                  </a:lnTo>
                  <a:lnTo>
                    <a:pt x="69" y="189"/>
                  </a:lnTo>
                  <a:lnTo>
                    <a:pt x="51" y="186"/>
                  </a:lnTo>
                  <a:lnTo>
                    <a:pt x="40" y="178"/>
                  </a:lnTo>
                  <a:lnTo>
                    <a:pt x="25" y="167"/>
                  </a:lnTo>
                  <a:lnTo>
                    <a:pt x="14" y="153"/>
                  </a:lnTo>
                  <a:lnTo>
                    <a:pt x="7" y="135"/>
                  </a:lnTo>
                  <a:lnTo>
                    <a:pt x="3" y="117"/>
                  </a:lnTo>
                  <a:lnTo>
                    <a:pt x="0" y="95"/>
                  </a:lnTo>
                  <a:lnTo>
                    <a:pt x="3" y="77"/>
                  </a:lnTo>
                  <a:lnTo>
                    <a:pt x="7" y="55"/>
                  </a:lnTo>
                  <a:lnTo>
                    <a:pt x="14" y="40"/>
                  </a:lnTo>
                  <a:lnTo>
                    <a:pt x="25" y="26"/>
                  </a:lnTo>
                  <a:lnTo>
                    <a:pt x="40" y="15"/>
                  </a:lnTo>
                  <a:lnTo>
                    <a:pt x="54" y="4"/>
                  </a:lnTo>
                  <a:lnTo>
                    <a:pt x="69" y="0"/>
                  </a:lnTo>
                  <a:lnTo>
                    <a:pt x="87" y="0"/>
                  </a:lnTo>
                  <a:close/>
                </a:path>
              </a:pathLst>
            </a:custGeom>
            <a:solidFill>
              <a:srgbClr val="000000"/>
            </a:solidFill>
            <a:ln w="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90873" name="Freeform 57"/>
            <p:cNvSpPr>
              <a:spLocks noEditPoints="1"/>
            </p:cNvSpPr>
            <p:nvPr/>
          </p:nvSpPr>
          <p:spPr bwMode="auto">
            <a:xfrm>
              <a:off x="8547" y="9745"/>
              <a:ext cx="123" cy="134"/>
            </a:xfrm>
            <a:custGeom>
              <a:avLst/>
              <a:gdLst/>
              <a:ahLst/>
              <a:cxnLst>
                <a:cxn ang="0">
                  <a:pos x="61" y="11"/>
                </a:cxn>
                <a:cxn ang="0">
                  <a:pos x="54" y="11"/>
                </a:cxn>
                <a:cxn ang="0">
                  <a:pos x="43" y="14"/>
                </a:cxn>
                <a:cxn ang="0">
                  <a:pos x="40" y="22"/>
                </a:cxn>
                <a:cxn ang="0">
                  <a:pos x="32" y="29"/>
                </a:cxn>
                <a:cxn ang="0">
                  <a:pos x="29" y="36"/>
                </a:cxn>
                <a:cxn ang="0">
                  <a:pos x="29" y="47"/>
                </a:cxn>
                <a:cxn ang="0">
                  <a:pos x="25" y="65"/>
                </a:cxn>
                <a:cxn ang="0">
                  <a:pos x="25" y="80"/>
                </a:cxn>
                <a:cxn ang="0">
                  <a:pos x="29" y="91"/>
                </a:cxn>
                <a:cxn ang="0">
                  <a:pos x="29" y="98"/>
                </a:cxn>
                <a:cxn ang="0">
                  <a:pos x="36" y="109"/>
                </a:cxn>
                <a:cxn ang="0">
                  <a:pos x="40" y="116"/>
                </a:cxn>
                <a:cxn ang="0">
                  <a:pos x="47" y="120"/>
                </a:cxn>
                <a:cxn ang="0">
                  <a:pos x="54" y="123"/>
                </a:cxn>
                <a:cxn ang="0">
                  <a:pos x="61" y="127"/>
                </a:cxn>
                <a:cxn ang="0">
                  <a:pos x="72" y="123"/>
                </a:cxn>
                <a:cxn ang="0">
                  <a:pos x="80" y="120"/>
                </a:cxn>
                <a:cxn ang="0">
                  <a:pos x="87" y="109"/>
                </a:cxn>
                <a:cxn ang="0">
                  <a:pos x="94" y="98"/>
                </a:cxn>
                <a:cxn ang="0">
                  <a:pos x="98" y="83"/>
                </a:cxn>
                <a:cxn ang="0">
                  <a:pos x="98" y="65"/>
                </a:cxn>
                <a:cxn ang="0">
                  <a:pos x="94" y="47"/>
                </a:cxn>
                <a:cxn ang="0">
                  <a:pos x="94" y="36"/>
                </a:cxn>
                <a:cxn ang="0">
                  <a:pos x="91" y="29"/>
                </a:cxn>
                <a:cxn ang="0">
                  <a:pos x="83" y="22"/>
                </a:cxn>
                <a:cxn ang="0">
                  <a:pos x="80" y="14"/>
                </a:cxn>
                <a:cxn ang="0">
                  <a:pos x="72" y="11"/>
                </a:cxn>
                <a:cxn ang="0">
                  <a:pos x="61" y="11"/>
                </a:cxn>
                <a:cxn ang="0">
                  <a:pos x="61" y="0"/>
                </a:cxn>
                <a:cxn ang="0">
                  <a:pos x="80" y="3"/>
                </a:cxn>
                <a:cxn ang="0">
                  <a:pos x="94" y="7"/>
                </a:cxn>
                <a:cxn ang="0">
                  <a:pos x="105" y="18"/>
                </a:cxn>
                <a:cxn ang="0">
                  <a:pos x="116" y="32"/>
                </a:cxn>
                <a:cxn ang="0">
                  <a:pos x="123" y="47"/>
                </a:cxn>
                <a:cxn ang="0">
                  <a:pos x="123" y="65"/>
                </a:cxn>
                <a:cxn ang="0">
                  <a:pos x="123" y="80"/>
                </a:cxn>
                <a:cxn ang="0">
                  <a:pos x="120" y="94"/>
                </a:cxn>
                <a:cxn ang="0">
                  <a:pos x="116" y="105"/>
                </a:cxn>
                <a:cxn ang="0">
                  <a:pos x="109" y="116"/>
                </a:cxn>
                <a:cxn ang="0">
                  <a:pos x="98" y="123"/>
                </a:cxn>
                <a:cxn ang="0">
                  <a:pos x="87" y="131"/>
                </a:cxn>
                <a:cxn ang="0">
                  <a:pos x="72" y="134"/>
                </a:cxn>
                <a:cxn ang="0">
                  <a:pos x="61" y="134"/>
                </a:cxn>
                <a:cxn ang="0">
                  <a:pos x="47" y="134"/>
                </a:cxn>
                <a:cxn ang="0">
                  <a:pos x="36" y="131"/>
                </a:cxn>
                <a:cxn ang="0">
                  <a:pos x="25" y="127"/>
                </a:cxn>
                <a:cxn ang="0">
                  <a:pos x="18" y="116"/>
                </a:cxn>
                <a:cxn ang="0">
                  <a:pos x="11" y="109"/>
                </a:cxn>
                <a:cxn ang="0">
                  <a:pos x="3" y="98"/>
                </a:cxn>
                <a:cxn ang="0">
                  <a:pos x="0" y="83"/>
                </a:cxn>
                <a:cxn ang="0">
                  <a:pos x="0" y="69"/>
                </a:cxn>
                <a:cxn ang="0">
                  <a:pos x="0" y="51"/>
                </a:cxn>
                <a:cxn ang="0">
                  <a:pos x="7" y="32"/>
                </a:cxn>
                <a:cxn ang="0">
                  <a:pos x="18" y="18"/>
                </a:cxn>
                <a:cxn ang="0">
                  <a:pos x="29" y="7"/>
                </a:cxn>
                <a:cxn ang="0">
                  <a:pos x="43" y="3"/>
                </a:cxn>
                <a:cxn ang="0">
                  <a:pos x="61" y="0"/>
                </a:cxn>
              </a:cxnLst>
              <a:rect l="0" t="0" r="r" b="b"/>
              <a:pathLst>
                <a:path w="123" h="134">
                  <a:moveTo>
                    <a:pt x="61" y="11"/>
                  </a:moveTo>
                  <a:lnTo>
                    <a:pt x="54" y="11"/>
                  </a:lnTo>
                  <a:lnTo>
                    <a:pt x="43" y="14"/>
                  </a:lnTo>
                  <a:lnTo>
                    <a:pt x="40" y="22"/>
                  </a:lnTo>
                  <a:lnTo>
                    <a:pt x="32" y="29"/>
                  </a:lnTo>
                  <a:lnTo>
                    <a:pt x="29" y="36"/>
                  </a:lnTo>
                  <a:lnTo>
                    <a:pt x="29" y="47"/>
                  </a:lnTo>
                  <a:lnTo>
                    <a:pt x="25" y="65"/>
                  </a:lnTo>
                  <a:lnTo>
                    <a:pt x="25" y="80"/>
                  </a:lnTo>
                  <a:lnTo>
                    <a:pt x="29" y="91"/>
                  </a:lnTo>
                  <a:lnTo>
                    <a:pt x="29" y="98"/>
                  </a:lnTo>
                  <a:lnTo>
                    <a:pt x="36" y="109"/>
                  </a:lnTo>
                  <a:lnTo>
                    <a:pt x="40" y="116"/>
                  </a:lnTo>
                  <a:lnTo>
                    <a:pt x="47" y="120"/>
                  </a:lnTo>
                  <a:lnTo>
                    <a:pt x="54" y="123"/>
                  </a:lnTo>
                  <a:lnTo>
                    <a:pt x="61" y="127"/>
                  </a:lnTo>
                  <a:lnTo>
                    <a:pt x="72" y="123"/>
                  </a:lnTo>
                  <a:lnTo>
                    <a:pt x="80" y="120"/>
                  </a:lnTo>
                  <a:lnTo>
                    <a:pt x="87" y="109"/>
                  </a:lnTo>
                  <a:lnTo>
                    <a:pt x="94" y="98"/>
                  </a:lnTo>
                  <a:lnTo>
                    <a:pt x="98" y="83"/>
                  </a:lnTo>
                  <a:lnTo>
                    <a:pt x="98" y="65"/>
                  </a:lnTo>
                  <a:lnTo>
                    <a:pt x="94" y="47"/>
                  </a:lnTo>
                  <a:lnTo>
                    <a:pt x="94" y="36"/>
                  </a:lnTo>
                  <a:lnTo>
                    <a:pt x="91" y="29"/>
                  </a:lnTo>
                  <a:lnTo>
                    <a:pt x="83" y="22"/>
                  </a:lnTo>
                  <a:lnTo>
                    <a:pt x="80" y="14"/>
                  </a:lnTo>
                  <a:lnTo>
                    <a:pt x="72" y="11"/>
                  </a:lnTo>
                  <a:lnTo>
                    <a:pt x="61" y="11"/>
                  </a:lnTo>
                  <a:close/>
                  <a:moveTo>
                    <a:pt x="61" y="0"/>
                  </a:moveTo>
                  <a:lnTo>
                    <a:pt x="80" y="3"/>
                  </a:lnTo>
                  <a:lnTo>
                    <a:pt x="94" y="7"/>
                  </a:lnTo>
                  <a:lnTo>
                    <a:pt x="105" y="18"/>
                  </a:lnTo>
                  <a:lnTo>
                    <a:pt x="116" y="32"/>
                  </a:lnTo>
                  <a:lnTo>
                    <a:pt x="123" y="47"/>
                  </a:lnTo>
                  <a:lnTo>
                    <a:pt x="123" y="65"/>
                  </a:lnTo>
                  <a:lnTo>
                    <a:pt x="123" y="80"/>
                  </a:lnTo>
                  <a:lnTo>
                    <a:pt x="120" y="94"/>
                  </a:lnTo>
                  <a:lnTo>
                    <a:pt x="116" y="105"/>
                  </a:lnTo>
                  <a:lnTo>
                    <a:pt x="109" y="116"/>
                  </a:lnTo>
                  <a:lnTo>
                    <a:pt x="98" y="123"/>
                  </a:lnTo>
                  <a:lnTo>
                    <a:pt x="87" y="131"/>
                  </a:lnTo>
                  <a:lnTo>
                    <a:pt x="72" y="134"/>
                  </a:lnTo>
                  <a:lnTo>
                    <a:pt x="61" y="134"/>
                  </a:lnTo>
                  <a:lnTo>
                    <a:pt x="47" y="134"/>
                  </a:lnTo>
                  <a:lnTo>
                    <a:pt x="36" y="131"/>
                  </a:lnTo>
                  <a:lnTo>
                    <a:pt x="25" y="127"/>
                  </a:lnTo>
                  <a:lnTo>
                    <a:pt x="18" y="116"/>
                  </a:lnTo>
                  <a:lnTo>
                    <a:pt x="11" y="109"/>
                  </a:lnTo>
                  <a:lnTo>
                    <a:pt x="3" y="98"/>
                  </a:lnTo>
                  <a:lnTo>
                    <a:pt x="0" y="83"/>
                  </a:lnTo>
                  <a:lnTo>
                    <a:pt x="0" y="69"/>
                  </a:lnTo>
                  <a:lnTo>
                    <a:pt x="0" y="51"/>
                  </a:lnTo>
                  <a:lnTo>
                    <a:pt x="7" y="32"/>
                  </a:lnTo>
                  <a:lnTo>
                    <a:pt x="18" y="18"/>
                  </a:lnTo>
                  <a:lnTo>
                    <a:pt x="29" y="7"/>
                  </a:lnTo>
                  <a:lnTo>
                    <a:pt x="43" y="3"/>
                  </a:lnTo>
                  <a:lnTo>
                    <a:pt x="61" y="0"/>
                  </a:lnTo>
                  <a:close/>
                </a:path>
              </a:pathLst>
            </a:custGeom>
            <a:solidFill>
              <a:srgbClr val="000000"/>
            </a:solidFill>
            <a:ln w="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90872" name="Freeform 56"/>
            <p:cNvSpPr>
              <a:spLocks/>
            </p:cNvSpPr>
            <p:nvPr/>
          </p:nvSpPr>
          <p:spPr bwMode="auto">
            <a:xfrm>
              <a:off x="8681" y="9676"/>
              <a:ext cx="69" cy="200"/>
            </a:xfrm>
            <a:custGeom>
              <a:avLst/>
              <a:gdLst/>
              <a:ahLst/>
              <a:cxnLst>
                <a:cxn ang="0">
                  <a:pos x="47" y="0"/>
                </a:cxn>
                <a:cxn ang="0">
                  <a:pos x="47" y="3"/>
                </a:cxn>
                <a:cxn ang="0">
                  <a:pos x="47" y="178"/>
                </a:cxn>
                <a:cxn ang="0">
                  <a:pos x="51" y="185"/>
                </a:cxn>
                <a:cxn ang="0">
                  <a:pos x="55" y="189"/>
                </a:cxn>
                <a:cxn ang="0">
                  <a:pos x="62" y="192"/>
                </a:cxn>
                <a:cxn ang="0">
                  <a:pos x="69" y="192"/>
                </a:cxn>
                <a:cxn ang="0">
                  <a:pos x="69" y="200"/>
                </a:cxn>
                <a:cxn ang="0">
                  <a:pos x="7" y="200"/>
                </a:cxn>
                <a:cxn ang="0">
                  <a:pos x="7" y="192"/>
                </a:cxn>
                <a:cxn ang="0">
                  <a:pos x="11" y="192"/>
                </a:cxn>
                <a:cxn ang="0">
                  <a:pos x="18" y="189"/>
                </a:cxn>
                <a:cxn ang="0">
                  <a:pos x="22" y="185"/>
                </a:cxn>
                <a:cxn ang="0">
                  <a:pos x="26" y="181"/>
                </a:cxn>
                <a:cxn ang="0">
                  <a:pos x="26" y="178"/>
                </a:cxn>
                <a:cxn ang="0">
                  <a:pos x="26" y="32"/>
                </a:cxn>
                <a:cxn ang="0">
                  <a:pos x="22" y="21"/>
                </a:cxn>
                <a:cxn ang="0">
                  <a:pos x="18" y="14"/>
                </a:cxn>
                <a:cxn ang="0">
                  <a:pos x="15" y="14"/>
                </a:cxn>
                <a:cxn ang="0">
                  <a:pos x="7" y="14"/>
                </a:cxn>
                <a:cxn ang="0">
                  <a:pos x="0" y="10"/>
                </a:cxn>
                <a:cxn ang="0">
                  <a:pos x="0" y="3"/>
                </a:cxn>
                <a:cxn ang="0">
                  <a:pos x="47" y="0"/>
                </a:cxn>
              </a:cxnLst>
              <a:rect l="0" t="0" r="r" b="b"/>
              <a:pathLst>
                <a:path w="69" h="200">
                  <a:moveTo>
                    <a:pt x="47" y="0"/>
                  </a:moveTo>
                  <a:lnTo>
                    <a:pt x="47" y="3"/>
                  </a:lnTo>
                  <a:lnTo>
                    <a:pt x="47" y="178"/>
                  </a:lnTo>
                  <a:lnTo>
                    <a:pt x="51" y="185"/>
                  </a:lnTo>
                  <a:lnTo>
                    <a:pt x="55" y="189"/>
                  </a:lnTo>
                  <a:lnTo>
                    <a:pt x="62" y="192"/>
                  </a:lnTo>
                  <a:lnTo>
                    <a:pt x="69" y="192"/>
                  </a:lnTo>
                  <a:lnTo>
                    <a:pt x="69" y="200"/>
                  </a:lnTo>
                  <a:lnTo>
                    <a:pt x="7" y="200"/>
                  </a:lnTo>
                  <a:lnTo>
                    <a:pt x="7" y="192"/>
                  </a:lnTo>
                  <a:lnTo>
                    <a:pt x="11" y="192"/>
                  </a:lnTo>
                  <a:lnTo>
                    <a:pt x="18" y="189"/>
                  </a:lnTo>
                  <a:lnTo>
                    <a:pt x="22" y="185"/>
                  </a:lnTo>
                  <a:lnTo>
                    <a:pt x="26" y="181"/>
                  </a:lnTo>
                  <a:lnTo>
                    <a:pt x="26" y="178"/>
                  </a:lnTo>
                  <a:lnTo>
                    <a:pt x="26" y="32"/>
                  </a:lnTo>
                  <a:lnTo>
                    <a:pt x="22" y="21"/>
                  </a:lnTo>
                  <a:lnTo>
                    <a:pt x="18" y="14"/>
                  </a:lnTo>
                  <a:lnTo>
                    <a:pt x="15" y="14"/>
                  </a:lnTo>
                  <a:lnTo>
                    <a:pt x="7" y="14"/>
                  </a:lnTo>
                  <a:lnTo>
                    <a:pt x="0" y="10"/>
                  </a:lnTo>
                  <a:lnTo>
                    <a:pt x="0" y="3"/>
                  </a:lnTo>
                  <a:lnTo>
                    <a:pt x="47" y="0"/>
                  </a:lnTo>
                  <a:close/>
                </a:path>
              </a:pathLst>
            </a:custGeom>
            <a:solidFill>
              <a:srgbClr val="000000"/>
            </a:solidFill>
            <a:ln w="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90871" name="Freeform 55"/>
            <p:cNvSpPr>
              <a:spLocks noEditPoints="1"/>
            </p:cNvSpPr>
            <p:nvPr/>
          </p:nvSpPr>
          <p:spPr bwMode="auto">
            <a:xfrm>
              <a:off x="8765" y="9745"/>
              <a:ext cx="123" cy="134"/>
            </a:xfrm>
            <a:custGeom>
              <a:avLst/>
              <a:gdLst/>
              <a:ahLst/>
              <a:cxnLst>
                <a:cxn ang="0">
                  <a:pos x="62" y="11"/>
                </a:cxn>
                <a:cxn ang="0">
                  <a:pos x="54" y="11"/>
                </a:cxn>
                <a:cxn ang="0">
                  <a:pos x="47" y="14"/>
                </a:cxn>
                <a:cxn ang="0">
                  <a:pos x="40" y="22"/>
                </a:cxn>
                <a:cxn ang="0">
                  <a:pos x="36" y="29"/>
                </a:cxn>
                <a:cxn ang="0">
                  <a:pos x="33" y="36"/>
                </a:cxn>
                <a:cxn ang="0">
                  <a:pos x="29" y="47"/>
                </a:cxn>
                <a:cxn ang="0">
                  <a:pos x="25" y="65"/>
                </a:cxn>
                <a:cxn ang="0">
                  <a:pos x="29" y="80"/>
                </a:cxn>
                <a:cxn ang="0">
                  <a:pos x="29" y="91"/>
                </a:cxn>
                <a:cxn ang="0">
                  <a:pos x="33" y="98"/>
                </a:cxn>
                <a:cxn ang="0">
                  <a:pos x="36" y="109"/>
                </a:cxn>
                <a:cxn ang="0">
                  <a:pos x="40" y="116"/>
                </a:cxn>
                <a:cxn ang="0">
                  <a:pos x="47" y="120"/>
                </a:cxn>
                <a:cxn ang="0">
                  <a:pos x="54" y="123"/>
                </a:cxn>
                <a:cxn ang="0">
                  <a:pos x="62" y="127"/>
                </a:cxn>
                <a:cxn ang="0">
                  <a:pos x="73" y="123"/>
                </a:cxn>
                <a:cxn ang="0">
                  <a:pos x="83" y="120"/>
                </a:cxn>
                <a:cxn ang="0">
                  <a:pos x="87" y="109"/>
                </a:cxn>
                <a:cxn ang="0">
                  <a:pos x="94" y="98"/>
                </a:cxn>
                <a:cxn ang="0">
                  <a:pos x="98" y="83"/>
                </a:cxn>
                <a:cxn ang="0">
                  <a:pos x="98" y="65"/>
                </a:cxn>
                <a:cxn ang="0">
                  <a:pos x="98" y="47"/>
                </a:cxn>
                <a:cxn ang="0">
                  <a:pos x="94" y="36"/>
                </a:cxn>
                <a:cxn ang="0">
                  <a:pos x="91" y="29"/>
                </a:cxn>
                <a:cxn ang="0">
                  <a:pos x="87" y="22"/>
                </a:cxn>
                <a:cxn ang="0">
                  <a:pos x="80" y="14"/>
                </a:cxn>
                <a:cxn ang="0">
                  <a:pos x="73" y="11"/>
                </a:cxn>
                <a:cxn ang="0">
                  <a:pos x="62" y="11"/>
                </a:cxn>
                <a:cxn ang="0">
                  <a:pos x="62" y="0"/>
                </a:cxn>
                <a:cxn ang="0">
                  <a:pos x="80" y="3"/>
                </a:cxn>
                <a:cxn ang="0">
                  <a:pos x="94" y="7"/>
                </a:cxn>
                <a:cxn ang="0">
                  <a:pos x="109" y="18"/>
                </a:cxn>
                <a:cxn ang="0">
                  <a:pos x="116" y="32"/>
                </a:cxn>
                <a:cxn ang="0">
                  <a:pos x="123" y="47"/>
                </a:cxn>
                <a:cxn ang="0">
                  <a:pos x="123" y="65"/>
                </a:cxn>
                <a:cxn ang="0">
                  <a:pos x="123" y="80"/>
                </a:cxn>
                <a:cxn ang="0">
                  <a:pos x="120" y="94"/>
                </a:cxn>
                <a:cxn ang="0">
                  <a:pos x="116" y="105"/>
                </a:cxn>
                <a:cxn ang="0">
                  <a:pos x="109" y="116"/>
                </a:cxn>
                <a:cxn ang="0">
                  <a:pos x="98" y="123"/>
                </a:cxn>
                <a:cxn ang="0">
                  <a:pos x="87" y="131"/>
                </a:cxn>
                <a:cxn ang="0">
                  <a:pos x="76" y="134"/>
                </a:cxn>
                <a:cxn ang="0">
                  <a:pos x="62" y="134"/>
                </a:cxn>
                <a:cxn ang="0">
                  <a:pos x="51" y="134"/>
                </a:cxn>
                <a:cxn ang="0">
                  <a:pos x="40" y="131"/>
                </a:cxn>
                <a:cxn ang="0">
                  <a:pos x="29" y="127"/>
                </a:cxn>
                <a:cxn ang="0">
                  <a:pos x="18" y="116"/>
                </a:cxn>
                <a:cxn ang="0">
                  <a:pos x="11" y="109"/>
                </a:cxn>
                <a:cxn ang="0">
                  <a:pos x="3" y="98"/>
                </a:cxn>
                <a:cxn ang="0">
                  <a:pos x="0" y="83"/>
                </a:cxn>
                <a:cxn ang="0">
                  <a:pos x="0" y="69"/>
                </a:cxn>
                <a:cxn ang="0">
                  <a:pos x="3" y="51"/>
                </a:cxn>
                <a:cxn ang="0">
                  <a:pos x="7" y="32"/>
                </a:cxn>
                <a:cxn ang="0">
                  <a:pos x="18" y="18"/>
                </a:cxn>
                <a:cxn ang="0">
                  <a:pos x="29" y="7"/>
                </a:cxn>
                <a:cxn ang="0">
                  <a:pos x="47" y="3"/>
                </a:cxn>
                <a:cxn ang="0">
                  <a:pos x="62" y="0"/>
                </a:cxn>
              </a:cxnLst>
              <a:rect l="0" t="0" r="r" b="b"/>
              <a:pathLst>
                <a:path w="123" h="134">
                  <a:moveTo>
                    <a:pt x="62" y="11"/>
                  </a:moveTo>
                  <a:lnTo>
                    <a:pt x="54" y="11"/>
                  </a:lnTo>
                  <a:lnTo>
                    <a:pt x="47" y="14"/>
                  </a:lnTo>
                  <a:lnTo>
                    <a:pt x="40" y="22"/>
                  </a:lnTo>
                  <a:lnTo>
                    <a:pt x="36" y="29"/>
                  </a:lnTo>
                  <a:lnTo>
                    <a:pt x="33" y="36"/>
                  </a:lnTo>
                  <a:lnTo>
                    <a:pt x="29" y="47"/>
                  </a:lnTo>
                  <a:lnTo>
                    <a:pt x="25" y="65"/>
                  </a:lnTo>
                  <a:lnTo>
                    <a:pt x="29" y="80"/>
                  </a:lnTo>
                  <a:lnTo>
                    <a:pt x="29" y="91"/>
                  </a:lnTo>
                  <a:lnTo>
                    <a:pt x="33" y="98"/>
                  </a:lnTo>
                  <a:lnTo>
                    <a:pt x="36" y="109"/>
                  </a:lnTo>
                  <a:lnTo>
                    <a:pt x="40" y="116"/>
                  </a:lnTo>
                  <a:lnTo>
                    <a:pt x="47" y="120"/>
                  </a:lnTo>
                  <a:lnTo>
                    <a:pt x="54" y="123"/>
                  </a:lnTo>
                  <a:lnTo>
                    <a:pt x="62" y="127"/>
                  </a:lnTo>
                  <a:lnTo>
                    <a:pt x="73" y="123"/>
                  </a:lnTo>
                  <a:lnTo>
                    <a:pt x="83" y="120"/>
                  </a:lnTo>
                  <a:lnTo>
                    <a:pt x="87" y="109"/>
                  </a:lnTo>
                  <a:lnTo>
                    <a:pt x="94" y="98"/>
                  </a:lnTo>
                  <a:lnTo>
                    <a:pt x="98" y="83"/>
                  </a:lnTo>
                  <a:lnTo>
                    <a:pt x="98" y="65"/>
                  </a:lnTo>
                  <a:lnTo>
                    <a:pt x="98" y="47"/>
                  </a:lnTo>
                  <a:lnTo>
                    <a:pt x="94" y="36"/>
                  </a:lnTo>
                  <a:lnTo>
                    <a:pt x="91" y="29"/>
                  </a:lnTo>
                  <a:lnTo>
                    <a:pt x="87" y="22"/>
                  </a:lnTo>
                  <a:lnTo>
                    <a:pt x="80" y="14"/>
                  </a:lnTo>
                  <a:lnTo>
                    <a:pt x="73" y="11"/>
                  </a:lnTo>
                  <a:lnTo>
                    <a:pt x="62" y="11"/>
                  </a:lnTo>
                  <a:close/>
                  <a:moveTo>
                    <a:pt x="62" y="0"/>
                  </a:moveTo>
                  <a:lnTo>
                    <a:pt x="80" y="3"/>
                  </a:lnTo>
                  <a:lnTo>
                    <a:pt x="94" y="7"/>
                  </a:lnTo>
                  <a:lnTo>
                    <a:pt x="109" y="18"/>
                  </a:lnTo>
                  <a:lnTo>
                    <a:pt x="116" y="32"/>
                  </a:lnTo>
                  <a:lnTo>
                    <a:pt x="123" y="47"/>
                  </a:lnTo>
                  <a:lnTo>
                    <a:pt x="123" y="65"/>
                  </a:lnTo>
                  <a:lnTo>
                    <a:pt x="123" y="80"/>
                  </a:lnTo>
                  <a:lnTo>
                    <a:pt x="120" y="94"/>
                  </a:lnTo>
                  <a:lnTo>
                    <a:pt x="116" y="105"/>
                  </a:lnTo>
                  <a:lnTo>
                    <a:pt x="109" y="116"/>
                  </a:lnTo>
                  <a:lnTo>
                    <a:pt x="98" y="123"/>
                  </a:lnTo>
                  <a:lnTo>
                    <a:pt x="87" y="131"/>
                  </a:lnTo>
                  <a:lnTo>
                    <a:pt x="76" y="134"/>
                  </a:lnTo>
                  <a:lnTo>
                    <a:pt x="62" y="134"/>
                  </a:lnTo>
                  <a:lnTo>
                    <a:pt x="51" y="134"/>
                  </a:lnTo>
                  <a:lnTo>
                    <a:pt x="40" y="131"/>
                  </a:lnTo>
                  <a:lnTo>
                    <a:pt x="29" y="127"/>
                  </a:lnTo>
                  <a:lnTo>
                    <a:pt x="18" y="116"/>
                  </a:lnTo>
                  <a:lnTo>
                    <a:pt x="11" y="109"/>
                  </a:lnTo>
                  <a:lnTo>
                    <a:pt x="3" y="98"/>
                  </a:lnTo>
                  <a:lnTo>
                    <a:pt x="0" y="83"/>
                  </a:lnTo>
                  <a:lnTo>
                    <a:pt x="0" y="69"/>
                  </a:lnTo>
                  <a:lnTo>
                    <a:pt x="3" y="51"/>
                  </a:lnTo>
                  <a:lnTo>
                    <a:pt x="7" y="32"/>
                  </a:lnTo>
                  <a:lnTo>
                    <a:pt x="18" y="18"/>
                  </a:lnTo>
                  <a:lnTo>
                    <a:pt x="29" y="7"/>
                  </a:lnTo>
                  <a:lnTo>
                    <a:pt x="47" y="3"/>
                  </a:lnTo>
                  <a:lnTo>
                    <a:pt x="62" y="0"/>
                  </a:lnTo>
                  <a:close/>
                </a:path>
              </a:pathLst>
            </a:custGeom>
            <a:solidFill>
              <a:srgbClr val="000000"/>
            </a:solidFill>
            <a:ln w="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90870" name="Freeform 54"/>
            <p:cNvSpPr>
              <a:spLocks/>
            </p:cNvSpPr>
            <p:nvPr/>
          </p:nvSpPr>
          <p:spPr bwMode="auto">
            <a:xfrm>
              <a:off x="8907" y="9745"/>
              <a:ext cx="142" cy="131"/>
            </a:xfrm>
            <a:custGeom>
              <a:avLst/>
              <a:gdLst/>
              <a:ahLst/>
              <a:cxnLst>
                <a:cxn ang="0">
                  <a:pos x="87" y="0"/>
                </a:cxn>
                <a:cxn ang="0">
                  <a:pos x="98" y="0"/>
                </a:cxn>
                <a:cxn ang="0">
                  <a:pos x="109" y="7"/>
                </a:cxn>
                <a:cxn ang="0">
                  <a:pos x="116" y="11"/>
                </a:cxn>
                <a:cxn ang="0">
                  <a:pos x="120" y="22"/>
                </a:cxn>
                <a:cxn ang="0">
                  <a:pos x="123" y="29"/>
                </a:cxn>
                <a:cxn ang="0">
                  <a:pos x="123" y="43"/>
                </a:cxn>
                <a:cxn ang="0">
                  <a:pos x="123" y="109"/>
                </a:cxn>
                <a:cxn ang="0">
                  <a:pos x="127" y="116"/>
                </a:cxn>
                <a:cxn ang="0">
                  <a:pos x="131" y="120"/>
                </a:cxn>
                <a:cxn ang="0">
                  <a:pos x="138" y="123"/>
                </a:cxn>
                <a:cxn ang="0">
                  <a:pos x="142" y="123"/>
                </a:cxn>
                <a:cxn ang="0">
                  <a:pos x="142" y="131"/>
                </a:cxn>
                <a:cxn ang="0">
                  <a:pos x="80" y="131"/>
                </a:cxn>
                <a:cxn ang="0">
                  <a:pos x="80" y="123"/>
                </a:cxn>
                <a:cxn ang="0">
                  <a:pos x="87" y="123"/>
                </a:cxn>
                <a:cxn ang="0">
                  <a:pos x="94" y="120"/>
                </a:cxn>
                <a:cxn ang="0">
                  <a:pos x="94" y="120"/>
                </a:cxn>
                <a:cxn ang="0">
                  <a:pos x="98" y="116"/>
                </a:cxn>
                <a:cxn ang="0">
                  <a:pos x="101" y="109"/>
                </a:cxn>
                <a:cxn ang="0">
                  <a:pos x="101" y="43"/>
                </a:cxn>
                <a:cxn ang="0">
                  <a:pos x="98" y="32"/>
                </a:cxn>
                <a:cxn ang="0">
                  <a:pos x="94" y="22"/>
                </a:cxn>
                <a:cxn ang="0">
                  <a:pos x="87" y="18"/>
                </a:cxn>
                <a:cxn ang="0">
                  <a:pos x="76" y="14"/>
                </a:cxn>
                <a:cxn ang="0">
                  <a:pos x="65" y="18"/>
                </a:cxn>
                <a:cxn ang="0">
                  <a:pos x="54" y="22"/>
                </a:cxn>
                <a:cxn ang="0">
                  <a:pos x="47" y="29"/>
                </a:cxn>
                <a:cxn ang="0">
                  <a:pos x="43" y="36"/>
                </a:cxn>
                <a:cxn ang="0">
                  <a:pos x="43" y="109"/>
                </a:cxn>
                <a:cxn ang="0">
                  <a:pos x="47" y="116"/>
                </a:cxn>
                <a:cxn ang="0">
                  <a:pos x="51" y="120"/>
                </a:cxn>
                <a:cxn ang="0">
                  <a:pos x="58" y="123"/>
                </a:cxn>
                <a:cxn ang="0">
                  <a:pos x="65" y="123"/>
                </a:cxn>
                <a:cxn ang="0">
                  <a:pos x="65" y="131"/>
                </a:cxn>
                <a:cxn ang="0">
                  <a:pos x="3" y="131"/>
                </a:cxn>
                <a:cxn ang="0">
                  <a:pos x="3" y="123"/>
                </a:cxn>
                <a:cxn ang="0">
                  <a:pos x="7" y="123"/>
                </a:cxn>
                <a:cxn ang="0">
                  <a:pos x="14" y="120"/>
                </a:cxn>
                <a:cxn ang="0">
                  <a:pos x="18" y="120"/>
                </a:cxn>
                <a:cxn ang="0">
                  <a:pos x="18" y="116"/>
                </a:cxn>
                <a:cxn ang="0">
                  <a:pos x="21" y="109"/>
                </a:cxn>
                <a:cxn ang="0">
                  <a:pos x="21" y="32"/>
                </a:cxn>
                <a:cxn ang="0">
                  <a:pos x="18" y="22"/>
                </a:cxn>
                <a:cxn ang="0">
                  <a:pos x="14" y="18"/>
                </a:cxn>
                <a:cxn ang="0">
                  <a:pos x="7" y="14"/>
                </a:cxn>
                <a:cxn ang="0">
                  <a:pos x="0" y="14"/>
                </a:cxn>
                <a:cxn ang="0">
                  <a:pos x="0" y="3"/>
                </a:cxn>
                <a:cxn ang="0">
                  <a:pos x="43" y="3"/>
                </a:cxn>
                <a:cxn ang="0">
                  <a:pos x="43" y="3"/>
                </a:cxn>
                <a:cxn ang="0">
                  <a:pos x="43" y="22"/>
                </a:cxn>
                <a:cxn ang="0">
                  <a:pos x="47" y="22"/>
                </a:cxn>
                <a:cxn ang="0">
                  <a:pos x="54" y="14"/>
                </a:cxn>
                <a:cxn ang="0">
                  <a:pos x="61" y="7"/>
                </a:cxn>
                <a:cxn ang="0">
                  <a:pos x="72" y="3"/>
                </a:cxn>
                <a:cxn ang="0">
                  <a:pos x="80" y="0"/>
                </a:cxn>
                <a:cxn ang="0">
                  <a:pos x="87" y="0"/>
                </a:cxn>
              </a:cxnLst>
              <a:rect l="0" t="0" r="r" b="b"/>
              <a:pathLst>
                <a:path w="142" h="131">
                  <a:moveTo>
                    <a:pt x="87" y="0"/>
                  </a:moveTo>
                  <a:lnTo>
                    <a:pt x="98" y="0"/>
                  </a:lnTo>
                  <a:lnTo>
                    <a:pt x="109" y="7"/>
                  </a:lnTo>
                  <a:lnTo>
                    <a:pt x="116" y="11"/>
                  </a:lnTo>
                  <a:lnTo>
                    <a:pt x="120" y="22"/>
                  </a:lnTo>
                  <a:lnTo>
                    <a:pt x="123" y="29"/>
                  </a:lnTo>
                  <a:lnTo>
                    <a:pt x="123" y="43"/>
                  </a:lnTo>
                  <a:lnTo>
                    <a:pt x="123" y="109"/>
                  </a:lnTo>
                  <a:lnTo>
                    <a:pt x="127" y="116"/>
                  </a:lnTo>
                  <a:lnTo>
                    <a:pt x="131" y="120"/>
                  </a:lnTo>
                  <a:lnTo>
                    <a:pt x="138" y="123"/>
                  </a:lnTo>
                  <a:lnTo>
                    <a:pt x="142" y="123"/>
                  </a:lnTo>
                  <a:lnTo>
                    <a:pt x="142" y="131"/>
                  </a:lnTo>
                  <a:lnTo>
                    <a:pt x="80" y="131"/>
                  </a:lnTo>
                  <a:lnTo>
                    <a:pt x="80" y="123"/>
                  </a:lnTo>
                  <a:lnTo>
                    <a:pt x="87" y="123"/>
                  </a:lnTo>
                  <a:lnTo>
                    <a:pt x="94" y="120"/>
                  </a:lnTo>
                  <a:lnTo>
                    <a:pt x="98" y="116"/>
                  </a:lnTo>
                  <a:lnTo>
                    <a:pt x="101" y="109"/>
                  </a:lnTo>
                  <a:lnTo>
                    <a:pt x="101" y="43"/>
                  </a:lnTo>
                  <a:lnTo>
                    <a:pt x="98" y="32"/>
                  </a:lnTo>
                  <a:lnTo>
                    <a:pt x="94" y="22"/>
                  </a:lnTo>
                  <a:lnTo>
                    <a:pt x="87" y="18"/>
                  </a:lnTo>
                  <a:lnTo>
                    <a:pt x="76" y="14"/>
                  </a:lnTo>
                  <a:lnTo>
                    <a:pt x="65" y="18"/>
                  </a:lnTo>
                  <a:lnTo>
                    <a:pt x="54" y="22"/>
                  </a:lnTo>
                  <a:lnTo>
                    <a:pt x="47" y="29"/>
                  </a:lnTo>
                  <a:lnTo>
                    <a:pt x="43" y="36"/>
                  </a:lnTo>
                  <a:lnTo>
                    <a:pt x="43" y="109"/>
                  </a:lnTo>
                  <a:lnTo>
                    <a:pt x="47" y="116"/>
                  </a:lnTo>
                  <a:lnTo>
                    <a:pt x="51" y="120"/>
                  </a:lnTo>
                  <a:lnTo>
                    <a:pt x="58" y="123"/>
                  </a:lnTo>
                  <a:lnTo>
                    <a:pt x="65" y="123"/>
                  </a:lnTo>
                  <a:lnTo>
                    <a:pt x="65" y="131"/>
                  </a:lnTo>
                  <a:lnTo>
                    <a:pt x="3" y="131"/>
                  </a:lnTo>
                  <a:lnTo>
                    <a:pt x="3" y="123"/>
                  </a:lnTo>
                  <a:lnTo>
                    <a:pt x="7" y="123"/>
                  </a:lnTo>
                  <a:lnTo>
                    <a:pt x="14" y="120"/>
                  </a:lnTo>
                  <a:lnTo>
                    <a:pt x="18" y="120"/>
                  </a:lnTo>
                  <a:lnTo>
                    <a:pt x="18" y="116"/>
                  </a:lnTo>
                  <a:lnTo>
                    <a:pt x="21" y="109"/>
                  </a:lnTo>
                  <a:lnTo>
                    <a:pt x="21" y="32"/>
                  </a:lnTo>
                  <a:lnTo>
                    <a:pt x="18" y="22"/>
                  </a:lnTo>
                  <a:lnTo>
                    <a:pt x="14" y="18"/>
                  </a:lnTo>
                  <a:lnTo>
                    <a:pt x="7" y="14"/>
                  </a:lnTo>
                  <a:lnTo>
                    <a:pt x="0" y="14"/>
                  </a:lnTo>
                  <a:lnTo>
                    <a:pt x="0" y="3"/>
                  </a:lnTo>
                  <a:lnTo>
                    <a:pt x="43" y="3"/>
                  </a:lnTo>
                  <a:lnTo>
                    <a:pt x="43" y="22"/>
                  </a:lnTo>
                  <a:lnTo>
                    <a:pt x="47" y="22"/>
                  </a:lnTo>
                  <a:lnTo>
                    <a:pt x="54" y="14"/>
                  </a:lnTo>
                  <a:lnTo>
                    <a:pt x="61" y="7"/>
                  </a:lnTo>
                  <a:lnTo>
                    <a:pt x="72" y="3"/>
                  </a:lnTo>
                  <a:lnTo>
                    <a:pt x="80" y="0"/>
                  </a:lnTo>
                  <a:lnTo>
                    <a:pt x="87" y="0"/>
                  </a:lnTo>
                  <a:close/>
                </a:path>
              </a:pathLst>
            </a:custGeom>
            <a:solidFill>
              <a:srgbClr val="000000"/>
            </a:solidFill>
            <a:ln w="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90869" name="Freeform 53"/>
            <p:cNvSpPr>
              <a:spLocks/>
            </p:cNvSpPr>
            <p:nvPr/>
          </p:nvSpPr>
          <p:spPr bwMode="auto">
            <a:xfrm>
              <a:off x="8259" y="10309"/>
              <a:ext cx="128" cy="193"/>
            </a:xfrm>
            <a:custGeom>
              <a:avLst/>
              <a:gdLst/>
              <a:ahLst/>
              <a:cxnLst>
                <a:cxn ang="0">
                  <a:pos x="73" y="3"/>
                </a:cxn>
                <a:cxn ang="0">
                  <a:pos x="102" y="14"/>
                </a:cxn>
                <a:cxn ang="0">
                  <a:pos x="117" y="3"/>
                </a:cxn>
                <a:cxn ang="0">
                  <a:pos x="109" y="65"/>
                </a:cxn>
                <a:cxn ang="0">
                  <a:pos x="99" y="36"/>
                </a:cxn>
                <a:cxn ang="0">
                  <a:pos x="88" y="22"/>
                </a:cxn>
                <a:cxn ang="0">
                  <a:pos x="69" y="14"/>
                </a:cxn>
                <a:cxn ang="0">
                  <a:pos x="48" y="14"/>
                </a:cxn>
                <a:cxn ang="0">
                  <a:pos x="33" y="29"/>
                </a:cxn>
                <a:cxn ang="0">
                  <a:pos x="29" y="51"/>
                </a:cxn>
                <a:cxn ang="0">
                  <a:pos x="40" y="65"/>
                </a:cxn>
                <a:cxn ang="0">
                  <a:pos x="69" y="80"/>
                </a:cxn>
                <a:cxn ang="0">
                  <a:pos x="102" y="94"/>
                </a:cxn>
                <a:cxn ang="0">
                  <a:pos x="120" y="112"/>
                </a:cxn>
                <a:cxn ang="0">
                  <a:pos x="124" y="127"/>
                </a:cxn>
                <a:cxn ang="0">
                  <a:pos x="124" y="153"/>
                </a:cxn>
                <a:cxn ang="0">
                  <a:pos x="109" y="178"/>
                </a:cxn>
                <a:cxn ang="0">
                  <a:pos x="80" y="193"/>
                </a:cxn>
                <a:cxn ang="0">
                  <a:pos x="51" y="193"/>
                </a:cxn>
                <a:cxn ang="0">
                  <a:pos x="26" y="185"/>
                </a:cxn>
                <a:cxn ang="0">
                  <a:pos x="11" y="189"/>
                </a:cxn>
                <a:cxn ang="0">
                  <a:pos x="0" y="127"/>
                </a:cxn>
                <a:cxn ang="0">
                  <a:pos x="18" y="149"/>
                </a:cxn>
                <a:cxn ang="0">
                  <a:pos x="29" y="163"/>
                </a:cxn>
                <a:cxn ang="0">
                  <a:pos x="44" y="178"/>
                </a:cxn>
                <a:cxn ang="0">
                  <a:pos x="66" y="182"/>
                </a:cxn>
                <a:cxn ang="0">
                  <a:pos x="80" y="178"/>
                </a:cxn>
                <a:cxn ang="0">
                  <a:pos x="91" y="174"/>
                </a:cxn>
                <a:cxn ang="0">
                  <a:pos x="99" y="163"/>
                </a:cxn>
                <a:cxn ang="0">
                  <a:pos x="102" y="149"/>
                </a:cxn>
                <a:cxn ang="0">
                  <a:pos x="95" y="127"/>
                </a:cxn>
                <a:cxn ang="0">
                  <a:pos x="77" y="116"/>
                </a:cxn>
                <a:cxn ang="0">
                  <a:pos x="37" y="98"/>
                </a:cxn>
                <a:cxn ang="0">
                  <a:pos x="15" y="80"/>
                </a:cxn>
                <a:cxn ang="0">
                  <a:pos x="8" y="62"/>
                </a:cxn>
                <a:cxn ang="0">
                  <a:pos x="8" y="40"/>
                </a:cxn>
                <a:cxn ang="0">
                  <a:pos x="15" y="22"/>
                </a:cxn>
                <a:cxn ang="0">
                  <a:pos x="29" y="11"/>
                </a:cxn>
                <a:cxn ang="0">
                  <a:pos x="51" y="3"/>
                </a:cxn>
              </a:cxnLst>
              <a:rect l="0" t="0" r="r" b="b"/>
              <a:pathLst>
                <a:path w="128" h="193">
                  <a:moveTo>
                    <a:pt x="62" y="0"/>
                  </a:moveTo>
                  <a:lnTo>
                    <a:pt x="73" y="3"/>
                  </a:lnTo>
                  <a:lnTo>
                    <a:pt x="84" y="3"/>
                  </a:lnTo>
                  <a:lnTo>
                    <a:pt x="102" y="14"/>
                  </a:lnTo>
                  <a:lnTo>
                    <a:pt x="106" y="3"/>
                  </a:lnTo>
                  <a:lnTo>
                    <a:pt x="117" y="3"/>
                  </a:lnTo>
                  <a:lnTo>
                    <a:pt x="120" y="65"/>
                  </a:lnTo>
                  <a:lnTo>
                    <a:pt x="109" y="65"/>
                  </a:lnTo>
                  <a:lnTo>
                    <a:pt x="102" y="47"/>
                  </a:lnTo>
                  <a:lnTo>
                    <a:pt x="99" y="36"/>
                  </a:lnTo>
                  <a:lnTo>
                    <a:pt x="91" y="29"/>
                  </a:lnTo>
                  <a:lnTo>
                    <a:pt x="88" y="22"/>
                  </a:lnTo>
                  <a:lnTo>
                    <a:pt x="80" y="18"/>
                  </a:lnTo>
                  <a:lnTo>
                    <a:pt x="69" y="14"/>
                  </a:lnTo>
                  <a:lnTo>
                    <a:pt x="58" y="11"/>
                  </a:lnTo>
                  <a:lnTo>
                    <a:pt x="48" y="14"/>
                  </a:lnTo>
                  <a:lnTo>
                    <a:pt x="37" y="22"/>
                  </a:lnTo>
                  <a:lnTo>
                    <a:pt x="33" y="29"/>
                  </a:lnTo>
                  <a:lnTo>
                    <a:pt x="29" y="40"/>
                  </a:lnTo>
                  <a:lnTo>
                    <a:pt x="29" y="51"/>
                  </a:lnTo>
                  <a:lnTo>
                    <a:pt x="37" y="58"/>
                  </a:lnTo>
                  <a:lnTo>
                    <a:pt x="40" y="65"/>
                  </a:lnTo>
                  <a:lnTo>
                    <a:pt x="51" y="72"/>
                  </a:lnTo>
                  <a:lnTo>
                    <a:pt x="69" y="80"/>
                  </a:lnTo>
                  <a:lnTo>
                    <a:pt x="88" y="87"/>
                  </a:lnTo>
                  <a:lnTo>
                    <a:pt x="102" y="94"/>
                  </a:lnTo>
                  <a:lnTo>
                    <a:pt x="117" y="105"/>
                  </a:lnTo>
                  <a:lnTo>
                    <a:pt x="120" y="112"/>
                  </a:lnTo>
                  <a:lnTo>
                    <a:pt x="124" y="120"/>
                  </a:lnTo>
                  <a:lnTo>
                    <a:pt x="124" y="127"/>
                  </a:lnTo>
                  <a:lnTo>
                    <a:pt x="128" y="138"/>
                  </a:lnTo>
                  <a:lnTo>
                    <a:pt x="124" y="153"/>
                  </a:lnTo>
                  <a:lnTo>
                    <a:pt x="117" y="167"/>
                  </a:lnTo>
                  <a:lnTo>
                    <a:pt x="109" y="178"/>
                  </a:lnTo>
                  <a:lnTo>
                    <a:pt x="95" y="185"/>
                  </a:lnTo>
                  <a:lnTo>
                    <a:pt x="80" y="193"/>
                  </a:lnTo>
                  <a:lnTo>
                    <a:pt x="62" y="193"/>
                  </a:lnTo>
                  <a:lnTo>
                    <a:pt x="51" y="193"/>
                  </a:lnTo>
                  <a:lnTo>
                    <a:pt x="40" y="189"/>
                  </a:lnTo>
                  <a:lnTo>
                    <a:pt x="26" y="185"/>
                  </a:lnTo>
                  <a:lnTo>
                    <a:pt x="18" y="182"/>
                  </a:lnTo>
                  <a:lnTo>
                    <a:pt x="11" y="189"/>
                  </a:lnTo>
                  <a:lnTo>
                    <a:pt x="0" y="189"/>
                  </a:lnTo>
                  <a:lnTo>
                    <a:pt x="0" y="127"/>
                  </a:lnTo>
                  <a:lnTo>
                    <a:pt x="11" y="127"/>
                  </a:lnTo>
                  <a:lnTo>
                    <a:pt x="18" y="149"/>
                  </a:lnTo>
                  <a:lnTo>
                    <a:pt x="22" y="156"/>
                  </a:lnTo>
                  <a:lnTo>
                    <a:pt x="29" y="163"/>
                  </a:lnTo>
                  <a:lnTo>
                    <a:pt x="37" y="171"/>
                  </a:lnTo>
                  <a:lnTo>
                    <a:pt x="44" y="178"/>
                  </a:lnTo>
                  <a:lnTo>
                    <a:pt x="55" y="182"/>
                  </a:lnTo>
                  <a:lnTo>
                    <a:pt x="66" y="182"/>
                  </a:lnTo>
                  <a:lnTo>
                    <a:pt x="73" y="182"/>
                  </a:lnTo>
                  <a:lnTo>
                    <a:pt x="80" y="178"/>
                  </a:lnTo>
                  <a:lnTo>
                    <a:pt x="88" y="178"/>
                  </a:lnTo>
                  <a:lnTo>
                    <a:pt x="91" y="174"/>
                  </a:lnTo>
                  <a:lnTo>
                    <a:pt x="95" y="167"/>
                  </a:lnTo>
                  <a:lnTo>
                    <a:pt x="99" y="163"/>
                  </a:lnTo>
                  <a:lnTo>
                    <a:pt x="102" y="156"/>
                  </a:lnTo>
                  <a:lnTo>
                    <a:pt x="102" y="149"/>
                  </a:lnTo>
                  <a:lnTo>
                    <a:pt x="99" y="138"/>
                  </a:lnTo>
                  <a:lnTo>
                    <a:pt x="95" y="127"/>
                  </a:lnTo>
                  <a:lnTo>
                    <a:pt x="88" y="120"/>
                  </a:lnTo>
                  <a:lnTo>
                    <a:pt x="77" y="116"/>
                  </a:lnTo>
                  <a:lnTo>
                    <a:pt x="58" y="105"/>
                  </a:lnTo>
                  <a:lnTo>
                    <a:pt x="37" y="98"/>
                  </a:lnTo>
                  <a:lnTo>
                    <a:pt x="26" y="91"/>
                  </a:lnTo>
                  <a:lnTo>
                    <a:pt x="15" y="80"/>
                  </a:lnTo>
                  <a:lnTo>
                    <a:pt x="8" y="72"/>
                  </a:lnTo>
                  <a:lnTo>
                    <a:pt x="8" y="62"/>
                  </a:lnTo>
                  <a:lnTo>
                    <a:pt x="4" y="51"/>
                  </a:lnTo>
                  <a:lnTo>
                    <a:pt x="8" y="40"/>
                  </a:lnTo>
                  <a:lnTo>
                    <a:pt x="8" y="32"/>
                  </a:lnTo>
                  <a:lnTo>
                    <a:pt x="15" y="22"/>
                  </a:lnTo>
                  <a:lnTo>
                    <a:pt x="22" y="14"/>
                  </a:lnTo>
                  <a:lnTo>
                    <a:pt x="29" y="11"/>
                  </a:lnTo>
                  <a:lnTo>
                    <a:pt x="40" y="3"/>
                  </a:lnTo>
                  <a:lnTo>
                    <a:pt x="51" y="3"/>
                  </a:lnTo>
                  <a:lnTo>
                    <a:pt x="62" y="0"/>
                  </a:lnTo>
                  <a:close/>
                </a:path>
              </a:pathLst>
            </a:custGeom>
            <a:solidFill>
              <a:srgbClr val="000000"/>
            </a:solidFill>
            <a:ln w="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90868" name="Freeform 52"/>
            <p:cNvSpPr>
              <a:spLocks noEditPoints="1"/>
            </p:cNvSpPr>
            <p:nvPr/>
          </p:nvSpPr>
          <p:spPr bwMode="auto">
            <a:xfrm>
              <a:off x="8401" y="10301"/>
              <a:ext cx="66" cy="197"/>
            </a:xfrm>
            <a:custGeom>
              <a:avLst/>
              <a:gdLst/>
              <a:ahLst/>
              <a:cxnLst>
                <a:cxn ang="0">
                  <a:pos x="44" y="70"/>
                </a:cxn>
                <a:cxn ang="0">
                  <a:pos x="47" y="70"/>
                </a:cxn>
                <a:cxn ang="0">
                  <a:pos x="47" y="175"/>
                </a:cxn>
                <a:cxn ang="0">
                  <a:pos x="47" y="182"/>
                </a:cxn>
                <a:cxn ang="0">
                  <a:pos x="51" y="182"/>
                </a:cxn>
                <a:cxn ang="0">
                  <a:pos x="55" y="186"/>
                </a:cxn>
                <a:cxn ang="0">
                  <a:pos x="58" y="186"/>
                </a:cxn>
                <a:cxn ang="0">
                  <a:pos x="66" y="190"/>
                </a:cxn>
                <a:cxn ang="0">
                  <a:pos x="66" y="197"/>
                </a:cxn>
                <a:cxn ang="0">
                  <a:pos x="4" y="197"/>
                </a:cxn>
                <a:cxn ang="0">
                  <a:pos x="4" y="190"/>
                </a:cxn>
                <a:cxn ang="0">
                  <a:pos x="11" y="190"/>
                </a:cxn>
                <a:cxn ang="0">
                  <a:pos x="15" y="186"/>
                </a:cxn>
                <a:cxn ang="0">
                  <a:pos x="18" y="186"/>
                </a:cxn>
                <a:cxn ang="0">
                  <a:pos x="22" y="182"/>
                </a:cxn>
                <a:cxn ang="0">
                  <a:pos x="22" y="175"/>
                </a:cxn>
                <a:cxn ang="0">
                  <a:pos x="22" y="95"/>
                </a:cxn>
                <a:cxn ang="0">
                  <a:pos x="22" y="88"/>
                </a:cxn>
                <a:cxn ang="0">
                  <a:pos x="15" y="84"/>
                </a:cxn>
                <a:cxn ang="0">
                  <a:pos x="7" y="80"/>
                </a:cxn>
                <a:cxn ang="0">
                  <a:pos x="0" y="80"/>
                </a:cxn>
                <a:cxn ang="0">
                  <a:pos x="0" y="70"/>
                </a:cxn>
                <a:cxn ang="0">
                  <a:pos x="44" y="70"/>
                </a:cxn>
                <a:cxn ang="0">
                  <a:pos x="33" y="0"/>
                </a:cxn>
                <a:cxn ang="0">
                  <a:pos x="40" y="0"/>
                </a:cxn>
                <a:cxn ang="0">
                  <a:pos x="44" y="4"/>
                </a:cxn>
                <a:cxn ang="0">
                  <a:pos x="47" y="11"/>
                </a:cxn>
                <a:cxn ang="0">
                  <a:pos x="51" y="19"/>
                </a:cxn>
                <a:cxn ang="0">
                  <a:pos x="47" y="26"/>
                </a:cxn>
                <a:cxn ang="0">
                  <a:pos x="44" y="30"/>
                </a:cxn>
                <a:cxn ang="0">
                  <a:pos x="40" y="33"/>
                </a:cxn>
                <a:cxn ang="0">
                  <a:pos x="33" y="37"/>
                </a:cxn>
                <a:cxn ang="0">
                  <a:pos x="26" y="33"/>
                </a:cxn>
                <a:cxn ang="0">
                  <a:pos x="22" y="30"/>
                </a:cxn>
                <a:cxn ang="0">
                  <a:pos x="18" y="26"/>
                </a:cxn>
                <a:cxn ang="0">
                  <a:pos x="18" y="19"/>
                </a:cxn>
                <a:cxn ang="0">
                  <a:pos x="18" y="11"/>
                </a:cxn>
                <a:cxn ang="0">
                  <a:pos x="22" y="8"/>
                </a:cxn>
                <a:cxn ang="0">
                  <a:pos x="26" y="0"/>
                </a:cxn>
                <a:cxn ang="0">
                  <a:pos x="33" y="0"/>
                </a:cxn>
              </a:cxnLst>
              <a:rect l="0" t="0" r="r" b="b"/>
              <a:pathLst>
                <a:path w="66" h="197">
                  <a:moveTo>
                    <a:pt x="44" y="70"/>
                  </a:moveTo>
                  <a:lnTo>
                    <a:pt x="47" y="70"/>
                  </a:lnTo>
                  <a:lnTo>
                    <a:pt x="47" y="175"/>
                  </a:lnTo>
                  <a:lnTo>
                    <a:pt x="47" y="182"/>
                  </a:lnTo>
                  <a:lnTo>
                    <a:pt x="51" y="182"/>
                  </a:lnTo>
                  <a:lnTo>
                    <a:pt x="55" y="186"/>
                  </a:lnTo>
                  <a:lnTo>
                    <a:pt x="58" y="186"/>
                  </a:lnTo>
                  <a:lnTo>
                    <a:pt x="66" y="190"/>
                  </a:lnTo>
                  <a:lnTo>
                    <a:pt x="66" y="197"/>
                  </a:lnTo>
                  <a:lnTo>
                    <a:pt x="4" y="197"/>
                  </a:lnTo>
                  <a:lnTo>
                    <a:pt x="4" y="190"/>
                  </a:lnTo>
                  <a:lnTo>
                    <a:pt x="11" y="190"/>
                  </a:lnTo>
                  <a:lnTo>
                    <a:pt x="15" y="186"/>
                  </a:lnTo>
                  <a:lnTo>
                    <a:pt x="18" y="186"/>
                  </a:lnTo>
                  <a:lnTo>
                    <a:pt x="22" y="182"/>
                  </a:lnTo>
                  <a:lnTo>
                    <a:pt x="22" y="175"/>
                  </a:lnTo>
                  <a:lnTo>
                    <a:pt x="22" y="95"/>
                  </a:lnTo>
                  <a:lnTo>
                    <a:pt x="22" y="88"/>
                  </a:lnTo>
                  <a:lnTo>
                    <a:pt x="15" y="84"/>
                  </a:lnTo>
                  <a:lnTo>
                    <a:pt x="7" y="80"/>
                  </a:lnTo>
                  <a:lnTo>
                    <a:pt x="0" y="80"/>
                  </a:lnTo>
                  <a:lnTo>
                    <a:pt x="0" y="70"/>
                  </a:lnTo>
                  <a:lnTo>
                    <a:pt x="44" y="70"/>
                  </a:lnTo>
                  <a:close/>
                  <a:moveTo>
                    <a:pt x="33" y="0"/>
                  </a:moveTo>
                  <a:lnTo>
                    <a:pt x="40" y="0"/>
                  </a:lnTo>
                  <a:lnTo>
                    <a:pt x="44" y="4"/>
                  </a:lnTo>
                  <a:lnTo>
                    <a:pt x="47" y="11"/>
                  </a:lnTo>
                  <a:lnTo>
                    <a:pt x="51" y="19"/>
                  </a:lnTo>
                  <a:lnTo>
                    <a:pt x="47" y="26"/>
                  </a:lnTo>
                  <a:lnTo>
                    <a:pt x="44" y="30"/>
                  </a:lnTo>
                  <a:lnTo>
                    <a:pt x="40" y="33"/>
                  </a:lnTo>
                  <a:lnTo>
                    <a:pt x="33" y="37"/>
                  </a:lnTo>
                  <a:lnTo>
                    <a:pt x="26" y="33"/>
                  </a:lnTo>
                  <a:lnTo>
                    <a:pt x="22" y="30"/>
                  </a:lnTo>
                  <a:lnTo>
                    <a:pt x="18" y="26"/>
                  </a:lnTo>
                  <a:lnTo>
                    <a:pt x="18" y="19"/>
                  </a:lnTo>
                  <a:lnTo>
                    <a:pt x="18" y="11"/>
                  </a:lnTo>
                  <a:lnTo>
                    <a:pt x="22" y="8"/>
                  </a:lnTo>
                  <a:lnTo>
                    <a:pt x="26" y="0"/>
                  </a:lnTo>
                  <a:lnTo>
                    <a:pt x="33" y="0"/>
                  </a:lnTo>
                  <a:close/>
                </a:path>
              </a:pathLst>
            </a:custGeom>
            <a:solidFill>
              <a:srgbClr val="000000"/>
            </a:solidFill>
            <a:ln w="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90867" name="Freeform 51"/>
            <p:cNvSpPr>
              <a:spLocks noEditPoints="1"/>
            </p:cNvSpPr>
            <p:nvPr/>
          </p:nvSpPr>
          <p:spPr bwMode="auto">
            <a:xfrm>
              <a:off x="8478" y="10367"/>
              <a:ext cx="127" cy="189"/>
            </a:xfrm>
            <a:custGeom>
              <a:avLst/>
              <a:gdLst/>
              <a:ahLst/>
              <a:cxnLst>
                <a:cxn ang="0">
                  <a:pos x="40" y="135"/>
                </a:cxn>
                <a:cxn ang="0">
                  <a:pos x="25" y="145"/>
                </a:cxn>
                <a:cxn ang="0">
                  <a:pos x="25" y="164"/>
                </a:cxn>
                <a:cxn ang="0">
                  <a:pos x="40" y="175"/>
                </a:cxn>
                <a:cxn ang="0">
                  <a:pos x="54" y="178"/>
                </a:cxn>
                <a:cxn ang="0">
                  <a:pos x="76" y="178"/>
                </a:cxn>
                <a:cxn ang="0">
                  <a:pos x="94" y="171"/>
                </a:cxn>
                <a:cxn ang="0">
                  <a:pos x="105" y="160"/>
                </a:cxn>
                <a:cxn ang="0">
                  <a:pos x="105" y="142"/>
                </a:cxn>
                <a:cxn ang="0">
                  <a:pos x="98" y="135"/>
                </a:cxn>
                <a:cxn ang="0">
                  <a:pos x="87" y="131"/>
                </a:cxn>
                <a:cxn ang="0">
                  <a:pos x="65" y="131"/>
                </a:cxn>
                <a:cxn ang="0">
                  <a:pos x="58" y="7"/>
                </a:cxn>
                <a:cxn ang="0">
                  <a:pos x="47" y="11"/>
                </a:cxn>
                <a:cxn ang="0">
                  <a:pos x="40" y="18"/>
                </a:cxn>
                <a:cxn ang="0">
                  <a:pos x="32" y="40"/>
                </a:cxn>
                <a:cxn ang="0">
                  <a:pos x="40" y="65"/>
                </a:cxn>
                <a:cxn ang="0">
                  <a:pos x="58" y="73"/>
                </a:cxn>
                <a:cxn ang="0">
                  <a:pos x="72" y="65"/>
                </a:cxn>
                <a:cxn ang="0">
                  <a:pos x="80" y="44"/>
                </a:cxn>
                <a:cxn ang="0">
                  <a:pos x="72" y="18"/>
                </a:cxn>
                <a:cxn ang="0">
                  <a:pos x="58" y="7"/>
                </a:cxn>
                <a:cxn ang="0">
                  <a:pos x="69" y="0"/>
                </a:cxn>
                <a:cxn ang="0">
                  <a:pos x="123" y="4"/>
                </a:cxn>
                <a:cxn ang="0">
                  <a:pos x="94" y="18"/>
                </a:cxn>
                <a:cxn ang="0">
                  <a:pos x="101" y="29"/>
                </a:cxn>
                <a:cxn ang="0">
                  <a:pos x="101" y="54"/>
                </a:cxn>
                <a:cxn ang="0">
                  <a:pos x="90" y="73"/>
                </a:cxn>
                <a:cxn ang="0">
                  <a:pos x="69" y="80"/>
                </a:cxn>
                <a:cxn ang="0">
                  <a:pos x="43" y="84"/>
                </a:cxn>
                <a:cxn ang="0">
                  <a:pos x="36" y="91"/>
                </a:cxn>
                <a:cxn ang="0">
                  <a:pos x="36" y="98"/>
                </a:cxn>
                <a:cxn ang="0">
                  <a:pos x="43" y="105"/>
                </a:cxn>
                <a:cxn ang="0">
                  <a:pos x="61" y="105"/>
                </a:cxn>
                <a:cxn ang="0">
                  <a:pos x="76" y="109"/>
                </a:cxn>
                <a:cxn ang="0">
                  <a:pos x="90" y="109"/>
                </a:cxn>
                <a:cxn ang="0">
                  <a:pos x="116" y="116"/>
                </a:cxn>
                <a:cxn ang="0">
                  <a:pos x="127" y="135"/>
                </a:cxn>
                <a:cxn ang="0">
                  <a:pos x="123" y="153"/>
                </a:cxn>
                <a:cxn ang="0">
                  <a:pos x="116" y="171"/>
                </a:cxn>
                <a:cxn ang="0">
                  <a:pos x="101" y="182"/>
                </a:cxn>
                <a:cxn ang="0">
                  <a:pos x="76" y="189"/>
                </a:cxn>
                <a:cxn ang="0">
                  <a:pos x="40" y="189"/>
                </a:cxn>
                <a:cxn ang="0">
                  <a:pos x="14" y="182"/>
                </a:cxn>
                <a:cxn ang="0">
                  <a:pos x="3" y="167"/>
                </a:cxn>
                <a:cxn ang="0">
                  <a:pos x="3" y="149"/>
                </a:cxn>
                <a:cxn ang="0">
                  <a:pos x="10" y="135"/>
                </a:cxn>
                <a:cxn ang="0">
                  <a:pos x="40" y="127"/>
                </a:cxn>
                <a:cxn ang="0">
                  <a:pos x="29" y="120"/>
                </a:cxn>
                <a:cxn ang="0">
                  <a:pos x="18" y="113"/>
                </a:cxn>
                <a:cxn ang="0">
                  <a:pos x="14" y="102"/>
                </a:cxn>
                <a:cxn ang="0">
                  <a:pos x="21" y="91"/>
                </a:cxn>
                <a:cxn ang="0">
                  <a:pos x="36" y="80"/>
                </a:cxn>
                <a:cxn ang="0">
                  <a:pos x="25" y="69"/>
                </a:cxn>
                <a:cxn ang="0">
                  <a:pos x="10" y="51"/>
                </a:cxn>
                <a:cxn ang="0">
                  <a:pos x="10" y="29"/>
                </a:cxn>
                <a:cxn ang="0">
                  <a:pos x="21" y="11"/>
                </a:cxn>
                <a:cxn ang="0">
                  <a:pos x="43" y="0"/>
                </a:cxn>
              </a:cxnLst>
              <a:rect l="0" t="0" r="r" b="b"/>
              <a:pathLst>
                <a:path w="127" h="189">
                  <a:moveTo>
                    <a:pt x="50" y="131"/>
                  </a:moveTo>
                  <a:lnTo>
                    <a:pt x="40" y="135"/>
                  </a:lnTo>
                  <a:lnTo>
                    <a:pt x="29" y="138"/>
                  </a:lnTo>
                  <a:lnTo>
                    <a:pt x="25" y="145"/>
                  </a:lnTo>
                  <a:lnTo>
                    <a:pt x="25" y="156"/>
                  </a:lnTo>
                  <a:lnTo>
                    <a:pt x="25" y="164"/>
                  </a:lnTo>
                  <a:lnTo>
                    <a:pt x="32" y="171"/>
                  </a:lnTo>
                  <a:lnTo>
                    <a:pt x="40" y="175"/>
                  </a:lnTo>
                  <a:lnTo>
                    <a:pt x="43" y="178"/>
                  </a:lnTo>
                  <a:lnTo>
                    <a:pt x="54" y="178"/>
                  </a:lnTo>
                  <a:lnTo>
                    <a:pt x="65" y="178"/>
                  </a:lnTo>
                  <a:lnTo>
                    <a:pt x="76" y="178"/>
                  </a:lnTo>
                  <a:lnTo>
                    <a:pt x="87" y="175"/>
                  </a:lnTo>
                  <a:lnTo>
                    <a:pt x="94" y="171"/>
                  </a:lnTo>
                  <a:lnTo>
                    <a:pt x="101" y="167"/>
                  </a:lnTo>
                  <a:lnTo>
                    <a:pt x="105" y="160"/>
                  </a:lnTo>
                  <a:lnTo>
                    <a:pt x="105" y="149"/>
                  </a:lnTo>
                  <a:lnTo>
                    <a:pt x="105" y="142"/>
                  </a:lnTo>
                  <a:lnTo>
                    <a:pt x="101" y="138"/>
                  </a:lnTo>
                  <a:lnTo>
                    <a:pt x="98" y="135"/>
                  </a:lnTo>
                  <a:lnTo>
                    <a:pt x="90" y="131"/>
                  </a:lnTo>
                  <a:lnTo>
                    <a:pt x="87" y="131"/>
                  </a:lnTo>
                  <a:lnTo>
                    <a:pt x="76" y="131"/>
                  </a:lnTo>
                  <a:lnTo>
                    <a:pt x="65" y="131"/>
                  </a:lnTo>
                  <a:lnTo>
                    <a:pt x="50" y="131"/>
                  </a:lnTo>
                  <a:close/>
                  <a:moveTo>
                    <a:pt x="58" y="7"/>
                  </a:moveTo>
                  <a:lnTo>
                    <a:pt x="50" y="11"/>
                  </a:lnTo>
                  <a:lnTo>
                    <a:pt x="47" y="11"/>
                  </a:lnTo>
                  <a:lnTo>
                    <a:pt x="43" y="14"/>
                  </a:lnTo>
                  <a:lnTo>
                    <a:pt x="40" y="18"/>
                  </a:lnTo>
                  <a:lnTo>
                    <a:pt x="36" y="29"/>
                  </a:lnTo>
                  <a:lnTo>
                    <a:pt x="32" y="40"/>
                  </a:lnTo>
                  <a:lnTo>
                    <a:pt x="36" y="54"/>
                  </a:lnTo>
                  <a:lnTo>
                    <a:pt x="40" y="65"/>
                  </a:lnTo>
                  <a:lnTo>
                    <a:pt x="47" y="73"/>
                  </a:lnTo>
                  <a:lnTo>
                    <a:pt x="58" y="73"/>
                  </a:lnTo>
                  <a:lnTo>
                    <a:pt x="65" y="73"/>
                  </a:lnTo>
                  <a:lnTo>
                    <a:pt x="72" y="65"/>
                  </a:lnTo>
                  <a:lnTo>
                    <a:pt x="80" y="54"/>
                  </a:lnTo>
                  <a:lnTo>
                    <a:pt x="80" y="44"/>
                  </a:lnTo>
                  <a:lnTo>
                    <a:pt x="80" y="29"/>
                  </a:lnTo>
                  <a:lnTo>
                    <a:pt x="72" y="18"/>
                  </a:lnTo>
                  <a:lnTo>
                    <a:pt x="65" y="11"/>
                  </a:lnTo>
                  <a:lnTo>
                    <a:pt x="58" y="7"/>
                  </a:lnTo>
                  <a:close/>
                  <a:moveTo>
                    <a:pt x="58" y="0"/>
                  </a:moveTo>
                  <a:lnTo>
                    <a:pt x="69" y="0"/>
                  </a:lnTo>
                  <a:lnTo>
                    <a:pt x="80" y="4"/>
                  </a:lnTo>
                  <a:lnTo>
                    <a:pt x="123" y="4"/>
                  </a:lnTo>
                  <a:lnTo>
                    <a:pt x="123" y="18"/>
                  </a:lnTo>
                  <a:lnTo>
                    <a:pt x="94" y="18"/>
                  </a:lnTo>
                  <a:lnTo>
                    <a:pt x="101" y="29"/>
                  </a:lnTo>
                  <a:lnTo>
                    <a:pt x="105" y="44"/>
                  </a:lnTo>
                  <a:lnTo>
                    <a:pt x="101" y="54"/>
                  </a:lnTo>
                  <a:lnTo>
                    <a:pt x="98" y="62"/>
                  </a:lnTo>
                  <a:lnTo>
                    <a:pt x="90" y="73"/>
                  </a:lnTo>
                  <a:lnTo>
                    <a:pt x="80" y="76"/>
                  </a:lnTo>
                  <a:lnTo>
                    <a:pt x="69" y="80"/>
                  </a:lnTo>
                  <a:lnTo>
                    <a:pt x="58" y="84"/>
                  </a:lnTo>
                  <a:lnTo>
                    <a:pt x="43" y="84"/>
                  </a:lnTo>
                  <a:lnTo>
                    <a:pt x="36" y="87"/>
                  </a:lnTo>
                  <a:lnTo>
                    <a:pt x="36" y="91"/>
                  </a:lnTo>
                  <a:lnTo>
                    <a:pt x="32" y="95"/>
                  </a:lnTo>
                  <a:lnTo>
                    <a:pt x="36" y="98"/>
                  </a:lnTo>
                  <a:lnTo>
                    <a:pt x="36" y="102"/>
                  </a:lnTo>
                  <a:lnTo>
                    <a:pt x="43" y="105"/>
                  </a:lnTo>
                  <a:lnTo>
                    <a:pt x="50" y="105"/>
                  </a:lnTo>
                  <a:lnTo>
                    <a:pt x="61" y="105"/>
                  </a:lnTo>
                  <a:lnTo>
                    <a:pt x="69" y="105"/>
                  </a:lnTo>
                  <a:lnTo>
                    <a:pt x="76" y="109"/>
                  </a:lnTo>
                  <a:lnTo>
                    <a:pt x="87" y="109"/>
                  </a:lnTo>
                  <a:lnTo>
                    <a:pt x="90" y="109"/>
                  </a:lnTo>
                  <a:lnTo>
                    <a:pt x="105" y="113"/>
                  </a:lnTo>
                  <a:lnTo>
                    <a:pt x="116" y="116"/>
                  </a:lnTo>
                  <a:lnTo>
                    <a:pt x="123" y="131"/>
                  </a:lnTo>
                  <a:lnTo>
                    <a:pt x="127" y="135"/>
                  </a:lnTo>
                  <a:lnTo>
                    <a:pt x="127" y="145"/>
                  </a:lnTo>
                  <a:lnTo>
                    <a:pt x="123" y="153"/>
                  </a:lnTo>
                  <a:lnTo>
                    <a:pt x="123" y="164"/>
                  </a:lnTo>
                  <a:lnTo>
                    <a:pt x="116" y="171"/>
                  </a:lnTo>
                  <a:lnTo>
                    <a:pt x="109" y="175"/>
                  </a:lnTo>
                  <a:lnTo>
                    <a:pt x="101" y="182"/>
                  </a:lnTo>
                  <a:lnTo>
                    <a:pt x="90" y="185"/>
                  </a:lnTo>
                  <a:lnTo>
                    <a:pt x="76" y="189"/>
                  </a:lnTo>
                  <a:lnTo>
                    <a:pt x="58" y="189"/>
                  </a:lnTo>
                  <a:lnTo>
                    <a:pt x="40" y="189"/>
                  </a:lnTo>
                  <a:lnTo>
                    <a:pt x="25" y="185"/>
                  </a:lnTo>
                  <a:lnTo>
                    <a:pt x="14" y="182"/>
                  </a:lnTo>
                  <a:lnTo>
                    <a:pt x="7" y="175"/>
                  </a:lnTo>
                  <a:lnTo>
                    <a:pt x="3" y="167"/>
                  </a:lnTo>
                  <a:lnTo>
                    <a:pt x="0" y="156"/>
                  </a:lnTo>
                  <a:lnTo>
                    <a:pt x="3" y="149"/>
                  </a:lnTo>
                  <a:lnTo>
                    <a:pt x="7" y="142"/>
                  </a:lnTo>
                  <a:lnTo>
                    <a:pt x="10" y="135"/>
                  </a:lnTo>
                  <a:lnTo>
                    <a:pt x="25" y="127"/>
                  </a:lnTo>
                  <a:lnTo>
                    <a:pt x="40" y="127"/>
                  </a:lnTo>
                  <a:lnTo>
                    <a:pt x="40" y="124"/>
                  </a:lnTo>
                  <a:lnTo>
                    <a:pt x="29" y="120"/>
                  </a:lnTo>
                  <a:lnTo>
                    <a:pt x="21" y="116"/>
                  </a:lnTo>
                  <a:lnTo>
                    <a:pt x="18" y="113"/>
                  </a:lnTo>
                  <a:lnTo>
                    <a:pt x="14" y="105"/>
                  </a:lnTo>
                  <a:lnTo>
                    <a:pt x="14" y="102"/>
                  </a:lnTo>
                  <a:lnTo>
                    <a:pt x="18" y="95"/>
                  </a:lnTo>
                  <a:lnTo>
                    <a:pt x="21" y="91"/>
                  </a:lnTo>
                  <a:lnTo>
                    <a:pt x="25" y="84"/>
                  </a:lnTo>
                  <a:lnTo>
                    <a:pt x="36" y="80"/>
                  </a:lnTo>
                  <a:lnTo>
                    <a:pt x="36" y="76"/>
                  </a:lnTo>
                  <a:lnTo>
                    <a:pt x="25" y="69"/>
                  </a:lnTo>
                  <a:lnTo>
                    <a:pt x="14" y="62"/>
                  </a:lnTo>
                  <a:lnTo>
                    <a:pt x="10" y="51"/>
                  </a:lnTo>
                  <a:lnTo>
                    <a:pt x="10" y="40"/>
                  </a:lnTo>
                  <a:lnTo>
                    <a:pt x="10" y="29"/>
                  </a:lnTo>
                  <a:lnTo>
                    <a:pt x="14" y="18"/>
                  </a:lnTo>
                  <a:lnTo>
                    <a:pt x="21" y="11"/>
                  </a:lnTo>
                  <a:lnTo>
                    <a:pt x="32" y="4"/>
                  </a:lnTo>
                  <a:lnTo>
                    <a:pt x="43" y="0"/>
                  </a:lnTo>
                  <a:lnTo>
                    <a:pt x="58" y="0"/>
                  </a:lnTo>
                  <a:close/>
                </a:path>
              </a:pathLst>
            </a:custGeom>
            <a:solidFill>
              <a:srgbClr val="000000"/>
            </a:solidFill>
            <a:ln w="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90866" name="Freeform 50"/>
            <p:cNvSpPr>
              <a:spLocks/>
            </p:cNvSpPr>
            <p:nvPr/>
          </p:nvSpPr>
          <p:spPr bwMode="auto">
            <a:xfrm>
              <a:off x="8616" y="10367"/>
              <a:ext cx="222" cy="131"/>
            </a:xfrm>
            <a:custGeom>
              <a:avLst/>
              <a:gdLst/>
              <a:ahLst/>
              <a:cxnLst>
                <a:cxn ang="0">
                  <a:pos x="102" y="0"/>
                </a:cxn>
                <a:cxn ang="0">
                  <a:pos x="116" y="14"/>
                </a:cxn>
                <a:cxn ang="0">
                  <a:pos x="131" y="14"/>
                </a:cxn>
                <a:cxn ang="0">
                  <a:pos x="152" y="4"/>
                </a:cxn>
                <a:cxn ang="0">
                  <a:pos x="178" y="0"/>
                </a:cxn>
                <a:cxn ang="0">
                  <a:pos x="192" y="11"/>
                </a:cxn>
                <a:cxn ang="0">
                  <a:pos x="200" y="29"/>
                </a:cxn>
                <a:cxn ang="0">
                  <a:pos x="203" y="109"/>
                </a:cxn>
                <a:cxn ang="0">
                  <a:pos x="207" y="120"/>
                </a:cxn>
                <a:cxn ang="0">
                  <a:pos x="214" y="124"/>
                </a:cxn>
                <a:cxn ang="0">
                  <a:pos x="222" y="131"/>
                </a:cxn>
                <a:cxn ang="0">
                  <a:pos x="160" y="124"/>
                </a:cxn>
                <a:cxn ang="0">
                  <a:pos x="171" y="120"/>
                </a:cxn>
                <a:cxn ang="0">
                  <a:pos x="174" y="116"/>
                </a:cxn>
                <a:cxn ang="0">
                  <a:pos x="178" y="44"/>
                </a:cxn>
                <a:cxn ang="0">
                  <a:pos x="171" y="22"/>
                </a:cxn>
                <a:cxn ang="0">
                  <a:pos x="156" y="14"/>
                </a:cxn>
                <a:cxn ang="0">
                  <a:pos x="134" y="22"/>
                </a:cxn>
                <a:cxn ang="0">
                  <a:pos x="123" y="33"/>
                </a:cxn>
                <a:cxn ang="0">
                  <a:pos x="123" y="116"/>
                </a:cxn>
                <a:cxn ang="0">
                  <a:pos x="131" y="120"/>
                </a:cxn>
                <a:cxn ang="0">
                  <a:pos x="142" y="124"/>
                </a:cxn>
                <a:cxn ang="0">
                  <a:pos x="80" y="131"/>
                </a:cxn>
                <a:cxn ang="0">
                  <a:pos x="87" y="124"/>
                </a:cxn>
                <a:cxn ang="0">
                  <a:pos x="94" y="120"/>
                </a:cxn>
                <a:cxn ang="0">
                  <a:pos x="98" y="109"/>
                </a:cxn>
                <a:cxn ang="0">
                  <a:pos x="98" y="33"/>
                </a:cxn>
                <a:cxn ang="0">
                  <a:pos x="87" y="18"/>
                </a:cxn>
                <a:cxn ang="0">
                  <a:pos x="65" y="18"/>
                </a:cxn>
                <a:cxn ang="0">
                  <a:pos x="51" y="29"/>
                </a:cxn>
                <a:cxn ang="0">
                  <a:pos x="43" y="109"/>
                </a:cxn>
                <a:cxn ang="0">
                  <a:pos x="51" y="120"/>
                </a:cxn>
                <a:cxn ang="0">
                  <a:pos x="65" y="124"/>
                </a:cxn>
                <a:cxn ang="0">
                  <a:pos x="3" y="131"/>
                </a:cxn>
                <a:cxn ang="0">
                  <a:pos x="7" y="124"/>
                </a:cxn>
                <a:cxn ang="0">
                  <a:pos x="18" y="120"/>
                </a:cxn>
                <a:cxn ang="0">
                  <a:pos x="22" y="109"/>
                </a:cxn>
                <a:cxn ang="0">
                  <a:pos x="18" y="22"/>
                </a:cxn>
                <a:cxn ang="0">
                  <a:pos x="7" y="14"/>
                </a:cxn>
                <a:cxn ang="0">
                  <a:pos x="0" y="4"/>
                </a:cxn>
                <a:cxn ang="0">
                  <a:pos x="43" y="4"/>
                </a:cxn>
                <a:cxn ang="0">
                  <a:pos x="47" y="22"/>
                </a:cxn>
                <a:cxn ang="0">
                  <a:pos x="62" y="7"/>
                </a:cxn>
                <a:cxn ang="0">
                  <a:pos x="87" y="0"/>
                </a:cxn>
              </a:cxnLst>
              <a:rect l="0" t="0" r="r" b="b"/>
              <a:pathLst>
                <a:path w="222" h="131">
                  <a:moveTo>
                    <a:pt x="87" y="0"/>
                  </a:moveTo>
                  <a:lnTo>
                    <a:pt x="102" y="0"/>
                  </a:lnTo>
                  <a:lnTo>
                    <a:pt x="109" y="7"/>
                  </a:lnTo>
                  <a:lnTo>
                    <a:pt x="116" y="14"/>
                  </a:lnTo>
                  <a:lnTo>
                    <a:pt x="123" y="22"/>
                  </a:lnTo>
                  <a:lnTo>
                    <a:pt x="131" y="14"/>
                  </a:lnTo>
                  <a:lnTo>
                    <a:pt x="142" y="7"/>
                  </a:lnTo>
                  <a:lnTo>
                    <a:pt x="152" y="4"/>
                  </a:lnTo>
                  <a:lnTo>
                    <a:pt x="167" y="0"/>
                  </a:lnTo>
                  <a:lnTo>
                    <a:pt x="178" y="0"/>
                  </a:lnTo>
                  <a:lnTo>
                    <a:pt x="185" y="4"/>
                  </a:lnTo>
                  <a:lnTo>
                    <a:pt x="192" y="11"/>
                  </a:lnTo>
                  <a:lnTo>
                    <a:pt x="196" y="18"/>
                  </a:lnTo>
                  <a:lnTo>
                    <a:pt x="200" y="29"/>
                  </a:lnTo>
                  <a:lnTo>
                    <a:pt x="203" y="44"/>
                  </a:lnTo>
                  <a:lnTo>
                    <a:pt x="203" y="109"/>
                  </a:lnTo>
                  <a:lnTo>
                    <a:pt x="203" y="116"/>
                  </a:lnTo>
                  <a:lnTo>
                    <a:pt x="207" y="120"/>
                  </a:lnTo>
                  <a:lnTo>
                    <a:pt x="214" y="124"/>
                  </a:lnTo>
                  <a:lnTo>
                    <a:pt x="222" y="124"/>
                  </a:lnTo>
                  <a:lnTo>
                    <a:pt x="222" y="131"/>
                  </a:lnTo>
                  <a:lnTo>
                    <a:pt x="160" y="131"/>
                  </a:lnTo>
                  <a:lnTo>
                    <a:pt x="160" y="124"/>
                  </a:lnTo>
                  <a:lnTo>
                    <a:pt x="163" y="124"/>
                  </a:lnTo>
                  <a:lnTo>
                    <a:pt x="171" y="120"/>
                  </a:lnTo>
                  <a:lnTo>
                    <a:pt x="174" y="120"/>
                  </a:lnTo>
                  <a:lnTo>
                    <a:pt x="174" y="116"/>
                  </a:lnTo>
                  <a:lnTo>
                    <a:pt x="178" y="109"/>
                  </a:lnTo>
                  <a:lnTo>
                    <a:pt x="178" y="44"/>
                  </a:lnTo>
                  <a:lnTo>
                    <a:pt x="174" y="33"/>
                  </a:lnTo>
                  <a:lnTo>
                    <a:pt x="171" y="22"/>
                  </a:lnTo>
                  <a:lnTo>
                    <a:pt x="163" y="18"/>
                  </a:lnTo>
                  <a:lnTo>
                    <a:pt x="156" y="14"/>
                  </a:lnTo>
                  <a:lnTo>
                    <a:pt x="145" y="18"/>
                  </a:lnTo>
                  <a:lnTo>
                    <a:pt x="134" y="22"/>
                  </a:lnTo>
                  <a:lnTo>
                    <a:pt x="127" y="29"/>
                  </a:lnTo>
                  <a:lnTo>
                    <a:pt x="123" y="33"/>
                  </a:lnTo>
                  <a:lnTo>
                    <a:pt x="123" y="109"/>
                  </a:lnTo>
                  <a:lnTo>
                    <a:pt x="123" y="116"/>
                  </a:lnTo>
                  <a:lnTo>
                    <a:pt x="127" y="120"/>
                  </a:lnTo>
                  <a:lnTo>
                    <a:pt x="131" y="120"/>
                  </a:lnTo>
                  <a:lnTo>
                    <a:pt x="134" y="124"/>
                  </a:lnTo>
                  <a:lnTo>
                    <a:pt x="142" y="124"/>
                  </a:lnTo>
                  <a:lnTo>
                    <a:pt x="142" y="131"/>
                  </a:lnTo>
                  <a:lnTo>
                    <a:pt x="80" y="131"/>
                  </a:lnTo>
                  <a:lnTo>
                    <a:pt x="80" y="124"/>
                  </a:lnTo>
                  <a:lnTo>
                    <a:pt x="87" y="124"/>
                  </a:lnTo>
                  <a:lnTo>
                    <a:pt x="91" y="120"/>
                  </a:lnTo>
                  <a:lnTo>
                    <a:pt x="94" y="120"/>
                  </a:lnTo>
                  <a:lnTo>
                    <a:pt x="98" y="116"/>
                  </a:lnTo>
                  <a:lnTo>
                    <a:pt x="98" y="109"/>
                  </a:lnTo>
                  <a:lnTo>
                    <a:pt x="98" y="44"/>
                  </a:lnTo>
                  <a:lnTo>
                    <a:pt x="98" y="33"/>
                  </a:lnTo>
                  <a:lnTo>
                    <a:pt x="94" y="22"/>
                  </a:lnTo>
                  <a:lnTo>
                    <a:pt x="87" y="18"/>
                  </a:lnTo>
                  <a:lnTo>
                    <a:pt x="76" y="14"/>
                  </a:lnTo>
                  <a:lnTo>
                    <a:pt x="65" y="18"/>
                  </a:lnTo>
                  <a:lnTo>
                    <a:pt x="54" y="22"/>
                  </a:lnTo>
                  <a:lnTo>
                    <a:pt x="51" y="29"/>
                  </a:lnTo>
                  <a:lnTo>
                    <a:pt x="43" y="36"/>
                  </a:lnTo>
                  <a:lnTo>
                    <a:pt x="43" y="109"/>
                  </a:lnTo>
                  <a:lnTo>
                    <a:pt x="47" y="116"/>
                  </a:lnTo>
                  <a:lnTo>
                    <a:pt x="51" y="120"/>
                  </a:lnTo>
                  <a:lnTo>
                    <a:pt x="58" y="124"/>
                  </a:lnTo>
                  <a:lnTo>
                    <a:pt x="65" y="124"/>
                  </a:lnTo>
                  <a:lnTo>
                    <a:pt x="65" y="131"/>
                  </a:lnTo>
                  <a:lnTo>
                    <a:pt x="3" y="131"/>
                  </a:lnTo>
                  <a:lnTo>
                    <a:pt x="3" y="124"/>
                  </a:lnTo>
                  <a:lnTo>
                    <a:pt x="7" y="124"/>
                  </a:lnTo>
                  <a:lnTo>
                    <a:pt x="14" y="120"/>
                  </a:lnTo>
                  <a:lnTo>
                    <a:pt x="18" y="120"/>
                  </a:lnTo>
                  <a:lnTo>
                    <a:pt x="18" y="116"/>
                  </a:lnTo>
                  <a:lnTo>
                    <a:pt x="22" y="109"/>
                  </a:lnTo>
                  <a:lnTo>
                    <a:pt x="22" y="29"/>
                  </a:lnTo>
                  <a:lnTo>
                    <a:pt x="18" y="22"/>
                  </a:lnTo>
                  <a:lnTo>
                    <a:pt x="14" y="18"/>
                  </a:lnTo>
                  <a:lnTo>
                    <a:pt x="7" y="14"/>
                  </a:lnTo>
                  <a:lnTo>
                    <a:pt x="0" y="14"/>
                  </a:lnTo>
                  <a:lnTo>
                    <a:pt x="0" y="4"/>
                  </a:lnTo>
                  <a:lnTo>
                    <a:pt x="43" y="4"/>
                  </a:lnTo>
                  <a:lnTo>
                    <a:pt x="43" y="22"/>
                  </a:lnTo>
                  <a:lnTo>
                    <a:pt x="47" y="22"/>
                  </a:lnTo>
                  <a:lnTo>
                    <a:pt x="54" y="14"/>
                  </a:lnTo>
                  <a:lnTo>
                    <a:pt x="62" y="7"/>
                  </a:lnTo>
                  <a:lnTo>
                    <a:pt x="72" y="4"/>
                  </a:lnTo>
                  <a:lnTo>
                    <a:pt x="87" y="0"/>
                  </a:lnTo>
                  <a:close/>
                </a:path>
              </a:pathLst>
            </a:custGeom>
            <a:solidFill>
              <a:srgbClr val="000000"/>
            </a:solidFill>
            <a:ln w="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90865" name="Freeform 49"/>
            <p:cNvSpPr>
              <a:spLocks noEditPoints="1"/>
            </p:cNvSpPr>
            <p:nvPr/>
          </p:nvSpPr>
          <p:spPr bwMode="auto">
            <a:xfrm>
              <a:off x="8852" y="10367"/>
              <a:ext cx="124" cy="135"/>
            </a:xfrm>
            <a:custGeom>
              <a:avLst/>
              <a:gdLst/>
              <a:ahLst/>
              <a:cxnLst>
                <a:cxn ang="0">
                  <a:pos x="62" y="11"/>
                </a:cxn>
                <a:cxn ang="0">
                  <a:pos x="55" y="11"/>
                </a:cxn>
                <a:cxn ang="0">
                  <a:pos x="47" y="14"/>
                </a:cxn>
                <a:cxn ang="0">
                  <a:pos x="40" y="22"/>
                </a:cxn>
                <a:cxn ang="0">
                  <a:pos x="33" y="29"/>
                </a:cxn>
                <a:cxn ang="0">
                  <a:pos x="29" y="36"/>
                </a:cxn>
                <a:cxn ang="0">
                  <a:pos x="29" y="47"/>
                </a:cxn>
                <a:cxn ang="0">
                  <a:pos x="26" y="65"/>
                </a:cxn>
                <a:cxn ang="0">
                  <a:pos x="29" y="76"/>
                </a:cxn>
                <a:cxn ang="0">
                  <a:pos x="29" y="87"/>
                </a:cxn>
                <a:cxn ang="0">
                  <a:pos x="33" y="98"/>
                </a:cxn>
                <a:cxn ang="0">
                  <a:pos x="36" y="109"/>
                </a:cxn>
                <a:cxn ang="0">
                  <a:pos x="40" y="116"/>
                </a:cxn>
                <a:cxn ang="0">
                  <a:pos x="47" y="120"/>
                </a:cxn>
                <a:cxn ang="0">
                  <a:pos x="55" y="124"/>
                </a:cxn>
                <a:cxn ang="0">
                  <a:pos x="62" y="124"/>
                </a:cxn>
                <a:cxn ang="0">
                  <a:pos x="73" y="124"/>
                </a:cxn>
                <a:cxn ang="0">
                  <a:pos x="80" y="120"/>
                </a:cxn>
                <a:cxn ang="0">
                  <a:pos x="87" y="109"/>
                </a:cxn>
                <a:cxn ang="0">
                  <a:pos x="95" y="98"/>
                </a:cxn>
                <a:cxn ang="0">
                  <a:pos x="98" y="84"/>
                </a:cxn>
                <a:cxn ang="0">
                  <a:pos x="98" y="65"/>
                </a:cxn>
                <a:cxn ang="0">
                  <a:pos x="95" y="47"/>
                </a:cxn>
                <a:cxn ang="0">
                  <a:pos x="95" y="36"/>
                </a:cxn>
                <a:cxn ang="0">
                  <a:pos x="91" y="29"/>
                </a:cxn>
                <a:cxn ang="0">
                  <a:pos x="87" y="22"/>
                </a:cxn>
                <a:cxn ang="0">
                  <a:pos x="80" y="14"/>
                </a:cxn>
                <a:cxn ang="0">
                  <a:pos x="73" y="11"/>
                </a:cxn>
                <a:cxn ang="0">
                  <a:pos x="62" y="11"/>
                </a:cxn>
                <a:cxn ang="0">
                  <a:pos x="62" y="0"/>
                </a:cxn>
                <a:cxn ang="0">
                  <a:pos x="80" y="0"/>
                </a:cxn>
                <a:cxn ang="0">
                  <a:pos x="95" y="7"/>
                </a:cxn>
                <a:cxn ang="0">
                  <a:pos x="109" y="18"/>
                </a:cxn>
                <a:cxn ang="0">
                  <a:pos x="116" y="33"/>
                </a:cxn>
                <a:cxn ang="0">
                  <a:pos x="124" y="47"/>
                </a:cxn>
                <a:cxn ang="0">
                  <a:pos x="124" y="65"/>
                </a:cxn>
                <a:cxn ang="0">
                  <a:pos x="124" y="80"/>
                </a:cxn>
                <a:cxn ang="0">
                  <a:pos x="120" y="91"/>
                </a:cxn>
                <a:cxn ang="0">
                  <a:pos x="116" y="105"/>
                </a:cxn>
                <a:cxn ang="0">
                  <a:pos x="109" y="116"/>
                </a:cxn>
                <a:cxn ang="0">
                  <a:pos x="98" y="124"/>
                </a:cxn>
                <a:cxn ang="0">
                  <a:pos x="87" y="131"/>
                </a:cxn>
                <a:cxn ang="0">
                  <a:pos x="76" y="135"/>
                </a:cxn>
                <a:cxn ang="0">
                  <a:pos x="62" y="135"/>
                </a:cxn>
                <a:cxn ang="0">
                  <a:pos x="51" y="135"/>
                </a:cxn>
                <a:cxn ang="0">
                  <a:pos x="36" y="131"/>
                </a:cxn>
                <a:cxn ang="0">
                  <a:pos x="29" y="124"/>
                </a:cxn>
                <a:cxn ang="0">
                  <a:pos x="18" y="116"/>
                </a:cxn>
                <a:cxn ang="0">
                  <a:pos x="11" y="109"/>
                </a:cxn>
                <a:cxn ang="0">
                  <a:pos x="4" y="95"/>
                </a:cxn>
                <a:cxn ang="0">
                  <a:pos x="0" y="84"/>
                </a:cxn>
                <a:cxn ang="0">
                  <a:pos x="0" y="69"/>
                </a:cxn>
                <a:cxn ang="0">
                  <a:pos x="4" y="51"/>
                </a:cxn>
                <a:cxn ang="0">
                  <a:pos x="7" y="33"/>
                </a:cxn>
                <a:cxn ang="0">
                  <a:pos x="18" y="18"/>
                </a:cxn>
                <a:cxn ang="0">
                  <a:pos x="29" y="7"/>
                </a:cxn>
                <a:cxn ang="0">
                  <a:pos x="47" y="4"/>
                </a:cxn>
                <a:cxn ang="0">
                  <a:pos x="62" y="0"/>
                </a:cxn>
              </a:cxnLst>
              <a:rect l="0" t="0" r="r" b="b"/>
              <a:pathLst>
                <a:path w="124" h="135">
                  <a:moveTo>
                    <a:pt x="62" y="11"/>
                  </a:moveTo>
                  <a:lnTo>
                    <a:pt x="55" y="11"/>
                  </a:lnTo>
                  <a:lnTo>
                    <a:pt x="47" y="14"/>
                  </a:lnTo>
                  <a:lnTo>
                    <a:pt x="40" y="22"/>
                  </a:lnTo>
                  <a:lnTo>
                    <a:pt x="33" y="29"/>
                  </a:lnTo>
                  <a:lnTo>
                    <a:pt x="29" y="36"/>
                  </a:lnTo>
                  <a:lnTo>
                    <a:pt x="29" y="47"/>
                  </a:lnTo>
                  <a:lnTo>
                    <a:pt x="26" y="65"/>
                  </a:lnTo>
                  <a:lnTo>
                    <a:pt x="29" y="76"/>
                  </a:lnTo>
                  <a:lnTo>
                    <a:pt x="29" y="87"/>
                  </a:lnTo>
                  <a:lnTo>
                    <a:pt x="33" y="98"/>
                  </a:lnTo>
                  <a:lnTo>
                    <a:pt x="36" y="109"/>
                  </a:lnTo>
                  <a:lnTo>
                    <a:pt x="40" y="116"/>
                  </a:lnTo>
                  <a:lnTo>
                    <a:pt x="47" y="120"/>
                  </a:lnTo>
                  <a:lnTo>
                    <a:pt x="55" y="124"/>
                  </a:lnTo>
                  <a:lnTo>
                    <a:pt x="62" y="124"/>
                  </a:lnTo>
                  <a:lnTo>
                    <a:pt x="73" y="124"/>
                  </a:lnTo>
                  <a:lnTo>
                    <a:pt x="80" y="120"/>
                  </a:lnTo>
                  <a:lnTo>
                    <a:pt x="87" y="109"/>
                  </a:lnTo>
                  <a:lnTo>
                    <a:pt x="95" y="98"/>
                  </a:lnTo>
                  <a:lnTo>
                    <a:pt x="98" y="84"/>
                  </a:lnTo>
                  <a:lnTo>
                    <a:pt x="98" y="65"/>
                  </a:lnTo>
                  <a:lnTo>
                    <a:pt x="95" y="47"/>
                  </a:lnTo>
                  <a:lnTo>
                    <a:pt x="95" y="36"/>
                  </a:lnTo>
                  <a:lnTo>
                    <a:pt x="91" y="29"/>
                  </a:lnTo>
                  <a:lnTo>
                    <a:pt x="87" y="22"/>
                  </a:lnTo>
                  <a:lnTo>
                    <a:pt x="80" y="14"/>
                  </a:lnTo>
                  <a:lnTo>
                    <a:pt x="73" y="11"/>
                  </a:lnTo>
                  <a:lnTo>
                    <a:pt x="62" y="11"/>
                  </a:lnTo>
                  <a:close/>
                  <a:moveTo>
                    <a:pt x="62" y="0"/>
                  </a:moveTo>
                  <a:lnTo>
                    <a:pt x="80" y="0"/>
                  </a:lnTo>
                  <a:lnTo>
                    <a:pt x="95" y="7"/>
                  </a:lnTo>
                  <a:lnTo>
                    <a:pt x="109" y="18"/>
                  </a:lnTo>
                  <a:lnTo>
                    <a:pt x="116" y="33"/>
                  </a:lnTo>
                  <a:lnTo>
                    <a:pt x="124" y="47"/>
                  </a:lnTo>
                  <a:lnTo>
                    <a:pt x="124" y="65"/>
                  </a:lnTo>
                  <a:lnTo>
                    <a:pt x="124" y="80"/>
                  </a:lnTo>
                  <a:lnTo>
                    <a:pt x="120" y="91"/>
                  </a:lnTo>
                  <a:lnTo>
                    <a:pt x="116" y="105"/>
                  </a:lnTo>
                  <a:lnTo>
                    <a:pt x="109" y="116"/>
                  </a:lnTo>
                  <a:lnTo>
                    <a:pt x="98" y="124"/>
                  </a:lnTo>
                  <a:lnTo>
                    <a:pt x="87" y="131"/>
                  </a:lnTo>
                  <a:lnTo>
                    <a:pt x="76" y="135"/>
                  </a:lnTo>
                  <a:lnTo>
                    <a:pt x="62" y="135"/>
                  </a:lnTo>
                  <a:lnTo>
                    <a:pt x="51" y="135"/>
                  </a:lnTo>
                  <a:lnTo>
                    <a:pt x="36" y="131"/>
                  </a:lnTo>
                  <a:lnTo>
                    <a:pt x="29" y="124"/>
                  </a:lnTo>
                  <a:lnTo>
                    <a:pt x="18" y="116"/>
                  </a:lnTo>
                  <a:lnTo>
                    <a:pt x="11" y="109"/>
                  </a:lnTo>
                  <a:lnTo>
                    <a:pt x="4" y="95"/>
                  </a:lnTo>
                  <a:lnTo>
                    <a:pt x="0" y="84"/>
                  </a:lnTo>
                  <a:lnTo>
                    <a:pt x="0" y="69"/>
                  </a:lnTo>
                  <a:lnTo>
                    <a:pt x="4" y="51"/>
                  </a:lnTo>
                  <a:lnTo>
                    <a:pt x="7" y="33"/>
                  </a:lnTo>
                  <a:lnTo>
                    <a:pt x="18" y="18"/>
                  </a:lnTo>
                  <a:lnTo>
                    <a:pt x="29" y="7"/>
                  </a:lnTo>
                  <a:lnTo>
                    <a:pt x="47" y="4"/>
                  </a:lnTo>
                  <a:lnTo>
                    <a:pt x="62" y="0"/>
                  </a:lnTo>
                  <a:close/>
                </a:path>
              </a:pathLst>
            </a:custGeom>
            <a:solidFill>
              <a:srgbClr val="000000"/>
            </a:solidFill>
            <a:ln w="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90864" name="Freeform 48"/>
            <p:cNvSpPr>
              <a:spLocks noEditPoints="1"/>
            </p:cNvSpPr>
            <p:nvPr/>
          </p:nvSpPr>
          <p:spPr bwMode="auto">
            <a:xfrm>
              <a:off x="8990" y="10301"/>
              <a:ext cx="66" cy="197"/>
            </a:xfrm>
            <a:custGeom>
              <a:avLst/>
              <a:gdLst/>
              <a:ahLst/>
              <a:cxnLst>
                <a:cxn ang="0">
                  <a:pos x="48" y="70"/>
                </a:cxn>
                <a:cxn ang="0">
                  <a:pos x="48" y="70"/>
                </a:cxn>
                <a:cxn ang="0">
                  <a:pos x="48" y="175"/>
                </a:cxn>
                <a:cxn ang="0">
                  <a:pos x="51" y="182"/>
                </a:cxn>
                <a:cxn ang="0">
                  <a:pos x="51" y="182"/>
                </a:cxn>
                <a:cxn ang="0">
                  <a:pos x="55" y="186"/>
                </a:cxn>
                <a:cxn ang="0">
                  <a:pos x="62" y="186"/>
                </a:cxn>
                <a:cxn ang="0">
                  <a:pos x="66" y="190"/>
                </a:cxn>
                <a:cxn ang="0">
                  <a:pos x="66" y="197"/>
                </a:cxn>
                <a:cxn ang="0">
                  <a:pos x="8" y="197"/>
                </a:cxn>
                <a:cxn ang="0">
                  <a:pos x="8" y="190"/>
                </a:cxn>
                <a:cxn ang="0">
                  <a:pos x="11" y="190"/>
                </a:cxn>
                <a:cxn ang="0">
                  <a:pos x="18" y="186"/>
                </a:cxn>
                <a:cxn ang="0">
                  <a:pos x="22" y="186"/>
                </a:cxn>
                <a:cxn ang="0">
                  <a:pos x="22" y="182"/>
                </a:cxn>
                <a:cxn ang="0">
                  <a:pos x="26" y="175"/>
                </a:cxn>
                <a:cxn ang="0">
                  <a:pos x="26" y="95"/>
                </a:cxn>
                <a:cxn ang="0">
                  <a:pos x="22" y="88"/>
                </a:cxn>
                <a:cxn ang="0">
                  <a:pos x="18" y="84"/>
                </a:cxn>
                <a:cxn ang="0">
                  <a:pos x="11" y="80"/>
                </a:cxn>
                <a:cxn ang="0">
                  <a:pos x="0" y="80"/>
                </a:cxn>
                <a:cxn ang="0">
                  <a:pos x="0" y="70"/>
                </a:cxn>
                <a:cxn ang="0">
                  <a:pos x="48" y="70"/>
                </a:cxn>
                <a:cxn ang="0">
                  <a:pos x="33" y="0"/>
                </a:cxn>
                <a:cxn ang="0">
                  <a:pos x="40" y="0"/>
                </a:cxn>
                <a:cxn ang="0">
                  <a:pos x="48" y="4"/>
                </a:cxn>
                <a:cxn ang="0">
                  <a:pos x="51" y="11"/>
                </a:cxn>
                <a:cxn ang="0">
                  <a:pos x="51" y="19"/>
                </a:cxn>
                <a:cxn ang="0">
                  <a:pos x="51" y="26"/>
                </a:cxn>
                <a:cxn ang="0">
                  <a:pos x="48" y="30"/>
                </a:cxn>
                <a:cxn ang="0">
                  <a:pos x="40" y="33"/>
                </a:cxn>
                <a:cxn ang="0">
                  <a:pos x="33" y="37"/>
                </a:cxn>
                <a:cxn ang="0">
                  <a:pos x="29" y="33"/>
                </a:cxn>
                <a:cxn ang="0">
                  <a:pos x="22" y="30"/>
                </a:cxn>
                <a:cxn ang="0">
                  <a:pos x="18" y="26"/>
                </a:cxn>
                <a:cxn ang="0">
                  <a:pos x="18" y="19"/>
                </a:cxn>
                <a:cxn ang="0">
                  <a:pos x="18" y="11"/>
                </a:cxn>
                <a:cxn ang="0">
                  <a:pos x="22" y="8"/>
                </a:cxn>
                <a:cxn ang="0">
                  <a:pos x="29" y="0"/>
                </a:cxn>
                <a:cxn ang="0">
                  <a:pos x="33" y="0"/>
                </a:cxn>
              </a:cxnLst>
              <a:rect l="0" t="0" r="r" b="b"/>
              <a:pathLst>
                <a:path w="66" h="197">
                  <a:moveTo>
                    <a:pt x="48" y="70"/>
                  </a:moveTo>
                  <a:lnTo>
                    <a:pt x="48" y="70"/>
                  </a:lnTo>
                  <a:lnTo>
                    <a:pt x="48" y="175"/>
                  </a:lnTo>
                  <a:lnTo>
                    <a:pt x="51" y="182"/>
                  </a:lnTo>
                  <a:lnTo>
                    <a:pt x="55" y="186"/>
                  </a:lnTo>
                  <a:lnTo>
                    <a:pt x="62" y="186"/>
                  </a:lnTo>
                  <a:lnTo>
                    <a:pt x="66" y="190"/>
                  </a:lnTo>
                  <a:lnTo>
                    <a:pt x="66" y="197"/>
                  </a:lnTo>
                  <a:lnTo>
                    <a:pt x="8" y="197"/>
                  </a:lnTo>
                  <a:lnTo>
                    <a:pt x="8" y="190"/>
                  </a:lnTo>
                  <a:lnTo>
                    <a:pt x="11" y="190"/>
                  </a:lnTo>
                  <a:lnTo>
                    <a:pt x="18" y="186"/>
                  </a:lnTo>
                  <a:lnTo>
                    <a:pt x="22" y="186"/>
                  </a:lnTo>
                  <a:lnTo>
                    <a:pt x="22" y="182"/>
                  </a:lnTo>
                  <a:lnTo>
                    <a:pt x="26" y="175"/>
                  </a:lnTo>
                  <a:lnTo>
                    <a:pt x="26" y="95"/>
                  </a:lnTo>
                  <a:lnTo>
                    <a:pt x="22" y="88"/>
                  </a:lnTo>
                  <a:lnTo>
                    <a:pt x="18" y="84"/>
                  </a:lnTo>
                  <a:lnTo>
                    <a:pt x="11" y="80"/>
                  </a:lnTo>
                  <a:lnTo>
                    <a:pt x="0" y="80"/>
                  </a:lnTo>
                  <a:lnTo>
                    <a:pt x="0" y="70"/>
                  </a:lnTo>
                  <a:lnTo>
                    <a:pt x="48" y="70"/>
                  </a:lnTo>
                  <a:close/>
                  <a:moveTo>
                    <a:pt x="33" y="0"/>
                  </a:moveTo>
                  <a:lnTo>
                    <a:pt x="40" y="0"/>
                  </a:lnTo>
                  <a:lnTo>
                    <a:pt x="48" y="4"/>
                  </a:lnTo>
                  <a:lnTo>
                    <a:pt x="51" y="11"/>
                  </a:lnTo>
                  <a:lnTo>
                    <a:pt x="51" y="19"/>
                  </a:lnTo>
                  <a:lnTo>
                    <a:pt x="51" y="26"/>
                  </a:lnTo>
                  <a:lnTo>
                    <a:pt x="48" y="30"/>
                  </a:lnTo>
                  <a:lnTo>
                    <a:pt x="40" y="33"/>
                  </a:lnTo>
                  <a:lnTo>
                    <a:pt x="33" y="37"/>
                  </a:lnTo>
                  <a:lnTo>
                    <a:pt x="29" y="33"/>
                  </a:lnTo>
                  <a:lnTo>
                    <a:pt x="22" y="30"/>
                  </a:lnTo>
                  <a:lnTo>
                    <a:pt x="18" y="26"/>
                  </a:lnTo>
                  <a:lnTo>
                    <a:pt x="18" y="19"/>
                  </a:lnTo>
                  <a:lnTo>
                    <a:pt x="18" y="11"/>
                  </a:lnTo>
                  <a:lnTo>
                    <a:pt x="22" y="8"/>
                  </a:lnTo>
                  <a:lnTo>
                    <a:pt x="29" y="0"/>
                  </a:lnTo>
                  <a:lnTo>
                    <a:pt x="33" y="0"/>
                  </a:lnTo>
                  <a:close/>
                </a:path>
              </a:pathLst>
            </a:custGeom>
            <a:solidFill>
              <a:srgbClr val="000000"/>
            </a:solidFill>
            <a:ln w="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90863" name="Freeform 47"/>
            <p:cNvSpPr>
              <a:spLocks noEditPoints="1"/>
            </p:cNvSpPr>
            <p:nvPr/>
          </p:nvSpPr>
          <p:spPr bwMode="auto">
            <a:xfrm>
              <a:off x="9074" y="10298"/>
              <a:ext cx="138" cy="204"/>
            </a:xfrm>
            <a:custGeom>
              <a:avLst/>
              <a:gdLst/>
              <a:ahLst/>
              <a:cxnLst>
                <a:cxn ang="0">
                  <a:pos x="55" y="80"/>
                </a:cxn>
                <a:cxn ang="0">
                  <a:pos x="44" y="87"/>
                </a:cxn>
                <a:cxn ang="0">
                  <a:pos x="33" y="102"/>
                </a:cxn>
                <a:cxn ang="0">
                  <a:pos x="25" y="123"/>
                </a:cxn>
                <a:cxn ang="0">
                  <a:pos x="25" y="149"/>
                </a:cxn>
                <a:cxn ang="0">
                  <a:pos x="33" y="167"/>
                </a:cxn>
                <a:cxn ang="0">
                  <a:pos x="40" y="182"/>
                </a:cxn>
                <a:cxn ang="0">
                  <a:pos x="55" y="189"/>
                </a:cxn>
                <a:cxn ang="0">
                  <a:pos x="73" y="189"/>
                </a:cxn>
                <a:cxn ang="0">
                  <a:pos x="91" y="174"/>
                </a:cxn>
                <a:cxn ang="0">
                  <a:pos x="91" y="94"/>
                </a:cxn>
                <a:cxn ang="0">
                  <a:pos x="76" y="80"/>
                </a:cxn>
                <a:cxn ang="0">
                  <a:pos x="62" y="80"/>
                </a:cxn>
                <a:cxn ang="0">
                  <a:pos x="116" y="0"/>
                </a:cxn>
                <a:cxn ang="0">
                  <a:pos x="120" y="182"/>
                </a:cxn>
                <a:cxn ang="0">
                  <a:pos x="131" y="189"/>
                </a:cxn>
                <a:cxn ang="0">
                  <a:pos x="138" y="196"/>
                </a:cxn>
                <a:cxn ang="0">
                  <a:pos x="95" y="200"/>
                </a:cxn>
                <a:cxn ang="0">
                  <a:pos x="91" y="185"/>
                </a:cxn>
                <a:cxn ang="0">
                  <a:pos x="76" y="200"/>
                </a:cxn>
                <a:cxn ang="0">
                  <a:pos x="55" y="204"/>
                </a:cxn>
                <a:cxn ang="0">
                  <a:pos x="33" y="200"/>
                </a:cxn>
                <a:cxn ang="0">
                  <a:pos x="15" y="185"/>
                </a:cxn>
                <a:cxn ang="0">
                  <a:pos x="4" y="164"/>
                </a:cxn>
                <a:cxn ang="0">
                  <a:pos x="0" y="134"/>
                </a:cxn>
                <a:cxn ang="0">
                  <a:pos x="4" y="109"/>
                </a:cxn>
                <a:cxn ang="0">
                  <a:pos x="18" y="87"/>
                </a:cxn>
                <a:cxn ang="0">
                  <a:pos x="36" y="73"/>
                </a:cxn>
                <a:cxn ang="0">
                  <a:pos x="62" y="69"/>
                </a:cxn>
                <a:cxn ang="0">
                  <a:pos x="87" y="73"/>
                </a:cxn>
                <a:cxn ang="0">
                  <a:pos x="91" y="33"/>
                </a:cxn>
                <a:cxn ang="0">
                  <a:pos x="87" y="14"/>
                </a:cxn>
                <a:cxn ang="0">
                  <a:pos x="76" y="11"/>
                </a:cxn>
                <a:cxn ang="0">
                  <a:pos x="62" y="3"/>
                </a:cxn>
              </a:cxnLst>
              <a:rect l="0" t="0" r="r" b="b"/>
              <a:pathLst>
                <a:path w="138" h="204">
                  <a:moveTo>
                    <a:pt x="62" y="80"/>
                  </a:moveTo>
                  <a:lnTo>
                    <a:pt x="55" y="80"/>
                  </a:lnTo>
                  <a:lnTo>
                    <a:pt x="47" y="83"/>
                  </a:lnTo>
                  <a:lnTo>
                    <a:pt x="44" y="87"/>
                  </a:lnTo>
                  <a:lnTo>
                    <a:pt x="36" y="94"/>
                  </a:lnTo>
                  <a:lnTo>
                    <a:pt x="33" y="102"/>
                  </a:lnTo>
                  <a:lnTo>
                    <a:pt x="29" y="113"/>
                  </a:lnTo>
                  <a:lnTo>
                    <a:pt x="25" y="123"/>
                  </a:lnTo>
                  <a:lnTo>
                    <a:pt x="25" y="138"/>
                  </a:lnTo>
                  <a:lnTo>
                    <a:pt x="25" y="149"/>
                  </a:lnTo>
                  <a:lnTo>
                    <a:pt x="29" y="156"/>
                  </a:lnTo>
                  <a:lnTo>
                    <a:pt x="33" y="167"/>
                  </a:lnTo>
                  <a:lnTo>
                    <a:pt x="36" y="174"/>
                  </a:lnTo>
                  <a:lnTo>
                    <a:pt x="40" y="182"/>
                  </a:lnTo>
                  <a:lnTo>
                    <a:pt x="47" y="185"/>
                  </a:lnTo>
                  <a:lnTo>
                    <a:pt x="55" y="189"/>
                  </a:lnTo>
                  <a:lnTo>
                    <a:pt x="65" y="189"/>
                  </a:lnTo>
                  <a:lnTo>
                    <a:pt x="73" y="189"/>
                  </a:lnTo>
                  <a:lnTo>
                    <a:pt x="80" y="185"/>
                  </a:lnTo>
                  <a:lnTo>
                    <a:pt x="91" y="174"/>
                  </a:lnTo>
                  <a:lnTo>
                    <a:pt x="91" y="102"/>
                  </a:lnTo>
                  <a:lnTo>
                    <a:pt x="91" y="94"/>
                  </a:lnTo>
                  <a:lnTo>
                    <a:pt x="84" y="87"/>
                  </a:lnTo>
                  <a:lnTo>
                    <a:pt x="76" y="80"/>
                  </a:lnTo>
                  <a:lnTo>
                    <a:pt x="69" y="80"/>
                  </a:lnTo>
                  <a:lnTo>
                    <a:pt x="62" y="80"/>
                  </a:lnTo>
                  <a:close/>
                  <a:moveTo>
                    <a:pt x="116" y="0"/>
                  </a:moveTo>
                  <a:lnTo>
                    <a:pt x="116" y="0"/>
                  </a:lnTo>
                  <a:lnTo>
                    <a:pt x="116" y="174"/>
                  </a:lnTo>
                  <a:lnTo>
                    <a:pt x="120" y="182"/>
                  </a:lnTo>
                  <a:lnTo>
                    <a:pt x="124" y="185"/>
                  </a:lnTo>
                  <a:lnTo>
                    <a:pt x="131" y="189"/>
                  </a:lnTo>
                  <a:lnTo>
                    <a:pt x="138" y="189"/>
                  </a:lnTo>
                  <a:lnTo>
                    <a:pt x="138" y="196"/>
                  </a:lnTo>
                  <a:lnTo>
                    <a:pt x="95" y="200"/>
                  </a:lnTo>
                  <a:lnTo>
                    <a:pt x="95" y="185"/>
                  </a:lnTo>
                  <a:lnTo>
                    <a:pt x="91" y="185"/>
                  </a:lnTo>
                  <a:lnTo>
                    <a:pt x="84" y="193"/>
                  </a:lnTo>
                  <a:lnTo>
                    <a:pt x="76" y="200"/>
                  </a:lnTo>
                  <a:lnTo>
                    <a:pt x="65" y="204"/>
                  </a:lnTo>
                  <a:lnTo>
                    <a:pt x="55" y="204"/>
                  </a:lnTo>
                  <a:lnTo>
                    <a:pt x="44" y="204"/>
                  </a:lnTo>
                  <a:lnTo>
                    <a:pt x="33" y="200"/>
                  </a:lnTo>
                  <a:lnTo>
                    <a:pt x="25" y="193"/>
                  </a:lnTo>
                  <a:lnTo>
                    <a:pt x="15" y="185"/>
                  </a:lnTo>
                  <a:lnTo>
                    <a:pt x="11" y="174"/>
                  </a:lnTo>
                  <a:lnTo>
                    <a:pt x="4" y="164"/>
                  </a:lnTo>
                  <a:lnTo>
                    <a:pt x="0" y="149"/>
                  </a:lnTo>
                  <a:lnTo>
                    <a:pt x="0" y="134"/>
                  </a:lnTo>
                  <a:lnTo>
                    <a:pt x="0" y="123"/>
                  </a:lnTo>
                  <a:lnTo>
                    <a:pt x="4" y="109"/>
                  </a:lnTo>
                  <a:lnTo>
                    <a:pt x="11" y="98"/>
                  </a:lnTo>
                  <a:lnTo>
                    <a:pt x="18" y="87"/>
                  </a:lnTo>
                  <a:lnTo>
                    <a:pt x="25" y="80"/>
                  </a:lnTo>
                  <a:lnTo>
                    <a:pt x="36" y="73"/>
                  </a:lnTo>
                  <a:lnTo>
                    <a:pt x="47" y="69"/>
                  </a:lnTo>
                  <a:lnTo>
                    <a:pt x="62" y="69"/>
                  </a:lnTo>
                  <a:lnTo>
                    <a:pt x="76" y="73"/>
                  </a:lnTo>
                  <a:lnTo>
                    <a:pt x="87" y="73"/>
                  </a:lnTo>
                  <a:lnTo>
                    <a:pt x="91" y="76"/>
                  </a:lnTo>
                  <a:lnTo>
                    <a:pt x="91" y="33"/>
                  </a:lnTo>
                  <a:lnTo>
                    <a:pt x="91" y="22"/>
                  </a:lnTo>
                  <a:lnTo>
                    <a:pt x="87" y="14"/>
                  </a:lnTo>
                  <a:lnTo>
                    <a:pt x="80" y="14"/>
                  </a:lnTo>
                  <a:lnTo>
                    <a:pt x="76" y="11"/>
                  </a:lnTo>
                  <a:lnTo>
                    <a:pt x="62" y="11"/>
                  </a:lnTo>
                  <a:lnTo>
                    <a:pt x="62" y="3"/>
                  </a:lnTo>
                  <a:lnTo>
                    <a:pt x="116" y="0"/>
                  </a:lnTo>
                  <a:close/>
                </a:path>
              </a:pathLst>
            </a:custGeom>
            <a:solidFill>
              <a:srgbClr val="000000"/>
            </a:solidFill>
            <a:ln w="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90862" name="Freeform 46"/>
            <p:cNvSpPr>
              <a:spLocks/>
            </p:cNvSpPr>
            <p:nvPr/>
          </p:nvSpPr>
          <p:spPr bwMode="auto">
            <a:xfrm>
              <a:off x="8398" y="10629"/>
              <a:ext cx="156" cy="193"/>
            </a:xfrm>
            <a:custGeom>
              <a:avLst/>
              <a:gdLst/>
              <a:ahLst/>
              <a:cxnLst>
                <a:cxn ang="0">
                  <a:pos x="87" y="0"/>
                </a:cxn>
                <a:cxn ang="0">
                  <a:pos x="98" y="0"/>
                </a:cxn>
                <a:cxn ang="0">
                  <a:pos x="112" y="4"/>
                </a:cxn>
                <a:cxn ang="0">
                  <a:pos x="123" y="7"/>
                </a:cxn>
                <a:cxn ang="0">
                  <a:pos x="130" y="14"/>
                </a:cxn>
                <a:cxn ang="0">
                  <a:pos x="138" y="4"/>
                </a:cxn>
                <a:cxn ang="0">
                  <a:pos x="149" y="4"/>
                </a:cxn>
                <a:cxn ang="0">
                  <a:pos x="149" y="69"/>
                </a:cxn>
                <a:cxn ang="0">
                  <a:pos x="138" y="69"/>
                </a:cxn>
                <a:cxn ang="0">
                  <a:pos x="134" y="58"/>
                </a:cxn>
                <a:cxn ang="0">
                  <a:pos x="130" y="47"/>
                </a:cxn>
                <a:cxn ang="0">
                  <a:pos x="127" y="40"/>
                </a:cxn>
                <a:cxn ang="0">
                  <a:pos x="123" y="29"/>
                </a:cxn>
                <a:cxn ang="0">
                  <a:pos x="116" y="22"/>
                </a:cxn>
                <a:cxn ang="0">
                  <a:pos x="109" y="14"/>
                </a:cxn>
                <a:cxn ang="0">
                  <a:pos x="98" y="11"/>
                </a:cxn>
                <a:cxn ang="0">
                  <a:pos x="87" y="11"/>
                </a:cxn>
                <a:cxn ang="0">
                  <a:pos x="76" y="11"/>
                </a:cxn>
                <a:cxn ang="0">
                  <a:pos x="65" y="18"/>
                </a:cxn>
                <a:cxn ang="0">
                  <a:pos x="54" y="25"/>
                </a:cxn>
                <a:cxn ang="0">
                  <a:pos x="47" y="33"/>
                </a:cxn>
                <a:cxn ang="0">
                  <a:pos x="40" y="44"/>
                </a:cxn>
                <a:cxn ang="0">
                  <a:pos x="32" y="62"/>
                </a:cxn>
                <a:cxn ang="0">
                  <a:pos x="32" y="76"/>
                </a:cxn>
                <a:cxn ang="0">
                  <a:pos x="29" y="95"/>
                </a:cxn>
                <a:cxn ang="0">
                  <a:pos x="32" y="113"/>
                </a:cxn>
                <a:cxn ang="0">
                  <a:pos x="36" y="127"/>
                </a:cxn>
                <a:cxn ang="0">
                  <a:pos x="40" y="142"/>
                </a:cxn>
                <a:cxn ang="0">
                  <a:pos x="47" y="156"/>
                </a:cxn>
                <a:cxn ang="0">
                  <a:pos x="58" y="164"/>
                </a:cxn>
                <a:cxn ang="0">
                  <a:pos x="65" y="171"/>
                </a:cxn>
                <a:cxn ang="0">
                  <a:pos x="80" y="178"/>
                </a:cxn>
                <a:cxn ang="0">
                  <a:pos x="90" y="178"/>
                </a:cxn>
                <a:cxn ang="0">
                  <a:pos x="101" y="178"/>
                </a:cxn>
                <a:cxn ang="0">
                  <a:pos x="112" y="175"/>
                </a:cxn>
                <a:cxn ang="0">
                  <a:pos x="120" y="171"/>
                </a:cxn>
                <a:cxn ang="0">
                  <a:pos x="127" y="167"/>
                </a:cxn>
                <a:cxn ang="0">
                  <a:pos x="138" y="153"/>
                </a:cxn>
                <a:cxn ang="0">
                  <a:pos x="145" y="138"/>
                </a:cxn>
                <a:cxn ang="0">
                  <a:pos x="156" y="142"/>
                </a:cxn>
                <a:cxn ang="0">
                  <a:pos x="149" y="160"/>
                </a:cxn>
                <a:cxn ang="0">
                  <a:pos x="138" y="171"/>
                </a:cxn>
                <a:cxn ang="0">
                  <a:pos x="127" y="182"/>
                </a:cxn>
                <a:cxn ang="0">
                  <a:pos x="112" y="189"/>
                </a:cxn>
                <a:cxn ang="0">
                  <a:pos x="98" y="193"/>
                </a:cxn>
                <a:cxn ang="0">
                  <a:pos x="83" y="193"/>
                </a:cxn>
                <a:cxn ang="0">
                  <a:pos x="65" y="193"/>
                </a:cxn>
                <a:cxn ang="0">
                  <a:pos x="50" y="185"/>
                </a:cxn>
                <a:cxn ang="0">
                  <a:pos x="36" y="178"/>
                </a:cxn>
                <a:cxn ang="0">
                  <a:pos x="25" y="167"/>
                </a:cxn>
                <a:cxn ang="0">
                  <a:pos x="14" y="153"/>
                </a:cxn>
                <a:cxn ang="0">
                  <a:pos x="7" y="138"/>
                </a:cxn>
                <a:cxn ang="0">
                  <a:pos x="0" y="120"/>
                </a:cxn>
                <a:cxn ang="0">
                  <a:pos x="0" y="98"/>
                </a:cxn>
                <a:cxn ang="0">
                  <a:pos x="0" y="76"/>
                </a:cxn>
                <a:cxn ang="0">
                  <a:pos x="7" y="58"/>
                </a:cxn>
                <a:cxn ang="0">
                  <a:pos x="14" y="40"/>
                </a:cxn>
                <a:cxn ang="0">
                  <a:pos x="25" y="25"/>
                </a:cxn>
                <a:cxn ang="0">
                  <a:pos x="36" y="14"/>
                </a:cxn>
                <a:cxn ang="0">
                  <a:pos x="50" y="7"/>
                </a:cxn>
                <a:cxn ang="0">
                  <a:pos x="69" y="4"/>
                </a:cxn>
                <a:cxn ang="0">
                  <a:pos x="87" y="0"/>
                </a:cxn>
              </a:cxnLst>
              <a:rect l="0" t="0" r="r" b="b"/>
              <a:pathLst>
                <a:path w="156" h="193">
                  <a:moveTo>
                    <a:pt x="87" y="0"/>
                  </a:moveTo>
                  <a:lnTo>
                    <a:pt x="98" y="0"/>
                  </a:lnTo>
                  <a:lnTo>
                    <a:pt x="112" y="4"/>
                  </a:lnTo>
                  <a:lnTo>
                    <a:pt x="123" y="7"/>
                  </a:lnTo>
                  <a:lnTo>
                    <a:pt x="130" y="14"/>
                  </a:lnTo>
                  <a:lnTo>
                    <a:pt x="138" y="4"/>
                  </a:lnTo>
                  <a:lnTo>
                    <a:pt x="149" y="4"/>
                  </a:lnTo>
                  <a:lnTo>
                    <a:pt x="149" y="69"/>
                  </a:lnTo>
                  <a:lnTo>
                    <a:pt x="138" y="69"/>
                  </a:lnTo>
                  <a:lnTo>
                    <a:pt x="134" y="58"/>
                  </a:lnTo>
                  <a:lnTo>
                    <a:pt x="130" y="47"/>
                  </a:lnTo>
                  <a:lnTo>
                    <a:pt x="127" y="40"/>
                  </a:lnTo>
                  <a:lnTo>
                    <a:pt x="123" y="29"/>
                  </a:lnTo>
                  <a:lnTo>
                    <a:pt x="116" y="22"/>
                  </a:lnTo>
                  <a:lnTo>
                    <a:pt x="109" y="14"/>
                  </a:lnTo>
                  <a:lnTo>
                    <a:pt x="98" y="11"/>
                  </a:lnTo>
                  <a:lnTo>
                    <a:pt x="87" y="11"/>
                  </a:lnTo>
                  <a:lnTo>
                    <a:pt x="76" y="11"/>
                  </a:lnTo>
                  <a:lnTo>
                    <a:pt x="65" y="18"/>
                  </a:lnTo>
                  <a:lnTo>
                    <a:pt x="54" y="25"/>
                  </a:lnTo>
                  <a:lnTo>
                    <a:pt x="47" y="33"/>
                  </a:lnTo>
                  <a:lnTo>
                    <a:pt x="40" y="44"/>
                  </a:lnTo>
                  <a:lnTo>
                    <a:pt x="32" y="62"/>
                  </a:lnTo>
                  <a:lnTo>
                    <a:pt x="32" y="76"/>
                  </a:lnTo>
                  <a:lnTo>
                    <a:pt x="29" y="95"/>
                  </a:lnTo>
                  <a:lnTo>
                    <a:pt x="32" y="113"/>
                  </a:lnTo>
                  <a:lnTo>
                    <a:pt x="36" y="127"/>
                  </a:lnTo>
                  <a:lnTo>
                    <a:pt x="40" y="142"/>
                  </a:lnTo>
                  <a:lnTo>
                    <a:pt x="47" y="156"/>
                  </a:lnTo>
                  <a:lnTo>
                    <a:pt x="58" y="164"/>
                  </a:lnTo>
                  <a:lnTo>
                    <a:pt x="65" y="171"/>
                  </a:lnTo>
                  <a:lnTo>
                    <a:pt x="80" y="178"/>
                  </a:lnTo>
                  <a:lnTo>
                    <a:pt x="90" y="178"/>
                  </a:lnTo>
                  <a:lnTo>
                    <a:pt x="101" y="178"/>
                  </a:lnTo>
                  <a:lnTo>
                    <a:pt x="112" y="175"/>
                  </a:lnTo>
                  <a:lnTo>
                    <a:pt x="120" y="171"/>
                  </a:lnTo>
                  <a:lnTo>
                    <a:pt x="127" y="167"/>
                  </a:lnTo>
                  <a:lnTo>
                    <a:pt x="138" y="153"/>
                  </a:lnTo>
                  <a:lnTo>
                    <a:pt x="145" y="138"/>
                  </a:lnTo>
                  <a:lnTo>
                    <a:pt x="156" y="142"/>
                  </a:lnTo>
                  <a:lnTo>
                    <a:pt x="149" y="160"/>
                  </a:lnTo>
                  <a:lnTo>
                    <a:pt x="138" y="171"/>
                  </a:lnTo>
                  <a:lnTo>
                    <a:pt x="127" y="182"/>
                  </a:lnTo>
                  <a:lnTo>
                    <a:pt x="112" y="189"/>
                  </a:lnTo>
                  <a:lnTo>
                    <a:pt x="98" y="193"/>
                  </a:lnTo>
                  <a:lnTo>
                    <a:pt x="83" y="193"/>
                  </a:lnTo>
                  <a:lnTo>
                    <a:pt x="65" y="193"/>
                  </a:lnTo>
                  <a:lnTo>
                    <a:pt x="50" y="185"/>
                  </a:lnTo>
                  <a:lnTo>
                    <a:pt x="36" y="178"/>
                  </a:lnTo>
                  <a:lnTo>
                    <a:pt x="25" y="167"/>
                  </a:lnTo>
                  <a:lnTo>
                    <a:pt x="14" y="153"/>
                  </a:lnTo>
                  <a:lnTo>
                    <a:pt x="7" y="138"/>
                  </a:lnTo>
                  <a:lnTo>
                    <a:pt x="0" y="120"/>
                  </a:lnTo>
                  <a:lnTo>
                    <a:pt x="0" y="98"/>
                  </a:lnTo>
                  <a:lnTo>
                    <a:pt x="0" y="76"/>
                  </a:lnTo>
                  <a:lnTo>
                    <a:pt x="7" y="58"/>
                  </a:lnTo>
                  <a:lnTo>
                    <a:pt x="14" y="40"/>
                  </a:lnTo>
                  <a:lnTo>
                    <a:pt x="25" y="25"/>
                  </a:lnTo>
                  <a:lnTo>
                    <a:pt x="36" y="14"/>
                  </a:lnTo>
                  <a:lnTo>
                    <a:pt x="50" y="7"/>
                  </a:lnTo>
                  <a:lnTo>
                    <a:pt x="69" y="4"/>
                  </a:lnTo>
                  <a:lnTo>
                    <a:pt x="87" y="0"/>
                  </a:lnTo>
                  <a:close/>
                </a:path>
              </a:pathLst>
            </a:custGeom>
            <a:solidFill>
              <a:srgbClr val="000000"/>
            </a:solidFill>
            <a:ln w="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90861" name="Freeform 45"/>
            <p:cNvSpPr>
              <a:spLocks noEditPoints="1"/>
            </p:cNvSpPr>
            <p:nvPr/>
          </p:nvSpPr>
          <p:spPr bwMode="auto">
            <a:xfrm>
              <a:off x="8565" y="10687"/>
              <a:ext cx="127" cy="135"/>
            </a:xfrm>
            <a:custGeom>
              <a:avLst/>
              <a:gdLst/>
              <a:ahLst/>
              <a:cxnLst>
                <a:cxn ang="0">
                  <a:pos x="65" y="7"/>
                </a:cxn>
                <a:cxn ang="0">
                  <a:pos x="54" y="11"/>
                </a:cxn>
                <a:cxn ang="0">
                  <a:pos x="47" y="15"/>
                </a:cxn>
                <a:cxn ang="0">
                  <a:pos x="40" y="18"/>
                </a:cxn>
                <a:cxn ang="0">
                  <a:pos x="36" y="26"/>
                </a:cxn>
                <a:cxn ang="0">
                  <a:pos x="33" y="37"/>
                </a:cxn>
                <a:cxn ang="0">
                  <a:pos x="29" y="44"/>
                </a:cxn>
                <a:cxn ang="0">
                  <a:pos x="29" y="66"/>
                </a:cxn>
                <a:cxn ang="0">
                  <a:pos x="29" y="77"/>
                </a:cxn>
                <a:cxn ang="0">
                  <a:pos x="29" y="87"/>
                </a:cxn>
                <a:cxn ang="0">
                  <a:pos x="33" y="98"/>
                </a:cxn>
                <a:cxn ang="0">
                  <a:pos x="36" y="106"/>
                </a:cxn>
                <a:cxn ang="0">
                  <a:pos x="40" y="113"/>
                </a:cxn>
                <a:cxn ang="0">
                  <a:pos x="47" y="120"/>
                </a:cxn>
                <a:cxn ang="0">
                  <a:pos x="54" y="124"/>
                </a:cxn>
                <a:cxn ang="0">
                  <a:pos x="65" y="124"/>
                </a:cxn>
                <a:cxn ang="0">
                  <a:pos x="76" y="124"/>
                </a:cxn>
                <a:cxn ang="0">
                  <a:pos x="83" y="117"/>
                </a:cxn>
                <a:cxn ang="0">
                  <a:pos x="91" y="109"/>
                </a:cxn>
                <a:cxn ang="0">
                  <a:pos x="94" y="98"/>
                </a:cxn>
                <a:cxn ang="0">
                  <a:pos x="98" y="84"/>
                </a:cxn>
                <a:cxn ang="0">
                  <a:pos x="98" y="66"/>
                </a:cxn>
                <a:cxn ang="0">
                  <a:pos x="98" y="44"/>
                </a:cxn>
                <a:cxn ang="0">
                  <a:pos x="94" y="37"/>
                </a:cxn>
                <a:cxn ang="0">
                  <a:pos x="91" y="26"/>
                </a:cxn>
                <a:cxn ang="0">
                  <a:pos x="87" y="18"/>
                </a:cxn>
                <a:cxn ang="0">
                  <a:pos x="80" y="15"/>
                </a:cxn>
                <a:cxn ang="0">
                  <a:pos x="73" y="11"/>
                </a:cxn>
                <a:cxn ang="0">
                  <a:pos x="65" y="7"/>
                </a:cxn>
                <a:cxn ang="0">
                  <a:pos x="65" y="0"/>
                </a:cxn>
                <a:cxn ang="0">
                  <a:pos x="80" y="0"/>
                </a:cxn>
                <a:cxn ang="0">
                  <a:pos x="98" y="7"/>
                </a:cxn>
                <a:cxn ang="0">
                  <a:pos x="109" y="18"/>
                </a:cxn>
                <a:cxn ang="0">
                  <a:pos x="120" y="29"/>
                </a:cxn>
                <a:cxn ang="0">
                  <a:pos x="123" y="47"/>
                </a:cxn>
                <a:cxn ang="0">
                  <a:pos x="127" y="66"/>
                </a:cxn>
                <a:cxn ang="0">
                  <a:pos x="127" y="80"/>
                </a:cxn>
                <a:cxn ang="0">
                  <a:pos x="123" y="91"/>
                </a:cxn>
                <a:cxn ang="0">
                  <a:pos x="116" y="102"/>
                </a:cxn>
                <a:cxn ang="0">
                  <a:pos x="109" y="113"/>
                </a:cxn>
                <a:cxn ang="0">
                  <a:pos x="102" y="124"/>
                </a:cxn>
                <a:cxn ang="0">
                  <a:pos x="91" y="127"/>
                </a:cxn>
                <a:cxn ang="0">
                  <a:pos x="76" y="135"/>
                </a:cxn>
                <a:cxn ang="0">
                  <a:pos x="62" y="135"/>
                </a:cxn>
                <a:cxn ang="0">
                  <a:pos x="51" y="135"/>
                </a:cxn>
                <a:cxn ang="0">
                  <a:pos x="40" y="131"/>
                </a:cxn>
                <a:cxn ang="0">
                  <a:pos x="29" y="124"/>
                </a:cxn>
                <a:cxn ang="0">
                  <a:pos x="18" y="117"/>
                </a:cxn>
                <a:cxn ang="0">
                  <a:pos x="11" y="106"/>
                </a:cxn>
                <a:cxn ang="0">
                  <a:pos x="7" y="95"/>
                </a:cxn>
                <a:cxn ang="0">
                  <a:pos x="3" y="80"/>
                </a:cxn>
                <a:cxn ang="0">
                  <a:pos x="0" y="66"/>
                </a:cxn>
                <a:cxn ang="0">
                  <a:pos x="3" y="47"/>
                </a:cxn>
                <a:cxn ang="0">
                  <a:pos x="11" y="33"/>
                </a:cxn>
                <a:cxn ang="0">
                  <a:pos x="18" y="18"/>
                </a:cxn>
                <a:cxn ang="0">
                  <a:pos x="33" y="7"/>
                </a:cxn>
                <a:cxn ang="0">
                  <a:pos x="47" y="0"/>
                </a:cxn>
                <a:cxn ang="0">
                  <a:pos x="65" y="0"/>
                </a:cxn>
              </a:cxnLst>
              <a:rect l="0" t="0" r="r" b="b"/>
              <a:pathLst>
                <a:path w="127" h="135">
                  <a:moveTo>
                    <a:pt x="65" y="7"/>
                  </a:moveTo>
                  <a:lnTo>
                    <a:pt x="54" y="11"/>
                  </a:lnTo>
                  <a:lnTo>
                    <a:pt x="47" y="15"/>
                  </a:lnTo>
                  <a:lnTo>
                    <a:pt x="40" y="18"/>
                  </a:lnTo>
                  <a:lnTo>
                    <a:pt x="36" y="26"/>
                  </a:lnTo>
                  <a:lnTo>
                    <a:pt x="33" y="37"/>
                  </a:lnTo>
                  <a:lnTo>
                    <a:pt x="29" y="44"/>
                  </a:lnTo>
                  <a:lnTo>
                    <a:pt x="29" y="66"/>
                  </a:lnTo>
                  <a:lnTo>
                    <a:pt x="29" y="77"/>
                  </a:lnTo>
                  <a:lnTo>
                    <a:pt x="29" y="87"/>
                  </a:lnTo>
                  <a:lnTo>
                    <a:pt x="33" y="98"/>
                  </a:lnTo>
                  <a:lnTo>
                    <a:pt x="36" y="106"/>
                  </a:lnTo>
                  <a:lnTo>
                    <a:pt x="40" y="113"/>
                  </a:lnTo>
                  <a:lnTo>
                    <a:pt x="47" y="120"/>
                  </a:lnTo>
                  <a:lnTo>
                    <a:pt x="54" y="124"/>
                  </a:lnTo>
                  <a:lnTo>
                    <a:pt x="65" y="124"/>
                  </a:lnTo>
                  <a:lnTo>
                    <a:pt x="76" y="124"/>
                  </a:lnTo>
                  <a:lnTo>
                    <a:pt x="83" y="117"/>
                  </a:lnTo>
                  <a:lnTo>
                    <a:pt x="91" y="109"/>
                  </a:lnTo>
                  <a:lnTo>
                    <a:pt x="94" y="98"/>
                  </a:lnTo>
                  <a:lnTo>
                    <a:pt x="98" y="84"/>
                  </a:lnTo>
                  <a:lnTo>
                    <a:pt x="98" y="66"/>
                  </a:lnTo>
                  <a:lnTo>
                    <a:pt x="98" y="44"/>
                  </a:lnTo>
                  <a:lnTo>
                    <a:pt x="94" y="37"/>
                  </a:lnTo>
                  <a:lnTo>
                    <a:pt x="91" y="26"/>
                  </a:lnTo>
                  <a:lnTo>
                    <a:pt x="87" y="18"/>
                  </a:lnTo>
                  <a:lnTo>
                    <a:pt x="80" y="15"/>
                  </a:lnTo>
                  <a:lnTo>
                    <a:pt x="73" y="11"/>
                  </a:lnTo>
                  <a:lnTo>
                    <a:pt x="65" y="7"/>
                  </a:lnTo>
                  <a:close/>
                  <a:moveTo>
                    <a:pt x="65" y="0"/>
                  </a:moveTo>
                  <a:lnTo>
                    <a:pt x="80" y="0"/>
                  </a:lnTo>
                  <a:lnTo>
                    <a:pt x="98" y="7"/>
                  </a:lnTo>
                  <a:lnTo>
                    <a:pt x="109" y="18"/>
                  </a:lnTo>
                  <a:lnTo>
                    <a:pt x="120" y="29"/>
                  </a:lnTo>
                  <a:lnTo>
                    <a:pt x="123" y="47"/>
                  </a:lnTo>
                  <a:lnTo>
                    <a:pt x="127" y="66"/>
                  </a:lnTo>
                  <a:lnTo>
                    <a:pt x="127" y="80"/>
                  </a:lnTo>
                  <a:lnTo>
                    <a:pt x="123" y="91"/>
                  </a:lnTo>
                  <a:lnTo>
                    <a:pt x="116" y="102"/>
                  </a:lnTo>
                  <a:lnTo>
                    <a:pt x="109" y="113"/>
                  </a:lnTo>
                  <a:lnTo>
                    <a:pt x="102" y="124"/>
                  </a:lnTo>
                  <a:lnTo>
                    <a:pt x="91" y="127"/>
                  </a:lnTo>
                  <a:lnTo>
                    <a:pt x="76" y="135"/>
                  </a:lnTo>
                  <a:lnTo>
                    <a:pt x="62" y="135"/>
                  </a:lnTo>
                  <a:lnTo>
                    <a:pt x="51" y="135"/>
                  </a:lnTo>
                  <a:lnTo>
                    <a:pt x="40" y="131"/>
                  </a:lnTo>
                  <a:lnTo>
                    <a:pt x="29" y="124"/>
                  </a:lnTo>
                  <a:lnTo>
                    <a:pt x="18" y="117"/>
                  </a:lnTo>
                  <a:lnTo>
                    <a:pt x="11" y="106"/>
                  </a:lnTo>
                  <a:lnTo>
                    <a:pt x="7" y="95"/>
                  </a:lnTo>
                  <a:lnTo>
                    <a:pt x="3" y="80"/>
                  </a:lnTo>
                  <a:lnTo>
                    <a:pt x="0" y="66"/>
                  </a:lnTo>
                  <a:lnTo>
                    <a:pt x="3" y="47"/>
                  </a:lnTo>
                  <a:lnTo>
                    <a:pt x="11" y="33"/>
                  </a:lnTo>
                  <a:lnTo>
                    <a:pt x="18" y="18"/>
                  </a:lnTo>
                  <a:lnTo>
                    <a:pt x="33" y="7"/>
                  </a:lnTo>
                  <a:lnTo>
                    <a:pt x="47" y="0"/>
                  </a:lnTo>
                  <a:lnTo>
                    <a:pt x="65" y="0"/>
                  </a:lnTo>
                  <a:close/>
                </a:path>
              </a:pathLst>
            </a:custGeom>
            <a:solidFill>
              <a:srgbClr val="000000"/>
            </a:solidFill>
            <a:ln w="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90860" name="Freeform 44"/>
            <p:cNvSpPr>
              <a:spLocks/>
            </p:cNvSpPr>
            <p:nvPr/>
          </p:nvSpPr>
          <p:spPr bwMode="auto">
            <a:xfrm>
              <a:off x="8699" y="10618"/>
              <a:ext cx="69" cy="200"/>
            </a:xfrm>
            <a:custGeom>
              <a:avLst/>
              <a:gdLst/>
              <a:ahLst/>
              <a:cxnLst>
                <a:cxn ang="0">
                  <a:pos x="51" y="0"/>
                </a:cxn>
                <a:cxn ang="0">
                  <a:pos x="51" y="0"/>
                </a:cxn>
                <a:cxn ang="0">
                  <a:pos x="51" y="175"/>
                </a:cxn>
                <a:cxn ang="0">
                  <a:pos x="55" y="182"/>
                </a:cxn>
                <a:cxn ang="0">
                  <a:pos x="59" y="189"/>
                </a:cxn>
                <a:cxn ang="0">
                  <a:pos x="66" y="189"/>
                </a:cxn>
                <a:cxn ang="0">
                  <a:pos x="69" y="189"/>
                </a:cxn>
                <a:cxn ang="0">
                  <a:pos x="69" y="200"/>
                </a:cxn>
                <a:cxn ang="0">
                  <a:pos x="8" y="200"/>
                </a:cxn>
                <a:cxn ang="0">
                  <a:pos x="8" y="189"/>
                </a:cxn>
                <a:cxn ang="0">
                  <a:pos x="15" y="189"/>
                </a:cxn>
                <a:cxn ang="0">
                  <a:pos x="19" y="189"/>
                </a:cxn>
                <a:cxn ang="0">
                  <a:pos x="22" y="189"/>
                </a:cxn>
                <a:cxn ang="0">
                  <a:pos x="26" y="186"/>
                </a:cxn>
                <a:cxn ang="0">
                  <a:pos x="26" y="178"/>
                </a:cxn>
                <a:cxn ang="0">
                  <a:pos x="26" y="29"/>
                </a:cxn>
                <a:cxn ang="0">
                  <a:pos x="26" y="22"/>
                </a:cxn>
                <a:cxn ang="0">
                  <a:pos x="19" y="15"/>
                </a:cxn>
                <a:cxn ang="0">
                  <a:pos x="19" y="11"/>
                </a:cxn>
                <a:cxn ang="0">
                  <a:pos x="11" y="11"/>
                </a:cxn>
                <a:cxn ang="0">
                  <a:pos x="0" y="11"/>
                </a:cxn>
                <a:cxn ang="0">
                  <a:pos x="0" y="0"/>
                </a:cxn>
                <a:cxn ang="0">
                  <a:pos x="51" y="0"/>
                </a:cxn>
              </a:cxnLst>
              <a:rect l="0" t="0" r="r" b="b"/>
              <a:pathLst>
                <a:path w="69" h="200">
                  <a:moveTo>
                    <a:pt x="51" y="0"/>
                  </a:moveTo>
                  <a:lnTo>
                    <a:pt x="51" y="0"/>
                  </a:lnTo>
                  <a:lnTo>
                    <a:pt x="51" y="175"/>
                  </a:lnTo>
                  <a:lnTo>
                    <a:pt x="55" y="182"/>
                  </a:lnTo>
                  <a:lnTo>
                    <a:pt x="59" y="189"/>
                  </a:lnTo>
                  <a:lnTo>
                    <a:pt x="66" y="189"/>
                  </a:lnTo>
                  <a:lnTo>
                    <a:pt x="69" y="189"/>
                  </a:lnTo>
                  <a:lnTo>
                    <a:pt x="69" y="200"/>
                  </a:lnTo>
                  <a:lnTo>
                    <a:pt x="8" y="200"/>
                  </a:lnTo>
                  <a:lnTo>
                    <a:pt x="8" y="189"/>
                  </a:lnTo>
                  <a:lnTo>
                    <a:pt x="15" y="189"/>
                  </a:lnTo>
                  <a:lnTo>
                    <a:pt x="19" y="189"/>
                  </a:lnTo>
                  <a:lnTo>
                    <a:pt x="22" y="189"/>
                  </a:lnTo>
                  <a:lnTo>
                    <a:pt x="26" y="186"/>
                  </a:lnTo>
                  <a:lnTo>
                    <a:pt x="26" y="178"/>
                  </a:lnTo>
                  <a:lnTo>
                    <a:pt x="26" y="29"/>
                  </a:lnTo>
                  <a:lnTo>
                    <a:pt x="26" y="22"/>
                  </a:lnTo>
                  <a:lnTo>
                    <a:pt x="19" y="15"/>
                  </a:lnTo>
                  <a:lnTo>
                    <a:pt x="19" y="11"/>
                  </a:lnTo>
                  <a:lnTo>
                    <a:pt x="11" y="11"/>
                  </a:lnTo>
                  <a:lnTo>
                    <a:pt x="0" y="11"/>
                  </a:lnTo>
                  <a:lnTo>
                    <a:pt x="0" y="0"/>
                  </a:lnTo>
                  <a:lnTo>
                    <a:pt x="51" y="0"/>
                  </a:lnTo>
                  <a:close/>
                </a:path>
              </a:pathLst>
            </a:custGeom>
            <a:solidFill>
              <a:srgbClr val="000000"/>
            </a:solidFill>
            <a:ln w="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90859" name="Freeform 43"/>
            <p:cNvSpPr>
              <a:spLocks noEditPoints="1"/>
            </p:cNvSpPr>
            <p:nvPr/>
          </p:nvSpPr>
          <p:spPr bwMode="auto">
            <a:xfrm>
              <a:off x="8787" y="10687"/>
              <a:ext cx="123" cy="135"/>
            </a:xfrm>
            <a:custGeom>
              <a:avLst/>
              <a:gdLst/>
              <a:ahLst/>
              <a:cxnLst>
                <a:cxn ang="0">
                  <a:pos x="61" y="7"/>
                </a:cxn>
                <a:cxn ang="0">
                  <a:pos x="51" y="11"/>
                </a:cxn>
                <a:cxn ang="0">
                  <a:pos x="43" y="15"/>
                </a:cxn>
                <a:cxn ang="0">
                  <a:pos x="40" y="18"/>
                </a:cxn>
                <a:cxn ang="0">
                  <a:pos x="32" y="26"/>
                </a:cxn>
                <a:cxn ang="0">
                  <a:pos x="29" y="37"/>
                </a:cxn>
                <a:cxn ang="0">
                  <a:pos x="29" y="44"/>
                </a:cxn>
                <a:cxn ang="0">
                  <a:pos x="25" y="66"/>
                </a:cxn>
                <a:cxn ang="0">
                  <a:pos x="25" y="77"/>
                </a:cxn>
                <a:cxn ang="0">
                  <a:pos x="29" y="87"/>
                </a:cxn>
                <a:cxn ang="0">
                  <a:pos x="29" y="98"/>
                </a:cxn>
                <a:cxn ang="0">
                  <a:pos x="32" y="106"/>
                </a:cxn>
                <a:cxn ang="0">
                  <a:pos x="40" y="113"/>
                </a:cxn>
                <a:cxn ang="0">
                  <a:pos x="43" y="120"/>
                </a:cxn>
                <a:cxn ang="0">
                  <a:pos x="54" y="124"/>
                </a:cxn>
                <a:cxn ang="0">
                  <a:pos x="61" y="124"/>
                </a:cxn>
                <a:cxn ang="0">
                  <a:pos x="72" y="124"/>
                </a:cxn>
                <a:cxn ang="0">
                  <a:pos x="80" y="117"/>
                </a:cxn>
                <a:cxn ang="0">
                  <a:pos x="87" y="109"/>
                </a:cxn>
                <a:cxn ang="0">
                  <a:pos x="94" y="98"/>
                </a:cxn>
                <a:cxn ang="0">
                  <a:pos x="94" y="84"/>
                </a:cxn>
                <a:cxn ang="0">
                  <a:pos x="98" y="66"/>
                </a:cxn>
                <a:cxn ang="0">
                  <a:pos x="94" y="44"/>
                </a:cxn>
                <a:cxn ang="0">
                  <a:pos x="94" y="37"/>
                </a:cxn>
                <a:cxn ang="0">
                  <a:pos x="91" y="26"/>
                </a:cxn>
                <a:cxn ang="0">
                  <a:pos x="83" y="18"/>
                </a:cxn>
                <a:cxn ang="0">
                  <a:pos x="80" y="15"/>
                </a:cxn>
                <a:cxn ang="0">
                  <a:pos x="69" y="11"/>
                </a:cxn>
                <a:cxn ang="0">
                  <a:pos x="61" y="7"/>
                </a:cxn>
                <a:cxn ang="0">
                  <a:pos x="61" y="0"/>
                </a:cxn>
                <a:cxn ang="0">
                  <a:pos x="80" y="0"/>
                </a:cxn>
                <a:cxn ang="0">
                  <a:pos x="94" y="7"/>
                </a:cxn>
                <a:cxn ang="0">
                  <a:pos x="105" y="18"/>
                </a:cxn>
                <a:cxn ang="0">
                  <a:pos x="116" y="29"/>
                </a:cxn>
                <a:cxn ang="0">
                  <a:pos x="123" y="47"/>
                </a:cxn>
                <a:cxn ang="0">
                  <a:pos x="123" y="66"/>
                </a:cxn>
                <a:cxn ang="0">
                  <a:pos x="123" y="80"/>
                </a:cxn>
                <a:cxn ang="0">
                  <a:pos x="120" y="91"/>
                </a:cxn>
                <a:cxn ang="0">
                  <a:pos x="112" y="102"/>
                </a:cxn>
                <a:cxn ang="0">
                  <a:pos x="109" y="113"/>
                </a:cxn>
                <a:cxn ang="0">
                  <a:pos x="98" y="124"/>
                </a:cxn>
                <a:cxn ang="0">
                  <a:pos x="87" y="127"/>
                </a:cxn>
                <a:cxn ang="0">
                  <a:pos x="72" y="135"/>
                </a:cxn>
                <a:cxn ang="0">
                  <a:pos x="61" y="135"/>
                </a:cxn>
                <a:cxn ang="0">
                  <a:pos x="47" y="135"/>
                </a:cxn>
                <a:cxn ang="0">
                  <a:pos x="36" y="131"/>
                </a:cxn>
                <a:cxn ang="0">
                  <a:pos x="25" y="124"/>
                </a:cxn>
                <a:cxn ang="0">
                  <a:pos x="18" y="117"/>
                </a:cxn>
                <a:cxn ang="0">
                  <a:pos x="11" y="106"/>
                </a:cxn>
                <a:cxn ang="0">
                  <a:pos x="3" y="95"/>
                </a:cxn>
                <a:cxn ang="0">
                  <a:pos x="0" y="80"/>
                </a:cxn>
                <a:cxn ang="0">
                  <a:pos x="0" y="66"/>
                </a:cxn>
                <a:cxn ang="0">
                  <a:pos x="0" y="47"/>
                </a:cxn>
                <a:cxn ang="0">
                  <a:pos x="7" y="33"/>
                </a:cxn>
                <a:cxn ang="0">
                  <a:pos x="18" y="18"/>
                </a:cxn>
                <a:cxn ang="0">
                  <a:pos x="29" y="7"/>
                </a:cxn>
                <a:cxn ang="0">
                  <a:pos x="43" y="0"/>
                </a:cxn>
                <a:cxn ang="0">
                  <a:pos x="61" y="0"/>
                </a:cxn>
              </a:cxnLst>
              <a:rect l="0" t="0" r="r" b="b"/>
              <a:pathLst>
                <a:path w="123" h="135">
                  <a:moveTo>
                    <a:pt x="61" y="7"/>
                  </a:moveTo>
                  <a:lnTo>
                    <a:pt x="51" y="11"/>
                  </a:lnTo>
                  <a:lnTo>
                    <a:pt x="43" y="15"/>
                  </a:lnTo>
                  <a:lnTo>
                    <a:pt x="40" y="18"/>
                  </a:lnTo>
                  <a:lnTo>
                    <a:pt x="32" y="26"/>
                  </a:lnTo>
                  <a:lnTo>
                    <a:pt x="29" y="37"/>
                  </a:lnTo>
                  <a:lnTo>
                    <a:pt x="29" y="44"/>
                  </a:lnTo>
                  <a:lnTo>
                    <a:pt x="25" y="66"/>
                  </a:lnTo>
                  <a:lnTo>
                    <a:pt x="25" y="77"/>
                  </a:lnTo>
                  <a:lnTo>
                    <a:pt x="29" y="87"/>
                  </a:lnTo>
                  <a:lnTo>
                    <a:pt x="29" y="98"/>
                  </a:lnTo>
                  <a:lnTo>
                    <a:pt x="32" y="106"/>
                  </a:lnTo>
                  <a:lnTo>
                    <a:pt x="40" y="113"/>
                  </a:lnTo>
                  <a:lnTo>
                    <a:pt x="43" y="120"/>
                  </a:lnTo>
                  <a:lnTo>
                    <a:pt x="54" y="124"/>
                  </a:lnTo>
                  <a:lnTo>
                    <a:pt x="61" y="124"/>
                  </a:lnTo>
                  <a:lnTo>
                    <a:pt x="72" y="124"/>
                  </a:lnTo>
                  <a:lnTo>
                    <a:pt x="80" y="117"/>
                  </a:lnTo>
                  <a:lnTo>
                    <a:pt x="87" y="109"/>
                  </a:lnTo>
                  <a:lnTo>
                    <a:pt x="94" y="98"/>
                  </a:lnTo>
                  <a:lnTo>
                    <a:pt x="94" y="84"/>
                  </a:lnTo>
                  <a:lnTo>
                    <a:pt x="98" y="66"/>
                  </a:lnTo>
                  <a:lnTo>
                    <a:pt x="94" y="44"/>
                  </a:lnTo>
                  <a:lnTo>
                    <a:pt x="94" y="37"/>
                  </a:lnTo>
                  <a:lnTo>
                    <a:pt x="91" y="26"/>
                  </a:lnTo>
                  <a:lnTo>
                    <a:pt x="83" y="18"/>
                  </a:lnTo>
                  <a:lnTo>
                    <a:pt x="80" y="15"/>
                  </a:lnTo>
                  <a:lnTo>
                    <a:pt x="69" y="11"/>
                  </a:lnTo>
                  <a:lnTo>
                    <a:pt x="61" y="7"/>
                  </a:lnTo>
                  <a:close/>
                  <a:moveTo>
                    <a:pt x="61" y="0"/>
                  </a:moveTo>
                  <a:lnTo>
                    <a:pt x="80" y="0"/>
                  </a:lnTo>
                  <a:lnTo>
                    <a:pt x="94" y="7"/>
                  </a:lnTo>
                  <a:lnTo>
                    <a:pt x="105" y="18"/>
                  </a:lnTo>
                  <a:lnTo>
                    <a:pt x="116" y="29"/>
                  </a:lnTo>
                  <a:lnTo>
                    <a:pt x="123" y="47"/>
                  </a:lnTo>
                  <a:lnTo>
                    <a:pt x="123" y="66"/>
                  </a:lnTo>
                  <a:lnTo>
                    <a:pt x="123" y="80"/>
                  </a:lnTo>
                  <a:lnTo>
                    <a:pt x="120" y="91"/>
                  </a:lnTo>
                  <a:lnTo>
                    <a:pt x="112" y="102"/>
                  </a:lnTo>
                  <a:lnTo>
                    <a:pt x="109" y="113"/>
                  </a:lnTo>
                  <a:lnTo>
                    <a:pt x="98" y="124"/>
                  </a:lnTo>
                  <a:lnTo>
                    <a:pt x="87" y="127"/>
                  </a:lnTo>
                  <a:lnTo>
                    <a:pt x="72" y="135"/>
                  </a:lnTo>
                  <a:lnTo>
                    <a:pt x="61" y="135"/>
                  </a:lnTo>
                  <a:lnTo>
                    <a:pt x="47" y="135"/>
                  </a:lnTo>
                  <a:lnTo>
                    <a:pt x="36" y="131"/>
                  </a:lnTo>
                  <a:lnTo>
                    <a:pt x="25" y="124"/>
                  </a:lnTo>
                  <a:lnTo>
                    <a:pt x="18" y="117"/>
                  </a:lnTo>
                  <a:lnTo>
                    <a:pt x="11" y="106"/>
                  </a:lnTo>
                  <a:lnTo>
                    <a:pt x="3" y="95"/>
                  </a:lnTo>
                  <a:lnTo>
                    <a:pt x="0" y="80"/>
                  </a:lnTo>
                  <a:lnTo>
                    <a:pt x="0" y="66"/>
                  </a:lnTo>
                  <a:lnTo>
                    <a:pt x="0" y="47"/>
                  </a:lnTo>
                  <a:lnTo>
                    <a:pt x="7" y="33"/>
                  </a:lnTo>
                  <a:lnTo>
                    <a:pt x="18" y="18"/>
                  </a:lnTo>
                  <a:lnTo>
                    <a:pt x="29" y="7"/>
                  </a:lnTo>
                  <a:lnTo>
                    <a:pt x="43" y="0"/>
                  </a:lnTo>
                  <a:lnTo>
                    <a:pt x="61" y="0"/>
                  </a:lnTo>
                  <a:close/>
                </a:path>
              </a:pathLst>
            </a:custGeom>
            <a:solidFill>
              <a:srgbClr val="000000"/>
            </a:solidFill>
            <a:ln w="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90858" name="Freeform 42"/>
            <p:cNvSpPr>
              <a:spLocks/>
            </p:cNvSpPr>
            <p:nvPr/>
          </p:nvSpPr>
          <p:spPr bwMode="auto">
            <a:xfrm>
              <a:off x="8928" y="10687"/>
              <a:ext cx="142" cy="131"/>
            </a:xfrm>
            <a:custGeom>
              <a:avLst/>
              <a:gdLst/>
              <a:ahLst/>
              <a:cxnLst>
                <a:cxn ang="0">
                  <a:pos x="88" y="0"/>
                </a:cxn>
                <a:cxn ang="0">
                  <a:pos x="99" y="0"/>
                </a:cxn>
                <a:cxn ang="0">
                  <a:pos x="110" y="4"/>
                </a:cxn>
                <a:cxn ang="0">
                  <a:pos x="113" y="11"/>
                </a:cxn>
                <a:cxn ang="0">
                  <a:pos x="121" y="18"/>
                </a:cxn>
                <a:cxn ang="0">
                  <a:pos x="124" y="29"/>
                </a:cxn>
                <a:cxn ang="0">
                  <a:pos x="124" y="40"/>
                </a:cxn>
                <a:cxn ang="0">
                  <a:pos x="124" y="106"/>
                </a:cxn>
                <a:cxn ang="0">
                  <a:pos x="124" y="117"/>
                </a:cxn>
                <a:cxn ang="0">
                  <a:pos x="131" y="120"/>
                </a:cxn>
                <a:cxn ang="0">
                  <a:pos x="135" y="120"/>
                </a:cxn>
                <a:cxn ang="0">
                  <a:pos x="142" y="120"/>
                </a:cxn>
                <a:cxn ang="0">
                  <a:pos x="142" y="131"/>
                </a:cxn>
                <a:cxn ang="0">
                  <a:pos x="80" y="131"/>
                </a:cxn>
                <a:cxn ang="0">
                  <a:pos x="80" y="120"/>
                </a:cxn>
                <a:cxn ang="0">
                  <a:pos x="88" y="120"/>
                </a:cxn>
                <a:cxn ang="0">
                  <a:pos x="91" y="120"/>
                </a:cxn>
                <a:cxn ang="0">
                  <a:pos x="95" y="120"/>
                </a:cxn>
                <a:cxn ang="0">
                  <a:pos x="99" y="117"/>
                </a:cxn>
                <a:cxn ang="0">
                  <a:pos x="99" y="109"/>
                </a:cxn>
                <a:cxn ang="0">
                  <a:pos x="99" y="44"/>
                </a:cxn>
                <a:cxn ang="0">
                  <a:pos x="99" y="29"/>
                </a:cxn>
                <a:cxn ang="0">
                  <a:pos x="91" y="22"/>
                </a:cxn>
                <a:cxn ang="0">
                  <a:pos x="84" y="15"/>
                </a:cxn>
                <a:cxn ang="0">
                  <a:pos x="77" y="15"/>
                </a:cxn>
                <a:cxn ang="0">
                  <a:pos x="66" y="15"/>
                </a:cxn>
                <a:cxn ang="0">
                  <a:pos x="55" y="22"/>
                </a:cxn>
                <a:cxn ang="0">
                  <a:pos x="48" y="29"/>
                </a:cxn>
                <a:cxn ang="0">
                  <a:pos x="44" y="33"/>
                </a:cxn>
                <a:cxn ang="0">
                  <a:pos x="44" y="106"/>
                </a:cxn>
                <a:cxn ang="0">
                  <a:pos x="44" y="113"/>
                </a:cxn>
                <a:cxn ang="0">
                  <a:pos x="51" y="120"/>
                </a:cxn>
                <a:cxn ang="0">
                  <a:pos x="59" y="120"/>
                </a:cxn>
                <a:cxn ang="0">
                  <a:pos x="62" y="120"/>
                </a:cxn>
                <a:cxn ang="0">
                  <a:pos x="62" y="131"/>
                </a:cxn>
                <a:cxn ang="0">
                  <a:pos x="0" y="131"/>
                </a:cxn>
                <a:cxn ang="0">
                  <a:pos x="0" y="120"/>
                </a:cxn>
                <a:cxn ang="0">
                  <a:pos x="8" y="120"/>
                </a:cxn>
                <a:cxn ang="0">
                  <a:pos x="11" y="120"/>
                </a:cxn>
                <a:cxn ang="0">
                  <a:pos x="15" y="120"/>
                </a:cxn>
                <a:cxn ang="0">
                  <a:pos x="19" y="117"/>
                </a:cxn>
                <a:cxn ang="0">
                  <a:pos x="19" y="113"/>
                </a:cxn>
                <a:cxn ang="0">
                  <a:pos x="19" y="109"/>
                </a:cxn>
                <a:cxn ang="0">
                  <a:pos x="19" y="29"/>
                </a:cxn>
                <a:cxn ang="0">
                  <a:pos x="19" y="22"/>
                </a:cxn>
                <a:cxn ang="0">
                  <a:pos x="11" y="15"/>
                </a:cxn>
                <a:cxn ang="0">
                  <a:pos x="8" y="15"/>
                </a:cxn>
                <a:cxn ang="0">
                  <a:pos x="0" y="11"/>
                </a:cxn>
                <a:cxn ang="0">
                  <a:pos x="0" y="4"/>
                </a:cxn>
                <a:cxn ang="0">
                  <a:pos x="40" y="0"/>
                </a:cxn>
                <a:cxn ang="0">
                  <a:pos x="44" y="4"/>
                </a:cxn>
                <a:cxn ang="0">
                  <a:pos x="44" y="22"/>
                </a:cxn>
                <a:cxn ang="0">
                  <a:pos x="44" y="22"/>
                </a:cxn>
                <a:cxn ang="0">
                  <a:pos x="51" y="15"/>
                </a:cxn>
                <a:cxn ang="0">
                  <a:pos x="62" y="7"/>
                </a:cxn>
                <a:cxn ang="0">
                  <a:pos x="73" y="0"/>
                </a:cxn>
                <a:cxn ang="0">
                  <a:pos x="80" y="0"/>
                </a:cxn>
                <a:cxn ang="0">
                  <a:pos x="88" y="0"/>
                </a:cxn>
              </a:cxnLst>
              <a:rect l="0" t="0" r="r" b="b"/>
              <a:pathLst>
                <a:path w="142" h="131">
                  <a:moveTo>
                    <a:pt x="88" y="0"/>
                  </a:moveTo>
                  <a:lnTo>
                    <a:pt x="99" y="0"/>
                  </a:lnTo>
                  <a:lnTo>
                    <a:pt x="110" y="4"/>
                  </a:lnTo>
                  <a:lnTo>
                    <a:pt x="113" y="11"/>
                  </a:lnTo>
                  <a:lnTo>
                    <a:pt x="121" y="18"/>
                  </a:lnTo>
                  <a:lnTo>
                    <a:pt x="124" y="29"/>
                  </a:lnTo>
                  <a:lnTo>
                    <a:pt x="124" y="40"/>
                  </a:lnTo>
                  <a:lnTo>
                    <a:pt x="124" y="106"/>
                  </a:lnTo>
                  <a:lnTo>
                    <a:pt x="124" y="117"/>
                  </a:lnTo>
                  <a:lnTo>
                    <a:pt x="131" y="120"/>
                  </a:lnTo>
                  <a:lnTo>
                    <a:pt x="135" y="120"/>
                  </a:lnTo>
                  <a:lnTo>
                    <a:pt x="142" y="120"/>
                  </a:lnTo>
                  <a:lnTo>
                    <a:pt x="142" y="131"/>
                  </a:lnTo>
                  <a:lnTo>
                    <a:pt x="80" y="131"/>
                  </a:lnTo>
                  <a:lnTo>
                    <a:pt x="80" y="120"/>
                  </a:lnTo>
                  <a:lnTo>
                    <a:pt x="88" y="120"/>
                  </a:lnTo>
                  <a:lnTo>
                    <a:pt x="91" y="120"/>
                  </a:lnTo>
                  <a:lnTo>
                    <a:pt x="95" y="120"/>
                  </a:lnTo>
                  <a:lnTo>
                    <a:pt x="99" y="117"/>
                  </a:lnTo>
                  <a:lnTo>
                    <a:pt x="99" y="109"/>
                  </a:lnTo>
                  <a:lnTo>
                    <a:pt x="99" y="44"/>
                  </a:lnTo>
                  <a:lnTo>
                    <a:pt x="99" y="29"/>
                  </a:lnTo>
                  <a:lnTo>
                    <a:pt x="91" y="22"/>
                  </a:lnTo>
                  <a:lnTo>
                    <a:pt x="84" y="15"/>
                  </a:lnTo>
                  <a:lnTo>
                    <a:pt x="77" y="15"/>
                  </a:lnTo>
                  <a:lnTo>
                    <a:pt x="66" y="15"/>
                  </a:lnTo>
                  <a:lnTo>
                    <a:pt x="55" y="22"/>
                  </a:lnTo>
                  <a:lnTo>
                    <a:pt x="48" y="29"/>
                  </a:lnTo>
                  <a:lnTo>
                    <a:pt x="44" y="33"/>
                  </a:lnTo>
                  <a:lnTo>
                    <a:pt x="44" y="106"/>
                  </a:lnTo>
                  <a:lnTo>
                    <a:pt x="44" y="113"/>
                  </a:lnTo>
                  <a:lnTo>
                    <a:pt x="51" y="120"/>
                  </a:lnTo>
                  <a:lnTo>
                    <a:pt x="59" y="120"/>
                  </a:lnTo>
                  <a:lnTo>
                    <a:pt x="62" y="120"/>
                  </a:lnTo>
                  <a:lnTo>
                    <a:pt x="62" y="131"/>
                  </a:lnTo>
                  <a:lnTo>
                    <a:pt x="0" y="131"/>
                  </a:lnTo>
                  <a:lnTo>
                    <a:pt x="0" y="120"/>
                  </a:lnTo>
                  <a:lnTo>
                    <a:pt x="8" y="120"/>
                  </a:lnTo>
                  <a:lnTo>
                    <a:pt x="11" y="120"/>
                  </a:lnTo>
                  <a:lnTo>
                    <a:pt x="15" y="120"/>
                  </a:lnTo>
                  <a:lnTo>
                    <a:pt x="19" y="117"/>
                  </a:lnTo>
                  <a:lnTo>
                    <a:pt x="19" y="113"/>
                  </a:lnTo>
                  <a:lnTo>
                    <a:pt x="19" y="109"/>
                  </a:lnTo>
                  <a:lnTo>
                    <a:pt x="19" y="29"/>
                  </a:lnTo>
                  <a:lnTo>
                    <a:pt x="19" y="22"/>
                  </a:lnTo>
                  <a:lnTo>
                    <a:pt x="11" y="15"/>
                  </a:lnTo>
                  <a:lnTo>
                    <a:pt x="8" y="15"/>
                  </a:lnTo>
                  <a:lnTo>
                    <a:pt x="0" y="11"/>
                  </a:lnTo>
                  <a:lnTo>
                    <a:pt x="0" y="4"/>
                  </a:lnTo>
                  <a:lnTo>
                    <a:pt x="40" y="0"/>
                  </a:lnTo>
                  <a:lnTo>
                    <a:pt x="44" y="4"/>
                  </a:lnTo>
                  <a:lnTo>
                    <a:pt x="44" y="22"/>
                  </a:lnTo>
                  <a:lnTo>
                    <a:pt x="51" y="15"/>
                  </a:lnTo>
                  <a:lnTo>
                    <a:pt x="62" y="7"/>
                  </a:lnTo>
                  <a:lnTo>
                    <a:pt x="73" y="0"/>
                  </a:lnTo>
                  <a:lnTo>
                    <a:pt x="80" y="0"/>
                  </a:lnTo>
                  <a:lnTo>
                    <a:pt x="88" y="0"/>
                  </a:lnTo>
                  <a:close/>
                </a:path>
              </a:pathLst>
            </a:custGeom>
            <a:solidFill>
              <a:srgbClr val="000000"/>
            </a:solidFill>
            <a:ln w="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90857" name="Freeform 41"/>
            <p:cNvSpPr>
              <a:spLocks noEditPoints="1"/>
            </p:cNvSpPr>
            <p:nvPr/>
          </p:nvSpPr>
          <p:spPr bwMode="auto">
            <a:xfrm>
              <a:off x="6761" y="10865"/>
              <a:ext cx="182" cy="186"/>
            </a:xfrm>
            <a:custGeom>
              <a:avLst/>
              <a:gdLst/>
              <a:ahLst/>
              <a:cxnLst>
                <a:cxn ang="0">
                  <a:pos x="54" y="91"/>
                </a:cxn>
                <a:cxn ang="0">
                  <a:pos x="80" y="88"/>
                </a:cxn>
                <a:cxn ang="0">
                  <a:pos x="102" y="80"/>
                </a:cxn>
                <a:cxn ang="0">
                  <a:pos x="109" y="59"/>
                </a:cxn>
                <a:cxn ang="0">
                  <a:pos x="113" y="37"/>
                </a:cxn>
                <a:cxn ang="0">
                  <a:pos x="102" y="22"/>
                </a:cxn>
                <a:cxn ang="0">
                  <a:pos x="87" y="11"/>
                </a:cxn>
                <a:cxn ang="0">
                  <a:pos x="54" y="11"/>
                </a:cxn>
                <a:cxn ang="0">
                  <a:pos x="87" y="0"/>
                </a:cxn>
                <a:cxn ang="0">
                  <a:pos x="109" y="4"/>
                </a:cxn>
                <a:cxn ang="0">
                  <a:pos x="127" y="11"/>
                </a:cxn>
                <a:cxn ang="0">
                  <a:pos x="138" y="26"/>
                </a:cxn>
                <a:cxn ang="0">
                  <a:pos x="145" y="44"/>
                </a:cxn>
                <a:cxn ang="0">
                  <a:pos x="142" y="62"/>
                </a:cxn>
                <a:cxn ang="0">
                  <a:pos x="131" y="77"/>
                </a:cxn>
                <a:cxn ang="0">
                  <a:pos x="116" y="88"/>
                </a:cxn>
                <a:cxn ang="0">
                  <a:pos x="113" y="110"/>
                </a:cxn>
                <a:cxn ang="0">
                  <a:pos x="131" y="139"/>
                </a:cxn>
                <a:cxn ang="0">
                  <a:pos x="149" y="161"/>
                </a:cxn>
                <a:cxn ang="0">
                  <a:pos x="164" y="171"/>
                </a:cxn>
                <a:cxn ang="0">
                  <a:pos x="182" y="175"/>
                </a:cxn>
                <a:cxn ang="0">
                  <a:pos x="131" y="186"/>
                </a:cxn>
                <a:cxn ang="0">
                  <a:pos x="102" y="142"/>
                </a:cxn>
                <a:cxn ang="0">
                  <a:pos x="54" y="102"/>
                </a:cxn>
                <a:cxn ang="0">
                  <a:pos x="54" y="168"/>
                </a:cxn>
                <a:cxn ang="0">
                  <a:pos x="62" y="175"/>
                </a:cxn>
                <a:cxn ang="0">
                  <a:pos x="69" y="175"/>
                </a:cxn>
                <a:cxn ang="0">
                  <a:pos x="80" y="186"/>
                </a:cxn>
                <a:cxn ang="0">
                  <a:pos x="0" y="175"/>
                </a:cxn>
                <a:cxn ang="0">
                  <a:pos x="14" y="175"/>
                </a:cxn>
                <a:cxn ang="0">
                  <a:pos x="22" y="171"/>
                </a:cxn>
                <a:cxn ang="0">
                  <a:pos x="25" y="164"/>
                </a:cxn>
                <a:cxn ang="0">
                  <a:pos x="25" y="26"/>
                </a:cxn>
                <a:cxn ang="0">
                  <a:pos x="22" y="15"/>
                </a:cxn>
                <a:cxn ang="0">
                  <a:pos x="11" y="11"/>
                </a:cxn>
                <a:cxn ang="0">
                  <a:pos x="0" y="0"/>
                </a:cxn>
              </a:cxnLst>
              <a:rect l="0" t="0" r="r" b="b"/>
              <a:pathLst>
                <a:path w="182" h="186">
                  <a:moveTo>
                    <a:pt x="54" y="11"/>
                  </a:moveTo>
                  <a:lnTo>
                    <a:pt x="54" y="91"/>
                  </a:lnTo>
                  <a:lnTo>
                    <a:pt x="69" y="91"/>
                  </a:lnTo>
                  <a:lnTo>
                    <a:pt x="80" y="88"/>
                  </a:lnTo>
                  <a:lnTo>
                    <a:pt x="91" y="84"/>
                  </a:lnTo>
                  <a:lnTo>
                    <a:pt x="102" y="80"/>
                  </a:lnTo>
                  <a:lnTo>
                    <a:pt x="105" y="70"/>
                  </a:lnTo>
                  <a:lnTo>
                    <a:pt x="109" y="59"/>
                  </a:lnTo>
                  <a:lnTo>
                    <a:pt x="113" y="48"/>
                  </a:lnTo>
                  <a:lnTo>
                    <a:pt x="113" y="37"/>
                  </a:lnTo>
                  <a:lnTo>
                    <a:pt x="109" y="30"/>
                  </a:lnTo>
                  <a:lnTo>
                    <a:pt x="102" y="22"/>
                  </a:lnTo>
                  <a:lnTo>
                    <a:pt x="94" y="15"/>
                  </a:lnTo>
                  <a:lnTo>
                    <a:pt x="87" y="11"/>
                  </a:lnTo>
                  <a:lnTo>
                    <a:pt x="76" y="11"/>
                  </a:lnTo>
                  <a:lnTo>
                    <a:pt x="54" y="11"/>
                  </a:lnTo>
                  <a:close/>
                  <a:moveTo>
                    <a:pt x="0" y="0"/>
                  </a:moveTo>
                  <a:lnTo>
                    <a:pt x="87" y="0"/>
                  </a:lnTo>
                  <a:lnTo>
                    <a:pt x="98" y="0"/>
                  </a:lnTo>
                  <a:lnTo>
                    <a:pt x="109" y="4"/>
                  </a:lnTo>
                  <a:lnTo>
                    <a:pt x="116" y="8"/>
                  </a:lnTo>
                  <a:lnTo>
                    <a:pt x="127" y="11"/>
                  </a:lnTo>
                  <a:lnTo>
                    <a:pt x="134" y="19"/>
                  </a:lnTo>
                  <a:lnTo>
                    <a:pt x="138" y="26"/>
                  </a:lnTo>
                  <a:lnTo>
                    <a:pt x="142" y="33"/>
                  </a:lnTo>
                  <a:lnTo>
                    <a:pt x="145" y="44"/>
                  </a:lnTo>
                  <a:lnTo>
                    <a:pt x="142" y="55"/>
                  </a:lnTo>
                  <a:lnTo>
                    <a:pt x="142" y="62"/>
                  </a:lnTo>
                  <a:lnTo>
                    <a:pt x="138" y="73"/>
                  </a:lnTo>
                  <a:lnTo>
                    <a:pt x="131" y="77"/>
                  </a:lnTo>
                  <a:lnTo>
                    <a:pt x="124" y="84"/>
                  </a:lnTo>
                  <a:lnTo>
                    <a:pt x="116" y="88"/>
                  </a:lnTo>
                  <a:lnTo>
                    <a:pt x="98" y="95"/>
                  </a:lnTo>
                  <a:lnTo>
                    <a:pt x="113" y="110"/>
                  </a:lnTo>
                  <a:lnTo>
                    <a:pt x="124" y="124"/>
                  </a:lnTo>
                  <a:lnTo>
                    <a:pt x="131" y="139"/>
                  </a:lnTo>
                  <a:lnTo>
                    <a:pt x="145" y="153"/>
                  </a:lnTo>
                  <a:lnTo>
                    <a:pt x="149" y="161"/>
                  </a:lnTo>
                  <a:lnTo>
                    <a:pt x="153" y="168"/>
                  </a:lnTo>
                  <a:lnTo>
                    <a:pt x="164" y="171"/>
                  </a:lnTo>
                  <a:lnTo>
                    <a:pt x="171" y="175"/>
                  </a:lnTo>
                  <a:lnTo>
                    <a:pt x="182" y="175"/>
                  </a:lnTo>
                  <a:lnTo>
                    <a:pt x="182" y="186"/>
                  </a:lnTo>
                  <a:lnTo>
                    <a:pt x="131" y="186"/>
                  </a:lnTo>
                  <a:lnTo>
                    <a:pt x="116" y="161"/>
                  </a:lnTo>
                  <a:lnTo>
                    <a:pt x="102" y="142"/>
                  </a:lnTo>
                  <a:lnTo>
                    <a:pt x="73" y="102"/>
                  </a:lnTo>
                  <a:lnTo>
                    <a:pt x="54" y="102"/>
                  </a:lnTo>
                  <a:lnTo>
                    <a:pt x="54" y="161"/>
                  </a:lnTo>
                  <a:lnTo>
                    <a:pt x="54" y="168"/>
                  </a:lnTo>
                  <a:lnTo>
                    <a:pt x="58" y="171"/>
                  </a:lnTo>
                  <a:lnTo>
                    <a:pt x="62" y="175"/>
                  </a:lnTo>
                  <a:lnTo>
                    <a:pt x="65" y="175"/>
                  </a:lnTo>
                  <a:lnTo>
                    <a:pt x="69" y="175"/>
                  </a:lnTo>
                  <a:lnTo>
                    <a:pt x="80" y="175"/>
                  </a:lnTo>
                  <a:lnTo>
                    <a:pt x="80" y="186"/>
                  </a:lnTo>
                  <a:lnTo>
                    <a:pt x="0" y="186"/>
                  </a:lnTo>
                  <a:lnTo>
                    <a:pt x="0" y="175"/>
                  </a:lnTo>
                  <a:lnTo>
                    <a:pt x="11" y="175"/>
                  </a:lnTo>
                  <a:lnTo>
                    <a:pt x="14" y="175"/>
                  </a:lnTo>
                  <a:lnTo>
                    <a:pt x="18" y="175"/>
                  </a:lnTo>
                  <a:lnTo>
                    <a:pt x="22" y="171"/>
                  </a:lnTo>
                  <a:lnTo>
                    <a:pt x="25" y="168"/>
                  </a:lnTo>
                  <a:lnTo>
                    <a:pt x="25" y="164"/>
                  </a:lnTo>
                  <a:lnTo>
                    <a:pt x="25" y="161"/>
                  </a:lnTo>
                  <a:lnTo>
                    <a:pt x="25" y="26"/>
                  </a:lnTo>
                  <a:lnTo>
                    <a:pt x="25" y="19"/>
                  </a:lnTo>
                  <a:lnTo>
                    <a:pt x="22" y="15"/>
                  </a:lnTo>
                  <a:lnTo>
                    <a:pt x="18" y="15"/>
                  </a:lnTo>
                  <a:lnTo>
                    <a:pt x="11" y="11"/>
                  </a:lnTo>
                  <a:lnTo>
                    <a:pt x="0" y="11"/>
                  </a:lnTo>
                  <a:lnTo>
                    <a:pt x="0" y="0"/>
                  </a:lnTo>
                  <a:close/>
                </a:path>
              </a:pathLst>
            </a:custGeom>
            <a:solidFill>
              <a:srgbClr val="000000"/>
            </a:solidFill>
            <a:ln w="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90856" name="Freeform 40"/>
            <p:cNvSpPr>
              <a:spLocks noEditPoints="1"/>
            </p:cNvSpPr>
            <p:nvPr/>
          </p:nvSpPr>
          <p:spPr bwMode="auto">
            <a:xfrm>
              <a:off x="6946" y="10920"/>
              <a:ext cx="113" cy="135"/>
            </a:xfrm>
            <a:custGeom>
              <a:avLst/>
              <a:gdLst/>
              <a:ahLst/>
              <a:cxnLst>
                <a:cxn ang="0">
                  <a:pos x="59" y="7"/>
                </a:cxn>
                <a:cxn ang="0">
                  <a:pos x="48" y="11"/>
                </a:cxn>
                <a:cxn ang="0">
                  <a:pos x="40" y="15"/>
                </a:cxn>
                <a:cxn ang="0">
                  <a:pos x="33" y="18"/>
                </a:cxn>
                <a:cxn ang="0">
                  <a:pos x="29" y="29"/>
                </a:cxn>
                <a:cxn ang="0">
                  <a:pos x="26" y="40"/>
                </a:cxn>
                <a:cxn ang="0">
                  <a:pos x="26" y="51"/>
                </a:cxn>
                <a:cxn ang="0">
                  <a:pos x="84" y="51"/>
                </a:cxn>
                <a:cxn ang="0">
                  <a:pos x="84" y="36"/>
                </a:cxn>
                <a:cxn ang="0">
                  <a:pos x="80" y="29"/>
                </a:cxn>
                <a:cxn ang="0">
                  <a:pos x="80" y="22"/>
                </a:cxn>
                <a:cxn ang="0">
                  <a:pos x="77" y="18"/>
                </a:cxn>
                <a:cxn ang="0">
                  <a:pos x="70" y="11"/>
                </a:cxn>
                <a:cxn ang="0">
                  <a:pos x="66" y="11"/>
                </a:cxn>
                <a:cxn ang="0">
                  <a:pos x="59" y="7"/>
                </a:cxn>
                <a:cxn ang="0">
                  <a:pos x="59" y="0"/>
                </a:cxn>
                <a:cxn ang="0">
                  <a:pos x="70" y="0"/>
                </a:cxn>
                <a:cxn ang="0">
                  <a:pos x="80" y="4"/>
                </a:cxn>
                <a:cxn ang="0">
                  <a:pos x="91" y="7"/>
                </a:cxn>
                <a:cxn ang="0">
                  <a:pos x="99" y="15"/>
                </a:cxn>
                <a:cxn ang="0">
                  <a:pos x="102" y="22"/>
                </a:cxn>
                <a:cxn ang="0">
                  <a:pos x="106" y="33"/>
                </a:cxn>
                <a:cxn ang="0">
                  <a:pos x="110" y="44"/>
                </a:cxn>
                <a:cxn ang="0">
                  <a:pos x="110" y="55"/>
                </a:cxn>
                <a:cxn ang="0">
                  <a:pos x="110" y="62"/>
                </a:cxn>
                <a:cxn ang="0">
                  <a:pos x="26" y="62"/>
                </a:cxn>
                <a:cxn ang="0">
                  <a:pos x="26" y="73"/>
                </a:cxn>
                <a:cxn ang="0">
                  <a:pos x="26" y="84"/>
                </a:cxn>
                <a:cxn ang="0">
                  <a:pos x="29" y="95"/>
                </a:cxn>
                <a:cxn ang="0">
                  <a:pos x="33" y="102"/>
                </a:cxn>
                <a:cxn ang="0">
                  <a:pos x="40" y="109"/>
                </a:cxn>
                <a:cxn ang="0">
                  <a:pos x="48" y="116"/>
                </a:cxn>
                <a:cxn ang="0">
                  <a:pos x="59" y="120"/>
                </a:cxn>
                <a:cxn ang="0">
                  <a:pos x="66" y="120"/>
                </a:cxn>
                <a:cxn ang="0">
                  <a:pos x="77" y="120"/>
                </a:cxn>
                <a:cxn ang="0">
                  <a:pos x="88" y="113"/>
                </a:cxn>
                <a:cxn ang="0">
                  <a:pos x="95" y="106"/>
                </a:cxn>
                <a:cxn ang="0">
                  <a:pos x="102" y="95"/>
                </a:cxn>
                <a:cxn ang="0">
                  <a:pos x="113" y="102"/>
                </a:cxn>
                <a:cxn ang="0">
                  <a:pos x="102" y="113"/>
                </a:cxn>
                <a:cxn ang="0">
                  <a:pos x="91" y="124"/>
                </a:cxn>
                <a:cxn ang="0">
                  <a:pos x="77" y="131"/>
                </a:cxn>
                <a:cxn ang="0">
                  <a:pos x="59" y="135"/>
                </a:cxn>
                <a:cxn ang="0">
                  <a:pos x="44" y="131"/>
                </a:cxn>
                <a:cxn ang="0">
                  <a:pos x="33" y="127"/>
                </a:cxn>
                <a:cxn ang="0">
                  <a:pos x="22" y="124"/>
                </a:cxn>
                <a:cxn ang="0">
                  <a:pos x="15" y="113"/>
                </a:cxn>
                <a:cxn ang="0">
                  <a:pos x="8" y="102"/>
                </a:cxn>
                <a:cxn ang="0">
                  <a:pos x="4" y="91"/>
                </a:cxn>
                <a:cxn ang="0">
                  <a:pos x="0" y="80"/>
                </a:cxn>
                <a:cxn ang="0">
                  <a:pos x="0" y="66"/>
                </a:cxn>
                <a:cxn ang="0">
                  <a:pos x="0" y="55"/>
                </a:cxn>
                <a:cxn ang="0">
                  <a:pos x="4" y="40"/>
                </a:cxn>
                <a:cxn ang="0">
                  <a:pos x="8" y="29"/>
                </a:cxn>
                <a:cxn ang="0">
                  <a:pos x="15" y="18"/>
                </a:cxn>
                <a:cxn ang="0">
                  <a:pos x="22" y="11"/>
                </a:cxn>
                <a:cxn ang="0">
                  <a:pos x="33" y="4"/>
                </a:cxn>
                <a:cxn ang="0">
                  <a:pos x="44" y="0"/>
                </a:cxn>
                <a:cxn ang="0">
                  <a:pos x="59" y="0"/>
                </a:cxn>
              </a:cxnLst>
              <a:rect l="0" t="0" r="r" b="b"/>
              <a:pathLst>
                <a:path w="113" h="135">
                  <a:moveTo>
                    <a:pt x="59" y="7"/>
                  </a:moveTo>
                  <a:lnTo>
                    <a:pt x="48" y="11"/>
                  </a:lnTo>
                  <a:lnTo>
                    <a:pt x="40" y="15"/>
                  </a:lnTo>
                  <a:lnTo>
                    <a:pt x="33" y="18"/>
                  </a:lnTo>
                  <a:lnTo>
                    <a:pt x="29" y="29"/>
                  </a:lnTo>
                  <a:lnTo>
                    <a:pt x="26" y="40"/>
                  </a:lnTo>
                  <a:lnTo>
                    <a:pt x="26" y="51"/>
                  </a:lnTo>
                  <a:lnTo>
                    <a:pt x="84" y="51"/>
                  </a:lnTo>
                  <a:lnTo>
                    <a:pt x="84" y="36"/>
                  </a:lnTo>
                  <a:lnTo>
                    <a:pt x="80" y="29"/>
                  </a:lnTo>
                  <a:lnTo>
                    <a:pt x="80" y="22"/>
                  </a:lnTo>
                  <a:lnTo>
                    <a:pt x="77" y="18"/>
                  </a:lnTo>
                  <a:lnTo>
                    <a:pt x="70" y="11"/>
                  </a:lnTo>
                  <a:lnTo>
                    <a:pt x="66" y="11"/>
                  </a:lnTo>
                  <a:lnTo>
                    <a:pt x="59" y="7"/>
                  </a:lnTo>
                  <a:close/>
                  <a:moveTo>
                    <a:pt x="59" y="0"/>
                  </a:moveTo>
                  <a:lnTo>
                    <a:pt x="70" y="0"/>
                  </a:lnTo>
                  <a:lnTo>
                    <a:pt x="80" y="4"/>
                  </a:lnTo>
                  <a:lnTo>
                    <a:pt x="91" y="7"/>
                  </a:lnTo>
                  <a:lnTo>
                    <a:pt x="99" y="15"/>
                  </a:lnTo>
                  <a:lnTo>
                    <a:pt x="102" y="22"/>
                  </a:lnTo>
                  <a:lnTo>
                    <a:pt x="106" y="33"/>
                  </a:lnTo>
                  <a:lnTo>
                    <a:pt x="110" y="44"/>
                  </a:lnTo>
                  <a:lnTo>
                    <a:pt x="110" y="55"/>
                  </a:lnTo>
                  <a:lnTo>
                    <a:pt x="110" y="62"/>
                  </a:lnTo>
                  <a:lnTo>
                    <a:pt x="26" y="62"/>
                  </a:lnTo>
                  <a:lnTo>
                    <a:pt x="26" y="73"/>
                  </a:lnTo>
                  <a:lnTo>
                    <a:pt x="26" y="84"/>
                  </a:lnTo>
                  <a:lnTo>
                    <a:pt x="29" y="95"/>
                  </a:lnTo>
                  <a:lnTo>
                    <a:pt x="33" y="102"/>
                  </a:lnTo>
                  <a:lnTo>
                    <a:pt x="40" y="109"/>
                  </a:lnTo>
                  <a:lnTo>
                    <a:pt x="48" y="116"/>
                  </a:lnTo>
                  <a:lnTo>
                    <a:pt x="59" y="120"/>
                  </a:lnTo>
                  <a:lnTo>
                    <a:pt x="66" y="120"/>
                  </a:lnTo>
                  <a:lnTo>
                    <a:pt x="77" y="120"/>
                  </a:lnTo>
                  <a:lnTo>
                    <a:pt x="88" y="113"/>
                  </a:lnTo>
                  <a:lnTo>
                    <a:pt x="95" y="106"/>
                  </a:lnTo>
                  <a:lnTo>
                    <a:pt x="102" y="95"/>
                  </a:lnTo>
                  <a:lnTo>
                    <a:pt x="113" y="102"/>
                  </a:lnTo>
                  <a:lnTo>
                    <a:pt x="102" y="113"/>
                  </a:lnTo>
                  <a:lnTo>
                    <a:pt x="91" y="124"/>
                  </a:lnTo>
                  <a:lnTo>
                    <a:pt x="77" y="131"/>
                  </a:lnTo>
                  <a:lnTo>
                    <a:pt x="59" y="135"/>
                  </a:lnTo>
                  <a:lnTo>
                    <a:pt x="44" y="131"/>
                  </a:lnTo>
                  <a:lnTo>
                    <a:pt x="33" y="127"/>
                  </a:lnTo>
                  <a:lnTo>
                    <a:pt x="22" y="124"/>
                  </a:lnTo>
                  <a:lnTo>
                    <a:pt x="15" y="113"/>
                  </a:lnTo>
                  <a:lnTo>
                    <a:pt x="8" y="102"/>
                  </a:lnTo>
                  <a:lnTo>
                    <a:pt x="4" y="91"/>
                  </a:lnTo>
                  <a:lnTo>
                    <a:pt x="0" y="80"/>
                  </a:lnTo>
                  <a:lnTo>
                    <a:pt x="0" y="66"/>
                  </a:lnTo>
                  <a:lnTo>
                    <a:pt x="0" y="55"/>
                  </a:lnTo>
                  <a:lnTo>
                    <a:pt x="4" y="40"/>
                  </a:lnTo>
                  <a:lnTo>
                    <a:pt x="8" y="29"/>
                  </a:lnTo>
                  <a:lnTo>
                    <a:pt x="15" y="18"/>
                  </a:lnTo>
                  <a:lnTo>
                    <a:pt x="22" y="11"/>
                  </a:lnTo>
                  <a:lnTo>
                    <a:pt x="33" y="4"/>
                  </a:lnTo>
                  <a:lnTo>
                    <a:pt x="44" y="0"/>
                  </a:lnTo>
                  <a:lnTo>
                    <a:pt x="59" y="0"/>
                  </a:lnTo>
                  <a:close/>
                </a:path>
              </a:pathLst>
            </a:custGeom>
            <a:solidFill>
              <a:srgbClr val="000000"/>
            </a:solidFill>
            <a:ln w="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90855" name="Freeform 39"/>
            <p:cNvSpPr>
              <a:spLocks/>
            </p:cNvSpPr>
            <p:nvPr/>
          </p:nvSpPr>
          <p:spPr bwMode="auto">
            <a:xfrm>
              <a:off x="7074" y="10920"/>
              <a:ext cx="109" cy="135"/>
            </a:xfrm>
            <a:custGeom>
              <a:avLst/>
              <a:gdLst/>
              <a:ahLst/>
              <a:cxnLst>
                <a:cxn ang="0">
                  <a:pos x="62" y="0"/>
                </a:cxn>
                <a:cxn ang="0">
                  <a:pos x="72" y="0"/>
                </a:cxn>
                <a:cxn ang="0">
                  <a:pos x="83" y="4"/>
                </a:cxn>
                <a:cxn ang="0">
                  <a:pos x="91" y="7"/>
                </a:cxn>
                <a:cxn ang="0">
                  <a:pos x="98" y="15"/>
                </a:cxn>
                <a:cxn ang="0">
                  <a:pos x="102" y="22"/>
                </a:cxn>
                <a:cxn ang="0">
                  <a:pos x="102" y="33"/>
                </a:cxn>
                <a:cxn ang="0">
                  <a:pos x="102" y="40"/>
                </a:cxn>
                <a:cxn ang="0">
                  <a:pos x="98" y="44"/>
                </a:cxn>
                <a:cxn ang="0">
                  <a:pos x="94" y="47"/>
                </a:cxn>
                <a:cxn ang="0">
                  <a:pos x="91" y="47"/>
                </a:cxn>
                <a:cxn ang="0">
                  <a:pos x="83" y="47"/>
                </a:cxn>
                <a:cxn ang="0">
                  <a:pos x="76" y="44"/>
                </a:cxn>
                <a:cxn ang="0">
                  <a:pos x="76" y="40"/>
                </a:cxn>
                <a:cxn ang="0">
                  <a:pos x="72" y="36"/>
                </a:cxn>
                <a:cxn ang="0">
                  <a:pos x="76" y="25"/>
                </a:cxn>
                <a:cxn ang="0">
                  <a:pos x="76" y="18"/>
                </a:cxn>
                <a:cxn ang="0">
                  <a:pos x="76" y="15"/>
                </a:cxn>
                <a:cxn ang="0">
                  <a:pos x="72" y="11"/>
                </a:cxn>
                <a:cxn ang="0">
                  <a:pos x="69" y="11"/>
                </a:cxn>
                <a:cxn ang="0">
                  <a:pos x="62" y="7"/>
                </a:cxn>
                <a:cxn ang="0">
                  <a:pos x="47" y="11"/>
                </a:cxn>
                <a:cxn ang="0">
                  <a:pos x="43" y="15"/>
                </a:cxn>
                <a:cxn ang="0">
                  <a:pos x="36" y="22"/>
                </a:cxn>
                <a:cxn ang="0">
                  <a:pos x="32" y="29"/>
                </a:cxn>
                <a:cxn ang="0">
                  <a:pos x="29" y="40"/>
                </a:cxn>
                <a:cxn ang="0">
                  <a:pos x="29" y="51"/>
                </a:cxn>
                <a:cxn ang="0">
                  <a:pos x="25" y="66"/>
                </a:cxn>
                <a:cxn ang="0">
                  <a:pos x="29" y="80"/>
                </a:cxn>
                <a:cxn ang="0">
                  <a:pos x="32" y="95"/>
                </a:cxn>
                <a:cxn ang="0">
                  <a:pos x="36" y="106"/>
                </a:cxn>
                <a:cxn ang="0">
                  <a:pos x="43" y="113"/>
                </a:cxn>
                <a:cxn ang="0">
                  <a:pos x="54" y="116"/>
                </a:cxn>
                <a:cxn ang="0">
                  <a:pos x="65" y="120"/>
                </a:cxn>
                <a:cxn ang="0">
                  <a:pos x="76" y="116"/>
                </a:cxn>
                <a:cxn ang="0">
                  <a:pos x="87" y="113"/>
                </a:cxn>
                <a:cxn ang="0">
                  <a:pos x="94" y="106"/>
                </a:cxn>
                <a:cxn ang="0">
                  <a:pos x="102" y="95"/>
                </a:cxn>
                <a:cxn ang="0">
                  <a:pos x="109" y="102"/>
                </a:cxn>
                <a:cxn ang="0">
                  <a:pos x="102" y="113"/>
                </a:cxn>
                <a:cxn ang="0">
                  <a:pos x="87" y="124"/>
                </a:cxn>
                <a:cxn ang="0">
                  <a:pos x="72" y="131"/>
                </a:cxn>
                <a:cxn ang="0">
                  <a:pos x="58" y="135"/>
                </a:cxn>
                <a:cxn ang="0">
                  <a:pos x="40" y="131"/>
                </a:cxn>
                <a:cxn ang="0">
                  <a:pos x="25" y="127"/>
                </a:cxn>
                <a:cxn ang="0">
                  <a:pos x="14" y="116"/>
                </a:cxn>
                <a:cxn ang="0">
                  <a:pos x="7" y="102"/>
                </a:cxn>
                <a:cxn ang="0">
                  <a:pos x="0" y="84"/>
                </a:cxn>
                <a:cxn ang="0">
                  <a:pos x="0" y="66"/>
                </a:cxn>
                <a:cxn ang="0">
                  <a:pos x="0" y="55"/>
                </a:cxn>
                <a:cxn ang="0">
                  <a:pos x="3" y="40"/>
                </a:cxn>
                <a:cxn ang="0">
                  <a:pos x="11" y="29"/>
                </a:cxn>
                <a:cxn ang="0">
                  <a:pos x="14" y="18"/>
                </a:cxn>
                <a:cxn ang="0">
                  <a:pos x="25" y="11"/>
                </a:cxn>
                <a:cxn ang="0">
                  <a:pos x="36" y="4"/>
                </a:cxn>
                <a:cxn ang="0">
                  <a:pos x="47" y="0"/>
                </a:cxn>
                <a:cxn ang="0">
                  <a:pos x="62" y="0"/>
                </a:cxn>
              </a:cxnLst>
              <a:rect l="0" t="0" r="r" b="b"/>
              <a:pathLst>
                <a:path w="109" h="135">
                  <a:moveTo>
                    <a:pt x="62" y="0"/>
                  </a:moveTo>
                  <a:lnTo>
                    <a:pt x="72" y="0"/>
                  </a:lnTo>
                  <a:lnTo>
                    <a:pt x="83" y="4"/>
                  </a:lnTo>
                  <a:lnTo>
                    <a:pt x="91" y="7"/>
                  </a:lnTo>
                  <a:lnTo>
                    <a:pt x="98" y="15"/>
                  </a:lnTo>
                  <a:lnTo>
                    <a:pt x="102" y="22"/>
                  </a:lnTo>
                  <a:lnTo>
                    <a:pt x="102" y="33"/>
                  </a:lnTo>
                  <a:lnTo>
                    <a:pt x="102" y="40"/>
                  </a:lnTo>
                  <a:lnTo>
                    <a:pt x="98" y="44"/>
                  </a:lnTo>
                  <a:lnTo>
                    <a:pt x="94" y="47"/>
                  </a:lnTo>
                  <a:lnTo>
                    <a:pt x="91" y="47"/>
                  </a:lnTo>
                  <a:lnTo>
                    <a:pt x="83" y="47"/>
                  </a:lnTo>
                  <a:lnTo>
                    <a:pt x="76" y="44"/>
                  </a:lnTo>
                  <a:lnTo>
                    <a:pt x="76" y="40"/>
                  </a:lnTo>
                  <a:lnTo>
                    <a:pt x="72" y="36"/>
                  </a:lnTo>
                  <a:lnTo>
                    <a:pt x="76" y="25"/>
                  </a:lnTo>
                  <a:lnTo>
                    <a:pt x="76" y="18"/>
                  </a:lnTo>
                  <a:lnTo>
                    <a:pt x="76" y="15"/>
                  </a:lnTo>
                  <a:lnTo>
                    <a:pt x="72" y="11"/>
                  </a:lnTo>
                  <a:lnTo>
                    <a:pt x="69" y="11"/>
                  </a:lnTo>
                  <a:lnTo>
                    <a:pt x="62" y="7"/>
                  </a:lnTo>
                  <a:lnTo>
                    <a:pt x="47" y="11"/>
                  </a:lnTo>
                  <a:lnTo>
                    <a:pt x="43" y="15"/>
                  </a:lnTo>
                  <a:lnTo>
                    <a:pt x="36" y="22"/>
                  </a:lnTo>
                  <a:lnTo>
                    <a:pt x="32" y="29"/>
                  </a:lnTo>
                  <a:lnTo>
                    <a:pt x="29" y="40"/>
                  </a:lnTo>
                  <a:lnTo>
                    <a:pt x="29" y="51"/>
                  </a:lnTo>
                  <a:lnTo>
                    <a:pt x="25" y="66"/>
                  </a:lnTo>
                  <a:lnTo>
                    <a:pt x="29" y="80"/>
                  </a:lnTo>
                  <a:lnTo>
                    <a:pt x="32" y="95"/>
                  </a:lnTo>
                  <a:lnTo>
                    <a:pt x="36" y="106"/>
                  </a:lnTo>
                  <a:lnTo>
                    <a:pt x="43" y="113"/>
                  </a:lnTo>
                  <a:lnTo>
                    <a:pt x="54" y="116"/>
                  </a:lnTo>
                  <a:lnTo>
                    <a:pt x="65" y="120"/>
                  </a:lnTo>
                  <a:lnTo>
                    <a:pt x="76" y="116"/>
                  </a:lnTo>
                  <a:lnTo>
                    <a:pt x="87" y="113"/>
                  </a:lnTo>
                  <a:lnTo>
                    <a:pt x="94" y="106"/>
                  </a:lnTo>
                  <a:lnTo>
                    <a:pt x="102" y="95"/>
                  </a:lnTo>
                  <a:lnTo>
                    <a:pt x="109" y="102"/>
                  </a:lnTo>
                  <a:lnTo>
                    <a:pt x="102" y="113"/>
                  </a:lnTo>
                  <a:lnTo>
                    <a:pt x="87" y="124"/>
                  </a:lnTo>
                  <a:lnTo>
                    <a:pt x="72" y="131"/>
                  </a:lnTo>
                  <a:lnTo>
                    <a:pt x="58" y="135"/>
                  </a:lnTo>
                  <a:lnTo>
                    <a:pt x="40" y="131"/>
                  </a:lnTo>
                  <a:lnTo>
                    <a:pt x="25" y="127"/>
                  </a:lnTo>
                  <a:lnTo>
                    <a:pt x="14" y="116"/>
                  </a:lnTo>
                  <a:lnTo>
                    <a:pt x="7" y="102"/>
                  </a:lnTo>
                  <a:lnTo>
                    <a:pt x="0" y="84"/>
                  </a:lnTo>
                  <a:lnTo>
                    <a:pt x="0" y="66"/>
                  </a:lnTo>
                  <a:lnTo>
                    <a:pt x="0" y="55"/>
                  </a:lnTo>
                  <a:lnTo>
                    <a:pt x="3" y="40"/>
                  </a:lnTo>
                  <a:lnTo>
                    <a:pt x="11" y="29"/>
                  </a:lnTo>
                  <a:lnTo>
                    <a:pt x="14" y="18"/>
                  </a:lnTo>
                  <a:lnTo>
                    <a:pt x="25" y="11"/>
                  </a:lnTo>
                  <a:lnTo>
                    <a:pt x="36" y="4"/>
                  </a:lnTo>
                  <a:lnTo>
                    <a:pt x="47" y="0"/>
                  </a:lnTo>
                  <a:lnTo>
                    <a:pt x="62" y="0"/>
                  </a:lnTo>
                  <a:close/>
                </a:path>
              </a:pathLst>
            </a:custGeom>
            <a:solidFill>
              <a:srgbClr val="000000"/>
            </a:solidFill>
            <a:ln w="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90854" name="Freeform 38"/>
            <p:cNvSpPr>
              <a:spLocks/>
            </p:cNvSpPr>
            <p:nvPr/>
          </p:nvSpPr>
          <p:spPr bwMode="auto">
            <a:xfrm>
              <a:off x="7186" y="10884"/>
              <a:ext cx="88" cy="171"/>
            </a:xfrm>
            <a:custGeom>
              <a:avLst/>
              <a:gdLst/>
              <a:ahLst/>
              <a:cxnLst>
                <a:cxn ang="0">
                  <a:pos x="22" y="0"/>
                </a:cxn>
                <a:cxn ang="0">
                  <a:pos x="48" y="0"/>
                </a:cxn>
                <a:cxn ang="0">
                  <a:pos x="48" y="40"/>
                </a:cxn>
                <a:cxn ang="0">
                  <a:pos x="84" y="40"/>
                </a:cxn>
                <a:cxn ang="0">
                  <a:pos x="84" y="51"/>
                </a:cxn>
                <a:cxn ang="0">
                  <a:pos x="48" y="51"/>
                </a:cxn>
                <a:cxn ang="0">
                  <a:pos x="48" y="123"/>
                </a:cxn>
                <a:cxn ang="0">
                  <a:pos x="48" y="138"/>
                </a:cxn>
                <a:cxn ang="0">
                  <a:pos x="51" y="145"/>
                </a:cxn>
                <a:cxn ang="0">
                  <a:pos x="55" y="149"/>
                </a:cxn>
                <a:cxn ang="0">
                  <a:pos x="59" y="152"/>
                </a:cxn>
                <a:cxn ang="0">
                  <a:pos x="62" y="152"/>
                </a:cxn>
                <a:cxn ang="0">
                  <a:pos x="70" y="152"/>
                </a:cxn>
                <a:cxn ang="0">
                  <a:pos x="73" y="152"/>
                </a:cxn>
                <a:cxn ang="0">
                  <a:pos x="77" y="152"/>
                </a:cxn>
                <a:cxn ang="0">
                  <a:pos x="84" y="152"/>
                </a:cxn>
                <a:cxn ang="0">
                  <a:pos x="88" y="152"/>
                </a:cxn>
                <a:cxn ang="0">
                  <a:pos x="88" y="160"/>
                </a:cxn>
                <a:cxn ang="0">
                  <a:pos x="70" y="167"/>
                </a:cxn>
                <a:cxn ang="0">
                  <a:pos x="62" y="167"/>
                </a:cxn>
                <a:cxn ang="0">
                  <a:pos x="51" y="171"/>
                </a:cxn>
                <a:cxn ang="0">
                  <a:pos x="44" y="167"/>
                </a:cxn>
                <a:cxn ang="0">
                  <a:pos x="37" y="167"/>
                </a:cxn>
                <a:cxn ang="0">
                  <a:pos x="30" y="160"/>
                </a:cxn>
                <a:cxn ang="0">
                  <a:pos x="26" y="152"/>
                </a:cxn>
                <a:cxn ang="0">
                  <a:pos x="22" y="138"/>
                </a:cxn>
                <a:cxn ang="0">
                  <a:pos x="22" y="51"/>
                </a:cxn>
                <a:cxn ang="0">
                  <a:pos x="0" y="51"/>
                </a:cxn>
                <a:cxn ang="0">
                  <a:pos x="0" y="40"/>
                </a:cxn>
                <a:cxn ang="0">
                  <a:pos x="22" y="40"/>
                </a:cxn>
                <a:cxn ang="0">
                  <a:pos x="22" y="0"/>
                </a:cxn>
              </a:cxnLst>
              <a:rect l="0" t="0" r="r" b="b"/>
              <a:pathLst>
                <a:path w="88" h="171">
                  <a:moveTo>
                    <a:pt x="22" y="0"/>
                  </a:moveTo>
                  <a:lnTo>
                    <a:pt x="48" y="0"/>
                  </a:lnTo>
                  <a:lnTo>
                    <a:pt x="48" y="40"/>
                  </a:lnTo>
                  <a:lnTo>
                    <a:pt x="84" y="40"/>
                  </a:lnTo>
                  <a:lnTo>
                    <a:pt x="84" y="51"/>
                  </a:lnTo>
                  <a:lnTo>
                    <a:pt x="48" y="51"/>
                  </a:lnTo>
                  <a:lnTo>
                    <a:pt x="48" y="123"/>
                  </a:lnTo>
                  <a:lnTo>
                    <a:pt x="48" y="138"/>
                  </a:lnTo>
                  <a:lnTo>
                    <a:pt x="51" y="145"/>
                  </a:lnTo>
                  <a:lnTo>
                    <a:pt x="55" y="149"/>
                  </a:lnTo>
                  <a:lnTo>
                    <a:pt x="59" y="152"/>
                  </a:lnTo>
                  <a:lnTo>
                    <a:pt x="62" y="152"/>
                  </a:lnTo>
                  <a:lnTo>
                    <a:pt x="70" y="152"/>
                  </a:lnTo>
                  <a:lnTo>
                    <a:pt x="73" y="152"/>
                  </a:lnTo>
                  <a:lnTo>
                    <a:pt x="77" y="152"/>
                  </a:lnTo>
                  <a:lnTo>
                    <a:pt x="84" y="152"/>
                  </a:lnTo>
                  <a:lnTo>
                    <a:pt x="88" y="152"/>
                  </a:lnTo>
                  <a:lnTo>
                    <a:pt x="88" y="160"/>
                  </a:lnTo>
                  <a:lnTo>
                    <a:pt x="70" y="167"/>
                  </a:lnTo>
                  <a:lnTo>
                    <a:pt x="62" y="167"/>
                  </a:lnTo>
                  <a:lnTo>
                    <a:pt x="51" y="171"/>
                  </a:lnTo>
                  <a:lnTo>
                    <a:pt x="44" y="167"/>
                  </a:lnTo>
                  <a:lnTo>
                    <a:pt x="37" y="167"/>
                  </a:lnTo>
                  <a:lnTo>
                    <a:pt x="30" y="160"/>
                  </a:lnTo>
                  <a:lnTo>
                    <a:pt x="26" y="152"/>
                  </a:lnTo>
                  <a:lnTo>
                    <a:pt x="22" y="138"/>
                  </a:lnTo>
                  <a:lnTo>
                    <a:pt x="22" y="51"/>
                  </a:lnTo>
                  <a:lnTo>
                    <a:pt x="0" y="51"/>
                  </a:lnTo>
                  <a:lnTo>
                    <a:pt x="0" y="40"/>
                  </a:lnTo>
                  <a:lnTo>
                    <a:pt x="22" y="40"/>
                  </a:lnTo>
                  <a:lnTo>
                    <a:pt x="22" y="0"/>
                  </a:lnTo>
                  <a:close/>
                </a:path>
              </a:pathLst>
            </a:custGeom>
            <a:solidFill>
              <a:srgbClr val="000000"/>
            </a:solidFill>
            <a:ln w="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90853" name="Freeform 37"/>
            <p:cNvSpPr>
              <a:spLocks/>
            </p:cNvSpPr>
            <p:nvPr/>
          </p:nvSpPr>
          <p:spPr bwMode="auto">
            <a:xfrm>
              <a:off x="7281" y="10920"/>
              <a:ext cx="142" cy="135"/>
            </a:xfrm>
            <a:custGeom>
              <a:avLst/>
              <a:gdLst/>
              <a:ahLst/>
              <a:cxnLst>
                <a:cxn ang="0">
                  <a:pos x="44" y="0"/>
                </a:cxn>
                <a:cxn ang="0">
                  <a:pos x="44" y="4"/>
                </a:cxn>
                <a:cxn ang="0">
                  <a:pos x="44" y="91"/>
                </a:cxn>
                <a:cxn ang="0">
                  <a:pos x="47" y="106"/>
                </a:cxn>
                <a:cxn ang="0">
                  <a:pos x="51" y="113"/>
                </a:cxn>
                <a:cxn ang="0">
                  <a:pos x="58" y="116"/>
                </a:cxn>
                <a:cxn ang="0">
                  <a:pos x="65" y="120"/>
                </a:cxn>
                <a:cxn ang="0">
                  <a:pos x="73" y="120"/>
                </a:cxn>
                <a:cxn ang="0">
                  <a:pos x="80" y="116"/>
                </a:cxn>
                <a:cxn ang="0">
                  <a:pos x="87" y="113"/>
                </a:cxn>
                <a:cxn ang="0">
                  <a:pos x="95" y="106"/>
                </a:cxn>
                <a:cxn ang="0">
                  <a:pos x="98" y="102"/>
                </a:cxn>
                <a:cxn ang="0">
                  <a:pos x="98" y="29"/>
                </a:cxn>
                <a:cxn ang="0">
                  <a:pos x="95" y="22"/>
                </a:cxn>
                <a:cxn ang="0">
                  <a:pos x="91" y="15"/>
                </a:cxn>
                <a:cxn ang="0">
                  <a:pos x="84" y="15"/>
                </a:cxn>
                <a:cxn ang="0">
                  <a:pos x="73" y="11"/>
                </a:cxn>
                <a:cxn ang="0">
                  <a:pos x="73" y="4"/>
                </a:cxn>
                <a:cxn ang="0">
                  <a:pos x="120" y="0"/>
                </a:cxn>
                <a:cxn ang="0">
                  <a:pos x="124" y="4"/>
                </a:cxn>
                <a:cxn ang="0">
                  <a:pos x="124" y="106"/>
                </a:cxn>
                <a:cxn ang="0">
                  <a:pos x="124" y="113"/>
                </a:cxn>
                <a:cxn ang="0">
                  <a:pos x="131" y="116"/>
                </a:cxn>
                <a:cxn ang="0">
                  <a:pos x="135" y="120"/>
                </a:cxn>
                <a:cxn ang="0">
                  <a:pos x="142" y="120"/>
                </a:cxn>
                <a:cxn ang="0">
                  <a:pos x="142" y="127"/>
                </a:cxn>
                <a:cxn ang="0">
                  <a:pos x="102" y="131"/>
                </a:cxn>
                <a:cxn ang="0">
                  <a:pos x="98" y="127"/>
                </a:cxn>
                <a:cxn ang="0">
                  <a:pos x="98" y="113"/>
                </a:cxn>
                <a:cxn ang="0">
                  <a:pos x="98" y="113"/>
                </a:cxn>
                <a:cxn ang="0">
                  <a:pos x="91" y="120"/>
                </a:cxn>
                <a:cxn ang="0">
                  <a:pos x="80" y="127"/>
                </a:cxn>
                <a:cxn ang="0">
                  <a:pos x="69" y="131"/>
                </a:cxn>
                <a:cxn ang="0">
                  <a:pos x="65" y="135"/>
                </a:cxn>
                <a:cxn ang="0">
                  <a:pos x="55" y="135"/>
                </a:cxn>
                <a:cxn ang="0">
                  <a:pos x="44" y="131"/>
                </a:cxn>
                <a:cxn ang="0">
                  <a:pos x="36" y="127"/>
                </a:cxn>
                <a:cxn ang="0">
                  <a:pos x="29" y="124"/>
                </a:cxn>
                <a:cxn ang="0">
                  <a:pos x="25" y="113"/>
                </a:cxn>
                <a:cxn ang="0">
                  <a:pos x="22" y="102"/>
                </a:cxn>
                <a:cxn ang="0">
                  <a:pos x="22" y="91"/>
                </a:cxn>
                <a:cxn ang="0">
                  <a:pos x="22" y="29"/>
                </a:cxn>
                <a:cxn ang="0">
                  <a:pos x="18" y="22"/>
                </a:cxn>
                <a:cxn ang="0">
                  <a:pos x="15" y="15"/>
                </a:cxn>
                <a:cxn ang="0">
                  <a:pos x="7" y="15"/>
                </a:cxn>
                <a:cxn ang="0">
                  <a:pos x="0" y="11"/>
                </a:cxn>
                <a:cxn ang="0">
                  <a:pos x="0" y="4"/>
                </a:cxn>
                <a:cxn ang="0">
                  <a:pos x="44" y="0"/>
                </a:cxn>
              </a:cxnLst>
              <a:rect l="0" t="0" r="r" b="b"/>
              <a:pathLst>
                <a:path w="142" h="135">
                  <a:moveTo>
                    <a:pt x="44" y="0"/>
                  </a:moveTo>
                  <a:lnTo>
                    <a:pt x="44" y="4"/>
                  </a:lnTo>
                  <a:lnTo>
                    <a:pt x="44" y="91"/>
                  </a:lnTo>
                  <a:lnTo>
                    <a:pt x="47" y="106"/>
                  </a:lnTo>
                  <a:lnTo>
                    <a:pt x="51" y="113"/>
                  </a:lnTo>
                  <a:lnTo>
                    <a:pt x="58" y="116"/>
                  </a:lnTo>
                  <a:lnTo>
                    <a:pt x="65" y="120"/>
                  </a:lnTo>
                  <a:lnTo>
                    <a:pt x="73" y="120"/>
                  </a:lnTo>
                  <a:lnTo>
                    <a:pt x="80" y="116"/>
                  </a:lnTo>
                  <a:lnTo>
                    <a:pt x="87" y="113"/>
                  </a:lnTo>
                  <a:lnTo>
                    <a:pt x="95" y="106"/>
                  </a:lnTo>
                  <a:lnTo>
                    <a:pt x="98" y="102"/>
                  </a:lnTo>
                  <a:lnTo>
                    <a:pt x="98" y="29"/>
                  </a:lnTo>
                  <a:lnTo>
                    <a:pt x="95" y="22"/>
                  </a:lnTo>
                  <a:lnTo>
                    <a:pt x="91" y="15"/>
                  </a:lnTo>
                  <a:lnTo>
                    <a:pt x="84" y="15"/>
                  </a:lnTo>
                  <a:lnTo>
                    <a:pt x="73" y="11"/>
                  </a:lnTo>
                  <a:lnTo>
                    <a:pt x="73" y="4"/>
                  </a:lnTo>
                  <a:lnTo>
                    <a:pt x="120" y="0"/>
                  </a:lnTo>
                  <a:lnTo>
                    <a:pt x="124" y="4"/>
                  </a:lnTo>
                  <a:lnTo>
                    <a:pt x="124" y="106"/>
                  </a:lnTo>
                  <a:lnTo>
                    <a:pt x="124" y="113"/>
                  </a:lnTo>
                  <a:lnTo>
                    <a:pt x="131" y="116"/>
                  </a:lnTo>
                  <a:lnTo>
                    <a:pt x="135" y="120"/>
                  </a:lnTo>
                  <a:lnTo>
                    <a:pt x="142" y="120"/>
                  </a:lnTo>
                  <a:lnTo>
                    <a:pt x="142" y="127"/>
                  </a:lnTo>
                  <a:lnTo>
                    <a:pt x="102" y="131"/>
                  </a:lnTo>
                  <a:lnTo>
                    <a:pt x="98" y="127"/>
                  </a:lnTo>
                  <a:lnTo>
                    <a:pt x="98" y="113"/>
                  </a:lnTo>
                  <a:lnTo>
                    <a:pt x="91" y="120"/>
                  </a:lnTo>
                  <a:lnTo>
                    <a:pt x="80" y="127"/>
                  </a:lnTo>
                  <a:lnTo>
                    <a:pt x="69" y="131"/>
                  </a:lnTo>
                  <a:lnTo>
                    <a:pt x="65" y="135"/>
                  </a:lnTo>
                  <a:lnTo>
                    <a:pt x="55" y="135"/>
                  </a:lnTo>
                  <a:lnTo>
                    <a:pt x="44" y="131"/>
                  </a:lnTo>
                  <a:lnTo>
                    <a:pt x="36" y="127"/>
                  </a:lnTo>
                  <a:lnTo>
                    <a:pt x="29" y="124"/>
                  </a:lnTo>
                  <a:lnTo>
                    <a:pt x="25" y="113"/>
                  </a:lnTo>
                  <a:lnTo>
                    <a:pt x="22" y="102"/>
                  </a:lnTo>
                  <a:lnTo>
                    <a:pt x="22" y="91"/>
                  </a:lnTo>
                  <a:lnTo>
                    <a:pt x="22" y="29"/>
                  </a:lnTo>
                  <a:lnTo>
                    <a:pt x="18" y="22"/>
                  </a:lnTo>
                  <a:lnTo>
                    <a:pt x="15" y="15"/>
                  </a:lnTo>
                  <a:lnTo>
                    <a:pt x="7" y="15"/>
                  </a:lnTo>
                  <a:lnTo>
                    <a:pt x="0" y="11"/>
                  </a:lnTo>
                  <a:lnTo>
                    <a:pt x="0" y="4"/>
                  </a:lnTo>
                  <a:lnTo>
                    <a:pt x="44" y="0"/>
                  </a:lnTo>
                  <a:close/>
                </a:path>
              </a:pathLst>
            </a:custGeom>
            <a:solidFill>
              <a:srgbClr val="000000"/>
            </a:solidFill>
            <a:ln w="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90852" name="Freeform 36"/>
            <p:cNvSpPr>
              <a:spLocks/>
            </p:cNvSpPr>
            <p:nvPr/>
          </p:nvSpPr>
          <p:spPr bwMode="auto">
            <a:xfrm>
              <a:off x="7437" y="10920"/>
              <a:ext cx="222" cy="131"/>
            </a:xfrm>
            <a:custGeom>
              <a:avLst/>
              <a:gdLst/>
              <a:ahLst/>
              <a:cxnLst>
                <a:cxn ang="0">
                  <a:pos x="99" y="0"/>
                </a:cxn>
                <a:cxn ang="0">
                  <a:pos x="117" y="15"/>
                </a:cxn>
                <a:cxn ang="0">
                  <a:pos x="131" y="15"/>
                </a:cxn>
                <a:cxn ang="0">
                  <a:pos x="149" y="0"/>
                </a:cxn>
                <a:cxn ang="0">
                  <a:pos x="175" y="0"/>
                </a:cxn>
                <a:cxn ang="0">
                  <a:pos x="193" y="11"/>
                </a:cxn>
                <a:cxn ang="0">
                  <a:pos x="200" y="29"/>
                </a:cxn>
                <a:cxn ang="0">
                  <a:pos x="200" y="106"/>
                </a:cxn>
                <a:cxn ang="0">
                  <a:pos x="208" y="120"/>
                </a:cxn>
                <a:cxn ang="0">
                  <a:pos x="222" y="120"/>
                </a:cxn>
                <a:cxn ang="0">
                  <a:pos x="157" y="131"/>
                </a:cxn>
                <a:cxn ang="0">
                  <a:pos x="164" y="120"/>
                </a:cxn>
                <a:cxn ang="0">
                  <a:pos x="175" y="116"/>
                </a:cxn>
                <a:cxn ang="0">
                  <a:pos x="175" y="44"/>
                </a:cxn>
                <a:cxn ang="0">
                  <a:pos x="171" y="22"/>
                </a:cxn>
                <a:cxn ang="0">
                  <a:pos x="157" y="15"/>
                </a:cxn>
                <a:cxn ang="0">
                  <a:pos x="131" y="22"/>
                </a:cxn>
                <a:cxn ang="0">
                  <a:pos x="124" y="33"/>
                </a:cxn>
                <a:cxn ang="0">
                  <a:pos x="124" y="116"/>
                </a:cxn>
                <a:cxn ang="0">
                  <a:pos x="135" y="120"/>
                </a:cxn>
                <a:cxn ang="0">
                  <a:pos x="142" y="131"/>
                </a:cxn>
                <a:cxn ang="0">
                  <a:pos x="80" y="120"/>
                </a:cxn>
                <a:cxn ang="0">
                  <a:pos x="91" y="120"/>
                </a:cxn>
                <a:cxn ang="0">
                  <a:pos x="99" y="116"/>
                </a:cxn>
                <a:cxn ang="0">
                  <a:pos x="99" y="44"/>
                </a:cxn>
                <a:cxn ang="0">
                  <a:pos x="91" y="22"/>
                </a:cxn>
                <a:cxn ang="0">
                  <a:pos x="77" y="15"/>
                </a:cxn>
                <a:cxn ang="0">
                  <a:pos x="55" y="22"/>
                </a:cxn>
                <a:cxn ang="0">
                  <a:pos x="44" y="33"/>
                </a:cxn>
                <a:cxn ang="0">
                  <a:pos x="48" y="113"/>
                </a:cxn>
                <a:cxn ang="0">
                  <a:pos x="59" y="120"/>
                </a:cxn>
                <a:cxn ang="0">
                  <a:pos x="62" y="131"/>
                </a:cxn>
                <a:cxn ang="0">
                  <a:pos x="0" y="120"/>
                </a:cxn>
                <a:cxn ang="0">
                  <a:pos x="15" y="120"/>
                </a:cxn>
                <a:cxn ang="0">
                  <a:pos x="19" y="116"/>
                </a:cxn>
                <a:cxn ang="0">
                  <a:pos x="19" y="29"/>
                </a:cxn>
                <a:cxn ang="0">
                  <a:pos x="15" y="15"/>
                </a:cxn>
                <a:cxn ang="0">
                  <a:pos x="0" y="11"/>
                </a:cxn>
                <a:cxn ang="0">
                  <a:pos x="44" y="0"/>
                </a:cxn>
                <a:cxn ang="0">
                  <a:pos x="44" y="22"/>
                </a:cxn>
                <a:cxn ang="0">
                  <a:pos x="51" y="15"/>
                </a:cxn>
                <a:cxn ang="0">
                  <a:pos x="73" y="0"/>
                </a:cxn>
              </a:cxnLst>
              <a:rect l="0" t="0" r="r" b="b"/>
              <a:pathLst>
                <a:path w="222" h="131">
                  <a:moveTo>
                    <a:pt x="88" y="0"/>
                  </a:moveTo>
                  <a:lnTo>
                    <a:pt x="99" y="0"/>
                  </a:lnTo>
                  <a:lnTo>
                    <a:pt x="109" y="7"/>
                  </a:lnTo>
                  <a:lnTo>
                    <a:pt x="117" y="15"/>
                  </a:lnTo>
                  <a:lnTo>
                    <a:pt x="120" y="22"/>
                  </a:lnTo>
                  <a:lnTo>
                    <a:pt x="131" y="15"/>
                  </a:lnTo>
                  <a:lnTo>
                    <a:pt x="139" y="7"/>
                  </a:lnTo>
                  <a:lnTo>
                    <a:pt x="149" y="0"/>
                  </a:lnTo>
                  <a:lnTo>
                    <a:pt x="168" y="0"/>
                  </a:lnTo>
                  <a:lnTo>
                    <a:pt x="175" y="0"/>
                  </a:lnTo>
                  <a:lnTo>
                    <a:pt x="186" y="4"/>
                  </a:lnTo>
                  <a:lnTo>
                    <a:pt x="193" y="11"/>
                  </a:lnTo>
                  <a:lnTo>
                    <a:pt x="197" y="18"/>
                  </a:lnTo>
                  <a:lnTo>
                    <a:pt x="200" y="29"/>
                  </a:lnTo>
                  <a:lnTo>
                    <a:pt x="200" y="44"/>
                  </a:lnTo>
                  <a:lnTo>
                    <a:pt x="200" y="106"/>
                  </a:lnTo>
                  <a:lnTo>
                    <a:pt x="204" y="116"/>
                  </a:lnTo>
                  <a:lnTo>
                    <a:pt x="208" y="120"/>
                  </a:lnTo>
                  <a:lnTo>
                    <a:pt x="215" y="120"/>
                  </a:lnTo>
                  <a:lnTo>
                    <a:pt x="222" y="120"/>
                  </a:lnTo>
                  <a:lnTo>
                    <a:pt x="222" y="131"/>
                  </a:lnTo>
                  <a:lnTo>
                    <a:pt x="157" y="131"/>
                  </a:lnTo>
                  <a:lnTo>
                    <a:pt x="157" y="120"/>
                  </a:lnTo>
                  <a:lnTo>
                    <a:pt x="164" y="120"/>
                  </a:lnTo>
                  <a:lnTo>
                    <a:pt x="171" y="120"/>
                  </a:lnTo>
                  <a:lnTo>
                    <a:pt x="175" y="116"/>
                  </a:lnTo>
                  <a:lnTo>
                    <a:pt x="175" y="109"/>
                  </a:lnTo>
                  <a:lnTo>
                    <a:pt x="175" y="44"/>
                  </a:lnTo>
                  <a:lnTo>
                    <a:pt x="175" y="29"/>
                  </a:lnTo>
                  <a:lnTo>
                    <a:pt x="171" y="22"/>
                  </a:lnTo>
                  <a:lnTo>
                    <a:pt x="164" y="15"/>
                  </a:lnTo>
                  <a:lnTo>
                    <a:pt x="157" y="15"/>
                  </a:lnTo>
                  <a:lnTo>
                    <a:pt x="142" y="15"/>
                  </a:lnTo>
                  <a:lnTo>
                    <a:pt x="131" y="22"/>
                  </a:lnTo>
                  <a:lnTo>
                    <a:pt x="128" y="29"/>
                  </a:lnTo>
                  <a:lnTo>
                    <a:pt x="124" y="33"/>
                  </a:lnTo>
                  <a:lnTo>
                    <a:pt x="124" y="106"/>
                  </a:lnTo>
                  <a:lnTo>
                    <a:pt x="124" y="116"/>
                  </a:lnTo>
                  <a:lnTo>
                    <a:pt x="131" y="120"/>
                  </a:lnTo>
                  <a:lnTo>
                    <a:pt x="135" y="120"/>
                  </a:lnTo>
                  <a:lnTo>
                    <a:pt x="142" y="120"/>
                  </a:lnTo>
                  <a:lnTo>
                    <a:pt x="142" y="131"/>
                  </a:lnTo>
                  <a:lnTo>
                    <a:pt x="80" y="131"/>
                  </a:lnTo>
                  <a:lnTo>
                    <a:pt x="80" y="120"/>
                  </a:lnTo>
                  <a:lnTo>
                    <a:pt x="88" y="120"/>
                  </a:lnTo>
                  <a:lnTo>
                    <a:pt x="91" y="120"/>
                  </a:lnTo>
                  <a:lnTo>
                    <a:pt x="95" y="120"/>
                  </a:lnTo>
                  <a:lnTo>
                    <a:pt x="99" y="116"/>
                  </a:lnTo>
                  <a:lnTo>
                    <a:pt x="99" y="109"/>
                  </a:lnTo>
                  <a:lnTo>
                    <a:pt x="99" y="44"/>
                  </a:lnTo>
                  <a:lnTo>
                    <a:pt x="99" y="29"/>
                  </a:lnTo>
                  <a:lnTo>
                    <a:pt x="91" y="22"/>
                  </a:lnTo>
                  <a:lnTo>
                    <a:pt x="84" y="15"/>
                  </a:lnTo>
                  <a:lnTo>
                    <a:pt x="77" y="15"/>
                  </a:lnTo>
                  <a:lnTo>
                    <a:pt x="66" y="18"/>
                  </a:lnTo>
                  <a:lnTo>
                    <a:pt x="55" y="22"/>
                  </a:lnTo>
                  <a:lnTo>
                    <a:pt x="48" y="29"/>
                  </a:lnTo>
                  <a:lnTo>
                    <a:pt x="44" y="33"/>
                  </a:lnTo>
                  <a:lnTo>
                    <a:pt x="44" y="106"/>
                  </a:lnTo>
                  <a:lnTo>
                    <a:pt x="48" y="113"/>
                  </a:lnTo>
                  <a:lnTo>
                    <a:pt x="51" y="120"/>
                  </a:lnTo>
                  <a:lnTo>
                    <a:pt x="59" y="120"/>
                  </a:lnTo>
                  <a:lnTo>
                    <a:pt x="62" y="120"/>
                  </a:lnTo>
                  <a:lnTo>
                    <a:pt x="62" y="131"/>
                  </a:lnTo>
                  <a:lnTo>
                    <a:pt x="0" y="131"/>
                  </a:lnTo>
                  <a:lnTo>
                    <a:pt x="0" y="120"/>
                  </a:lnTo>
                  <a:lnTo>
                    <a:pt x="8" y="120"/>
                  </a:lnTo>
                  <a:lnTo>
                    <a:pt x="15" y="120"/>
                  </a:lnTo>
                  <a:lnTo>
                    <a:pt x="19" y="116"/>
                  </a:lnTo>
                  <a:lnTo>
                    <a:pt x="19" y="109"/>
                  </a:lnTo>
                  <a:lnTo>
                    <a:pt x="19" y="29"/>
                  </a:lnTo>
                  <a:lnTo>
                    <a:pt x="19" y="22"/>
                  </a:lnTo>
                  <a:lnTo>
                    <a:pt x="15" y="15"/>
                  </a:lnTo>
                  <a:lnTo>
                    <a:pt x="8" y="15"/>
                  </a:lnTo>
                  <a:lnTo>
                    <a:pt x="0" y="11"/>
                  </a:lnTo>
                  <a:lnTo>
                    <a:pt x="0" y="4"/>
                  </a:lnTo>
                  <a:lnTo>
                    <a:pt x="44" y="0"/>
                  </a:lnTo>
                  <a:lnTo>
                    <a:pt x="44" y="4"/>
                  </a:lnTo>
                  <a:lnTo>
                    <a:pt x="44" y="22"/>
                  </a:lnTo>
                  <a:lnTo>
                    <a:pt x="51" y="15"/>
                  </a:lnTo>
                  <a:lnTo>
                    <a:pt x="62" y="7"/>
                  </a:lnTo>
                  <a:lnTo>
                    <a:pt x="73" y="0"/>
                  </a:lnTo>
                  <a:lnTo>
                    <a:pt x="88" y="0"/>
                  </a:lnTo>
                  <a:close/>
                </a:path>
              </a:pathLst>
            </a:custGeom>
            <a:solidFill>
              <a:srgbClr val="000000"/>
            </a:solidFill>
            <a:ln w="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90851" name="Freeform 35"/>
            <p:cNvSpPr>
              <a:spLocks/>
            </p:cNvSpPr>
            <p:nvPr/>
          </p:nvSpPr>
          <p:spPr bwMode="auto">
            <a:xfrm>
              <a:off x="4972" y="1947"/>
              <a:ext cx="1156" cy="116"/>
            </a:xfrm>
            <a:custGeom>
              <a:avLst/>
              <a:gdLst/>
              <a:ahLst/>
              <a:cxnLst>
                <a:cxn ang="0">
                  <a:pos x="1152" y="0"/>
                </a:cxn>
                <a:cxn ang="0">
                  <a:pos x="1156" y="29"/>
                </a:cxn>
                <a:cxn ang="0">
                  <a:pos x="3" y="116"/>
                </a:cxn>
                <a:cxn ang="0">
                  <a:pos x="0" y="87"/>
                </a:cxn>
                <a:cxn ang="0">
                  <a:pos x="1152" y="0"/>
                </a:cxn>
              </a:cxnLst>
              <a:rect l="0" t="0" r="r" b="b"/>
              <a:pathLst>
                <a:path w="1156" h="116">
                  <a:moveTo>
                    <a:pt x="1152" y="0"/>
                  </a:moveTo>
                  <a:lnTo>
                    <a:pt x="1156" y="29"/>
                  </a:lnTo>
                  <a:lnTo>
                    <a:pt x="3" y="116"/>
                  </a:lnTo>
                  <a:lnTo>
                    <a:pt x="0" y="87"/>
                  </a:lnTo>
                  <a:lnTo>
                    <a:pt x="1152" y="0"/>
                  </a:lnTo>
                  <a:close/>
                </a:path>
              </a:pathLst>
            </a:custGeom>
            <a:solidFill>
              <a:srgbClr val="000000"/>
            </a:solidFill>
            <a:ln w="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90850" name="Freeform 34"/>
            <p:cNvSpPr>
              <a:spLocks/>
            </p:cNvSpPr>
            <p:nvPr/>
          </p:nvSpPr>
          <p:spPr bwMode="auto">
            <a:xfrm>
              <a:off x="4884" y="1976"/>
              <a:ext cx="131" cy="138"/>
            </a:xfrm>
            <a:custGeom>
              <a:avLst/>
              <a:gdLst/>
              <a:ahLst/>
              <a:cxnLst>
                <a:cxn ang="0">
                  <a:pos x="120" y="0"/>
                </a:cxn>
                <a:cxn ang="0">
                  <a:pos x="98" y="69"/>
                </a:cxn>
                <a:cxn ang="0">
                  <a:pos x="131" y="138"/>
                </a:cxn>
                <a:cxn ang="0">
                  <a:pos x="91" y="113"/>
                </a:cxn>
                <a:cxn ang="0">
                  <a:pos x="44" y="94"/>
                </a:cxn>
                <a:cxn ang="0">
                  <a:pos x="0" y="76"/>
                </a:cxn>
                <a:cxn ang="0">
                  <a:pos x="44" y="54"/>
                </a:cxn>
                <a:cxn ang="0">
                  <a:pos x="84" y="29"/>
                </a:cxn>
                <a:cxn ang="0">
                  <a:pos x="120" y="0"/>
                </a:cxn>
              </a:cxnLst>
              <a:rect l="0" t="0" r="r" b="b"/>
              <a:pathLst>
                <a:path w="131" h="138">
                  <a:moveTo>
                    <a:pt x="120" y="0"/>
                  </a:moveTo>
                  <a:lnTo>
                    <a:pt x="98" y="69"/>
                  </a:lnTo>
                  <a:lnTo>
                    <a:pt x="131" y="138"/>
                  </a:lnTo>
                  <a:lnTo>
                    <a:pt x="91" y="113"/>
                  </a:lnTo>
                  <a:lnTo>
                    <a:pt x="44" y="94"/>
                  </a:lnTo>
                  <a:lnTo>
                    <a:pt x="0" y="76"/>
                  </a:lnTo>
                  <a:lnTo>
                    <a:pt x="44" y="54"/>
                  </a:lnTo>
                  <a:lnTo>
                    <a:pt x="84" y="29"/>
                  </a:lnTo>
                  <a:lnTo>
                    <a:pt x="120" y="0"/>
                  </a:lnTo>
                  <a:close/>
                </a:path>
              </a:pathLst>
            </a:custGeom>
            <a:solidFill>
              <a:srgbClr val="000000"/>
            </a:solidFill>
            <a:ln w="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90849" name="Freeform 33"/>
            <p:cNvSpPr>
              <a:spLocks/>
            </p:cNvSpPr>
            <p:nvPr/>
          </p:nvSpPr>
          <p:spPr bwMode="auto">
            <a:xfrm>
              <a:off x="6757" y="4894"/>
              <a:ext cx="906" cy="975"/>
            </a:xfrm>
            <a:custGeom>
              <a:avLst/>
              <a:gdLst/>
              <a:ahLst/>
              <a:cxnLst>
                <a:cxn ang="0">
                  <a:pos x="884" y="0"/>
                </a:cxn>
                <a:cxn ang="0">
                  <a:pos x="906" y="22"/>
                </a:cxn>
                <a:cxn ang="0">
                  <a:pos x="18" y="975"/>
                </a:cxn>
                <a:cxn ang="0">
                  <a:pos x="0" y="957"/>
                </a:cxn>
                <a:cxn ang="0">
                  <a:pos x="884" y="0"/>
                </a:cxn>
              </a:cxnLst>
              <a:rect l="0" t="0" r="r" b="b"/>
              <a:pathLst>
                <a:path w="906" h="975">
                  <a:moveTo>
                    <a:pt x="884" y="0"/>
                  </a:moveTo>
                  <a:lnTo>
                    <a:pt x="906" y="22"/>
                  </a:lnTo>
                  <a:lnTo>
                    <a:pt x="18" y="975"/>
                  </a:lnTo>
                  <a:lnTo>
                    <a:pt x="0" y="957"/>
                  </a:lnTo>
                  <a:lnTo>
                    <a:pt x="884" y="0"/>
                  </a:lnTo>
                  <a:close/>
                </a:path>
              </a:pathLst>
            </a:custGeom>
            <a:solidFill>
              <a:srgbClr val="000000"/>
            </a:solidFill>
            <a:ln w="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90848" name="Freeform 32"/>
            <p:cNvSpPr>
              <a:spLocks/>
            </p:cNvSpPr>
            <p:nvPr/>
          </p:nvSpPr>
          <p:spPr bwMode="auto">
            <a:xfrm>
              <a:off x="6706" y="5786"/>
              <a:ext cx="135" cy="138"/>
            </a:xfrm>
            <a:custGeom>
              <a:avLst/>
              <a:gdLst/>
              <a:ahLst/>
              <a:cxnLst>
                <a:cxn ang="0">
                  <a:pos x="33" y="0"/>
                </a:cxn>
                <a:cxn ang="0">
                  <a:pos x="69" y="65"/>
                </a:cxn>
                <a:cxn ang="0">
                  <a:pos x="135" y="94"/>
                </a:cxn>
                <a:cxn ang="0">
                  <a:pos x="91" y="105"/>
                </a:cxn>
                <a:cxn ang="0">
                  <a:pos x="44" y="120"/>
                </a:cxn>
                <a:cxn ang="0">
                  <a:pos x="0" y="138"/>
                </a:cxn>
                <a:cxn ang="0">
                  <a:pos x="15" y="94"/>
                </a:cxn>
                <a:cxn ang="0">
                  <a:pos x="29" y="47"/>
                </a:cxn>
                <a:cxn ang="0">
                  <a:pos x="33" y="0"/>
                </a:cxn>
              </a:cxnLst>
              <a:rect l="0" t="0" r="r" b="b"/>
              <a:pathLst>
                <a:path w="135" h="138">
                  <a:moveTo>
                    <a:pt x="33" y="0"/>
                  </a:moveTo>
                  <a:lnTo>
                    <a:pt x="69" y="65"/>
                  </a:lnTo>
                  <a:lnTo>
                    <a:pt x="135" y="94"/>
                  </a:lnTo>
                  <a:lnTo>
                    <a:pt x="91" y="105"/>
                  </a:lnTo>
                  <a:lnTo>
                    <a:pt x="44" y="120"/>
                  </a:lnTo>
                  <a:lnTo>
                    <a:pt x="0" y="138"/>
                  </a:lnTo>
                  <a:lnTo>
                    <a:pt x="15" y="94"/>
                  </a:lnTo>
                  <a:lnTo>
                    <a:pt x="29" y="47"/>
                  </a:lnTo>
                  <a:lnTo>
                    <a:pt x="33" y="0"/>
                  </a:lnTo>
                  <a:close/>
                </a:path>
              </a:pathLst>
            </a:custGeom>
            <a:solidFill>
              <a:srgbClr val="000000"/>
            </a:solidFill>
            <a:ln w="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90847" name="Rectangle 31"/>
            <p:cNvSpPr>
              <a:spLocks noChangeArrowheads="1"/>
            </p:cNvSpPr>
            <p:nvPr/>
          </p:nvSpPr>
          <p:spPr bwMode="auto">
            <a:xfrm>
              <a:off x="4844" y="7168"/>
              <a:ext cx="3135" cy="30"/>
            </a:xfrm>
            <a:prstGeom prst="rect">
              <a:avLst/>
            </a:prstGeom>
            <a:solidFill>
              <a:srgbClr val="000000"/>
            </a:solidFill>
            <a:ln w="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290846" name="Freeform 30"/>
            <p:cNvSpPr>
              <a:spLocks/>
            </p:cNvSpPr>
            <p:nvPr/>
          </p:nvSpPr>
          <p:spPr bwMode="auto">
            <a:xfrm>
              <a:off x="4757" y="7114"/>
              <a:ext cx="124" cy="138"/>
            </a:xfrm>
            <a:custGeom>
              <a:avLst/>
              <a:gdLst/>
              <a:ahLst/>
              <a:cxnLst>
                <a:cxn ang="0">
                  <a:pos x="124" y="0"/>
                </a:cxn>
                <a:cxn ang="0">
                  <a:pos x="98" y="69"/>
                </a:cxn>
                <a:cxn ang="0">
                  <a:pos x="124" y="138"/>
                </a:cxn>
                <a:cxn ang="0">
                  <a:pos x="87" y="113"/>
                </a:cxn>
                <a:cxn ang="0">
                  <a:pos x="44" y="87"/>
                </a:cxn>
                <a:cxn ang="0">
                  <a:pos x="0" y="69"/>
                </a:cxn>
                <a:cxn ang="0">
                  <a:pos x="44" y="51"/>
                </a:cxn>
                <a:cxn ang="0">
                  <a:pos x="87" y="25"/>
                </a:cxn>
                <a:cxn ang="0">
                  <a:pos x="124" y="0"/>
                </a:cxn>
              </a:cxnLst>
              <a:rect l="0" t="0" r="r" b="b"/>
              <a:pathLst>
                <a:path w="124" h="138">
                  <a:moveTo>
                    <a:pt x="124" y="0"/>
                  </a:moveTo>
                  <a:lnTo>
                    <a:pt x="98" y="69"/>
                  </a:lnTo>
                  <a:lnTo>
                    <a:pt x="124" y="138"/>
                  </a:lnTo>
                  <a:lnTo>
                    <a:pt x="87" y="113"/>
                  </a:lnTo>
                  <a:lnTo>
                    <a:pt x="44" y="87"/>
                  </a:lnTo>
                  <a:lnTo>
                    <a:pt x="0" y="69"/>
                  </a:lnTo>
                  <a:lnTo>
                    <a:pt x="44" y="51"/>
                  </a:lnTo>
                  <a:lnTo>
                    <a:pt x="87" y="25"/>
                  </a:lnTo>
                  <a:lnTo>
                    <a:pt x="124" y="0"/>
                  </a:lnTo>
                  <a:close/>
                </a:path>
              </a:pathLst>
            </a:custGeom>
            <a:solidFill>
              <a:srgbClr val="000000"/>
            </a:solidFill>
            <a:ln w="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90845" name="Freeform 29"/>
            <p:cNvSpPr>
              <a:spLocks/>
            </p:cNvSpPr>
            <p:nvPr/>
          </p:nvSpPr>
          <p:spPr bwMode="auto">
            <a:xfrm>
              <a:off x="6070" y="3002"/>
              <a:ext cx="378" cy="1969"/>
            </a:xfrm>
            <a:custGeom>
              <a:avLst/>
              <a:gdLst/>
              <a:ahLst/>
              <a:cxnLst>
                <a:cxn ang="0">
                  <a:pos x="349" y="0"/>
                </a:cxn>
                <a:cxn ang="0">
                  <a:pos x="378" y="4"/>
                </a:cxn>
                <a:cxn ang="0">
                  <a:pos x="29" y="1969"/>
                </a:cxn>
                <a:cxn ang="0">
                  <a:pos x="0" y="1961"/>
                </a:cxn>
                <a:cxn ang="0">
                  <a:pos x="349" y="0"/>
                </a:cxn>
              </a:cxnLst>
              <a:rect l="0" t="0" r="r" b="b"/>
              <a:pathLst>
                <a:path w="378" h="1969">
                  <a:moveTo>
                    <a:pt x="349" y="0"/>
                  </a:moveTo>
                  <a:lnTo>
                    <a:pt x="378" y="4"/>
                  </a:lnTo>
                  <a:lnTo>
                    <a:pt x="29" y="1969"/>
                  </a:lnTo>
                  <a:lnTo>
                    <a:pt x="0" y="1961"/>
                  </a:lnTo>
                  <a:lnTo>
                    <a:pt x="349" y="0"/>
                  </a:lnTo>
                  <a:close/>
                </a:path>
              </a:pathLst>
            </a:custGeom>
            <a:solidFill>
              <a:srgbClr val="000000"/>
            </a:solidFill>
            <a:ln w="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90844" name="Freeform 28"/>
            <p:cNvSpPr>
              <a:spLocks/>
            </p:cNvSpPr>
            <p:nvPr/>
          </p:nvSpPr>
          <p:spPr bwMode="auto">
            <a:xfrm>
              <a:off x="6023" y="4920"/>
              <a:ext cx="138" cy="134"/>
            </a:xfrm>
            <a:custGeom>
              <a:avLst/>
              <a:gdLst/>
              <a:ahLst/>
              <a:cxnLst>
                <a:cxn ang="0">
                  <a:pos x="0" y="0"/>
                </a:cxn>
                <a:cxn ang="0">
                  <a:pos x="65" y="36"/>
                </a:cxn>
                <a:cxn ang="0">
                  <a:pos x="138" y="21"/>
                </a:cxn>
                <a:cxn ang="0">
                  <a:pos x="105" y="54"/>
                </a:cxn>
                <a:cxn ang="0">
                  <a:pos x="72" y="94"/>
                </a:cxn>
                <a:cxn ang="0">
                  <a:pos x="47" y="134"/>
                </a:cxn>
                <a:cxn ang="0">
                  <a:pos x="36" y="87"/>
                </a:cxn>
                <a:cxn ang="0">
                  <a:pos x="21" y="40"/>
                </a:cxn>
                <a:cxn ang="0">
                  <a:pos x="0" y="0"/>
                </a:cxn>
              </a:cxnLst>
              <a:rect l="0" t="0" r="r" b="b"/>
              <a:pathLst>
                <a:path w="138" h="134">
                  <a:moveTo>
                    <a:pt x="0" y="0"/>
                  </a:moveTo>
                  <a:lnTo>
                    <a:pt x="65" y="36"/>
                  </a:lnTo>
                  <a:lnTo>
                    <a:pt x="138" y="21"/>
                  </a:lnTo>
                  <a:lnTo>
                    <a:pt x="105" y="54"/>
                  </a:lnTo>
                  <a:lnTo>
                    <a:pt x="72" y="94"/>
                  </a:lnTo>
                  <a:lnTo>
                    <a:pt x="47" y="134"/>
                  </a:lnTo>
                  <a:lnTo>
                    <a:pt x="36" y="87"/>
                  </a:lnTo>
                  <a:lnTo>
                    <a:pt x="21" y="40"/>
                  </a:lnTo>
                  <a:lnTo>
                    <a:pt x="0" y="0"/>
                  </a:lnTo>
                  <a:close/>
                </a:path>
              </a:pathLst>
            </a:custGeom>
            <a:solidFill>
              <a:srgbClr val="000000"/>
            </a:solidFill>
            <a:ln w="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90843" name="Freeform 27"/>
            <p:cNvSpPr>
              <a:spLocks/>
            </p:cNvSpPr>
            <p:nvPr/>
          </p:nvSpPr>
          <p:spPr bwMode="auto">
            <a:xfrm>
              <a:off x="6201" y="7965"/>
              <a:ext cx="1836" cy="342"/>
            </a:xfrm>
            <a:custGeom>
              <a:avLst/>
              <a:gdLst/>
              <a:ahLst/>
              <a:cxnLst>
                <a:cxn ang="0">
                  <a:pos x="3" y="0"/>
                </a:cxn>
                <a:cxn ang="0">
                  <a:pos x="1836" y="313"/>
                </a:cxn>
                <a:cxn ang="0">
                  <a:pos x="1829" y="342"/>
                </a:cxn>
                <a:cxn ang="0">
                  <a:pos x="0" y="29"/>
                </a:cxn>
                <a:cxn ang="0">
                  <a:pos x="3" y="0"/>
                </a:cxn>
              </a:cxnLst>
              <a:rect l="0" t="0" r="r" b="b"/>
              <a:pathLst>
                <a:path w="1836" h="342">
                  <a:moveTo>
                    <a:pt x="3" y="0"/>
                  </a:moveTo>
                  <a:lnTo>
                    <a:pt x="1836" y="313"/>
                  </a:lnTo>
                  <a:lnTo>
                    <a:pt x="1829" y="342"/>
                  </a:lnTo>
                  <a:lnTo>
                    <a:pt x="0" y="29"/>
                  </a:lnTo>
                  <a:lnTo>
                    <a:pt x="3" y="0"/>
                  </a:lnTo>
                  <a:close/>
                </a:path>
              </a:pathLst>
            </a:custGeom>
            <a:solidFill>
              <a:srgbClr val="000000"/>
            </a:solidFill>
            <a:ln w="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90842" name="Freeform 26"/>
            <p:cNvSpPr>
              <a:spLocks/>
            </p:cNvSpPr>
            <p:nvPr/>
          </p:nvSpPr>
          <p:spPr bwMode="auto">
            <a:xfrm>
              <a:off x="6114" y="7918"/>
              <a:ext cx="138" cy="138"/>
            </a:xfrm>
            <a:custGeom>
              <a:avLst/>
              <a:gdLst/>
              <a:ahLst/>
              <a:cxnLst>
                <a:cxn ang="0">
                  <a:pos x="138" y="0"/>
                </a:cxn>
                <a:cxn ang="0">
                  <a:pos x="101" y="66"/>
                </a:cxn>
                <a:cxn ang="0">
                  <a:pos x="112" y="138"/>
                </a:cxn>
                <a:cxn ang="0">
                  <a:pos x="80" y="106"/>
                </a:cxn>
                <a:cxn ang="0">
                  <a:pos x="40" y="73"/>
                </a:cxn>
                <a:cxn ang="0">
                  <a:pos x="0" y="47"/>
                </a:cxn>
                <a:cxn ang="0">
                  <a:pos x="47" y="36"/>
                </a:cxn>
                <a:cxn ang="0">
                  <a:pos x="94" y="22"/>
                </a:cxn>
                <a:cxn ang="0">
                  <a:pos x="138" y="0"/>
                </a:cxn>
              </a:cxnLst>
              <a:rect l="0" t="0" r="r" b="b"/>
              <a:pathLst>
                <a:path w="138" h="138">
                  <a:moveTo>
                    <a:pt x="138" y="0"/>
                  </a:moveTo>
                  <a:lnTo>
                    <a:pt x="101" y="66"/>
                  </a:lnTo>
                  <a:lnTo>
                    <a:pt x="112" y="138"/>
                  </a:lnTo>
                  <a:lnTo>
                    <a:pt x="80" y="106"/>
                  </a:lnTo>
                  <a:lnTo>
                    <a:pt x="40" y="73"/>
                  </a:lnTo>
                  <a:lnTo>
                    <a:pt x="0" y="47"/>
                  </a:lnTo>
                  <a:lnTo>
                    <a:pt x="47" y="36"/>
                  </a:lnTo>
                  <a:lnTo>
                    <a:pt x="94" y="22"/>
                  </a:lnTo>
                  <a:lnTo>
                    <a:pt x="138" y="0"/>
                  </a:lnTo>
                  <a:close/>
                </a:path>
              </a:pathLst>
            </a:custGeom>
            <a:solidFill>
              <a:srgbClr val="000000"/>
            </a:solidFill>
            <a:ln w="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90841" name="Freeform 25"/>
            <p:cNvSpPr>
              <a:spLocks/>
            </p:cNvSpPr>
            <p:nvPr/>
          </p:nvSpPr>
          <p:spPr bwMode="auto">
            <a:xfrm>
              <a:off x="6339" y="8915"/>
              <a:ext cx="1742" cy="742"/>
            </a:xfrm>
            <a:custGeom>
              <a:avLst/>
              <a:gdLst/>
              <a:ahLst/>
              <a:cxnLst>
                <a:cxn ang="0">
                  <a:pos x="11" y="0"/>
                </a:cxn>
                <a:cxn ang="0">
                  <a:pos x="1742" y="713"/>
                </a:cxn>
                <a:cxn ang="0">
                  <a:pos x="1731" y="742"/>
                </a:cxn>
                <a:cxn ang="0">
                  <a:pos x="0" y="26"/>
                </a:cxn>
                <a:cxn ang="0">
                  <a:pos x="11" y="0"/>
                </a:cxn>
              </a:cxnLst>
              <a:rect l="0" t="0" r="r" b="b"/>
              <a:pathLst>
                <a:path w="1742" h="742">
                  <a:moveTo>
                    <a:pt x="11" y="0"/>
                  </a:moveTo>
                  <a:lnTo>
                    <a:pt x="1742" y="713"/>
                  </a:lnTo>
                  <a:lnTo>
                    <a:pt x="1731" y="742"/>
                  </a:lnTo>
                  <a:lnTo>
                    <a:pt x="0" y="26"/>
                  </a:lnTo>
                  <a:lnTo>
                    <a:pt x="11" y="0"/>
                  </a:lnTo>
                  <a:close/>
                </a:path>
              </a:pathLst>
            </a:custGeom>
            <a:solidFill>
              <a:srgbClr val="000000"/>
            </a:solidFill>
            <a:ln w="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90840" name="Freeform 24"/>
            <p:cNvSpPr>
              <a:spLocks/>
            </p:cNvSpPr>
            <p:nvPr/>
          </p:nvSpPr>
          <p:spPr bwMode="auto">
            <a:xfrm>
              <a:off x="6263" y="8875"/>
              <a:ext cx="142" cy="131"/>
            </a:xfrm>
            <a:custGeom>
              <a:avLst/>
              <a:gdLst/>
              <a:ahLst/>
              <a:cxnLst>
                <a:cxn ang="0">
                  <a:pos x="142" y="0"/>
                </a:cxn>
                <a:cxn ang="0">
                  <a:pos x="91" y="58"/>
                </a:cxn>
                <a:cxn ang="0">
                  <a:pos x="87" y="131"/>
                </a:cxn>
                <a:cxn ang="0">
                  <a:pos x="65" y="91"/>
                </a:cxn>
                <a:cxn ang="0">
                  <a:pos x="32" y="51"/>
                </a:cxn>
                <a:cxn ang="0">
                  <a:pos x="0" y="18"/>
                </a:cxn>
                <a:cxn ang="0">
                  <a:pos x="47" y="18"/>
                </a:cxn>
                <a:cxn ang="0">
                  <a:pos x="98" y="11"/>
                </a:cxn>
                <a:cxn ang="0">
                  <a:pos x="142" y="0"/>
                </a:cxn>
              </a:cxnLst>
              <a:rect l="0" t="0" r="r" b="b"/>
              <a:pathLst>
                <a:path w="142" h="131">
                  <a:moveTo>
                    <a:pt x="142" y="0"/>
                  </a:moveTo>
                  <a:lnTo>
                    <a:pt x="91" y="58"/>
                  </a:lnTo>
                  <a:lnTo>
                    <a:pt x="87" y="131"/>
                  </a:lnTo>
                  <a:lnTo>
                    <a:pt x="65" y="91"/>
                  </a:lnTo>
                  <a:lnTo>
                    <a:pt x="32" y="51"/>
                  </a:lnTo>
                  <a:lnTo>
                    <a:pt x="0" y="18"/>
                  </a:lnTo>
                  <a:lnTo>
                    <a:pt x="47" y="18"/>
                  </a:lnTo>
                  <a:lnTo>
                    <a:pt x="98" y="11"/>
                  </a:lnTo>
                  <a:lnTo>
                    <a:pt x="142" y="0"/>
                  </a:lnTo>
                  <a:close/>
                </a:path>
              </a:pathLst>
            </a:custGeom>
            <a:solidFill>
              <a:srgbClr val="000000"/>
            </a:solidFill>
            <a:ln w="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90839" name="Freeform 23"/>
            <p:cNvSpPr>
              <a:spLocks/>
            </p:cNvSpPr>
            <p:nvPr/>
          </p:nvSpPr>
          <p:spPr bwMode="auto">
            <a:xfrm>
              <a:off x="6034" y="9490"/>
              <a:ext cx="2196" cy="1092"/>
            </a:xfrm>
            <a:custGeom>
              <a:avLst/>
              <a:gdLst/>
              <a:ahLst/>
              <a:cxnLst>
                <a:cxn ang="0">
                  <a:pos x="14" y="0"/>
                </a:cxn>
                <a:cxn ang="0">
                  <a:pos x="2196" y="1066"/>
                </a:cxn>
                <a:cxn ang="0">
                  <a:pos x="2185" y="1092"/>
                </a:cxn>
                <a:cxn ang="0">
                  <a:pos x="0" y="25"/>
                </a:cxn>
                <a:cxn ang="0">
                  <a:pos x="14" y="0"/>
                </a:cxn>
              </a:cxnLst>
              <a:rect l="0" t="0" r="r" b="b"/>
              <a:pathLst>
                <a:path w="2196" h="1092">
                  <a:moveTo>
                    <a:pt x="14" y="0"/>
                  </a:moveTo>
                  <a:lnTo>
                    <a:pt x="2196" y="1066"/>
                  </a:lnTo>
                  <a:lnTo>
                    <a:pt x="2185" y="1092"/>
                  </a:lnTo>
                  <a:lnTo>
                    <a:pt x="0" y="25"/>
                  </a:lnTo>
                  <a:lnTo>
                    <a:pt x="14" y="0"/>
                  </a:lnTo>
                  <a:close/>
                </a:path>
              </a:pathLst>
            </a:custGeom>
            <a:solidFill>
              <a:srgbClr val="000000"/>
            </a:solidFill>
            <a:ln w="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90838" name="Freeform 22"/>
            <p:cNvSpPr>
              <a:spLocks/>
            </p:cNvSpPr>
            <p:nvPr/>
          </p:nvSpPr>
          <p:spPr bwMode="auto">
            <a:xfrm>
              <a:off x="5961" y="9457"/>
              <a:ext cx="145" cy="124"/>
            </a:xfrm>
            <a:custGeom>
              <a:avLst/>
              <a:gdLst/>
              <a:ahLst/>
              <a:cxnLst>
                <a:cxn ang="0">
                  <a:pos x="145" y="0"/>
                </a:cxn>
                <a:cxn ang="0">
                  <a:pos x="91" y="51"/>
                </a:cxn>
                <a:cxn ang="0">
                  <a:pos x="83" y="124"/>
                </a:cxn>
                <a:cxn ang="0">
                  <a:pos x="62" y="84"/>
                </a:cxn>
                <a:cxn ang="0">
                  <a:pos x="33" y="44"/>
                </a:cxn>
                <a:cxn ang="0">
                  <a:pos x="0" y="7"/>
                </a:cxn>
                <a:cxn ang="0">
                  <a:pos x="47" y="7"/>
                </a:cxn>
                <a:cxn ang="0">
                  <a:pos x="98" y="7"/>
                </a:cxn>
                <a:cxn ang="0">
                  <a:pos x="145" y="0"/>
                </a:cxn>
              </a:cxnLst>
              <a:rect l="0" t="0" r="r" b="b"/>
              <a:pathLst>
                <a:path w="145" h="124">
                  <a:moveTo>
                    <a:pt x="145" y="0"/>
                  </a:moveTo>
                  <a:lnTo>
                    <a:pt x="91" y="51"/>
                  </a:lnTo>
                  <a:lnTo>
                    <a:pt x="83" y="124"/>
                  </a:lnTo>
                  <a:lnTo>
                    <a:pt x="62" y="84"/>
                  </a:lnTo>
                  <a:lnTo>
                    <a:pt x="33" y="44"/>
                  </a:lnTo>
                  <a:lnTo>
                    <a:pt x="0" y="7"/>
                  </a:lnTo>
                  <a:lnTo>
                    <a:pt x="47" y="7"/>
                  </a:lnTo>
                  <a:lnTo>
                    <a:pt x="98" y="7"/>
                  </a:lnTo>
                  <a:lnTo>
                    <a:pt x="145" y="0"/>
                  </a:lnTo>
                  <a:close/>
                </a:path>
              </a:pathLst>
            </a:custGeom>
            <a:solidFill>
              <a:srgbClr val="000000"/>
            </a:solidFill>
            <a:ln w="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90837" name="Freeform 21"/>
            <p:cNvSpPr>
              <a:spLocks/>
            </p:cNvSpPr>
            <p:nvPr/>
          </p:nvSpPr>
          <p:spPr bwMode="auto">
            <a:xfrm>
              <a:off x="4128" y="11026"/>
              <a:ext cx="935" cy="855"/>
            </a:xfrm>
            <a:custGeom>
              <a:avLst/>
              <a:gdLst/>
              <a:ahLst/>
              <a:cxnLst>
                <a:cxn ang="0">
                  <a:pos x="916" y="0"/>
                </a:cxn>
                <a:cxn ang="0">
                  <a:pos x="935" y="21"/>
                </a:cxn>
                <a:cxn ang="0">
                  <a:pos x="18" y="855"/>
                </a:cxn>
                <a:cxn ang="0">
                  <a:pos x="0" y="836"/>
                </a:cxn>
                <a:cxn ang="0">
                  <a:pos x="916" y="0"/>
                </a:cxn>
              </a:cxnLst>
              <a:rect l="0" t="0" r="r" b="b"/>
              <a:pathLst>
                <a:path w="935" h="855">
                  <a:moveTo>
                    <a:pt x="916" y="0"/>
                  </a:moveTo>
                  <a:lnTo>
                    <a:pt x="935" y="21"/>
                  </a:lnTo>
                  <a:lnTo>
                    <a:pt x="18" y="855"/>
                  </a:lnTo>
                  <a:lnTo>
                    <a:pt x="0" y="836"/>
                  </a:lnTo>
                  <a:lnTo>
                    <a:pt x="916" y="0"/>
                  </a:lnTo>
                  <a:close/>
                </a:path>
              </a:pathLst>
            </a:custGeom>
            <a:solidFill>
              <a:srgbClr val="000000"/>
            </a:solidFill>
            <a:ln w="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90836" name="Freeform 20"/>
            <p:cNvSpPr>
              <a:spLocks/>
            </p:cNvSpPr>
            <p:nvPr/>
          </p:nvSpPr>
          <p:spPr bwMode="auto">
            <a:xfrm>
              <a:off x="4979" y="10978"/>
              <a:ext cx="142" cy="138"/>
            </a:xfrm>
            <a:custGeom>
              <a:avLst/>
              <a:gdLst/>
              <a:ahLst/>
              <a:cxnLst>
                <a:cxn ang="0">
                  <a:pos x="142" y="0"/>
                </a:cxn>
                <a:cxn ang="0">
                  <a:pos x="120" y="44"/>
                </a:cxn>
                <a:cxn ang="0">
                  <a:pos x="105" y="91"/>
                </a:cxn>
                <a:cxn ang="0">
                  <a:pos x="94" y="138"/>
                </a:cxn>
                <a:cxn ang="0">
                  <a:pos x="65" y="69"/>
                </a:cxn>
                <a:cxn ang="0">
                  <a:pos x="0" y="33"/>
                </a:cxn>
                <a:cxn ang="0">
                  <a:pos x="47" y="29"/>
                </a:cxn>
                <a:cxn ang="0">
                  <a:pos x="94" y="15"/>
                </a:cxn>
                <a:cxn ang="0">
                  <a:pos x="142" y="0"/>
                </a:cxn>
              </a:cxnLst>
              <a:rect l="0" t="0" r="r" b="b"/>
              <a:pathLst>
                <a:path w="142" h="138">
                  <a:moveTo>
                    <a:pt x="142" y="0"/>
                  </a:moveTo>
                  <a:lnTo>
                    <a:pt x="120" y="44"/>
                  </a:lnTo>
                  <a:lnTo>
                    <a:pt x="105" y="91"/>
                  </a:lnTo>
                  <a:lnTo>
                    <a:pt x="94" y="138"/>
                  </a:lnTo>
                  <a:lnTo>
                    <a:pt x="65" y="69"/>
                  </a:lnTo>
                  <a:lnTo>
                    <a:pt x="0" y="33"/>
                  </a:lnTo>
                  <a:lnTo>
                    <a:pt x="47" y="29"/>
                  </a:lnTo>
                  <a:lnTo>
                    <a:pt x="94" y="15"/>
                  </a:lnTo>
                  <a:lnTo>
                    <a:pt x="142" y="0"/>
                  </a:lnTo>
                  <a:close/>
                </a:path>
              </a:pathLst>
            </a:custGeom>
            <a:solidFill>
              <a:srgbClr val="000000"/>
            </a:solidFill>
            <a:ln w="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90835" name="Freeform 19"/>
            <p:cNvSpPr>
              <a:spLocks/>
            </p:cNvSpPr>
            <p:nvPr/>
          </p:nvSpPr>
          <p:spPr bwMode="auto">
            <a:xfrm>
              <a:off x="2469" y="9978"/>
              <a:ext cx="1481" cy="531"/>
            </a:xfrm>
            <a:custGeom>
              <a:avLst/>
              <a:gdLst/>
              <a:ahLst/>
              <a:cxnLst>
                <a:cxn ang="0">
                  <a:pos x="1473" y="0"/>
                </a:cxn>
                <a:cxn ang="0">
                  <a:pos x="1481" y="25"/>
                </a:cxn>
                <a:cxn ang="0">
                  <a:pos x="11" y="531"/>
                </a:cxn>
                <a:cxn ang="0">
                  <a:pos x="0" y="502"/>
                </a:cxn>
                <a:cxn ang="0">
                  <a:pos x="1473" y="0"/>
                </a:cxn>
              </a:cxnLst>
              <a:rect l="0" t="0" r="r" b="b"/>
              <a:pathLst>
                <a:path w="1481" h="531">
                  <a:moveTo>
                    <a:pt x="1473" y="0"/>
                  </a:moveTo>
                  <a:lnTo>
                    <a:pt x="1481" y="25"/>
                  </a:lnTo>
                  <a:lnTo>
                    <a:pt x="11" y="531"/>
                  </a:lnTo>
                  <a:lnTo>
                    <a:pt x="0" y="502"/>
                  </a:lnTo>
                  <a:lnTo>
                    <a:pt x="1473" y="0"/>
                  </a:lnTo>
                  <a:close/>
                </a:path>
              </a:pathLst>
            </a:custGeom>
            <a:solidFill>
              <a:srgbClr val="000000"/>
            </a:solidFill>
            <a:ln w="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90834" name="Freeform 18"/>
            <p:cNvSpPr>
              <a:spLocks/>
            </p:cNvSpPr>
            <p:nvPr/>
          </p:nvSpPr>
          <p:spPr bwMode="auto">
            <a:xfrm>
              <a:off x="3888" y="9938"/>
              <a:ext cx="142" cy="131"/>
            </a:xfrm>
            <a:custGeom>
              <a:avLst/>
              <a:gdLst/>
              <a:ahLst/>
              <a:cxnLst>
                <a:cxn ang="0">
                  <a:pos x="0" y="0"/>
                </a:cxn>
                <a:cxn ang="0">
                  <a:pos x="43" y="10"/>
                </a:cxn>
                <a:cxn ang="0">
                  <a:pos x="94" y="21"/>
                </a:cxn>
                <a:cxn ang="0">
                  <a:pos x="142" y="25"/>
                </a:cxn>
                <a:cxn ang="0">
                  <a:pos x="105" y="54"/>
                </a:cxn>
                <a:cxn ang="0">
                  <a:pos x="73" y="94"/>
                </a:cxn>
                <a:cxn ang="0">
                  <a:pos x="47" y="131"/>
                </a:cxn>
                <a:cxn ang="0">
                  <a:pos x="47" y="58"/>
                </a:cxn>
                <a:cxn ang="0">
                  <a:pos x="0" y="0"/>
                </a:cxn>
              </a:cxnLst>
              <a:rect l="0" t="0" r="r" b="b"/>
              <a:pathLst>
                <a:path w="142" h="131">
                  <a:moveTo>
                    <a:pt x="0" y="0"/>
                  </a:moveTo>
                  <a:lnTo>
                    <a:pt x="43" y="10"/>
                  </a:lnTo>
                  <a:lnTo>
                    <a:pt x="94" y="21"/>
                  </a:lnTo>
                  <a:lnTo>
                    <a:pt x="142" y="25"/>
                  </a:lnTo>
                  <a:lnTo>
                    <a:pt x="105" y="54"/>
                  </a:lnTo>
                  <a:lnTo>
                    <a:pt x="73" y="94"/>
                  </a:lnTo>
                  <a:lnTo>
                    <a:pt x="47" y="131"/>
                  </a:lnTo>
                  <a:lnTo>
                    <a:pt x="47" y="58"/>
                  </a:lnTo>
                  <a:lnTo>
                    <a:pt x="0" y="0"/>
                  </a:lnTo>
                  <a:close/>
                </a:path>
              </a:pathLst>
            </a:custGeom>
            <a:solidFill>
              <a:srgbClr val="000000"/>
            </a:solidFill>
            <a:ln w="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90833" name="Freeform 17"/>
            <p:cNvSpPr>
              <a:spLocks/>
            </p:cNvSpPr>
            <p:nvPr/>
          </p:nvSpPr>
          <p:spPr bwMode="auto">
            <a:xfrm>
              <a:off x="1560" y="9333"/>
              <a:ext cx="1910" cy="128"/>
            </a:xfrm>
            <a:custGeom>
              <a:avLst/>
              <a:gdLst/>
              <a:ahLst/>
              <a:cxnLst>
                <a:cxn ang="0">
                  <a:pos x="4" y="0"/>
                </a:cxn>
                <a:cxn ang="0">
                  <a:pos x="1910" y="99"/>
                </a:cxn>
                <a:cxn ang="0">
                  <a:pos x="1910" y="128"/>
                </a:cxn>
                <a:cxn ang="0">
                  <a:pos x="0" y="30"/>
                </a:cxn>
                <a:cxn ang="0">
                  <a:pos x="4" y="0"/>
                </a:cxn>
              </a:cxnLst>
              <a:rect l="0" t="0" r="r" b="b"/>
              <a:pathLst>
                <a:path w="1910" h="128">
                  <a:moveTo>
                    <a:pt x="4" y="0"/>
                  </a:moveTo>
                  <a:lnTo>
                    <a:pt x="1910" y="99"/>
                  </a:lnTo>
                  <a:lnTo>
                    <a:pt x="1910" y="128"/>
                  </a:lnTo>
                  <a:lnTo>
                    <a:pt x="0" y="30"/>
                  </a:lnTo>
                  <a:lnTo>
                    <a:pt x="4" y="0"/>
                  </a:lnTo>
                  <a:close/>
                </a:path>
              </a:pathLst>
            </a:custGeom>
            <a:solidFill>
              <a:srgbClr val="000000"/>
            </a:solidFill>
            <a:ln w="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90832" name="Freeform 16"/>
            <p:cNvSpPr>
              <a:spLocks/>
            </p:cNvSpPr>
            <p:nvPr/>
          </p:nvSpPr>
          <p:spPr bwMode="auto">
            <a:xfrm>
              <a:off x="3430" y="9374"/>
              <a:ext cx="127" cy="138"/>
            </a:xfrm>
            <a:custGeom>
              <a:avLst/>
              <a:gdLst/>
              <a:ahLst/>
              <a:cxnLst>
                <a:cxn ang="0">
                  <a:pos x="7" y="0"/>
                </a:cxn>
                <a:cxn ang="0">
                  <a:pos x="43" y="29"/>
                </a:cxn>
                <a:cxn ang="0">
                  <a:pos x="83" y="54"/>
                </a:cxn>
                <a:cxn ang="0">
                  <a:pos x="127" y="76"/>
                </a:cxn>
                <a:cxn ang="0">
                  <a:pos x="83" y="90"/>
                </a:cxn>
                <a:cxn ang="0">
                  <a:pos x="36" y="112"/>
                </a:cxn>
                <a:cxn ang="0">
                  <a:pos x="0" y="138"/>
                </a:cxn>
                <a:cxn ang="0">
                  <a:pos x="29" y="69"/>
                </a:cxn>
                <a:cxn ang="0">
                  <a:pos x="7" y="0"/>
                </a:cxn>
              </a:cxnLst>
              <a:rect l="0" t="0" r="r" b="b"/>
              <a:pathLst>
                <a:path w="127" h="138">
                  <a:moveTo>
                    <a:pt x="7" y="0"/>
                  </a:moveTo>
                  <a:lnTo>
                    <a:pt x="43" y="29"/>
                  </a:lnTo>
                  <a:lnTo>
                    <a:pt x="83" y="54"/>
                  </a:lnTo>
                  <a:lnTo>
                    <a:pt x="127" y="76"/>
                  </a:lnTo>
                  <a:lnTo>
                    <a:pt x="83" y="90"/>
                  </a:lnTo>
                  <a:lnTo>
                    <a:pt x="36" y="112"/>
                  </a:lnTo>
                  <a:lnTo>
                    <a:pt x="0" y="138"/>
                  </a:lnTo>
                  <a:lnTo>
                    <a:pt x="29" y="69"/>
                  </a:lnTo>
                  <a:lnTo>
                    <a:pt x="7" y="0"/>
                  </a:lnTo>
                  <a:close/>
                </a:path>
              </a:pathLst>
            </a:custGeom>
            <a:solidFill>
              <a:srgbClr val="000000"/>
            </a:solidFill>
            <a:ln w="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90831" name="Freeform 15"/>
            <p:cNvSpPr>
              <a:spLocks/>
            </p:cNvSpPr>
            <p:nvPr/>
          </p:nvSpPr>
          <p:spPr bwMode="auto">
            <a:xfrm>
              <a:off x="1491" y="8857"/>
              <a:ext cx="2400" cy="193"/>
            </a:xfrm>
            <a:custGeom>
              <a:avLst/>
              <a:gdLst/>
              <a:ahLst/>
              <a:cxnLst>
                <a:cxn ang="0">
                  <a:pos x="4" y="0"/>
                </a:cxn>
                <a:cxn ang="0">
                  <a:pos x="2400" y="164"/>
                </a:cxn>
                <a:cxn ang="0">
                  <a:pos x="2400" y="193"/>
                </a:cxn>
                <a:cxn ang="0">
                  <a:pos x="0" y="29"/>
                </a:cxn>
                <a:cxn ang="0">
                  <a:pos x="4" y="0"/>
                </a:cxn>
              </a:cxnLst>
              <a:rect l="0" t="0" r="r" b="b"/>
              <a:pathLst>
                <a:path w="2400" h="193">
                  <a:moveTo>
                    <a:pt x="4" y="0"/>
                  </a:moveTo>
                  <a:lnTo>
                    <a:pt x="2400" y="164"/>
                  </a:lnTo>
                  <a:lnTo>
                    <a:pt x="2400" y="193"/>
                  </a:lnTo>
                  <a:lnTo>
                    <a:pt x="0" y="29"/>
                  </a:lnTo>
                  <a:lnTo>
                    <a:pt x="4" y="0"/>
                  </a:lnTo>
                  <a:close/>
                </a:path>
              </a:pathLst>
            </a:custGeom>
            <a:solidFill>
              <a:srgbClr val="000000"/>
            </a:solidFill>
            <a:ln w="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90830" name="Freeform 14"/>
            <p:cNvSpPr>
              <a:spLocks/>
            </p:cNvSpPr>
            <p:nvPr/>
          </p:nvSpPr>
          <p:spPr bwMode="auto">
            <a:xfrm>
              <a:off x="3851" y="8962"/>
              <a:ext cx="128" cy="142"/>
            </a:xfrm>
            <a:custGeom>
              <a:avLst/>
              <a:gdLst/>
              <a:ahLst/>
              <a:cxnLst>
                <a:cxn ang="0">
                  <a:pos x="8" y="0"/>
                </a:cxn>
                <a:cxn ang="0">
                  <a:pos x="44" y="33"/>
                </a:cxn>
                <a:cxn ang="0">
                  <a:pos x="88" y="59"/>
                </a:cxn>
                <a:cxn ang="0">
                  <a:pos x="128" y="80"/>
                </a:cxn>
                <a:cxn ang="0">
                  <a:pos x="84" y="95"/>
                </a:cxn>
                <a:cxn ang="0">
                  <a:pos x="37" y="117"/>
                </a:cxn>
                <a:cxn ang="0">
                  <a:pos x="0" y="142"/>
                </a:cxn>
                <a:cxn ang="0">
                  <a:pos x="30" y="73"/>
                </a:cxn>
                <a:cxn ang="0">
                  <a:pos x="8" y="0"/>
                </a:cxn>
              </a:cxnLst>
              <a:rect l="0" t="0" r="r" b="b"/>
              <a:pathLst>
                <a:path w="128" h="142">
                  <a:moveTo>
                    <a:pt x="8" y="0"/>
                  </a:moveTo>
                  <a:lnTo>
                    <a:pt x="44" y="33"/>
                  </a:lnTo>
                  <a:lnTo>
                    <a:pt x="88" y="59"/>
                  </a:lnTo>
                  <a:lnTo>
                    <a:pt x="128" y="80"/>
                  </a:lnTo>
                  <a:lnTo>
                    <a:pt x="84" y="95"/>
                  </a:lnTo>
                  <a:lnTo>
                    <a:pt x="37" y="117"/>
                  </a:lnTo>
                  <a:lnTo>
                    <a:pt x="0" y="142"/>
                  </a:lnTo>
                  <a:lnTo>
                    <a:pt x="30" y="73"/>
                  </a:lnTo>
                  <a:lnTo>
                    <a:pt x="8" y="0"/>
                  </a:lnTo>
                  <a:close/>
                </a:path>
              </a:pathLst>
            </a:custGeom>
            <a:solidFill>
              <a:srgbClr val="000000"/>
            </a:solidFill>
            <a:ln w="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90829" name="Freeform 13"/>
            <p:cNvSpPr>
              <a:spLocks/>
            </p:cNvSpPr>
            <p:nvPr/>
          </p:nvSpPr>
          <p:spPr bwMode="auto">
            <a:xfrm>
              <a:off x="1462" y="7889"/>
              <a:ext cx="1546" cy="287"/>
            </a:xfrm>
            <a:custGeom>
              <a:avLst/>
              <a:gdLst/>
              <a:ahLst/>
              <a:cxnLst>
                <a:cxn ang="0">
                  <a:pos x="1542" y="0"/>
                </a:cxn>
                <a:cxn ang="0">
                  <a:pos x="1546" y="29"/>
                </a:cxn>
                <a:cxn ang="0">
                  <a:pos x="7" y="287"/>
                </a:cxn>
                <a:cxn ang="0">
                  <a:pos x="0" y="262"/>
                </a:cxn>
                <a:cxn ang="0">
                  <a:pos x="1542" y="0"/>
                </a:cxn>
              </a:cxnLst>
              <a:rect l="0" t="0" r="r" b="b"/>
              <a:pathLst>
                <a:path w="1546" h="287">
                  <a:moveTo>
                    <a:pt x="1542" y="0"/>
                  </a:moveTo>
                  <a:lnTo>
                    <a:pt x="1546" y="29"/>
                  </a:lnTo>
                  <a:lnTo>
                    <a:pt x="7" y="287"/>
                  </a:lnTo>
                  <a:lnTo>
                    <a:pt x="0" y="262"/>
                  </a:lnTo>
                  <a:lnTo>
                    <a:pt x="1542" y="0"/>
                  </a:lnTo>
                  <a:close/>
                </a:path>
              </a:pathLst>
            </a:custGeom>
            <a:solidFill>
              <a:srgbClr val="000000"/>
            </a:solidFill>
            <a:ln w="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90828" name="Freeform 12"/>
            <p:cNvSpPr>
              <a:spLocks/>
            </p:cNvSpPr>
            <p:nvPr/>
          </p:nvSpPr>
          <p:spPr bwMode="auto">
            <a:xfrm>
              <a:off x="2957" y="7842"/>
              <a:ext cx="138" cy="138"/>
            </a:xfrm>
            <a:custGeom>
              <a:avLst/>
              <a:gdLst/>
              <a:ahLst/>
              <a:cxnLst>
                <a:cxn ang="0">
                  <a:pos x="0" y="0"/>
                </a:cxn>
                <a:cxn ang="0">
                  <a:pos x="43" y="21"/>
                </a:cxn>
                <a:cxn ang="0">
                  <a:pos x="91" y="36"/>
                </a:cxn>
                <a:cxn ang="0">
                  <a:pos x="138" y="47"/>
                </a:cxn>
                <a:cxn ang="0">
                  <a:pos x="98" y="72"/>
                </a:cxn>
                <a:cxn ang="0">
                  <a:pos x="58" y="105"/>
                </a:cxn>
                <a:cxn ang="0">
                  <a:pos x="25" y="138"/>
                </a:cxn>
                <a:cxn ang="0">
                  <a:pos x="36" y="65"/>
                </a:cxn>
                <a:cxn ang="0">
                  <a:pos x="0" y="0"/>
                </a:cxn>
              </a:cxnLst>
              <a:rect l="0" t="0" r="r" b="b"/>
              <a:pathLst>
                <a:path w="138" h="138">
                  <a:moveTo>
                    <a:pt x="0" y="0"/>
                  </a:moveTo>
                  <a:lnTo>
                    <a:pt x="43" y="21"/>
                  </a:lnTo>
                  <a:lnTo>
                    <a:pt x="91" y="36"/>
                  </a:lnTo>
                  <a:lnTo>
                    <a:pt x="138" y="47"/>
                  </a:lnTo>
                  <a:lnTo>
                    <a:pt x="98" y="72"/>
                  </a:lnTo>
                  <a:lnTo>
                    <a:pt x="58" y="105"/>
                  </a:lnTo>
                  <a:lnTo>
                    <a:pt x="25" y="138"/>
                  </a:lnTo>
                  <a:lnTo>
                    <a:pt x="36" y="65"/>
                  </a:lnTo>
                  <a:lnTo>
                    <a:pt x="0" y="0"/>
                  </a:lnTo>
                  <a:close/>
                </a:path>
              </a:pathLst>
            </a:custGeom>
            <a:solidFill>
              <a:srgbClr val="000000"/>
            </a:solidFill>
            <a:ln w="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90827" name="Freeform 11"/>
            <p:cNvSpPr>
              <a:spLocks/>
            </p:cNvSpPr>
            <p:nvPr/>
          </p:nvSpPr>
          <p:spPr bwMode="auto">
            <a:xfrm>
              <a:off x="1451" y="6160"/>
              <a:ext cx="2742" cy="437"/>
            </a:xfrm>
            <a:custGeom>
              <a:avLst/>
              <a:gdLst/>
              <a:ahLst/>
              <a:cxnLst>
                <a:cxn ang="0">
                  <a:pos x="4" y="0"/>
                </a:cxn>
                <a:cxn ang="0">
                  <a:pos x="2742" y="408"/>
                </a:cxn>
                <a:cxn ang="0">
                  <a:pos x="2739" y="437"/>
                </a:cxn>
                <a:cxn ang="0">
                  <a:pos x="0" y="30"/>
                </a:cxn>
                <a:cxn ang="0">
                  <a:pos x="4" y="0"/>
                </a:cxn>
              </a:cxnLst>
              <a:rect l="0" t="0" r="r" b="b"/>
              <a:pathLst>
                <a:path w="2742" h="437">
                  <a:moveTo>
                    <a:pt x="4" y="0"/>
                  </a:moveTo>
                  <a:lnTo>
                    <a:pt x="2742" y="408"/>
                  </a:lnTo>
                  <a:lnTo>
                    <a:pt x="2739" y="437"/>
                  </a:lnTo>
                  <a:lnTo>
                    <a:pt x="0" y="30"/>
                  </a:lnTo>
                  <a:lnTo>
                    <a:pt x="4" y="0"/>
                  </a:lnTo>
                  <a:close/>
                </a:path>
              </a:pathLst>
            </a:custGeom>
            <a:solidFill>
              <a:srgbClr val="000000"/>
            </a:solidFill>
            <a:ln w="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90826" name="Freeform 10"/>
            <p:cNvSpPr>
              <a:spLocks/>
            </p:cNvSpPr>
            <p:nvPr/>
          </p:nvSpPr>
          <p:spPr bwMode="auto">
            <a:xfrm>
              <a:off x="4146" y="6506"/>
              <a:ext cx="135" cy="138"/>
            </a:xfrm>
            <a:custGeom>
              <a:avLst/>
              <a:gdLst/>
              <a:ahLst/>
              <a:cxnLst>
                <a:cxn ang="0">
                  <a:pos x="18" y="0"/>
                </a:cxn>
                <a:cxn ang="0">
                  <a:pos x="51" y="33"/>
                </a:cxn>
                <a:cxn ang="0">
                  <a:pos x="91" y="66"/>
                </a:cxn>
                <a:cxn ang="0">
                  <a:pos x="135" y="91"/>
                </a:cxn>
                <a:cxn ang="0">
                  <a:pos x="87" y="102"/>
                </a:cxn>
                <a:cxn ang="0">
                  <a:pos x="40" y="120"/>
                </a:cxn>
                <a:cxn ang="0">
                  <a:pos x="0" y="138"/>
                </a:cxn>
                <a:cxn ang="0">
                  <a:pos x="33" y="73"/>
                </a:cxn>
                <a:cxn ang="0">
                  <a:pos x="18" y="0"/>
                </a:cxn>
              </a:cxnLst>
              <a:rect l="0" t="0" r="r" b="b"/>
              <a:pathLst>
                <a:path w="135" h="138">
                  <a:moveTo>
                    <a:pt x="18" y="0"/>
                  </a:moveTo>
                  <a:lnTo>
                    <a:pt x="51" y="33"/>
                  </a:lnTo>
                  <a:lnTo>
                    <a:pt x="91" y="66"/>
                  </a:lnTo>
                  <a:lnTo>
                    <a:pt x="135" y="91"/>
                  </a:lnTo>
                  <a:lnTo>
                    <a:pt x="87" y="102"/>
                  </a:lnTo>
                  <a:lnTo>
                    <a:pt x="40" y="120"/>
                  </a:lnTo>
                  <a:lnTo>
                    <a:pt x="0" y="138"/>
                  </a:lnTo>
                  <a:lnTo>
                    <a:pt x="33" y="73"/>
                  </a:lnTo>
                  <a:lnTo>
                    <a:pt x="18" y="0"/>
                  </a:lnTo>
                  <a:close/>
                </a:path>
              </a:pathLst>
            </a:custGeom>
            <a:solidFill>
              <a:srgbClr val="000000"/>
            </a:solidFill>
            <a:ln w="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90825" name="Freeform 9"/>
            <p:cNvSpPr>
              <a:spLocks/>
            </p:cNvSpPr>
            <p:nvPr/>
          </p:nvSpPr>
          <p:spPr bwMode="auto">
            <a:xfrm>
              <a:off x="1586" y="5695"/>
              <a:ext cx="2335" cy="505"/>
            </a:xfrm>
            <a:custGeom>
              <a:avLst/>
              <a:gdLst/>
              <a:ahLst/>
              <a:cxnLst>
                <a:cxn ang="0">
                  <a:pos x="7" y="0"/>
                </a:cxn>
                <a:cxn ang="0">
                  <a:pos x="2335" y="476"/>
                </a:cxn>
                <a:cxn ang="0">
                  <a:pos x="2331" y="505"/>
                </a:cxn>
                <a:cxn ang="0">
                  <a:pos x="0" y="29"/>
                </a:cxn>
                <a:cxn ang="0">
                  <a:pos x="7" y="0"/>
                </a:cxn>
              </a:cxnLst>
              <a:rect l="0" t="0" r="r" b="b"/>
              <a:pathLst>
                <a:path w="2335" h="505">
                  <a:moveTo>
                    <a:pt x="7" y="0"/>
                  </a:moveTo>
                  <a:lnTo>
                    <a:pt x="2335" y="476"/>
                  </a:lnTo>
                  <a:lnTo>
                    <a:pt x="2331" y="505"/>
                  </a:lnTo>
                  <a:lnTo>
                    <a:pt x="0" y="29"/>
                  </a:lnTo>
                  <a:lnTo>
                    <a:pt x="7" y="0"/>
                  </a:lnTo>
                  <a:close/>
                </a:path>
              </a:pathLst>
            </a:custGeom>
            <a:solidFill>
              <a:srgbClr val="000000"/>
            </a:solidFill>
            <a:ln w="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90824" name="Freeform 8"/>
            <p:cNvSpPr>
              <a:spLocks/>
            </p:cNvSpPr>
            <p:nvPr/>
          </p:nvSpPr>
          <p:spPr bwMode="auto">
            <a:xfrm>
              <a:off x="3870" y="6110"/>
              <a:ext cx="134" cy="138"/>
            </a:xfrm>
            <a:custGeom>
              <a:avLst/>
              <a:gdLst/>
              <a:ahLst/>
              <a:cxnLst>
                <a:cxn ang="0">
                  <a:pos x="25" y="0"/>
                </a:cxn>
                <a:cxn ang="0">
                  <a:pos x="58" y="36"/>
                </a:cxn>
                <a:cxn ang="0">
                  <a:pos x="98" y="69"/>
                </a:cxn>
                <a:cxn ang="0">
                  <a:pos x="134" y="94"/>
                </a:cxn>
                <a:cxn ang="0">
                  <a:pos x="91" y="105"/>
                </a:cxn>
                <a:cxn ang="0">
                  <a:pos x="40" y="120"/>
                </a:cxn>
                <a:cxn ang="0">
                  <a:pos x="0" y="138"/>
                </a:cxn>
                <a:cxn ang="0">
                  <a:pos x="36" y="76"/>
                </a:cxn>
                <a:cxn ang="0">
                  <a:pos x="25" y="0"/>
                </a:cxn>
              </a:cxnLst>
              <a:rect l="0" t="0" r="r" b="b"/>
              <a:pathLst>
                <a:path w="134" h="138">
                  <a:moveTo>
                    <a:pt x="25" y="0"/>
                  </a:moveTo>
                  <a:lnTo>
                    <a:pt x="58" y="36"/>
                  </a:lnTo>
                  <a:lnTo>
                    <a:pt x="98" y="69"/>
                  </a:lnTo>
                  <a:lnTo>
                    <a:pt x="134" y="94"/>
                  </a:lnTo>
                  <a:lnTo>
                    <a:pt x="91" y="105"/>
                  </a:lnTo>
                  <a:lnTo>
                    <a:pt x="40" y="120"/>
                  </a:lnTo>
                  <a:lnTo>
                    <a:pt x="0" y="138"/>
                  </a:lnTo>
                  <a:lnTo>
                    <a:pt x="36" y="76"/>
                  </a:lnTo>
                  <a:lnTo>
                    <a:pt x="25" y="0"/>
                  </a:lnTo>
                  <a:close/>
                </a:path>
              </a:pathLst>
            </a:custGeom>
            <a:solidFill>
              <a:srgbClr val="000000"/>
            </a:solidFill>
            <a:ln w="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90823" name="Freeform 7"/>
            <p:cNvSpPr>
              <a:spLocks/>
            </p:cNvSpPr>
            <p:nvPr/>
          </p:nvSpPr>
          <p:spPr bwMode="auto">
            <a:xfrm>
              <a:off x="1571" y="5178"/>
              <a:ext cx="1779" cy="357"/>
            </a:xfrm>
            <a:custGeom>
              <a:avLst/>
              <a:gdLst/>
              <a:ahLst/>
              <a:cxnLst>
                <a:cxn ang="0">
                  <a:pos x="7" y="0"/>
                </a:cxn>
                <a:cxn ang="0">
                  <a:pos x="1779" y="327"/>
                </a:cxn>
                <a:cxn ang="0">
                  <a:pos x="1771" y="357"/>
                </a:cxn>
                <a:cxn ang="0">
                  <a:pos x="0" y="29"/>
                </a:cxn>
                <a:cxn ang="0">
                  <a:pos x="7" y="0"/>
                </a:cxn>
              </a:cxnLst>
              <a:rect l="0" t="0" r="r" b="b"/>
              <a:pathLst>
                <a:path w="1779" h="357">
                  <a:moveTo>
                    <a:pt x="7" y="0"/>
                  </a:moveTo>
                  <a:lnTo>
                    <a:pt x="1779" y="327"/>
                  </a:lnTo>
                  <a:lnTo>
                    <a:pt x="1771" y="357"/>
                  </a:lnTo>
                  <a:lnTo>
                    <a:pt x="0" y="29"/>
                  </a:lnTo>
                  <a:lnTo>
                    <a:pt x="7" y="0"/>
                  </a:lnTo>
                  <a:close/>
                </a:path>
              </a:pathLst>
            </a:custGeom>
            <a:solidFill>
              <a:srgbClr val="000000"/>
            </a:solidFill>
            <a:ln w="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90822" name="Freeform 6"/>
            <p:cNvSpPr>
              <a:spLocks/>
            </p:cNvSpPr>
            <p:nvPr/>
          </p:nvSpPr>
          <p:spPr bwMode="auto">
            <a:xfrm>
              <a:off x="3299" y="5444"/>
              <a:ext cx="134" cy="138"/>
            </a:xfrm>
            <a:custGeom>
              <a:avLst/>
              <a:gdLst/>
              <a:ahLst/>
              <a:cxnLst>
                <a:cxn ang="0">
                  <a:pos x="25" y="0"/>
                </a:cxn>
                <a:cxn ang="0">
                  <a:pos x="54" y="32"/>
                </a:cxn>
                <a:cxn ang="0">
                  <a:pos x="94" y="65"/>
                </a:cxn>
                <a:cxn ang="0">
                  <a:pos x="134" y="91"/>
                </a:cxn>
                <a:cxn ang="0">
                  <a:pos x="87" y="102"/>
                </a:cxn>
                <a:cxn ang="0">
                  <a:pos x="40" y="116"/>
                </a:cxn>
                <a:cxn ang="0">
                  <a:pos x="0" y="138"/>
                </a:cxn>
                <a:cxn ang="0">
                  <a:pos x="36" y="72"/>
                </a:cxn>
                <a:cxn ang="0">
                  <a:pos x="25" y="0"/>
                </a:cxn>
              </a:cxnLst>
              <a:rect l="0" t="0" r="r" b="b"/>
              <a:pathLst>
                <a:path w="134" h="138">
                  <a:moveTo>
                    <a:pt x="25" y="0"/>
                  </a:moveTo>
                  <a:lnTo>
                    <a:pt x="54" y="32"/>
                  </a:lnTo>
                  <a:lnTo>
                    <a:pt x="94" y="65"/>
                  </a:lnTo>
                  <a:lnTo>
                    <a:pt x="134" y="91"/>
                  </a:lnTo>
                  <a:lnTo>
                    <a:pt x="87" y="102"/>
                  </a:lnTo>
                  <a:lnTo>
                    <a:pt x="40" y="116"/>
                  </a:lnTo>
                  <a:lnTo>
                    <a:pt x="0" y="138"/>
                  </a:lnTo>
                  <a:lnTo>
                    <a:pt x="36" y="72"/>
                  </a:lnTo>
                  <a:lnTo>
                    <a:pt x="25" y="0"/>
                  </a:lnTo>
                  <a:close/>
                </a:path>
              </a:pathLst>
            </a:custGeom>
            <a:solidFill>
              <a:srgbClr val="000000"/>
            </a:solidFill>
            <a:ln w="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90821" name="Freeform 5"/>
            <p:cNvSpPr>
              <a:spLocks/>
            </p:cNvSpPr>
            <p:nvPr/>
          </p:nvSpPr>
          <p:spPr bwMode="auto">
            <a:xfrm>
              <a:off x="2859" y="3111"/>
              <a:ext cx="636" cy="1121"/>
            </a:xfrm>
            <a:custGeom>
              <a:avLst/>
              <a:gdLst/>
              <a:ahLst/>
              <a:cxnLst>
                <a:cxn ang="0">
                  <a:pos x="25" y="0"/>
                </a:cxn>
                <a:cxn ang="0">
                  <a:pos x="636" y="1106"/>
                </a:cxn>
                <a:cxn ang="0">
                  <a:pos x="611" y="1121"/>
                </a:cxn>
                <a:cxn ang="0">
                  <a:pos x="0" y="15"/>
                </a:cxn>
                <a:cxn ang="0">
                  <a:pos x="25" y="0"/>
                </a:cxn>
              </a:cxnLst>
              <a:rect l="0" t="0" r="r" b="b"/>
              <a:pathLst>
                <a:path w="636" h="1121">
                  <a:moveTo>
                    <a:pt x="25" y="0"/>
                  </a:moveTo>
                  <a:lnTo>
                    <a:pt x="636" y="1106"/>
                  </a:lnTo>
                  <a:lnTo>
                    <a:pt x="611" y="1121"/>
                  </a:lnTo>
                  <a:lnTo>
                    <a:pt x="0" y="15"/>
                  </a:lnTo>
                  <a:lnTo>
                    <a:pt x="25" y="0"/>
                  </a:lnTo>
                  <a:close/>
                </a:path>
              </a:pathLst>
            </a:custGeom>
            <a:solidFill>
              <a:srgbClr val="000000"/>
            </a:solidFill>
            <a:ln w="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90820" name="Freeform 4"/>
            <p:cNvSpPr>
              <a:spLocks/>
            </p:cNvSpPr>
            <p:nvPr/>
          </p:nvSpPr>
          <p:spPr bwMode="auto">
            <a:xfrm>
              <a:off x="3404" y="4159"/>
              <a:ext cx="124" cy="142"/>
            </a:xfrm>
            <a:custGeom>
              <a:avLst/>
              <a:gdLst/>
              <a:ahLst/>
              <a:cxnLst>
                <a:cxn ang="0">
                  <a:pos x="124" y="0"/>
                </a:cxn>
                <a:cxn ang="0">
                  <a:pos x="116" y="44"/>
                </a:cxn>
                <a:cxn ang="0">
                  <a:pos x="116" y="95"/>
                </a:cxn>
                <a:cxn ang="0">
                  <a:pos x="120" y="142"/>
                </a:cxn>
                <a:cxn ang="0">
                  <a:pos x="84" y="113"/>
                </a:cxn>
                <a:cxn ang="0">
                  <a:pos x="40" y="87"/>
                </a:cxn>
                <a:cxn ang="0">
                  <a:pos x="0" y="66"/>
                </a:cxn>
                <a:cxn ang="0">
                  <a:pos x="73" y="55"/>
                </a:cxn>
                <a:cxn ang="0">
                  <a:pos x="124" y="0"/>
                </a:cxn>
              </a:cxnLst>
              <a:rect l="0" t="0" r="r" b="b"/>
              <a:pathLst>
                <a:path w="124" h="142">
                  <a:moveTo>
                    <a:pt x="124" y="0"/>
                  </a:moveTo>
                  <a:lnTo>
                    <a:pt x="116" y="44"/>
                  </a:lnTo>
                  <a:lnTo>
                    <a:pt x="116" y="95"/>
                  </a:lnTo>
                  <a:lnTo>
                    <a:pt x="120" y="142"/>
                  </a:lnTo>
                  <a:lnTo>
                    <a:pt x="84" y="113"/>
                  </a:lnTo>
                  <a:lnTo>
                    <a:pt x="40" y="87"/>
                  </a:lnTo>
                  <a:lnTo>
                    <a:pt x="0" y="66"/>
                  </a:lnTo>
                  <a:lnTo>
                    <a:pt x="73" y="55"/>
                  </a:lnTo>
                  <a:lnTo>
                    <a:pt x="124" y="0"/>
                  </a:lnTo>
                  <a:close/>
                </a:path>
              </a:pathLst>
            </a:custGeom>
            <a:solidFill>
              <a:srgbClr val="000000"/>
            </a:solidFill>
            <a:ln w="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90819" name="Freeform 3"/>
            <p:cNvSpPr>
              <a:spLocks/>
            </p:cNvSpPr>
            <p:nvPr/>
          </p:nvSpPr>
          <p:spPr bwMode="auto">
            <a:xfrm>
              <a:off x="5190" y="10309"/>
              <a:ext cx="1487" cy="651"/>
            </a:xfrm>
            <a:custGeom>
              <a:avLst/>
              <a:gdLst/>
              <a:ahLst/>
              <a:cxnLst>
                <a:cxn ang="0">
                  <a:pos x="11" y="0"/>
                </a:cxn>
                <a:cxn ang="0">
                  <a:pos x="1487" y="622"/>
                </a:cxn>
                <a:cxn ang="0">
                  <a:pos x="1476" y="651"/>
                </a:cxn>
                <a:cxn ang="0">
                  <a:pos x="0" y="25"/>
                </a:cxn>
                <a:cxn ang="0">
                  <a:pos x="11" y="0"/>
                </a:cxn>
              </a:cxnLst>
              <a:rect l="0" t="0" r="r" b="b"/>
              <a:pathLst>
                <a:path w="1487" h="651">
                  <a:moveTo>
                    <a:pt x="11" y="0"/>
                  </a:moveTo>
                  <a:lnTo>
                    <a:pt x="1487" y="622"/>
                  </a:lnTo>
                  <a:lnTo>
                    <a:pt x="1476" y="651"/>
                  </a:lnTo>
                  <a:lnTo>
                    <a:pt x="0" y="25"/>
                  </a:lnTo>
                  <a:lnTo>
                    <a:pt x="11" y="0"/>
                  </a:lnTo>
                  <a:close/>
                </a:path>
              </a:pathLst>
            </a:custGeom>
            <a:solidFill>
              <a:srgbClr val="000000"/>
            </a:solidFill>
            <a:ln w="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90818" name="Freeform 2"/>
            <p:cNvSpPr>
              <a:spLocks/>
            </p:cNvSpPr>
            <p:nvPr/>
          </p:nvSpPr>
          <p:spPr bwMode="auto">
            <a:xfrm>
              <a:off x="5113" y="10272"/>
              <a:ext cx="146" cy="128"/>
            </a:xfrm>
            <a:custGeom>
              <a:avLst/>
              <a:gdLst/>
              <a:ahLst/>
              <a:cxnLst>
                <a:cxn ang="0">
                  <a:pos x="146" y="0"/>
                </a:cxn>
                <a:cxn ang="0">
                  <a:pos x="95" y="55"/>
                </a:cxn>
                <a:cxn ang="0">
                  <a:pos x="91" y="128"/>
                </a:cxn>
                <a:cxn ang="0">
                  <a:pos x="66" y="88"/>
                </a:cxn>
                <a:cxn ang="0">
                  <a:pos x="33" y="48"/>
                </a:cxn>
                <a:cxn ang="0">
                  <a:pos x="0" y="15"/>
                </a:cxn>
                <a:cxn ang="0">
                  <a:pos x="48" y="15"/>
                </a:cxn>
                <a:cxn ang="0">
                  <a:pos x="99" y="8"/>
                </a:cxn>
                <a:cxn ang="0">
                  <a:pos x="146" y="0"/>
                </a:cxn>
              </a:cxnLst>
              <a:rect l="0" t="0" r="r" b="b"/>
              <a:pathLst>
                <a:path w="146" h="128">
                  <a:moveTo>
                    <a:pt x="146" y="0"/>
                  </a:moveTo>
                  <a:lnTo>
                    <a:pt x="95" y="55"/>
                  </a:lnTo>
                  <a:lnTo>
                    <a:pt x="91" y="128"/>
                  </a:lnTo>
                  <a:lnTo>
                    <a:pt x="66" y="88"/>
                  </a:lnTo>
                  <a:lnTo>
                    <a:pt x="33" y="48"/>
                  </a:lnTo>
                  <a:lnTo>
                    <a:pt x="0" y="15"/>
                  </a:lnTo>
                  <a:lnTo>
                    <a:pt x="48" y="15"/>
                  </a:lnTo>
                  <a:lnTo>
                    <a:pt x="99" y="8"/>
                  </a:lnTo>
                  <a:lnTo>
                    <a:pt x="146" y="0"/>
                  </a:lnTo>
                  <a:close/>
                </a:path>
              </a:pathLst>
            </a:custGeom>
            <a:solidFill>
              <a:srgbClr val="000000"/>
            </a:solidFill>
            <a:ln w="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gr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Text Placeholder 4"/>
          <p:cNvSpPr>
            <a:spLocks noGrp="1"/>
          </p:cNvSpPr>
          <p:nvPr>
            <p:ph type="body" sz="half" idx="2"/>
          </p:nvPr>
        </p:nvSpPr>
        <p:spPr>
          <a:xfrm>
            <a:off x="448948" y="930605"/>
            <a:ext cx="3581400" cy="2879395"/>
          </a:xfrm>
        </p:spPr>
        <p:txBody>
          <a:bodyPr/>
          <a:lstStyle/>
          <a:p>
            <a:pPr eaLnBrk="1" hangingPunct="1"/>
            <a:r>
              <a:rPr lang="en-US" sz="3200" b="1" dirty="0">
                <a:latin typeface="Arial" charset="0"/>
                <a:cs typeface="Arial" charset="0"/>
              </a:rPr>
              <a:t>RLQ</a:t>
            </a:r>
            <a:endParaRPr lang="en-US" sz="3200" b="1" dirty="0" smtClean="0">
              <a:latin typeface="Arial" charset="0"/>
              <a:cs typeface="Arial" charset="0"/>
            </a:endParaRPr>
          </a:p>
          <a:p>
            <a:pPr marL="457200" indent="-457200" eaLnBrk="1" hangingPunct="1">
              <a:buFont typeface="Arial" pitchFamily="34" charset="0"/>
              <a:buChar char="•"/>
            </a:pPr>
            <a:r>
              <a:rPr lang="en-US" sz="2000" dirty="0" smtClean="0">
                <a:latin typeface="Arial" charset="0"/>
                <a:cs typeface="Arial" charset="0"/>
              </a:rPr>
              <a:t>Cecum</a:t>
            </a:r>
          </a:p>
          <a:p>
            <a:pPr marL="457200" indent="-457200" eaLnBrk="1" hangingPunct="1">
              <a:buFont typeface="Arial" pitchFamily="34" charset="0"/>
              <a:buChar char="•"/>
            </a:pPr>
            <a:r>
              <a:rPr lang="en-US" sz="2000" dirty="0" smtClean="0">
                <a:latin typeface="Arial" charset="0"/>
                <a:cs typeface="Arial" charset="0"/>
              </a:rPr>
              <a:t>Appendix</a:t>
            </a:r>
          </a:p>
          <a:p>
            <a:pPr marL="457200" indent="-457200" eaLnBrk="1" hangingPunct="1">
              <a:buFont typeface="Arial" pitchFamily="34" charset="0"/>
              <a:buChar char="•"/>
            </a:pPr>
            <a:r>
              <a:rPr lang="en-US" sz="2000" dirty="0" smtClean="0">
                <a:latin typeface="Arial" charset="0"/>
                <a:cs typeface="Arial" charset="0"/>
              </a:rPr>
              <a:t>Ascending colon</a:t>
            </a:r>
          </a:p>
          <a:p>
            <a:pPr marL="457200" indent="-457200" eaLnBrk="1" hangingPunct="1">
              <a:buFont typeface="Arial" pitchFamily="34" charset="0"/>
              <a:buChar char="•"/>
            </a:pPr>
            <a:r>
              <a:rPr lang="en-US" sz="2000" dirty="0" smtClean="0">
                <a:latin typeface="Arial" charset="0"/>
                <a:cs typeface="Arial" charset="0"/>
              </a:rPr>
              <a:t>Right ovary and fallopian tube</a:t>
            </a:r>
          </a:p>
          <a:p>
            <a:pPr marL="457200" indent="-457200" eaLnBrk="1" hangingPunct="1">
              <a:buFont typeface="Arial" pitchFamily="34" charset="0"/>
              <a:buChar char="•"/>
            </a:pPr>
            <a:r>
              <a:rPr lang="en-US" sz="2000" dirty="0" smtClean="0">
                <a:latin typeface="Arial" charset="0"/>
                <a:cs typeface="Arial" charset="0"/>
              </a:rPr>
              <a:t>Right ureter</a:t>
            </a:r>
          </a:p>
          <a:p>
            <a:pPr marL="457200" indent="-457200" eaLnBrk="1" hangingPunct="1">
              <a:buFont typeface="Arial" pitchFamily="34" charset="0"/>
              <a:buChar char="•"/>
            </a:pPr>
            <a:endParaRPr lang="en-US" sz="2000" dirty="0" smtClean="0">
              <a:latin typeface="Arial" charset="0"/>
              <a:cs typeface="Arial" charset="0"/>
            </a:endParaRPr>
          </a:p>
          <a:p>
            <a:pPr marL="457200" indent="-457200" eaLnBrk="1" hangingPunct="1">
              <a:buFont typeface="Arial" pitchFamily="34" charset="0"/>
              <a:buChar char="•"/>
            </a:pPr>
            <a:endParaRPr lang="en-US" sz="2000" dirty="0" smtClean="0">
              <a:latin typeface="Arial" charset="0"/>
              <a:cs typeface="Arial" charset="0"/>
            </a:endParaRPr>
          </a:p>
        </p:txBody>
      </p:sp>
      <p:sp>
        <p:nvSpPr>
          <p:cNvPr id="9" name="Rectangle 8"/>
          <p:cNvSpPr/>
          <p:nvPr/>
        </p:nvSpPr>
        <p:spPr>
          <a:xfrm>
            <a:off x="457200" y="4114800"/>
            <a:ext cx="3581400" cy="2123658"/>
          </a:xfrm>
          <a:prstGeom prst="rect">
            <a:avLst/>
          </a:prstGeom>
        </p:spPr>
        <p:txBody>
          <a:bodyPr wrap="square">
            <a:spAutoFit/>
          </a:bodyPr>
          <a:lstStyle/>
          <a:p>
            <a:pPr lvl="0"/>
            <a:r>
              <a:rPr lang="en-US" sz="3200" b="1" dirty="0">
                <a:latin typeface="Arial" charset="0"/>
              </a:rPr>
              <a:t>LLQ</a:t>
            </a:r>
          </a:p>
          <a:p>
            <a:pPr marL="457200" indent="-457200" eaLnBrk="1" hangingPunct="1">
              <a:buFont typeface="Arial" pitchFamily="34" charset="0"/>
              <a:buChar char="•"/>
            </a:pPr>
            <a:r>
              <a:rPr lang="en-US" sz="2000" dirty="0" smtClean="0">
                <a:latin typeface="Arial" charset="0"/>
              </a:rPr>
              <a:t>Descending colon</a:t>
            </a:r>
          </a:p>
          <a:p>
            <a:pPr marL="457200" indent="-457200" eaLnBrk="1" hangingPunct="1">
              <a:buFont typeface="Arial" pitchFamily="34" charset="0"/>
              <a:buChar char="•"/>
            </a:pPr>
            <a:r>
              <a:rPr lang="en-US" sz="2000" dirty="0" smtClean="0">
                <a:latin typeface="Arial" charset="0"/>
              </a:rPr>
              <a:t>Sigmoid colon</a:t>
            </a:r>
          </a:p>
          <a:p>
            <a:pPr marL="457200" indent="-457200" eaLnBrk="1" hangingPunct="1">
              <a:buFont typeface="Arial" pitchFamily="34" charset="0"/>
              <a:buChar char="•"/>
            </a:pPr>
            <a:r>
              <a:rPr lang="en-US" sz="2000" dirty="0" smtClean="0">
                <a:latin typeface="Arial" charset="0"/>
              </a:rPr>
              <a:t>Left ovary and fallopian tube</a:t>
            </a:r>
          </a:p>
          <a:p>
            <a:pPr marL="457200" indent="-457200" eaLnBrk="1" hangingPunct="1">
              <a:buFont typeface="Arial" pitchFamily="34" charset="0"/>
              <a:buChar char="•"/>
            </a:pPr>
            <a:r>
              <a:rPr lang="en-US" sz="2000" dirty="0" smtClean="0">
                <a:latin typeface="Arial" charset="0"/>
              </a:rPr>
              <a:t>Left uterine tube</a:t>
            </a:r>
          </a:p>
        </p:txBody>
      </p:sp>
      <p:grpSp>
        <p:nvGrpSpPr>
          <p:cNvPr id="288769" name="Group 1"/>
          <p:cNvGrpSpPr>
            <a:grpSpLocks noChangeAspect="1"/>
          </p:cNvGrpSpPr>
          <p:nvPr/>
        </p:nvGrpSpPr>
        <p:grpSpPr bwMode="auto">
          <a:xfrm>
            <a:off x="4088162" y="897683"/>
            <a:ext cx="4114800" cy="5281504"/>
            <a:chOff x="0" y="0"/>
            <a:chExt cx="9354" cy="12008"/>
          </a:xfrm>
        </p:grpSpPr>
        <p:sp>
          <p:nvSpPr>
            <p:cNvPr id="288770" name="AutoShape 2"/>
            <p:cNvSpPr>
              <a:spLocks noChangeAspect="1" noChangeArrowheads="1"/>
            </p:cNvSpPr>
            <p:nvPr/>
          </p:nvSpPr>
          <p:spPr bwMode="auto">
            <a:xfrm>
              <a:off x="0" y="0"/>
              <a:ext cx="9354" cy="1200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endParaRPr lang="en-US" dirty="0"/>
            </a:p>
          </p:txBody>
        </p:sp>
        <p:grpSp>
          <p:nvGrpSpPr>
            <p:cNvPr id="288771" name="Group 3"/>
            <p:cNvGrpSpPr>
              <a:grpSpLocks/>
            </p:cNvGrpSpPr>
            <p:nvPr/>
          </p:nvGrpSpPr>
          <p:grpSpPr bwMode="auto">
            <a:xfrm>
              <a:off x="0" y="0"/>
              <a:ext cx="9354" cy="12008"/>
              <a:chOff x="0" y="0"/>
              <a:chExt cx="9354" cy="12008"/>
            </a:xfrm>
          </p:grpSpPr>
          <p:sp>
            <p:nvSpPr>
              <p:cNvPr id="288772" name="Rectangle 4"/>
              <p:cNvSpPr>
                <a:spLocks noChangeArrowheads="1"/>
              </p:cNvSpPr>
              <p:nvPr/>
            </p:nvSpPr>
            <p:spPr bwMode="auto">
              <a:xfrm>
                <a:off x="0" y="0"/>
                <a:ext cx="9354" cy="12008"/>
              </a:xfrm>
              <a:prstGeom prst="rect">
                <a:avLst/>
              </a:prstGeom>
              <a:noFill/>
              <a:ln w="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dirty="0"/>
              </a:p>
            </p:txBody>
          </p:sp>
          <p:pic>
            <p:nvPicPr>
              <p:cNvPr id="288773" name="Picture 5"/>
              <p:cNvPicPr>
                <a:picLocks noChangeAspect="1" noChangeArrowheads="1"/>
              </p:cNvPicPr>
              <p:nvPr/>
            </p:nvPicPr>
            <p:blipFill>
              <a:blip r:embed="rId3" cstate="print"/>
              <a:srcRect/>
              <a:stretch>
                <a:fillRect/>
              </a:stretch>
            </p:blipFill>
            <p:spPr bwMode="auto">
              <a:xfrm>
                <a:off x="3953" y="6215"/>
                <a:ext cx="2095" cy="775"/>
              </a:xfrm>
              <a:prstGeom prst="rect">
                <a:avLst/>
              </a:prstGeom>
              <a:noFill/>
              <a:ln w="9525">
                <a:noFill/>
                <a:miter lim="800000"/>
                <a:headEnd/>
                <a:tailEnd/>
              </a:ln>
            </p:spPr>
          </p:pic>
          <p:sp>
            <p:nvSpPr>
              <p:cNvPr id="288774" name="Freeform 6"/>
              <p:cNvSpPr>
                <a:spLocks noEditPoints="1"/>
              </p:cNvSpPr>
              <p:nvPr/>
            </p:nvSpPr>
            <p:spPr bwMode="auto">
              <a:xfrm>
                <a:off x="4073" y="6357"/>
                <a:ext cx="1946" cy="611"/>
              </a:xfrm>
              <a:custGeom>
                <a:avLst/>
                <a:gdLst/>
                <a:ahLst/>
                <a:cxnLst>
                  <a:cxn ang="0">
                    <a:pos x="688" y="480"/>
                  </a:cxn>
                  <a:cxn ang="0">
                    <a:pos x="917" y="466"/>
                  </a:cxn>
                  <a:cxn ang="0">
                    <a:pos x="709" y="448"/>
                  </a:cxn>
                  <a:cxn ang="0">
                    <a:pos x="906" y="531"/>
                  </a:cxn>
                  <a:cxn ang="0">
                    <a:pos x="728" y="509"/>
                  </a:cxn>
                  <a:cxn ang="0">
                    <a:pos x="324" y="484"/>
                  </a:cxn>
                  <a:cxn ang="0">
                    <a:pos x="946" y="393"/>
                  </a:cxn>
                  <a:cxn ang="0">
                    <a:pos x="506" y="422"/>
                  </a:cxn>
                  <a:cxn ang="0">
                    <a:pos x="608" y="597"/>
                  </a:cxn>
                  <a:cxn ang="0">
                    <a:pos x="448" y="411"/>
                  </a:cxn>
                  <a:cxn ang="0">
                    <a:pos x="1302" y="426"/>
                  </a:cxn>
                  <a:cxn ang="0">
                    <a:pos x="1237" y="469"/>
                  </a:cxn>
                  <a:cxn ang="0">
                    <a:pos x="1062" y="378"/>
                  </a:cxn>
                  <a:cxn ang="0">
                    <a:pos x="1011" y="378"/>
                  </a:cxn>
                  <a:cxn ang="0">
                    <a:pos x="1011" y="360"/>
                  </a:cxn>
                  <a:cxn ang="0">
                    <a:pos x="360" y="397"/>
                  </a:cxn>
                  <a:cxn ang="0">
                    <a:pos x="291" y="400"/>
                  </a:cxn>
                  <a:cxn ang="0">
                    <a:pos x="1270" y="360"/>
                  </a:cxn>
                  <a:cxn ang="0">
                    <a:pos x="986" y="335"/>
                  </a:cxn>
                  <a:cxn ang="0">
                    <a:pos x="1433" y="360"/>
                  </a:cxn>
                  <a:cxn ang="0">
                    <a:pos x="1004" y="327"/>
                  </a:cxn>
                  <a:cxn ang="0">
                    <a:pos x="1440" y="429"/>
                  </a:cxn>
                  <a:cxn ang="0">
                    <a:pos x="233" y="455"/>
                  </a:cxn>
                  <a:cxn ang="0">
                    <a:pos x="1364" y="367"/>
                  </a:cxn>
                  <a:cxn ang="0">
                    <a:pos x="575" y="367"/>
                  </a:cxn>
                  <a:cxn ang="0">
                    <a:pos x="1360" y="331"/>
                  </a:cxn>
                  <a:cxn ang="0">
                    <a:pos x="1248" y="473"/>
                  </a:cxn>
                  <a:cxn ang="0">
                    <a:pos x="1455" y="458"/>
                  </a:cxn>
                  <a:cxn ang="0">
                    <a:pos x="1604" y="404"/>
                  </a:cxn>
                  <a:cxn ang="0">
                    <a:pos x="669" y="320"/>
                  </a:cxn>
                  <a:cxn ang="0">
                    <a:pos x="1266" y="433"/>
                  </a:cxn>
                  <a:cxn ang="0">
                    <a:pos x="1211" y="309"/>
                  </a:cxn>
                  <a:cxn ang="0">
                    <a:pos x="1135" y="324"/>
                  </a:cxn>
                  <a:cxn ang="0">
                    <a:pos x="462" y="324"/>
                  </a:cxn>
                  <a:cxn ang="0">
                    <a:pos x="1426" y="302"/>
                  </a:cxn>
                  <a:cxn ang="0">
                    <a:pos x="440" y="371"/>
                  </a:cxn>
                  <a:cxn ang="0">
                    <a:pos x="699" y="295"/>
                  </a:cxn>
                  <a:cxn ang="0">
                    <a:pos x="171" y="284"/>
                  </a:cxn>
                  <a:cxn ang="0">
                    <a:pos x="1593" y="386"/>
                  </a:cxn>
                  <a:cxn ang="0">
                    <a:pos x="924" y="375"/>
                  </a:cxn>
                  <a:cxn ang="0">
                    <a:pos x="1288" y="266"/>
                  </a:cxn>
                  <a:cxn ang="0">
                    <a:pos x="175" y="266"/>
                  </a:cxn>
                  <a:cxn ang="0">
                    <a:pos x="389" y="258"/>
                  </a:cxn>
                  <a:cxn ang="0">
                    <a:pos x="1430" y="280"/>
                  </a:cxn>
                  <a:cxn ang="0">
                    <a:pos x="1437" y="280"/>
                  </a:cxn>
                  <a:cxn ang="0">
                    <a:pos x="1026" y="317"/>
                  </a:cxn>
                  <a:cxn ang="0">
                    <a:pos x="728" y="277"/>
                  </a:cxn>
                  <a:cxn ang="0">
                    <a:pos x="782" y="397"/>
                  </a:cxn>
                  <a:cxn ang="0">
                    <a:pos x="1426" y="317"/>
                  </a:cxn>
                  <a:cxn ang="0">
                    <a:pos x="688" y="284"/>
                  </a:cxn>
                  <a:cxn ang="0">
                    <a:pos x="1739" y="295"/>
                  </a:cxn>
                  <a:cxn ang="0">
                    <a:pos x="335" y="298"/>
                  </a:cxn>
                  <a:cxn ang="0">
                    <a:pos x="262" y="211"/>
                  </a:cxn>
                  <a:cxn ang="0">
                    <a:pos x="91" y="291"/>
                  </a:cxn>
                  <a:cxn ang="0">
                    <a:pos x="528" y="298"/>
                  </a:cxn>
                  <a:cxn ang="0">
                    <a:pos x="8" y="247"/>
                  </a:cxn>
                  <a:cxn ang="0">
                    <a:pos x="248" y="189"/>
                  </a:cxn>
                  <a:cxn ang="0">
                    <a:pos x="0" y="102"/>
                  </a:cxn>
                  <a:cxn ang="0">
                    <a:pos x="1870" y="146"/>
                  </a:cxn>
                  <a:cxn ang="0">
                    <a:pos x="1600" y="280"/>
                  </a:cxn>
                  <a:cxn ang="0">
                    <a:pos x="193" y="113"/>
                  </a:cxn>
                  <a:cxn ang="0">
                    <a:pos x="80" y="182"/>
                  </a:cxn>
                </a:cxnLst>
                <a:rect l="0" t="0" r="r" b="b"/>
                <a:pathLst>
                  <a:path w="1946" h="611">
                    <a:moveTo>
                      <a:pt x="619" y="600"/>
                    </a:moveTo>
                    <a:lnTo>
                      <a:pt x="608" y="611"/>
                    </a:lnTo>
                    <a:lnTo>
                      <a:pt x="600" y="604"/>
                    </a:lnTo>
                    <a:lnTo>
                      <a:pt x="608" y="604"/>
                    </a:lnTo>
                    <a:lnTo>
                      <a:pt x="608" y="604"/>
                    </a:lnTo>
                    <a:lnTo>
                      <a:pt x="611" y="604"/>
                    </a:lnTo>
                    <a:lnTo>
                      <a:pt x="619" y="600"/>
                    </a:lnTo>
                    <a:close/>
                    <a:moveTo>
                      <a:pt x="222" y="506"/>
                    </a:moveTo>
                    <a:lnTo>
                      <a:pt x="222" y="517"/>
                    </a:lnTo>
                    <a:lnTo>
                      <a:pt x="229" y="528"/>
                    </a:lnTo>
                    <a:lnTo>
                      <a:pt x="237" y="535"/>
                    </a:lnTo>
                    <a:lnTo>
                      <a:pt x="248" y="535"/>
                    </a:lnTo>
                    <a:lnTo>
                      <a:pt x="258" y="535"/>
                    </a:lnTo>
                    <a:lnTo>
                      <a:pt x="269" y="531"/>
                    </a:lnTo>
                    <a:lnTo>
                      <a:pt x="280" y="524"/>
                    </a:lnTo>
                    <a:lnTo>
                      <a:pt x="291" y="517"/>
                    </a:lnTo>
                    <a:lnTo>
                      <a:pt x="277" y="531"/>
                    </a:lnTo>
                    <a:lnTo>
                      <a:pt x="262" y="546"/>
                    </a:lnTo>
                    <a:lnTo>
                      <a:pt x="244" y="564"/>
                    </a:lnTo>
                    <a:lnTo>
                      <a:pt x="229" y="535"/>
                    </a:lnTo>
                    <a:lnTo>
                      <a:pt x="218" y="509"/>
                    </a:lnTo>
                    <a:lnTo>
                      <a:pt x="222" y="506"/>
                    </a:lnTo>
                    <a:close/>
                    <a:moveTo>
                      <a:pt x="629" y="498"/>
                    </a:moveTo>
                    <a:lnTo>
                      <a:pt x="637" y="498"/>
                    </a:lnTo>
                    <a:lnTo>
                      <a:pt x="644" y="498"/>
                    </a:lnTo>
                    <a:lnTo>
                      <a:pt x="640" y="502"/>
                    </a:lnTo>
                    <a:lnTo>
                      <a:pt x="637" y="509"/>
                    </a:lnTo>
                    <a:lnTo>
                      <a:pt x="629" y="498"/>
                    </a:lnTo>
                    <a:close/>
                    <a:moveTo>
                      <a:pt x="673" y="473"/>
                    </a:moveTo>
                    <a:lnTo>
                      <a:pt x="673" y="473"/>
                    </a:lnTo>
                    <a:lnTo>
                      <a:pt x="680" y="477"/>
                    </a:lnTo>
                    <a:lnTo>
                      <a:pt x="688" y="480"/>
                    </a:lnTo>
                    <a:lnTo>
                      <a:pt x="695" y="491"/>
                    </a:lnTo>
                    <a:lnTo>
                      <a:pt x="706" y="502"/>
                    </a:lnTo>
                    <a:lnTo>
                      <a:pt x="713" y="509"/>
                    </a:lnTo>
                    <a:lnTo>
                      <a:pt x="717" y="520"/>
                    </a:lnTo>
                    <a:lnTo>
                      <a:pt x="717" y="520"/>
                    </a:lnTo>
                    <a:lnTo>
                      <a:pt x="717" y="520"/>
                    </a:lnTo>
                    <a:lnTo>
                      <a:pt x="677" y="546"/>
                    </a:lnTo>
                    <a:lnTo>
                      <a:pt x="637" y="582"/>
                    </a:lnTo>
                    <a:lnTo>
                      <a:pt x="640" y="575"/>
                    </a:lnTo>
                    <a:lnTo>
                      <a:pt x="651" y="564"/>
                    </a:lnTo>
                    <a:lnTo>
                      <a:pt x="651" y="549"/>
                    </a:lnTo>
                    <a:lnTo>
                      <a:pt x="651" y="535"/>
                    </a:lnTo>
                    <a:lnTo>
                      <a:pt x="655" y="542"/>
                    </a:lnTo>
                    <a:lnTo>
                      <a:pt x="659" y="546"/>
                    </a:lnTo>
                    <a:lnTo>
                      <a:pt x="662" y="549"/>
                    </a:lnTo>
                    <a:lnTo>
                      <a:pt x="662" y="549"/>
                    </a:lnTo>
                    <a:lnTo>
                      <a:pt x="669" y="546"/>
                    </a:lnTo>
                    <a:lnTo>
                      <a:pt x="666" y="546"/>
                    </a:lnTo>
                    <a:lnTo>
                      <a:pt x="662" y="542"/>
                    </a:lnTo>
                    <a:lnTo>
                      <a:pt x="659" y="535"/>
                    </a:lnTo>
                    <a:lnTo>
                      <a:pt x="651" y="528"/>
                    </a:lnTo>
                    <a:lnTo>
                      <a:pt x="648" y="520"/>
                    </a:lnTo>
                    <a:lnTo>
                      <a:pt x="644" y="517"/>
                    </a:lnTo>
                    <a:lnTo>
                      <a:pt x="644" y="509"/>
                    </a:lnTo>
                    <a:lnTo>
                      <a:pt x="648" y="498"/>
                    </a:lnTo>
                    <a:lnTo>
                      <a:pt x="655" y="488"/>
                    </a:lnTo>
                    <a:lnTo>
                      <a:pt x="666" y="477"/>
                    </a:lnTo>
                    <a:lnTo>
                      <a:pt x="669" y="473"/>
                    </a:lnTo>
                    <a:lnTo>
                      <a:pt x="673" y="473"/>
                    </a:lnTo>
                    <a:close/>
                    <a:moveTo>
                      <a:pt x="902" y="458"/>
                    </a:moveTo>
                    <a:lnTo>
                      <a:pt x="909" y="462"/>
                    </a:lnTo>
                    <a:lnTo>
                      <a:pt x="917" y="466"/>
                    </a:lnTo>
                    <a:lnTo>
                      <a:pt x="917" y="466"/>
                    </a:lnTo>
                    <a:lnTo>
                      <a:pt x="909" y="469"/>
                    </a:lnTo>
                    <a:lnTo>
                      <a:pt x="906" y="473"/>
                    </a:lnTo>
                    <a:lnTo>
                      <a:pt x="906" y="466"/>
                    </a:lnTo>
                    <a:lnTo>
                      <a:pt x="902" y="458"/>
                    </a:lnTo>
                    <a:close/>
                    <a:moveTo>
                      <a:pt x="1070" y="429"/>
                    </a:moveTo>
                    <a:lnTo>
                      <a:pt x="1066" y="440"/>
                    </a:lnTo>
                    <a:lnTo>
                      <a:pt x="1066" y="448"/>
                    </a:lnTo>
                    <a:lnTo>
                      <a:pt x="1066" y="451"/>
                    </a:lnTo>
                    <a:lnTo>
                      <a:pt x="1055" y="448"/>
                    </a:lnTo>
                    <a:lnTo>
                      <a:pt x="1040" y="440"/>
                    </a:lnTo>
                    <a:lnTo>
                      <a:pt x="1040" y="440"/>
                    </a:lnTo>
                    <a:lnTo>
                      <a:pt x="1051" y="440"/>
                    </a:lnTo>
                    <a:lnTo>
                      <a:pt x="1059" y="437"/>
                    </a:lnTo>
                    <a:lnTo>
                      <a:pt x="1070" y="429"/>
                    </a:lnTo>
                    <a:close/>
                    <a:moveTo>
                      <a:pt x="513" y="426"/>
                    </a:moveTo>
                    <a:lnTo>
                      <a:pt x="535" y="433"/>
                    </a:lnTo>
                    <a:lnTo>
                      <a:pt x="524" y="440"/>
                    </a:lnTo>
                    <a:lnTo>
                      <a:pt x="517" y="448"/>
                    </a:lnTo>
                    <a:lnTo>
                      <a:pt x="517" y="437"/>
                    </a:lnTo>
                    <a:lnTo>
                      <a:pt x="513" y="426"/>
                    </a:lnTo>
                    <a:close/>
                    <a:moveTo>
                      <a:pt x="575" y="422"/>
                    </a:moveTo>
                    <a:lnTo>
                      <a:pt x="579" y="433"/>
                    </a:lnTo>
                    <a:lnTo>
                      <a:pt x="571" y="429"/>
                    </a:lnTo>
                    <a:lnTo>
                      <a:pt x="575" y="422"/>
                    </a:lnTo>
                    <a:close/>
                    <a:moveTo>
                      <a:pt x="662" y="415"/>
                    </a:moveTo>
                    <a:lnTo>
                      <a:pt x="669" y="429"/>
                    </a:lnTo>
                    <a:lnTo>
                      <a:pt x="677" y="440"/>
                    </a:lnTo>
                    <a:lnTo>
                      <a:pt x="684" y="444"/>
                    </a:lnTo>
                    <a:lnTo>
                      <a:pt x="691" y="448"/>
                    </a:lnTo>
                    <a:lnTo>
                      <a:pt x="702" y="448"/>
                    </a:lnTo>
                    <a:lnTo>
                      <a:pt x="709" y="448"/>
                    </a:lnTo>
                    <a:lnTo>
                      <a:pt x="720" y="444"/>
                    </a:lnTo>
                    <a:lnTo>
                      <a:pt x="713" y="455"/>
                    </a:lnTo>
                    <a:lnTo>
                      <a:pt x="709" y="466"/>
                    </a:lnTo>
                    <a:lnTo>
                      <a:pt x="709" y="477"/>
                    </a:lnTo>
                    <a:lnTo>
                      <a:pt x="713" y="488"/>
                    </a:lnTo>
                    <a:lnTo>
                      <a:pt x="717" y="498"/>
                    </a:lnTo>
                    <a:lnTo>
                      <a:pt x="720" y="506"/>
                    </a:lnTo>
                    <a:lnTo>
                      <a:pt x="720" y="513"/>
                    </a:lnTo>
                    <a:lnTo>
                      <a:pt x="713" y="502"/>
                    </a:lnTo>
                    <a:lnTo>
                      <a:pt x="702" y="488"/>
                    </a:lnTo>
                    <a:lnTo>
                      <a:pt x="695" y="477"/>
                    </a:lnTo>
                    <a:lnTo>
                      <a:pt x="684" y="469"/>
                    </a:lnTo>
                    <a:lnTo>
                      <a:pt x="673" y="466"/>
                    </a:lnTo>
                    <a:lnTo>
                      <a:pt x="673" y="466"/>
                    </a:lnTo>
                    <a:lnTo>
                      <a:pt x="666" y="469"/>
                    </a:lnTo>
                    <a:lnTo>
                      <a:pt x="662" y="473"/>
                    </a:lnTo>
                    <a:lnTo>
                      <a:pt x="659" y="477"/>
                    </a:lnTo>
                    <a:lnTo>
                      <a:pt x="662" y="462"/>
                    </a:lnTo>
                    <a:lnTo>
                      <a:pt x="662" y="444"/>
                    </a:lnTo>
                    <a:lnTo>
                      <a:pt x="662" y="422"/>
                    </a:lnTo>
                    <a:lnTo>
                      <a:pt x="662" y="415"/>
                    </a:lnTo>
                    <a:close/>
                    <a:moveTo>
                      <a:pt x="822" y="411"/>
                    </a:moveTo>
                    <a:lnTo>
                      <a:pt x="859" y="418"/>
                    </a:lnTo>
                    <a:lnTo>
                      <a:pt x="888" y="444"/>
                    </a:lnTo>
                    <a:lnTo>
                      <a:pt x="891" y="451"/>
                    </a:lnTo>
                    <a:lnTo>
                      <a:pt x="899" y="469"/>
                    </a:lnTo>
                    <a:lnTo>
                      <a:pt x="906" y="495"/>
                    </a:lnTo>
                    <a:lnTo>
                      <a:pt x="902" y="517"/>
                    </a:lnTo>
                    <a:lnTo>
                      <a:pt x="899" y="531"/>
                    </a:lnTo>
                    <a:lnTo>
                      <a:pt x="895" y="539"/>
                    </a:lnTo>
                    <a:lnTo>
                      <a:pt x="902" y="542"/>
                    </a:lnTo>
                    <a:lnTo>
                      <a:pt x="906" y="531"/>
                    </a:lnTo>
                    <a:lnTo>
                      <a:pt x="909" y="509"/>
                    </a:lnTo>
                    <a:lnTo>
                      <a:pt x="906" y="473"/>
                    </a:lnTo>
                    <a:lnTo>
                      <a:pt x="913" y="477"/>
                    </a:lnTo>
                    <a:lnTo>
                      <a:pt x="917" y="473"/>
                    </a:lnTo>
                    <a:lnTo>
                      <a:pt x="920" y="469"/>
                    </a:lnTo>
                    <a:lnTo>
                      <a:pt x="931" y="466"/>
                    </a:lnTo>
                    <a:lnTo>
                      <a:pt x="939" y="462"/>
                    </a:lnTo>
                    <a:lnTo>
                      <a:pt x="946" y="458"/>
                    </a:lnTo>
                    <a:lnTo>
                      <a:pt x="957" y="455"/>
                    </a:lnTo>
                    <a:lnTo>
                      <a:pt x="982" y="448"/>
                    </a:lnTo>
                    <a:lnTo>
                      <a:pt x="993" y="444"/>
                    </a:lnTo>
                    <a:lnTo>
                      <a:pt x="1011" y="444"/>
                    </a:lnTo>
                    <a:lnTo>
                      <a:pt x="1026" y="444"/>
                    </a:lnTo>
                    <a:lnTo>
                      <a:pt x="1037" y="448"/>
                    </a:lnTo>
                    <a:lnTo>
                      <a:pt x="1051" y="451"/>
                    </a:lnTo>
                    <a:lnTo>
                      <a:pt x="1059" y="458"/>
                    </a:lnTo>
                    <a:lnTo>
                      <a:pt x="1066" y="458"/>
                    </a:lnTo>
                    <a:lnTo>
                      <a:pt x="1066" y="462"/>
                    </a:lnTo>
                    <a:lnTo>
                      <a:pt x="1070" y="462"/>
                    </a:lnTo>
                    <a:lnTo>
                      <a:pt x="1070" y="466"/>
                    </a:lnTo>
                    <a:lnTo>
                      <a:pt x="1070" y="466"/>
                    </a:lnTo>
                    <a:lnTo>
                      <a:pt x="1070" y="466"/>
                    </a:lnTo>
                    <a:lnTo>
                      <a:pt x="1019" y="495"/>
                    </a:lnTo>
                    <a:lnTo>
                      <a:pt x="968" y="531"/>
                    </a:lnTo>
                    <a:lnTo>
                      <a:pt x="935" y="575"/>
                    </a:lnTo>
                    <a:lnTo>
                      <a:pt x="902" y="546"/>
                    </a:lnTo>
                    <a:lnTo>
                      <a:pt x="866" y="528"/>
                    </a:lnTo>
                    <a:lnTo>
                      <a:pt x="829" y="513"/>
                    </a:lnTo>
                    <a:lnTo>
                      <a:pt x="797" y="509"/>
                    </a:lnTo>
                    <a:lnTo>
                      <a:pt x="760" y="509"/>
                    </a:lnTo>
                    <a:lnTo>
                      <a:pt x="724" y="517"/>
                    </a:lnTo>
                    <a:lnTo>
                      <a:pt x="728" y="509"/>
                    </a:lnTo>
                    <a:lnTo>
                      <a:pt x="724" y="498"/>
                    </a:lnTo>
                    <a:lnTo>
                      <a:pt x="717" y="484"/>
                    </a:lnTo>
                    <a:lnTo>
                      <a:pt x="713" y="469"/>
                    </a:lnTo>
                    <a:lnTo>
                      <a:pt x="717" y="458"/>
                    </a:lnTo>
                    <a:lnTo>
                      <a:pt x="735" y="440"/>
                    </a:lnTo>
                    <a:lnTo>
                      <a:pt x="760" y="429"/>
                    </a:lnTo>
                    <a:lnTo>
                      <a:pt x="786" y="418"/>
                    </a:lnTo>
                    <a:lnTo>
                      <a:pt x="811" y="411"/>
                    </a:lnTo>
                    <a:lnTo>
                      <a:pt x="822" y="411"/>
                    </a:lnTo>
                    <a:close/>
                    <a:moveTo>
                      <a:pt x="844" y="408"/>
                    </a:moveTo>
                    <a:lnTo>
                      <a:pt x="855" y="408"/>
                    </a:lnTo>
                    <a:lnTo>
                      <a:pt x="866" y="415"/>
                    </a:lnTo>
                    <a:lnTo>
                      <a:pt x="873" y="418"/>
                    </a:lnTo>
                    <a:lnTo>
                      <a:pt x="884" y="422"/>
                    </a:lnTo>
                    <a:lnTo>
                      <a:pt x="891" y="426"/>
                    </a:lnTo>
                    <a:lnTo>
                      <a:pt x="891" y="429"/>
                    </a:lnTo>
                    <a:lnTo>
                      <a:pt x="888" y="437"/>
                    </a:lnTo>
                    <a:lnTo>
                      <a:pt x="873" y="422"/>
                    </a:lnTo>
                    <a:lnTo>
                      <a:pt x="859" y="415"/>
                    </a:lnTo>
                    <a:lnTo>
                      <a:pt x="844" y="408"/>
                    </a:lnTo>
                    <a:close/>
                    <a:moveTo>
                      <a:pt x="288" y="408"/>
                    </a:moveTo>
                    <a:lnTo>
                      <a:pt x="313" y="411"/>
                    </a:lnTo>
                    <a:lnTo>
                      <a:pt x="339" y="422"/>
                    </a:lnTo>
                    <a:lnTo>
                      <a:pt x="360" y="440"/>
                    </a:lnTo>
                    <a:lnTo>
                      <a:pt x="364" y="448"/>
                    </a:lnTo>
                    <a:lnTo>
                      <a:pt x="368" y="455"/>
                    </a:lnTo>
                    <a:lnTo>
                      <a:pt x="368" y="458"/>
                    </a:lnTo>
                    <a:lnTo>
                      <a:pt x="364" y="462"/>
                    </a:lnTo>
                    <a:lnTo>
                      <a:pt x="357" y="466"/>
                    </a:lnTo>
                    <a:lnTo>
                      <a:pt x="349" y="473"/>
                    </a:lnTo>
                    <a:lnTo>
                      <a:pt x="339" y="477"/>
                    </a:lnTo>
                    <a:lnTo>
                      <a:pt x="324" y="484"/>
                    </a:lnTo>
                    <a:lnTo>
                      <a:pt x="313" y="491"/>
                    </a:lnTo>
                    <a:lnTo>
                      <a:pt x="302" y="498"/>
                    </a:lnTo>
                    <a:lnTo>
                      <a:pt x="291" y="509"/>
                    </a:lnTo>
                    <a:lnTo>
                      <a:pt x="277" y="517"/>
                    </a:lnTo>
                    <a:lnTo>
                      <a:pt x="266" y="524"/>
                    </a:lnTo>
                    <a:lnTo>
                      <a:pt x="255" y="528"/>
                    </a:lnTo>
                    <a:lnTo>
                      <a:pt x="248" y="531"/>
                    </a:lnTo>
                    <a:lnTo>
                      <a:pt x="240" y="528"/>
                    </a:lnTo>
                    <a:lnTo>
                      <a:pt x="233" y="524"/>
                    </a:lnTo>
                    <a:lnTo>
                      <a:pt x="229" y="517"/>
                    </a:lnTo>
                    <a:lnTo>
                      <a:pt x="229" y="506"/>
                    </a:lnTo>
                    <a:lnTo>
                      <a:pt x="229" y="495"/>
                    </a:lnTo>
                    <a:lnTo>
                      <a:pt x="233" y="473"/>
                    </a:lnTo>
                    <a:lnTo>
                      <a:pt x="244" y="444"/>
                    </a:lnTo>
                    <a:lnTo>
                      <a:pt x="262" y="415"/>
                    </a:lnTo>
                    <a:lnTo>
                      <a:pt x="269" y="411"/>
                    </a:lnTo>
                    <a:lnTo>
                      <a:pt x="277" y="408"/>
                    </a:lnTo>
                    <a:lnTo>
                      <a:pt x="288" y="408"/>
                    </a:lnTo>
                    <a:close/>
                    <a:moveTo>
                      <a:pt x="982" y="404"/>
                    </a:moveTo>
                    <a:lnTo>
                      <a:pt x="975" y="415"/>
                    </a:lnTo>
                    <a:lnTo>
                      <a:pt x="971" y="426"/>
                    </a:lnTo>
                    <a:lnTo>
                      <a:pt x="971" y="433"/>
                    </a:lnTo>
                    <a:lnTo>
                      <a:pt x="975" y="440"/>
                    </a:lnTo>
                    <a:lnTo>
                      <a:pt x="964" y="444"/>
                    </a:lnTo>
                    <a:lnTo>
                      <a:pt x="968" y="437"/>
                    </a:lnTo>
                    <a:lnTo>
                      <a:pt x="968" y="429"/>
                    </a:lnTo>
                    <a:lnTo>
                      <a:pt x="968" y="418"/>
                    </a:lnTo>
                    <a:lnTo>
                      <a:pt x="964" y="404"/>
                    </a:lnTo>
                    <a:lnTo>
                      <a:pt x="968" y="408"/>
                    </a:lnTo>
                    <a:lnTo>
                      <a:pt x="975" y="404"/>
                    </a:lnTo>
                    <a:lnTo>
                      <a:pt x="982" y="404"/>
                    </a:lnTo>
                    <a:close/>
                    <a:moveTo>
                      <a:pt x="946" y="393"/>
                    </a:moveTo>
                    <a:lnTo>
                      <a:pt x="950" y="397"/>
                    </a:lnTo>
                    <a:lnTo>
                      <a:pt x="957" y="404"/>
                    </a:lnTo>
                    <a:lnTo>
                      <a:pt x="960" y="415"/>
                    </a:lnTo>
                    <a:lnTo>
                      <a:pt x="960" y="429"/>
                    </a:lnTo>
                    <a:lnTo>
                      <a:pt x="957" y="440"/>
                    </a:lnTo>
                    <a:lnTo>
                      <a:pt x="953" y="448"/>
                    </a:lnTo>
                    <a:lnTo>
                      <a:pt x="942" y="455"/>
                    </a:lnTo>
                    <a:lnTo>
                      <a:pt x="935" y="458"/>
                    </a:lnTo>
                    <a:lnTo>
                      <a:pt x="931" y="458"/>
                    </a:lnTo>
                    <a:lnTo>
                      <a:pt x="928" y="458"/>
                    </a:lnTo>
                    <a:lnTo>
                      <a:pt x="924" y="458"/>
                    </a:lnTo>
                    <a:lnTo>
                      <a:pt x="917" y="458"/>
                    </a:lnTo>
                    <a:lnTo>
                      <a:pt x="906" y="455"/>
                    </a:lnTo>
                    <a:lnTo>
                      <a:pt x="895" y="448"/>
                    </a:lnTo>
                    <a:lnTo>
                      <a:pt x="891" y="444"/>
                    </a:lnTo>
                    <a:lnTo>
                      <a:pt x="891" y="437"/>
                    </a:lnTo>
                    <a:lnTo>
                      <a:pt x="895" y="433"/>
                    </a:lnTo>
                    <a:lnTo>
                      <a:pt x="902" y="426"/>
                    </a:lnTo>
                    <a:lnTo>
                      <a:pt x="906" y="422"/>
                    </a:lnTo>
                    <a:lnTo>
                      <a:pt x="913" y="418"/>
                    </a:lnTo>
                    <a:lnTo>
                      <a:pt x="920" y="411"/>
                    </a:lnTo>
                    <a:lnTo>
                      <a:pt x="928" y="408"/>
                    </a:lnTo>
                    <a:lnTo>
                      <a:pt x="935" y="400"/>
                    </a:lnTo>
                    <a:lnTo>
                      <a:pt x="939" y="397"/>
                    </a:lnTo>
                    <a:lnTo>
                      <a:pt x="946" y="393"/>
                    </a:lnTo>
                    <a:lnTo>
                      <a:pt x="946" y="393"/>
                    </a:lnTo>
                    <a:close/>
                    <a:moveTo>
                      <a:pt x="462" y="389"/>
                    </a:moveTo>
                    <a:lnTo>
                      <a:pt x="466" y="393"/>
                    </a:lnTo>
                    <a:lnTo>
                      <a:pt x="473" y="397"/>
                    </a:lnTo>
                    <a:lnTo>
                      <a:pt x="484" y="404"/>
                    </a:lnTo>
                    <a:lnTo>
                      <a:pt x="495" y="411"/>
                    </a:lnTo>
                    <a:lnTo>
                      <a:pt x="506" y="422"/>
                    </a:lnTo>
                    <a:lnTo>
                      <a:pt x="509" y="426"/>
                    </a:lnTo>
                    <a:lnTo>
                      <a:pt x="509" y="433"/>
                    </a:lnTo>
                    <a:lnTo>
                      <a:pt x="509" y="440"/>
                    </a:lnTo>
                    <a:lnTo>
                      <a:pt x="509" y="448"/>
                    </a:lnTo>
                    <a:lnTo>
                      <a:pt x="506" y="455"/>
                    </a:lnTo>
                    <a:lnTo>
                      <a:pt x="509" y="458"/>
                    </a:lnTo>
                    <a:lnTo>
                      <a:pt x="506" y="462"/>
                    </a:lnTo>
                    <a:lnTo>
                      <a:pt x="502" y="466"/>
                    </a:lnTo>
                    <a:lnTo>
                      <a:pt x="509" y="469"/>
                    </a:lnTo>
                    <a:lnTo>
                      <a:pt x="513" y="462"/>
                    </a:lnTo>
                    <a:lnTo>
                      <a:pt x="520" y="455"/>
                    </a:lnTo>
                    <a:lnTo>
                      <a:pt x="531" y="444"/>
                    </a:lnTo>
                    <a:lnTo>
                      <a:pt x="542" y="437"/>
                    </a:lnTo>
                    <a:lnTo>
                      <a:pt x="542" y="437"/>
                    </a:lnTo>
                    <a:lnTo>
                      <a:pt x="542" y="437"/>
                    </a:lnTo>
                    <a:lnTo>
                      <a:pt x="546" y="433"/>
                    </a:lnTo>
                    <a:lnTo>
                      <a:pt x="549" y="433"/>
                    </a:lnTo>
                    <a:lnTo>
                      <a:pt x="553" y="433"/>
                    </a:lnTo>
                    <a:lnTo>
                      <a:pt x="560" y="433"/>
                    </a:lnTo>
                    <a:lnTo>
                      <a:pt x="564" y="433"/>
                    </a:lnTo>
                    <a:lnTo>
                      <a:pt x="575" y="440"/>
                    </a:lnTo>
                    <a:lnTo>
                      <a:pt x="586" y="451"/>
                    </a:lnTo>
                    <a:lnTo>
                      <a:pt x="597" y="469"/>
                    </a:lnTo>
                    <a:lnTo>
                      <a:pt x="611" y="484"/>
                    </a:lnTo>
                    <a:lnTo>
                      <a:pt x="637" y="520"/>
                    </a:lnTo>
                    <a:lnTo>
                      <a:pt x="644" y="546"/>
                    </a:lnTo>
                    <a:lnTo>
                      <a:pt x="637" y="571"/>
                    </a:lnTo>
                    <a:lnTo>
                      <a:pt x="629" y="579"/>
                    </a:lnTo>
                    <a:lnTo>
                      <a:pt x="622" y="589"/>
                    </a:lnTo>
                    <a:lnTo>
                      <a:pt x="615" y="597"/>
                    </a:lnTo>
                    <a:lnTo>
                      <a:pt x="608" y="597"/>
                    </a:lnTo>
                    <a:lnTo>
                      <a:pt x="608" y="597"/>
                    </a:lnTo>
                    <a:lnTo>
                      <a:pt x="600" y="593"/>
                    </a:lnTo>
                    <a:lnTo>
                      <a:pt x="593" y="586"/>
                    </a:lnTo>
                    <a:lnTo>
                      <a:pt x="586" y="575"/>
                    </a:lnTo>
                    <a:lnTo>
                      <a:pt x="582" y="575"/>
                    </a:lnTo>
                    <a:lnTo>
                      <a:pt x="549" y="535"/>
                    </a:lnTo>
                    <a:lnTo>
                      <a:pt x="509" y="502"/>
                    </a:lnTo>
                    <a:lnTo>
                      <a:pt x="466" y="477"/>
                    </a:lnTo>
                    <a:lnTo>
                      <a:pt x="411" y="469"/>
                    </a:lnTo>
                    <a:lnTo>
                      <a:pt x="364" y="477"/>
                    </a:lnTo>
                    <a:lnTo>
                      <a:pt x="328" y="488"/>
                    </a:lnTo>
                    <a:lnTo>
                      <a:pt x="328" y="488"/>
                    </a:lnTo>
                    <a:lnTo>
                      <a:pt x="339" y="480"/>
                    </a:lnTo>
                    <a:lnTo>
                      <a:pt x="349" y="477"/>
                    </a:lnTo>
                    <a:lnTo>
                      <a:pt x="360" y="473"/>
                    </a:lnTo>
                    <a:lnTo>
                      <a:pt x="368" y="469"/>
                    </a:lnTo>
                    <a:lnTo>
                      <a:pt x="371" y="466"/>
                    </a:lnTo>
                    <a:lnTo>
                      <a:pt x="375" y="458"/>
                    </a:lnTo>
                    <a:lnTo>
                      <a:pt x="375" y="458"/>
                    </a:lnTo>
                    <a:lnTo>
                      <a:pt x="379" y="469"/>
                    </a:lnTo>
                    <a:lnTo>
                      <a:pt x="386" y="466"/>
                    </a:lnTo>
                    <a:lnTo>
                      <a:pt x="375" y="440"/>
                    </a:lnTo>
                    <a:lnTo>
                      <a:pt x="375" y="418"/>
                    </a:lnTo>
                    <a:lnTo>
                      <a:pt x="379" y="408"/>
                    </a:lnTo>
                    <a:lnTo>
                      <a:pt x="382" y="404"/>
                    </a:lnTo>
                    <a:lnTo>
                      <a:pt x="386" y="404"/>
                    </a:lnTo>
                    <a:lnTo>
                      <a:pt x="397" y="404"/>
                    </a:lnTo>
                    <a:lnTo>
                      <a:pt x="404" y="408"/>
                    </a:lnTo>
                    <a:lnTo>
                      <a:pt x="419" y="415"/>
                    </a:lnTo>
                    <a:lnTo>
                      <a:pt x="426" y="415"/>
                    </a:lnTo>
                    <a:lnTo>
                      <a:pt x="433" y="418"/>
                    </a:lnTo>
                    <a:lnTo>
                      <a:pt x="440" y="415"/>
                    </a:lnTo>
                    <a:lnTo>
                      <a:pt x="448" y="411"/>
                    </a:lnTo>
                    <a:lnTo>
                      <a:pt x="451" y="404"/>
                    </a:lnTo>
                    <a:lnTo>
                      <a:pt x="455" y="397"/>
                    </a:lnTo>
                    <a:lnTo>
                      <a:pt x="462" y="393"/>
                    </a:lnTo>
                    <a:lnTo>
                      <a:pt x="462" y="389"/>
                    </a:lnTo>
                    <a:close/>
                    <a:moveTo>
                      <a:pt x="1219" y="389"/>
                    </a:moveTo>
                    <a:lnTo>
                      <a:pt x="1219" y="389"/>
                    </a:lnTo>
                    <a:lnTo>
                      <a:pt x="1215" y="400"/>
                    </a:lnTo>
                    <a:lnTo>
                      <a:pt x="1215" y="411"/>
                    </a:lnTo>
                    <a:lnTo>
                      <a:pt x="1219" y="422"/>
                    </a:lnTo>
                    <a:lnTo>
                      <a:pt x="1215" y="415"/>
                    </a:lnTo>
                    <a:lnTo>
                      <a:pt x="1204" y="408"/>
                    </a:lnTo>
                    <a:lnTo>
                      <a:pt x="1193" y="397"/>
                    </a:lnTo>
                    <a:lnTo>
                      <a:pt x="1208" y="397"/>
                    </a:lnTo>
                    <a:lnTo>
                      <a:pt x="1219" y="389"/>
                    </a:lnTo>
                    <a:close/>
                    <a:moveTo>
                      <a:pt x="1364" y="389"/>
                    </a:moveTo>
                    <a:lnTo>
                      <a:pt x="1368" y="404"/>
                    </a:lnTo>
                    <a:lnTo>
                      <a:pt x="1379" y="418"/>
                    </a:lnTo>
                    <a:lnTo>
                      <a:pt x="1371" y="418"/>
                    </a:lnTo>
                    <a:lnTo>
                      <a:pt x="1353" y="418"/>
                    </a:lnTo>
                    <a:lnTo>
                      <a:pt x="1339" y="422"/>
                    </a:lnTo>
                    <a:lnTo>
                      <a:pt x="1328" y="422"/>
                    </a:lnTo>
                    <a:lnTo>
                      <a:pt x="1320" y="426"/>
                    </a:lnTo>
                    <a:lnTo>
                      <a:pt x="1317" y="429"/>
                    </a:lnTo>
                    <a:lnTo>
                      <a:pt x="1306" y="429"/>
                    </a:lnTo>
                    <a:lnTo>
                      <a:pt x="1295" y="433"/>
                    </a:lnTo>
                    <a:lnTo>
                      <a:pt x="1284" y="437"/>
                    </a:lnTo>
                    <a:lnTo>
                      <a:pt x="1270" y="440"/>
                    </a:lnTo>
                    <a:lnTo>
                      <a:pt x="1266" y="440"/>
                    </a:lnTo>
                    <a:lnTo>
                      <a:pt x="1270" y="437"/>
                    </a:lnTo>
                    <a:lnTo>
                      <a:pt x="1277" y="433"/>
                    </a:lnTo>
                    <a:lnTo>
                      <a:pt x="1288" y="429"/>
                    </a:lnTo>
                    <a:lnTo>
                      <a:pt x="1302" y="426"/>
                    </a:lnTo>
                    <a:lnTo>
                      <a:pt x="1313" y="426"/>
                    </a:lnTo>
                    <a:lnTo>
                      <a:pt x="1324" y="422"/>
                    </a:lnTo>
                    <a:lnTo>
                      <a:pt x="1335" y="422"/>
                    </a:lnTo>
                    <a:lnTo>
                      <a:pt x="1346" y="418"/>
                    </a:lnTo>
                    <a:lnTo>
                      <a:pt x="1353" y="411"/>
                    </a:lnTo>
                    <a:lnTo>
                      <a:pt x="1360" y="400"/>
                    </a:lnTo>
                    <a:lnTo>
                      <a:pt x="1364" y="397"/>
                    </a:lnTo>
                    <a:lnTo>
                      <a:pt x="1364" y="389"/>
                    </a:lnTo>
                    <a:close/>
                    <a:moveTo>
                      <a:pt x="1150" y="389"/>
                    </a:moveTo>
                    <a:lnTo>
                      <a:pt x="1157" y="389"/>
                    </a:lnTo>
                    <a:lnTo>
                      <a:pt x="1168" y="389"/>
                    </a:lnTo>
                    <a:lnTo>
                      <a:pt x="1171" y="393"/>
                    </a:lnTo>
                    <a:lnTo>
                      <a:pt x="1179" y="397"/>
                    </a:lnTo>
                    <a:lnTo>
                      <a:pt x="1186" y="400"/>
                    </a:lnTo>
                    <a:lnTo>
                      <a:pt x="1197" y="408"/>
                    </a:lnTo>
                    <a:lnTo>
                      <a:pt x="1204" y="415"/>
                    </a:lnTo>
                    <a:lnTo>
                      <a:pt x="1208" y="422"/>
                    </a:lnTo>
                    <a:lnTo>
                      <a:pt x="1211" y="426"/>
                    </a:lnTo>
                    <a:lnTo>
                      <a:pt x="1215" y="433"/>
                    </a:lnTo>
                    <a:lnTo>
                      <a:pt x="1215" y="444"/>
                    </a:lnTo>
                    <a:lnTo>
                      <a:pt x="1219" y="451"/>
                    </a:lnTo>
                    <a:lnTo>
                      <a:pt x="1219" y="458"/>
                    </a:lnTo>
                    <a:lnTo>
                      <a:pt x="1226" y="458"/>
                    </a:lnTo>
                    <a:lnTo>
                      <a:pt x="1222" y="448"/>
                    </a:lnTo>
                    <a:lnTo>
                      <a:pt x="1222" y="440"/>
                    </a:lnTo>
                    <a:lnTo>
                      <a:pt x="1219" y="426"/>
                    </a:lnTo>
                    <a:lnTo>
                      <a:pt x="1222" y="437"/>
                    </a:lnTo>
                    <a:lnTo>
                      <a:pt x="1233" y="444"/>
                    </a:lnTo>
                    <a:lnTo>
                      <a:pt x="1230" y="448"/>
                    </a:lnTo>
                    <a:lnTo>
                      <a:pt x="1226" y="451"/>
                    </a:lnTo>
                    <a:lnTo>
                      <a:pt x="1230" y="458"/>
                    </a:lnTo>
                    <a:lnTo>
                      <a:pt x="1237" y="469"/>
                    </a:lnTo>
                    <a:lnTo>
                      <a:pt x="1240" y="477"/>
                    </a:lnTo>
                    <a:lnTo>
                      <a:pt x="1248" y="484"/>
                    </a:lnTo>
                    <a:lnTo>
                      <a:pt x="1251" y="484"/>
                    </a:lnTo>
                    <a:lnTo>
                      <a:pt x="1197" y="466"/>
                    </a:lnTo>
                    <a:lnTo>
                      <a:pt x="1131" y="455"/>
                    </a:lnTo>
                    <a:lnTo>
                      <a:pt x="1120" y="455"/>
                    </a:lnTo>
                    <a:lnTo>
                      <a:pt x="1110" y="455"/>
                    </a:lnTo>
                    <a:lnTo>
                      <a:pt x="1091" y="458"/>
                    </a:lnTo>
                    <a:lnTo>
                      <a:pt x="1077" y="466"/>
                    </a:lnTo>
                    <a:lnTo>
                      <a:pt x="1077" y="462"/>
                    </a:lnTo>
                    <a:lnTo>
                      <a:pt x="1073" y="458"/>
                    </a:lnTo>
                    <a:lnTo>
                      <a:pt x="1077" y="458"/>
                    </a:lnTo>
                    <a:lnTo>
                      <a:pt x="1084" y="433"/>
                    </a:lnTo>
                    <a:lnTo>
                      <a:pt x="1099" y="408"/>
                    </a:lnTo>
                    <a:lnTo>
                      <a:pt x="1117" y="397"/>
                    </a:lnTo>
                    <a:lnTo>
                      <a:pt x="1128" y="393"/>
                    </a:lnTo>
                    <a:lnTo>
                      <a:pt x="1139" y="389"/>
                    </a:lnTo>
                    <a:lnTo>
                      <a:pt x="1150" y="389"/>
                    </a:lnTo>
                    <a:close/>
                    <a:moveTo>
                      <a:pt x="1117" y="375"/>
                    </a:moveTo>
                    <a:lnTo>
                      <a:pt x="1117" y="378"/>
                    </a:lnTo>
                    <a:lnTo>
                      <a:pt x="1117" y="382"/>
                    </a:lnTo>
                    <a:lnTo>
                      <a:pt x="1120" y="386"/>
                    </a:lnTo>
                    <a:lnTo>
                      <a:pt x="1113" y="389"/>
                    </a:lnTo>
                    <a:lnTo>
                      <a:pt x="1106" y="393"/>
                    </a:lnTo>
                    <a:lnTo>
                      <a:pt x="1095" y="400"/>
                    </a:lnTo>
                    <a:lnTo>
                      <a:pt x="1084" y="408"/>
                    </a:lnTo>
                    <a:lnTo>
                      <a:pt x="1077" y="418"/>
                    </a:lnTo>
                    <a:lnTo>
                      <a:pt x="1077" y="415"/>
                    </a:lnTo>
                    <a:lnTo>
                      <a:pt x="1077" y="408"/>
                    </a:lnTo>
                    <a:lnTo>
                      <a:pt x="1077" y="400"/>
                    </a:lnTo>
                    <a:lnTo>
                      <a:pt x="1073" y="389"/>
                    </a:lnTo>
                    <a:lnTo>
                      <a:pt x="1062" y="378"/>
                    </a:lnTo>
                    <a:lnTo>
                      <a:pt x="1091" y="386"/>
                    </a:lnTo>
                    <a:lnTo>
                      <a:pt x="1099" y="389"/>
                    </a:lnTo>
                    <a:lnTo>
                      <a:pt x="1106" y="386"/>
                    </a:lnTo>
                    <a:lnTo>
                      <a:pt x="1113" y="382"/>
                    </a:lnTo>
                    <a:lnTo>
                      <a:pt x="1113" y="378"/>
                    </a:lnTo>
                    <a:lnTo>
                      <a:pt x="1117" y="375"/>
                    </a:lnTo>
                    <a:close/>
                    <a:moveTo>
                      <a:pt x="1026" y="371"/>
                    </a:moveTo>
                    <a:lnTo>
                      <a:pt x="1040" y="371"/>
                    </a:lnTo>
                    <a:lnTo>
                      <a:pt x="1051" y="378"/>
                    </a:lnTo>
                    <a:lnTo>
                      <a:pt x="1059" y="382"/>
                    </a:lnTo>
                    <a:lnTo>
                      <a:pt x="1062" y="389"/>
                    </a:lnTo>
                    <a:lnTo>
                      <a:pt x="1066" y="393"/>
                    </a:lnTo>
                    <a:lnTo>
                      <a:pt x="1073" y="404"/>
                    </a:lnTo>
                    <a:lnTo>
                      <a:pt x="1070" y="411"/>
                    </a:lnTo>
                    <a:lnTo>
                      <a:pt x="1066" y="422"/>
                    </a:lnTo>
                    <a:lnTo>
                      <a:pt x="1059" y="429"/>
                    </a:lnTo>
                    <a:lnTo>
                      <a:pt x="1051" y="433"/>
                    </a:lnTo>
                    <a:lnTo>
                      <a:pt x="1040" y="433"/>
                    </a:lnTo>
                    <a:lnTo>
                      <a:pt x="1033" y="433"/>
                    </a:lnTo>
                    <a:lnTo>
                      <a:pt x="1030" y="433"/>
                    </a:lnTo>
                    <a:lnTo>
                      <a:pt x="1026" y="433"/>
                    </a:lnTo>
                    <a:lnTo>
                      <a:pt x="1019" y="437"/>
                    </a:lnTo>
                    <a:lnTo>
                      <a:pt x="1011" y="437"/>
                    </a:lnTo>
                    <a:lnTo>
                      <a:pt x="997" y="437"/>
                    </a:lnTo>
                    <a:lnTo>
                      <a:pt x="982" y="440"/>
                    </a:lnTo>
                    <a:lnTo>
                      <a:pt x="979" y="437"/>
                    </a:lnTo>
                    <a:lnTo>
                      <a:pt x="979" y="433"/>
                    </a:lnTo>
                    <a:lnTo>
                      <a:pt x="979" y="422"/>
                    </a:lnTo>
                    <a:lnTo>
                      <a:pt x="982" y="411"/>
                    </a:lnTo>
                    <a:lnTo>
                      <a:pt x="990" y="400"/>
                    </a:lnTo>
                    <a:lnTo>
                      <a:pt x="1000" y="389"/>
                    </a:lnTo>
                    <a:lnTo>
                      <a:pt x="1011" y="378"/>
                    </a:lnTo>
                    <a:lnTo>
                      <a:pt x="1019" y="375"/>
                    </a:lnTo>
                    <a:lnTo>
                      <a:pt x="1026" y="371"/>
                    </a:lnTo>
                    <a:close/>
                    <a:moveTo>
                      <a:pt x="357" y="367"/>
                    </a:moveTo>
                    <a:lnTo>
                      <a:pt x="371" y="382"/>
                    </a:lnTo>
                    <a:lnTo>
                      <a:pt x="386" y="393"/>
                    </a:lnTo>
                    <a:lnTo>
                      <a:pt x="393" y="397"/>
                    </a:lnTo>
                    <a:lnTo>
                      <a:pt x="386" y="397"/>
                    </a:lnTo>
                    <a:lnTo>
                      <a:pt x="379" y="400"/>
                    </a:lnTo>
                    <a:lnTo>
                      <a:pt x="371" y="404"/>
                    </a:lnTo>
                    <a:lnTo>
                      <a:pt x="368" y="411"/>
                    </a:lnTo>
                    <a:lnTo>
                      <a:pt x="368" y="418"/>
                    </a:lnTo>
                    <a:lnTo>
                      <a:pt x="368" y="429"/>
                    </a:lnTo>
                    <a:lnTo>
                      <a:pt x="371" y="440"/>
                    </a:lnTo>
                    <a:lnTo>
                      <a:pt x="364" y="437"/>
                    </a:lnTo>
                    <a:lnTo>
                      <a:pt x="353" y="422"/>
                    </a:lnTo>
                    <a:lnTo>
                      <a:pt x="339" y="415"/>
                    </a:lnTo>
                    <a:lnTo>
                      <a:pt x="324" y="408"/>
                    </a:lnTo>
                    <a:lnTo>
                      <a:pt x="309" y="404"/>
                    </a:lnTo>
                    <a:lnTo>
                      <a:pt x="317" y="404"/>
                    </a:lnTo>
                    <a:lnTo>
                      <a:pt x="331" y="404"/>
                    </a:lnTo>
                    <a:lnTo>
                      <a:pt x="346" y="408"/>
                    </a:lnTo>
                    <a:lnTo>
                      <a:pt x="353" y="408"/>
                    </a:lnTo>
                    <a:lnTo>
                      <a:pt x="360" y="404"/>
                    </a:lnTo>
                    <a:lnTo>
                      <a:pt x="364" y="400"/>
                    </a:lnTo>
                    <a:lnTo>
                      <a:pt x="364" y="397"/>
                    </a:lnTo>
                    <a:lnTo>
                      <a:pt x="364" y="393"/>
                    </a:lnTo>
                    <a:lnTo>
                      <a:pt x="364" y="378"/>
                    </a:lnTo>
                    <a:lnTo>
                      <a:pt x="357" y="367"/>
                    </a:lnTo>
                    <a:close/>
                    <a:moveTo>
                      <a:pt x="1011" y="360"/>
                    </a:moveTo>
                    <a:lnTo>
                      <a:pt x="1019" y="367"/>
                    </a:lnTo>
                    <a:lnTo>
                      <a:pt x="1008" y="371"/>
                    </a:lnTo>
                    <a:lnTo>
                      <a:pt x="1011" y="360"/>
                    </a:lnTo>
                    <a:close/>
                    <a:moveTo>
                      <a:pt x="1506" y="346"/>
                    </a:moveTo>
                    <a:lnTo>
                      <a:pt x="1510" y="346"/>
                    </a:lnTo>
                    <a:lnTo>
                      <a:pt x="1517" y="349"/>
                    </a:lnTo>
                    <a:lnTo>
                      <a:pt x="1517" y="349"/>
                    </a:lnTo>
                    <a:lnTo>
                      <a:pt x="1520" y="346"/>
                    </a:lnTo>
                    <a:lnTo>
                      <a:pt x="1524" y="353"/>
                    </a:lnTo>
                    <a:lnTo>
                      <a:pt x="1528" y="357"/>
                    </a:lnTo>
                    <a:lnTo>
                      <a:pt x="1535" y="364"/>
                    </a:lnTo>
                    <a:lnTo>
                      <a:pt x="1550" y="371"/>
                    </a:lnTo>
                    <a:lnTo>
                      <a:pt x="1531" y="375"/>
                    </a:lnTo>
                    <a:lnTo>
                      <a:pt x="1520" y="378"/>
                    </a:lnTo>
                    <a:lnTo>
                      <a:pt x="1506" y="386"/>
                    </a:lnTo>
                    <a:lnTo>
                      <a:pt x="1499" y="393"/>
                    </a:lnTo>
                    <a:lnTo>
                      <a:pt x="1491" y="404"/>
                    </a:lnTo>
                    <a:lnTo>
                      <a:pt x="1484" y="415"/>
                    </a:lnTo>
                    <a:lnTo>
                      <a:pt x="1477" y="422"/>
                    </a:lnTo>
                    <a:lnTo>
                      <a:pt x="1480" y="418"/>
                    </a:lnTo>
                    <a:lnTo>
                      <a:pt x="1488" y="404"/>
                    </a:lnTo>
                    <a:lnTo>
                      <a:pt x="1495" y="389"/>
                    </a:lnTo>
                    <a:lnTo>
                      <a:pt x="1502" y="378"/>
                    </a:lnTo>
                    <a:lnTo>
                      <a:pt x="1510" y="367"/>
                    </a:lnTo>
                    <a:lnTo>
                      <a:pt x="1510" y="360"/>
                    </a:lnTo>
                    <a:lnTo>
                      <a:pt x="1510" y="353"/>
                    </a:lnTo>
                    <a:lnTo>
                      <a:pt x="1506" y="346"/>
                    </a:lnTo>
                    <a:close/>
                    <a:moveTo>
                      <a:pt x="309" y="335"/>
                    </a:moveTo>
                    <a:lnTo>
                      <a:pt x="320" y="338"/>
                    </a:lnTo>
                    <a:lnTo>
                      <a:pt x="328" y="342"/>
                    </a:lnTo>
                    <a:lnTo>
                      <a:pt x="339" y="349"/>
                    </a:lnTo>
                    <a:lnTo>
                      <a:pt x="349" y="360"/>
                    </a:lnTo>
                    <a:lnTo>
                      <a:pt x="353" y="375"/>
                    </a:lnTo>
                    <a:lnTo>
                      <a:pt x="360" y="393"/>
                    </a:lnTo>
                    <a:lnTo>
                      <a:pt x="360" y="397"/>
                    </a:lnTo>
                    <a:lnTo>
                      <a:pt x="357" y="397"/>
                    </a:lnTo>
                    <a:lnTo>
                      <a:pt x="357" y="397"/>
                    </a:lnTo>
                    <a:lnTo>
                      <a:pt x="353" y="400"/>
                    </a:lnTo>
                    <a:lnTo>
                      <a:pt x="346" y="400"/>
                    </a:lnTo>
                    <a:lnTo>
                      <a:pt x="331" y="400"/>
                    </a:lnTo>
                    <a:lnTo>
                      <a:pt x="317" y="397"/>
                    </a:lnTo>
                    <a:lnTo>
                      <a:pt x="306" y="397"/>
                    </a:lnTo>
                    <a:lnTo>
                      <a:pt x="295" y="393"/>
                    </a:lnTo>
                    <a:lnTo>
                      <a:pt x="288" y="393"/>
                    </a:lnTo>
                    <a:lnTo>
                      <a:pt x="284" y="386"/>
                    </a:lnTo>
                    <a:lnTo>
                      <a:pt x="277" y="378"/>
                    </a:lnTo>
                    <a:lnTo>
                      <a:pt x="273" y="371"/>
                    </a:lnTo>
                    <a:lnTo>
                      <a:pt x="269" y="360"/>
                    </a:lnTo>
                    <a:lnTo>
                      <a:pt x="266" y="353"/>
                    </a:lnTo>
                    <a:lnTo>
                      <a:pt x="266" y="346"/>
                    </a:lnTo>
                    <a:lnTo>
                      <a:pt x="269" y="342"/>
                    </a:lnTo>
                    <a:lnTo>
                      <a:pt x="288" y="338"/>
                    </a:lnTo>
                    <a:lnTo>
                      <a:pt x="299" y="338"/>
                    </a:lnTo>
                    <a:lnTo>
                      <a:pt x="309" y="335"/>
                    </a:lnTo>
                    <a:close/>
                    <a:moveTo>
                      <a:pt x="248" y="335"/>
                    </a:moveTo>
                    <a:lnTo>
                      <a:pt x="262" y="338"/>
                    </a:lnTo>
                    <a:lnTo>
                      <a:pt x="269" y="338"/>
                    </a:lnTo>
                    <a:lnTo>
                      <a:pt x="269" y="338"/>
                    </a:lnTo>
                    <a:lnTo>
                      <a:pt x="266" y="338"/>
                    </a:lnTo>
                    <a:lnTo>
                      <a:pt x="262" y="342"/>
                    </a:lnTo>
                    <a:lnTo>
                      <a:pt x="258" y="346"/>
                    </a:lnTo>
                    <a:lnTo>
                      <a:pt x="258" y="353"/>
                    </a:lnTo>
                    <a:lnTo>
                      <a:pt x="262" y="364"/>
                    </a:lnTo>
                    <a:lnTo>
                      <a:pt x="266" y="375"/>
                    </a:lnTo>
                    <a:lnTo>
                      <a:pt x="273" y="386"/>
                    </a:lnTo>
                    <a:lnTo>
                      <a:pt x="280" y="397"/>
                    </a:lnTo>
                    <a:lnTo>
                      <a:pt x="291" y="400"/>
                    </a:lnTo>
                    <a:lnTo>
                      <a:pt x="288" y="400"/>
                    </a:lnTo>
                    <a:lnTo>
                      <a:pt x="277" y="400"/>
                    </a:lnTo>
                    <a:lnTo>
                      <a:pt x="266" y="404"/>
                    </a:lnTo>
                    <a:lnTo>
                      <a:pt x="258" y="411"/>
                    </a:lnTo>
                    <a:lnTo>
                      <a:pt x="251" y="418"/>
                    </a:lnTo>
                    <a:lnTo>
                      <a:pt x="255" y="404"/>
                    </a:lnTo>
                    <a:lnTo>
                      <a:pt x="255" y="389"/>
                    </a:lnTo>
                    <a:lnTo>
                      <a:pt x="258" y="382"/>
                    </a:lnTo>
                    <a:lnTo>
                      <a:pt x="255" y="364"/>
                    </a:lnTo>
                    <a:lnTo>
                      <a:pt x="255" y="349"/>
                    </a:lnTo>
                    <a:lnTo>
                      <a:pt x="248" y="335"/>
                    </a:lnTo>
                    <a:close/>
                    <a:moveTo>
                      <a:pt x="1670" y="335"/>
                    </a:moveTo>
                    <a:lnTo>
                      <a:pt x="1662" y="349"/>
                    </a:lnTo>
                    <a:lnTo>
                      <a:pt x="1662" y="357"/>
                    </a:lnTo>
                    <a:lnTo>
                      <a:pt x="1659" y="349"/>
                    </a:lnTo>
                    <a:lnTo>
                      <a:pt x="1655" y="338"/>
                    </a:lnTo>
                    <a:lnTo>
                      <a:pt x="1659" y="338"/>
                    </a:lnTo>
                    <a:lnTo>
                      <a:pt x="1662" y="338"/>
                    </a:lnTo>
                    <a:lnTo>
                      <a:pt x="1666" y="338"/>
                    </a:lnTo>
                    <a:lnTo>
                      <a:pt x="1670" y="335"/>
                    </a:lnTo>
                    <a:lnTo>
                      <a:pt x="1670" y="335"/>
                    </a:lnTo>
                    <a:close/>
                    <a:moveTo>
                      <a:pt x="1237" y="331"/>
                    </a:moveTo>
                    <a:lnTo>
                      <a:pt x="1244" y="335"/>
                    </a:lnTo>
                    <a:lnTo>
                      <a:pt x="1255" y="335"/>
                    </a:lnTo>
                    <a:lnTo>
                      <a:pt x="1259" y="335"/>
                    </a:lnTo>
                    <a:lnTo>
                      <a:pt x="1262" y="335"/>
                    </a:lnTo>
                    <a:lnTo>
                      <a:pt x="1262" y="338"/>
                    </a:lnTo>
                    <a:lnTo>
                      <a:pt x="1259" y="342"/>
                    </a:lnTo>
                    <a:lnTo>
                      <a:pt x="1262" y="346"/>
                    </a:lnTo>
                    <a:lnTo>
                      <a:pt x="1262" y="349"/>
                    </a:lnTo>
                    <a:lnTo>
                      <a:pt x="1266" y="357"/>
                    </a:lnTo>
                    <a:lnTo>
                      <a:pt x="1270" y="360"/>
                    </a:lnTo>
                    <a:lnTo>
                      <a:pt x="1270" y="364"/>
                    </a:lnTo>
                    <a:lnTo>
                      <a:pt x="1266" y="367"/>
                    </a:lnTo>
                    <a:lnTo>
                      <a:pt x="1259" y="367"/>
                    </a:lnTo>
                    <a:lnTo>
                      <a:pt x="1248" y="371"/>
                    </a:lnTo>
                    <a:lnTo>
                      <a:pt x="1240" y="371"/>
                    </a:lnTo>
                    <a:lnTo>
                      <a:pt x="1240" y="364"/>
                    </a:lnTo>
                    <a:lnTo>
                      <a:pt x="1240" y="353"/>
                    </a:lnTo>
                    <a:lnTo>
                      <a:pt x="1240" y="342"/>
                    </a:lnTo>
                    <a:lnTo>
                      <a:pt x="1237" y="331"/>
                    </a:lnTo>
                    <a:close/>
                    <a:moveTo>
                      <a:pt x="1120" y="324"/>
                    </a:moveTo>
                    <a:lnTo>
                      <a:pt x="1117" y="327"/>
                    </a:lnTo>
                    <a:lnTo>
                      <a:pt x="1113" y="335"/>
                    </a:lnTo>
                    <a:lnTo>
                      <a:pt x="1113" y="346"/>
                    </a:lnTo>
                    <a:lnTo>
                      <a:pt x="1110" y="335"/>
                    </a:lnTo>
                    <a:lnTo>
                      <a:pt x="1110" y="331"/>
                    </a:lnTo>
                    <a:lnTo>
                      <a:pt x="1106" y="324"/>
                    </a:lnTo>
                    <a:lnTo>
                      <a:pt x="1120" y="324"/>
                    </a:lnTo>
                    <a:close/>
                    <a:moveTo>
                      <a:pt x="971" y="324"/>
                    </a:moveTo>
                    <a:lnTo>
                      <a:pt x="986" y="324"/>
                    </a:lnTo>
                    <a:lnTo>
                      <a:pt x="1000" y="324"/>
                    </a:lnTo>
                    <a:lnTo>
                      <a:pt x="997" y="327"/>
                    </a:lnTo>
                    <a:lnTo>
                      <a:pt x="997" y="335"/>
                    </a:lnTo>
                    <a:lnTo>
                      <a:pt x="997" y="335"/>
                    </a:lnTo>
                    <a:lnTo>
                      <a:pt x="997" y="335"/>
                    </a:lnTo>
                    <a:lnTo>
                      <a:pt x="990" y="331"/>
                    </a:lnTo>
                    <a:lnTo>
                      <a:pt x="982" y="327"/>
                    </a:lnTo>
                    <a:lnTo>
                      <a:pt x="971" y="324"/>
                    </a:lnTo>
                    <a:close/>
                    <a:moveTo>
                      <a:pt x="942" y="324"/>
                    </a:moveTo>
                    <a:lnTo>
                      <a:pt x="950" y="324"/>
                    </a:lnTo>
                    <a:lnTo>
                      <a:pt x="964" y="327"/>
                    </a:lnTo>
                    <a:lnTo>
                      <a:pt x="975" y="331"/>
                    </a:lnTo>
                    <a:lnTo>
                      <a:pt x="986" y="335"/>
                    </a:lnTo>
                    <a:lnTo>
                      <a:pt x="993" y="338"/>
                    </a:lnTo>
                    <a:lnTo>
                      <a:pt x="1000" y="346"/>
                    </a:lnTo>
                    <a:lnTo>
                      <a:pt x="1004" y="357"/>
                    </a:lnTo>
                    <a:lnTo>
                      <a:pt x="1004" y="364"/>
                    </a:lnTo>
                    <a:lnTo>
                      <a:pt x="1000" y="371"/>
                    </a:lnTo>
                    <a:lnTo>
                      <a:pt x="997" y="382"/>
                    </a:lnTo>
                    <a:lnTo>
                      <a:pt x="986" y="389"/>
                    </a:lnTo>
                    <a:lnTo>
                      <a:pt x="979" y="397"/>
                    </a:lnTo>
                    <a:lnTo>
                      <a:pt x="968" y="400"/>
                    </a:lnTo>
                    <a:lnTo>
                      <a:pt x="960" y="397"/>
                    </a:lnTo>
                    <a:lnTo>
                      <a:pt x="953" y="393"/>
                    </a:lnTo>
                    <a:lnTo>
                      <a:pt x="950" y="389"/>
                    </a:lnTo>
                    <a:lnTo>
                      <a:pt x="946" y="386"/>
                    </a:lnTo>
                    <a:lnTo>
                      <a:pt x="946" y="386"/>
                    </a:lnTo>
                    <a:lnTo>
                      <a:pt x="942" y="375"/>
                    </a:lnTo>
                    <a:lnTo>
                      <a:pt x="939" y="364"/>
                    </a:lnTo>
                    <a:lnTo>
                      <a:pt x="935" y="349"/>
                    </a:lnTo>
                    <a:lnTo>
                      <a:pt x="935" y="338"/>
                    </a:lnTo>
                    <a:lnTo>
                      <a:pt x="931" y="331"/>
                    </a:lnTo>
                    <a:lnTo>
                      <a:pt x="931" y="327"/>
                    </a:lnTo>
                    <a:lnTo>
                      <a:pt x="931" y="327"/>
                    </a:lnTo>
                    <a:lnTo>
                      <a:pt x="935" y="324"/>
                    </a:lnTo>
                    <a:lnTo>
                      <a:pt x="942" y="324"/>
                    </a:lnTo>
                    <a:close/>
                    <a:moveTo>
                      <a:pt x="1419" y="320"/>
                    </a:moveTo>
                    <a:lnTo>
                      <a:pt x="1419" y="324"/>
                    </a:lnTo>
                    <a:lnTo>
                      <a:pt x="1422" y="327"/>
                    </a:lnTo>
                    <a:lnTo>
                      <a:pt x="1430" y="331"/>
                    </a:lnTo>
                    <a:lnTo>
                      <a:pt x="1433" y="331"/>
                    </a:lnTo>
                    <a:lnTo>
                      <a:pt x="1437" y="331"/>
                    </a:lnTo>
                    <a:lnTo>
                      <a:pt x="1437" y="331"/>
                    </a:lnTo>
                    <a:lnTo>
                      <a:pt x="1433" y="346"/>
                    </a:lnTo>
                    <a:lnTo>
                      <a:pt x="1433" y="360"/>
                    </a:lnTo>
                    <a:lnTo>
                      <a:pt x="1433" y="375"/>
                    </a:lnTo>
                    <a:lnTo>
                      <a:pt x="1430" y="360"/>
                    </a:lnTo>
                    <a:lnTo>
                      <a:pt x="1426" y="346"/>
                    </a:lnTo>
                    <a:lnTo>
                      <a:pt x="1422" y="331"/>
                    </a:lnTo>
                    <a:lnTo>
                      <a:pt x="1419" y="320"/>
                    </a:lnTo>
                    <a:close/>
                    <a:moveTo>
                      <a:pt x="1055" y="320"/>
                    </a:moveTo>
                    <a:lnTo>
                      <a:pt x="1073" y="320"/>
                    </a:lnTo>
                    <a:lnTo>
                      <a:pt x="1088" y="324"/>
                    </a:lnTo>
                    <a:lnTo>
                      <a:pt x="1099" y="327"/>
                    </a:lnTo>
                    <a:lnTo>
                      <a:pt x="1102" y="327"/>
                    </a:lnTo>
                    <a:lnTo>
                      <a:pt x="1102" y="331"/>
                    </a:lnTo>
                    <a:lnTo>
                      <a:pt x="1106" y="338"/>
                    </a:lnTo>
                    <a:lnTo>
                      <a:pt x="1106" y="346"/>
                    </a:lnTo>
                    <a:lnTo>
                      <a:pt x="1110" y="357"/>
                    </a:lnTo>
                    <a:lnTo>
                      <a:pt x="1110" y="367"/>
                    </a:lnTo>
                    <a:lnTo>
                      <a:pt x="1110" y="375"/>
                    </a:lnTo>
                    <a:lnTo>
                      <a:pt x="1106" y="378"/>
                    </a:lnTo>
                    <a:lnTo>
                      <a:pt x="1102" y="382"/>
                    </a:lnTo>
                    <a:lnTo>
                      <a:pt x="1099" y="382"/>
                    </a:lnTo>
                    <a:lnTo>
                      <a:pt x="1091" y="382"/>
                    </a:lnTo>
                    <a:lnTo>
                      <a:pt x="1077" y="375"/>
                    </a:lnTo>
                    <a:lnTo>
                      <a:pt x="1062" y="371"/>
                    </a:lnTo>
                    <a:lnTo>
                      <a:pt x="1051" y="371"/>
                    </a:lnTo>
                    <a:lnTo>
                      <a:pt x="1040" y="367"/>
                    </a:lnTo>
                    <a:lnTo>
                      <a:pt x="1030" y="364"/>
                    </a:lnTo>
                    <a:lnTo>
                      <a:pt x="1026" y="364"/>
                    </a:lnTo>
                    <a:lnTo>
                      <a:pt x="1022" y="360"/>
                    </a:lnTo>
                    <a:lnTo>
                      <a:pt x="1019" y="357"/>
                    </a:lnTo>
                    <a:lnTo>
                      <a:pt x="1011" y="349"/>
                    </a:lnTo>
                    <a:lnTo>
                      <a:pt x="1004" y="342"/>
                    </a:lnTo>
                    <a:lnTo>
                      <a:pt x="1004" y="331"/>
                    </a:lnTo>
                    <a:lnTo>
                      <a:pt x="1004" y="327"/>
                    </a:lnTo>
                    <a:lnTo>
                      <a:pt x="1008" y="327"/>
                    </a:lnTo>
                    <a:lnTo>
                      <a:pt x="1011" y="324"/>
                    </a:lnTo>
                    <a:lnTo>
                      <a:pt x="1022" y="324"/>
                    </a:lnTo>
                    <a:lnTo>
                      <a:pt x="1033" y="320"/>
                    </a:lnTo>
                    <a:lnTo>
                      <a:pt x="1055" y="320"/>
                    </a:lnTo>
                    <a:close/>
                    <a:moveTo>
                      <a:pt x="335" y="320"/>
                    </a:moveTo>
                    <a:lnTo>
                      <a:pt x="339" y="331"/>
                    </a:lnTo>
                    <a:lnTo>
                      <a:pt x="342" y="342"/>
                    </a:lnTo>
                    <a:lnTo>
                      <a:pt x="331" y="335"/>
                    </a:lnTo>
                    <a:lnTo>
                      <a:pt x="320" y="331"/>
                    </a:lnTo>
                    <a:lnTo>
                      <a:pt x="309" y="331"/>
                    </a:lnTo>
                    <a:lnTo>
                      <a:pt x="317" y="327"/>
                    </a:lnTo>
                    <a:lnTo>
                      <a:pt x="328" y="324"/>
                    </a:lnTo>
                    <a:lnTo>
                      <a:pt x="335" y="320"/>
                    </a:lnTo>
                    <a:close/>
                    <a:moveTo>
                      <a:pt x="1477" y="317"/>
                    </a:moveTo>
                    <a:lnTo>
                      <a:pt x="1480" y="317"/>
                    </a:lnTo>
                    <a:lnTo>
                      <a:pt x="1484" y="320"/>
                    </a:lnTo>
                    <a:lnTo>
                      <a:pt x="1491" y="327"/>
                    </a:lnTo>
                    <a:lnTo>
                      <a:pt x="1495" y="338"/>
                    </a:lnTo>
                    <a:lnTo>
                      <a:pt x="1502" y="349"/>
                    </a:lnTo>
                    <a:lnTo>
                      <a:pt x="1502" y="357"/>
                    </a:lnTo>
                    <a:lnTo>
                      <a:pt x="1502" y="364"/>
                    </a:lnTo>
                    <a:lnTo>
                      <a:pt x="1499" y="375"/>
                    </a:lnTo>
                    <a:lnTo>
                      <a:pt x="1491" y="386"/>
                    </a:lnTo>
                    <a:lnTo>
                      <a:pt x="1480" y="400"/>
                    </a:lnTo>
                    <a:lnTo>
                      <a:pt x="1473" y="415"/>
                    </a:lnTo>
                    <a:lnTo>
                      <a:pt x="1466" y="426"/>
                    </a:lnTo>
                    <a:lnTo>
                      <a:pt x="1462" y="433"/>
                    </a:lnTo>
                    <a:lnTo>
                      <a:pt x="1459" y="437"/>
                    </a:lnTo>
                    <a:lnTo>
                      <a:pt x="1451" y="437"/>
                    </a:lnTo>
                    <a:lnTo>
                      <a:pt x="1448" y="433"/>
                    </a:lnTo>
                    <a:lnTo>
                      <a:pt x="1440" y="429"/>
                    </a:lnTo>
                    <a:lnTo>
                      <a:pt x="1433" y="426"/>
                    </a:lnTo>
                    <a:lnTo>
                      <a:pt x="1433" y="422"/>
                    </a:lnTo>
                    <a:lnTo>
                      <a:pt x="1430" y="418"/>
                    </a:lnTo>
                    <a:lnTo>
                      <a:pt x="1430" y="411"/>
                    </a:lnTo>
                    <a:lnTo>
                      <a:pt x="1433" y="400"/>
                    </a:lnTo>
                    <a:lnTo>
                      <a:pt x="1437" y="386"/>
                    </a:lnTo>
                    <a:lnTo>
                      <a:pt x="1440" y="371"/>
                    </a:lnTo>
                    <a:lnTo>
                      <a:pt x="1440" y="360"/>
                    </a:lnTo>
                    <a:lnTo>
                      <a:pt x="1440" y="346"/>
                    </a:lnTo>
                    <a:lnTo>
                      <a:pt x="1444" y="335"/>
                    </a:lnTo>
                    <a:lnTo>
                      <a:pt x="1448" y="327"/>
                    </a:lnTo>
                    <a:lnTo>
                      <a:pt x="1451" y="324"/>
                    </a:lnTo>
                    <a:lnTo>
                      <a:pt x="1455" y="320"/>
                    </a:lnTo>
                    <a:lnTo>
                      <a:pt x="1462" y="320"/>
                    </a:lnTo>
                    <a:lnTo>
                      <a:pt x="1473" y="317"/>
                    </a:lnTo>
                    <a:lnTo>
                      <a:pt x="1477" y="317"/>
                    </a:lnTo>
                    <a:close/>
                    <a:moveTo>
                      <a:pt x="171" y="313"/>
                    </a:moveTo>
                    <a:lnTo>
                      <a:pt x="182" y="313"/>
                    </a:lnTo>
                    <a:lnTo>
                      <a:pt x="200" y="317"/>
                    </a:lnTo>
                    <a:lnTo>
                      <a:pt x="215" y="320"/>
                    </a:lnTo>
                    <a:lnTo>
                      <a:pt x="222" y="324"/>
                    </a:lnTo>
                    <a:lnTo>
                      <a:pt x="229" y="327"/>
                    </a:lnTo>
                    <a:lnTo>
                      <a:pt x="237" y="331"/>
                    </a:lnTo>
                    <a:lnTo>
                      <a:pt x="244" y="342"/>
                    </a:lnTo>
                    <a:lnTo>
                      <a:pt x="248" y="357"/>
                    </a:lnTo>
                    <a:lnTo>
                      <a:pt x="251" y="367"/>
                    </a:lnTo>
                    <a:lnTo>
                      <a:pt x="251" y="382"/>
                    </a:lnTo>
                    <a:lnTo>
                      <a:pt x="251" y="393"/>
                    </a:lnTo>
                    <a:lnTo>
                      <a:pt x="248" y="408"/>
                    </a:lnTo>
                    <a:lnTo>
                      <a:pt x="244" y="422"/>
                    </a:lnTo>
                    <a:lnTo>
                      <a:pt x="240" y="437"/>
                    </a:lnTo>
                    <a:lnTo>
                      <a:pt x="233" y="455"/>
                    </a:lnTo>
                    <a:lnTo>
                      <a:pt x="226" y="473"/>
                    </a:lnTo>
                    <a:lnTo>
                      <a:pt x="222" y="491"/>
                    </a:lnTo>
                    <a:lnTo>
                      <a:pt x="218" y="498"/>
                    </a:lnTo>
                    <a:lnTo>
                      <a:pt x="215" y="502"/>
                    </a:lnTo>
                    <a:lnTo>
                      <a:pt x="215" y="502"/>
                    </a:lnTo>
                    <a:lnTo>
                      <a:pt x="200" y="484"/>
                    </a:lnTo>
                    <a:lnTo>
                      <a:pt x="182" y="466"/>
                    </a:lnTo>
                    <a:lnTo>
                      <a:pt x="168" y="451"/>
                    </a:lnTo>
                    <a:lnTo>
                      <a:pt x="157" y="440"/>
                    </a:lnTo>
                    <a:lnTo>
                      <a:pt x="142" y="429"/>
                    </a:lnTo>
                    <a:lnTo>
                      <a:pt x="131" y="426"/>
                    </a:lnTo>
                    <a:lnTo>
                      <a:pt x="124" y="418"/>
                    </a:lnTo>
                    <a:lnTo>
                      <a:pt x="120" y="415"/>
                    </a:lnTo>
                    <a:lnTo>
                      <a:pt x="117" y="408"/>
                    </a:lnTo>
                    <a:lnTo>
                      <a:pt x="117" y="404"/>
                    </a:lnTo>
                    <a:lnTo>
                      <a:pt x="117" y="404"/>
                    </a:lnTo>
                    <a:lnTo>
                      <a:pt x="117" y="375"/>
                    </a:lnTo>
                    <a:lnTo>
                      <a:pt x="120" y="349"/>
                    </a:lnTo>
                    <a:lnTo>
                      <a:pt x="128" y="327"/>
                    </a:lnTo>
                    <a:lnTo>
                      <a:pt x="138" y="320"/>
                    </a:lnTo>
                    <a:lnTo>
                      <a:pt x="153" y="317"/>
                    </a:lnTo>
                    <a:lnTo>
                      <a:pt x="171" y="313"/>
                    </a:lnTo>
                    <a:close/>
                    <a:moveTo>
                      <a:pt x="1350" y="313"/>
                    </a:moveTo>
                    <a:lnTo>
                      <a:pt x="1353" y="313"/>
                    </a:lnTo>
                    <a:lnTo>
                      <a:pt x="1357" y="313"/>
                    </a:lnTo>
                    <a:lnTo>
                      <a:pt x="1353" y="320"/>
                    </a:lnTo>
                    <a:lnTo>
                      <a:pt x="1353" y="327"/>
                    </a:lnTo>
                    <a:lnTo>
                      <a:pt x="1353" y="335"/>
                    </a:lnTo>
                    <a:lnTo>
                      <a:pt x="1357" y="342"/>
                    </a:lnTo>
                    <a:lnTo>
                      <a:pt x="1360" y="349"/>
                    </a:lnTo>
                    <a:lnTo>
                      <a:pt x="1364" y="360"/>
                    </a:lnTo>
                    <a:lnTo>
                      <a:pt x="1364" y="367"/>
                    </a:lnTo>
                    <a:lnTo>
                      <a:pt x="1364" y="378"/>
                    </a:lnTo>
                    <a:lnTo>
                      <a:pt x="1364" y="386"/>
                    </a:lnTo>
                    <a:lnTo>
                      <a:pt x="1364" y="378"/>
                    </a:lnTo>
                    <a:lnTo>
                      <a:pt x="1360" y="371"/>
                    </a:lnTo>
                    <a:lnTo>
                      <a:pt x="1353" y="364"/>
                    </a:lnTo>
                    <a:lnTo>
                      <a:pt x="1350" y="357"/>
                    </a:lnTo>
                    <a:lnTo>
                      <a:pt x="1346" y="353"/>
                    </a:lnTo>
                    <a:lnTo>
                      <a:pt x="1346" y="346"/>
                    </a:lnTo>
                    <a:lnTo>
                      <a:pt x="1350" y="331"/>
                    </a:lnTo>
                    <a:lnTo>
                      <a:pt x="1353" y="320"/>
                    </a:lnTo>
                    <a:lnTo>
                      <a:pt x="1350" y="313"/>
                    </a:lnTo>
                    <a:close/>
                    <a:moveTo>
                      <a:pt x="615" y="313"/>
                    </a:moveTo>
                    <a:lnTo>
                      <a:pt x="626" y="313"/>
                    </a:lnTo>
                    <a:lnTo>
                      <a:pt x="633" y="313"/>
                    </a:lnTo>
                    <a:lnTo>
                      <a:pt x="640" y="317"/>
                    </a:lnTo>
                    <a:lnTo>
                      <a:pt x="648" y="338"/>
                    </a:lnTo>
                    <a:lnTo>
                      <a:pt x="655" y="371"/>
                    </a:lnTo>
                    <a:lnTo>
                      <a:pt x="655" y="422"/>
                    </a:lnTo>
                    <a:lnTo>
                      <a:pt x="655" y="458"/>
                    </a:lnTo>
                    <a:lnTo>
                      <a:pt x="648" y="484"/>
                    </a:lnTo>
                    <a:lnTo>
                      <a:pt x="637" y="491"/>
                    </a:lnTo>
                    <a:lnTo>
                      <a:pt x="629" y="491"/>
                    </a:lnTo>
                    <a:lnTo>
                      <a:pt x="626" y="488"/>
                    </a:lnTo>
                    <a:lnTo>
                      <a:pt x="619" y="480"/>
                    </a:lnTo>
                    <a:lnTo>
                      <a:pt x="608" y="469"/>
                    </a:lnTo>
                    <a:lnTo>
                      <a:pt x="597" y="455"/>
                    </a:lnTo>
                    <a:lnTo>
                      <a:pt x="593" y="448"/>
                    </a:lnTo>
                    <a:lnTo>
                      <a:pt x="589" y="444"/>
                    </a:lnTo>
                    <a:lnTo>
                      <a:pt x="586" y="433"/>
                    </a:lnTo>
                    <a:lnTo>
                      <a:pt x="582" y="422"/>
                    </a:lnTo>
                    <a:lnTo>
                      <a:pt x="579" y="408"/>
                    </a:lnTo>
                    <a:lnTo>
                      <a:pt x="575" y="367"/>
                    </a:lnTo>
                    <a:lnTo>
                      <a:pt x="579" y="342"/>
                    </a:lnTo>
                    <a:lnTo>
                      <a:pt x="579" y="331"/>
                    </a:lnTo>
                    <a:lnTo>
                      <a:pt x="582" y="324"/>
                    </a:lnTo>
                    <a:lnTo>
                      <a:pt x="586" y="317"/>
                    </a:lnTo>
                    <a:lnTo>
                      <a:pt x="586" y="317"/>
                    </a:lnTo>
                    <a:lnTo>
                      <a:pt x="600" y="313"/>
                    </a:lnTo>
                    <a:lnTo>
                      <a:pt x="615" y="313"/>
                    </a:lnTo>
                    <a:close/>
                    <a:moveTo>
                      <a:pt x="1400" y="309"/>
                    </a:moveTo>
                    <a:lnTo>
                      <a:pt x="1408" y="309"/>
                    </a:lnTo>
                    <a:lnTo>
                      <a:pt x="1411" y="313"/>
                    </a:lnTo>
                    <a:lnTo>
                      <a:pt x="1411" y="317"/>
                    </a:lnTo>
                    <a:lnTo>
                      <a:pt x="1411" y="327"/>
                    </a:lnTo>
                    <a:lnTo>
                      <a:pt x="1415" y="335"/>
                    </a:lnTo>
                    <a:lnTo>
                      <a:pt x="1419" y="346"/>
                    </a:lnTo>
                    <a:lnTo>
                      <a:pt x="1422" y="360"/>
                    </a:lnTo>
                    <a:lnTo>
                      <a:pt x="1426" y="371"/>
                    </a:lnTo>
                    <a:lnTo>
                      <a:pt x="1426" y="386"/>
                    </a:lnTo>
                    <a:lnTo>
                      <a:pt x="1422" y="397"/>
                    </a:lnTo>
                    <a:lnTo>
                      <a:pt x="1415" y="408"/>
                    </a:lnTo>
                    <a:lnTo>
                      <a:pt x="1411" y="418"/>
                    </a:lnTo>
                    <a:lnTo>
                      <a:pt x="1404" y="422"/>
                    </a:lnTo>
                    <a:lnTo>
                      <a:pt x="1397" y="422"/>
                    </a:lnTo>
                    <a:lnTo>
                      <a:pt x="1393" y="422"/>
                    </a:lnTo>
                    <a:lnTo>
                      <a:pt x="1390" y="418"/>
                    </a:lnTo>
                    <a:lnTo>
                      <a:pt x="1379" y="404"/>
                    </a:lnTo>
                    <a:lnTo>
                      <a:pt x="1371" y="393"/>
                    </a:lnTo>
                    <a:lnTo>
                      <a:pt x="1371" y="378"/>
                    </a:lnTo>
                    <a:lnTo>
                      <a:pt x="1371" y="367"/>
                    </a:lnTo>
                    <a:lnTo>
                      <a:pt x="1371" y="357"/>
                    </a:lnTo>
                    <a:lnTo>
                      <a:pt x="1368" y="346"/>
                    </a:lnTo>
                    <a:lnTo>
                      <a:pt x="1364" y="338"/>
                    </a:lnTo>
                    <a:lnTo>
                      <a:pt x="1360" y="331"/>
                    </a:lnTo>
                    <a:lnTo>
                      <a:pt x="1360" y="324"/>
                    </a:lnTo>
                    <a:lnTo>
                      <a:pt x="1364" y="320"/>
                    </a:lnTo>
                    <a:lnTo>
                      <a:pt x="1368" y="317"/>
                    </a:lnTo>
                    <a:lnTo>
                      <a:pt x="1371" y="317"/>
                    </a:lnTo>
                    <a:lnTo>
                      <a:pt x="1386" y="313"/>
                    </a:lnTo>
                    <a:lnTo>
                      <a:pt x="1400" y="309"/>
                    </a:lnTo>
                    <a:close/>
                    <a:moveTo>
                      <a:pt x="1710" y="309"/>
                    </a:moveTo>
                    <a:lnTo>
                      <a:pt x="1713" y="309"/>
                    </a:lnTo>
                    <a:lnTo>
                      <a:pt x="1724" y="313"/>
                    </a:lnTo>
                    <a:lnTo>
                      <a:pt x="1731" y="313"/>
                    </a:lnTo>
                    <a:lnTo>
                      <a:pt x="1735" y="317"/>
                    </a:lnTo>
                    <a:lnTo>
                      <a:pt x="1739" y="317"/>
                    </a:lnTo>
                    <a:lnTo>
                      <a:pt x="1739" y="317"/>
                    </a:lnTo>
                    <a:lnTo>
                      <a:pt x="1739" y="320"/>
                    </a:lnTo>
                    <a:lnTo>
                      <a:pt x="1731" y="360"/>
                    </a:lnTo>
                    <a:lnTo>
                      <a:pt x="1728" y="400"/>
                    </a:lnTo>
                    <a:lnTo>
                      <a:pt x="1728" y="437"/>
                    </a:lnTo>
                    <a:lnTo>
                      <a:pt x="1731" y="462"/>
                    </a:lnTo>
                    <a:lnTo>
                      <a:pt x="1688" y="451"/>
                    </a:lnTo>
                    <a:lnTo>
                      <a:pt x="1644" y="444"/>
                    </a:lnTo>
                    <a:lnTo>
                      <a:pt x="1593" y="444"/>
                    </a:lnTo>
                    <a:lnTo>
                      <a:pt x="1571" y="444"/>
                    </a:lnTo>
                    <a:lnTo>
                      <a:pt x="1506" y="455"/>
                    </a:lnTo>
                    <a:lnTo>
                      <a:pt x="1440" y="477"/>
                    </a:lnTo>
                    <a:lnTo>
                      <a:pt x="1382" y="513"/>
                    </a:lnTo>
                    <a:lnTo>
                      <a:pt x="1324" y="560"/>
                    </a:lnTo>
                    <a:lnTo>
                      <a:pt x="1291" y="517"/>
                    </a:lnTo>
                    <a:lnTo>
                      <a:pt x="1251" y="488"/>
                    </a:lnTo>
                    <a:lnTo>
                      <a:pt x="1255" y="480"/>
                    </a:lnTo>
                    <a:lnTo>
                      <a:pt x="1255" y="480"/>
                    </a:lnTo>
                    <a:lnTo>
                      <a:pt x="1251" y="477"/>
                    </a:lnTo>
                    <a:lnTo>
                      <a:pt x="1248" y="473"/>
                    </a:lnTo>
                    <a:lnTo>
                      <a:pt x="1240" y="466"/>
                    </a:lnTo>
                    <a:lnTo>
                      <a:pt x="1237" y="455"/>
                    </a:lnTo>
                    <a:lnTo>
                      <a:pt x="1233" y="451"/>
                    </a:lnTo>
                    <a:lnTo>
                      <a:pt x="1233" y="451"/>
                    </a:lnTo>
                    <a:lnTo>
                      <a:pt x="1237" y="448"/>
                    </a:lnTo>
                    <a:lnTo>
                      <a:pt x="1240" y="448"/>
                    </a:lnTo>
                    <a:lnTo>
                      <a:pt x="1244" y="448"/>
                    </a:lnTo>
                    <a:lnTo>
                      <a:pt x="1251" y="448"/>
                    </a:lnTo>
                    <a:lnTo>
                      <a:pt x="1262" y="448"/>
                    </a:lnTo>
                    <a:lnTo>
                      <a:pt x="1273" y="444"/>
                    </a:lnTo>
                    <a:lnTo>
                      <a:pt x="1284" y="440"/>
                    </a:lnTo>
                    <a:lnTo>
                      <a:pt x="1299" y="440"/>
                    </a:lnTo>
                    <a:lnTo>
                      <a:pt x="1310" y="437"/>
                    </a:lnTo>
                    <a:lnTo>
                      <a:pt x="1320" y="433"/>
                    </a:lnTo>
                    <a:lnTo>
                      <a:pt x="1324" y="433"/>
                    </a:lnTo>
                    <a:lnTo>
                      <a:pt x="1331" y="429"/>
                    </a:lnTo>
                    <a:lnTo>
                      <a:pt x="1342" y="426"/>
                    </a:lnTo>
                    <a:lnTo>
                      <a:pt x="1353" y="426"/>
                    </a:lnTo>
                    <a:lnTo>
                      <a:pt x="1371" y="426"/>
                    </a:lnTo>
                    <a:lnTo>
                      <a:pt x="1386" y="426"/>
                    </a:lnTo>
                    <a:lnTo>
                      <a:pt x="1393" y="426"/>
                    </a:lnTo>
                    <a:lnTo>
                      <a:pt x="1400" y="429"/>
                    </a:lnTo>
                    <a:lnTo>
                      <a:pt x="1415" y="433"/>
                    </a:lnTo>
                    <a:lnTo>
                      <a:pt x="1426" y="440"/>
                    </a:lnTo>
                    <a:lnTo>
                      <a:pt x="1437" y="448"/>
                    </a:lnTo>
                    <a:lnTo>
                      <a:pt x="1444" y="455"/>
                    </a:lnTo>
                    <a:lnTo>
                      <a:pt x="1451" y="462"/>
                    </a:lnTo>
                    <a:lnTo>
                      <a:pt x="1455" y="466"/>
                    </a:lnTo>
                    <a:lnTo>
                      <a:pt x="1459" y="469"/>
                    </a:lnTo>
                    <a:lnTo>
                      <a:pt x="1462" y="462"/>
                    </a:lnTo>
                    <a:lnTo>
                      <a:pt x="1462" y="462"/>
                    </a:lnTo>
                    <a:lnTo>
                      <a:pt x="1455" y="458"/>
                    </a:lnTo>
                    <a:lnTo>
                      <a:pt x="1451" y="451"/>
                    </a:lnTo>
                    <a:lnTo>
                      <a:pt x="1440" y="444"/>
                    </a:lnTo>
                    <a:lnTo>
                      <a:pt x="1433" y="437"/>
                    </a:lnTo>
                    <a:lnTo>
                      <a:pt x="1422" y="429"/>
                    </a:lnTo>
                    <a:lnTo>
                      <a:pt x="1411" y="426"/>
                    </a:lnTo>
                    <a:lnTo>
                      <a:pt x="1419" y="418"/>
                    </a:lnTo>
                    <a:lnTo>
                      <a:pt x="1426" y="404"/>
                    </a:lnTo>
                    <a:lnTo>
                      <a:pt x="1426" y="415"/>
                    </a:lnTo>
                    <a:lnTo>
                      <a:pt x="1426" y="422"/>
                    </a:lnTo>
                    <a:lnTo>
                      <a:pt x="1426" y="429"/>
                    </a:lnTo>
                    <a:lnTo>
                      <a:pt x="1430" y="433"/>
                    </a:lnTo>
                    <a:lnTo>
                      <a:pt x="1437" y="437"/>
                    </a:lnTo>
                    <a:lnTo>
                      <a:pt x="1444" y="440"/>
                    </a:lnTo>
                    <a:lnTo>
                      <a:pt x="1451" y="440"/>
                    </a:lnTo>
                    <a:lnTo>
                      <a:pt x="1459" y="444"/>
                    </a:lnTo>
                    <a:lnTo>
                      <a:pt x="1462" y="440"/>
                    </a:lnTo>
                    <a:lnTo>
                      <a:pt x="1466" y="437"/>
                    </a:lnTo>
                    <a:lnTo>
                      <a:pt x="1466" y="440"/>
                    </a:lnTo>
                    <a:lnTo>
                      <a:pt x="1470" y="448"/>
                    </a:lnTo>
                    <a:lnTo>
                      <a:pt x="1477" y="437"/>
                    </a:lnTo>
                    <a:lnTo>
                      <a:pt x="1480" y="429"/>
                    </a:lnTo>
                    <a:lnTo>
                      <a:pt x="1488" y="418"/>
                    </a:lnTo>
                    <a:lnTo>
                      <a:pt x="1495" y="411"/>
                    </a:lnTo>
                    <a:lnTo>
                      <a:pt x="1502" y="400"/>
                    </a:lnTo>
                    <a:lnTo>
                      <a:pt x="1510" y="393"/>
                    </a:lnTo>
                    <a:lnTo>
                      <a:pt x="1520" y="386"/>
                    </a:lnTo>
                    <a:lnTo>
                      <a:pt x="1535" y="382"/>
                    </a:lnTo>
                    <a:lnTo>
                      <a:pt x="1550" y="378"/>
                    </a:lnTo>
                    <a:lnTo>
                      <a:pt x="1560" y="382"/>
                    </a:lnTo>
                    <a:lnTo>
                      <a:pt x="1575" y="386"/>
                    </a:lnTo>
                    <a:lnTo>
                      <a:pt x="1590" y="393"/>
                    </a:lnTo>
                    <a:lnTo>
                      <a:pt x="1604" y="404"/>
                    </a:lnTo>
                    <a:lnTo>
                      <a:pt x="1615" y="415"/>
                    </a:lnTo>
                    <a:lnTo>
                      <a:pt x="1626" y="429"/>
                    </a:lnTo>
                    <a:lnTo>
                      <a:pt x="1633" y="426"/>
                    </a:lnTo>
                    <a:lnTo>
                      <a:pt x="1619" y="411"/>
                    </a:lnTo>
                    <a:lnTo>
                      <a:pt x="1608" y="397"/>
                    </a:lnTo>
                    <a:lnTo>
                      <a:pt x="1619" y="397"/>
                    </a:lnTo>
                    <a:lnTo>
                      <a:pt x="1622" y="400"/>
                    </a:lnTo>
                    <a:lnTo>
                      <a:pt x="1630" y="397"/>
                    </a:lnTo>
                    <a:lnTo>
                      <a:pt x="1633" y="397"/>
                    </a:lnTo>
                    <a:lnTo>
                      <a:pt x="1637" y="389"/>
                    </a:lnTo>
                    <a:lnTo>
                      <a:pt x="1644" y="386"/>
                    </a:lnTo>
                    <a:lnTo>
                      <a:pt x="1648" y="378"/>
                    </a:lnTo>
                    <a:lnTo>
                      <a:pt x="1651" y="375"/>
                    </a:lnTo>
                    <a:lnTo>
                      <a:pt x="1648" y="404"/>
                    </a:lnTo>
                    <a:lnTo>
                      <a:pt x="1644" y="433"/>
                    </a:lnTo>
                    <a:lnTo>
                      <a:pt x="1644" y="444"/>
                    </a:lnTo>
                    <a:lnTo>
                      <a:pt x="1651" y="444"/>
                    </a:lnTo>
                    <a:lnTo>
                      <a:pt x="1651" y="437"/>
                    </a:lnTo>
                    <a:lnTo>
                      <a:pt x="1651" y="415"/>
                    </a:lnTo>
                    <a:lnTo>
                      <a:pt x="1655" y="389"/>
                    </a:lnTo>
                    <a:lnTo>
                      <a:pt x="1662" y="367"/>
                    </a:lnTo>
                    <a:lnTo>
                      <a:pt x="1666" y="360"/>
                    </a:lnTo>
                    <a:lnTo>
                      <a:pt x="1670" y="349"/>
                    </a:lnTo>
                    <a:lnTo>
                      <a:pt x="1677" y="338"/>
                    </a:lnTo>
                    <a:lnTo>
                      <a:pt x="1681" y="327"/>
                    </a:lnTo>
                    <a:lnTo>
                      <a:pt x="1681" y="324"/>
                    </a:lnTo>
                    <a:lnTo>
                      <a:pt x="1684" y="320"/>
                    </a:lnTo>
                    <a:lnTo>
                      <a:pt x="1691" y="317"/>
                    </a:lnTo>
                    <a:lnTo>
                      <a:pt x="1702" y="309"/>
                    </a:lnTo>
                    <a:lnTo>
                      <a:pt x="1710" y="309"/>
                    </a:lnTo>
                    <a:close/>
                    <a:moveTo>
                      <a:pt x="680" y="306"/>
                    </a:moveTo>
                    <a:lnTo>
                      <a:pt x="669" y="320"/>
                    </a:lnTo>
                    <a:lnTo>
                      <a:pt x="666" y="335"/>
                    </a:lnTo>
                    <a:lnTo>
                      <a:pt x="659" y="353"/>
                    </a:lnTo>
                    <a:lnTo>
                      <a:pt x="655" y="338"/>
                    </a:lnTo>
                    <a:lnTo>
                      <a:pt x="651" y="327"/>
                    </a:lnTo>
                    <a:lnTo>
                      <a:pt x="648" y="317"/>
                    </a:lnTo>
                    <a:lnTo>
                      <a:pt x="666" y="313"/>
                    </a:lnTo>
                    <a:lnTo>
                      <a:pt x="680" y="306"/>
                    </a:lnTo>
                    <a:close/>
                    <a:moveTo>
                      <a:pt x="1324" y="306"/>
                    </a:moveTo>
                    <a:lnTo>
                      <a:pt x="1335" y="309"/>
                    </a:lnTo>
                    <a:lnTo>
                      <a:pt x="1339" y="313"/>
                    </a:lnTo>
                    <a:lnTo>
                      <a:pt x="1342" y="317"/>
                    </a:lnTo>
                    <a:lnTo>
                      <a:pt x="1346" y="320"/>
                    </a:lnTo>
                    <a:lnTo>
                      <a:pt x="1346" y="331"/>
                    </a:lnTo>
                    <a:lnTo>
                      <a:pt x="1342" y="346"/>
                    </a:lnTo>
                    <a:lnTo>
                      <a:pt x="1339" y="353"/>
                    </a:lnTo>
                    <a:lnTo>
                      <a:pt x="1342" y="357"/>
                    </a:lnTo>
                    <a:lnTo>
                      <a:pt x="1346" y="364"/>
                    </a:lnTo>
                    <a:lnTo>
                      <a:pt x="1350" y="367"/>
                    </a:lnTo>
                    <a:lnTo>
                      <a:pt x="1353" y="375"/>
                    </a:lnTo>
                    <a:lnTo>
                      <a:pt x="1357" y="378"/>
                    </a:lnTo>
                    <a:lnTo>
                      <a:pt x="1357" y="386"/>
                    </a:lnTo>
                    <a:lnTo>
                      <a:pt x="1357" y="389"/>
                    </a:lnTo>
                    <a:lnTo>
                      <a:pt x="1353" y="397"/>
                    </a:lnTo>
                    <a:lnTo>
                      <a:pt x="1350" y="404"/>
                    </a:lnTo>
                    <a:lnTo>
                      <a:pt x="1342" y="411"/>
                    </a:lnTo>
                    <a:lnTo>
                      <a:pt x="1331" y="415"/>
                    </a:lnTo>
                    <a:lnTo>
                      <a:pt x="1324" y="418"/>
                    </a:lnTo>
                    <a:lnTo>
                      <a:pt x="1313" y="418"/>
                    </a:lnTo>
                    <a:lnTo>
                      <a:pt x="1299" y="418"/>
                    </a:lnTo>
                    <a:lnTo>
                      <a:pt x="1284" y="422"/>
                    </a:lnTo>
                    <a:lnTo>
                      <a:pt x="1277" y="426"/>
                    </a:lnTo>
                    <a:lnTo>
                      <a:pt x="1266" y="433"/>
                    </a:lnTo>
                    <a:lnTo>
                      <a:pt x="1259" y="437"/>
                    </a:lnTo>
                    <a:lnTo>
                      <a:pt x="1248" y="440"/>
                    </a:lnTo>
                    <a:lnTo>
                      <a:pt x="1240" y="440"/>
                    </a:lnTo>
                    <a:lnTo>
                      <a:pt x="1237" y="440"/>
                    </a:lnTo>
                    <a:lnTo>
                      <a:pt x="1233" y="437"/>
                    </a:lnTo>
                    <a:lnTo>
                      <a:pt x="1230" y="433"/>
                    </a:lnTo>
                    <a:lnTo>
                      <a:pt x="1222" y="418"/>
                    </a:lnTo>
                    <a:lnTo>
                      <a:pt x="1222" y="404"/>
                    </a:lnTo>
                    <a:lnTo>
                      <a:pt x="1226" y="393"/>
                    </a:lnTo>
                    <a:lnTo>
                      <a:pt x="1233" y="382"/>
                    </a:lnTo>
                    <a:lnTo>
                      <a:pt x="1244" y="378"/>
                    </a:lnTo>
                    <a:lnTo>
                      <a:pt x="1259" y="375"/>
                    </a:lnTo>
                    <a:lnTo>
                      <a:pt x="1266" y="375"/>
                    </a:lnTo>
                    <a:lnTo>
                      <a:pt x="1270" y="371"/>
                    </a:lnTo>
                    <a:lnTo>
                      <a:pt x="1273" y="367"/>
                    </a:lnTo>
                    <a:lnTo>
                      <a:pt x="1277" y="364"/>
                    </a:lnTo>
                    <a:lnTo>
                      <a:pt x="1273" y="357"/>
                    </a:lnTo>
                    <a:lnTo>
                      <a:pt x="1270" y="349"/>
                    </a:lnTo>
                    <a:lnTo>
                      <a:pt x="1270" y="346"/>
                    </a:lnTo>
                    <a:lnTo>
                      <a:pt x="1266" y="342"/>
                    </a:lnTo>
                    <a:lnTo>
                      <a:pt x="1266" y="342"/>
                    </a:lnTo>
                    <a:lnTo>
                      <a:pt x="1273" y="338"/>
                    </a:lnTo>
                    <a:lnTo>
                      <a:pt x="1280" y="335"/>
                    </a:lnTo>
                    <a:lnTo>
                      <a:pt x="1291" y="327"/>
                    </a:lnTo>
                    <a:lnTo>
                      <a:pt x="1299" y="320"/>
                    </a:lnTo>
                    <a:lnTo>
                      <a:pt x="1310" y="313"/>
                    </a:lnTo>
                    <a:lnTo>
                      <a:pt x="1317" y="309"/>
                    </a:lnTo>
                    <a:lnTo>
                      <a:pt x="1324" y="306"/>
                    </a:lnTo>
                    <a:close/>
                    <a:moveTo>
                      <a:pt x="1200" y="306"/>
                    </a:moveTo>
                    <a:lnTo>
                      <a:pt x="1204" y="306"/>
                    </a:lnTo>
                    <a:lnTo>
                      <a:pt x="1204" y="306"/>
                    </a:lnTo>
                    <a:lnTo>
                      <a:pt x="1211" y="309"/>
                    </a:lnTo>
                    <a:lnTo>
                      <a:pt x="1215" y="313"/>
                    </a:lnTo>
                    <a:lnTo>
                      <a:pt x="1222" y="320"/>
                    </a:lnTo>
                    <a:lnTo>
                      <a:pt x="1230" y="327"/>
                    </a:lnTo>
                    <a:lnTo>
                      <a:pt x="1233" y="342"/>
                    </a:lnTo>
                    <a:lnTo>
                      <a:pt x="1237" y="353"/>
                    </a:lnTo>
                    <a:lnTo>
                      <a:pt x="1237" y="364"/>
                    </a:lnTo>
                    <a:lnTo>
                      <a:pt x="1233" y="371"/>
                    </a:lnTo>
                    <a:lnTo>
                      <a:pt x="1226" y="378"/>
                    </a:lnTo>
                    <a:lnTo>
                      <a:pt x="1215" y="386"/>
                    </a:lnTo>
                    <a:lnTo>
                      <a:pt x="1204" y="389"/>
                    </a:lnTo>
                    <a:lnTo>
                      <a:pt x="1193" y="389"/>
                    </a:lnTo>
                    <a:lnTo>
                      <a:pt x="1182" y="389"/>
                    </a:lnTo>
                    <a:lnTo>
                      <a:pt x="1175" y="386"/>
                    </a:lnTo>
                    <a:lnTo>
                      <a:pt x="1175" y="386"/>
                    </a:lnTo>
                    <a:lnTo>
                      <a:pt x="1164" y="382"/>
                    </a:lnTo>
                    <a:lnTo>
                      <a:pt x="1157" y="378"/>
                    </a:lnTo>
                    <a:lnTo>
                      <a:pt x="1150" y="378"/>
                    </a:lnTo>
                    <a:lnTo>
                      <a:pt x="1139" y="378"/>
                    </a:lnTo>
                    <a:lnTo>
                      <a:pt x="1131" y="382"/>
                    </a:lnTo>
                    <a:lnTo>
                      <a:pt x="1128" y="382"/>
                    </a:lnTo>
                    <a:lnTo>
                      <a:pt x="1128" y="382"/>
                    </a:lnTo>
                    <a:lnTo>
                      <a:pt x="1128" y="382"/>
                    </a:lnTo>
                    <a:lnTo>
                      <a:pt x="1124" y="382"/>
                    </a:lnTo>
                    <a:lnTo>
                      <a:pt x="1124" y="378"/>
                    </a:lnTo>
                    <a:lnTo>
                      <a:pt x="1120" y="364"/>
                    </a:lnTo>
                    <a:lnTo>
                      <a:pt x="1120" y="353"/>
                    </a:lnTo>
                    <a:lnTo>
                      <a:pt x="1120" y="342"/>
                    </a:lnTo>
                    <a:lnTo>
                      <a:pt x="1124" y="331"/>
                    </a:lnTo>
                    <a:lnTo>
                      <a:pt x="1128" y="324"/>
                    </a:lnTo>
                    <a:lnTo>
                      <a:pt x="1135" y="324"/>
                    </a:lnTo>
                    <a:lnTo>
                      <a:pt x="1135" y="324"/>
                    </a:lnTo>
                    <a:lnTo>
                      <a:pt x="1135" y="324"/>
                    </a:lnTo>
                    <a:lnTo>
                      <a:pt x="1157" y="320"/>
                    </a:lnTo>
                    <a:lnTo>
                      <a:pt x="1171" y="317"/>
                    </a:lnTo>
                    <a:lnTo>
                      <a:pt x="1186" y="313"/>
                    </a:lnTo>
                    <a:lnTo>
                      <a:pt x="1193" y="306"/>
                    </a:lnTo>
                    <a:lnTo>
                      <a:pt x="1200" y="306"/>
                    </a:lnTo>
                    <a:close/>
                    <a:moveTo>
                      <a:pt x="517" y="306"/>
                    </a:moveTo>
                    <a:lnTo>
                      <a:pt x="535" y="306"/>
                    </a:lnTo>
                    <a:lnTo>
                      <a:pt x="546" y="309"/>
                    </a:lnTo>
                    <a:lnTo>
                      <a:pt x="557" y="313"/>
                    </a:lnTo>
                    <a:lnTo>
                      <a:pt x="564" y="320"/>
                    </a:lnTo>
                    <a:lnTo>
                      <a:pt x="568" y="331"/>
                    </a:lnTo>
                    <a:lnTo>
                      <a:pt x="571" y="342"/>
                    </a:lnTo>
                    <a:lnTo>
                      <a:pt x="571" y="408"/>
                    </a:lnTo>
                    <a:lnTo>
                      <a:pt x="568" y="418"/>
                    </a:lnTo>
                    <a:lnTo>
                      <a:pt x="564" y="426"/>
                    </a:lnTo>
                    <a:lnTo>
                      <a:pt x="564" y="426"/>
                    </a:lnTo>
                    <a:lnTo>
                      <a:pt x="560" y="429"/>
                    </a:lnTo>
                    <a:lnTo>
                      <a:pt x="553" y="429"/>
                    </a:lnTo>
                    <a:lnTo>
                      <a:pt x="546" y="429"/>
                    </a:lnTo>
                    <a:lnTo>
                      <a:pt x="542" y="429"/>
                    </a:lnTo>
                    <a:lnTo>
                      <a:pt x="528" y="422"/>
                    </a:lnTo>
                    <a:lnTo>
                      <a:pt x="513" y="415"/>
                    </a:lnTo>
                    <a:lnTo>
                      <a:pt x="509" y="415"/>
                    </a:lnTo>
                    <a:lnTo>
                      <a:pt x="495" y="411"/>
                    </a:lnTo>
                    <a:lnTo>
                      <a:pt x="484" y="400"/>
                    </a:lnTo>
                    <a:lnTo>
                      <a:pt x="473" y="389"/>
                    </a:lnTo>
                    <a:lnTo>
                      <a:pt x="466" y="382"/>
                    </a:lnTo>
                    <a:lnTo>
                      <a:pt x="466" y="378"/>
                    </a:lnTo>
                    <a:lnTo>
                      <a:pt x="462" y="360"/>
                    </a:lnTo>
                    <a:lnTo>
                      <a:pt x="459" y="342"/>
                    </a:lnTo>
                    <a:lnTo>
                      <a:pt x="459" y="331"/>
                    </a:lnTo>
                    <a:lnTo>
                      <a:pt x="462" y="324"/>
                    </a:lnTo>
                    <a:lnTo>
                      <a:pt x="466" y="317"/>
                    </a:lnTo>
                    <a:lnTo>
                      <a:pt x="473" y="313"/>
                    </a:lnTo>
                    <a:lnTo>
                      <a:pt x="480" y="309"/>
                    </a:lnTo>
                    <a:lnTo>
                      <a:pt x="491" y="306"/>
                    </a:lnTo>
                    <a:lnTo>
                      <a:pt x="506" y="306"/>
                    </a:lnTo>
                    <a:lnTo>
                      <a:pt x="517" y="306"/>
                    </a:lnTo>
                    <a:close/>
                    <a:moveTo>
                      <a:pt x="909" y="302"/>
                    </a:moveTo>
                    <a:lnTo>
                      <a:pt x="924" y="309"/>
                    </a:lnTo>
                    <a:lnTo>
                      <a:pt x="939" y="317"/>
                    </a:lnTo>
                    <a:lnTo>
                      <a:pt x="931" y="320"/>
                    </a:lnTo>
                    <a:lnTo>
                      <a:pt x="928" y="320"/>
                    </a:lnTo>
                    <a:lnTo>
                      <a:pt x="924" y="327"/>
                    </a:lnTo>
                    <a:lnTo>
                      <a:pt x="924" y="331"/>
                    </a:lnTo>
                    <a:lnTo>
                      <a:pt x="928" y="338"/>
                    </a:lnTo>
                    <a:lnTo>
                      <a:pt x="928" y="353"/>
                    </a:lnTo>
                    <a:lnTo>
                      <a:pt x="931" y="364"/>
                    </a:lnTo>
                    <a:lnTo>
                      <a:pt x="935" y="378"/>
                    </a:lnTo>
                    <a:lnTo>
                      <a:pt x="939" y="389"/>
                    </a:lnTo>
                    <a:lnTo>
                      <a:pt x="935" y="389"/>
                    </a:lnTo>
                    <a:lnTo>
                      <a:pt x="928" y="397"/>
                    </a:lnTo>
                    <a:lnTo>
                      <a:pt x="928" y="397"/>
                    </a:lnTo>
                    <a:lnTo>
                      <a:pt x="928" y="364"/>
                    </a:lnTo>
                    <a:lnTo>
                      <a:pt x="920" y="331"/>
                    </a:lnTo>
                    <a:lnTo>
                      <a:pt x="909" y="302"/>
                    </a:lnTo>
                    <a:close/>
                    <a:moveTo>
                      <a:pt x="1426" y="302"/>
                    </a:moveTo>
                    <a:lnTo>
                      <a:pt x="1422" y="306"/>
                    </a:lnTo>
                    <a:lnTo>
                      <a:pt x="1419" y="313"/>
                    </a:lnTo>
                    <a:lnTo>
                      <a:pt x="1415" y="309"/>
                    </a:lnTo>
                    <a:lnTo>
                      <a:pt x="1411" y="306"/>
                    </a:lnTo>
                    <a:lnTo>
                      <a:pt x="1422" y="302"/>
                    </a:lnTo>
                    <a:lnTo>
                      <a:pt x="1426" y="302"/>
                    </a:lnTo>
                    <a:lnTo>
                      <a:pt x="1426" y="302"/>
                    </a:lnTo>
                    <a:close/>
                    <a:moveTo>
                      <a:pt x="1480" y="302"/>
                    </a:moveTo>
                    <a:lnTo>
                      <a:pt x="1484" y="313"/>
                    </a:lnTo>
                    <a:lnTo>
                      <a:pt x="1477" y="309"/>
                    </a:lnTo>
                    <a:lnTo>
                      <a:pt x="1480" y="302"/>
                    </a:lnTo>
                    <a:close/>
                    <a:moveTo>
                      <a:pt x="1313" y="298"/>
                    </a:moveTo>
                    <a:lnTo>
                      <a:pt x="1317" y="302"/>
                    </a:lnTo>
                    <a:lnTo>
                      <a:pt x="1313" y="302"/>
                    </a:lnTo>
                    <a:lnTo>
                      <a:pt x="1313" y="298"/>
                    </a:lnTo>
                    <a:close/>
                    <a:moveTo>
                      <a:pt x="451" y="295"/>
                    </a:moveTo>
                    <a:lnTo>
                      <a:pt x="462" y="298"/>
                    </a:lnTo>
                    <a:lnTo>
                      <a:pt x="477" y="302"/>
                    </a:lnTo>
                    <a:lnTo>
                      <a:pt x="466" y="306"/>
                    </a:lnTo>
                    <a:lnTo>
                      <a:pt x="462" y="309"/>
                    </a:lnTo>
                    <a:lnTo>
                      <a:pt x="455" y="320"/>
                    </a:lnTo>
                    <a:lnTo>
                      <a:pt x="455" y="331"/>
                    </a:lnTo>
                    <a:lnTo>
                      <a:pt x="455" y="342"/>
                    </a:lnTo>
                    <a:lnTo>
                      <a:pt x="455" y="360"/>
                    </a:lnTo>
                    <a:lnTo>
                      <a:pt x="459" y="378"/>
                    </a:lnTo>
                    <a:lnTo>
                      <a:pt x="459" y="386"/>
                    </a:lnTo>
                    <a:lnTo>
                      <a:pt x="455" y="389"/>
                    </a:lnTo>
                    <a:lnTo>
                      <a:pt x="448" y="397"/>
                    </a:lnTo>
                    <a:lnTo>
                      <a:pt x="444" y="400"/>
                    </a:lnTo>
                    <a:lnTo>
                      <a:pt x="444" y="408"/>
                    </a:lnTo>
                    <a:lnTo>
                      <a:pt x="440" y="408"/>
                    </a:lnTo>
                    <a:lnTo>
                      <a:pt x="433" y="411"/>
                    </a:lnTo>
                    <a:lnTo>
                      <a:pt x="429" y="411"/>
                    </a:lnTo>
                    <a:lnTo>
                      <a:pt x="419" y="408"/>
                    </a:lnTo>
                    <a:lnTo>
                      <a:pt x="408" y="404"/>
                    </a:lnTo>
                    <a:lnTo>
                      <a:pt x="404" y="400"/>
                    </a:lnTo>
                    <a:lnTo>
                      <a:pt x="408" y="404"/>
                    </a:lnTo>
                    <a:lnTo>
                      <a:pt x="426" y="393"/>
                    </a:lnTo>
                    <a:lnTo>
                      <a:pt x="440" y="371"/>
                    </a:lnTo>
                    <a:lnTo>
                      <a:pt x="448" y="342"/>
                    </a:lnTo>
                    <a:lnTo>
                      <a:pt x="455" y="313"/>
                    </a:lnTo>
                    <a:lnTo>
                      <a:pt x="455" y="302"/>
                    </a:lnTo>
                    <a:lnTo>
                      <a:pt x="451" y="295"/>
                    </a:lnTo>
                    <a:close/>
                    <a:moveTo>
                      <a:pt x="1190" y="295"/>
                    </a:moveTo>
                    <a:lnTo>
                      <a:pt x="1197" y="298"/>
                    </a:lnTo>
                    <a:lnTo>
                      <a:pt x="1190" y="302"/>
                    </a:lnTo>
                    <a:lnTo>
                      <a:pt x="1182" y="306"/>
                    </a:lnTo>
                    <a:lnTo>
                      <a:pt x="1186" y="298"/>
                    </a:lnTo>
                    <a:lnTo>
                      <a:pt x="1190" y="295"/>
                    </a:lnTo>
                    <a:close/>
                    <a:moveTo>
                      <a:pt x="709" y="291"/>
                    </a:moveTo>
                    <a:lnTo>
                      <a:pt x="717" y="291"/>
                    </a:lnTo>
                    <a:lnTo>
                      <a:pt x="724" y="298"/>
                    </a:lnTo>
                    <a:lnTo>
                      <a:pt x="728" y="306"/>
                    </a:lnTo>
                    <a:lnTo>
                      <a:pt x="731" y="309"/>
                    </a:lnTo>
                    <a:lnTo>
                      <a:pt x="731" y="309"/>
                    </a:lnTo>
                    <a:lnTo>
                      <a:pt x="764" y="338"/>
                    </a:lnTo>
                    <a:lnTo>
                      <a:pt x="779" y="371"/>
                    </a:lnTo>
                    <a:lnTo>
                      <a:pt x="779" y="382"/>
                    </a:lnTo>
                    <a:lnTo>
                      <a:pt x="775" y="393"/>
                    </a:lnTo>
                    <a:lnTo>
                      <a:pt x="771" y="400"/>
                    </a:lnTo>
                    <a:lnTo>
                      <a:pt x="749" y="418"/>
                    </a:lnTo>
                    <a:lnTo>
                      <a:pt x="728" y="437"/>
                    </a:lnTo>
                    <a:lnTo>
                      <a:pt x="702" y="444"/>
                    </a:lnTo>
                    <a:lnTo>
                      <a:pt x="691" y="440"/>
                    </a:lnTo>
                    <a:lnTo>
                      <a:pt x="680" y="437"/>
                    </a:lnTo>
                    <a:lnTo>
                      <a:pt x="673" y="426"/>
                    </a:lnTo>
                    <a:lnTo>
                      <a:pt x="669" y="415"/>
                    </a:lnTo>
                    <a:lnTo>
                      <a:pt x="662" y="371"/>
                    </a:lnTo>
                    <a:lnTo>
                      <a:pt x="669" y="335"/>
                    </a:lnTo>
                    <a:lnTo>
                      <a:pt x="684" y="309"/>
                    </a:lnTo>
                    <a:lnTo>
                      <a:pt x="699" y="295"/>
                    </a:lnTo>
                    <a:lnTo>
                      <a:pt x="709" y="291"/>
                    </a:lnTo>
                    <a:close/>
                    <a:moveTo>
                      <a:pt x="1713" y="287"/>
                    </a:moveTo>
                    <a:lnTo>
                      <a:pt x="1713" y="295"/>
                    </a:lnTo>
                    <a:lnTo>
                      <a:pt x="1717" y="298"/>
                    </a:lnTo>
                    <a:lnTo>
                      <a:pt x="1724" y="302"/>
                    </a:lnTo>
                    <a:lnTo>
                      <a:pt x="1731" y="302"/>
                    </a:lnTo>
                    <a:lnTo>
                      <a:pt x="1742" y="298"/>
                    </a:lnTo>
                    <a:lnTo>
                      <a:pt x="1750" y="298"/>
                    </a:lnTo>
                    <a:lnTo>
                      <a:pt x="1742" y="306"/>
                    </a:lnTo>
                    <a:lnTo>
                      <a:pt x="1742" y="309"/>
                    </a:lnTo>
                    <a:lnTo>
                      <a:pt x="1735" y="306"/>
                    </a:lnTo>
                    <a:lnTo>
                      <a:pt x="1728" y="306"/>
                    </a:lnTo>
                    <a:lnTo>
                      <a:pt x="1713" y="302"/>
                    </a:lnTo>
                    <a:lnTo>
                      <a:pt x="1710" y="302"/>
                    </a:lnTo>
                    <a:lnTo>
                      <a:pt x="1706" y="302"/>
                    </a:lnTo>
                    <a:lnTo>
                      <a:pt x="1706" y="298"/>
                    </a:lnTo>
                    <a:lnTo>
                      <a:pt x="1713" y="287"/>
                    </a:lnTo>
                    <a:lnTo>
                      <a:pt x="1713" y="287"/>
                    </a:lnTo>
                    <a:close/>
                    <a:moveTo>
                      <a:pt x="575" y="287"/>
                    </a:moveTo>
                    <a:lnTo>
                      <a:pt x="582" y="298"/>
                    </a:lnTo>
                    <a:lnTo>
                      <a:pt x="593" y="309"/>
                    </a:lnTo>
                    <a:lnTo>
                      <a:pt x="586" y="309"/>
                    </a:lnTo>
                    <a:lnTo>
                      <a:pt x="582" y="313"/>
                    </a:lnTo>
                    <a:lnTo>
                      <a:pt x="575" y="320"/>
                    </a:lnTo>
                    <a:lnTo>
                      <a:pt x="575" y="327"/>
                    </a:lnTo>
                    <a:lnTo>
                      <a:pt x="571" y="317"/>
                    </a:lnTo>
                    <a:lnTo>
                      <a:pt x="564" y="309"/>
                    </a:lnTo>
                    <a:lnTo>
                      <a:pt x="553" y="306"/>
                    </a:lnTo>
                    <a:lnTo>
                      <a:pt x="564" y="298"/>
                    </a:lnTo>
                    <a:lnTo>
                      <a:pt x="571" y="291"/>
                    </a:lnTo>
                    <a:lnTo>
                      <a:pt x="575" y="287"/>
                    </a:lnTo>
                    <a:close/>
                    <a:moveTo>
                      <a:pt x="171" y="284"/>
                    </a:moveTo>
                    <a:lnTo>
                      <a:pt x="171" y="291"/>
                    </a:lnTo>
                    <a:lnTo>
                      <a:pt x="175" y="298"/>
                    </a:lnTo>
                    <a:lnTo>
                      <a:pt x="178" y="302"/>
                    </a:lnTo>
                    <a:lnTo>
                      <a:pt x="189" y="309"/>
                    </a:lnTo>
                    <a:lnTo>
                      <a:pt x="182" y="306"/>
                    </a:lnTo>
                    <a:lnTo>
                      <a:pt x="175" y="306"/>
                    </a:lnTo>
                    <a:lnTo>
                      <a:pt x="164" y="306"/>
                    </a:lnTo>
                    <a:lnTo>
                      <a:pt x="157" y="309"/>
                    </a:lnTo>
                    <a:lnTo>
                      <a:pt x="164" y="298"/>
                    </a:lnTo>
                    <a:lnTo>
                      <a:pt x="171" y="284"/>
                    </a:lnTo>
                    <a:close/>
                    <a:moveTo>
                      <a:pt x="1608" y="284"/>
                    </a:moveTo>
                    <a:lnTo>
                      <a:pt x="1619" y="284"/>
                    </a:lnTo>
                    <a:lnTo>
                      <a:pt x="1626" y="287"/>
                    </a:lnTo>
                    <a:lnTo>
                      <a:pt x="1630" y="295"/>
                    </a:lnTo>
                    <a:lnTo>
                      <a:pt x="1637" y="306"/>
                    </a:lnTo>
                    <a:lnTo>
                      <a:pt x="1641" y="320"/>
                    </a:lnTo>
                    <a:lnTo>
                      <a:pt x="1648" y="331"/>
                    </a:lnTo>
                    <a:lnTo>
                      <a:pt x="1651" y="342"/>
                    </a:lnTo>
                    <a:lnTo>
                      <a:pt x="1655" y="349"/>
                    </a:lnTo>
                    <a:lnTo>
                      <a:pt x="1655" y="357"/>
                    </a:lnTo>
                    <a:lnTo>
                      <a:pt x="1655" y="364"/>
                    </a:lnTo>
                    <a:lnTo>
                      <a:pt x="1651" y="367"/>
                    </a:lnTo>
                    <a:lnTo>
                      <a:pt x="1648" y="371"/>
                    </a:lnTo>
                    <a:lnTo>
                      <a:pt x="1644" y="375"/>
                    </a:lnTo>
                    <a:lnTo>
                      <a:pt x="1637" y="378"/>
                    </a:lnTo>
                    <a:lnTo>
                      <a:pt x="1633" y="389"/>
                    </a:lnTo>
                    <a:lnTo>
                      <a:pt x="1630" y="389"/>
                    </a:lnTo>
                    <a:lnTo>
                      <a:pt x="1626" y="393"/>
                    </a:lnTo>
                    <a:lnTo>
                      <a:pt x="1622" y="393"/>
                    </a:lnTo>
                    <a:lnTo>
                      <a:pt x="1619" y="393"/>
                    </a:lnTo>
                    <a:lnTo>
                      <a:pt x="1608" y="389"/>
                    </a:lnTo>
                    <a:lnTo>
                      <a:pt x="1593" y="386"/>
                    </a:lnTo>
                    <a:lnTo>
                      <a:pt x="1579" y="378"/>
                    </a:lnTo>
                    <a:lnTo>
                      <a:pt x="1564" y="375"/>
                    </a:lnTo>
                    <a:lnTo>
                      <a:pt x="1553" y="367"/>
                    </a:lnTo>
                    <a:lnTo>
                      <a:pt x="1542" y="360"/>
                    </a:lnTo>
                    <a:lnTo>
                      <a:pt x="1535" y="353"/>
                    </a:lnTo>
                    <a:lnTo>
                      <a:pt x="1528" y="349"/>
                    </a:lnTo>
                    <a:lnTo>
                      <a:pt x="1528" y="342"/>
                    </a:lnTo>
                    <a:lnTo>
                      <a:pt x="1531" y="338"/>
                    </a:lnTo>
                    <a:lnTo>
                      <a:pt x="1535" y="331"/>
                    </a:lnTo>
                    <a:lnTo>
                      <a:pt x="1542" y="324"/>
                    </a:lnTo>
                    <a:lnTo>
                      <a:pt x="1550" y="317"/>
                    </a:lnTo>
                    <a:lnTo>
                      <a:pt x="1557" y="306"/>
                    </a:lnTo>
                    <a:lnTo>
                      <a:pt x="1568" y="298"/>
                    </a:lnTo>
                    <a:lnTo>
                      <a:pt x="1571" y="295"/>
                    </a:lnTo>
                    <a:lnTo>
                      <a:pt x="1579" y="291"/>
                    </a:lnTo>
                    <a:lnTo>
                      <a:pt x="1586" y="287"/>
                    </a:lnTo>
                    <a:lnTo>
                      <a:pt x="1593" y="284"/>
                    </a:lnTo>
                    <a:lnTo>
                      <a:pt x="1600" y="284"/>
                    </a:lnTo>
                    <a:lnTo>
                      <a:pt x="1608" y="284"/>
                    </a:lnTo>
                    <a:close/>
                    <a:moveTo>
                      <a:pt x="1641" y="280"/>
                    </a:moveTo>
                    <a:lnTo>
                      <a:pt x="1641" y="287"/>
                    </a:lnTo>
                    <a:lnTo>
                      <a:pt x="1641" y="302"/>
                    </a:lnTo>
                    <a:lnTo>
                      <a:pt x="1633" y="291"/>
                    </a:lnTo>
                    <a:lnTo>
                      <a:pt x="1626" y="284"/>
                    </a:lnTo>
                    <a:lnTo>
                      <a:pt x="1641" y="280"/>
                    </a:lnTo>
                    <a:close/>
                    <a:moveTo>
                      <a:pt x="880" y="266"/>
                    </a:moveTo>
                    <a:lnTo>
                      <a:pt x="884" y="273"/>
                    </a:lnTo>
                    <a:lnTo>
                      <a:pt x="891" y="284"/>
                    </a:lnTo>
                    <a:lnTo>
                      <a:pt x="891" y="284"/>
                    </a:lnTo>
                    <a:lnTo>
                      <a:pt x="909" y="306"/>
                    </a:lnTo>
                    <a:lnTo>
                      <a:pt x="920" y="338"/>
                    </a:lnTo>
                    <a:lnTo>
                      <a:pt x="924" y="375"/>
                    </a:lnTo>
                    <a:lnTo>
                      <a:pt x="917" y="408"/>
                    </a:lnTo>
                    <a:lnTo>
                      <a:pt x="913" y="411"/>
                    </a:lnTo>
                    <a:lnTo>
                      <a:pt x="909" y="415"/>
                    </a:lnTo>
                    <a:lnTo>
                      <a:pt x="902" y="418"/>
                    </a:lnTo>
                    <a:lnTo>
                      <a:pt x="899" y="422"/>
                    </a:lnTo>
                    <a:lnTo>
                      <a:pt x="888" y="418"/>
                    </a:lnTo>
                    <a:lnTo>
                      <a:pt x="877" y="411"/>
                    </a:lnTo>
                    <a:lnTo>
                      <a:pt x="866" y="408"/>
                    </a:lnTo>
                    <a:lnTo>
                      <a:pt x="855" y="404"/>
                    </a:lnTo>
                    <a:lnTo>
                      <a:pt x="844" y="400"/>
                    </a:lnTo>
                    <a:lnTo>
                      <a:pt x="840" y="400"/>
                    </a:lnTo>
                    <a:lnTo>
                      <a:pt x="829" y="400"/>
                    </a:lnTo>
                    <a:lnTo>
                      <a:pt x="819" y="400"/>
                    </a:lnTo>
                    <a:lnTo>
                      <a:pt x="811" y="397"/>
                    </a:lnTo>
                    <a:lnTo>
                      <a:pt x="808" y="389"/>
                    </a:lnTo>
                    <a:lnTo>
                      <a:pt x="800" y="382"/>
                    </a:lnTo>
                    <a:lnTo>
                      <a:pt x="797" y="371"/>
                    </a:lnTo>
                    <a:lnTo>
                      <a:pt x="793" y="360"/>
                    </a:lnTo>
                    <a:lnTo>
                      <a:pt x="789" y="357"/>
                    </a:lnTo>
                    <a:lnTo>
                      <a:pt x="786" y="346"/>
                    </a:lnTo>
                    <a:lnTo>
                      <a:pt x="786" y="335"/>
                    </a:lnTo>
                    <a:lnTo>
                      <a:pt x="786" y="331"/>
                    </a:lnTo>
                    <a:lnTo>
                      <a:pt x="789" y="327"/>
                    </a:lnTo>
                    <a:lnTo>
                      <a:pt x="793" y="327"/>
                    </a:lnTo>
                    <a:lnTo>
                      <a:pt x="797" y="324"/>
                    </a:lnTo>
                    <a:lnTo>
                      <a:pt x="804" y="320"/>
                    </a:lnTo>
                    <a:lnTo>
                      <a:pt x="808" y="317"/>
                    </a:lnTo>
                    <a:lnTo>
                      <a:pt x="808" y="317"/>
                    </a:lnTo>
                    <a:lnTo>
                      <a:pt x="840" y="306"/>
                    </a:lnTo>
                    <a:lnTo>
                      <a:pt x="866" y="284"/>
                    </a:lnTo>
                    <a:lnTo>
                      <a:pt x="880" y="266"/>
                    </a:lnTo>
                    <a:close/>
                    <a:moveTo>
                      <a:pt x="1288" y="266"/>
                    </a:moveTo>
                    <a:lnTo>
                      <a:pt x="1295" y="273"/>
                    </a:lnTo>
                    <a:lnTo>
                      <a:pt x="1302" y="284"/>
                    </a:lnTo>
                    <a:lnTo>
                      <a:pt x="1306" y="291"/>
                    </a:lnTo>
                    <a:lnTo>
                      <a:pt x="1306" y="298"/>
                    </a:lnTo>
                    <a:lnTo>
                      <a:pt x="1302" y="306"/>
                    </a:lnTo>
                    <a:lnTo>
                      <a:pt x="1299" y="313"/>
                    </a:lnTo>
                    <a:lnTo>
                      <a:pt x="1280" y="320"/>
                    </a:lnTo>
                    <a:lnTo>
                      <a:pt x="1266" y="327"/>
                    </a:lnTo>
                    <a:lnTo>
                      <a:pt x="1255" y="331"/>
                    </a:lnTo>
                    <a:lnTo>
                      <a:pt x="1244" y="327"/>
                    </a:lnTo>
                    <a:lnTo>
                      <a:pt x="1240" y="324"/>
                    </a:lnTo>
                    <a:lnTo>
                      <a:pt x="1233" y="320"/>
                    </a:lnTo>
                    <a:lnTo>
                      <a:pt x="1226" y="317"/>
                    </a:lnTo>
                    <a:lnTo>
                      <a:pt x="1219" y="309"/>
                    </a:lnTo>
                    <a:lnTo>
                      <a:pt x="1215" y="306"/>
                    </a:lnTo>
                    <a:lnTo>
                      <a:pt x="1208" y="298"/>
                    </a:lnTo>
                    <a:lnTo>
                      <a:pt x="1200" y="295"/>
                    </a:lnTo>
                    <a:lnTo>
                      <a:pt x="1193" y="291"/>
                    </a:lnTo>
                    <a:lnTo>
                      <a:pt x="1190" y="287"/>
                    </a:lnTo>
                    <a:lnTo>
                      <a:pt x="1190" y="280"/>
                    </a:lnTo>
                    <a:lnTo>
                      <a:pt x="1190" y="280"/>
                    </a:lnTo>
                    <a:lnTo>
                      <a:pt x="1197" y="277"/>
                    </a:lnTo>
                    <a:lnTo>
                      <a:pt x="1215" y="273"/>
                    </a:lnTo>
                    <a:lnTo>
                      <a:pt x="1244" y="269"/>
                    </a:lnTo>
                    <a:lnTo>
                      <a:pt x="1270" y="266"/>
                    </a:lnTo>
                    <a:lnTo>
                      <a:pt x="1288" y="266"/>
                    </a:lnTo>
                    <a:close/>
                    <a:moveTo>
                      <a:pt x="175" y="266"/>
                    </a:moveTo>
                    <a:lnTo>
                      <a:pt x="182" y="266"/>
                    </a:lnTo>
                    <a:lnTo>
                      <a:pt x="182" y="266"/>
                    </a:lnTo>
                    <a:lnTo>
                      <a:pt x="182" y="266"/>
                    </a:lnTo>
                    <a:lnTo>
                      <a:pt x="175" y="273"/>
                    </a:lnTo>
                    <a:lnTo>
                      <a:pt x="175" y="266"/>
                    </a:lnTo>
                    <a:close/>
                    <a:moveTo>
                      <a:pt x="1702" y="266"/>
                    </a:moveTo>
                    <a:lnTo>
                      <a:pt x="1710" y="269"/>
                    </a:lnTo>
                    <a:lnTo>
                      <a:pt x="1713" y="273"/>
                    </a:lnTo>
                    <a:lnTo>
                      <a:pt x="1713" y="277"/>
                    </a:lnTo>
                    <a:lnTo>
                      <a:pt x="1710" y="280"/>
                    </a:lnTo>
                    <a:lnTo>
                      <a:pt x="1706" y="284"/>
                    </a:lnTo>
                    <a:lnTo>
                      <a:pt x="1702" y="298"/>
                    </a:lnTo>
                    <a:lnTo>
                      <a:pt x="1699" y="302"/>
                    </a:lnTo>
                    <a:lnTo>
                      <a:pt x="1695" y="306"/>
                    </a:lnTo>
                    <a:lnTo>
                      <a:pt x="1688" y="313"/>
                    </a:lnTo>
                    <a:lnTo>
                      <a:pt x="1681" y="320"/>
                    </a:lnTo>
                    <a:lnTo>
                      <a:pt x="1673" y="327"/>
                    </a:lnTo>
                    <a:lnTo>
                      <a:pt x="1666" y="331"/>
                    </a:lnTo>
                    <a:lnTo>
                      <a:pt x="1662" y="331"/>
                    </a:lnTo>
                    <a:lnTo>
                      <a:pt x="1662" y="331"/>
                    </a:lnTo>
                    <a:lnTo>
                      <a:pt x="1655" y="327"/>
                    </a:lnTo>
                    <a:lnTo>
                      <a:pt x="1651" y="317"/>
                    </a:lnTo>
                    <a:lnTo>
                      <a:pt x="1648" y="302"/>
                    </a:lnTo>
                    <a:lnTo>
                      <a:pt x="1644" y="287"/>
                    </a:lnTo>
                    <a:lnTo>
                      <a:pt x="1648" y="284"/>
                    </a:lnTo>
                    <a:lnTo>
                      <a:pt x="1651" y="280"/>
                    </a:lnTo>
                    <a:lnTo>
                      <a:pt x="1659" y="277"/>
                    </a:lnTo>
                    <a:lnTo>
                      <a:pt x="1659" y="277"/>
                    </a:lnTo>
                    <a:lnTo>
                      <a:pt x="1670" y="277"/>
                    </a:lnTo>
                    <a:lnTo>
                      <a:pt x="1681" y="277"/>
                    </a:lnTo>
                    <a:lnTo>
                      <a:pt x="1688" y="277"/>
                    </a:lnTo>
                    <a:lnTo>
                      <a:pt x="1695" y="277"/>
                    </a:lnTo>
                    <a:lnTo>
                      <a:pt x="1702" y="277"/>
                    </a:lnTo>
                    <a:lnTo>
                      <a:pt x="1706" y="273"/>
                    </a:lnTo>
                    <a:lnTo>
                      <a:pt x="1706" y="269"/>
                    </a:lnTo>
                    <a:lnTo>
                      <a:pt x="1702" y="266"/>
                    </a:lnTo>
                    <a:close/>
                    <a:moveTo>
                      <a:pt x="389" y="258"/>
                    </a:moveTo>
                    <a:lnTo>
                      <a:pt x="393" y="258"/>
                    </a:lnTo>
                    <a:lnTo>
                      <a:pt x="397" y="258"/>
                    </a:lnTo>
                    <a:lnTo>
                      <a:pt x="404" y="262"/>
                    </a:lnTo>
                    <a:lnTo>
                      <a:pt x="419" y="269"/>
                    </a:lnTo>
                    <a:lnTo>
                      <a:pt x="429" y="273"/>
                    </a:lnTo>
                    <a:lnTo>
                      <a:pt x="440" y="284"/>
                    </a:lnTo>
                    <a:lnTo>
                      <a:pt x="440" y="284"/>
                    </a:lnTo>
                    <a:lnTo>
                      <a:pt x="440" y="284"/>
                    </a:lnTo>
                    <a:lnTo>
                      <a:pt x="444" y="291"/>
                    </a:lnTo>
                    <a:lnTo>
                      <a:pt x="448" y="302"/>
                    </a:lnTo>
                    <a:lnTo>
                      <a:pt x="448" y="309"/>
                    </a:lnTo>
                    <a:lnTo>
                      <a:pt x="437" y="357"/>
                    </a:lnTo>
                    <a:lnTo>
                      <a:pt x="426" y="386"/>
                    </a:lnTo>
                    <a:lnTo>
                      <a:pt x="408" y="397"/>
                    </a:lnTo>
                    <a:lnTo>
                      <a:pt x="397" y="393"/>
                    </a:lnTo>
                    <a:lnTo>
                      <a:pt x="389" y="386"/>
                    </a:lnTo>
                    <a:lnTo>
                      <a:pt x="353" y="353"/>
                    </a:lnTo>
                    <a:lnTo>
                      <a:pt x="339" y="313"/>
                    </a:lnTo>
                    <a:lnTo>
                      <a:pt x="339" y="306"/>
                    </a:lnTo>
                    <a:lnTo>
                      <a:pt x="339" y="302"/>
                    </a:lnTo>
                    <a:lnTo>
                      <a:pt x="342" y="291"/>
                    </a:lnTo>
                    <a:lnTo>
                      <a:pt x="349" y="280"/>
                    </a:lnTo>
                    <a:lnTo>
                      <a:pt x="357" y="273"/>
                    </a:lnTo>
                    <a:lnTo>
                      <a:pt x="360" y="269"/>
                    </a:lnTo>
                    <a:lnTo>
                      <a:pt x="371" y="266"/>
                    </a:lnTo>
                    <a:lnTo>
                      <a:pt x="382" y="258"/>
                    </a:lnTo>
                    <a:lnTo>
                      <a:pt x="389" y="258"/>
                    </a:lnTo>
                    <a:close/>
                    <a:moveTo>
                      <a:pt x="1422" y="258"/>
                    </a:moveTo>
                    <a:lnTo>
                      <a:pt x="1422" y="262"/>
                    </a:lnTo>
                    <a:lnTo>
                      <a:pt x="1426" y="266"/>
                    </a:lnTo>
                    <a:lnTo>
                      <a:pt x="1430" y="273"/>
                    </a:lnTo>
                    <a:lnTo>
                      <a:pt x="1430" y="280"/>
                    </a:lnTo>
                    <a:lnTo>
                      <a:pt x="1430" y="287"/>
                    </a:lnTo>
                    <a:lnTo>
                      <a:pt x="1430" y="291"/>
                    </a:lnTo>
                    <a:lnTo>
                      <a:pt x="1422" y="295"/>
                    </a:lnTo>
                    <a:lnTo>
                      <a:pt x="1419" y="298"/>
                    </a:lnTo>
                    <a:lnTo>
                      <a:pt x="1400" y="302"/>
                    </a:lnTo>
                    <a:lnTo>
                      <a:pt x="1400" y="302"/>
                    </a:lnTo>
                    <a:lnTo>
                      <a:pt x="1382" y="306"/>
                    </a:lnTo>
                    <a:lnTo>
                      <a:pt x="1368" y="309"/>
                    </a:lnTo>
                    <a:lnTo>
                      <a:pt x="1357" y="306"/>
                    </a:lnTo>
                    <a:lnTo>
                      <a:pt x="1339" y="302"/>
                    </a:lnTo>
                    <a:lnTo>
                      <a:pt x="1331" y="298"/>
                    </a:lnTo>
                    <a:lnTo>
                      <a:pt x="1328" y="298"/>
                    </a:lnTo>
                    <a:lnTo>
                      <a:pt x="1320" y="298"/>
                    </a:lnTo>
                    <a:lnTo>
                      <a:pt x="1317" y="291"/>
                    </a:lnTo>
                    <a:lnTo>
                      <a:pt x="1313" y="287"/>
                    </a:lnTo>
                    <a:lnTo>
                      <a:pt x="1310" y="284"/>
                    </a:lnTo>
                    <a:lnTo>
                      <a:pt x="1310" y="284"/>
                    </a:lnTo>
                    <a:lnTo>
                      <a:pt x="1302" y="273"/>
                    </a:lnTo>
                    <a:lnTo>
                      <a:pt x="1295" y="262"/>
                    </a:lnTo>
                    <a:lnTo>
                      <a:pt x="1342" y="262"/>
                    </a:lnTo>
                    <a:lnTo>
                      <a:pt x="1422" y="258"/>
                    </a:lnTo>
                    <a:close/>
                    <a:moveTo>
                      <a:pt x="1433" y="255"/>
                    </a:moveTo>
                    <a:lnTo>
                      <a:pt x="1433" y="258"/>
                    </a:lnTo>
                    <a:lnTo>
                      <a:pt x="1433" y="258"/>
                    </a:lnTo>
                    <a:lnTo>
                      <a:pt x="1437" y="258"/>
                    </a:lnTo>
                    <a:lnTo>
                      <a:pt x="1440" y="262"/>
                    </a:lnTo>
                    <a:lnTo>
                      <a:pt x="1440" y="266"/>
                    </a:lnTo>
                    <a:lnTo>
                      <a:pt x="1440" y="273"/>
                    </a:lnTo>
                    <a:lnTo>
                      <a:pt x="1440" y="280"/>
                    </a:lnTo>
                    <a:lnTo>
                      <a:pt x="1437" y="287"/>
                    </a:lnTo>
                    <a:lnTo>
                      <a:pt x="1437" y="287"/>
                    </a:lnTo>
                    <a:lnTo>
                      <a:pt x="1437" y="280"/>
                    </a:lnTo>
                    <a:lnTo>
                      <a:pt x="1437" y="273"/>
                    </a:lnTo>
                    <a:lnTo>
                      <a:pt x="1433" y="266"/>
                    </a:lnTo>
                    <a:lnTo>
                      <a:pt x="1430" y="258"/>
                    </a:lnTo>
                    <a:lnTo>
                      <a:pt x="1433" y="255"/>
                    </a:lnTo>
                    <a:close/>
                    <a:moveTo>
                      <a:pt x="891" y="255"/>
                    </a:moveTo>
                    <a:lnTo>
                      <a:pt x="997" y="258"/>
                    </a:lnTo>
                    <a:lnTo>
                      <a:pt x="1120" y="262"/>
                    </a:lnTo>
                    <a:lnTo>
                      <a:pt x="1233" y="262"/>
                    </a:lnTo>
                    <a:lnTo>
                      <a:pt x="1219" y="266"/>
                    </a:lnTo>
                    <a:lnTo>
                      <a:pt x="1204" y="269"/>
                    </a:lnTo>
                    <a:lnTo>
                      <a:pt x="1193" y="269"/>
                    </a:lnTo>
                    <a:lnTo>
                      <a:pt x="1186" y="273"/>
                    </a:lnTo>
                    <a:lnTo>
                      <a:pt x="1182" y="280"/>
                    </a:lnTo>
                    <a:lnTo>
                      <a:pt x="1182" y="273"/>
                    </a:lnTo>
                    <a:lnTo>
                      <a:pt x="1179" y="273"/>
                    </a:lnTo>
                    <a:lnTo>
                      <a:pt x="1175" y="277"/>
                    </a:lnTo>
                    <a:lnTo>
                      <a:pt x="1175" y="280"/>
                    </a:lnTo>
                    <a:lnTo>
                      <a:pt x="1179" y="284"/>
                    </a:lnTo>
                    <a:lnTo>
                      <a:pt x="1182" y="287"/>
                    </a:lnTo>
                    <a:lnTo>
                      <a:pt x="1182" y="295"/>
                    </a:lnTo>
                    <a:lnTo>
                      <a:pt x="1179" y="298"/>
                    </a:lnTo>
                    <a:lnTo>
                      <a:pt x="1175" y="306"/>
                    </a:lnTo>
                    <a:lnTo>
                      <a:pt x="1164" y="309"/>
                    </a:lnTo>
                    <a:lnTo>
                      <a:pt x="1153" y="313"/>
                    </a:lnTo>
                    <a:lnTo>
                      <a:pt x="1135" y="317"/>
                    </a:lnTo>
                    <a:lnTo>
                      <a:pt x="1117" y="317"/>
                    </a:lnTo>
                    <a:lnTo>
                      <a:pt x="1102" y="320"/>
                    </a:lnTo>
                    <a:lnTo>
                      <a:pt x="1084" y="317"/>
                    </a:lnTo>
                    <a:lnTo>
                      <a:pt x="1062" y="317"/>
                    </a:lnTo>
                    <a:lnTo>
                      <a:pt x="1040" y="313"/>
                    </a:lnTo>
                    <a:lnTo>
                      <a:pt x="1033" y="313"/>
                    </a:lnTo>
                    <a:lnTo>
                      <a:pt x="1026" y="317"/>
                    </a:lnTo>
                    <a:lnTo>
                      <a:pt x="1019" y="317"/>
                    </a:lnTo>
                    <a:lnTo>
                      <a:pt x="1000" y="317"/>
                    </a:lnTo>
                    <a:lnTo>
                      <a:pt x="986" y="317"/>
                    </a:lnTo>
                    <a:lnTo>
                      <a:pt x="953" y="317"/>
                    </a:lnTo>
                    <a:lnTo>
                      <a:pt x="924" y="306"/>
                    </a:lnTo>
                    <a:lnTo>
                      <a:pt x="899" y="284"/>
                    </a:lnTo>
                    <a:lnTo>
                      <a:pt x="891" y="273"/>
                    </a:lnTo>
                    <a:lnTo>
                      <a:pt x="888" y="269"/>
                    </a:lnTo>
                    <a:lnTo>
                      <a:pt x="888" y="266"/>
                    </a:lnTo>
                    <a:lnTo>
                      <a:pt x="884" y="262"/>
                    </a:lnTo>
                    <a:lnTo>
                      <a:pt x="884" y="262"/>
                    </a:lnTo>
                    <a:lnTo>
                      <a:pt x="888" y="262"/>
                    </a:lnTo>
                    <a:lnTo>
                      <a:pt x="891" y="255"/>
                    </a:lnTo>
                    <a:close/>
                    <a:moveTo>
                      <a:pt x="1717" y="255"/>
                    </a:moveTo>
                    <a:lnTo>
                      <a:pt x="1713" y="266"/>
                    </a:lnTo>
                    <a:lnTo>
                      <a:pt x="1710" y="258"/>
                    </a:lnTo>
                    <a:lnTo>
                      <a:pt x="1717" y="255"/>
                    </a:lnTo>
                    <a:close/>
                    <a:moveTo>
                      <a:pt x="709" y="255"/>
                    </a:moveTo>
                    <a:lnTo>
                      <a:pt x="789" y="255"/>
                    </a:lnTo>
                    <a:lnTo>
                      <a:pt x="880" y="255"/>
                    </a:lnTo>
                    <a:lnTo>
                      <a:pt x="880" y="255"/>
                    </a:lnTo>
                    <a:lnTo>
                      <a:pt x="880" y="258"/>
                    </a:lnTo>
                    <a:lnTo>
                      <a:pt x="877" y="258"/>
                    </a:lnTo>
                    <a:lnTo>
                      <a:pt x="873" y="266"/>
                    </a:lnTo>
                    <a:lnTo>
                      <a:pt x="862" y="277"/>
                    </a:lnTo>
                    <a:lnTo>
                      <a:pt x="848" y="291"/>
                    </a:lnTo>
                    <a:lnTo>
                      <a:pt x="826" y="306"/>
                    </a:lnTo>
                    <a:lnTo>
                      <a:pt x="804" y="313"/>
                    </a:lnTo>
                    <a:lnTo>
                      <a:pt x="800" y="313"/>
                    </a:lnTo>
                    <a:lnTo>
                      <a:pt x="775" y="306"/>
                    </a:lnTo>
                    <a:lnTo>
                      <a:pt x="746" y="291"/>
                    </a:lnTo>
                    <a:lnTo>
                      <a:pt x="728" y="277"/>
                    </a:lnTo>
                    <a:lnTo>
                      <a:pt x="717" y="266"/>
                    </a:lnTo>
                    <a:lnTo>
                      <a:pt x="713" y="258"/>
                    </a:lnTo>
                    <a:lnTo>
                      <a:pt x="709" y="255"/>
                    </a:lnTo>
                    <a:close/>
                    <a:moveTo>
                      <a:pt x="702" y="251"/>
                    </a:moveTo>
                    <a:lnTo>
                      <a:pt x="702" y="255"/>
                    </a:lnTo>
                    <a:lnTo>
                      <a:pt x="706" y="262"/>
                    </a:lnTo>
                    <a:lnTo>
                      <a:pt x="709" y="269"/>
                    </a:lnTo>
                    <a:lnTo>
                      <a:pt x="717" y="277"/>
                    </a:lnTo>
                    <a:lnTo>
                      <a:pt x="720" y="280"/>
                    </a:lnTo>
                    <a:lnTo>
                      <a:pt x="746" y="298"/>
                    </a:lnTo>
                    <a:lnTo>
                      <a:pt x="771" y="313"/>
                    </a:lnTo>
                    <a:lnTo>
                      <a:pt x="800" y="317"/>
                    </a:lnTo>
                    <a:lnTo>
                      <a:pt x="800" y="317"/>
                    </a:lnTo>
                    <a:lnTo>
                      <a:pt x="789" y="320"/>
                    </a:lnTo>
                    <a:lnTo>
                      <a:pt x="786" y="324"/>
                    </a:lnTo>
                    <a:lnTo>
                      <a:pt x="779" y="327"/>
                    </a:lnTo>
                    <a:lnTo>
                      <a:pt x="779" y="335"/>
                    </a:lnTo>
                    <a:lnTo>
                      <a:pt x="779" y="338"/>
                    </a:lnTo>
                    <a:lnTo>
                      <a:pt x="782" y="349"/>
                    </a:lnTo>
                    <a:lnTo>
                      <a:pt x="786" y="357"/>
                    </a:lnTo>
                    <a:lnTo>
                      <a:pt x="786" y="360"/>
                    </a:lnTo>
                    <a:lnTo>
                      <a:pt x="789" y="375"/>
                    </a:lnTo>
                    <a:lnTo>
                      <a:pt x="797" y="386"/>
                    </a:lnTo>
                    <a:lnTo>
                      <a:pt x="800" y="393"/>
                    </a:lnTo>
                    <a:lnTo>
                      <a:pt x="808" y="400"/>
                    </a:lnTo>
                    <a:lnTo>
                      <a:pt x="815" y="404"/>
                    </a:lnTo>
                    <a:lnTo>
                      <a:pt x="811" y="408"/>
                    </a:lnTo>
                    <a:lnTo>
                      <a:pt x="793" y="408"/>
                    </a:lnTo>
                    <a:lnTo>
                      <a:pt x="779" y="415"/>
                    </a:lnTo>
                    <a:lnTo>
                      <a:pt x="760" y="418"/>
                    </a:lnTo>
                    <a:lnTo>
                      <a:pt x="775" y="408"/>
                    </a:lnTo>
                    <a:lnTo>
                      <a:pt x="782" y="397"/>
                    </a:lnTo>
                    <a:lnTo>
                      <a:pt x="786" y="386"/>
                    </a:lnTo>
                    <a:lnTo>
                      <a:pt x="786" y="371"/>
                    </a:lnTo>
                    <a:lnTo>
                      <a:pt x="771" y="335"/>
                    </a:lnTo>
                    <a:lnTo>
                      <a:pt x="735" y="306"/>
                    </a:lnTo>
                    <a:lnTo>
                      <a:pt x="735" y="302"/>
                    </a:lnTo>
                    <a:lnTo>
                      <a:pt x="731" y="295"/>
                    </a:lnTo>
                    <a:lnTo>
                      <a:pt x="724" y="291"/>
                    </a:lnTo>
                    <a:lnTo>
                      <a:pt x="717" y="284"/>
                    </a:lnTo>
                    <a:lnTo>
                      <a:pt x="709" y="284"/>
                    </a:lnTo>
                    <a:lnTo>
                      <a:pt x="702" y="284"/>
                    </a:lnTo>
                    <a:lnTo>
                      <a:pt x="695" y="287"/>
                    </a:lnTo>
                    <a:lnTo>
                      <a:pt x="699" y="280"/>
                    </a:lnTo>
                    <a:lnTo>
                      <a:pt x="699" y="273"/>
                    </a:lnTo>
                    <a:lnTo>
                      <a:pt x="702" y="262"/>
                    </a:lnTo>
                    <a:lnTo>
                      <a:pt x="702" y="251"/>
                    </a:lnTo>
                    <a:close/>
                    <a:moveTo>
                      <a:pt x="1473" y="251"/>
                    </a:moveTo>
                    <a:lnTo>
                      <a:pt x="1477" y="258"/>
                    </a:lnTo>
                    <a:lnTo>
                      <a:pt x="1477" y="269"/>
                    </a:lnTo>
                    <a:lnTo>
                      <a:pt x="1477" y="280"/>
                    </a:lnTo>
                    <a:lnTo>
                      <a:pt x="1477" y="291"/>
                    </a:lnTo>
                    <a:lnTo>
                      <a:pt x="1477" y="298"/>
                    </a:lnTo>
                    <a:lnTo>
                      <a:pt x="1473" y="306"/>
                    </a:lnTo>
                    <a:lnTo>
                      <a:pt x="1470" y="309"/>
                    </a:lnTo>
                    <a:lnTo>
                      <a:pt x="1462" y="313"/>
                    </a:lnTo>
                    <a:lnTo>
                      <a:pt x="1455" y="317"/>
                    </a:lnTo>
                    <a:lnTo>
                      <a:pt x="1444" y="324"/>
                    </a:lnTo>
                    <a:lnTo>
                      <a:pt x="1437" y="324"/>
                    </a:lnTo>
                    <a:lnTo>
                      <a:pt x="1433" y="324"/>
                    </a:lnTo>
                    <a:lnTo>
                      <a:pt x="1430" y="324"/>
                    </a:lnTo>
                    <a:lnTo>
                      <a:pt x="1430" y="324"/>
                    </a:lnTo>
                    <a:lnTo>
                      <a:pt x="1426" y="320"/>
                    </a:lnTo>
                    <a:lnTo>
                      <a:pt x="1426" y="317"/>
                    </a:lnTo>
                    <a:lnTo>
                      <a:pt x="1426" y="309"/>
                    </a:lnTo>
                    <a:lnTo>
                      <a:pt x="1430" y="309"/>
                    </a:lnTo>
                    <a:lnTo>
                      <a:pt x="1433" y="302"/>
                    </a:lnTo>
                    <a:lnTo>
                      <a:pt x="1437" y="298"/>
                    </a:lnTo>
                    <a:lnTo>
                      <a:pt x="1444" y="291"/>
                    </a:lnTo>
                    <a:lnTo>
                      <a:pt x="1448" y="284"/>
                    </a:lnTo>
                    <a:lnTo>
                      <a:pt x="1448" y="273"/>
                    </a:lnTo>
                    <a:lnTo>
                      <a:pt x="1448" y="266"/>
                    </a:lnTo>
                    <a:lnTo>
                      <a:pt x="1444" y="258"/>
                    </a:lnTo>
                    <a:lnTo>
                      <a:pt x="1444" y="255"/>
                    </a:lnTo>
                    <a:lnTo>
                      <a:pt x="1473" y="251"/>
                    </a:lnTo>
                    <a:close/>
                    <a:moveTo>
                      <a:pt x="1484" y="251"/>
                    </a:moveTo>
                    <a:lnTo>
                      <a:pt x="1480" y="255"/>
                    </a:lnTo>
                    <a:lnTo>
                      <a:pt x="1480" y="251"/>
                    </a:lnTo>
                    <a:lnTo>
                      <a:pt x="1480" y="251"/>
                    </a:lnTo>
                    <a:lnTo>
                      <a:pt x="1484" y="251"/>
                    </a:lnTo>
                    <a:close/>
                    <a:moveTo>
                      <a:pt x="324" y="251"/>
                    </a:moveTo>
                    <a:lnTo>
                      <a:pt x="328" y="251"/>
                    </a:lnTo>
                    <a:lnTo>
                      <a:pt x="339" y="262"/>
                    </a:lnTo>
                    <a:lnTo>
                      <a:pt x="346" y="266"/>
                    </a:lnTo>
                    <a:lnTo>
                      <a:pt x="353" y="269"/>
                    </a:lnTo>
                    <a:lnTo>
                      <a:pt x="342" y="277"/>
                    </a:lnTo>
                    <a:lnTo>
                      <a:pt x="339" y="284"/>
                    </a:lnTo>
                    <a:lnTo>
                      <a:pt x="331" y="269"/>
                    </a:lnTo>
                    <a:lnTo>
                      <a:pt x="324" y="251"/>
                    </a:lnTo>
                    <a:close/>
                    <a:moveTo>
                      <a:pt x="575" y="240"/>
                    </a:moveTo>
                    <a:lnTo>
                      <a:pt x="659" y="251"/>
                    </a:lnTo>
                    <a:lnTo>
                      <a:pt x="699" y="251"/>
                    </a:lnTo>
                    <a:lnTo>
                      <a:pt x="695" y="255"/>
                    </a:lnTo>
                    <a:lnTo>
                      <a:pt x="695" y="266"/>
                    </a:lnTo>
                    <a:lnTo>
                      <a:pt x="691" y="273"/>
                    </a:lnTo>
                    <a:lnTo>
                      <a:pt x="688" y="284"/>
                    </a:lnTo>
                    <a:lnTo>
                      <a:pt x="684" y="295"/>
                    </a:lnTo>
                    <a:lnTo>
                      <a:pt x="677" y="298"/>
                    </a:lnTo>
                    <a:lnTo>
                      <a:pt x="666" y="306"/>
                    </a:lnTo>
                    <a:lnTo>
                      <a:pt x="655" y="309"/>
                    </a:lnTo>
                    <a:lnTo>
                      <a:pt x="644" y="313"/>
                    </a:lnTo>
                    <a:lnTo>
                      <a:pt x="637" y="313"/>
                    </a:lnTo>
                    <a:lnTo>
                      <a:pt x="626" y="309"/>
                    </a:lnTo>
                    <a:lnTo>
                      <a:pt x="619" y="309"/>
                    </a:lnTo>
                    <a:lnTo>
                      <a:pt x="608" y="309"/>
                    </a:lnTo>
                    <a:lnTo>
                      <a:pt x="600" y="306"/>
                    </a:lnTo>
                    <a:lnTo>
                      <a:pt x="589" y="298"/>
                    </a:lnTo>
                    <a:lnTo>
                      <a:pt x="582" y="287"/>
                    </a:lnTo>
                    <a:lnTo>
                      <a:pt x="579" y="277"/>
                    </a:lnTo>
                    <a:lnTo>
                      <a:pt x="579" y="266"/>
                    </a:lnTo>
                    <a:lnTo>
                      <a:pt x="579" y="255"/>
                    </a:lnTo>
                    <a:lnTo>
                      <a:pt x="575" y="244"/>
                    </a:lnTo>
                    <a:lnTo>
                      <a:pt x="575" y="240"/>
                    </a:lnTo>
                    <a:close/>
                    <a:moveTo>
                      <a:pt x="568" y="236"/>
                    </a:moveTo>
                    <a:lnTo>
                      <a:pt x="571" y="240"/>
                    </a:lnTo>
                    <a:lnTo>
                      <a:pt x="568" y="240"/>
                    </a:lnTo>
                    <a:lnTo>
                      <a:pt x="568" y="236"/>
                    </a:lnTo>
                    <a:close/>
                    <a:moveTo>
                      <a:pt x="1742" y="222"/>
                    </a:moveTo>
                    <a:lnTo>
                      <a:pt x="1753" y="226"/>
                    </a:lnTo>
                    <a:lnTo>
                      <a:pt x="1764" y="226"/>
                    </a:lnTo>
                    <a:lnTo>
                      <a:pt x="1771" y="233"/>
                    </a:lnTo>
                    <a:lnTo>
                      <a:pt x="1775" y="236"/>
                    </a:lnTo>
                    <a:lnTo>
                      <a:pt x="1771" y="247"/>
                    </a:lnTo>
                    <a:lnTo>
                      <a:pt x="1768" y="258"/>
                    </a:lnTo>
                    <a:lnTo>
                      <a:pt x="1764" y="269"/>
                    </a:lnTo>
                    <a:lnTo>
                      <a:pt x="1757" y="280"/>
                    </a:lnTo>
                    <a:lnTo>
                      <a:pt x="1746" y="287"/>
                    </a:lnTo>
                    <a:lnTo>
                      <a:pt x="1739" y="295"/>
                    </a:lnTo>
                    <a:lnTo>
                      <a:pt x="1731" y="295"/>
                    </a:lnTo>
                    <a:lnTo>
                      <a:pt x="1724" y="295"/>
                    </a:lnTo>
                    <a:lnTo>
                      <a:pt x="1721" y="291"/>
                    </a:lnTo>
                    <a:lnTo>
                      <a:pt x="1721" y="287"/>
                    </a:lnTo>
                    <a:lnTo>
                      <a:pt x="1721" y="277"/>
                    </a:lnTo>
                    <a:lnTo>
                      <a:pt x="1721" y="262"/>
                    </a:lnTo>
                    <a:lnTo>
                      <a:pt x="1724" y="251"/>
                    </a:lnTo>
                    <a:lnTo>
                      <a:pt x="1731" y="236"/>
                    </a:lnTo>
                    <a:lnTo>
                      <a:pt x="1731" y="229"/>
                    </a:lnTo>
                    <a:lnTo>
                      <a:pt x="1735" y="226"/>
                    </a:lnTo>
                    <a:lnTo>
                      <a:pt x="1735" y="226"/>
                    </a:lnTo>
                    <a:lnTo>
                      <a:pt x="1742" y="222"/>
                    </a:lnTo>
                    <a:close/>
                    <a:moveTo>
                      <a:pt x="426" y="222"/>
                    </a:moveTo>
                    <a:lnTo>
                      <a:pt x="426" y="240"/>
                    </a:lnTo>
                    <a:lnTo>
                      <a:pt x="426" y="255"/>
                    </a:lnTo>
                    <a:lnTo>
                      <a:pt x="429" y="266"/>
                    </a:lnTo>
                    <a:lnTo>
                      <a:pt x="419" y="262"/>
                    </a:lnTo>
                    <a:lnTo>
                      <a:pt x="408" y="255"/>
                    </a:lnTo>
                    <a:lnTo>
                      <a:pt x="400" y="255"/>
                    </a:lnTo>
                    <a:lnTo>
                      <a:pt x="400" y="255"/>
                    </a:lnTo>
                    <a:lnTo>
                      <a:pt x="408" y="247"/>
                    </a:lnTo>
                    <a:lnTo>
                      <a:pt x="419" y="236"/>
                    </a:lnTo>
                    <a:lnTo>
                      <a:pt x="426" y="222"/>
                    </a:lnTo>
                    <a:close/>
                    <a:moveTo>
                      <a:pt x="273" y="207"/>
                    </a:moveTo>
                    <a:lnTo>
                      <a:pt x="284" y="211"/>
                    </a:lnTo>
                    <a:lnTo>
                      <a:pt x="291" y="218"/>
                    </a:lnTo>
                    <a:lnTo>
                      <a:pt x="299" y="222"/>
                    </a:lnTo>
                    <a:lnTo>
                      <a:pt x="302" y="229"/>
                    </a:lnTo>
                    <a:lnTo>
                      <a:pt x="309" y="236"/>
                    </a:lnTo>
                    <a:lnTo>
                      <a:pt x="320" y="258"/>
                    </a:lnTo>
                    <a:lnTo>
                      <a:pt x="331" y="280"/>
                    </a:lnTo>
                    <a:lnTo>
                      <a:pt x="335" y="298"/>
                    </a:lnTo>
                    <a:lnTo>
                      <a:pt x="331" y="306"/>
                    </a:lnTo>
                    <a:lnTo>
                      <a:pt x="331" y="309"/>
                    </a:lnTo>
                    <a:lnTo>
                      <a:pt x="328" y="317"/>
                    </a:lnTo>
                    <a:lnTo>
                      <a:pt x="324" y="320"/>
                    </a:lnTo>
                    <a:lnTo>
                      <a:pt x="317" y="324"/>
                    </a:lnTo>
                    <a:lnTo>
                      <a:pt x="309" y="324"/>
                    </a:lnTo>
                    <a:lnTo>
                      <a:pt x="284" y="327"/>
                    </a:lnTo>
                    <a:lnTo>
                      <a:pt x="262" y="331"/>
                    </a:lnTo>
                    <a:lnTo>
                      <a:pt x="251" y="327"/>
                    </a:lnTo>
                    <a:lnTo>
                      <a:pt x="240" y="327"/>
                    </a:lnTo>
                    <a:lnTo>
                      <a:pt x="229" y="320"/>
                    </a:lnTo>
                    <a:lnTo>
                      <a:pt x="215" y="313"/>
                    </a:lnTo>
                    <a:lnTo>
                      <a:pt x="204" y="309"/>
                    </a:lnTo>
                    <a:lnTo>
                      <a:pt x="193" y="302"/>
                    </a:lnTo>
                    <a:lnTo>
                      <a:pt x="186" y="298"/>
                    </a:lnTo>
                    <a:lnTo>
                      <a:pt x="178" y="295"/>
                    </a:lnTo>
                    <a:lnTo>
                      <a:pt x="175" y="287"/>
                    </a:lnTo>
                    <a:lnTo>
                      <a:pt x="175" y="284"/>
                    </a:lnTo>
                    <a:lnTo>
                      <a:pt x="182" y="277"/>
                    </a:lnTo>
                    <a:lnTo>
                      <a:pt x="186" y="269"/>
                    </a:lnTo>
                    <a:lnTo>
                      <a:pt x="197" y="262"/>
                    </a:lnTo>
                    <a:lnTo>
                      <a:pt x="197" y="262"/>
                    </a:lnTo>
                    <a:lnTo>
                      <a:pt x="200" y="258"/>
                    </a:lnTo>
                    <a:lnTo>
                      <a:pt x="208" y="255"/>
                    </a:lnTo>
                    <a:lnTo>
                      <a:pt x="215" y="247"/>
                    </a:lnTo>
                    <a:lnTo>
                      <a:pt x="222" y="240"/>
                    </a:lnTo>
                    <a:lnTo>
                      <a:pt x="229" y="233"/>
                    </a:lnTo>
                    <a:lnTo>
                      <a:pt x="237" y="229"/>
                    </a:lnTo>
                    <a:lnTo>
                      <a:pt x="240" y="222"/>
                    </a:lnTo>
                    <a:lnTo>
                      <a:pt x="244" y="222"/>
                    </a:lnTo>
                    <a:lnTo>
                      <a:pt x="251" y="215"/>
                    </a:lnTo>
                    <a:lnTo>
                      <a:pt x="262" y="211"/>
                    </a:lnTo>
                    <a:lnTo>
                      <a:pt x="273" y="207"/>
                    </a:lnTo>
                    <a:close/>
                    <a:moveTo>
                      <a:pt x="1735" y="207"/>
                    </a:moveTo>
                    <a:lnTo>
                      <a:pt x="1739" y="211"/>
                    </a:lnTo>
                    <a:lnTo>
                      <a:pt x="1746" y="215"/>
                    </a:lnTo>
                    <a:lnTo>
                      <a:pt x="1750" y="218"/>
                    </a:lnTo>
                    <a:lnTo>
                      <a:pt x="1742" y="218"/>
                    </a:lnTo>
                    <a:lnTo>
                      <a:pt x="1739" y="218"/>
                    </a:lnTo>
                    <a:lnTo>
                      <a:pt x="1735" y="218"/>
                    </a:lnTo>
                    <a:lnTo>
                      <a:pt x="1735" y="215"/>
                    </a:lnTo>
                    <a:lnTo>
                      <a:pt x="1735" y="207"/>
                    </a:lnTo>
                    <a:close/>
                    <a:moveTo>
                      <a:pt x="66" y="189"/>
                    </a:moveTo>
                    <a:lnTo>
                      <a:pt x="77" y="193"/>
                    </a:lnTo>
                    <a:lnTo>
                      <a:pt x="88" y="196"/>
                    </a:lnTo>
                    <a:lnTo>
                      <a:pt x="102" y="204"/>
                    </a:lnTo>
                    <a:lnTo>
                      <a:pt x="117" y="211"/>
                    </a:lnTo>
                    <a:lnTo>
                      <a:pt x="120" y="215"/>
                    </a:lnTo>
                    <a:lnTo>
                      <a:pt x="128" y="218"/>
                    </a:lnTo>
                    <a:lnTo>
                      <a:pt x="135" y="226"/>
                    </a:lnTo>
                    <a:lnTo>
                      <a:pt x="146" y="236"/>
                    </a:lnTo>
                    <a:lnTo>
                      <a:pt x="153" y="244"/>
                    </a:lnTo>
                    <a:lnTo>
                      <a:pt x="160" y="251"/>
                    </a:lnTo>
                    <a:lnTo>
                      <a:pt x="168" y="258"/>
                    </a:lnTo>
                    <a:lnTo>
                      <a:pt x="168" y="266"/>
                    </a:lnTo>
                    <a:lnTo>
                      <a:pt x="168" y="273"/>
                    </a:lnTo>
                    <a:lnTo>
                      <a:pt x="160" y="291"/>
                    </a:lnTo>
                    <a:lnTo>
                      <a:pt x="153" y="302"/>
                    </a:lnTo>
                    <a:lnTo>
                      <a:pt x="146" y="309"/>
                    </a:lnTo>
                    <a:lnTo>
                      <a:pt x="135" y="309"/>
                    </a:lnTo>
                    <a:lnTo>
                      <a:pt x="124" y="309"/>
                    </a:lnTo>
                    <a:lnTo>
                      <a:pt x="113" y="302"/>
                    </a:lnTo>
                    <a:lnTo>
                      <a:pt x="98" y="295"/>
                    </a:lnTo>
                    <a:lnTo>
                      <a:pt x="91" y="291"/>
                    </a:lnTo>
                    <a:lnTo>
                      <a:pt x="84" y="287"/>
                    </a:lnTo>
                    <a:lnTo>
                      <a:pt x="77" y="280"/>
                    </a:lnTo>
                    <a:lnTo>
                      <a:pt x="66" y="273"/>
                    </a:lnTo>
                    <a:lnTo>
                      <a:pt x="58" y="266"/>
                    </a:lnTo>
                    <a:lnTo>
                      <a:pt x="55" y="258"/>
                    </a:lnTo>
                    <a:lnTo>
                      <a:pt x="48" y="255"/>
                    </a:lnTo>
                    <a:lnTo>
                      <a:pt x="48" y="251"/>
                    </a:lnTo>
                    <a:lnTo>
                      <a:pt x="44" y="244"/>
                    </a:lnTo>
                    <a:lnTo>
                      <a:pt x="44" y="233"/>
                    </a:lnTo>
                    <a:lnTo>
                      <a:pt x="44" y="218"/>
                    </a:lnTo>
                    <a:lnTo>
                      <a:pt x="48" y="207"/>
                    </a:lnTo>
                    <a:lnTo>
                      <a:pt x="55" y="196"/>
                    </a:lnTo>
                    <a:lnTo>
                      <a:pt x="58" y="193"/>
                    </a:lnTo>
                    <a:lnTo>
                      <a:pt x="66" y="189"/>
                    </a:lnTo>
                    <a:close/>
                    <a:moveTo>
                      <a:pt x="419" y="182"/>
                    </a:moveTo>
                    <a:lnTo>
                      <a:pt x="455" y="204"/>
                    </a:lnTo>
                    <a:lnTo>
                      <a:pt x="495" y="218"/>
                    </a:lnTo>
                    <a:lnTo>
                      <a:pt x="564" y="236"/>
                    </a:lnTo>
                    <a:lnTo>
                      <a:pt x="560" y="236"/>
                    </a:lnTo>
                    <a:lnTo>
                      <a:pt x="560" y="244"/>
                    </a:lnTo>
                    <a:lnTo>
                      <a:pt x="564" y="251"/>
                    </a:lnTo>
                    <a:lnTo>
                      <a:pt x="564" y="262"/>
                    </a:lnTo>
                    <a:lnTo>
                      <a:pt x="571" y="277"/>
                    </a:lnTo>
                    <a:lnTo>
                      <a:pt x="568" y="284"/>
                    </a:lnTo>
                    <a:lnTo>
                      <a:pt x="568" y="287"/>
                    </a:lnTo>
                    <a:lnTo>
                      <a:pt x="560" y="295"/>
                    </a:lnTo>
                    <a:lnTo>
                      <a:pt x="557" y="298"/>
                    </a:lnTo>
                    <a:lnTo>
                      <a:pt x="546" y="298"/>
                    </a:lnTo>
                    <a:lnTo>
                      <a:pt x="542" y="298"/>
                    </a:lnTo>
                    <a:lnTo>
                      <a:pt x="539" y="298"/>
                    </a:lnTo>
                    <a:lnTo>
                      <a:pt x="539" y="298"/>
                    </a:lnTo>
                    <a:lnTo>
                      <a:pt x="528" y="298"/>
                    </a:lnTo>
                    <a:lnTo>
                      <a:pt x="520" y="298"/>
                    </a:lnTo>
                    <a:lnTo>
                      <a:pt x="509" y="298"/>
                    </a:lnTo>
                    <a:lnTo>
                      <a:pt x="502" y="298"/>
                    </a:lnTo>
                    <a:lnTo>
                      <a:pt x="495" y="298"/>
                    </a:lnTo>
                    <a:lnTo>
                      <a:pt x="491" y="298"/>
                    </a:lnTo>
                    <a:lnTo>
                      <a:pt x="480" y="298"/>
                    </a:lnTo>
                    <a:lnTo>
                      <a:pt x="466" y="295"/>
                    </a:lnTo>
                    <a:lnTo>
                      <a:pt x="455" y="287"/>
                    </a:lnTo>
                    <a:lnTo>
                      <a:pt x="448" y="280"/>
                    </a:lnTo>
                    <a:lnTo>
                      <a:pt x="444" y="280"/>
                    </a:lnTo>
                    <a:lnTo>
                      <a:pt x="433" y="258"/>
                    </a:lnTo>
                    <a:lnTo>
                      <a:pt x="429" y="229"/>
                    </a:lnTo>
                    <a:lnTo>
                      <a:pt x="433" y="196"/>
                    </a:lnTo>
                    <a:lnTo>
                      <a:pt x="429" y="196"/>
                    </a:lnTo>
                    <a:lnTo>
                      <a:pt x="426" y="204"/>
                    </a:lnTo>
                    <a:lnTo>
                      <a:pt x="426" y="193"/>
                    </a:lnTo>
                    <a:lnTo>
                      <a:pt x="419" y="182"/>
                    </a:lnTo>
                    <a:close/>
                    <a:moveTo>
                      <a:pt x="37" y="167"/>
                    </a:moveTo>
                    <a:lnTo>
                      <a:pt x="44" y="171"/>
                    </a:lnTo>
                    <a:lnTo>
                      <a:pt x="51" y="178"/>
                    </a:lnTo>
                    <a:lnTo>
                      <a:pt x="62" y="182"/>
                    </a:lnTo>
                    <a:lnTo>
                      <a:pt x="62" y="186"/>
                    </a:lnTo>
                    <a:lnTo>
                      <a:pt x="55" y="186"/>
                    </a:lnTo>
                    <a:lnTo>
                      <a:pt x="48" y="193"/>
                    </a:lnTo>
                    <a:lnTo>
                      <a:pt x="44" y="200"/>
                    </a:lnTo>
                    <a:lnTo>
                      <a:pt x="40" y="211"/>
                    </a:lnTo>
                    <a:lnTo>
                      <a:pt x="37" y="222"/>
                    </a:lnTo>
                    <a:lnTo>
                      <a:pt x="37" y="233"/>
                    </a:lnTo>
                    <a:lnTo>
                      <a:pt x="40" y="244"/>
                    </a:lnTo>
                    <a:lnTo>
                      <a:pt x="40" y="247"/>
                    </a:lnTo>
                    <a:lnTo>
                      <a:pt x="29" y="247"/>
                    </a:lnTo>
                    <a:lnTo>
                      <a:pt x="8" y="247"/>
                    </a:lnTo>
                    <a:lnTo>
                      <a:pt x="29" y="218"/>
                    </a:lnTo>
                    <a:lnTo>
                      <a:pt x="37" y="178"/>
                    </a:lnTo>
                    <a:lnTo>
                      <a:pt x="37" y="167"/>
                    </a:lnTo>
                    <a:close/>
                    <a:moveTo>
                      <a:pt x="288" y="146"/>
                    </a:moveTo>
                    <a:lnTo>
                      <a:pt x="284" y="156"/>
                    </a:lnTo>
                    <a:lnTo>
                      <a:pt x="280" y="167"/>
                    </a:lnTo>
                    <a:lnTo>
                      <a:pt x="280" y="182"/>
                    </a:lnTo>
                    <a:lnTo>
                      <a:pt x="284" y="193"/>
                    </a:lnTo>
                    <a:lnTo>
                      <a:pt x="288" y="204"/>
                    </a:lnTo>
                    <a:lnTo>
                      <a:pt x="280" y="204"/>
                    </a:lnTo>
                    <a:lnTo>
                      <a:pt x="273" y="200"/>
                    </a:lnTo>
                    <a:lnTo>
                      <a:pt x="262" y="204"/>
                    </a:lnTo>
                    <a:lnTo>
                      <a:pt x="251" y="207"/>
                    </a:lnTo>
                    <a:lnTo>
                      <a:pt x="251" y="204"/>
                    </a:lnTo>
                    <a:lnTo>
                      <a:pt x="255" y="186"/>
                    </a:lnTo>
                    <a:lnTo>
                      <a:pt x="251" y="167"/>
                    </a:lnTo>
                    <a:lnTo>
                      <a:pt x="244" y="153"/>
                    </a:lnTo>
                    <a:lnTo>
                      <a:pt x="258" y="156"/>
                    </a:lnTo>
                    <a:lnTo>
                      <a:pt x="277" y="153"/>
                    </a:lnTo>
                    <a:lnTo>
                      <a:pt x="288" y="146"/>
                    </a:lnTo>
                    <a:close/>
                    <a:moveTo>
                      <a:pt x="193" y="116"/>
                    </a:moveTo>
                    <a:lnTo>
                      <a:pt x="197" y="120"/>
                    </a:lnTo>
                    <a:lnTo>
                      <a:pt x="200" y="120"/>
                    </a:lnTo>
                    <a:lnTo>
                      <a:pt x="204" y="124"/>
                    </a:lnTo>
                    <a:lnTo>
                      <a:pt x="211" y="131"/>
                    </a:lnTo>
                    <a:lnTo>
                      <a:pt x="218" y="138"/>
                    </a:lnTo>
                    <a:lnTo>
                      <a:pt x="226" y="142"/>
                    </a:lnTo>
                    <a:lnTo>
                      <a:pt x="229" y="149"/>
                    </a:lnTo>
                    <a:lnTo>
                      <a:pt x="237" y="153"/>
                    </a:lnTo>
                    <a:lnTo>
                      <a:pt x="240" y="164"/>
                    </a:lnTo>
                    <a:lnTo>
                      <a:pt x="244" y="175"/>
                    </a:lnTo>
                    <a:lnTo>
                      <a:pt x="248" y="189"/>
                    </a:lnTo>
                    <a:lnTo>
                      <a:pt x="244" y="200"/>
                    </a:lnTo>
                    <a:lnTo>
                      <a:pt x="244" y="207"/>
                    </a:lnTo>
                    <a:lnTo>
                      <a:pt x="237" y="215"/>
                    </a:lnTo>
                    <a:lnTo>
                      <a:pt x="229" y="226"/>
                    </a:lnTo>
                    <a:lnTo>
                      <a:pt x="222" y="236"/>
                    </a:lnTo>
                    <a:lnTo>
                      <a:pt x="211" y="244"/>
                    </a:lnTo>
                    <a:lnTo>
                      <a:pt x="200" y="251"/>
                    </a:lnTo>
                    <a:lnTo>
                      <a:pt x="193" y="258"/>
                    </a:lnTo>
                    <a:lnTo>
                      <a:pt x="182" y="258"/>
                    </a:lnTo>
                    <a:lnTo>
                      <a:pt x="182" y="258"/>
                    </a:lnTo>
                    <a:lnTo>
                      <a:pt x="175" y="258"/>
                    </a:lnTo>
                    <a:lnTo>
                      <a:pt x="175" y="255"/>
                    </a:lnTo>
                    <a:lnTo>
                      <a:pt x="168" y="251"/>
                    </a:lnTo>
                    <a:lnTo>
                      <a:pt x="160" y="244"/>
                    </a:lnTo>
                    <a:lnTo>
                      <a:pt x="153" y="236"/>
                    </a:lnTo>
                    <a:lnTo>
                      <a:pt x="146" y="229"/>
                    </a:lnTo>
                    <a:lnTo>
                      <a:pt x="135" y="222"/>
                    </a:lnTo>
                    <a:lnTo>
                      <a:pt x="131" y="215"/>
                    </a:lnTo>
                    <a:lnTo>
                      <a:pt x="124" y="207"/>
                    </a:lnTo>
                    <a:lnTo>
                      <a:pt x="120" y="207"/>
                    </a:lnTo>
                    <a:lnTo>
                      <a:pt x="117" y="186"/>
                    </a:lnTo>
                    <a:lnTo>
                      <a:pt x="117" y="178"/>
                    </a:lnTo>
                    <a:lnTo>
                      <a:pt x="117" y="171"/>
                    </a:lnTo>
                    <a:lnTo>
                      <a:pt x="120" y="164"/>
                    </a:lnTo>
                    <a:lnTo>
                      <a:pt x="128" y="156"/>
                    </a:lnTo>
                    <a:lnTo>
                      <a:pt x="135" y="146"/>
                    </a:lnTo>
                    <a:lnTo>
                      <a:pt x="149" y="135"/>
                    </a:lnTo>
                    <a:lnTo>
                      <a:pt x="164" y="127"/>
                    </a:lnTo>
                    <a:lnTo>
                      <a:pt x="175" y="120"/>
                    </a:lnTo>
                    <a:lnTo>
                      <a:pt x="182" y="120"/>
                    </a:lnTo>
                    <a:lnTo>
                      <a:pt x="193" y="116"/>
                    </a:lnTo>
                    <a:close/>
                    <a:moveTo>
                      <a:pt x="0" y="102"/>
                    </a:moveTo>
                    <a:lnTo>
                      <a:pt x="15" y="102"/>
                    </a:lnTo>
                    <a:lnTo>
                      <a:pt x="15" y="105"/>
                    </a:lnTo>
                    <a:lnTo>
                      <a:pt x="11" y="109"/>
                    </a:lnTo>
                    <a:lnTo>
                      <a:pt x="15" y="113"/>
                    </a:lnTo>
                    <a:lnTo>
                      <a:pt x="8" y="105"/>
                    </a:lnTo>
                    <a:lnTo>
                      <a:pt x="0" y="102"/>
                    </a:lnTo>
                    <a:close/>
                    <a:moveTo>
                      <a:pt x="1942" y="98"/>
                    </a:moveTo>
                    <a:lnTo>
                      <a:pt x="1946" y="124"/>
                    </a:lnTo>
                    <a:lnTo>
                      <a:pt x="1946" y="138"/>
                    </a:lnTo>
                    <a:lnTo>
                      <a:pt x="1942" y="149"/>
                    </a:lnTo>
                    <a:lnTo>
                      <a:pt x="1935" y="164"/>
                    </a:lnTo>
                    <a:lnTo>
                      <a:pt x="1870" y="186"/>
                    </a:lnTo>
                    <a:lnTo>
                      <a:pt x="1819" y="218"/>
                    </a:lnTo>
                    <a:lnTo>
                      <a:pt x="1775" y="262"/>
                    </a:lnTo>
                    <a:lnTo>
                      <a:pt x="1779" y="251"/>
                    </a:lnTo>
                    <a:lnTo>
                      <a:pt x="1779" y="244"/>
                    </a:lnTo>
                    <a:lnTo>
                      <a:pt x="1779" y="236"/>
                    </a:lnTo>
                    <a:lnTo>
                      <a:pt x="1779" y="229"/>
                    </a:lnTo>
                    <a:lnTo>
                      <a:pt x="1771" y="226"/>
                    </a:lnTo>
                    <a:lnTo>
                      <a:pt x="1786" y="226"/>
                    </a:lnTo>
                    <a:lnTo>
                      <a:pt x="1797" y="226"/>
                    </a:lnTo>
                    <a:lnTo>
                      <a:pt x="1811" y="218"/>
                    </a:lnTo>
                    <a:lnTo>
                      <a:pt x="1826" y="211"/>
                    </a:lnTo>
                    <a:lnTo>
                      <a:pt x="1837" y="204"/>
                    </a:lnTo>
                    <a:lnTo>
                      <a:pt x="1844" y="196"/>
                    </a:lnTo>
                    <a:lnTo>
                      <a:pt x="1848" y="193"/>
                    </a:lnTo>
                    <a:lnTo>
                      <a:pt x="1859" y="186"/>
                    </a:lnTo>
                    <a:lnTo>
                      <a:pt x="1862" y="182"/>
                    </a:lnTo>
                    <a:lnTo>
                      <a:pt x="1870" y="175"/>
                    </a:lnTo>
                    <a:lnTo>
                      <a:pt x="1873" y="164"/>
                    </a:lnTo>
                    <a:lnTo>
                      <a:pt x="1877" y="149"/>
                    </a:lnTo>
                    <a:lnTo>
                      <a:pt x="1870" y="146"/>
                    </a:lnTo>
                    <a:lnTo>
                      <a:pt x="1866" y="160"/>
                    </a:lnTo>
                    <a:lnTo>
                      <a:pt x="1862" y="171"/>
                    </a:lnTo>
                    <a:lnTo>
                      <a:pt x="1859" y="175"/>
                    </a:lnTo>
                    <a:lnTo>
                      <a:pt x="1851" y="182"/>
                    </a:lnTo>
                    <a:lnTo>
                      <a:pt x="1844" y="186"/>
                    </a:lnTo>
                    <a:lnTo>
                      <a:pt x="1841" y="193"/>
                    </a:lnTo>
                    <a:lnTo>
                      <a:pt x="1830" y="196"/>
                    </a:lnTo>
                    <a:lnTo>
                      <a:pt x="1822" y="204"/>
                    </a:lnTo>
                    <a:lnTo>
                      <a:pt x="1811" y="211"/>
                    </a:lnTo>
                    <a:lnTo>
                      <a:pt x="1801" y="215"/>
                    </a:lnTo>
                    <a:lnTo>
                      <a:pt x="1790" y="218"/>
                    </a:lnTo>
                    <a:lnTo>
                      <a:pt x="1775" y="215"/>
                    </a:lnTo>
                    <a:lnTo>
                      <a:pt x="1764" y="211"/>
                    </a:lnTo>
                    <a:lnTo>
                      <a:pt x="1750" y="207"/>
                    </a:lnTo>
                    <a:lnTo>
                      <a:pt x="1742" y="200"/>
                    </a:lnTo>
                    <a:lnTo>
                      <a:pt x="1735" y="196"/>
                    </a:lnTo>
                    <a:lnTo>
                      <a:pt x="1731" y="200"/>
                    </a:lnTo>
                    <a:lnTo>
                      <a:pt x="1728" y="200"/>
                    </a:lnTo>
                    <a:lnTo>
                      <a:pt x="1728" y="200"/>
                    </a:lnTo>
                    <a:lnTo>
                      <a:pt x="1728" y="200"/>
                    </a:lnTo>
                    <a:lnTo>
                      <a:pt x="1724" y="200"/>
                    </a:lnTo>
                    <a:lnTo>
                      <a:pt x="1728" y="200"/>
                    </a:lnTo>
                    <a:lnTo>
                      <a:pt x="1724" y="218"/>
                    </a:lnTo>
                    <a:lnTo>
                      <a:pt x="1721" y="233"/>
                    </a:lnTo>
                    <a:lnTo>
                      <a:pt x="1706" y="251"/>
                    </a:lnTo>
                    <a:lnTo>
                      <a:pt x="1681" y="266"/>
                    </a:lnTo>
                    <a:lnTo>
                      <a:pt x="1670" y="269"/>
                    </a:lnTo>
                    <a:lnTo>
                      <a:pt x="1659" y="273"/>
                    </a:lnTo>
                    <a:lnTo>
                      <a:pt x="1655" y="273"/>
                    </a:lnTo>
                    <a:lnTo>
                      <a:pt x="1637" y="273"/>
                    </a:lnTo>
                    <a:lnTo>
                      <a:pt x="1619" y="277"/>
                    </a:lnTo>
                    <a:lnTo>
                      <a:pt x="1600" y="280"/>
                    </a:lnTo>
                    <a:lnTo>
                      <a:pt x="1586" y="280"/>
                    </a:lnTo>
                    <a:lnTo>
                      <a:pt x="1579" y="284"/>
                    </a:lnTo>
                    <a:lnTo>
                      <a:pt x="1575" y="287"/>
                    </a:lnTo>
                    <a:lnTo>
                      <a:pt x="1571" y="287"/>
                    </a:lnTo>
                    <a:lnTo>
                      <a:pt x="1564" y="291"/>
                    </a:lnTo>
                    <a:lnTo>
                      <a:pt x="1557" y="298"/>
                    </a:lnTo>
                    <a:lnTo>
                      <a:pt x="1550" y="309"/>
                    </a:lnTo>
                    <a:lnTo>
                      <a:pt x="1539" y="320"/>
                    </a:lnTo>
                    <a:lnTo>
                      <a:pt x="1531" y="327"/>
                    </a:lnTo>
                    <a:lnTo>
                      <a:pt x="1528" y="335"/>
                    </a:lnTo>
                    <a:lnTo>
                      <a:pt x="1524" y="338"/>
                    </a:lnTo>
                    <a:lnTo>
                      <a:pt x="1517" y="342"/>
                    </a:lnTo>
                    <a:lnTo>
                      <a:pt x="1517" y="342"/>
                    </a:lnTo>
                    <a:lnTo>
                      <a:pt x="1510" y="338"/>
                    </a:lnTo>
                    <a:lnTo>
                      <a:pt x="1506" y="335"/>
                    </a:lnTo>
                    <a:lnTo>
                      <a:pt x="1499" y="324"/>
                    </a:lnTo>
                    <a:lnTo>
                      <a:pt x="1491" y="309"/>
                    </a:lnTo>
                    <a:lnTo>
                      <a:pt x="1488" y="295"/>
                    </a:lnTo>
                    <a:lnTo>
                      <a:pt x="1484" y="280"/>
                    </a:lnTo>
                    <a:lnTo>
                      <a:pt x="1484" y="269"/>
                    </a:lnTo>
                    <a:lnTo>
                      <a:pt x="1484" y="266"/>
                    </a:lnTo>
                    <a:lnTo>
                      <a:pt x="1488" y="258"/>
                    </a:lnTo>
                    <a:lnTo>
                      <a:pt x="1491" y="255"/>
                    </a:lnTo>
                    <a:lnTo>
                      <a:pt x="1499" y="251"/>
                    </a:lnTo>
                    <a:lnTo>
                      <a:pt x="1506" y="247"/>
                    </a:lnTo>
                    <a:lnTo>
                      <a:pt x="1586" y="233"/>
                    </a:lnTo>
                    <a:lnTo>
                      <a:pt x="1699" y="204"/>
                    </a:lnTo>
                    <a:lnTo>
                      <a:pt x="1819" y="160"/>
                    </a:lnTo>
                    <a:lnTo>
                      <a:pt x="1942" y="98"/>
                    </a:lnTo>
                    <a:close/>
                    <a:moveTo>
                      <a:pt x="182" y="87"/>
                    </a:moveTo>
                    <a:lnTo>
                      <a:pt x="186" y="98"/>
                    </a:lnTo>
                    <a:lnTo>
                      <a:pt x="193" y="113"/>
                    </a:lnTo>
                    <a:lnTo>
                      <a:pt x="193" y="109"/>
                    </a:lnTo>
                    <a:lnTo>
                      <a:pt x="182" y="113"/>
                    </a:lnTo>
                    <a:lnTo>
                      <a:pt x="175" y="116"/>
                    </a:lnTo>
                    <a:lnTo>
                      <a:pt x="160" y="120"/>
                    </a:lnTo>
                    <a:lnTo>
                      <a:pt x="175" y="102"/>
                    </a:lnTo>
                    <a:lnTo>
                      <a:pt x="182" y="87"/>
                    </a:lnTo>
                    <a:close/>
                    <a:moveTo>
                      <a:pt x="102" y="0"/>
                    </a:moveTo>
                    <a:lnTo>
                      <a:pt x="109" y="0"/>
                    </a:lnTo>
                    <a:lnTo>
                      <a:pt x="117" y="4"/>
                    </a:lnTo>
                    <a:lnTo>
                      <a:pt x="124" y="7"/>
                    </a:lnTo>
                    <a:lnTo>
                      <a:pt x="149" y="18"/>
                    </a:lnTo>
                    <a:lnTo>
                      <a:pt x="153" y="22"/>
                    </a:lnTo>
                    <a:lnTo>
                      <a:pt x="160" y="25"/>
                    </a:lnTo>
                    <a:lnTo>
                      <a:pt x="168" y="29"/>
                    </a:lnTo>
                    <a:lnTo>
                      <a:pt x="175" y="36"/>
                    </a:lnTo>
                    <a:lnTo>
                      <a:pt x="178" y="40"/>
                    </a:lnTo>
                    <a:lnTo>
                      <a:pt x="186" y="47"/>
                    </a:lnTo>
                    <a:lnTo>
                      <a:pt x="186" y="55"/>
                    </a:lnTo>
                    <a:lnTo>
                      <a:pt x="186" y="65"/>
                    </a:lnTo>
                    <a:lnTo>
                      <a:pt x="182" y="73"/>
                    </a:lnTo>
                    <a:lnTo>
                      <a:pt x="175" y="91"/>
                    </a:lnTo>
                    <a:lnTo>
                      <a:pt x="160" y="109"/>
                    </a:lnTo>
                    <a:lnTo>
                      <a:pt x="149" y="127"/>
                    </a:lnTo>
                    <a:lnTo>
                      <a:pt x="146" y="135"/>
                    </a:lnTo>
                    <a:lnTo>
                      <a:pt x="138" y="142"/>
                    </a:lnTo>
                    <a:lnTo>
                      <a:pt x="128" y="149"/>
                    </a:lnTo>
                    <a:lnTo>
                      <a:pt x="120" y="156"/>
                    </a:lnTo>
                    <a:lnTo>
                      <a:pt x="113" y="164"/>
                    </a:lnTo>
                    <a:lnTo>
                      <a:pt x="109" y="167"/>
                    </a:lnTo>
                    <a:lnTo>
                      <a:pt x="98" y="175"/>
                    </a:lnTo>
                    <a:lnTo>
                      <a:pt x="91" y="178"/>
                    </a:lnTo>
                    <a:lnTo>
                      <a:pt x="80" y="182"/>
                    </a:lnTo>
                    <a:lnTo>
                      <a:pt x="73" y="182"/>
                    </a:lnTo>
                    <a:lnTo>
                      <a:pt x="66" y="178"/>
                    </a:lnTo>
                    <a:lnTo>
                      <a:pt x="55" y="171"/>
                    </a:lnTo>
                    <a:lnTo>
                      <a:pt x="44" y="164"/>
                    </a:lnTo>
                    <a:lnTo>
                      <a:pt x="40" y="160"/>
                    </a:lnTo>
                    <a:lnTo>
                      <a:pt x="37" y="156"/>
                    </a:lnTo>
                    <a:lnTo>
                      <a:pt x="33" y="142"/>
                    </a:lnTo>
                    <a:lnTo>
                      <a:pt x="29" y="131"/>
                    </a:lnTo>
                    <a:lnTo>
                      <a:pt x="26" y="124"/>
                    </a:lnTo>
                    <a:lnTo>
                      <a:pt x="22" y="113"/>
                    </a:lnTo>
                    <a:lnTo>
                      <a:pt x="18" y="109"/>
                    </a:lnTo>
                    <a:lnTo>
                      <a:pt x="18" y="105"/>
                    </a:lnTo>
                    <a:lnTo>
                      <a:pt x="22" y="105"/>
                    </a:lnTo>
                    <a:lnTo>
                      <a:pt x="26" y="105"/>
                    </a:lnTo>
                    <a:lnTo>
                      <a:pt x="37" y="102"/>
                    </a:lnTo>
                    <a:lnTo>
                      <a:pt x="51" y="98"/>
                    </a:lnTo>
                    <a:lnTo>
                      <a:pt x="62" y="91"/>
                    </a:lnTo>
                    <a:lnTo>
                      <a:pt x="69" y="80"/>
                    </a:lnTo>
                    <a:lnTo>
                      <a:pt x="73" y="65"/>
                    </a:lnTo>
                    <a:lnTo>
                      <a:pt x="80" y="33"/>
                    </a:lnTo>
                    <a:lnTo>
                      <a:pt x="91" y="11"/>
                    </a:lnTo>
                    <a:lnTo>
                      <a:pt x="102" y="0"/>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88775" name="Freeform 7"/>
              <p:cNvSpPr>
                <a:spLocks/>
              </p:cNvSpPr>
              <p:nvPr/>
            </p:nvSpPr>
            <p:spPr bwMode="auto">
              <a:xfrm>
                <a:off x="3986" y="6233"/>
                <a:ext cx="506" cy="542"/>
              </a:xfrm>
              <a:custGeom>
                <a:avLst/>
                <a:gdLst/>
                <a:ahLst/>
                <a:cxnLst>
                  <a:cxn ang="0">
                    <a:pos x="342" y="77"/>
                  </a:cxn>
                  <a:cxn ang="0">
                    <a:pos x="422" y="233"/>
                  </a:cxn>
                  <a:cxn ang="0">
                    <a:pos x="498" y="306"/>
                  </a:cxn>
                  <a:cxn ang="0">
                    <a:pos x="487" y="368"/>
                  </a:cxn>
                  <a:cxn ang="0">
                    <a:pos x="451" y="386"/>
                  </a:cxn>
                  <a:cxn ang="0">
                    <a:pos x="433" y="382"/>
                  </a:cxn>
                  <a:cxn ang="0">
                    <a:pos x="389" y="342"/>
                  </a:cxn>
                  <a:cxn ang="0">
                    <a:pos x="375" y="291"/>
                  </a:cxn>
                  <a:cxn ang="0">
                    <a:pos x="404" y="259"/>
                  </a:cxn>
                  <a:cxn ang="0">
                    <a:pos x="429" y="248"/>
                  </a:cxn>
                  <a:cxn ang="0">
                    <a:pos x="407" y="248"/>
                  </a:cxn>
                  <a:cxn ang="0">
                    <a:pos x="396" y="248"/>
                  </a:cxn>
                  <a:cxn ang="0">
                    <a:pos x="400" y="226"/>
                  </a:cxn>
                  <a:cxn ang="0">
                    <a:pos x="378" y="259"/>
                  </a:cxn>
                  <a:cxn ang="0">
                    <a:pos x="335" y="270"/>
                  </a:cxn>
                  <a:cxn ang="0">
                    <a:pos x="305" y="251"/>
                  </a:cxn>
                  <a:cxn ang="0">
                    <a:pos x="280" y="226"/>
                  </a:cxn>
                  <a:cxn ang="0">
                    <a:pos x="280" y="182"/>
                  </a:cxn>
                  <a:cxn ang="0">
                    <a:pos x="313" y="146"/>
                  </a:cxn>
                  <a:cxn ang="0">
                    <a:pos x="342" y="113"/>
                  </a:cxn>
                  <a:cxn ang="0">
                    <a:pos x="324" y="135"/>
                  </a:cxn>
                  <a:cxn ang="0">
                    <a:pos x="287" y="160"/>
                  </a:cxn>
                  <a:cxn ang="0">
                    <a:pos x="240" y="139"/>
                  </a:cxn>
                  <a:cxn ang="0">
                    <a:pos x="182" y="66"/>
                  </a:cxn>
                  <a:cxn ang="0">
                    <a:pos x="185" y="80"/>
                  </a:cxn>
                  <a:cxn ang="0">
                    <a:pos x="193" y="109"/>
                  </a:cxn>
                  <a:cxn ang="0">
                    <a:pos x="164" y="139"/>
                  </a:cxn>
                  <a:cxn ang="0">
                    <a:pos x="149" y="197"/>
                  </a:cxn>
                  <a:cxn ang="0">
                    <a:pos x="109" y="222"/>
                  </a:cxn>
                  <a:cxn ang="0">
                    <a:pos x="62" y="211"/>
                  </a:cxn>
                  <a:cxn ang="0">
                    <a:pos x="55" y="211"/>
                  </a:cxn>
                  <a:cxn ang="0">
                    <a:pos x="95" y="240"/>
                  </a:cxn>
                  <a:cxn ang="0">
                    <a:pos x="116" y="273"/>
                  </a:cxn>
                  <a:cxn ang="0">
                    <a:pos x="113" y="335"/>
                  </a:cxn>
                  <a:cxn ang="0">
                    <a:pos x="51" y="379"/>
                  </a:cxn>
                  <a:cxn ang="0">
                    <a:pos x="36" y="386"/>
                  </a:cxn>
                  <a:cxn ang="0">
                    <a:pos x="65" y="386"/>
                  </a:cxn>
                  <a:cxn ang="0">
                    <a:pos x="116" y="379"/>
                  </a:cxn>
                  <a:cxn ang="0">
                    <a:pos x="145" y="393"/>
                  </a:cxn>
                  <a:cxn ang="0">
                    <a:pos x="175" y="422"/>
                  </a:cxn>
                  <a:cxn ang="0">
                    <a:pos x="178" y="502"/>
                  </a:cxn>
                  <a:cxn ang="0">
                    <a:pos x="175" y="521"/>
                  </a:cxn>
                  <a:cxn ang="0">
                    <a:pos x="189" y="430"/>
                  </a:cxn>
                  <a:cxn ang="0">
                    <a:pos x="211" y="448"/>
                  </a:cxn>
                  <a:cxn ang="0">
                    <a:pos x="196" y="528"/>
                  </a:cxn>
                  <a:cxn ang="0">
                    <a:pos x="131" y="517"/>
                  </a:cxn>
                  <a:cxn ang="0">
                    <a:pos x="15" y="477"/>
                  </a:cxn>
                  <a:cxn ang="0">
                    <a:pos x="11" y="328"/>
                  </a:cxn>
                  <a:cxn ang="0">
                    <a:pos x="51" y="193"/>
                  </a:cxn>
                  <a:cxn ang="0">
                    <a:pos x="84" y="73"/>
                  </a:cxn>
                  <a:cxn ang="0">
                    <a:pos x="196" y="44"/>
                  </a:cxn>
                  <a:cxn ang="0">
                    <a:pos x="251" y="0"/>
                  </a:cxn>
                </a:cxnLst>
                <a:rect l="0" t="0" r="r" b="b"/>
                <a:pathLst>
                  <a:path w="506" h="542">
                    <a:moveTo>
                      <a:pt x="262" y="0"/>
                    </a:moveTo>
                    <a:lnTo>
                      <a:pt x="291" y="4"/>
                    </a:lnTo>
                    <a:lnTo>
                      <a:pt x="324" y="15"/>
                    </a:lnTo>
                    <a:lnTo>
                      <a:pt x="342" y="77"/>
                    </a:lnTo>
                    <a:lnTo>
                      <a:pt x="356" y="131"/>
                    </a:lnTo>
                    <a:lnTo>
                      <a:pt x="378" y="182"/>
                    </a:lnTo>
                    <a:lnTo>
                      <a:pt x="400" y="208"/>
                    </a:lnTo>
                    <a:lnTo>
                      <a:pt x="422" y="233"/>
                    </a:lnTo>
                    <a:lnTo>
                      <a:pt x="447" y="255"/>
                    </a:lnTo>
                    <a:lnTo>
                      <a:pt x="473" y="280"/>
                    </a:lnTo>
                    <a:lnTo>
                      <a:pt x="502" y="302"/>
                    </a:lnTo>
                    <a:lnTo>
                      <a:pt x="498" y="306"/>
                    </a:lnTo>
                    <a:lnTo>
                      <a:pt x="506" y="324"/>
                    </a:lnTo>
                    <a:lnTo>
                      <a:pt x="506" y="342"/>
                    </a:lnTo>
                    <a:lnTo>
                      <a:pt x="498" y="357"/>
                    </a:lnTo>
                    <a:lnTo>
                      <a:pt x="487" y="368"/>
                    </a:lnTo>
                    <a:lnTo>
                      <a:pt x="476" y="375"/>
                    </a:lnTo>
                    <a:lnTo>
                      <a:pt x="469" y="379"/>
                    </a:lnTo>
                    <a:lnTo>
                      <a:pt x="462" y="382"/>
                    </a:lnTo>
                    <a:lnTo>
                      <a:pt x="451" y="386"/>
                    </a:lnTo>
                    <a:lnTo>
                      <a:pt x="447" y="386"/>
                    </a:lnTo>
                    <a:lnTo>
                      <a:pt x="444" y="386"/>
                    </a:lnTo>
                    <a:lnTo>
                      <a:pt x="436" y="386"/>
                    </a:lnTo>
                    <a:lnTo>
                      <a:pt x="433" y="382"/>
                    </a:lnTo>
                    <a:lnTo>
                      <a:pt x="418" y="371"/>
                    </a:lnTo>
                    <a:lnTo>
                      <a:pt x="400" y="353"/>
                    </a:lnTo>
                    <a:lnTo>
                      <a:pt x="396" y="350"/>
                    </a:lnTo>
                    <a:lnTo>
                      <a:pt x="389" y="342"/>
                    </a:lnTo>
                    <a:lnTo>
                      <a:pt x="386" y="335"/>
                    </a:lnTo>
                    <a:lnTo>
                      <a:pt x="378" y="324"/>
                    </a:lnTo>
                    <a:lnTo>
                      <a:pt x="375" y="306"/>
                    </a:lnTo>
                    <a:lnTo>
                      <a:pt x="375" y="291"/>
                    </a:lnTo>
                    <a:lnTo>
                      <a:pt x="378" y="280"/>
                    </a:lnTo>
                    <a:lnTo>
                      <a:pt x="386" y="273"/>
                    </a:lnTo>
                    <a:lnTo>
                      <a:pt x="393" y="266"/>
                    </a:lnTo>
                    <a:lnTo>
                      <a:pt x="404" y="259"/>
                    </a:lnTo>
                    <a:lnTo>
                      <a:pt x="411" y="255"/>
                    </a:lnTo>
                    <a:lnTo>
                      <a:pt x="418" y="251"/>
                    </a:lnTo>
                    <a:lnTo>
                      <a:pt x="426" y="248"/>
                    </a:lnTo>
                    <a:lnTo>
                      <a:pt x="429" y="248"/>
                    </a:lnTo>
                    <a:lnTo>
                      <a:pt x="426" y="240"/>
                    </a:lnTo>
                    <a:lnTo>
                      <a:pt x="422" y="244"/>
                    </a:lnTo>
                    <a:lnTo>
                      <a:pt x="418" y="244"/>
                    </a:lnTo>
                    <a:lnTo>
                      <a:pt x="407" y="248"/>
                    </a:lnTo>
                    <a:lnTo>
                      <a:pt x="396" y="255"/>
                    </a:lnTo>
                    <a:lnTo>
                      <a:pt x="386" y="262"/>
                    </a:lnTo>
                    <a:lnTo>
                      <a:pt x="393" y="255"/>
                    </a:lnTo>
                    <a:lnTo>
                      <a:pt x="396" y="248"/>
                    </a:lnTo>
                    <a:lnTo>
                      <a:pt x="400" y="240"/>
                    </a:lnTo>
                    <a:lnTo>
                      <a:pt x="404" y="233"/>
                    </a:lnTo>
                    <a:lnTo>
                      <a:pt x="407" y="229"/>
                    </a:lnTo>
                    <a:lnTo>
                      <a:pt x="400" y="226"/>
                    </a:lnTo>
                    <a:lnTo>
                      <a:pt x="396" y="233"/>
                    </a:lnTo>
                    <a:lnTo>
                      <a:pt x="389" y="244"/>
                    </a:lnTo>
                    <a:lnTo>
                      <a:pt x="382" y="251"/>
                    </a:lnTo>
                    <a:lnTo>
                      <a:pt x="378" y="259"/>
                    </a:lnTo>
                    <a:lnTo>
                      <a:pt x="375" y="262"/>
                    </a:lnTo>
                    <a:lnTo>
                      <a:pt x="360" y="270"/>
                    </a:lnTo>
                    <a:lnTo>
                      <a:pt x="349" y="273"/>
                    </a:lnTo>
                    <a:lnTo>
                      <a:pt x="335" y="270"/>
                    </a:lnTo>
                    <a:lnTo>
                      <a:pt x="324" y="266"/>
                    </a:lnTo>
                    <a:lnTo>
                      <a:pt x="316" y="262"/>
                    </a:lnTo>
                    <a:lnTo>
                      <a:pt x="313" y="259"/>
                    </a:lnTo>
                    <a:lnTo>
                      <a:pt x="305" y="251"/>
                    </a:lnTo>
                    <a:lnTo>
                      <a:pt x="298" y="248"/>
                    </a:lnTo>
                    <a:lnTo>
                      <a:pt x="291" y="240"/>
                    </a:lnTo>
                    <a:lnTo>
                      <a:pt x="287" y="237"/>
                    </a:lnTo>
                    <a:lnTo>
                      <a:pt x="280" y="226"/>
                    </a:lnTo>
                    <a:lnTo>
                      <a:pt x="276" y="211"/>
                    </a:lnTo>
                    <a:lnTo>
                      <a:pt x="276" y="200"/>
                    </a:lnTo>
                    <a:lnTo>
                      <a:pt x="276" y="189"/>
                    </a:lnTo>
                    <a:lnTo>
                      <a:pt x="280" y="182"/>
                    </a:lnTo>
                    <a:lnTo>
                      <a:pt x="284" y="171"/>
                    </a:lnTo>
                    <a:lnTo>
                      <a:pt x="291" y="164"/>
                    </a:lnTo>
                    <a:lnTo>
                      <a:pt x="298" y="157"/>
                    </a:lnTo>
                    <a:lnTo>
                      <a:pt x="313" y="146"/>
                    </a:lnTo>
                    <a:lnTo>
                      <a:pt x="327" y="131"/>
                    </a:lnTo>
                    <a:lnTo>
                      <a:pt x="342" y="120"/>
                    </a:lnTo>
                    <a:lnTo>
                      <a:pt x="349" y="117"/>
                    </a:lnTo>
                    <a:lnTo>
                      <a:pt x="342" y="113"/>
                    </a:lnTo>
                    <a:lnTo>
                      <a:pt x="342" y="117"/>
                    </a:lnTo>
                    <a:lnTo>
                      <a:pt x="338" y="120"/>
                    </a:lnTo>
                    <a:lnTo>
                      <a:pt x="331" y="128"/>
                    </a:lnTo>
                    <a:lnTo>
                      <a:pt x="324" y="135"/>
                    </a:lnTo>
                    <a:lnTo>
                      <a:pt x="313" y="146"/>
                    </a:lnTo>
                    <a:lnTo>
                      <a:pt x="302" y="149"/>
                    </a:lnTo>
                    <a:lnTo>
                      <a:pt x="291" y="157"/>
                    </a:lnTo>
                    <a:lnTo>
                      <a:pt x="287" y="160"/>
                    </a:lnTo>
                    <a:lnTo>
                      <a:pt x="284" y="160"/>
                    </a:lnTo>
                    <a:lnTo>
                      <a:pt x="269" y="157"/>
                    </a:lnTo>
                    <a:lnTo>
                      <a:pt x="255" y="149"/>
                    </a:lnTo>
                    <a:lnTo>
                      <a:pt x="240" y="139"/>
                    </a:lnTo>
                    <a:lnTo>
                      <a:pt x="211" y="106"/>
                    </a:lnTo>
                    <a:lnTo>
                      <a:pt x="193" y="80"/>
                    </a:lnTo>
                    <a:lnTo>
                      <a:pt x="185" y="69"/>
                    </a:lnTo>
                    <a:lnTo>
                      <a:pt x="182" y="66"/>
                    </a:lnTo>
                    <a:lnTo>
                      <a:pt x="178" y="69"/>
                    </a:lnTo>
                    <a:lnTo>
                      <a:pt x="178" y="69"/>
                    </a:lnTo>
                    <a:lnTo>
                      <a:pt x="182" y="73"/>
                    </a:lnTo>
                    <a:lnTo>
                      <a:pt x="185" y="80"/>
                    </a:lnTo>
                    <a:lnTo>
                      <a:pt x="189" y="88"/>
                    </a:lnTo>
                    <a:lnTo>
                      <a:pt x="189" y="95"/>
                    </a:lnTo>
                    <a:lnTo>
                      <a:pt x="193" y="102"/>
                    </a:lnTo>
                    <a:lnTo>
                      <a:pt x="193" y="109"/>
                    </a:lnTo>
                    <a:lnTo>
                      <a:pt x="189" y="113"/>
                    </a:lnTo>
                    <a:lnTo>
                      <a:pt x="185" y="117"/>
                    </a:lnTo>
                    <a:lnTo>
                      <a:pt x="171" y="124"/>
                    </a:lnTo>
                    <a:lnTo>
                      <a:pt x="164" y="139"/>
                    </a:lnTo>
                    <a:lnTo>
                      <a:pt x="156" y="160"/>
                    </a:lnTo>
                    <a:lnTo>
                      <a:pt x="153" y="179"/>
                    </a:lnTo>
                    <a:lnTo>
                      <a:pt x="153" y="189"/>
                    </a:lnTo>
                    <a:lnTo>
                      <a:pt x="149" y="197"/>
                    </a:lnTo>
                    <a:lnTo>
                      <a:pt x="145" y="204"/>
                    </a:lnTo>
                    <a:lnTo>
                      <a:pt x="135" y="211"/>
                    </a:lnTo>
                    <a:lnTo>
                      <a:pt x="120" y="219"/>
                    </a:lnTo>
                    <a:lnTo>
                      <a:pt x="109" y="222"/>
                    </a:lnTo>
                    <a:lnTo>
                      <a:pt x="95" y="219"/>
                    </a:lnTo>
                    <a:lnTo>
                      <a:pt x="84" y="219"/>
                    </a:lnTo>
                    <a:lnTo>
                      <a:pt x="73" y="215"/>
                    </a:lnTo>
                    <a:lnTo>
                      <a:pt x="62" y="211"/>
                    </a:lnTo>
                    <a:lnTo>
                      <a:pt x="55" y="208"/>
                    </a:lnTo>
                    <a:lnTo>
                      <a:pt x="55" y="208"/>
                    </a:lnTo>
                    <a:lnTo>
                      <a:pt x="51" y="211"/>
                    </a:lnTo>
                    <a:lnTo>
                      <a:pt x="55" y="211"/>
                    </a:lnTo>
                    <a:lnTo>
                      <a:pt x="51" y="219"/>
                    </a:lnTo>
                    <a:lnTo>
                      <a:pt x="69" y="222"/>
                    </a:lnTo>
                    <a:lnTo>
                      <a:pt x="84" y="229"/>
                    </a:lnTo>
                    <a:lnTo>
                      <a:pt x="95" y="240"/>
                    </a:lnTo>
                    <a:lnTo>
                      <a:pt x="102" y="248"/>
                    </a:lnTo>
                    <a:lnTo>
                      <a:pt x="109" y="259"/>
                    </a:lnTo>
                    <a:lnTo>
                      <a:pt x="113" y="266"/>
                    </a:lnTo>
                    <a:lnTo>
                      <a:pt x="116" y="273"/>
                    </a:lnTo>
                    <a:lnTo>
                      <a:pt x="116" y="284"/>
                    </a:lnTo>
                    <a:lnTo>
                      <a:pt x="116" y="291"/>
                    </a:lnTo>
                    <a:lnTo>
                      <a:pt x="116" y="299"/>
                    </a:lnTo>
                    <a:lnTo>
                      <a:pt x="113" y="335"/>
                    </a:lnTo>
                    <a:lnTo>
                      <a:pt x="98" y="364"/>
                    </a:lnTo>
                    <a:lnTo>
                      <a:pt x="80" y="375"/>
                    </a:lnTo>
                    <a:lnTo>
                      <a:pt x="62" y="379"/>
                    </a:lnTo>
                    <a:lnTo>
                      <a:pt x="51" y="379"/>
                    </a:lnTo>
                    <a:lnTo>
                      <a:pt x="44" y="379"/>
                    </a:lnTo>
                    <a:lnTo>
                      <a:pt x="40" y="379"/>
                    </a:lnTo>
                    <a:lnTo>
                      <a:pt x="36" y="379"/>
                    </a:lnTo>
                    <a:lnTo>
                      <a:pt x="36" y="386"/>
                    </a:lnTo>
                    <a:lnTo>
                      <a:pt x="40" y="386"/>
                    </a:lnTo>
                    <a:lnTo>
                      <a:pt x="44" y="386"/>
                    </a:lnTo>
                    <a:lnTo>
                      <a:pt x="51" y="386"/>
                    </a:lnTo>
                    <a:lnTo>
                      <a:pt x="65" y="386"/>
                    </a:lnTo>
                    <a:lnTo>
                      <a:pt x="80" y="382"/>
                    </a:lnTo>
                    <a:lnTo>
                      <a:pt x="91" y="379"/>
                    </a:lnTo>
                    <a:lnTo>
                      <a:pt x="105" y="379"/>
                    </a:lnTo>
                    <a:lnTo>
                      <a:pt x="116" y="379"/>
                    </a:lnTo>
                    <a:lnTo>
                      <a:pt x="127" y="379"/>
                    </a:lnTo>
                    <a:lnTo>
                      <a:pt x="131" y="382"/>
                    </a:lnTo>
                    <a:lnTo>
                      <a:pt x="138" y="386"/>
                    </a:lnTo>
                    <a:lnTo>
                      <a:pt x="145" y="393"/>
                    </a:lnTo>
                    <a:lnTo>
                      <a:pt x="153" y="401"/>
                    </a:lnTo>
                    <a:lnTo>
                      <a:pt x="164" y="408"/>
                    </a:lnTo>
                    <a:lnTo>
                      <a:pt x="171" y="415"/>
                    </a:lnTo>
                    <a:lnTo>
                      <a:pt x="175" y="422"/>
                    </a:lnTo>
                    <a:lnTo>
                      <a:pt x="178" y="426"/>
                    </a:lnTo>
                    <a:lnTo>
                      <a:pt x="189" y="451"/>
                    </a:lnTo>
                    <a:lnTo>
                      <a:pt x="185" y="481"/>
                    </a:lnTo>
                    <a:lnTo>
                      <a:pt x="178" y="502"/>
                    </a:lnTo>
                    <a:lnTo>
                      <a:pt x="171" y="517"/>
                    </a:lnTo>
                    <a:lnTo>
                      <a:pt x="164" y="524"/>
                    </a:lnTo>
                    <a:lnTo>
                      <a:pt x="171" y="528"/>
                    </a:lnTo>
                    <a:lnTo>
                      <a:pt x="175" y="521"/>
                    </a:lnTo>
                    <a:lnTo>
                      <a:pt x="182" y="506"/>
                    </a:lnTo>
                    <a:lnTo>
                      <a:pt x="193" y="484"/>
                    </a:lnTo>
                    <a:lnTo>
                      <a:pt x="196" y="459"/>
                    </a:lnTo>
                    <a:lnTo>
                      <a:pt x="189" y="430"/>
                    </a:lnTo>
                    <a:lnTo>
                      <a:pt x="196" y="433"/>
                    </a:lnTo>
                    <a:lnTo>
                      <a:pt x="207" y="441"/>
                    </a:lnTo>
                    <a:lnTo>
                      <a:pt x="218" y="441"/>
                    </a:lnTo>
                    <a:lnTo>
                      <a:pt x="211" y="448"/>
                    </a:lnTo>
                    <a:lnTo>
                      <a:pt x="200" y="470"/>
                    </a:lnTo>
                    <a:lnTo>
                      <a:pt x="196" y="499"/>
                    </a:lnTo>
                    <a:lnTo>
                      <a:pt x="196" y="528"/>
                    </a:lnTo>
                    <a:lnTo>
                      <a:pt x="196" y="528"/>
                    </a:lnTo>
                    <a:lnTo>
                      <a:pt x="200" y="535"/>
                    </a:lnTo>
                    <a:lnTo>
                      <a:pt x="204" y="542"/>
                    </a:lnTo>
                    <a:lnTo>
                      <a:pt x="182" y="535"/>
                    </a:lnTo>
                    <a:lnTo>
                      <a:pt x="131" y="517"/>
                    </a:lnTo>
                    <a:lnTo>
                      <a:pt x="87" y="506"/>
                    </a:lnTo>
                    <a:lnTo>
                      <a:pt x="44" y="502"/>
                    </a:lnTo>
                    <a:lnTo>
                      <a:pt x="22" y="502"/>
                    </a:lnTo>
                    <a:lnTo>
                      <a:pt x="15" y="477"/>
                    </a:lnTo>
                    <a:lnTo>
                      <a:pt x="11" y="444"/>
                    </a:lnTo>
                    <a:lnTo>
                      <a:pt x="18" y="408"/>
                    </a:lnTo>
                    <a:lnTo>
                      <a:pt x="33" y="371"/>
                    </a:lnTo>
                    <a:lnTo>
                      <a:pt x="11" y="328"/>
                    </a:lnTo>
                    <a:lnTo>
                      <a:pt x="0" y="288"/>
                    </a:lnTo>
                    <a:lnTo>
                      <a:pt x="4" y="248"/>
                    </a:lnTo>
                    <a:lnTo>
                      <a:pt x="18" y="215"/>
                    </a:lnTo>
                    <a:lnTo>
                      <a:pt x="51" y="193"/>
                    </a:lnTo>
                    <a:lnTo>
                      <a:pt x="47" y="157"/>
                    </a:lnTo>
                    <a:lnTo>
                      <a:pt x="51" y="124"/>
                    </a:lnTo>
                    <a:lnTo>
                      <a:pt x="62" y="95"/>
                    </a:lnTo>
                    <a:lnTo>
                      <a:pt x="84" y="73"/>
                    </a:lnTo>
                    <a:lnTo>
                      <a:pt x="116" y="58"/>
                    </a:lnTo>
                    <a:lnTo>
                      <a:pt x="164" y="55"/>
                    </a:lnTo>
                    <a:lnTo>
                      <a:pt x="178" y="55"/>
                    </a:lnTo>
                    <a:lnTo>
                      <a:pt x="196" y="44"/>
                    </a:lnTo>
                    <a:lnTo>
                      <a:pt x="207" y="26"/>
                    </a:lnTo>
                    <a:lnTo>
                      <a:pt x="222" y="11"/>
                    </a:lnTo>
                    <a:lnTo>
                      <a:pt x="240" y="0"/>
                    </a:lnTo>
                    <a:lnTo>
                      <a:pt x="251" y="0"/>
                    </a:lnTo>
                    <a:lnTo>
                      <a:pt x="262" y="0"/>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pic>
            <p:nvPicPr>
              <p:cNvPr id="288776" name="Picture 8"/>
              <p:cNvPicPr>
                <a:picLocks noChangeAspect="1" noChangeArrowheads="1"/>
              </p:cNvPicPr>
              <p:nvPr/>
            </p:nvPicPr>
            <p:blipFill>
              <a:blip r:embed="rId3" cstate="print"/>
              <a:srcRect/>
              <a:stretch>
                <a:fillRect/>
              </a:stretch>
            </p:blipFill>
            <p:spPr bwMode="auto">
              <a:xfrm>
                <a:off x="3953" y="6215"/>
                <a:ext cx="2095" cy="775"/>
              </a:xfrm>
              <a:prstGeom prst="rect">
                <a:avLst/>
              </a:prstGeom>
              <a:noFill/>
              <a:ln w="9525">
                <a:noFill/>
                <a:miter lim="800000"/>
                <a:headEnd/>
                <a:tailEnd/>
              </a:ln>
            </p:spPr>
          </p:pic>
          <p:sp>
            <p:nvSpPr>
              <p:cNvPr id="288777" name="Freeform 9"/>
              <p:cNvSpPr>
                <a:spLocks noEditPoints="1"/>
              </p:cNvSpPr>
              <p:nvPr/>
            </p:nvSpPr>
            <p:spPr bwMode="auto">
              <a:xfrm>
                <a:off x="4190" y="6535"/>
                <a:ext cx="1658" cy="426"/>
              </a:xfrm>
              <a:custGeom>
                <a:avLst/>
                <a:gdLst/>
                <a:ahLst/>
                <a:cxnLst>
                  <a:cxn ang="0">
                    <a:pos x="509" y="415"/>
                  </a:cxn>
                  <a:cxn ang="0">
                    <a:pos x="465" y="397"/>
                  </a:cxn>
                  <a:cxn ang="0">
                    <a:pos x="472" y="411"/>
                  </a:cxn>
                  <a:cxn ang="0">
                    <a:pos x="607" y="339"/>
                  </a:cxn>
                  <a:cxn ang="0">
                    <a:pos x="603" y="350"/>
                  </a:cxn>
                  <a:cxn ang="0">
                    <a:pos x="600" y="350"/>
                  </a:cxn>
                  <a:cxn ang="0">
                    <a:pos x="211" y="310"/>
                  </a:cxn>
                  <a:cxn ang="0">
                    <a:pos x="174" y="339"/>
                  </a:cxn>
                  <a:cxn ang="0">
                    <a:pos x="211" y="310"/>
                  </a:cxn>
                  <a:cxn ang="0">
                    <a:pos x="1134" y="310"/>
                  </a:cxn>
                  <a:cxn ang="0">
                    <a:pos x="960" y="288"/>
                  </a:cxn>
                  <a:cxn ang="0">
                    <a:pos x="953" y="288"/>
                  </a:cxn>
                  <a:cxn ang="0">
                    <a:pos x="36" y="266"/>
                  </a:cxn>
                  <a:cxn ang="0">
                    <a:pos x="80" y="306"/>
                  </a:cxn>
                  <a:cxn ang="0">
                    <a:pos x="101" y="331"/>
                  </a:cxn>
                  <a:cxn ang="0">
                    <a:pos x="94" y="331"/>
                  </a:cxn>
                  <a:cxn ang="0">
                    <a:pos x="76" y="310"/>
                  </a:cxn>
                  <a:cxn ang="0">
                    <a:pos x="36" y="270"/>
                  </a:cxn>
                  <a:cxn ang="0">
                    <a:pos x="3" y="248"/>
                  </a:cxn>
                  <a:cxn ang="0">
                    <a:pos x="1629" y="139"/>
                  </a:cxn>
                  <a:cxn ang="0">
                    <a:pos x="1622" y="142"/>
                  </a:cxn>
                  <a:cxn ang="0">
                    <a:pos x="1651" y="99"/>
                  </a:cxn>
                  <a:cxn ang="0">
                    <a:pos x="1644" y="102"/>
                  </a:cxn>
                  <a:cxn ang="0">
                    <a:pos x="1174" y="84"/>
                  </a:cxn>
                  <a:cxn ang="0">
                    <a:pos x="1116" y="84"/>
                  </a:cxn>
                  <a:cxn ang="0">
                    <a:pos x="1160" y="84"/>
                  </a:cxn>
                  <a:cxn ang="0">
                    <a:pos x="1171" y="80"/>
                  </a:cxn>
                  <a:cxn ang="0">
                    <a:pos x="1305" y="80"/>
                  </a:cxn>
                  <a:cxn ang="0">
                    <a:pos x="767" y="77"/>
                  </a:cxn>
                  <a:cxn ang="0">
                    <a:pos x="763" y="77"/>
                  </a:cxn>
                  <a:cxn ang="0">
                    <a:pos x="592" y="73"/>
                  </a:cxn>
                  <a:cxn ang="0">
                    <a:pos x="585" y="73"/>
                  </a:cxn>
                  <a:cxn ang="0">
                    <a:pos x="1356" y="73"/>
                  </a:cxn>
                  <a:cxn ang="0">
                    <a:pos x="1323" y="73"/>
                  </a:cxn>
                  <a:cxn ang="0">
                    <a:pos x="1316" y="73"/>
                  </a:cxn>
                  <a:cxn ang="0">
                    <a:pos x="585" y="73"/>
                  </a:cxn>
                  <a:cxn ang="0">
                    <a:pos x="458" y="58"/>
                  </a:cxn>
                  <a:cxn ang="0">
                    <a:pos x="458" y="58"/>
                  </a:cxn>
                  <a:cxn ang="0">
                    <a:pos x="447" y="58"/>
                  </a:cxn>
                  <a:cxn ang="0">
                    <a:pos x="1407" y="62"/>
                  </a:cxn>
                  <a:cxn ang="0">
                    <a:pos x="1389" y="69"/>
                  </a:cxn>
                  <a:cxn ang="0">
                    <a:pos x="1385" y="66"/>
                  </a:cxn>
                  <a:cxn ang="0">
                    <a:pos x="1403" y="58"/>
                  </a:cxn>
                  <a:cxn ang="0">
                    <a:pos x="298" y="0"/>
                  </a:cxn>
                </a:cxnLst>
                <a:rect l="0" t="0" r="r" b="b"/>
                <a:pathLst>
                  <a:path w="1658" h="426">
                    <a:moveTo>
                      <a:pt x="520" y="404"/>
                    </a:moveTo>
                    <a:lnTo>
                      <a:pt x="516" y="404"/>
                    </a:lnTo>
                    <a:lnTo>
                      <a:pt x="509" y="415"/>
                    </a:lnTo>
                    <a:lnTo>
                      <a:pt x="502" y="422"/>
                    </a:lnTo>
                    <a:lnTo>
                      <a:pt x="520" y="404"/>
                    </a:lnTo>
                    <a:close/>
                    <a:moveTo>
                      <a:pt x="465" y="397"/>
                    </a:moveTo>
                    <a:lnTo>
                      <a:pt x="483" y="426"/>
                    </a:lnTo>
                    <a:lnTo>
                      <a:pt x="476" y="419"/>
                    </a:lnTo>
                    <a:lnTo>
                      <a:pt x="472" y="411"/>
                    </a:lnTo>
                    <a:lnTo>
                      <a:pt x="462" y="401"/>
                    </a:lnTo>
                    <a:lnTo>
                      <a:pt x="465" y="397"/>
                    </a:lnTo>
                    <a:close/>
                    <a:moveTo>
                      <a:pt x="607" y="339"/>
                    </a:moveTo>
                    <a:lnTo>
                      <a:pt x="607" y="342"/>
                    </a:lnTo>
                    <a:lnTo>
                      <a:pt x="611" y="346"/>
                    </a:lnTo>
                    <a:lnTo>
                      <a:pt x="603" y="350"/>
                    </a:lnTo>
                    <a:lnTo>
                      <a:pt x="603" y="346"/>
                    </a:lnTo>
                    <a:lnTo>
                      <a:pt x="600" y="350"/>
                    </a:lnTo>
                    <a:lnTo>
                      <a:pt x="600" y="350"/>
                    </a:lnTo>
                    <a:lnTo>
                      <a:pt x="600" y="342"/>
                    </a:lnTo>
                    <a:lnTo>
                      <a:pt x="607" y="339"/>
                    </a:lnTo>
                    <a:close/>
                    <a:moveTo>
                      <a:pt x="211" y="310"/>
                    </a:moveTo>
                    <a:lnTo>
                      <a:pt x="200" y="317"/>
                    </a:lnTo>
                    <a:lnTo>
                      <a:pt x="189" y="328"/>
                    </a:lnTo>
                    <a:lnTo>
                      <a:pt x="174" y="339"/>
                    </a:lnTo>
                    <a:lnTo>
                      <a:pt x="185" y="328"/>
                    </a:lnTo>
                    <a:lnTo>
                      <a:pt x="196" y="317"/>
                    </a:lnTo>
                    <a:lnTo>
                      <a:pt x="211" y="310"/>
                    </a:lnTo>
                    <a:close/>
                    <a:moveTo>
                      <a:pt x="1134" y="306"/>
                    </a:moveTo>
                    <a:lnTo>
                      <a:pt x="1134" y="310"/>
                    </a:lnTo>
                    <a:lnTo>
                      <a:pt x="1134" y="310"/>
                    </a:lnTo>
                    <a:lnTo>
                      <a:pt x="1134" y="306"/>
                    </a:lnTo>
                    <a:close/>
                    <a:moveTo>
                      <a:pt x="960" y="288"/>
                    </a:moveTo>
                    <a:lnTo>
                      <a:pt x="960" y="288"/>
                    </a:lnTo>
                    <a:lnTo>
                      <a:pt x="956" y="291"/>
                    </a:lnTo>
                    <a:lnTo>
                      <a:pt x="953" y="291"/>
                    </a:lnTo>
                    <a:lnTo>
                      <a:pt x="953" y="288"/>
                    </a:lnTo>
                    <a:lnTo>
                      <a:pt x="960" y="288"/>
                    </a:lnTo>
                    <a:close/>
                    <a:moveTo>
                      <a:pt x="0" y="240"/>
                    </a:moveTo>
                    <a:lnTo>
                      <a:pt x="36" y="266"/>
                    </a:lnTo>
                    <a:lnTo>
                      <a:pt x="65" y="288"/>
                    </a:lnTo>
                    <a:lnTo>
                      <a:pt x="72" y="299"/>
                    </a:lnTo>
                    <a:lnTo>
                      <a:pt x="80" y="306"/>
                    </a:lnTo>
                    <a:lnTo>
                      <a:pt x="91" y="317"/>
                    </a:lnTo>
                    <a:lnTo>
                      <a:pt x="98" y="324"/>
                    </a:lnTo>
                    <a:lnTo>
                      <a:pt x="101" y="331"/>
                    </a:lnTo>
                    <a:lnTo>
                      <a:pt x="98" y="331"/>
                    </a:lnTo>
                    <a:lnTo>
                      <a:pt x="98" y="331"/>
                    </a:lnTo>
                    <a:lnTo>
                      <a:pt x="94" y="331"/>
                    </a:lnTo>
                    <a:lnTo>
                      <a:pt x="91" y="328"/>
                    </a:lnTo>
                    <a:lnTo>
                      <a:pt x="83" y="320"/>
                    </a:lnTo>
                    <a:lnTo>
                      <a:pt x="76" y="310"/>
                    </a:lnTo>
                    <a:lnTo>
                      <a:pt x="65" y="295"/>
                    </a:lnTo>
                    <a:lnTo>
                      <a:pt x="51" y="280"/>
                    </a:lnTo>
                    <a:lnTo>
                      <a:pt x="36" y="270"/>
                    </a:lnTo>
                    <a:lnTo>
                      <a:pt x="21" y="259"/>
                    </a:lnTo>
                    <a:lnTo>
                      <a:pt x="11" y="255"/>
                    </a:lnTo>
                    <a:lnTo>
                      <a:pt x="3" y="248"/>
                    </a:lnTo>
                    <a:lnTo>
                      <a:pt x="0" y="240"/>
                    </a:lnTo>
                    <a:close/>
                    <a:moveTo>
                      <a:pt x="1625" y="131"/>
                    </a:moveTo>
                    <a:lnTo>
                      <a:pt x="1629" y="139"/>
                    </a:lnTo>
                    <a:lnTo>
                      <a:pt x="1625" y="142"/>
                    </a:lnTo>
                    <a:lnTo>
                      <a:pt x="1625" y="146"/>
                    </a:lnTo>
                    <a:lnTo>
                      <a:pt x="1622" y="142"/>
                    </a:lnTo>
                    <a:lnTo>
                      <a:pt x="1625" y="131"/>
                    </a:lnTo>
                    <a:close/>
                    <a:moveTo>
                      <a:pt x="1658" y="84"/>
                    </a:moveTo>
                    <a:lnTo>
                      <a:pt x="1651" y="99"/>
                    </a:lnTo>
                    <a:lnTo>
                      <a:pt x="1640" y="109"/>
                    </a:lnTo>
                    <a:lnTo>
                      <a:pt x="1633" y="120"/>
                    </a:lnTo>
                    <a:lnTo>
                      <a:pt x="1644" y="102"/>
                    </a:lnTo>
                    <a:lnTo>
                      <a:pt x="1658" y="84"/>
                    </a:lnTo>
                    <a:close/>
                    <a:moveTo>
                      <a:pt x="1171" y="80"/>
                    </a:moveTo>
                    <a:lnTo>
                      <a:pt x="1174" y="84"/>
                    </a:lnTo>
                    <a:lnTo>
                      <a:pt x="1178" y="84"/>
                    </a:lnTo>
                    <a:lnTo>
                      <a:pt x="1145" y="84"/>
                    </a:lnTo>
                    <a:lnTo>
                      <a:pt x="1116" y="84"/>
                    </a:lnTo>
                    <a:lnTo>
                      <a:pt x="1134" y="84"/>
                    </a:lnTo>
                    <a:lnTo>
                      <a:pt x="1145" y="84"/>
                    </a:lnTo>
                    <a:lnTo>
                      <a:pt x="1160" y="84"/>
                    </a:lnTo>
                    <a:lnTo>
                      <a:pt x="1167" y="80"/>
                    </a:lnTo>
                    <a:lnTo>
                      <a:pt x="1171" y="80"/>
                    </a:lnTo>
                    <a:lnTo>
                      <a:pt x="1171" y="80"/>
                    </a:lnTo>
                    <a:close/>
                    <a:moveTo>
                      <a:pt x="1313" y="77"/>
                    </a:moveTo>
                    <a:lnTo>
                      <a:pt x="1313" y="80"/>
                    </a:lnTo>
                    <a:lnTo>
                      <a:pt x="1305" y="80"/>
                    </a:lnTo>
                    <a:lnTo>
                      <a:pt x="1305" y="80"/>
                    </a:lnTo>
                    <a:lnTo>
                      <a:pt x="1313" y="77"/>
                    </a:lnTo>
                    <a:close/>
                    <a:moveTo>
                      <a:pt x="767" y="77"/>
                    </a:moveTo>
                    <a:lnTo>
                      <a:pt x="771" y="77"/>
                    </a:lnTo>
                    <a:lnTo>
                      <a:pt x="774" y="77"/>
                    </a:lnTo>
                    <a:lnTo>
                      <a:pt x="763" y="77"/>
                    </a:lnTo>
                    <a:lnTo>
                      <a:pt x="767" y="77"/>
                    </a:lnTo>
                    <a:close/>
                    <a:moveTo>
                      <a:pt x="585" y="73"/>
                    </a:moveTo>
                    <a:lnTo>
                      <a:pt x="592" y="73"/>
                    </a:lnTo>
                    <a:lnTo>
                      <a:pt x="592" y="77"/>
                    </a:lnTo>
                    <a:lnTo>
                      <a:pt x="585" y="77"/>
                    </a:lnTo>
                    <a:lnTo>
                      <a:pt x="585" y="73"/>
                    </a:lnTo>
                    <a:close/>
                    <a:moveTo>
                      <a:pt x="1356" y="73"/>
                    </a:moveTo>
                    <a:lnTo>
                      <a:pt x="1363" y="73"/>
                    </a:lnTo>
                    <a:lnTo>
                      <a:pt x="1356" y="73"/>
                    </a:lnTo>
                    <a:lnTo>
                      <a:pt x="1356" y="73"/>
                    </a:lnTo>
                    <a:close/>
                    <a:moveTo>
                      <a:pt x="1316" y="73"/>
                    </a:moveTo>
                    <a:lnTo>
                      <a:pt x="1323" y="73"/>
                    </a:lnTo>
                    <a:lnTo>
                      <a:pt x="1327" y="77"/>
                    </a:lnTo>
                    <a:lnTo>
                      <a:pt x="1316" y="77"/>
                    </a:lnTo>
                    <a:lnTo>
                      <a:pt x="1316" y="73"/>
                    </a:lnTo>
                    <a:lnTo>
                      <a:pt x="1316" y="73"/>
                    </a:lnTo>
                    <a:close/>
                    <a:moveTo>
                      <a:pt x="585" y="73"/>
                    </a:moveTo>
                    <a:lnTo>
                      <a:pt x="585" y="73"/>
                    </a:lnTo>
                    <a:lnTo>
                      <a:pt x="582" y="73"/>
                    </a:lnTo>
                    <a:lnTo>
                      <a:pt x="585" y="73"/>
                    </a:lnTo>
                    <a:close/>
                    <a:moveTo>
                      <a:pt x="458" y="58"/>
                    </a:moveTo>
                    <a:lnTo>
                      <a:pt x="458" y="62"/>
                    </a:lnTo>
                    <a:lnTo>
                      <a:pt x="454" y="62"/>
                    </a:lnTo>
                    <a:lnTo>
                      <a:pt x="458" y="58"/>
                    </a:lnTo>
                    <a:close/>
                    <a:moveTo>
                      <a:pt x="451" y="58"/>
                    </a:moveTo>
                    <a:lnTo>
                      <a:pt x="451" y="58"/>
                    </a:lnTo>
                    <a:lnTo>
                      <a:pt x="447" y="58"/>
                    </a:lnTo>
                    <a:lnTo>
                      <a:pt x="451" y="58"/>
                    </a:lnTo>
                    <a:close/>
                    <a:moveTo>
                      <a:pt x="1403" y="58"/>
                    </a:moveTo>
                    <a:lnTo>
                      <a:pt x="1407" y="62"/>
                    </a:lnTo>
                    <a:lnTo>
                      <a:pt x="1403" y="66"/>
                    </a:lnTo>
                    <a:lnTo>
                      <a:pt x="1400" y="66"/>
                    </a:lnTo>
                    <a:lnTo>
                      <a:pt x="1389" y="69"/>
                    </a:lnTo>
                    <a:lnTo>
                      <a:pt x="1367" y="73"/>
                    </a:lnTo>
                    <a:lnTo>
                      <a:pt x="1371" y="69"/>
                    </a:lnTo>
                    <a:lnTo>
                      <a:pt x="1385" y="66"/>
                    </a:lnTo>
                    <a:lnTo>
                      <a:pt x="1396" y="62"/>
                    </a:lnTo>
                    <a:lnTo>
                      <a:pt x="1403" y="58"/>
                    </a:lnTo>
                    <a:lnTo>
                      <a:pt x="1403" y="58"/>
                    </a:lnTo>
                    <a:close/>
                    <a:moveTo>
                      <a:pt x="298" y="0"/>
                    </a:moveTo>
                    <a:lnTo>
                      <a:pt x="302" y="4"/>
                    </a:lnTo>
                    <a:lnTo>
                      <a:pt x="298" y="0"/>
                    </a:lnTo>
                    <a:lnTo>
                      <a:pt x="298" y="0"/>
                    </a:lnTo>
                    <a:close/>
                  </a:path>
                </a:pathLst>
              </a:custGeom>
              <a:solidFill>
                <a:srgbClr val="E3EBE9"/>
              </a:solidFill>
              <a:ln w="0">
                <a:solidFill>
                  <a:srgbClr val="E3EBE9"/>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pic>
            <p:nvPicPr>
              <p:cNvPr id="288778" name="Picture 10"/>
              <p:cNvPicPr>
                <a:picLocks noChangeAspect="1" noChangeArrowheads="1"/>
              </p:cNvPicPr>
              <p:nvPr/>
            </p:nvPicPr>
            <p:blipFill>
              <a:blip r:embed="rId4" cstate="print"/>
              <a:srcRect/>
              <a:stretch>
                <a:fillRect/>
              </a:stretch>
            </p:blipFill>
            <p:spPr bwMode="auto">
              <a:xfrm>
                <a:off x="3990" y="6270"/>
                <a:ext cx="1985" cy="720"/>
              </a:xfrm>
              <a:prstGeom prst="rect">
                <a:avLst/>
              </a:prstGeom>
              <a:noFill/>
              <a:ln w="9525">
                <a:noFill/>
                <a:miter lim="800000"/>
                <a:headEnd/>
                <a:tailEnd/>
              </a:ln>
            </p:spPr>
          </p:pic>
          <p:sp>
            <p:nvSpPr>
              <p:cNvPr id="288779" name="Freeform 11"/>
              <p:cNvSpPr>
                <a:spLocks noEditPoints="1"/>
              </p:cNvSpPr>
              <p:nvPr/>
            </p:nvSpPr>
            <p:spPr bwMode="auto">
              <a:xfrm>
                <a:off x="4022" y="6299"/>
                <a:ext cx="1928" cy="662"/>
              </a:xfrm>
              <a:custGeom>
                <a:avLst/>
                <a:gdLst/>
                <a:ahLst/>
                <a:cxnLst>
                  <a:cxn ang="0">
                    <a:pos x="630" y="491"/>
                  </a:cxn>
                  <a:cxn ang="0">
                    <a:pos x="939" y="495"/>
                  </a:cxn>
                  <a:cxn ang="0">
                    <a:pos x="415" y="506"/>
                  </a:cxn>
                  <a:cxn ang="0">
                    <a:pos x="975" y="516"/>
                  </a:cxn>
                  <a:cxn ang="0">
                    <a:pos x="1321" y="495"/>
                  </a:cxn>
                  <a:cxn ang="0">
                    <a:pos x="1168" y="436"/>
                  </a:cxn>
                  <a:cxn ang="0">
                    <a:pos x="415" y="455"/>
                  </a:cxn>
                  <a:cxn ang="0">
                    <a:pos x="1539" y="462"/>
                  </a:cxn>
                  <a:cxn ang="0">
                    <a:pos x="397" y="458"/>
                  </a:cxn>
                  <a:cxn ang="0">
                    <a:pos x="320" y="396"/>
                  </a:cxn>
                  <a:cxn ang="0">
                    <a:pos x="1171" y="382"/>
                  </a:cxn>
                  <a:cxn ang="0">
                    <a:pos x="1030" y="455"/>
                  </a:cxn>
                  <a:cxn ang="0">
                    <a:pos x="1055" y="389"/>
                  </a:cxn>
                  <a:cxn ang="0">
                    <a:pos x="390" y="389"/>
                  </a:cxn>
                  <a:cxn ang="0">
                    <a:pos x="1535" y="378"/>
                  </a:cxn>
                  <a:cxn ang="0">
                    <a:pos x="633" y="480"/>
                  </a:cxn>
                  <a:cxn ang="0">
                    <a:pos x="1441" y="476"/>
                  </a:cxn>
                  <a:cxn ang="0">
                    <a:pos x="1317" y="400"/>
                  </a:cxn>
                  <a:cxn ang="0">
                    <a:pos x="1408" y="436"/>
                  </a:cxn>
                  <a:cxn ang="0">
                    <a:pos x="1201" y="436"/>
                  </a:cxn>
                  <a:cxn ang="0">
                    <a:pos x="524" y="447"/>
                  </a:cxn>
                  <a:cxn ang="0">
                    <a:pos x="975" y="385"/>
                  </a:cxn>
                  <a:cxn ang="0">
                    <a:pos x="484" y="469"/>
                  </a:cxn>
                  <a:cxn ang="0">
                    <a:pos x="779" y="495"/>
                  </a:cxn>
                  <a:cxn ang="0">
                    <a:pos x="229" y="360"/>
                  </a:cxn>
                  <a:cxn ang="0">
                    <a:pos x="1702" y="425"/>
                  </a:cxn>
                  <a:cxn ang="0">
                    <a:pos x="851" y="440"/>
                  </a:cxn>
                  <a:cxn ang="0">
                    <a:pos x="1259" y="356"/>
                  </a:cxn>
                  <a:cxn ang="0">
                    <a:pos x="1702" y="338"/>
                  </a:cxn>
                  <a:cxn ang="0">
                    <a:pos x="448" y="451"/>
                  </a:cxn>
                  <a:cxn ang="0">
                    <a:pos x="1782" y="294"/>
                  </a:cxn>
                  <a:cxn ang="0">
                    <a:pos x="295" y="280"/>
                  </a:cxn>
                  <a:cxn ang="0">
                    <a:pos x="360" y="294"/>
                  </a:cxn>
                  <a:cxn ang="0">
                    <a:pos x="186" y="367"/>
                  </a:cxn>
                  <a:cxn ang="0">
                    <a:pos x="102" y="236"/>
                  </a:cxn>
                  <a:cxn ang="0">
                    <a:pos x="182" y="273"/>
                  </a:cxn>
                  <a:cxn ang="0">
                    <a:pos x="62" y="167"/>
                  </a:cxn>
                  <a:cxn ang="0">
                    <a:pos x="117" y="236"/>
                  </a:cxn>
                  <a:cxn ang="0">
                    <a:pos x="219" y="83"/>
                  </a:cxn>
                  <a:cxn ang="0">
                    <a:pos x="324" y="204"/>
                  </a:cxn>
                  <a:cxn ang="0">
                    <a:pos x="382" y="305"/>
                  </a:cxn>
                  <a:cxn ang="0">
                    <a:pos x="590" y="356"/>
                  </a:cxn>
                  <a:cxn ang="0">
                    <a:pos x="735" y="353"/>
                  </a:cxn>
                  <a:cxn ang="0">
                    <a:pos x="837" y="415"/>
                  </a:cxn>
                  <a:cxn ang="0">
                    <a:pos x="939" y="320"/>
                  </a:cxn>
                  <a:cxn ang="0">
                    <a:pos x="1244" y="327"/>
                  </a:cxn>
                  <a:cxn ang="0">
                    <a:pos x="1488" y="345"/>
                  </a:cxn>
                  <a:cxn ang="0">
                    <a:pos x="1528" y="338"/>
                  </a:cxn>
                  <a:cxn ang="0">
                    <a:pos x="1651" y="338"/>
                  </a:cxn>
                  <a:cxn ang="0">
                    <a:pos x="1928" y="207"/>
                  </a:cxn>
                  <a:cxn ang="0">
                    <a:pos x="1793" y="367"/>
                  </a:cxn>
                  <a:cxn ang="0">
                    <a:pos x="1659" y="455"/>
                  </a:cxn>
                  <a:cxn ang="0">
                    <a:pos x="1473" y="487"/>
                  </a:cxn>
                  <a:cxn ang="0">
                    <a:pos x="1284" y="509"/>
                  </a:cxn>
                  <a:cxn ang="0">
                    <a:pos x="1208" y="447"/>
                  </a:cxn>
                  <a:cxn ang="0">
                    <a:pos x="957" y="589"/>
                  </a:cxn>
                  <a:cxn ang="0">
                    <a:pos x="706" y="546"/>
                  </a:cxn>
                  <a:cxn ang="0">
                    <a:pos x="688" y="629"/>
                  </a:cxn>
                  <a:cxn ang="0">
                    <a:pos x="513" y="451"/>
                  </a:cxn>
                  <a:cxn ang="0">
                    <a:pos x="288" y="593"/>
                  </a:cxn>
                  <a:cxn ang="0">
                    <a:pos x="168" y="466"/>
                  </a:cxn>
                  <a:cxn ang="0">
                    <a:pos x="128" y="342"/>
                  </a:cxn>
                  <a:cxn ang="0">
                    <a:pos x="15" y="153"/>
                  </a:cxn>
                </a:cxnLst>
                <a:rect l="0" t="0" r="r" b="b"/>
                <a:pathLst>
                  <a:path w="1928" h="662">
                    <a:moveTo>
                      <a:pt x="680" y="556"/>
                    </a:moveTo>
                    <a:lnTo>
                      <a:pt x="688" y="567"/>
                    </a:lnTo>
                    <a:lnTo>
                      <a:pt x="691" y="560"/>
                    </a:lnTo>
                    <a:lnTo>
                      <a:pt x="695" y="556"/>
                    </a:lnTo>
                    <a:lnTo>
                      <a:pt x="688" y="556"/>
                    </a:lnTo>
                    <a:lnTo>
                      <a:pt x="680" y="556"/>
                    </a:lnTo>
                    <a:close/>
                    <a:moveTo>
                      <a:pt x="953" y="516"/>
                    </a:moveTo>
                    <a:lnTo>
                      <a:pt x="957" y="524"/>
                    </a:lnTo>
                    <a:lnTo>
                      <a:pt x="957" y="531"/>
                    </a:lnTo>
                    <a:lnTo>
                      <a:pt x="960" y="527"/>
                    </a:lnTo>
                    <a:lnTo>
                      <a:pt x="968" y="524"/>
                    </a:lnTo>
                    <a:lnTo>
                      <a:pt x="968" y="524"/>
                    </a:lnTo>
                    <a:lnTo>
                      <a:pt x="960" y="520"/>
                    </a:lnTo>
                    <a:lnTo>
                      <a:pt x="953" y="516"/>
                    </a:lnTo>
                    <a:close/>
                    <a:moveTo>
                      <a:pt x="1121" y="487"/>
                    </a:moveTo>
                    <a:lnTo>
                      <a:pt x="1110" y="495"/>
                    </a:lnTo>
                    <a:lnTo>
                      <a:pt x="1102" y="498"/>
                    </a:lnTo>
                    <a:lnTo>
                      <a:pt x="1091" y="498"/>
                    </a:lnTo>
                    <a:lnTo>
                      <a:pt x="1091" y="498"/>
                    </a:lnTo>
                    <a:lnTo>
                      <a:pt x="1106" y="506"/>
                    </a:lnTo>
                    <a:lnTo>
                      <a:pt x="1117" y="509"/>
                    </a:lnTo>
                    <a:lnTo>
                      <a:pt x="1117" y="506"/>
                    </a:lnTo>
                    <a:lnTo>
                      <a:pt x="1117" y="498"/>
                    </a:lnTo>
                    <a:lnTo>
                      <a:pt x="1121" y="487"/>
                    </a:lnTo>
                    <a:close/>
                    <a:moveTo>
                      <a:pt x="564" y="484"/>
                    </a:moveTo>
                    <a:lnTo>
                      <a:pt x="568" y="495"/>
                    </a:lnTo>
                    <a:lnTo>
                      <a:pt x="568" y="506"/>
                    </a:lnTo>
                    <a:lnTo>
                      <a:pt x="575" y="498"/>
                    </a:lnTo>
                    <a:lnTo>
                      <a:pt x="586" y="491"/>
                    </a:lnTo>
                    <a:lnTo>
                      <a:pt x="564" y="484"/>
                    </a:lnTo>
                    <a:close/>
                    <a:moveTo>
                      <a:pt x="626" y="480"/>
                    </a:moveTo>
                    <a:lnTo>
                      <a:pt x="622" y="487"/>
                    </a:lnTo>
                    <a:lnTo>
                      <a:pt x="630" y="491"/>
                    </a:lnTo>
                    <a:lnTo>
                      <a:pt x="626" y="480"/>
                    </a:lnTo>
                    <a:close/>
                    <a:moveTo>
                      <a:pt x="713" y="473"/>
                    </a:moveTo>
                    <a:lnTo>
                      <a:pt x="713" y="480"/>
                    </a:lnTo>
                    <a:lnTo>
                      <a:pt x="713" y="502"/>
                    </a:lnTo>
                    <a:lnTo>
                      <a:pt x="713" y="520"/>
                    </a:lnTo>
                    <a:lnTo>
                      <a:pt x="710" y="535"/>
                    </a:lnTo>
                    <a:lnTo>
                      <a:pt x="713" y="531"/>
                    </a:lnTo>
                    <a:lnTo>
                      <a:pt x="717" y="527"/>
                    </a:lnTo>
                    <a:lnTo>
                      <a:pt x="724" y="524"/>
                    </a:lnTo>
                    <a:lnTo>
                      <a:pt x="724" y="524"/>
                    </a:lnTo>
                    <a:lnTo>
                      <a:pt x="735" y="527"/>
                    </a:lnTo>
                    <a:lnTo>
                      <a:pt x="746" y="535"/>
                    </a:lnTo>
                    <a:lnTo>
                      <a:pt x="753" y="546"/>
                    </a:lnTo>
                    <a:lnTo>
                      <a:pt x="764" y="560"/>
                    </a:lnTo>
                    <a:lnTo>
                      <a:pt x="771" y="571"/>
                    </a:lnTo>
                    <a:lnTo>
                      <a:pt x="771" y="564"/>
                    </a:lnTo>
                    <a:lnTo>
                      <a:pt x="768" y="556"/>
                    </a:lnTo>
                    <a:lnTo>
                      <a:pt x="764" y="546"/>
                    </a:lnTo>
                    <a:lnTo>
                      <a:pt x="760" y="535"/>
                    </a:lnTo>
                    <a:lnTo>
                      <a:pt x="760" y="524"/>
                    </a:lnTo>
                    <a:lnTo>
                      <a:pt x="764" y="513"/>
                    </a:lnTo>
                    <a:lnTo>
                      <a:pt x="771" y="502"/>
                    </a:lnTo>
                    <a:lnTo>
                      <a:pt x="760" y="506"/>
                    </a:lnTo>
                    <a:lnTo>
                      <a:pt x="753" y="506"/>
                    </a:lnTo>
                    <a:lnTo>
                      <a:pt x="742" y="506"/>
                    </a:lnTo>
                    <a:lnTo>
                      <a:pt x="735" y="502"/>
                    </a:lnTo>
                    <a:lnTo>
                      <a:pt x="728" y="498"/>
                    </a:lnTo>
                    <a:lnTo>
                      <a:pt x="720" y="487"/>
                    </a:lnTo>
                    <a:lnTo>
                      <a:pt x="713" y="473"/>
                    </a:lnTo>
                    <a:close/>
                    <a:moveTo>
                      <a:pt x="895" y="466"/>
                    </a:moveTo>
                    <a:lnTo>
                      <a:pt x="910" y="473"/>
                    </a:lnTo>
                    <a:lnTo>
                      <a:pt x="924" y="480"/>
                    </a:lnTo>
                    <a:lnTo>
                      <a:pt x="939" y="495"/>
                    </a:lnTo>
                    <a:lnTo>
                      <a:pt x="942" y="487"/>
                    </a:lnTo>
                    <a:lnTo>
                      <a:pt x="942" y="484"/>
                    </a:lnTo>
                    <a:lnTo>
                      <a:pt x="935" y="480"/>
                    </a:lnTo>
                    <a:lnTo>
                      <a:pt x="924" y="476"/>
                    </a:lnTo>
                    <a:lnTo>
                      <a:pt x="917" y="473"/>
                    </a:lnTo>
                    <a:lnTo>
                      <a:pt x="906" y="466"/>
                    </a:lnTo>
                    <a:lnTo>
                      <a:pt x="895" y="466"/>
                    </a:lnTo>
                    <a:close/>
                    <a:moveTo>
                      <a:pt x="339" y="466"/>
                    </a:moveTo>
                    <a:lnTo>
                      <a:pt x="328" y="466"/>
                    </a:lnTo>
                    <a:lnTo>
                      <a:pt x="320" y="469"/>
                    </a:lnTo>
                    <a:lnTo>
                      <a:pt x="313" y="473"/>
                    </a:lnTo>
                    <a:lnTo>
                      <a:pt x="295" y="502"/>
                    </a:lnTo>
                    <a:lnTo>
                      <a:pt x="284" y="531"/>
                    </a:lnTo>
                    <a:lnTo>
                      <a:pt x="280" y="553"/>
                    </a:lnTo>
                    <a:lnTo>
                      <a:pt x="280" y="564"/>
                    </a:lnTo>
                    <a:lnTo>
                      <a:pt x="280" y="575"/>
                    </a:lnTo>
                    <a:lnTo>
                      <a:pt x="284" y="582"/>
                    </a:lnTo>
                    <a:lnTo>
                      <a:pt x="291" y="586"/>
                    </a:lnTo>
                    <a:lnTo>
                      <a:pt x="299" y="589"/>
                    </a:lnTo>
                    <a:lnTo>
                      <a:pt x="306" y="586"/>
                    </a:lnTo>
                    <a:lnTo>
                      <a:pt x="317" y="582"/>
                    </a:lnTo>
                    <a:lnTo>
                      <a:pt x="328" y="575"/>
                    </a:lnTo>
                    <a:lnTo>
                      <a:pt x="342" y="567"/>
                    </a:lnTo>
                    <a:lnTo>
                      <a:pt x="353" y="556"/>
                    </a:lnTo>
                    <a:lnTo>
                      <a:pt x="364" y="549"/>
                    </a:lnTo>
                    <a:lnTo>
                      <a:pt x="375" y="542"/>
                    </a:lnTo>
                    <a:lnTo>
                      <a:pt x="390" y="535"/>
                    </a:lnTo>
                    <a:lnTo>
                      <a:pt x="400" y="531"/>
                    </a:lnTo>
                    <a:lnTo>
                      <a:pt x="408" y="524"/>
                    </a:lnTo>
                    <a:lnTo>
                      <a:pt x="415" y="520"/>
                    </a:lnTo>
                    <a:lnTo>
                      <a:pt x="419" y="516"/>
                    </a:lnTo>
                    <a:lnTo>
                      <a:pt x="419" y="513"/>
                    </a:lnTo>
                    <a:lnTo>
                      <a:pt x="415" y="506"/>
                    </a:lnTo>
                    <a:lnTo>
                      <a:pt x="411" y="498"/>
                    </a:lnTo>
                    <a:lnTo>
                      <a:pt x="390" y="480"/>
                    </a:lnTo>
                    <a:lnTo>
                      <a:pt x="364" y="469"/>
                    </a:lnTo>
                    <a:lnTo>
                      <a:pt x="339" y="466"/>
                    </a:lnTo>
                    <a:close/>
                    <a:moveTo>
                      <a:pt x="1033" y="462"/>
                    </a:moveTo>
                    <a:lnTo>
                      <a:pt x="1026" y="462"/>
                    </a:lnTo>
                    <a:lnTo>
                      <a:pt x="1019" y="466"/>
                    </a:lnTo>
                    <a:lnTo>
                      <a:pt x="1015" y="462"/>
                    </a:lnTo>
                    <a:lnTo>
                      <a:pt x="1019" y="476"/>
                    </a:lnTo>
                    <a:lnTo>
                      <a:pt x="1019" y="487"/>
                    </a:lnTo>
                    <a:lnTo>
                      <a:pt x="1019" y="495"/>
                    </a:lnTo>
                    <a:lnTo>
                      <a:pt x="1015" y="502"/>
                    </a:lnTo>
                    <a:lnTo>
                      <a:pt x="1026" y="498"/>
                    </a:lnTo>
                    <a:lnTo>
                      <a:pt x="1022" y="491"/>
                    </a:lnTo>
                    <a:lnTo>
                      <a:pt x="1022" y="484"/>
                    </a:lnTo>
                    <a:lnTo>
                      <a:pt x="1026" y="473"/>
                    </a:lnTo>
                    <a:lnTo>
                      <a:pt x="1033" y="462"/>
                    </a:lnTo>
                    <a:close/>
                    <a:moveTo>
                      <a:pt x="997" y="451"/>
                    </a:moveTo>
                    <a:lnTo>
                      <a:pt x="997" y="451"/>
                    </a:lnTo>
                    <a:lnTo>
                      <a:pt x="990" y="455"/>
                    </a:lnTo>
                    <a:lnTo>
                      <a:pt x="986" y="458"/>
                    </a:lnTo>
                    <a:lnTo>
                      <a:pt x="979" y="466"/>
                    </a:lnTo>
                    <a:lnTo>
                      <a:pt x="971" y="469"/>
                    </a:lnTo>
                    <a:lnTo>
                      <a:pt x="964" y="476"/>
                    </a:lnTo>
                    <a:lnTo>
                      <a:pt x="957" y="480"/>
                    </a:lnTo>
                    <a:lnTo>
                      <a:pt x="953" y="484"/>
                    </a:lnTo>
                    <a:lnTo>
                      <a:pt x="946" y="491"/>
                    </a:lnTo>
                    <a:lnTo>
                      <a:pt x="942" y="495"/>
                    </a:lnTo>
                    <a:lnTo>
                      <a:pt x="942" y="502"/>
                    </a:lnTo>
                    <a:lnTo>
                      <a:pt x="946" y="506"/>
                    </a:lnTo>
                    <a:lnTo>
                      <a:pt x="957" y="513"/>
                    </a:lnTo>
                    <a:lnTo>
                      <a:pt x="968" y="516"/>
                    </a:lnTo>
                    <a:lnTo>
                      <a:pt x="975" y="516"/>
                    </a:lnTo>
                    <a:lnTo>
                      <a:pt x="979" y="516"/>
                    </a:lnTo>
                    <a:lnTo>
                      <a:pt x="982" y="516"/>
                    </a:lnTo>
                    <a:lnTo>
                      <a:pt x="986" y="516"/>
                    </a:lnTo>
                    <a:lnTo>
                      <a:pt x="993" y="513"/>
                    </a:lnTo>
                    <a:lnTo>
                      <a:pt x="1004" y="506"/>
                    </a:lnTo>
                    <a:lnTo>
                      <a:pt x="1008" y="498"/>
                    </a:lnTo>
                    <a:lnTo>
                      <a:pt x="1011" y="487"/>
                    </a:lnTo>
                    <a:lnTo>
                      <a:pt x="1011" y="473"/>
                    </a:lnTo>
                    <a:lnTo>
                      <a:pt x="1008" y="462"/>
                    </a:lnTo>
                    <a:lnTo>
                      <a:pt x="1001" y="455"/>
                    </a:lnTo>
                    <a:lnTo>
                      <a:pt x="997" y="451"/>
                    </a:lnTo>
                    <a:close/>
                    <a:moveTo>
                      <a:pt x="1270" y="447"/>
                    </a:moveTo>
                    <a:lnTo>
                      <a:pt x="1259" y="455"/>
                    </a:lnTo>
                    <a:lnTo>
                      <a:pt x="1244" y="455"/>
                    </a:lnTo>
                    <a:lnTo>
                      <a:pt x="1255" y="466"/>
                    </a:lnTo>
                    <a:lnTo>
                      <a:pt x="1266" y="473"/>
                    </a:lnTo>
                    <a:lnTo>
                      <a:pt x="1270" y="480"/>
                    </a:lnTo>
                    <a:lnTo>
                      <a:pt x="1266" y="469"/>
                    </a:lnTo>
                    <a:lnTo>
                      <a:pt x="1266" y="458"/>
                    </a:lnTo>
                    <a:lnTo>
                      <a:pt x="1270" y="447"/>
                    </a:lnTo>
                    <a:lnTo>
                      <a:pt x="1270" y="447"/>
                    </a:lnTo>
                    <a:close/>
                    <a:moveTo>
                      <a:pt x="1415" y="447"/>
                    </a:moveTo>
                    <a:lnTo>
                      <a:pt x="1415" y="455"/>
                    </a:lnTo>
                    <a:lnTo>
                      <a:pt x="1411" y="458"/>
                    </a:lnTo>
                    <a:lnTo>
                      <a:pt x="1404" y="469"/>
                    </a:lnTo>
                    <a:lnTo>
                      <a:pt x="1397" y="476"/>
                    </a:lnTo>
                    <a:lnTo>
                      <a:pt x="1386" y="480"/>
                    </a:lnTo>
                    <a:lnTo>
                      <a:pt x="1375" y="480"/>
                    </a:lnTo>
                    <a:lnTo>
                      <a:pt x="1364" y="484"/>
                    </a:lnTo>
                    <a:lnTo>
                      <a:pt x="1353" y="484"/>
                    </a:lnTo>
                    <a:lnTo>
                      <a:pt x="1339" y="487"/>
                    </a:lnTo>
                    <a:lnTo>
                      <a:pt x="1328" y="491"/>
                    </a:lnTo>
                    <a:lnTo>
                      <a:pt x="1321" y="495"/>
                    </a:lnTo>
                    <a:lnTo>
                      <a:pt x="1317" y="498"/>
                    </a:lnTo>
                    <a:lnTo>
                      <a:pt x="1321" y="498"/>
                    </a:lnTo>
                    <a:lnTo>
                      <a:pt x="1335" y="495"/>
                    </a:lnTo>
                    <a:lnTo>
                      <a:pt x="1346" y="491"/>
                    </a:lnTo>
                    <a:lnTo>
                      <a:pt x="1357" y="487"/>
                    </a:lnTo>
                    <a:lnTo>
                      <a:pt x="1368" y="487"/>
                    </a:lnTo>
                    <a:lnTo>
                      <a:pt x="1371" y="484"/>
                    </a:lnTo>
                    <a:lnTo>
                      <a:pt x="1379" y="480"/>
                    </a:lnTo>
                    <a:lnTo>
                      <a:pt x="1390" y="480"/>
                    </a:lnTo>
                    <a:lnTo>
                      <a:pt x="1404" y="476"/>
                    </a:lnTo>
                    <a:lnTo>
                      <a:pt x="1422" y="476"/>
                    </a:lnTo>
                    <a:lnTo>
                      <a:pt x="1430" y="476"/>
                    </a:lnTo>
                    <a:lnTo>
                      <a:pt x="1419" y="462"/>
                    </a:lnTo>
                    <a:lnTo>
                      <a:pt x="1415" y="447"/>
                    </a:lnTo>
                    <a:close/>
                    <a:moveTo>
                      <a:pt x="1168" y="433"/>
                    </a:moveTo>
                    <a:lnTo>
                      <a:pt x="1164" y="436"/>
                    </a:lnTo>
                    <a:lnTo>
                      <a:pt x="1164" y="440"/>
                    </a:lnTo>
                    <a:lnTo>
                      <a:pt x="1157" y="444"/>
                    </a:lnTo>
                    <a:lnTo>
                      <a:pt x="1150" y="447"/>
                    </a:lnTo>
                    <a:lnTo>
                      <a:pt x="1142" y="444"/>
                    </a:lnTo>
                    <a:lnTo>
                      <a:pt x="1113" y="436"/>
                    </a:lnTo>
                    <a:lnTo>
                      <a:pt x="1124" y="447"/>
                    </a:lnTo>
                    <a:lnTo>
                      <a:pt x="1128" y="458"/>
                    </a:lnTo>
                    <a:lnTo>
                      <a:pt x="1128" y="466"/>
                    </a:lnTo>
                    <a:lnTo>
                      <a:pt x="1128" y="473"/>
                    </a:lnTo>
                    <a:lnTo>
                      <a:pt x="1128" y="476"/>
                    </a:lnTo>
                    <a:lnTo>
                      <a:pt x="1135" y="466"/>
                    </a:lnTo>
                    <a:lnTo>
                      <a:pt x="1146" y="458"/>
                    </a:lnTo>
                    <a:lnTo>
                      <a:pt x="1157" y="451"/>
                    </a:lnTo>
                    <a:lnTo>
                      <a:pt x="1164" y="447"/>
                    </a:lnTo>
                    <a:lnTo>
                      <a:pt x="1171" y="444"/>
                    </a:lnTo>
                    <a:lnTo>
                      <a:pt x="1168" y="440"/>
                    </a:lnTo>
                    <a:lnTo>
                      <a:pt x="1168" y="436"/>
                    </a:lnTo>
                    <a:lnTo>
                      <a:pt x="1168" y="433"/>
                    </a:lnTo>
                    <a:close/>
                    <a:moveTo>
                      <a:pt x="1077" y="429"/>
                    </a:moveTo>
                    <a:lnTo>
                      <a:pt x="1070" y="433"/>
                    </a:lnTo>
                    <a:lnTo>
                      <a:pt x="1062" y="436"/>
                    </a:lnTo>
                    <a:lnTo>
                      <a:pt x="1051" y="447"/>
                    </a:lnTo>
                    <a:lnTo>
                      <a:pt x="1041" y="458"/>
                    </a:lnTo>
                    <a:lnTo>
                      <a:pt x="1033" y="469"/>
                    </a:lnTo>
                    <a:lnTo>
                      <a:pt x="1030" y="480"/>
                    </a:lnTo>
                    <a:lnTo>
                      <a:pt x="1030" y="491"/>
                    </a:lnTo>
                    <a:lnTo>
                      <a:pt x="1030" y="495"/>
                    </a:lnTo>
                    <a:lnTo>
                      <a:pt x="1033" y="498"/>
                    </a:lnTo>
                    <a:lnTo>
                      <a:pt x="1048" y="495"/>
                    </a:lnTo>
                    <a:lnTo>
                      <a:pt x="1062" y="495"/>
                    </a:lnTo>
                    <a:lnTo>
                      <a:pt x="1070" y="495"/>
                    </a:lnTo>
                    <a:lnTo>
                      <a:pt x="1077" y="491"/>
                    </a:lnTo>
                    <a:lnTo>
                      <a:pt x="1081" y="491"/>
                    </a:lnTo>
                    <a:lnTo>
                      <a:pt x="1084" y="491"/>
                    </a:lnTo>
                    <a:lnTo>
                      <a:pt x="1091" y="491"/>
                    </a:lnTo>
                    <a:lnTo>
                      <a:pt x="1102" y="491"/>
                    </a:lnTo>
                    <a:lnTo>
                      <a:pt x="1110" y="487"/>
                    </a:lnTo>
                    <a:lnTo>
                      <a:pt x="1117" y="480"/>
                    </a:lnTo>
                    <a:lnTo>
                      <a:pt x="1121" y="469"/>
                    </a:lnTo>
                    <a:lnTo>
                      <a:pt x="1124" y="462"/>
                    </a:lnTo>
                    <a:lnTo>
                      <a:pt x="1117" y="451"/>
                    </a:lnTo>
                    <a:lnTo>
                      <a:pt x="1113" y="447"/>
                    </a:lnTo>
                    <a:lnTo>
                      <a:pt x="1110" y="440"/>
                    </a:lnTo>
                    <a:lnTo>
                      <a:pt x="1102" y="436"/>
                    </a:lnTo>
                    <a:lnTo>
                      <a:pt x="1091" y="429"/>
                    </a:lnTo>
                    <a:lnTo>
                      <a:pt x="1077" y="429"/>
                    </a:lnTo>
                    <a:close/>
                    <a:moveTo>
                      <a:pt x="408" y="425"/>
                    </a:moveTo>
                    <a:lnTo>
                      <a:pt x="415" y="436"/>
                    </a:lnTo>
                    <a:lnTo>
                      <a:pt x="415" y="451"/>
                    </a:lnTo>
                    <a:lnTo>
                      <a:pt x="415" y="455"/>
                    </a:lnTo>
                    <a:lnTo>
                      <a:pt x="415" y="458"/>
                    </a:lnTo>
                    <a:lnTo>
                      <a:pt x="411" y="462"/>
                    </a:lnTo>
                    <a:lnTo>
                      <a:pt x="404" y="466"/>
                    </a:lnTo>
                    <a:lnTo>
                      <a:pt x="397" y="466"/>
                    </a:lnTo>
                    <a:lnTo>
                      <a:pt x="382" y="462"/>
                    </a:lnTo>
                    <a:lnTo>
                      <a:pt x="368" y="462"/>
                    </a:lnTo>
                    <a:lnTo>
                      <a:pt x="360" y="462"/>
                    </a:lnTo>
                    <a:lnTo>
                      <a:pt x="375" y="466"/>
                    </a:lnTo>
                    <a:lnTo>
                      <a:pt x="390" y="473"/>
                    </a:lnTo>
                    <a:lnTo>
                      <a:pt x="404" y="480"/>
                    </a:lnTo>
                    <a:lnTo>
                      <a:pt x="415" y="495"/>
                    </a:lnTo>
                    <a:lnTo>
                      <a:pt x="422" y="498"/>
                    </a:lnTo>
                    <a:lnTo>
                      <a:pt x="419" y="487"/>
                    </a:lnTo>
                    <a:lnTo>
                      <a:pt x="419" y="476"/>
                    </a:lnTo>
                    <a:lnTo>
                      <a:pt x="419" y="469"/>
                    </a:lnTo>
                    <a:lnTo>
                      <a:pt x="422" y="462"/>
                    </a:lnTo>
                    <a:lnTo>
                      <a:pt x="430" y="458"/>
                    </a:lnTo>
                    <a:lnTo>
                      <a:pt x="437" y="455"/>
                    </a:lnTo>
                    <a:lnTo>
                      <a:pt x="444" y="455"/>
                    </a:lnTo>
                    <a:lnTo>
                      <a:pt x="437" y="451"/>
                    </a:lnTo>
                    <a:lnTo>
                      <a:pt x="422" y="440"/>
                    </a:lnTo>
                    <a:lnTo>
                      <a:pt x="408" y="425"/>
                    </a:lnTo>
                    <a:close/>
                    <a:moveTo>
                      <a:pt x="1062" y="418"/>
                    </a:moveTo>
                    <a:lnTo>
                      <a:pt x="1059" y="429"/>
                    </a:lnTo>
                    <a:lnTo>
                      <a:pt x="1070" y="425"/>
                    </a:lnTo>
                    <a:lnTo>
                      <a:pt x="1062" y="418"/>
                    </a:lnTo>
                    <a:close/>
                    <a:moveTo>
                      <a:pt x="1557" y="404"/>
                    </a:moveTo>
                    <a:lnTo>
                      <a:pt x="1561" y="411"/>
                    </a:lnTo>
                    <a:lnTo>
                      <a:pt x="1561" y="418"/>
                    </a:lnTo>
                    <a:lnTo>
                      <a:pt x="1561" y="425"/>
                    </a:lnTo>
                    <a:lnTo>
                      <a:pt x="1553" y="436"/>
                    </a:lnTo>
                    <a:lnTo>
                      <a:pt x="1546" y="447"/>
                    </a:lnTo>
                    <a:lnTo>
                      <a:pt x="1539" y="462"/>
                    </a:lnTo>
                    <a:lnTo>
                      <a:pt x="1531" y="476"/>
                    </a:lnTo>
                    <a:lnTo>
                      <a:pt x="1528" y="480"/>
                    </a:lnTo>
                    <a:lnTo>
                      <a:pt x="1535" y="473"/>
                    </a:lnTo>
                    <a:lnTo>
                      <a:pt x="1542" y="462"/>
                    </a:lnTo>
                    <a:lnTo>
                      <a:pt x="1550" y="451"/>
                    </a:lnTo>
                    <a:lnTo>
                      <a:pt x="1557" y="444"/>
                    </a:lnTo>
                    <a:lnTo>
                      <a:pt x="1571" y="436"/>
                    </a:lnTo>
                    <a:lnTo>
                      <a:pt x="1582" y="433"/>
                    </a:lnTo>
                    <a:lnTo>
                      <a:pt x="1601" y="429"/>
                    </a:lnTo>
                    <a:lnTo>
                      <a:pt x="1586" y="422"/>
                    </a:lnTo>
                    <a:lnTo>
                      <a:pt x="1579" y="415"/>
                    </a:lnTo>
                    <a:lnTo>
                      <a:pt x="1575" y="411"/>
                    </a:lnTo>
                    <a:lnTo>
                      <a:pt x="1571" y="404"/>
                    </a:lnTo>
                    <a:lnTo>
                      <a:pt x="1568" y="407"/>
                    </a:lnTo>
                    <a:lnTo>
                      <a:pt x="1568" y="407"/>
                    </a:lnTo>
                    <a:lnTo>
                      <a:pt x="1561" y="404"/>
                    </a:lnTo>
                    <a:lnTo>
                      <a:pt x="1557" y="404"/>
                    </a:lnTo>
                    <a:close/>
                    <a:moveTo>
                      <a:pt x="360" y="393"/>
                    </a:moveTo>
                    <a:lnTo>
                      <a:pt x="350" y="396"/>
                    </a:lnTo>
                    <a:lnTo>
                      <a:pt x="339" y="396"/>
                    </a:lnTo>
                    <a:lnTo>
                      <a:pt x="320" y="400"/>
                    </a:lnTo>
                    <a:lnTo>
                      <a:pt x="317" y="404"/>
                    </a:lnTo>
                    <a:lnTo>
                      <a:pt x="317" y="411"/>
                    </a:lnTo>
                    <a:lnTo>
                      <a:pt x="320" y="418"/>
                    </a:lnTo>
                    <a:lnTo>
                      <a:pt x="324" y="429"/>
                    </a:lnTo>
                    <a:lnTo>
                      <a:pt x="328" y="436"/>
                    </a:lnTo>
                    <a:lnTo>
                      <a:pt x="335" y="444"/>
                    </a:lnTo>
                    <a:lnTo>
                      <a:pt x="339" y="451"/>
                    </a:lnTo>
                    <a:lnTo>
                      <a:pt x="346" y="451"/>
                    </a:lnTo>
                    <a:lnTo>
                      <a:pt x="357" y="455"/>
                    </a:lnTo>
                    <a:lnTo>
                      <a:pt x="368" y="455"/>
                    </a:lnTo>
                    <a:lnTo>
                      <a:pt x="382" y="458"/>
                    </a:lnTo>
                    <a:lnTo>
                      <a:pt x="397" y="458"/>
                    </a:lnTo>
                    <a:lnTo>
                      <a:pt x="404" y="458"/>
                    </a:lnTo>
                    <a:lnTo>
                      <a:pt x="408" y="455"/>
                    </a:lnTo>
                    <a:lnTo>
                      <a:pt x="408" y="455"/>
                    </a:lnTo>
                    <a:lnTo>
                      <a:pt x="411" y="455"/>
                    </a:lnTo>
                    <a:lnTo>
                      <a:pt x="411" y="451"/>
                    </a:lnTo>
                    <a:lnTo>
                      <a:pt x="404" y="433"/>
                    </a:lnTo>
                    <a:lnTo>
                      <a:pt x="400" y="418"/>
                    </a:lnTo>
                    <a:lnTo>
                      <a:pt x="390" y="407"/>
                    </a:lnTo>
                    <a:lnTo>
                      <a:pt x="379" y="400"/>
                    </a:lnTo>
                    <a:lnTo>
                      <a:pt x="371" y="396"/>
                    </a:lnTo>
                    <a:lnTo>
                      <a:pt x="360" y="393"/>
                    </a:lnTo>
                    <a:close/>
                    <a:moveTo>
                      <a:pt x="299" y="393"/>
                    </a:moveTo>
                    <a:lnTo>
                      <a:pt x="306" y="407"/>
                    </a:lnTo>
                    <a:lnTo>
                      <a:pt x="306" y="422"/>
                    </a:lnTo>
                    <a:lnTo>
                      <a:pt x="309" y="440"/>
                    </a:lnTo>
                    <a:lnTo>
                      <a:pt x="306" y="447"/>
                    </a:lnTo>
                    <a:lnTo>
                      <a:pt x="306" y="462"/>
                    </a:lnTo>
                    <a:lnTo>
                      <a:pt x="302" y="476"/>
                    </a:lnTo>
                    <a:lnTo>
                      <a:pt x="309" y="469"/>
                    </a:lnTo>
                    <a:lnTo>
                      <a:pt x="317" y="462"/>
                    </a:lnTo>
                    <a:lnTo>
                      <a:pt x="328" y="458"/>
                    </a:lnTo>
                    <a:lnTo>
                      <a:pt x="339" y="458"/>
                    </a:lnTo>
                    <a:lnTo>
                      <a:pt x="342" y="458"/>
                    </a:lnTo>
                    <a:lnTo>
                      <a:pt x="331" y="455"/>
                    </a:lnTo>
                    <a:lnTo>
                      <a:pt x="324" y="444"/>
                    </a:lnTo>
                    <a:lnTo>
                      <a:pt x="317" y="433"/>
                    </a:lnTo>
                    <a:lnTo>
                      <a:pt x="313" y="422"/>
                    </a:lnTo>
                    <a:lnTo>
                      <a:pt x="309" y="411"/>
                    </a:lnTo>
                    <a:lnTo>
                      <a:pt x="309" y="404"/>
                    </a:lnTo>
                    <a:lnTo>
                      <a:pt x="313" y="400"/>
                    </a:lnTo>
                    <a:lnTo>
                      <a:pt x="317" y="396"/>
                    </a:lnTo>
                    <a:lnTo>
                      <a:pt x="320" y="396"/>
                    </a:lnTo>
                    <a:lnTo>
                      <a:pt x="320" y="396"/>
                    </a:lnTo>
                    <a:lnTo>
                      <a:pt x="313" y="396"/>
                    </a:lnTo>
                    <a:lnTo>
                      <a:pt x="299" y="393"/>
                    </a:lnTo>
                    <a:close/>
                    <a:moveTo>
                      <a:pt x="1721" y="393"/>
                    </a:moveTo>
                    <a:lnTo>
                      <a:pt x="1721" y="393"/>
                    </a:lnTo>
                    <a:lnTo>
                      <a:pt x="1717" y="396"/>
                    </a:lnTo>
                    <a:lnTo>
                      <a:pt x="1713" y="396"/>
                    </a:lnTo>
                    <a:lnTo>
                      <a:pt x="1710" y="396"/>
                    </a:lnTo>
                    <a:lnTo>
                      <a:pt x="1706" y="396"/>
                    </a:lnTo>
                    <a:lnTo>
                      <a:pt x="1710" y="407"/>
                    </a:lnTo>
                    <a:lnTo>
                      <a:pt x="1713" y="415"/>
                    </a:lnTo>
                    <a:lnTo>
                      <a:pt x="1713" y="407"/>
                    </a:lnTo>
                    <a:lnTo>
                      <a:pt x="1721" y="393"/>
                    </a:lnTo>
                    <a:close/>
                    <a:moveTo>
                      <a:pt x="1288" y="389"/>
                    </a:moveTo>
                    <a:lnTo>
                      <a:pt x="1291" y="400"/>
                    </a:lnTo>
                    <a:lnTo>
                      <a:pt x="1291" y="411"/>
                    </a:lnTo>
                    <a:lnTo>
                      <a:pt x="1291" y="422"/>
                    </a:lnTo>
                    <a:lnTo>
                      <a:pt x="1291" y="429"/>
                    </a:lnTo>
                    <a:lnTo>
                      <a:pt x="1299" y="429"/>
                    </a:lnTo>
                    <a:lnTo>
                      <a:pt x="1310" y="425"/>
                    </a:lnTo>
                    <a:lnTo>
                      <a:pt x="1317" y="425"/>
                    </a:lnTo>
                    <a:lnTo>
                      <a:pt x="1321" y="422"/>
                    </a:lnTo>
                    <a:lnTo>
                      <a:pt x="1321" y="418"/>
                    </a:lnTo>
                    <a:lnTo>
                      <a:pt x="1317" y="415"/>
                    </a:lnTo>
                    <a:lnTo>
                      <a:pt x="1313" y="407"/>
                    </a:lnTo>
                    <a:lnTo>
                      <a:pt x="1313" y="404"/>
                    </a:lnTo>
                    <a:lnTo>
                      <a:pt x="1310" y="400"/>
                    </a:lnTo>
                    <a:lnTo>
                      <a:pt x="1313" y="396"/>
                    </a:lnTo>
                    <a:lnTo>
                      <a:pt x="1313" y="393"/>
                    </a:lnTo>
                    <a:lnTo>
                      <a:pt x="1310" y="393"/>
                    </a:lnTo>
                    <a:lnTo>
                      <a:pt x="1306" y="393"/>
                    </a:lnTo>
                    <a:lnTo>
                      <a:pt x="1295" y="393"/>
                    </a:lnTo>
                    <a:lnTo>
                      <a:pt x="1288" y="389"/>
                    </a:lnTo>
                    <a:close/>
                    <a:moveTo>
                      <a:pt x="1171" y="382"/>
                    </a:moveTo>
                    <a:lnTo>
                      <a:pt x="1157" y="382"/>
                    </a:lnTo>
                    <a:lnTo>
                      <a:pt x="1161" y="389"/>
                    </a:lnTo>
                    <a:lnTo>
                      <a:pt x="1161" y="393"/>
                    </a:lnTo>
                    <a:lnTo>
                      <a:pt x="1164" y="404"/>
                    </a:lnTo>
                    <a:lnTo>
                      <a:pt x="1164" y="393"/>
                    </a:lnTo>
                    <a:lnTo>
                      <a:pt x="1168" y="385"/>
                    </a:lnTo>
                    <a:lnTo>
                      <a:pt x="1171" y="382"/>
                    </a:lnTo>
                    <a:close/>
                    <a:moveTo>
                      <a:pt x="1022" y="382"/>
                    </a:moveTo>
                    <a:lnTo>
                      <a:pt x="1033" y="385"/>
                    </a:lnTo>
                    <a:lnTo>
                      <a:pt x="1041" y="389"/>
                    </a:lnTo>
                    <a:lnTo>
                      <a:pt x="1048" y="393"/>
                    </a:lnTo>
                    <a:lnTo>
                      <a:pt x="1048" y="393"/>
                    </a:lnTo>
                    <a:lnTo>
                      <a:pt x="1048" y="393"/>
                    </a:lnTo>
                    <a:lnTo>
                      <a:pt x="1048" y="385"/>
                    </a:lnTo>
                    <a:lnTo>
                      <a:pt x="1051" y="382"/>
                    </a:lnTo>
                    <a:lnTo>
                      <a:pt x="1037" y="382"/>
                    </a:lnTo>
                    <a:lnTo>
                      <a:pt x="1022" y="382"/>
                    </a:lnTo>
                    <a:close/>
                    <a:moveTo>
                      <a:pt x="993" y="382"/>
                    </a:moveTo>
                    <a:lnTo>
                      <a:pt x="986" y="382"/>
                    </a:lnTo>
                    <a:lnTo>
                      <a:pt x="982" y="385"/>
                    </a:lnTo>
                    <a:lnTo>
                      <a:pt x="982" y="385"/>
                    </a:lnTo>
                    <a:lnTo>
                      <a:pt x="982" y="389"/>
                    </a:lnTo>
                    <a:lnTo>
                      <a:pt x="986" y="396"/>
                    </a:lnTo>
                    <a:lnTo>
                      <a:pt x="986" y="407"/>
                    </a:lnTo>
                    <a:lnTo>
                      <a:pt x="990" y="422"/>
                    </a:lnTo>
                    <a:lnTo>
                      <a:pt x="993" y="433"/>
                    </a:lnTo>
                    <a:lnTo>
                      <a:pt x="997" y="444"/>
                    </a:lnTo>
                    <a:lnTo>
                      <a:pt x="997" y="444"/>
                    </a:lnTo>
                    <a:lnTo>
                      <a:pt x="1001" y="447"/>
                    </a:lnTo>
                    <a:lnTo>
                      <a:pt x="1004" y="451"/>
                    </a:lnTo>
                    <a:lnTo>
                      <a:pt x="1011" y="455"/>
                    </a:lnTo>
                    <a:lnTo>
                      <a:pt x="1019" y="458"/>
                    </a:lnTo>
                    <a:lnTo>
                      <a:pt x="1030" y="455"/>
                    </a:lnTo>
                    <a:lnTo>
                      <a:pt x="1037" y="447"/>
                    </a:lnTo>
                    <a:lnTo>
                      <a:pt x="1048" y="440"/>
                    </a:lnTo>
                    <a:lnTo>
                      <a:pt x="1051" y="429"/>
                    </a:lnTo>
                    <a:lnTo>
                      <a:pt x="1055" y="422"/>
                    </a:lnTo>
                    <a:lnTo>
                      <a:pt x="1055" y="415"/>
                    </a:lnTo>
                    <a:lnTo>
                      <a:pt x="1051" y="404"/>
                    </a:lnTo>
                    <a:lnTo>
                      <a:pt x="1044" y="396"/>
                    </a:lnTo>
                    <a:lnTo>
                      <a:pt x="1037" y="393"/>
                    </a:lnTo>
                    <a:lnTo>
                      <a:pt x="1026" y="389"/>
                    </a:lnTo>
                    <a:lnTo>
                      <a:pt x="1015" y="385"/>
                    </a:lnTo>
                    <a:lnTo>
                      <a:pt x="1001" y="382"/>
                    </a:lnTo>
                    <a:lnTo>
                      <a:pt x="993" y="382"/>
                    </a:lnTo>
                    <a:close/>
                    <a:moveTo>
                      <a:pt x="1470" y="378"/>
                    </a:moveTo>
                    <a:lnTo>
                      <a:pt x="1473" y="389"/>
                    </a:lnTo>
                    <a:lnTo>
                      <a:pt x="1477" y="404"/>
                    </a:lnTo>
                    <a:lnTo>
                      <a:pt x="1481" y="418"/>
                    </a:lnTo>
                    <a:lnTo>
                      <a:pt x="1484" y="433"/>
                    </a:lnTo>
                    <a:lnTo>
                      <a:pt x="1484" y="418"/>
                    </a:lnTo>
                    <a:lnTo>
                      <a:pt x="1484" y="404"/>
                    </a:lnTo>
                    <a:lnTo>
                      <a:pt x="1488" y="389"/>
                    </a:lnTo>
                    <a:lnTo>
                      <a:pt x="1488" y="389"/>
                    </a:lnTo>
                    <a:lnTo>
                      <a:pt x="1484" y="389"/>
                    </a:lnTo>
                    <a:lnTo>
                      <a:pt x="1481" y="389"/>
                    </a:lnTo>
                    <a:lnTo>
                      <a:pt x="1473" y="385"/>
                    </a:lnTo>
                    <a:lnTo>
                      <a:pt x="1470" y="382"/>
                    </a:lnTo>
                    <a:lnTo>
                      <a:pt x="1470" y="378"/>
                    </a:lnTo>
                    <a:close/>
                    <a:moveTo>
                      <a:pt x="1106" y="378"/>
                    </a:moveTo>
                    <a:lnTo>
                      <a:pt x="1084" y="378"/>
                    </a:lnTo>
                    <a:lnTo>
                      <a:pt x="1073" y="382"/>
                    </a:lnTo>
                    <a:lnTo>
                      <a:pt x="1062" y="382"/>
                    </a:lnTo>
                    <a:lnTo>
                      <a:pt x="1059" y="385"/>
                    </a:lnTo>
                    <a:lnTo>
                      <a:pt x="1055" y="385"/>
                    </a:lnTo>
                    <a:lnTo>
                      <a:pt x="1055" y="389"/>
                    </a:lnTo>
                    <a:lnTo>
                      <a:pt x="1055" y="400"/>
                    </a:lnTo>
                    <a:lnTo>
                      <a:pt x="1062" y="407"/>
                    </a:lnTo>
                    <a:lnTo>
                      <a:pt x="1070" y="415"/>
                    </a:lnTo>
                    <a:lnTo>
                      <a:pt x="1073" y="418"/>
                    </a:lnTo>
                    <a:lnTo>
                      <a:pt x="1077" y="422"/>
                    </a:lnTo>
                    <a:lnTo>
                      <a:pt x="1081" y="422"/>
                    </a:lnTo>
                    <a:lnTo>
                      <a:pt x="1091" y="425"/>
                    </a:lnTo>
                    <a:lnTo>
                      <a:pt x="1102" y="429"/>
                    </a:lnTo>
                    <a:lnTo>
                      <a:pt x="1113" y="429"/>
                    </a:lnTo>
                    <a:lnTo>
                      <a:pt x="1128" y="433"/>
                    </a:lnTo>
                    <a:lnTo>
                      <a:pt x="1142" y="440"/>
                    </a:lnTo>
                    <a:lnTo>
                      <a:pt x="1150" y="440"/>
                    </a:lnTo>
                    <a:lnTo>
                      <a:pt x="1153" y="440"/>
                    </a:lnTo>
                    <a:lnTo>
                      <a:pt x="1157" y="436"/>
                    </a:lnTo>
                    <a:lnTo>
                      <a:pt x="1161" y="433"/>
                    </a:lnTo>
                    <a:lnTo>
                      <a:pt x="1161" y="425"/>
                    </a:lnTo>
                    <a:lnTo>
                      <a:pt x="1161" y="415"/>
                    </a:lnTo>
                    <a:lnTo>
                      <a:pt x="1157" y="404"/>
                    </a:lnTo>
                    <a:lnTo>
                      <a:pt x="1157" y="396"/>
                    </a:lnTo>
                    <a:lnTo>
                      <a:pt x="1153" y="389"/>
                    </a:lnTo>
                    <a:lnTo>
                      <a:pt x="1153" y="385"/>
                    </a:lnTo>
                    <a:lnTo>
                      <a:pt x="1150" y="385"/>
                    </a:lnTo>
                    <a:lnTo>
                      <a:pt x="1139" y="382"/>
                    </a:lnTo>
                    <a:lnTo>
                      <a:pt x="1124" y="378"/>
                    </a:lnTo>
                    <a:lnTo>
                      <a:pt x="1106" y="378"/>
                    </a:lnTo>
                    <a:close/>
                    <a:moveTo>
                      <a:pt x="386" y="378"/>
                    </a:moveTo>
                    <a:lnTo>
                      <a:pt x="379" y="382"/>
                    </a:lnTo>
                    <a:lnTo>
                      <a:pt x="368" y="385"/>
                    </a:lnTo>
                    <a:lnTo>
                      <a:pt x="360" y="389"/>
                    </a:lnTo>
                    <a:lnTo>
                      <a:pt x="371" y="389"/>
                    </a:lnTo>
                    <a:lnTo>
                      <a:pt x="382" y="393"/>
                    </a:lnTo>
                    <a:lnTo>
                      <a:pt x="393" y="400"/>
                    </a:lnTo>
                    <a:lnTo>
                      <a:pt x="390" y="389"/>
                    </a:lnTo>
                    <a:lnTo>
                      <a:pt x="386" y="378"/>
                    </a:lnTo>
                    <a:close/>
                    <a:moveTo>
                      <a:pt x="1528" y="375"/>
                    </a:moveTo>
                    <a:lnTo>
                      <a:pt x="1524" y="375"/>
                    </a:lnTo>
                    <a:lnTo>
                      <a:pt x="1513" y="378"/>
                    </a:lnTo>
                    <a:lnTo>
                      <a:pt x="1506" y="378"/>
                    </a:lnTo>
                    <a:lnTo>
                      <a:pt x="1502" y="382"/>
                    </a:lnTo>
                    <a:lnTo>
                      <a:pt x="1499" y="385"/>
                    </a:lnTo>
                    <a:lnTo>
                      <a:pt x="1495" y="393"/>
                    </a:lnTo>
                    <a:lnTo>
                      <a:pt x="1491" y="404"/>
                    </a:lnTo>
                    <a:lnTo>
                      <a:pt x="1491" y="418"/>
                    </a:lnTo>
                    <a:lnTo>
                      <a:pt x="1491" y="429"/>
                    </a:lnTo>
                    <a:lnTo>
                      <a:pt x="1488" y="444"/>
                    </a:lnTo>
                    <a:lnTo>
                      <a:pt x="1484" y="458"/>
                    </a:lnTo>
                    <a:lnTo>
                      <a:pt x="1481" y="469"/>
                    </a:lnTo>
                    <a:lnTo>
                      <a:pt x="1481" y="476"/>
                    </a:lnTo>
                    <a:lnTo>
                      <a:pt x="1484" y="480"/>
                    </a:lnTo>
                    <a:lnTo>
                      <a:pt x="1484" y="484"/>
                    </a:lnTo>
                    <a:lnTo>
                      <a:pt x="1491" y="487"/>
                    </a:lnTo>
                    <a:lnTo>
                      <a:pt x="1499" y="491"/>
                    </a:lnTo>
                    <a:lnTo>
                      <a:pt x="1502" y="495"/>
                    </a:lnTo>
                    <a:lnTo>
                      <a:pt x="1510" y="495"/>
                    </a:lnTo>
                    <a:lnTo>
                      <a:pt x="1513" y="491"/>
                    </a:lnTo>
                    <a:lnTo>
                      <a:pt x="1517" y="484"/>
                    </a:lnTo>
                    <a:lnTo>
                      <a:pt x="1524" y="473"/>
                    </a:lnTo>
                    <a:lnTo>
                      <a:pt x="1531" y="458"/>
                    </a:lnTo>
                    <a:lnTo>
                      <a:pt x="1542" y="444"/>
                    </a:lnTo>
                    <a:lnTo>
                      <a:pt x="1550" y="433"/>
                    </a:lnTo>
                    <a:lnTo>
                      <a:pt x="1553" y="422"/>
                    </a:lnTo>
                    <a:lnTo>
                      <a:pt x="1553" y="415"/>
                    </a:lnTo>
                    <a:lnTo>
                      <a:pt x="1553" y="407"/>
                    </a:lnTo>
                    <a:lnTo>
                      <a:pt x="1546" y="396"/>
                    </a:lnTo>
                    <a:lnTo>
                      <a:pt x="1542" y="385"/>
                    </a:lnTo>
                    <a:lnTo>
                      <a:pt x="1535" y="378"/>
                    </a:lnTo>
                    <a:lnTo>
                      <a:pt x="1531" y="375"/>
                    </a:lnTo>
                    <a:lnTo>
                      <a:pt x="1528" y="375"/>
                    </a:lnTo>
                    <a:close/>
                    <a:moveTo>
                      <a:pt x="1401" y="371"/>
                    </a:moveTo>
                    <a:lnTo>
                      <a:pt x="1404" y="378"/>
                    </a:lnTo>
                    <a:lnTo>
                      <a:pt x="1401" y="389"/>
                    </a:lnTo>
                    <a:lnTo>
                      <a:pt x="1397" y="404"/>
                    </a:lnTo>
                    <a:lnTo>
                      <a:pt x="1397" y="411"/>
                    </a:lnTo>
                    <a:lnTo>
                      <a:pt x="1401" y="415"/>
                    </a:lnTo>
                    <a:lnTo>
                      <a:pt x="1404" y="422"/>
                    </a:lnTo>
                    <a:lnTo>
                      <a:pt x="1411" y="429"/>
                    </a:lnTo>
                    <a:lnTo>
                      <a:pt x="1415" y="436"/>
                    </a:lnTo>
                    <a:lnTo>
                      <a:pt x="1415" y="444"/>
                    </a:lnTo>
                    <a:lnTo>
                      <a:pt x="1415" y="436"/>
                    </a:lnTo>
                    <a:lnTo>
                      <a:pt x="1415" y="425"/>
                    </a:lnTo>
                    <a:lnTo>
                      <a:pt x="1415" y="418"/>
                    </a:lnTo>
                    <a:lnTo>
                      <a:pt x="1411" y="407"/>
                    </a:lnTo>
                    <a:lnTo>
                      <a:pt x="1408" y="400"/>
                    </a:lnTo>
                    <a:lnTo>
                      <a:pt x="1404" y="393"/>
                    </a:lnTo>
                    <a:lnTo>
                      <a:pt x="1404" y="385"/>
                    </a:lnTo>
                    <a:lnTo>
                      <a:pt x="1404" y="378"/>
                    </a:lnTo>
                    <a:lnTo>
                      <a:pt x="1408" y="371"/>
                    </a:lnTo>
                    <a:lnTo>
                      <a:pt x="1404" y="371"/>
                    </a:lnTo>
                    <a:lnTo>
                      <a:pt x="1401" y="371"/>
                    </a:lnTo>
                    <a:close/>
                    <a:moveTo>
                      <a:pt x="666" y="371"/>
                    </a:moveTo>
                    <a:lnTo>
                      <a:pt x="651" y="371"/>
                    </a:lnTo>
                    <a:lnTo>
                      <a:pt x="637" y="375"/>
                    </a:lnTo>
                    <a:lnTo>
                      <a:pt x="637" y="375"/>
                    </a:lnTo>
                    <a:lnTo>
                      <a:pt x="633" y="382"/>
                    </a:lnTo>
                    <a:lnTo>
                      <a:pt x="630" y="389"/>
                    </a:lnTo>
                    <a:lnTo>
                      <a:pt x="630" y="400"/>
                    </a:lnTo>
                    <a:lnTo>
                      <a:pt x="626" y="425"/>
                    </a:lnTo>
                    <a:lnTo>
                      <a:pt x="630" y="466"/>
                    </a:lnTo>
                    <a:lnTo>
                      <a:pt x="633" y="480"/>
                    </a:lnTo>
                    <a:lnTo>
                      <a:pt x="637" y="491"/>
                    </a:lnTo>
                    <a:lnTo>
                      <a:pt x="640" y="502"/>
                    </a:lnTo>
                    <a:lnTo>
                      <a:pt x="644" y="506"/>
                    </a:lnTo>
                    <a:lnTo>
                      <a:pt x="648" y="513"/>
                    </a:lnTo>
                    <a:lnTo>
                      <a:pt x="659" y="527"/>
                    </a:lnTo>
                    <a:lnTo>
                      <a:pt x="670" y="538"/>
                    </a:lnTo>
                    <a:lnTo>
                      <a:pt x="677" y="546"/>
                    </a:lnTo>
                    <a:lnTo>
                      <a:pt x="680" y="549"/>
                    </a:lnTo>
                    <a:lnTo>
                      <a:pt x="688" y="549"/>
                    </a:lnTo>
                    <a:lnTo>
                      <a:pt x="699" y="542"/>
                    </a:lnTo>
                    <a:lnTo>
                      <a:pt x="706" y="516"/>
                    </a:lnTo>
                    <a:lnTo>
                      <a:pt x="706" y="480"/>
                    </a:lnTo>
                    <a:lnTo>
                      <a:pt x="706" y="429"/>
                    </a:lnTo>
                    <a:lnTo>
                      <a:pt x="699" y="396"/>
                    </a:lnTo>
                    <a:lnTo>
                      <a:pt x="691" y="375"/>
                    </a:lnTo>
                    <a:lnTo>
                      <a:pt x="684" y="371"/>
                    </a:lnTo>
                    <a:lnTo>
                      <a:pt x="677" y="371"/>
                    </a:lnTo>
                    <a:lnTo>
                      <a:pt x="666" y="371"/>
                    </a:lnTo>
                    <a:close/>
                    <a:moveTo>
                      <a:pt x="1451" y="367"/>
                    </a:moveTo>
                    <a:lnTo>
                      <a:pt x="1437" y="371"/>
                    </a:lnTo>
                    <a:lnTo>
                      <a:pt x="1422" y="375"/>
                    </a:lnTo>
                    <a:lnTo>
                      <a:pt x="1419" y="375"/>
                    </a:lnTo>
                    <a:lnTo>
                      <a:pt x="1415" y="378"/>
                    </a:lnTo>
                    <a:lnTo>
                      <a:pt x="1411" y="382"/>
                    </a:lnTo>
                    <a:lnTo>
                      <a:pt x="1411" y="389"/>
                    </a:lnTo>
                    <a:lnTo>
                      <a:pt x="1415" y="396"/>
                    </a:lnTo>
                    <a:lnTo>
                      <a:pt x="1419" y="404"/>
                    </a:lnTo>
                    <a:lnTo>
                      <a:pt x="1422" y="415"/>
                    </a:lnTo>
                    <a:lnTo>
                      <a:pt x="1422" y="425"/>
                    </a:lnTo>
                    <a:lnTo>
                      <a:pt x="1422" y="436"/>
                    </a:lnTo>
                    <a:lnTo>
                      <a:pt x="1422" y="451"/>
                    </a:lnTo>
                    <a:lnTo>
                      <a:pt x="1430" y="462"/>
                    </a:lnTo>
                    <a:lnTo>
                      <a:pt x="1441" y="476"/>
                    </a:lnTo>
                    <a:lnTo>
                      <a:pt x="1444" y="480"/>
                    </a:lnTo>
                    <a:lnTo>
                      <a:pt x="1448" y="480"/>
                    </a:lnTo>
                    <a:lnTo>
                      <a:pt x="1455" y="480"/>
                    </a:lnTo>
                    <a:lnTo>
                      <a:pt x="1462" y="476"/>
                    </a:lnTo>
                    <a:lnTo>
                      <a:pt x="1466" y="466"/>
                    </a:lnTo>
                    <a:lnTo>
                      <a:pt x="1473" y="455"/>
                    </a:lnTo>
                    <a:lnTo>
                      <a:pt x="1477" y="444"/>
                    </a:lnTo>
                    <a:lnTo>
                      <a:pt x="1477" y="429"/>
                    </a:lnTo>
                    <a:lnTo>
                      <a:pt x="1473" y="418"/>
                    </a:lnTo>
                    <a:lnTo>
                      <a:pt x="1470" y="404"/>
                    </a:lnTo>
                    <a:lnTo>
                      <a:pt x="1466" y="393"/>
                    </a:lnTo>
                    <a:lnTo>
                      <a:pt x="1462" y="385"/>
                    </a:lnTo>
                    <a:lnTo>
                      <a:pt x="1462" y="375"/>
                    </a:lnTo>
                    <a:lnTo>
                      <a:pt x="1462" y="371"/>
                    </a:lnTo>
                    <a:lnTo>
                      <a:pt x="1459" y="367"/>
                    </a:lnTo>
                    <a:lnTo>
                      <a:pt x="1451" y="367"/>
                    </a:lnTo>
                    <a:close/>
                    <a:moveTo>
                      <a:pt x="731" y="364"/>
                    </a:moveTo>
                    <a:lnTo>
                      <a:pt x="717" y="371"/>
                    </a:lnTo>
                    <a:lnTo>
                      <a:pt x="699" y="375"/>
                    </a:lnTo>
                    <a:lnTo>
                      <a:pt x="702" y="385"/>
                    </a:lnTo>
                    <a:lnTo>
                      <a:pt x="706" y="396"/>
                    </a:lnTo>
                    <a:lnTo>
                      <a:pt x="710" y="411"/>
                    </a:lnTo>
                    <a:lnTo>
                      <a:pt x="717" y="393"/>
                    </a:lnTo>
                    <a:lnTo>
                      <a:pt x="720" y="378"/>
                    </a:lnTo>
                    <a:lnTo>
                      <a:pt x="731" y="364"/>
                    </a:lnTo>
                    <a:close/>
                    <a:moveTo>
                      <a:pt x="1375" y="364"/>
                    </a:moveTo>
                    <a:lnTo>
                      <a:pt x="1368" y="367"/>
                    </a:lnTo>
                    <a:lnTo>
                      <a:pt x="1361" y="371"/>
                    </a:lnTo>
                    <a:lnTo>
                      <a:pt x="1350" y="378"/>
                    </a:lnTo>
                    <a:lnTo>
                      <a:pt x="1342" y="385"/>
                    </a:lnTo>
                    <a:lnTo>
                      <a:pt x="1331" y="393"/>
                    </a:lnTo>
                    <a:lnTo>
                      <a:pt x="1324" y="396"/>
                    </a:lnTo>
                    <a:lnTo>
                      <a:pt x="1317" y="400"/>
                    </a:lnTo>
                    <a:lnTo>
                      <a:pt x="1317" y="400"/>
                    </a:lnTo>
                    <a:lnTo>
                      <a:pt x="1321" y="404"/>
                    </a:lnTo>
                    <a:lnTo>
                      <a:pt x="1321" y="407"/>
                    </a:lnTo>
                    <a:lnTo>
                      <a:pt x="1324" y="415"/>
                    </a:lnTo>
                    <a:lnTo>
                      <a:pt x="1328" y="422"/>
                    </a:lnTo>
                    <a:lnTo>
                      <a:pt x="1324" y="425"/>
                    </a:lnTo>
                    <a:lnTo>
                      <a:pt x="1321" y="429"/>
                    </a:lnTo>
                    <a:lnTo>
                      <a:pt x="1317" y="433"/>
                    </a:lnTo>
                    <a:lnTo>
                      <a:pt x="1310" y="433"/>
                    </a:lnTo>
                    <a:lnTo>
                      <a:pt x="1295" y="436"/>
                    </a:lnTo>
                    <a:lnTo>
                      <a:pt x="1284" y="440"/>
                    </a:lnTo>
                    <a:lnTo>
                      <a:pt x="1277" y="451"/>
                    </a:lnTo>
                    <a:lnTo>
                      <a:pt x="1273" y="462"/>
                    </a:lnTo>
                    <a:lnTo>
                      <a:pt x="1273" y="476"/>
                    </a:lnTo>
                    <a:lnTo>
                      <a:pt x="1281" y="491"/>
                    </a:lnTo>
                    <a:lnTo>
                      <a:pt x="1284" y="495"/>
                    </a:lnTo>
                    <a:lnTo>
                      <a:pt x="1288" y="498"/>
                    </a:lnTo>
                    <a:lnTo>
                      <a:pt x="1291" y="498"/>
                    </a:lnTo>
                    <a:lnTo>
                      <a:pt x="1299" y="498"/>
                    </a:lnTo>
                    <a:lnTo>
                      <a:pt x="1310" y="495"/>
                    </a:lnTo>
                    <a:lnTo>
                      <a:pt x="1317" y="491"/>
                    </a:lnTo>
                    <a:lnTo>
                      <a:pt x="1328" y="484"/>
                    </a:lnTo>
                    <a:lnTo>
                      <a:pt x="1335" y="480"/>
                    </a:lnTo>
                    <a:lnTo>
                      <a:pt x="1350" y="476"/>
                    </a:lnTo>
                    <a:lnTo>
                      <a:pt x="1364" y="476"/>
                    </a:lnTo>
                    <a:lnTo>
                      <a:pt x="1375" y="476"/>
                    </a:lnTo>
                    <a:lnTo>
                      <a:pt x="1382" y="473"/>
                    </a:lnTo>
                    <a:lnTo>
                      <a:pt x="1393" y="469"/>
                    </a:lnTo>
                    <a:lnTo>
                      <a:pt x="1401" y="462"/>
                    </a:lnTo>
                    <a:lnTo>
                      <a:pt x="1404" y="455"/>
                    </a:lnTo>
                    <a:lnTo>
                      <a:pt x="1408" y="447"/>
                    </a:lnTo>
                    <a:lnTo>
                      <a:pt x="1408" y="444"/>
                    </a:lnTo>
                    <a:lnTo>
                      <a:pt x="1408" y="436"/>
                    </a:lnTo>
                    <a:lnTo>
                      <a:pt x="1404" y="433"/>
                    </a:lnTo>
                    <a:lnTo>
                      <a:pt x="1401" y="425"/>
                    </a:lnTo>
                    <a:lnTo>
                      <a:pt x="1397" y="422"/>
                    </a:lnTo>
                    <a:lnTo>
                      <a:pt x="1393" y="415"/>
                    </a:lnTo>
                    <a:lnTo>
                      <a:pt x="1390" y="411"/>
                    </a:lnTo>
                    <a:lnTo>
                      <a:pt x="1393" y="404"/>
                    </a:lnTo>
                    <a:lnTo>
                      <a:pt x="1397" y="389"/>
                    </a:lnTo>
                    <a:lnTo>
                      <a:pt x="1397" y="378"/>
                    </a:lnTo>
                    <a:lnTo>
                      <a:pt x="1393" y="375"/>
                    </a:lnTo>
                    <a:lnTo>
                      <a:pt x="1390" y="371"/>
                    </a:lnTo>
                    <a:lnTo>
                      <a:pt x="1386" y="367"/>
                    </a:lnTo>
                    <a:lnTo>
                      <a:pt x="1375" y="364"/>
                    </a:lnTo>
                    <a:close/>
                    <a:moveTo>
                      <a:pt x="1251" y="364"/>
                    </a:moveTo>
                    <a:lnTo>
                      <a:pt x="1244" y="364"/>
                    </a:lnTo>
                    <a:lnTo>
                      <a:pt x="1237" y="371"/>
                    </a:lnTo>
                    <a:lnTo>
                      <a:pt x="1222" y="375"/>
                    </a:lnTo>
                    <a:lnTo>
                      <a:pt x="1208" y="378"/>
                    </a:lnTo>
                    <a:lnTo>
                      <a:pt x="1186" y="382"/>
                    </a:lnTo>
                    <a:lnTo>
                      <a:pt x="1186" y="382"/>
                    </a:lnTo>
                    <a:lnTo>
                      <a:pt x="1186" y="382"/>
                    </a:lnTo>
                    <a:lnTo>
                      <a:pt x="1179" y="382"/>
                    </a:lnTo>
                    <a:lnTo>
                      <a:pt x="1175" y="389"/>
                    </a:lnTo>
                    <a:lnTo>
                      <a:pt x="1171" y="400"/>
                    </a:lnTo>
                    <a:lnTo>
                      <a:pt x="1171" y="411"/>
                    </a:lnTo>
                    <a:lnTo>
                      <a:pt x="1171" y="422"/>
                    </a:lnTo>
                    <a:lnTo>
                      <a:pt x="1175" y="436"/>
                    </a:lnTo>
                    <a:lnTo>
                      <a:pt x="1175" y="440"/>
                    </a:lnTo>
                    <a:lnTo>
                      <a:pt x="1179" y="440"/>
                    </a:lnTo>
                    <a:lnTo>
                      <a:pt x="1179" y="440"/>
                    </a:lnTo>
                    <a:lnTo>
                      <a:pt x="1179" y="440"/>
                    </a:lnTo>
                    <a:lnTo>
                      <a:pt x="1182" y="440"/>
                    </a:lnTo>
                    <a:lnTo>
                      <a:pt x="1190" y="436"/>
                    </a:lnTo>
                    <a:lnTo>
                      <a:pt x="1201" y="436"/>
                    </a:lnTo>
                    <a:lnTo>
                      <a:pt x="1208" y="436"/>
                    </a:lnTo>
                    <a:lnTo>
                      <a:pt x="1215" y="440"/>
                    </a:lnTo>
                    <a:lnTo>
                      <a:pt x="1226" y="444"/>
                    </a:lnTo>
                    <a:lnTo>
                      <a:pt x="1226" y="444"/>
                    </a:lnTo>
                    <a:lnTo>
                      <a:pt x="1233" y="447"/>
                    </a:lnTo>
                    <a:lnTo>
                      <a:pt x="1244" y="447"/>
                    </a:lnTo>
                    <a:lnTo>
                      <a:pt x="1255" y="447"/>
                    </a:lnTo>
                    <a:lnTo>
                      <a:pt x="1266" y="444"/>
                    </a:lnTo>
                    <a:lnTo>
                      <a:pt x="1277" y="436"/>
                    </a:lnTo>
                    <a:lnTo>
                      <a:pt x="1284" y="429"/>
                    </a:lnTo>
                    <a:lnTo>
                      <a:pt x="1288" y="422"/>
                    </a:lnTo>
                    <a:lnTo>
                      <a:pt x="1288" y="411"/>
                    </a:lnTo>
                    <a:lnTo>
                      <a:pt x="1284" y="400"/>
                    </a:lnTo>
                    <a:lnTo>
                      <a:pt x="1281" y="385"/>
                    </a:lnTo>
                    <a:lnTo>
                      <a:pt x="1273" y="378"/>
                    </a:lnTo>
                    <a:lnTo>
                      <a:pt x="1266" y="371"/>
                    </a:lnTo>
                    <a:lnTo>
                      <a:pt x="1262" y="367"/>
                    </a:lnTo>
                    <a:lnTo>
                      <a:pt x="1255" y="364"/>
                    </a:lnTo>
                    <a:lnTo>
                      <a:pt x="1255" y="364"/>
                    </a:lnTo>
                    <a:lnTo>
                      <a:pt x="1251" y="364"/>
                    </a:lnTo>
                    <a:close/>
                    <a:moveTo>
                      <a:pt x="568" y="364"/>
                    </a:moveTo>
                    <a:lnTo>
                      <a:pt x="557" y="364"/>
                    </a:lnTo>
                    <a:lnTo>
                      <a:pt x="542" y="364"/>
                    </a:lnTo>
                    <a:lnTo>
                      <a:pt x="531" y="367"/>
                    </a:lnTo>
                    <a:lnTo>
                      <a:pt x="524" y="371"/>
                    </a:lnTo>
                    <a:lnTo>
                      <a:pt x="517" y="375"/>
                    </a:lnTo>
                    <a:lnTo>
                      <a:pt x="513" y="382"/>
                    </a:lnTo>
                    <a:lnTo>
                      <a:pt x="510" y="389"/>
                    </a:lnTo>
                    <a:lnTo>
                      <a:pt x="510" y="400"/>
                    </a:lnTo>
                    <a:lnTo>
                      <a:pt x="513" y="418"/>
                    </a:lnTo>
                    <a:lnTo>
                      <a:pt x="517" y="436"/>
                    </a:lnTo>
                    <a:lnTo>
                      <a:pt x="517" y="440"/>
                    </a:lnTo>
                    <a:lnTo>
                      <a:pt x="524" y="447"/>
                    </a:lnTo>
                    <a:lnTo>
                      <a:pt x="535" y="458"/>
                    </a:lnTo>
                    <a:lnTo>
                      <a:pt x="546" y="469"/>
                    </a:lnTo>
                    <a:lnTo>
                      <a:pt x="560" y="473"/>
                    </a:lnTo>
                    <a:lnTo>
                      <a:pt x="564" y="473"/>
                    </a:lnTo>
                    <a:lnTo>
                      <a:pt x="579" y="480"/>
                    </a:lnTo>
                    <a:lnTo>
                      <a:pt x="593" y="487"/>
                    </a:lnTo>
                    <a:lnTo>
                      <a:pt x="597" y="487"/>
                    </a:lnTo>
                    <a:lnTo>
                      <a:pt x="604" y="487"/>
                    </a:lnTo>
                    <a:lnTo>
                      <a:pt x="611" y="487"/>
                    </a:lnTo>
                    <a:lnTo>
                      <a:pt x="615" y="484"/>
                    </a:lnTo>
                    <a:lnTo>
                      <a:pt x="615" y="484"/>
                    </a:lnTo>
                    <a:lnTo>
                      <a:pt x="619" y="476"/>
                    </a:lnTo>
                    <a:lnTo>
                      <a:pt x="622" y="466"/>
                    </a:lnTo>
                    <a:lnTo>
                      <a:pt x="622" y="400"/>
                    </a:lnTo>
                    <a:lnTo>
                      <a:pt x="619" y="389"/>
                    </a:lnTo>
                    <a:lnTo>
                      <a:pt x="615" y="378"/>
                    </a:lnTo>
                    <a:lnTo>
                      <a:pt x="608" y="371"/>
                    </a:lnTo>
                    <a:lnTo>
                      <a:pt x="597" y="367"/>
                    </a:lnTo>
                    <a:lnTo>
                      <a:pt x="586" y="364"/>
                    </a:lnTo>
                    <a:lnTo>
                      <a:pt x="568" y="364"/>
                    </a:lnTo>
                    <a:close/>
                    <a:moveTo>
                      <a:pt x="960" y="360"/>
                    </a:moveTo>
                    <a:lnTo>
                      <a:pt x="971" y="389"/>
                    </a:lnTo>
                    <a:lnTo>
                      <a:pt x="979" y="422"/>
                    </a:lnTo>
                    <a:lnTo>
                      <a:pt x="979" y="455"/>
                    </a:lnTo>
                    <a:lnTo>
                      <a:pt x="979" y="455"/>
                    </a:lnTo>
                    <a:lnTo>
                      <a:pt x="986" y="447"/>
                    </a:lnTo>
                    <a:lnTo>
                      <a:pt x="990" y="447"/>
                    </a:lnTo>
                    <a:lnTo>
                      <a:pt x="986" y="436"/>
                    </a:lnTo>
                    <a:lnTo>
                      <a:pt x="982" y="422"/>
                    </a:lnTo>
                    <a:lnTo>
                      <a:pt x="979" y="411"/>
                    </a:lnTo>
                    <a:lnTo>
                      <a:pt x="979" y="396"/>
                    </a:lnTo>
                    <a:lnTo>
                      <a:pt x="975" y="389"/>
                    </a:lnTo>
                    <a:lnTo>
                      <a:pt x="975" y="385"/>
                    </a:lnTo>
                    <a:lnTo>
                      <a:pt x="979" y="378"/>
                    </a:lnTo>
                    <a:lnTo>
                      <a:pt x="982" y="378"/>
                    </a:lnTo>
                    <a:lnTo>
                      <a:pt x="990" y="375"/>
                    </a:lnTo>
                    <a:lnTo>
                      <a:pt x="975" y="367"/>
                    </a:lnTo>
                    <a:lnTo>
                      <a:pt x="960" y="360"/>
                    </a:lnTo>
                    <a:close/>
                    <a:moveTo>
                      <a:pt x="1477" y="360"/>
                    </a:moveTo>
                    <a:lnTo>
                      <a:pt x="1477" y="360"/>
                    </a:lnTo>
                    <a:lnTo>
                      <a:pt x="1473" y="360"/>
                    </a:lnTo>
                    <a:lnTo>
                      <a:pt x="1462" y="364"/>
                    </a:lnTo>
                    <a:lnTo>
                      <a:pt x="1466" y="367"/>
                    </a:lnTo>
                    <a:lnTo>
                      <a:pt x="1470" y="371"/>
                    </a:lnTo>
                    <a:lnTo>
                      <a:pt x="1473" y="364"/>
                    </a:lnTo>
                    <a:lnTo>
                      <a:pt x="1477" y="360"/>
                    </a:lnTo>
                    <a:close/>
                    <a:moveTo>
                      <a:pt x="1531" y="360"/>
                    </a:moveTo>
                    <a:lnTo>
                      <a:pt x="1528" y="367"/>
                    </a:lnTo>
                    <a:lnTo>
                      <a:pt x="1535" y="371"/>
                    </a:lnTo>
                    <a:lnTo>
                      <a:pt x="1531" y="360"/>
                    </a:lnTo>
                    <a:close/>
                    <a:moveTo>
                      <a:pt x="1364" y="356"/>
                    </a:moveTo>
                    <a:lnTo>
                      <a:pt x="1364" y="360"/>
                    </a:lnTo>
                    <a:lnTo>
                      <a:pt x="1368" y="360"/>
                    </a:lnTo>
                    <a:lnTo>
                      <a:pt x="1364" y="356"/>
                    </a:lnTo>
                    <a:close/>
                    <a:moveTo>
                      <a:pt x="502" y="353"/>
                    </a:moveTo>
                    <a:lnTo>
                      <a:pt x="506" y="360"/>
                    </a:lnTo>
                    <a:lnTo>
                      <a:pt x="506" y="371"/>
                    </a:lnTo>
                    <a:lnTo>
                      <a:pt x="499" y="400"/>
                    </a:lnTo>
                    <a:lnTo>
                      <a:pt x="491" y="429"/>
                    </a:lnTo>
                    <a:lnTo>
                      <a:pt x="477" y="451"/>
                    </a:lnTo>
                    <a:lnTo>
                      <a:pt x="459" y="462"/>
                    </a:lnTo>
                    <a:lnTo>
                      <a:pt x="455" y="458"/>
                    </a:lnTo>
                    <a:lnTo>
                      <a:pt x="459" y="462"/>
                    </a:lnTo>
                    <a:lnTo>
                      <a:pt x="470" y="466"/>
                    </a:lnTo>
                    <a:lnTo>
                      <a:pt x="480" y="469"/>
                    </a:lnTo>
                    <a:lnTo>
                      <a:pt x="484" y="469"/>
                    </a:lnTo>
                    <a:lnTo>
                      <a:pt x="491" y="466"/>
                    </a:lnTo>
                    <a:lnTo>
                      <a:pt x="495" y="466"/>
                    </a:lnTo>
                    <a:lnTo>
                      <a:pt x="495" y="458"/>
                    </a:lnTo>
                    <a:lnTo>
                      <a:pt x="499" y="455"/>
                    </a:lnTo>
                    <a:lnTo>
                      <a:pt x="506" y="447"/>
                    </a:lnTo>
                    <a:lnTo>
                      <a:pt x="510" y="444"/>
                    </a:lnTo>
                    <a:lnTo>
                      <a:pt x="510" y="436"/>
                    </a:lnTo>
                    <a:lnTo>
                      <a:pt x="506" y="418"/>
                    </a:lnTo>
                    <a:lnTo>
                      <a:pt x="506" y="400"/>
                    </a:lnTo>
                    <a:lnTo>
                      <a:pt x="506" y="389"/>
                    </a:lnTo>
                    <a:lnTo>
                      <a:pt x="506" y="378"/>
                    </a:lnTo>
                    <a:lnTo>
                      <a:pt x="513" y="367"/>
                    </a:lnTo>
                    <a:lnTo>
                      <a:pt x="517" y="364"/>
                    </a:lnTo>
                    <a:lnTo>
                      <a:pt x="528" y="360"/>
                    </a:lnTo>
                    <a:lnTo>
                      <a:pt x="513" y="356"/>
                    </a:lnTo>
                    <a:lnTo>
                      <a:pt x="502" y="353"/>
                    </a:lnTo>
                    <a:close/>
                    <a:moveTo>
                      <a:pt x="1241" y="353"/>
                    </a:moveTo>
                    <a:lnTo>
                      <a:pt x="1237" y="356"/>
                    </a:lnTo>
                    <a:lnTo>
                      <a:pt x="1233" y="364"/>
                    </a:lnTo>
                    <a:lnTo>
                      <a:pt x="1241" y="360"/>
                    </a:lnTo>
                    <a:lnTo>
                      <a:pt x="1248" y="356"/>
                    </a:lnTo>
                    <a:lnTo>
                      <a:pt x="1241" y="353"/>
                    </a:lnTo>
                    <a:close/>
                    <a:moveTo>
                      <a:pt x="760" y="349"/>
                    </a:moveTo>
                    <a:lnTo>
                      <a:pt x="750" y="353"/>
                    </a:lnTo>
                    <a:lnTo>
                      <a:pt x="735" y="367"/>
                    </a:lnTo>
                    <a:lnTo>
                      <a:pt x="720" y="393"/>
                    </a:lnTo>
                    <a:lnTo>
                      <a:pt x="713" y="429"/>
                    </a:lnTo>
                    <a:lnTo>
                      <a:pt x="720" y="473"/>
                    </a:lnTo>
                    <a:lnTo>
                      <a:pt x="724" y="484"/>
                    </a:lnTo>
                    <a:lnTo>
                      <a:pt x="731" y="495"/>
                    </a:lnTo>
                    <a:lnTo>
                      <a:pt x="742" y="498"/>
                    </a:lnTo>
                    <a:lnTo>
                      <a:pt x="753" y="502"/>
                    </a:lnTo>
                    <a:lnTo>
                      <a:pt x="779" y="495"/>
                    </a:lnTo>
                    <a:lnTo>
                      <a:pt x="800" y="476"/>
                    </a:lnTo>
                    <a:lnTo>
                      <a:pt x="822" y="458"/>
                    </a:lnTo>
                    <a:lnTo>
                      <a:pt x="826" y="451"/>
                    </a:lnTo>
                    <a:lnTo>
                      <a:pt x="830" y="440"/>
                    </a:lnTo>
                    <a:lnTo>
                      <a:pt x="830" y="429"/>
                    </a:lnTo>
                    <a:lnTo>
                      <a:pt x="815" y="396"/>
                    </a:lnTo>
                    <a:lnTo>
                      <a:pt x="782" y="367"/>
                    </a:lnTo>
                    <a:lnTo>
                      <a:pt x="782" y="367"/>
                    </a:lnTo>
                    <a:lnTo>
                      <a:pt x="779" y="364"/>
                    </a:lnTo>
                    <a:lnTo>
                      <a:pt x="775" y="356"/>
                    </a:lnTo>
                    <a:lnTo>
                      <a:pt x="768" y="349"/>
                    </a:lnTo>
                    <a:lnTo>
                      <a:pt x="760" y="349"/>
                    </a:lnTo>
                    <a:close/>
                    <a:moveTo>
                      <a:pt x="626" y="345"/>
                    </a:moveTo>
                    <a:lnTo>
                      <a:pt x="622" y="349"/>
                    </a:lnTo>
                    <a:lnTo>
                      <a:pt x="615" y="356"/>
                    </a:lnTo>
                    <a:lnTo>
                      <a:pt x="604" y="364"/>
                    </a:lnTo>
                    <a:lnTo>
                      <a:pt x="615" y="367"/>
                    </a:lnTo>
                    <a:lnTo>
                      <a:pt x="622" y="375"/>
                    </a:lnTo>
                    <a:lnTo>
                      <a:pt x="626" y="385"/>
                    </a:lnTo>
                    <a:lnTo>
                      <a:pt x="626" y="378"/>
                    </a:lnTo>
                    <a:lnTo>
                      <a:pt x="633" y="371"/>
                    </a:lnTo>
                    <a:lnTo>
                      <a:pt x="637" y="367"/>
                    </a:lnTo>
                    <a:lnTo>
                      <a:pt x="644" y="367"/>
                    </a:lnTo>
                    <a:lnTo>
                      <a:pt x="633" y="356"/>
                    </a:lnTo>
                    <a:lnTo>
                      <a:pt x="626" y="345"/>
                    </a:lnTo>
                    <a:close/>
                    <a:moveTo>
                      <a:pt x="222" y="342"/>
                    </a:moveTo>
                    <a:lnTo>
                      <a:pt x="215" y="356"/>
                    </a:lnTo>
                    <a:lnTo>
                      <a:pt x="208" y="367"/>
                    </a:lnTo>
                    <a:lnTo>
                      <a:pt x="215" y="364"/>
                    </a:lnTo>
                    <a:lnTo>
                      <a:pt x="226" y="364"/>
                    </a:lnTo>
                    <a:lnTo>
                      <a:pt x="233" y="364"/>
                    </a:lnTo>
                    <a:lnTo>
                      <a:pt x="240" y="367"/>
                    </a:lnTo>
                    <a:lnTo>
                      <a:pt x="229" y="360"/>
                    </a:lnTo>
                    <a:lnTo>
                      <a:pt x="226" y="356"/>
                    </a:lnTo>
                    <a:lnTo>
                      <a:pt x="222" y="349"/>
                    </a:lnTo>
                    <a:lnTo>
                      <a:pt x="222" y="342"/>
                    </a:lnTo>
                    <a:close/>
                    <a:moveTo>
                      <a:pt x="1659" y="342"/>
                    </a:moveTo>
                    <a:lnTo>
                      <a:pt x="1651" y="342"/>
                    </a:lnTo>
                    <a:lnTo>
                      <a:pt x="1644" y="342"/>
                    </a:lnTo>
                    <a:lnTo>
                      <a:pt x="1637" y="345"/>
                    </a:lnTo>
                    <a:lnTo>
                      <a:pt x="1630" y="349"/>
                    </a:lnTo>
                    <a:lnTo>
                      <a:pt x="1622" y="353"/>
                    </a:lnTo>
                    <a:lnTo>
                      <a:pt x="1619" y="356"/>
                    </a:lnTo>
                    <a:lnTo>
                      <a:pt x="1608" y="364"/>
                    </a:lnTo>
                    <a:lnTo>
                      <a:pt x="1601" y="375"/>
                    </a:lnTo>
                    <a:lnTo>
                      <a:pt x="1593" y="382"/>
                    </a:lnTo>
                    <a:lnTo>
                      <a:pt x="1586" y="389"/>
                    </a:lnTo>
                    <a:lnTo>
                      <a:pt x="1582" y="396"/>
                    </a:lnTo>
                    <a:lnTo>
                      <a:pt x="1579" y="400"/>
                    </a:lnTo>
                    <a:lnTo>
                      <a:pt x="1579" y="407"/>
                    </a:lnTo>
                    <a:lnTo>
                      <a:pt x="1586" y="411"/>
                    </a:lnTo>
                    <a:lnTo>
                      <a:pt x="1593" y="418"/>
                    </a:lnTo>
                    <a:lnTo>
                      <a:pt x="1604" y="425"/>
                    </a:lnTo>
                    <a:lnTo>
                      <a:pt x="1615" y="433"/>
                    </a:lnTo>
                    <a:lnTo>
                      <a:pt x="1630" y="436"/>
                    </a:lnTo>
                    <a:lnTo>
                      <a:pt x="1644" y="444"/>
                    </a:lnTo>
                    <a:lnTo>
                      <a:pt x="1659" y="447"/>
                    </a:lnTo>
                    <a:lnTo>
                      <a:pt x="1670" y="451"/>
                    </a:lnTo>
                    <a:lnTo>
                      <a:pt x="1673" y="451"/>
                    </a:lnTo>
                    <a:lnTo>
                      <a:pt x="1677" y="451"/>
                    </a:lnTo>
                    <a:lnTo>
                      <a:pt x="1681" y="447"/>
                    </a:lnTo>
                    <a:lnTo>
                      <a:pt x="1684" y="447"/>
                    </a:lnTo>
                    <a:lnTo>
                      <a:pt x="1688" y="436"/>
                    </a:lnTo>
                    <a:lnTo>
                      <a:pt x="1695" y="433"/>
                    </a:lnTo>
                    <a:lnTo>
                      <a:pt x="1699" y="429"/>
                    </a:lnTo>
                    <a:lnTo>
                      <a:pt x="1702" y="425"/>
                    </a:lnTo>
                    <a:lnTo>
                      <a:pt x="1706" y="422"/>
                    </a:lnTo>
                    <a:lnTo>
                      <a:pt x="1706" y="415"/>
                    </a:lnTo>
                    <a:lnTo>
                      <a:pt x="1706" y="407"/>
                    </a:lnTo>
                    <a:lnTo>
                      <a:pt x="1702" y="400"/>
                    </a:lnTo>
                    <a:lnTo>
                      <a:pt x="1699" y="389"/>
                    </a:lnTo>
                    <a:lnTo>
                      <a:pt x="1692" y="378"/>
                    </a:lnTo>
                    <a:lnTo>
                      <a:pt x="1688" y="364"/>
                    </a:lnTo>
                    <a:lnTo>
                      <a:pt x="1681" y="353"/>
                    </a:lnTo>
                    <a:lnTo>
                      <a:pt x="1677" y="345"/>
                    </a:lnTo>
                    <a:lnTo>
                      <a:pt x="1670" y="342"/>
                    </a:lnTo>
                    <a:lnTo>
                      <a:pt x="1659" y="342"/>
                    </a:lnTo>
                    <a:close/>
                    <a:moveTo>
                      <a:pt x="1692" y="338"/>
                    </a:moveTo>
                    <a:lnTo>
                      <a:pt x="1677" y="342"/>
                    </a:lnTo>
                    <a:lnTo>
                      <a:pt x="1684" y="349"/>
                    </a:lnTo>
                    <a:lnTo>
                      <a:pt x="1692" y="360"/>
                    </a:lnTo>
                    <a:lnTo>
                      <a:pt x="1692" y="345"/>
                    </a:lnTo>
                    <a:lnTo>
                      <a:pt x="1692" y="338"/>
                    </a:lnTo>
                    <a:close/>
                    <a:moveTo>
                      <a:pt x="931" y="324"/>
                    </a:moveTo>
                    <a:lnTo>
                      <a:pt x="917" y="342"/>
                    </a:lnTo>
                    <a:lnTo>
                      <a:pt x="891" y="364"/>
                    </a:lnTo>
                    <a:lnTo>
                      <a:pt x="859" y="375"/>
                    </a:lnTo>
                    <a:lnTo>
                      <a:pt x="859" y="375"/>
                    </a:lnTo>
                    <a:lnTo>
                      <a:pt x="855" y="378"/>
                    </a:lnTo>
                    <a:lnTo>
                      <a:pt x="848" y="382"/>
                    </a:lnTo>
                    <a:lnTo>
                      <a:pt x="844" y="385"/>
                    </a:lnTo>
                    <a:lnTo>
                      <a:pt x="840" y="385"/>
                    </a:lnTo>
                    <a:lnTo>
                      <a:pt x="837" y="389"/>
                    </a:lnTo>
                    <a:lnTo>
                      <a:pt x="837" y="393"/>
                    </a:lnTo>
                    <a:lnTo>
                      <a:pt x="837" y="404"/>
                    </a:lnTo>
                    <a:lnTo>
                      <a:pt x="840" y="415"/>
                    </a:lnTo>
                    <a:lnTo>
                      <a:pt x="844" y="418"/>
                    </a:lnTo>
                    <a:lnTo>
                      <a:pt x="848" y="429"/>
                    </a:lnTo>
                    <a:lnTo>
                      <a:pt x="851" y="440"/>
                    </a:lnTo>
                    <a:lnTo>
                      <a:pt x="859" y="447"/>
                    </a:lnTo>
                    <a:lnTo>
                      <a:pt x="862" y="455"/>
                    </a:lnTo>
                    <a:lnTo>
                      <a:pt x="870" y="458"/>
                    </a:lnTo>
                    <a:lnTo>
                      <a:pt x="880" y="458"/>
                    </a:lnTo>
                    <a:lnTo>
                      <a:pt x="891" y="458"/>
                    </a:lnTo>
                    <a:lnTo>
                      <a:pt x="895" y="458"/>
                    </a:lnTo>
                    <a:lnTo>
                      <a:pt x="906" y="462"/>
                    </a:lnTo>
                    <a:lnTo>
                      <a:pt x="917" y="466"/>
                    </a:lnTo>
                    <a:lnTo>
                      <a:pt x="928" y="469"/>
                    </a:lnTo>
                    <a:lnTo>
                      <a:pt x="939" y="476"/>
                    </a:lnTo>
                    <a:lnTo>
                      <a:pt x="950" y="480"/>
                    </a:lnTo>
                    <a:lnTo>
                      <a:pt x="953" y="476"/>
                    </a:lnTo>
                    <a:lnTo>
                      <a:pt x="960" y="473"/>
                    </a:lnTo>
                    <a:lnTo>
                      <a:pt x="964" y="469"/>
                    </a:lnTo>
                    <a:lnTo>
                      <a:pt x="968" y="466"/>
                    </a:lnTo>
                    <a:lnTo>
                      <a:pt x="975" y="433"/>
                    </a:lnTo>
                    <a:lnTo>
                      <a:pt x="971" y="396"/>
                    </a:lnTo>
                    <a:lnTo>
                      <a:pt x="960" y="364"/>
                    </a:lnTo>
                    <a:lnTo>
                      <a:pt x="942" y="342"/>
                    </a:lnTo>
                    <a:lnTo>
                      <a:pt x="942" y="342"/>
                    </a:lnTo>
                    <a:lnTo>
                      <a:pt x="935" y="331"/>
                    </a:lnTo>
                    <a:lnTo>
                      <a:pt x="931" y="324"/>
                    </a:lnTo>
                    <a:close/>
                    <a:moveTo>
                      <a:pt x="1339" y="324"/>
                    </a:moveTo>
                    <a:lnTo>
                      <a:pt x="1321" y="324"/>
                    </a:lnTo>
                    <a:lnTo>
                      <a:pt x="1295" y="327"/>
                    </a:lnTo>
                    <a:lnTo>
                      <a:pt x="1266" y="331"/>
                    </a:lnTo>
                    <a:lnTo>
                      <a:pt x="1248" y="335"/>
                    </a:lnTo>
                    <a:lnTo>
                      <a:pt x="1241" y="338"/>
                    </a:lnTo>
                    <a:lnTo>
                      <a:pt x="1241" y="338"/>
                    </a:lnTo>
                    <a:lnTo>
                      <a:pt x="1241" y="345"/>
                    </a:lnTo>
                    <a:lnTo>
                      <a:pt x="1244" y="349"/>
                    </a:lnTo>
                    <a:lnTo>
                      <a:pt x="1251" y="353"/>
                    </a:lnTo>
                    <a:lnTo>
                      <a:pt x="1259" y="356"/>
                    </a:lnTo>
                    <a:lnTo>
                      <a:pt x="1266" y="364"/>
                    </a:lnTo>
                    <a:lnTo>
                      <a:pt x="1270" y="367"/>
                    </a:lnTo>
                    <a:lnTo>
                      <a:pt x="1277" y="375"/>
                    </a:lnTo>
                    <a:lnTo>
                      <a:pt x="1284" y="378"/>
                    </a:lnTo>
                    <a:lnTo>
                      <a:pt x="1291" y="382"/>
                    </a:lnTo>
                    <a:lnTo>
                      <a:pt x="1295" y="385"/>
                    </a:lnTo>
                    <a:lnTo>
                      <a:pt x="1306" y="389"/>
                    </a:lnTo>
                    <a:lnTo>
                      <a:pt x="1317" y="385"/>
                    </a:lnTo>
                    <a:lnTo>
                      <a:pt x="1331" y="378"/>
                    </a:lnTo>
                    <a:lnTo>
                      <a:pt x="1350" y="371"/>
                    </a:lnTo>
                    <a:lnTo>
                      <a:pt x="1353" y="364"/>
                    </a:lnTo>
                    <a:lnTo>
                      <a:pt x="1357" y="356"/>
                    </a:lnTo>
                    <a:lnTo>
                      <a:pt x="1357" y="349"/>
                    </a:lnTo>
                    <a:lnTo>
                      <a:pt x="1353" y="342"/>
                    </a:lnTo>
                    <a:lnTo>
                      <a:pt x="1346" y="331"/>
                    </a:lnTo>
                    <a:lnTo>
                      <a:pt x="1339" y="324"/>
                    </a:lnTo>
                    <a:close/>
                    <a:moveTo>
                      <a:pt x="226" y="324"/>
                    </a:moveTo>
                    <a:lnTo>
                      <a:pt x="226" y="331"/>
                    </a:lnTo>
                    <a:lnTo>
                      <a:pt x="233" y="324"/>
                    </a:lnTo>
                    <a:lnTo>
                      <a:pt x="233" y="324"/>
                    </a:lnTo>
                    <a:lnTo>
                      <a:pt x="233" y="324"/>
                    </a:lnTo>
                    <a:lnTo>
                      <a:pt x="226" y="324"/>
                    </a:lnTo>
                    <a:close/>
                    <a:moveTo>
                      <a:pt x="1753" y="324"/>
                    </a:moveTo>
                    <a:lnTo>
                      <a:pt x="1757" y="327"/>
                    </a:lnTo>
                    <a:lnTo>
                      <a:pt x="1757" y="331"/>
                    </a:lnTo>
                    <a:lnTo>
                      <a:pt x="1753" y="335"/>
                    </a:lnTo>
                    <a:lnTo>
                      <a:pt x="1746" y="335"/>
                    </a:lnTo>
                    <a:lnTo>
                      <a:pt x="1739" y="335"/>
                    </a:lnTo>
                    <a:lnTo>
                      <a:pt x="1732" y="335"/>
                    </a:lnTo>
                    <a:lnTo>
                      <a:pt x="1721" y="335"/>
                    </a:lnTo>
                    <a:lnTo>
                      <a:pt x="1710" y="335"/>
                    </a:lnTo>
                    <a:lnTo>
                      <a:pt x="1710" y="335"/>
                    </a:lnTo>
                    <a:lnTo>
                      <a:pt x="1702" y="338"/>
                    </a:lnTo>
                    <a:lnTo>
                      <a:pt x="1699" y="342"/>
                    </a:lnTo>
                    <a:lnTo>
                      <a:pt x="1695" y="345"/>
                    </a:lnTo>
                    <a:lnTo>
                      <a:pt x="1699" y="360"/>
                    </a:lnTo>
                    <a:lnTo>
                      <a:pt x="1702" y="375"/>
                    </a:lnTo>
                    <a:lnTo>
                      <a:pt x="1706" y="385"/>
                    </a:lnTo>
                    <a:lnTo>
                      <a:pt x="1713" y="389"/>
                    </a:lnTo>
                    <a:lnTo>
                      <a:pt x="1713" y="389"/>
                    </a:lnTo>
                    <a:lnTo>
                      <a:pt x="1717" y="389"/>
                    </a:lnTo>
                    <a:lnTo>
                      <a:pt x="1724" y="385"/>
                    </a:lnTo>
                    <a:lnTo>
                      <a:pt x="1732" y="378"/>
                    </a:lnTo>
                    <a:lnTo>
                      <a:pt x="1739" y="371"/>
                    </a:lnTo>
                    <a:lnTo>
                      <a:pt x="1746" y="364"/>
                    </a:lnTo>
                    <a:lnTo>
                      <a:pt x="1750" y="360"/>
                    </a:lnTo>
                    <a:lnTo>
                      <a:pt x="1753" y="356"/>
                    </a:lnTo>
                    <a:lnTo>
                      <a:pt x="1757" y="342"/>
                    </a:lnTo>
                    <a:lnTo>
                      <a:pt x="1761" y="338"/>
                    </a:lnTo>
                    <a:lnTo>
                      <a:pt x="1764" y="335"/>
                    </a:lnTo>
                    <a:lnTo>
                      <a:pt x="1764" y="331"/>
                    </a:lnTo>
                    <a:lnTo>
                      <a:pt x="1761" y="327"/>
                    </a:lnTo>
                    <a:lnTo>
                      <a:pt x="1753" y="324"/>
                    </a:lnTo>
                    <a:close/>
                    <a:moveTo>
                      <a:pt x="440" y="316"/>
                    </a:moveTo>
                    <a:lnTo>
                      <a:pt x="433" y="316"/>
                    </a:lnTo>
                    <a:lnTo>
                      <a:pt x="422" y="324"/>
                    </a:lnTo>
                    <a:lnTo>
                      <a:pt x="411" y="327"/>
                    </a:lnTo>
                    <a:lnTo>
                      <a:pt x="408" y="331"/>
                    </a:lnTo>
                    <a:lnTo>
                      <a:pt x="400" y="338"/>
                    </a:lnTo>
                    <a:lnTo>
                      <a:pt x="393" y="349"/>
                    </a:lnTo>
                    <a:lnTo>
                      <a:pt x="390" y="360"/>
                    </a:lnTo>
                    <a:lnTo>
                      <a:pt x="390" y="364"/>
                    </a:lnTo>
                    <a:lnTo>
                      <a:pt x="390" y="371"/>
                    </a:lnTo>
                    <a:lnTo>
                      <a:pt x="404" y="411"/>
                    </a:lnTo>
                    <a:lnTo>
                      <a:pt x="440" y="444"/>
                    </a:lnTo>
                    <a:lnTo>
                      <a:pt x="448" y="451"/>
                    </a:lnTo>
                    <a:lnTo>
                      <a:pt x="459" y="455"/>
                    </a:lnTo>
                    <a:lnTo>
                      <a:pt x="477" y="444"/>
                    </a:lnTo>
                    <a:lnTo>
                      <a:pt x="488" y="415"/>
                    </a:lnTo>
                    <a:lnTo>
                      <a:pt x="499" y="367"/>
                    </a:lnTo>
                    <a:lnTo>
                      <a:pt x="499" y="360"/>
                    </a:lnTo>
                    <a:lnTo>
                      <a:pt x="495" y="349"/>
                    </a:lnTo>
                    <a:lnTo>
                      <a:pt x="491" y="342"/>
                    </a:lnTo>
                    <a:lnTo>
                      <a:pt x="491" y="342"/>
                    </a:lnTo>
                    <a:lnTo>
                      <a:pt x="491" y="342"/>
                    </a:lnTo>
                    <a:lnTo>
                      <a:pt x="480" y="331"/>
                    </a:lnTo>
                    <a:lnTo>
                      <a:pt x="470" y="327"/>
                    </a:lnTo>
                    <a:lnTo>
                      <a:pt x="455" y="320"/>
                    </a:lnTo>
                    <a:lnTo>
                      <a:pt x="448" y="316"/>
                    </a:lnTo>
                    <a:lnTo>
                      <a:pt x="444" y="316"/>
                    </a:lnTo>
                    <a:lnTo>
                      <a:pt x="440" y="316"/>
                    </a:lnTo>
                    <a:close/>
                    <a:moveTo>
                      <a:pt x="1768" y="313"/>
                    </a:moveTo>
                    <a:lnTo>
                      <a:pt x="1761" y="316"/>
                    </a:lnTo>
                    <a:lnTo>
                      <a:pt x="1764" y="324"/>
                    </a:lnTo>
                    <a:lnTo>
                      <a:pt x="1768" y="313"/>
                    </a:lnTo>
                    <a:close/>
                    <a:moveTo>
                      <a:pt x="375" y="309"/>
                    </a:moveTo>
                    <a:lnTo>
                      <a:pt x="382" y="327"/>
                    </a:lnTo>
                    <a:lnTo>
                      <a:pt x="390" y="342"/>
                    </a:lnTo>
                    <a:lnTo>
                      <a:pt x="393" y="335"/>
                    </a:lnTo>
                    <a:lnTo>
                      <a:pt x="404" y="327"/>
                    </a:lnTo>
                    <a:lnTo>
                      <a:pt x="397" y="324"/>
                    </a:lnTo>
                    <a:lnTo>
                      <a:pt x="390" y="320"/>
                    </a:lnTo>
                    <a:lnTo>
                      <a:pt x="379" y="309"/>
                    </a:lnTo>
                    <a:lnTo>
                      <a:pt x="375" y="309"/>
                    </a:lnTo>
                    <a:close/>
                    <a:moveTo>
                      <a:pt x="1793" y="280"/>
                    </a:moveTo>
                    <a:lnTo>
                      <a:pt x="1786" y="284"/>
                    </a:lnTo>
                    <a:lnTo>
                      <a:pt x="1786" y="284"/>
                    </a:lnTo>
                    <a:lnTo>
                      <a:pt x="1782" y="287"/>
                    </a:lnTo>
                    <a:lnTo>
                      <a:pt x="1782" y="294"/>
                    </a:lnTo>
                    <a:lnTo>
                      <a:pt x="1775" y="309"/>
                    </a:lnTo>
                    <a:lnTo>
                      <a:pt x="1772" y="320"/>
                    </a:lnTo>
                    <a:lnTo>
                      <a:pt x="1772" y="335"/>
                    </a:lnTo>
                    <a:lnTo>
                      <a:pt x="1772" y="345"/>
                    </a:lnTo>
                    <a:lnTo>
                      <a:pt x="1772" y="349"/>
                    </a:lnTo>
                    <a:lnTo>
                      <a:pt x="1775" y="353"/>
                    </a:lnTo>
                    <a:lnTo>
                      <a:pt x="1782" y="353"/>
                    </a:lnTo>
                    <a:lnTo>
                      <a:pt x="1790" y="353"/>
                    </a:lnTo>
                    <a:lnTo>
                      <a:pt x="1797" y="345"/>
                    </a:lnTo>
                    <a:lnTo>
                      <a:pt x="1808" y="338"/>
                    </a:lnTo>
                    <a:lnTo>
                      <a:pt x="1815" y="327"/>
                    </a:lnTo>
                    <a:lnTo>
                      <a:pt x="1819" y="316"/>
                    </a:lnTo>
                    <a:lnTo>
                      <a:pt x="1822" y="305"/>
                    </a:lnTo>
                    <a:lnTo>
                      <a:pt x="1826" y="294"/>
                    </a:lnTo>
                    <a:lnTo>
                      <a:pt x="1822" y="291"/>
                    </a:lnTo>
                    <a:lnTo>
                      <a:pt x="1815" y="284"/>
                    </a:lnTo>
                    <a:lnTo>
                      <a:pt x="1804" y="284"/>
                    </a:lnTo>
                    <a:lnTo>
                      <a:pt x="1793" y="280"/>
                    </a:lnTo>
                    <a:close/>
                    <a:moveTo>
                      <a:pt x="477" y="280"/>
                    </a:moveTo>
                    <a:lnTo>
                      <a:pt x="470" y="294"/>
                    </a:lnTo>
                    <a:lnTo>
                      <a:pt x="459" y="305"/>
                    </a:lnTo>
                    <a:lnTo>
                      <a:pt x="451" y="313"/>
                    </a:lnTo>
                    <a:lnTo>
                      <a:pt x="451" y="313"/>
                    </a:lnTo>
                    <a:lnTo>
                      <a:pt x="459" y="313"/>
                    </a:lnTo>
                    <a:lnTo>
                      <a:pt x="470" y="320"/>
                    </a:lnTo>
                    <a:lnTo>
                      <a:pt x="480" y="324"/>
                    </a:lnTo>
                    <a:lnTo>
                      <a:pt x="477" y="313"/>
                    </a:lnTo>
                    <a:lnTo>
                      <a:pt x="477" y="298"/>
                    </a:lnTo>
                    <a:lnTo>
                      <a:pt x="477" y="280"/>
                    </a:lnTo>
                    <a:close/>
                    <a:moveTo>
                      <a:pt x="324" y="265"/>
                    </a:moveTo>
                    <a:lnTo>
                      <a:pt x="313" y="269"/>
                    </a:lnTo>
                    <a:lnTo>
                      <a:pt x="302" y="273"/>
                    </a:lnTo>
                    <a:lnTo>
                      <a:pt x="295" y="280"/>
                    </a:lnTo>
                    <a:lnTo>
                      <a:pt x="291" y="280"/>
                    </a:lnTo>
                    <a:lnTo>
                      <a:pt x="288" y="287"/>
                    </a:lnTo>
                    <a:lnTo>
                      <a:pt x="280" y="291"/>
                    </a:lnTo>
                    <a:lnTo>
                      <a:pt x="273" y="298"/>
                    </a:lnTo>
                    <a:lnTo>
                      <a:pt x="266" y="305"/>
                    </a:lnTo>
                    <a:lnTo>
                      <a:pt x="259" y="313"/>
                    </a:lnTo>
                    <a:lnTo>
                      <a:pt x="251" y="316"/>
                    </a:lnTo>
                    <a:lnTo>
                      <a:pt x="248" y="320"/>
                    </a:lnTo>
                    <a:lnTo>
                      <a:pt x="248" y="320"/>
                    </a:lnTo>
                    <a:lnTo>
                      <a:pt x="237" y="327"/>
                    </a:lnTo>
                    <a:lnTo>
                      <a:pt x="233" y="335"/>
                    </a:lnTo>
                    <a:lnTo>
                      <a:pt x="226" y="342"/>
                    </a:lnTo>
                    <a:lnTo>
                      <a:pt x="226" y="345"/>
                    </a:lnTo>
                    <a:lnTo>
                      <a:pt x="229" y="353"/>
                    </a:lnTo>
                    <a:lnTo>
                      <a:pt x="237" y="356"/>
                    </a:lnTo>
                    <a:lnTo>
                      <a:pt x="244" y="360"/>
                    </a:lnTo>
                    <a:lnTo>
                      <a:pt x="255" y="367"/>
                    </a:lnTo>
                    <a:lnTo>
                      <a:pt x="266" y="371"/>
                    </a:lnTo>
                    <a:lnTo>
                      <a:pt x="280" y="378"/>
                    </a:lnTo>
                    <a:lnTo>
                      <a:pt x="291" y="385"/>
                    </a:lnTo>
                    <a:lnTo>
                      <a:pt x="302" y="385"/>
                    </a:lnTo>
                    <a:lnTo>
                      <a:pt x="313" y="389"/>
                    </a:lnTo>
                    <a:lnTo>
                      <a:pt x="335" y="385"/>
                    </a:lnTo>
                    <a:lnTo>
                      <a:pt x="360" y="382"/>
                    </a:lnTo>
                    <a:lnTo>
                      <a:pt x="368" y="382"/>
                    </a:lnTo>
                    <a:lnTo>
                      <a:pt x="375" y="378"/>
                    </a:lnTo>
                    <a:lnTo>
                      <a:pt x="379" y="375"/>
                    </a:lnTo>
                    <a:lnTo>
                      <a:pt x="382" y="367"/>
                    </a:lnTo>
                    <a:lnTo>
                      <a:pt x="382" y="364"/>
                    </a:lnTo>
                    <a:lnTo>
                      <a:pt x="386" y="356"/>
                    </a:lnTo>
                    <a:lnTo>
                      <a:pt x="382" y="338"/>
                    </a:lnTo>
                    <a:lnTo>
                      <a:pt x="371" y="316"/>
                    </a:lnTo>
                    <a:lnTo>
                      <a:pt x="360" y="294"/>
                    </a:lnTo>
                    <a:lnTo>
                      <a:pt x="353" y="287"/>
                    </a:lnTo>
                    <a:lnTo>
                      <a:pt x="350" y="280"/>
                    </a:lnTo>
                    <a:lnTo>
                      <a:pt x="342" y="276"/>
                    </a:lnTo>
                    <a:lnTo>
                      <a:pt x="335" y="269"/>
                    </a:lnTo>
                    <a:lnTo>
                      <a:pt x="324" y="265"/>
                    </a:lnTo>
                    <a:close/>
                    <a:moveTo>
                      <a:pt x="1786" y="265"/>
                    </a:moveTo>
                    <a:lnTo>
                      <a:pt x="1786" y="273"/>
                    </a:lnTo>
                    <a:lnTo>
                      <a:pt x="1786" y="276"/>
                    </a:lnTo>
                    <a:lnTo>
                      <a:pt x="1790" y="276"/>
                    </a:lnTo>
                    <a:lnTo>
                      <a:pt x="1793" y="276"/>
                    </a:lnTo>
                    <a:lnTo>
                      <a:pt x="1801" y="276"/>
                    </a:lnTo>
                    <a:lnTo>
                      <a:pt x="1797" y="273"/>
                    </a:lnTo>
                    <a:lnTo>
                      <a:pt x="1790" y="269"/>
                    </a:lnTo>
                    <a:lnTo>
                      <a:pt x="1786" y="265"/>
                    </a:lnTo>
                    <a:close/>
                    <a:moveTo>
                      <a:pt x="117" y="247"/>
                    </a:moveTo>
                    <a:lnTo>
                      <a:pt x="109" y="251"/>
                    </a:lnTo>
                    <a:lnTo>
                      <a:pt x="106" y="254"/>
                    </a:lnTo>
                    <a:lnTo>
                      <a:pt x="99" y="265"/>
                    </a:lnTo>
                    <a:lnTo>
                      <a:pt x="95" y="276"/>
                    </a:lnTo>
                    <a:lnTo>
                      <a:pt x="95" y="291"/>
                    </a:lnTo>
                    <a:lnTo>
                      <a:pt x="95" y="302"/>
                    </a:lnTo>
                    <a:lnTo>
                      <a:pt x="99" y="309"/>
                    </a:lnTo>
                    <a:lnTo>
                      <a:pt x="99" y="313"/>
                    </a:lnTo>
                    <a:lnTo>
                      <a:pt x="106" y="316"/>
                    </a:lnTo>
                    <a:lnTo>
                      <a:pt x="109" y="324"/>
                    </a:lnTo>
                    <a:lnTo>
                      <a:pt x="117" y="331"/>
                    </a:lnTo>
                    <a:lnTo>
                      <a:pt x="128" y="338"/>
                    </a:lnTo>
                    <a:lnTo>
                      <a:pt x="135" y="345"/>
                    </a:lnTo>
                    <a:lnTo>
                      <a:pt x="142" y="349"/>
                    </a:lnTo>
                    <a:lnTo>
                      <a:pt x="149" y="353"/>
                    </a:lnTo>
                    <a:lnTo>
                      <a:pt x="164" y="360"/>
                    </a:lnTo>
                    <a:lnTo>
                      <a:pt x="175" y="367"/>
                    </a:lnTo>
                    <a:lnTo>
                      <a:pt x="186" y="367"/>
                    </a:lnTo>
                    <a:lnTo>
                      <a:pt x="197" y="367"/>
                    </a:lnTo>
                    <a:lnTo>
                      <a:pt x="204" y="360"/>
                    </a:lnTo>
                    <a:lnTo>
                      <a:pt x="211" y="349"/>
                    </a:lnTo>
                    <a:lnTo>
                      <a:pt x="219" y="331"/>
                    </a:lnTo>
                    <a:lnTo>
                      <a:pt x="219" y="324"/>
                    </a:lnTo>
                    <a:lnTo>
                      <a:pt x="219" y="316"/>
                    </a:lnTo>
                    <a:lnTo>
                      <a:pt x="211" y="309"/>
                    </a:lnTo>
                    <a:lnTo>
                      <a:pt x="204" y="302"/>
                    </a:lnTo>
                    <a:lnTo>
                      <a:pt x="197" y="294"/>
                    </a:lnTo>
                    <a:lnTo>
                      <a:pt x="186" y="284"/>
                    </a:lnTo>
                    <a:lnTo>
                      <a:pt x="179" y="276"/>
                    </a:lnTo>
                    <a:lnTo>
                      <a:pt x="171" y="273"/>
                    </a:lnTo>
                    <a:lnTo>
                      <a:pt x="168" y="269"/>
                    </a:lnTo>
                    <a:lnTo>
                      <a:pt x="153" y="262"/>
                    </a:lnTo>
                    <a:lnTo>
                      <a:pt x="139" y="254"/>
                    </a:lnTo>
                    <a:lnTo>
                      <a:pt x="128" y="251"/>
                    </a:lnTo>
                    <a:lnTo>
                      <a:pt x="117" y="247"/>
                    </a:lnTo>
                    <a:close/>
                    <a:moveTo>
                      <a:pt x="88" y="225"/>
                    </a:moveTo>
                    <a:lnTo>
                      <a:pt x="88" y="236"/>
                    </a:lnTo>
                    <a:lnTo>
                      <a:pt x="80" y="276"/>
                    </a:lnTo>
                    <a:lnTo>
                      <a:pt x="59" y="305"/>
                    </a:lnTo>
                    <a:lnTo>
                      <a:pt x="80" y="305"/>
                    </a:lnTo>
                    <a:lnTo>
                      <a:pt x="91" y="305"/>
                    </a:lnTo>
                    <a:lnTo>
                      <a:pt x="91" y="302"/>
                    </a:lnTo>
                    <a:lnTo>
                      <a:pt x="88" y="291"/>
                    </a:lnTo>
                    <a:lnTo>
                      <a:pt x="88" y="280"/>
                    </a:lnTo>
                    <a:lnTo>
                      <a:pt x="91" y="269"/>
                    </a:lnTo>
                    <a:lnTo>
                      <a:pt x="95" y="258"/>
                    </a:lnTo>
                    <a:lnTo>
                      <a:pt x="99" y="251"/>
                    </a:lnTo>
                    <a:lnTo>
                      <a:pt x="106" y="244"/>
                    </a:lnTo>
                    <a:lnTo>
                      <a:pt x="113" y="244"/>
                    </a:lnTo>
                    <a:lnTo>
                      <a:pt x="113" y="240"/>
                    </a:lnTo>
                    <a:lnTo>
                      <a:pt x="102" y="236"/>
                    </a:lnTo>
                    <a:lnTo>
                      <a:pt x="95" y="229"/>
                    </a:lnTo>
                    <a:lnTo>
                      <a:pt x="88" y="225"/>
                    </a:lnTo>
                    <a:close/>
                    <a:moveTo>
                      <a:pt x="339" y="204"/>
                    </a:moveTo>
                    <a:lnTo>
                      <a:pt x="328" y="211"/>
                    </a:lnTo>
                    <a:lnTo>
                      <a:pt x="309" y="214"/>
                    </a:lnTo>
                    <a:lnTo>
                      <a:pt x="295" y="211"/>
                    </a:lnTo>
                    <a:lnTo>
                      <a:pt x="302" y="225"/>
                    </a:lnTo>
                    <a:lnTo>
                      <a:pt x="306" y="244"/>
                    </a:lnTo>
                    <a:lnTo>
                      <a:pt x="302" y="262"/>
                    </a:lnTo>
                    <a:lnTo>
                      <a:pt x="302" y="265"/>
                    </a:lnTo>
                    <a:lnTo>
                      <a:pt x="313" y="262"/>
                    </a:lnTo>
                    <a:lnTo>
                      <a:pt x="324" y="258"/>
                    </a:lnTo>
                    <a:lnTo>
                      <a:pt x="331" y="262"/>
                    </a:lnTo>
                    <a:lnTo>
                      <a:pt x="339" y="262"/>
                    </a:lnTo>
                    <a:lnTo>
                      <a:pt x="335" y="251"/>
                    </a:lnTo>
                    <a:lnTo>
                      <a:pt x="331" y="240"/>
                    </a:lnTo>
                    <a:lnTo>
                      <a:pt x="331" y="225"/>
                    </a:lnTo>
                    <a:lnTo>
                      <a:pt x="335" y="214"/>
                    </a:lnTo>
                    <a:lnTo>
                      <a:pt x="339" y="204"/>
                    </a:lnTo>
                    <a:close/>
                    <a:moveTo>
                      <a:pt x="244" y="174"/>
                    </a:moveTo>
                    <a:lnTo>
                      <a:pt x="233" y="178"/>
                    </a:lnTo>
                    <a:lnTo>
                      <a:pt x="226" y="178"/>
                    </a:lnTo>
                    <a:lnTo>
                      <a:pt x="215" y="185"/>
                    </a:lnTo>
                    <a:lnTo>
                      <a:pt x="200" y="193"/>
                    </a:lnTo>
                    <a:lnTo>
                      <a:pt x="186" y="204"/>
                    </a:lnTo>
                    <a:lnTo>
                      <a:pt x="179" y="214"/>
                    </a:lnTo>
                    <a:lnTo>
                      <a:pt x="171" y="222"/>
                    </a:lnTo>
                    <a:lnTo>
                      <a:pt x="168" y="229"/>
                    </a:lnTo>
                    <a:lnTo>
                      <a:pt x="168" y="236"/>
                    </a:lnTo>
                    <a:lnTo>
                      <a:pt x="168" y="244"/>
                    </a:lnTo>
                    <a:lnTo>
                      <a:pt x="171" y="265"/>
                    </a:lnTo>
                    <a:lnTo>
                      <a:pt x="175" y="265"/>
                    </a:lnTo>
                    <a:lnTo>
                      <a:pt x="182" y="273"/>
                    </a:lnTo>
                    <a:lnTo>
                      <a:pt x="186" y="280"/>
                    </a:lnTo>
                    <a:lnTo>
                      <a:pt x="197" y="287"/>
                    </a:lnTo>
                    <a:lnTo>
                      <a:pt x="204" y="294"/>
                    </a:lnTo>
                    <a:lnTo>
                      <a:pt x="211" y="302"/>
                    </a:lnTo>
                    <a:lnTo>
                      <a:pt x="219" y="309"/>
                    </a:lnTo>
                    <a:lnTo>
                      <a:pt x="226" y="313"/>
                    </a:lnTo>
                    <a:lnTo>
                      <a:pt x="226" y="316"/>
                    </a:lnTo>
                    <a:lnTo>
                      <a:pt x="233" y="316"/>
                    </a:lnTo>
                    <a:lnTo>
                      <a:pt x="233" y="316"/>
                    </a:lnTo>
                    <a:lnTo>
                      <a:pt x="244" y="316"/>
                    </a:lnTo>
                    <a:lnTo>
                      <a:pt x="251" y="309"/>
                    </a:lnTo>
                    <a:lnTo>
                      <a:pt x="262" y="302"/>
                    </a:lnTo>
                    <a:lnTo>
                      <a:pt x="273" y="294"/>
                    </a:lnTo>
                    <a:lnTo>
                      <a:pt x="280" y="284"/>
                    </a:lnTo>
                    <a:lnTo>
                      <a:pt x="288" y="273"/>
                    </a:lnTo>
                    <a:lnTo>
                      <a:pt x="295" y="265"/>
                    </a:lnTo>
                    <a:lnTo>
                      <a:pt x="295" y="258"/>
                    </a:lnTo>
                    <a:lnTo>
                      <a:pt x="299" y="247"/>
                    </a:lnTo>
                    <a:lnTo>
                      <a:pt x="295" y="233"/>
                    </a:lnTo>
                    <a:lnTo>
                      <a:pt x="291" y="222"/>
                    </a:lnTo>
                    <a:lnTo>
                      <a:pt x="288" y="211"/>
                    </a:lnTo>
                    <a:lnTo>
                      <a:pt x="280" y="207"/>
                    </a:lnTo>
                    <a:lnTo>
                      <a:pt x="277" y="200"/>
                    </a:lnTo>
                    <a:lnTo>
                      <a:pt x="269" y="196"/>
                    </a:lnTo>
                    <a:lnTo>
                      <a:pt x="262" y="189"/>
                    </a:lnTo>
                    <a:lnTo>
                      <a:pt x="255" y="182"/>
                    </a:lnTo>
                    <a:lnTo>
                      <a:pt x="251" y="178"/>
                    </a:lnTo>
                    <a:lnTo>
                      <a:pt x="248" y="178"/>
                    </a:lnTo>
                    <a:lnTo>
                      <a:pt x="244" y="174"/>
                    </a:lnTo>
                    <a:close/>
                    <a:moveTo>
                      <a:pt x="51" y="160"/>
                    </a:moveTo>
                    <a:lnTo>
                      <a:pt x="59" y="163"/>
                    </a:lnTo>
                    <a:lnTo>
                      <a:pt x="66" y="171"/>
                    </a:lnTo>
                    <a:lnTo>
                      <a:pt x="62" y="167"/>
                    </a:lnTo>
                    <a:lnTo>
                      <a:pt x="66" y="163"/>
                    </a:lnTo>
                    <a:lnTo>
                      <a:pt x="66" y="160"/>
                    </a:lnTo>
                    <a:lnTo>
                      <a:pt x="51" y="160"/>
                    </a:lnTo>
                    <a:close/>
                    <a:moveTo>
                      <a:pt x="233" y="145"/>
                    </a:moveTo>
                    <a:lnTo>
                      <a:pt x="226" y="160"/>
                    </a:lnTo>
                    <a:lnTo>
                      <a:pt x="211" y="178"/>
                    </a:lnTo>
                    <a:lnTo>
                      <a:pt x="226" y="174"/>
                    </a:lnTo>
                    <a:lnTo>
                      <a:pt x="233" y="171"/>
                    </a:lnTo>
                    <a:lnTo>
                      <a:pt x="244" y="167"/>
                    </a:lnTo>
                    <a:lnTo>
                      <a:pt x="244" y="171"/>
                    </a:lnTo>
                    <a:lnTo>
                      <a:pt x="237" y="156"/>
                    </a:lnTo>
                    <a:lnTo>
                      <a:pt x="233" y="145"/>
                    </a:lnTo>
                    <a:close/>
                    <a:moveTo>
                      <a:pt x="153" y="58"/>
                    </a:moveTo>
                    <a:lnTo>
                      <a:pt x="142" y="69"/>
                    </a:lnTo>
                    <a:lnTo>
                      <a:pt x="131" y="91"/>
                    </a:lnTo>
                    <a:lnTo>
                      <a:pt x="124" y="123"/>
                    </a:lnTo>
                    <a:lnTo>
                      <a:pt x="120" y="138"/>
                    </a:lnTo>
                    <a:lnTo>
                      <a:pt x="113" y="149"/>
                    </a:lnTo>
                    <a:lnTo>
                      <a:pt x="102" y="156"/>
                    </a:lnTo>
                    <a:lnTo>
                      <a:pt x="88" y="160"/>
                    </a:lnTo>
                    <a:lnTo>
                      <a:pt x="77" y="163"/>
                    </a:lnTo>
                    <a:lnTo>
                      <a:pt x="73" y="163"/>
                    </a:lnTo>
                    <a:lnTo>
                      <a:pt x="69" y="163"/>
                    </a:lnTo>
                    <a:lnTo>
                      <a:pt x="69" y="167"/>
                    </a:lnTo>
                    <a:lnTo>
                      <a:pt x="73" y="171"/>
                    </a:lnTo>
                    <a:lnTo>
                      <a:pt x="77" y="182"/>
                    </a:lnTo>
                    <a:lnTo>
                      <a:pt x="80" y="189"/>
                    </a:lnTo>
                    <a:lnTo>
                      <a:pt x="84" y="200"/>
                    </a:lnTo>
                    <a:lnTo>
                      <a:pt x="88" y="214"/>
                    </a:lnTo>
                    <a:lnTo>
                      <a:pt x="91" y="218"/>
                    </a:lnTo>
                    <a:lnTo>
                      <a:pt x="95" y="222"/>
                    </a:lnTo>
                    <a:lnTo>
                      <a:pt x="106" y="229"/>
                    </a:lnTo>
                    <a:lnTo>
                      <a:pt x="117" y="236"/>
                    </a:lnTo>
                    <a:lnTo>
                      <a:pt x="124" y="240"/>
                    </a:lnTo>
                    <a:lnTo>
                      <a:pt x="131" y="240"/>
                    </a:lnTo>
                    <a:lnTo>
                      <a:pt x="142" y="236"/>
                    </a:lnTo>
                    <a:lnTo>
                      <a:pt x="149" y="233"/>
                    </a:lnTo>
                    <a:lnTo>
                      <a:pt x="160" y="225"/>
                    </a:lnTo>
                    <a:lnTo>
                      <a:pt x="164" y="222"/>
                    </a:lnTo>
                    <a:lnTo>
                      <a:pt x="171" y="214"/>
                    </a:lnTo>
                    <a:lnTo>
                      <a:pt x="179" y="207"/>
                    </a:lnTo>
                    <a:lnTo>
                      <a:pt x="189" y="200"/>
                    </a:lnTo>
                    <a:lnTo>
                      <a:pt x="197" y="193"/>
                    </a:lnTo>
                    <a:lnTo>
                      <a:pt x="200" y="185"/>
                    </a:lnTo>
                    <a:lnTo>
                      <a:pt x="211" y="167"/>
                    </a:lnTo>
                    <a:lnTo>
                      <a:pt x="226" y="149"/>
                    </a:lnTo>
                    <a:lnTo>
                      <a:pt x="233" y="131"/>
                    </a:lnTo>
                    <a:lnTo>
                      <a:pt x="237" y="123"/>
                    </a:lnTo>
                    <a:lnTo>
                      <a:pt x="237" y="113"/>
                    </a:lnTo>
                    <a:lnTo>
                      <a:pt x="237" y="105"/>
                    </a:lnTo>
                    <a:lnTo>
                      <a:pt x="229" y="98"/>
                    </a:lnTo>
                    <a:lnTo>
                      <a:pt x="226" y="94"/>
                    </a:lnTo>
                    <a:lnTo>
                      <a:pt x="219" y="87"/>
                    </a:lnTo>
                    <a:lnTo>
                      <a:pt x="211" y="83"/>
                    </a:lnTo>
                    <a:lnTo>
                      <a:pt x="204" y="80"/>
                    </a:lnTo>
                    <a:lnTo>
                      <a:pt x="200" y="76"/>
                    </a:lnTo>
                    <a:lnTo>
                      <a:pt x="175" y="65"/>
                    </a:lnTo>
                    <a:lnTo>
                      <a:pt x="168" y="62"/>
                    </a:lnTo>
                    <a:lnTo>
                      <a:pt x="160" y="58"/>
                    </a:lnTo>
                    <a:lnTo>
                      <a:pt x="153" y="58"/>
                    </a:lnTo>
                    <a:close/>
                    <a:moveTo>
                      <a:pt x="146" y="0"/>
                    </a:moveTo>
                    <a:lnTo>
                      <a:pt x="149" y="3"/>
                    </a:lnTo>
                    <a:lnTo>
                      <a:pt x="157" y="14"/>
                    </a:lnTo>
                    <a:lnTo>
                      <a:pt x="175" y="40"/>
                    </a:lnTo>
                    <a:lnTo>
                      <a:pt x="204" y="73"/>
                    </a:lnTo>
                    <a:lnTo>
                      <a:pt x="219" y="83"/>
                    </a:lnTo>
                    <a:lnTo>
                      <a:pt x="233" y="91"/>
                    </a:lnTo>
                    <a:lnTo>
                      <a:pt x="248" y="94"/>
                    </a:lnTo>
                    <a:lnTo>
                      <a:pt x="251" y="94"/>
                    </a:lnTo>
                    <a:lnTo>
                      <a:pt x="255" y="91"/>
                    </a:lnTo>
                    <a:lnTo>
                      <a:pt x="266" y="83"/>
                    </a:lnTo>
                    <a:lnTo>
                      <a:pt x="277" y="80"/>
                    </a:lnTo>
                    <a:lnTo>
                      <a:pt x="288" y="69"/>
                    </a:lnTo>
                    <a:lnTo>
                      <a:pt x="295" y="62"/>
                    </a:lnTo>
                    <a:lnTo>
                      <a:pt x="302" y="54"/>
                    </a:lnTo>
                    <a:lnTo>
                      <a:pt x="306" y="51"/>
                    </a:lnTo>
                    <a:lnTo>
                      <a:pt x="306" y="47"/>
                    </a:lnTo>
                    <a:lnTo>
                      <a:pt x="313" y="51"/>
                    </a:lnTo>
                    <a:lnTo>
                      <a:pt x="306" y="54"/>
                    </a:lnTo>
                    <a:lnTo>
                      <a:pt x="291" y="65"/>
                    </a:lnTo>
                    <a:lnTo>
                      <a:pt x="277" y="80"/>
                    </a:lnTo>
                    <a:lnTo>
                      <a:pt x="262" y="91"/>
                    </a:lnTo>
                    <a:lnTo>
                      <a:pt x="255" y="98"/>
                    </a:lnTo>
                    <a:lnTo>
                      <a:pt x="248" y="105"/>
                    </a:lnTo>
                    <a:lnTo>
                      <a:pt x="244" y="116"/>
                    </a:lnTo>
                    <a:lnTo>
                      <a:pt x="240" y="123"/>
                    </a:lnTo>
                    <a:lnTo>
                      <a:pt x="240" y="134"/>
                    </a:lnTo>
                    <a:lnTo>
                      <a:pt x="240" y="145"/>
                    </a:lnTo>
                    <a:lnTo>
                      <a:pt x="244" y="160"/>
                    </a:lnTo>
                    <a:lnTo>
                      <a:pt x="251" y="171"/>
                    </a:lnTo>
                    <a:lnTo>
                      <a:pt x="255" y="174"/>
                    </a:lnTo>
                    <a:lnTo>
                      <a:pt x="262" y="182"/>
                    </a:lnTo>
                    <a:lnTo>
                      <a:pt x="269" y="185"/>
                    </a:lnTo>
                    <a:lnTo>
                      <a:pt x="277" y="193"/>
                    </a:lnTo>
                    <a:lnTo>
                      <a:pt x="280" y="196"/>
                    </a:lnTo>
                    <a:lnTo>
                      <a:pt x="288" y="200"/>
                    </a:lnTo>
                    <a:lnTo>
                      <a:pt x="299" y="204"/>
                    </a:lnTo>
                    <a:lnTo>
                      <a:pt x="313" y="207"/>
                    </a:lnTo>
                    <a:lnTo>
                      <a:pt x="324" y="204"/>
                    </a:lnTo>
                    <a:lnTo>
                      <a:pt x="339" y="196"/>
                    </a:lnTo>
                    <a:lnTo>
                      <a:pt x="342" y="193"/>
                    </a:lnTo>
                    <a:lnTo>
                      <a:pt x="346" y="185"/>
                    </a:lnTo>
                    <a:lnTo>
                      <a:pt x="353" y="178"/>
                    </a:lnTo>
                    <a:lnTo>
                      <a:pt x="360" y="167"/>
                    </a:lnTo>
                    <a:lnTo>
                      <a:pt x="364" y="160"/>
                    </a:lnTo>
                    <a:lnTo>
                      <a:pt x="371" y="163"/>
                    </a:lnTo>
                    <a:lnTo>
                      <a:pt x="368" y="167"/>
                    </a:lnTo>
                    <a:lnTo>
                      <a:pt x="364" y="174"/>
                    </a:lnTo>
                    <a:lnTo>
                      <a:pt x="360" y="182"/>
                    </a:lnTo>
                    <a:lnTo>
                      <a:pt x="357" y="189"/>
                    </a:lnTo>
                    <a:lnTo>
                      <a:pt x="350" y="196"/>
                    </a:lnTo>
                    <a:lnTo>
                      <a:pt x="360" y="189"/>
                    </a:lnTo>
                    <a:lnTo>
                      <a:pt x="371" y="182"/>
                    </a:lnTo>
                    <a:lnTo>
                      <a:pt x="382" y="178"/>
                    </a:lnTo>
                    <a:lnTo>
                      <a:pt x="386" y="178"/>
                    </a:lnTo>
                    <a:lnTo>
                      <a:pt x="390" y="174"/>
                    </a:lnTo>
                    <a:lnTo>
                      <a:pt x="393" y="182"/>
                    </a:lnTo>
                    <a:lnTo>
                      <a:pt x="390" y="182"/>
                    </a:lnTo>
                    <a:lnTo>
                      <a:pt x="382" y="185"/>
                    </a:lnTo>
                    <a:lnTo>
                      <a:pt x="375" y="189"/>
                    </a:lnTo>
                    <a:lnTo>
                      <a:pt x="368" y="193"/>
                    </a:lnTo>
                    <a:lnTo>
                      <a:pt x="357" y="200"/>
                    </a:lnTo>
                    <a:lnTo>
                      <a:pt x="350" y="207"/>
                    </a:lnTo>
                    <a:lnTo>
                      <a:pt x="342" y="214"/>
                    </a:lnTo>
                    <a:lnTo>
                      <a:pt x="339" y="225"/>
                    </a:lnTo>
                    <a:lnTo>
                      <a:pt x="339" y="240"/>
                    </a:lnTo>
                    <a:lnTo>
                      <a:pt x="342" y="258"/>
                    </a:lnTo>
                    <a:lnTo>
                      <a:pt x="350" y="269"/>
                    </a:lnTo>
                    <a:lnTo>
                      <a:pt x="353" y="276"/>
                    </a:lnTo>
                    <a:lnTo>
                      <a:pt x="360" y="284"/>
                    </a:lnTo>
                    <a:lnTo>
                      <a:pt x="364" y="287"/>
                    </a:lnTo>
                    <a:lnTo>
                      <a:pt x="382" y="305"/>
                    </a:lnTo>
                    <a:lnTo>
                      <a:pt x="397" y="316"/>
                    </a:lnTo>
                    <a:lnTo>
                      <a:pt x="400" y="320"/>
                    </a:lnTo>
                    <a:lnTo>
                      <a:pt x="408" y="320"/>
                    </a:lnTo>
                    <a:lnTo>
                      <a:pt x="411" y="320"/>
                    </a:lnTo>
                    <a:lnTo>
                      <a:pt x="415" y="320"/>
                    </a:lnTo>
                    <a:lnTo>
                      <a:pt x="426" y="316"/>
                    </a:lnTo>
                    <a:lnTo>
                      <a:pt x="433" y="313"/>
                    </a:lnTo>
                    <a:lnTo>
                      <a:pt x="440" y="309"/>
                    </a:lnTo>
                    <a:lnTo>
                      <a:pt x="451" y="302"/>
                    </a:lnTo>
                    <a:lnTo>
                      <a:pt x="462" y="291"/>
                    </a:lnTo>
                    <a:lnTo>
                      <a:pt x="470" y="276"/>
                    </a:lnTo>
                    <a:lnTo>
                      <a:pt x="470" y="258"/>
                    </a:lnTo>
                    <a:lnTo>
                      <a:pt x="462" y="240"/>
                    </a:lnTo>
                    <a:lnTo>
                      <a:pt x="466" y="236"/>
                    </a:lnTo>
                    <a:lnTo>
                      <a:pt x="470" y="240"/>
                    </a:lnTo>
                    <a:lnTo>
                      <a:pt x="477" y="251"/>
                    </a:lnTo>
                    <a:lnTo>
                      <a:pt x="477" y="262"/>
                    </a:lnTo>
                    <a:lnTo>
                      <a:pt x="480" y="254"/>
                    </a:lnTo>
                    <a:lnTo>
                      <a:pt x="484" y="254"/>
                    </a:lnTo>
                    <a:lnTo>
                      <a:pt x="480" y="287"/>
                    </a:lnTo>
                    <a:lnTo>
                      <a:pt x="484" y="316"/>
                    </a:lnTo>
                    <a:lnTo>
                      <a:pt x="495" y="338"/>
                    </a:lnTo>
                    <a:lnTo>
                      <a:pt x="499" y="338"/>
                    </a:lnTo>
                    <a:lnTo>
                      <a:pt x="506" y="345"/>
                    </a:lnTo>
                    <a:lnTo>
                      <a:pt x="517" y="353"/>
                    </a:lnTo>
                    <a:lnTo>
                      <a:pt x="531" y="356"/>
                    </a:lnTo>
                    <a:lnTo>
                      <a:pt x="542" y="356"/>
                    </a:lnTo>
                    <a:lnTo>
                      <a:pt x="546" y="356"/>
                    </a:lnTo>
                    <a:lnTo>
                      <a:pt x="553" y="356"/>
                    </a:lnTo>
                    <a:lnTo>
                      <a:pt x="560" y="356"/>
                    </a:lnTo>
                    <a:lnTo>
                      <a:pt x="571" y="356"/>
                    </a:lnTo>
                    <a:lnTo>
                      <a:pt x="579" y="356"/>
                    </a:lnTo>
                    <a:lnTo>
                      <a:pt x="590" y="356"/>
                    </a:lnTo>
                    <a:lnTo>
                      <a:pt x="590" y="356"/>
                    </a:lnTo>
                    <a:lnTo>
                      <a:pt x="593" y="356"/>
                    </a:lnTo>
                    <a:lnTo>
                      <a:pt x="597" y="356"/>
                    </a:lnTo>
                    <a:lnTo>
                      <a:pt x="608" y="356"/>
                    </a:lnTo>
                    <a:lnTo>
                      <a:pt x="611" y="353"/>
                    </a:lnTo>
                    <a:lnTo>
                      <a:pt x="619" y="345"/>
                    </a:lnTo>
                    <a:lnTo>
                      <a:pt x="619" y="342"/>
                    </a:lnTo>
                    <a:lnTo>
                      <a:pt x="622" y="335"/>
                    </a:lnTo>
                    <a:lnTo>
                      <a:pt x="615" y="320"/>
                    </a:lnTo>
                    <a:lnTo>
                      <a:pt x="615" y="309"/>
                    </a:lnTo>
                    <a:lnTo>
                      <a:pt x="611" y="302"/>
                    </a:lnTo>
                    <a:lnTo>
                      <a:pt x="611" y="294"/>
                    </a:lnTo>
                    <a:lnTo>
                      <a:pt x="615" y="294"/>
                    </a:lnTo>
                    <a:lnTo>
                      <a:pt x="619" y="294"/>
                    </a:lnTo>
                    <a:lnTo>
                      <a:pt x="619" y="298"/>
                    </a:lnTo>
                    <a:lnTo>
                      <a:pt x="622" y="298"/>
                    </a:lnTo>
                    <a:lnTo>
                      <a:pt x="626" y="298"/>
                    </a:lnTo>
                    <a:lnTo>
                      <a:pt x="626" y="302"/>
                    </a:lnTo>
                    <a:lnTo>
                      <a:pt x="630" y="313"/>
                    </a:lnTo>
                    <a:lnTo>
                      <a:pt x="630" y="324"/>
                    </a:lnTo>
                    <a:lnTo>
                      <a:pt x="630" y="335"/>
                    </a:lnTo>
                    <a:lnTo>
                      <a:pt x="633" y="345"/>
                    </a:lnTo>
                    <a:lnTo>
                      <a:pt x="640" y="356"/>
                    </a:lnTo>
                    <a:lnTo>
                      <a:pt x="651" y="364"/>
                    </a:lnTo>
                    <a:lnTo>
                      <a:pt x="659" y="367"/>
                    </a:lnTo>
                    <a:lnTo>
                      <a:pt x="670" y="367"/>
                    </a:lnTo>
                    <a:lnTo>
                      <a:pt x="677" y="367"/>
                    </a:lnTo>
                    <a:lnTo>
                      <a:pt x="688" y="371"/>
                    </a:lnTo>
                    <a:lnTo>
                      <a:pt x="695" y="371"/>
                    </a:lnTo>
                    <a:lnTo>
                      <a:pt x="706" y="367"/>
                    </a:lnTo>
                    <a:lnTo>
                      <a:pt x="717" y="364"/>
                    </a:lnTo>
                    <a:lnTo>
                      <a:pt x="728" y="356"/>
                    </a:lnTo>
                    <a:lnTo>
                      <a:pt x="735" y="353"/>
                    </a:lnTo>
                    <a:lnTo>
                      <a:pt x="739" y="342"/>
                    </a:lnTo>
                    <a:lnTo>
                      <a:pt x="742" y="331"/>
                    </a:lnTo>
                    <a:lnTo>
                      <a:pt x="746" y="324"/>
                    </a:lnTo>
                    <a:lnTo>
                      <a:pt x="746" y="313"/>
                    </a:lnTo>
                    <a:lnTo>
                      <a:pt x="750" y="309"/>
                    </a:lnTo>
                    <a:lnTo>
                      <a:pt x="753" y="309"/>
                    </a:lnTo>
                    <a:lnTo>
                      <a:pt x="753" y="320"/>
                    </a:lnTo>
                    <a:lnTo>
                      <a:pt x="750" y="331"/>
                    </a:lnTo>
                    <a:lnTo>
                      <a:pt x="750" y="338"/>
                    </a:lnTo>
                    <a:lnTo>
                      <a:pt x="746" y="345"/>
                    </a:lnTo>
                    <a:lnTo>
                      <a:pt x="753" y="342"/>
                    </a:lnTo>
                    <a:lnTo>
                      <a:pt x="760" y="342"/>
                    </a:lnTo>
                    <a:lnTo>
                      <a:pt x="768" y="342"/>
                    </a:lnTo>
                    <a:lnTo>
                      <a:pt x="775" y="349"/>
                    </a:lnTo>
                    <a:lnTo>
                      <a:pt x="782" y="353"/>
                    </a:lnTo>
                    <a:lnTo>
                      <a:pt x="786" y="360"/>
                    </a:lnTo>
                    <a:lnTo>
                      <a:pt x="786" y="364"/>
                    </a:lnTo>
                    <a:lnTo>
                      <a:pt x="822" y="393"/>
                    </a:lnTo>
                    <a:lnTo>
                      <a:pt x="837" y="429"/>
                    </a:lnTo>
                    <a:lnTo>
                      <a:pt x="837" y="444"/>
                    </a:lnTo>
                    <a:lnTo>
                      <a:pt x="833" y="455"/>
                    </a:lnTo>
                    <a:lnTo>
                      <a:pt x="826" y="466"/>
                    </a:lnTo>
                    <a:lnTo>
                      <a:pt x="811" y="476"/>
                    </a:lnTo>
                    <a:lnTo>
                      <a:pt x="830" y="473"/>
                    </a:lnTo>
                    <a:lnTo>
                      <a:pt x="844" y="466"/>
                    </a:lnTo>
                    <a:lnTo>
                      <a:pt x="862" y="466"/>
                    </a:lnTo>
                    <a:lnTo>
                      <a:pt x="866" y="462"/>
                    </a:lnTo>
                    <a:lnTo>
                      <a:pt x="859" y="458"/>
                    </a:lnTo>
                    <a:lnTo>
                      <a:pt x="851" y="451"/>
                    </a:lnTo>
                    <a:lnTo>
                      <a:pt x="848" y="444"/>
                    </a:lnTo>
                    <a:lnTo>
                      <a:pt x="840" y="433"/>
                    </a:lnTo>
                    <a:lnTo>
                      <a:pt x="837" y="418"/>
                    </a:lnTo>
                    <a:lnTo>
                      <a:pt x="837" y="415"/>
                    </a:lnTo>
                    <a:lnTo>
                      <a:pt x="833" y="407"/>
                    </a:lnTo>
                    <a:lnTo>
                      <a:pt x="830" y="396"/>
                    </a:lnTo>
                    <a:lnTo>
                      <a:pt x="830" y="393"/>
                    </a:lnTo>
                    <a:lnTo>
                      <a:pt x="830" y="385"/>
                    </a:lnTo>
                    <a:lnTo>
                      <a:pt x="837" y="382"/>
                    </a:lnTo>
                    <a:lnTo>
                      <a:pt x="840" y="378"/>
                    </a:lnTo>
                    <a:lnTo>
                      <a:pt x="851" y="375"/>
                    </a:lnTo>
                    <a:lnTo>
                      <a:pt x="851" y="375"/>
                    </a:lnTo>
                    <a:lnTo>
                      <a:pt x="822" y="371"/>
                    </a:lnTo>
                    <a:lnTo>
                      <a:pt x="797" y="356"/>
                    </a:lnTo>
                    <a:lnTo>
                      <a:pt x="771" y="338"/>
                    </a:lnTo>
                    <a:lnTo>
                      <a:pt x="768" y="335"/>
                    </a:lnTo>
                    <a:lnTo>
                      <a:pt x="760" y="327"/>
                    </a:lnTo>
                    <a:lnTo>
                      <a:pt x="757" y="320"/>
                    </a:lnTo>
                    <a:lnTo>
                      <a:pt x="753" y="313"/>
                    </a:lnTo>
                    <a:lnTo>
                      <a:pt x="760" y="313"/>
                    </a:lnTo>
                    <a:lnTo>
                      <a:pt x="764" y="316"/>
                    </a:lnTo>
                    <a:lnTo>
                      <a:pt x="768" y="324"/>
                    </a:lnTo>
                    <a:lnTo>
                      <a:pt x="779" y="335"/>
                    </a:lnTo>
                    <a:lnTo>
                      <a:pt x="797" y="349"/>
                    </a:lnTo>
                    <a:lnTo>
                      <a:pt x="826" y="364"/>
                    </a:lnTo>
                    <a:lnTo>
                      <a:pt x="851" y="371"/>
                    </a:lnTo>
                    <a:lnTo>
                      <a:pt x="855" y="371"/>
                    </a:lnTo>
                    <a:lnTo>
                      <a:pt x="877" y="364"/>
                    </a:lnTo>
                    <a:lnTo>
                      <a:pt x="899" y="349"/>
                    </a:lnTo>
                    <a:lnTo>
                      <a:pt x="913" y="335"/>
                    </a:lnTo>
                    <a:lnTo>
                      <a:pt x="924" y="324"/>
                    </a:lnTo>
                    <a:lnTo>
                      <a:pt x="928" y="316"/>
                    </a:lnTo>
                    <a:lnTo>
                      <a:pt x="931" y="316"/>
                    </a:lnTo>
                    <a:lnTo>
                      <a:pt x="931" y="313"/>
                    </a:lnTo>
                    <a:lnTo>
                      <a:pt x="931" y="313"/>
                    </a:lnTo>
                    <a:lnTo>
                      <a:pt x="942" y="313"/>
                    </a:lnTo>
                    <a:lnTo>
                      <a:pt x="939" y="320"/>
                    </a:lnTo>
                    <a:lnTo>
                      <a:pt x="935" y="320"/>
                    </a:lnTo>
                    <a:lnTo>
                      <a:pt x="935" y="320"/>
                    </a:lnTo>
                    <a:lnTo>
                      <a:pt x="939" y="324"/>
                    </a:lnTo>
                    <a:lnTo>
                      <a:pt x="939" y="327"/>
                    </a:lnTo>
                    <a:lnTo>
                      <a:pt x="942" y="331"/>
                    </a:lnTo>
                    <a:lnTo>
                      <a:pt x="950" y="342"/>
                    </a:lnTo>
                    <a:lnTo>
                      <a:pt x="975" y="364"/>
                    </a:lnTo>
                    <a:lnTo>
                      <a:pt x="1004" y="375"/>
                    </a:lnTo>
                    <a:lnTo>
                      <a:pt x="1037" y="375"/>
                    </a:lnTo>
                    <a:lnTo>
                      <a:pt x="1051" y="375"/>
                    </a:lnTo>
                    <a:lnTo>
                      <a:pt x="1070" y="375"/>
                    </a:lnTo>
                    <a:lnTo>
                      <a:pt x="1077" y="375"/>
                    </a:lnTo>
                    <a:lnTo>
                      <a:pt x="1084" y="371"/>
                    </a:lnTo>
                    <a:lnTo>
                      <a:pt x="1091" y="371"/>
                    </a:lnTo>
                    <a:lnTo>
                      <a:pt x="1113" y="375"/>
                    </a:lnTo>
                    <a:lnTo>
                      <a:pt x="1135" y="375"/>
                    </a:lnTo>
                    <a:lnTo>
                      <a:pt x="1153" y="378"/>
                    </a:lnTo>
                    <a:lnTo>
                      <a:pt x="1168" y="375"/>
                    </a:lnTo>
                    <a:lnTo>
                      <a:pt x="1186" y="375"/>
                    </a:lnTo>
                    <a:lnTo>
                      <a:pt x="1204" y="371"/>
                    </a:lnTo>
                    <a:lnTo>
                      <a:pt x="1215" y="367"/>
                    </a:lnTo>
                    <a:lnTo>
                      <a:pt x="1226" y="364"/>
                    </a:lnTo>
                    <a:lnTo>
                      <a:pt x="1230" y="356"/>
                    </a:lnTo>
                    <a:lnTo>
                      <a:pt x="1233" y="353"/>
                    </a:lnTo>
                    <a:lnTo>
                      <a:pt x="1233" y="345"/>
                    </a:lnTo>
                    <a:lnTo>
                      <a:pt x="1230" y="342"/>
                    </a:lnTo>
                    <a:lnTo>
                      <a:pt x="1226" y="338"/>
                    </a:lnTo>
                    <a:lnTo>
                      <a:pt x="1226" y="335"/>
                    </a:lnTo>
                    <a:lnTo>
                      <a:pt x="1230" y="331"/>
                    </a:lnTo>
                    <a:lnTo>
                      <a:pt x="1233" y="331"/>
                    </a:lnTo>
                    <a:lnTo>
                      <a:pt x="1233" y="338"/>
                    </a:lnTo>
                    <a:lnTo>
                      <a:pt x="1237" y="331"/>
                    </a:lnTo>
                    <a:lnTo>
                      <a:pt x="1244" y="327"/>
                    </a:lnTo>
                    <a:lnTo>
                      <a:pt x="1255" y="327"/>
                    </a:lnTo>
                    <a:lnTo>
                      <a:pt x="1270" y="324"/>
                    </a:lnTo>
                    <a:lnTo>
                      <a:pt x="1284" y="320"/>
                    </a:lnTo>
                    <a:lnTo>
                      <a:pt x="1313" y="320"/>
                    </a:lnTo>
                    <a:lnTo>
                      <a:pt x="1346" y="320"/>
                    </a:lnTo>
                    <a:lnTo>
                      <a:pt x="1353" y="331"/>
                    </a:lnTo>
                    <a:lnTo>
                      <a:pt x="1361" y="342"/>
                    </a:lnTo>
                    <a:lnTo>
                      <a:pt x="1361" y="342"/>
                    </a:lnTo>
                    <a:lnTo>
                      <a:pt x="1364" y="345"/>
                    </a:lnTo>
                    <a:lnTo>
                      <a:pt x="1368" y="349"/>
                    </a:lnTo>
                    <a:lnTo>
                      <a:pt x="1371" y="356"/>
                    </a:lnTo>
                    <a:lnTo>
                      <a:pt x="1379" y="356"/>
                    </a:lnTo>
                    <a:lnTo>
                      <a:pt x="1382" y="356"/>
                    </a:lnTo>
                    <a:lnTo>
                      <a:pt x="1390" y="360"/>
                    </a:lnTo>
                    <a:lnTo>
                      <a:pt x="1408" y="364"/>
                    </a:lnTo>
                    <a:lnTo>
                      <a:pt x="1419" y="367"/>
                    </a:lnTo>
                    <a:lnTo>
                      <a:pt x="1433" y="364"/>
                    </a:lnTo>
                    <a:lnTo>
                      <a:pt x="1451" y="360"/>
                    </a:lnTo>
                    <a:lnTo>
                      <a:pt x="1451" y="360"/>
                    </a:lnTo>
                    <a:lnTo>
                      <a:pt x="1470" y="356"/>
                    </a:lnTo>
                    <a:lnTo>
                      <a:pt x="1473" y="353"/>
                    </a:lnTo>
                    <a:lnTo>
                      <a:pt x="1481" y="349"/>
                    </a:lnTo>
                    <a:lnTo>
                      <a:pt x="1481" y="345"/>
                    </a:lnTo>
                    <a:lnTo>
                      <a:pt x="1481" y="338"/>
                    </a:lnTo>
                    <a:lnTo>
                      <a:pt x="1481" y="331"/>
                    </a:lnTo>
                    <a:lnTo>
                      <a:pt x="1477" y="324"/>
                    </a:lnTo>
                    <a:lnTo>
                      <a:pt x="1473" y="320"/>
                    </a:lnTo>
                    <a:lnTo>
                      <a:pt x="1473" y="316"/>
                    </a:lnTo>
                    <a:lnTo>
                      <a:pt x="1481" y="316"/>
                    </a:lnTo>
                    <a:lnTo>
                      <a:pt x="1484" y="324"/>
                    </a:lnTo>
                    <a:lnTo>
                      <a:pt x="1488" y="331"/>
                    </a:lnTo>
                    <a:lnTo>
                      <a:pt x="1488" y="338"/>
                    </a:lnTo>
                    <a:lnTo>
                      <a:pt x="1488" y="345"/>
                    </a:lnTo>
                    <a:lnTo>
                      <a:pt x="1488" y="345"/>
                    </a:lnTo>
                    <a:lnTo>
                      <a:pt x="1491" y="338"/>
                    </a:lnTo>
                    <a:lnTo>
                      <a:pt x="1491" y="331"/>
                    </a:lnTo>
                    <a:lnTo>
                      <a:pt x="1491" y="324"/>
                    </a:lnTo>
                    <a:lnTo>
                      <a:pt x="1491" y="320"/>
                    </a:lnTo>
                    <a:lnTo>
                      <a:pt x="1488" y="316"/>
                    </a:lnTo>
                    <a:lnTo>
                      <a:pt x="1484" y="316"/>
                    </a:lnTo>
                    <a:lnTo>
                      <a:pt x="1484" y="316"/>
                    </a:lnTo>
                    <a:lnTo>
                      <a:pt x="1484" y="313"/>
                    </a:lnTo>
                    <a:lnTo>
                      <a:pt x="1495" y="313"/>
                    </a:lnTo>
                    <a:lnTo>
                      <a:pt x="1495" y="316"/>
                    </a:lnTo>
                    <a:lnTo>
                      <a:pt x="1499" y="324"/>
                    </a:lnTo>
                    <a:lnTo>
                      <a:pt x="1499" y="331"/>
                    </a:lnTo>
                    <a:lnTo>
                      <a:pt x="1499" y="342"/>
                    </a:lnTo>
                    <a:lnTo>
                      <a:pt x="1495" y="349"/>
                    </a:lnTo>
                    <a:lnTo>
                      <a:pt x="1488" y="356"/>
                    </a:lnTo>
                    <a:lnTo>
                      <a:pt x="1484" y="360"/>
                    </a:lnTo>
                    <a:lnTo>
                      <a:pt x="1481" y="367"/>
                    </a:lnTo>
                    <a:lnTo>
                      <a:pt x="1477" y="367"/>
                    </a:lnTo>
                    <a:lnTo>
                      <a:pt x="1477" y="375"/>
                    </a:lnTo>
                    <a:lnTo>
                      <a:pt x="1477" y="378"/>
                    </a:lnTo>
                    <a:lnTo>
                      <a:pt x="1481" y="382"/>
                    </a:lnTo>
                    <a:lnTo>
                      <a:pt x="1481" y="382"/>
                    </a:lnTo>
                    <a:lnTo>
                      <a:pt x="1484" y="382"/>
                    </a:lnTo>
                    <a:lnTo>
                      <a:pt x="1488" y="382"/>
                    </a:lnTo>
                    <a:lnTo>
                      <a:pt x="1495" y="382"/>
                    </a:lnTo>
                    <a:lnTo>
                      <a:pt x="1506" y="375"/>
                    </a:lnTo>
                    <a:lnTo>
                      <a:pt x="1513" y="371"/>
                    </a:lnTo>
                    <a:lnTo>
                      <a:pt x="1521" y="367"/>
                    </a:lnTo>
                    <a:lnTo>
                      <a:pt x="1524" y="364"/>
                    </a:lnTo>
                    <a:lnTo>
                      <a:pt x="1528" y="356"/>
                    </a:lnTo>
                    <a:lnTo>
                      <a:pt x="1528" y="349"/>
                    </a:lnTo>
                    <a:lnTo>
                      <a:pt x="1528" y="338"/>
                    </a:lnTo>
                    <a:lnTo>
                      <a:pt x="1528" y="327"/>
                    </a:lnTo>
                    <a:lnTo>
                      <a:pt x="1528" y="316"/>
                    </a:lnTo>
                    <a:lnTo>
                      <a:pt x="1524" y="309"/>
                    </a:lnTo>
                    <a:lnTo>
                      <a:pt x="1531" y="309"/>
                    </a:lnTo>
                    <a:lnTo>
                      <a:pt x="1531" y="309"/>
                    </a:lnTo>
                    <a:lnTo>
                      <a:pt x="1531" y="313"/>
                    </a:lnTo>
                    <a:lnTo>
                      <a:pt x="1535" y="309"/>
                    </a:lnTo>
                    <a:lnTo>
                      <a:pt x="1557" y="305"/>
                    </a:lnTo>
                    <a:lnTo>
                      <a:pt x="1550" y="309"/>
                    </a:lnTo>
                    <a:lnTo>
                      <a:pt x="1542" y="313"/>
                    </a:lnTo>
                    <a:lnTo>
                      <a:pt x="1539" y="316"/>
                    </a:lnTo>
                    <a:lnTo>
                      <a:pt x="1535" y="324"/>
                    </a:lnTo>
                    <a:lnTo>
                      <a:pt x="1535" y="327"/>
                    </a:lnTo>
                    <a:lnTo>
                      <a:pt x="1535" y="338"/>
                    </a:lnTo>
                    <a:lnTo>
                      <a:pt x="1539" y="353"/>
                    </a:lnTo>
                    <a:lnTo>
                      <a:pt x="1542" y="367"/>
                    </a:lnTo>
                    <a:lnTo>
                      <a:pt x="1550" y="382"/>
                    </a:lnTo>
                    <a:lnTo>
                      <a:pt x="1557" y="393"/>
                    </a:lnTo>
                    <a:lnTo>
                      <a:pt x="1561" y="396"/>
                    </a:lnTo>
                    <a:lnTo>
                      <a:pt x="1568" y="400"/>
                    </a:lnTo>
                    <a:lnTo>
                      <a:pt x="1568" y="400"/>
                    </a:lnTo>
                    <a:lnTo>
                      <a:pt x="1575" y="396"/>
                    </a:lnTo>
                    <a:lnTo>
                      <a:pt x="1579" y="393"/>
                    </a:lnTo>
                    <a:lnTo>
                      <a:pt x="1582" y="385"/>
                    </a:lnTo>
                    <a:lnTo>
                      <a:pt x="1590" y="378"/>
                    </a:lnTo>
                    <a:lnTo>
                      <a:pt x="1601" y="367"/>
                    </a:lnTo>
                    <a:lnTo>
                      <a:pt x="1608" y="356"/>
                    </a:lnTo>
                    <a:lnTo>
                      <a:pt x="1615" y="349"/>
                    </a:lnTo>
                    <a:lnTo>
                      <a:pt x="1622" y="345"/>
                    </a:lnTo>
                    <a:lnTo>
                      <a:pt x="1626" y="345"/>
                    </a:lnTo>
                    <a:lnTo>
                      <a:pt x="1630" y="342"/>
                    </a:lnTo>
                    <a:lnTo>
                      <a:pt x="1637" y="338"/>
                    </a:lnTo>
                    <a:lnTo>
                      <a:pt x="1651" y="338"/>
                    </a:lnTo>
                    <a:lnTo>
                      <a:pt x="1670" y="335"/>
                    </a:lnTo>
                    <a:lnTo>
                      <a:pt x="1688" y="331"/>
                    </a:lnTo>
                    <a:lnTo>
                      <a:pt x="1706" y="331"/>
                    </a:lnTo>
                    <a:lnTo>
                      <a:pt x="1710" y="331"/>
                    </a:lnTo>
                    <a:lnTo>
                      <a:pt x="1721" y="327"/>
                    </a:lnTo>
                    <a:lnTo>
                      <a:pt x="1732" y="324"/>
                    </a:lnTo>
                    <a:lnTo>
                      <a:pt x="1757" y="309"/>
                    </a:lnTo>
                    <a:lnTo>
                      <a:pt x="1772" y="291"/>
                    </a:lnTo>
                    <a:lnTo>
                      <a:pt x="1775" y="276"/>
                    </a:lnTo>
                    <a:lnTo>
                      <a:pt x="1779" y="258"/>
                    </a:lnTo>
                    <a:lnTo>
                      <a:pt x="1775" y="258"/>
                    </a:lnTo>
                    <a:lnTo>
                      <a:pt x="1779" y="258"/>
                    </a:lnTo>
                    <a:lnTo>
                      <a:pt x="1779" y="258"/>
                    </a:lnTo>
                    <a:lnTo>
                      <a:pt x="1779" y="258"/>
                    </a:lnTo>
                    <a:lnTo>
                      <a:pt x="1782" y="258"/>
                    </a:lnTo>
                    <a:lnTo>
                      <a:pt x="1786" y="254"/>
                    </a:lnTo>
                    <a:lnTo>
                      <a:pt x="1793" y="258"/>
                    </a:lnTo>
                    <a:lnTo>
                      <a:pt x="1801" y="265"/>
                    </a:lnTo>
                    <a:lnTo>
                      <a:pt x="1815" y="269"/>
                    </a:lnTo>
                    <a:lnTo>
                      <a:pt x="1826" y="273"/>
                    </a:lnTo>
                    <a:lnTo>
                      <a:pt x="1841" y="276"/>
                    </a:lnTo>
                    <a:lnTo>
                      <a:pt x="1852" y="273"/>
                    </a:lnTo>
                    <a:lnTo>
                      <a:pt x="1862" y="269"/>
                    </a:lnTo>
                    <a:lnTo>
                      <a:pt x="1873" y="262"/>
                    </a:lnTo>
                    <a:lnTo>
                      <a:pt x="1881" y="254"/>
                    </a:lnTo>
                    <a:lnTo>
                      <a:pt x="1892" y="251"/>
                    </a:lnTo>
                    <a:lnTo>
                      <a:pt x="1895" y="244"/>
                    </a:lnTo>
                    <a:lnTo>
                      <a:pt x="1902" y="240"/>
                    </a:lnTo>
                    <a:lnTo>
                      <a:pt x="1910" y="233"/>
                    </a:lnTo>
                    <a:lnTo>
                      <a:pt x="1913" y="229"/>
                    </a:lnTo>
                    <a:lnTo>
                      <a:pt x="1917" y="218"/>
                    </a:lnTo>
                    <a:lnTo>
                      <a:pt x="1921" y="204"/>
                    </a:lnTo>
                    <a:lnTo>
                      <a:pt x="1928" y="207"/>
                    </a:lnTo>
                    <a:lnTo>
                      <a:pt x="1924" y="222"/>
                    </a:lnTo>
                    <a:lnTo>
                      <a:pt x="1921" y="233"/>
                    </a:lnTo>
                    <a:lnTo>
                      <a:pt x="1913" y="240"/>
                    </a:lnTo>
                    <a:lnTo>
                      <a:pt x="1910" y="244"/>
                    </a:lnTo>
                    <a:lnTo>
                      <a:pt x="1899" y="251"/>
                    </a:lnTo>
                    <a:lnTo>
                      <a:pt x="1895" y="254"/>
                    </a:lnTo>
                    <a:lnTo>
                      <a:pt x="1888" y="262"/>
                    </a:lnTo>
                    <a:lnTo>
                      <a:pt x="1877" y="269"/>
                    </a:lnTo>
                    <a:lnTo>
                      <a:pt x="1862" y="276"/>
                    </a:lnTo>
                    <a:lnTo>
                      <a:pt x="1848" y="284"/>
                    </a:lnTo>
                    <a:lnTo>
                      <a:pt x="1837" y="284"/>
                    </a:lnTo>
                    <a:lnTo>
                      <a:pt x="1822" y="284"/>
                    </a:lnTo>
                    <a:lnTo>
                      <a:pt x="1830" y="287"/>
                    </a:lnTo>
                    <a:lnTo>
                      <a:pt x="1830" y="294"/>
                    </a:lnTo>
                    <a:lnTo>
                      <a:pt x="1830" y="302"/>
                    </a:lnTo>
                    <a:lnTo>
                      <a:pt x="1830" y="309"/>
                    </a:lnTo>
                    <a:lnTo>
                      <a:pt x="1826" y="320"/>
                    </a:lnTo>
                    <a:lnTo>
                      <a:pt x="1812" y="338"/>
                    </a:lnTo>
                    <a:lnTo>
                      <a:pt x="1801" y="356"/>
                    </a:lnTo>
                    <a:lnTo>
                      <a:pt x="1793" y="356"/>
                    </a:lnTo>
                    <a:lnTo>
                      <a:pt x="1782" y="360"/>
                    </a:lnTo>
                    <a:lnTo>
                      <a:pt x="1775" y="360"/>
                    </a:lnTo>
                    <a:lnTo>
                      <a:pt x="1768" y="356"/>
                    </a:lnTo>
                    <a:lnTo>
                      <a:pt x="1764" y="353"/>
                    </a:lnTo>
                    <a:lnTo>
                      <a:pt x="1764" y="345"/>
                    </a:lnTo>
                    <a:lnTo>
                      <a:pt x="1764" y="345"/>
                    </a:lnTo>
                    <a:lnTo>
                      <a:pt x="1757" y="356"/>
                    </a:lnTo>
                    <a:lnTo>
                      <a:pt x="1757" y="360"/>
                    </a:lnTo>
                    <a:lnTo>
                      <a:pt x="1761" y="360"/>
                    </a:lnTo>
                    <a:lnTo>
                      <a:pt x="1764" y="360"/>
                    </a:lnTo>
                    <a:lnTo>
                      <a:pt x="1779" y="364"/>
                    </a:lnTo>
                    <a:lnTo>
                      <a:pt x="1786" y="364"/>
                    </a:lnTo>
                    <a:lnTo>
                      <a:pt x="1793" y="367"/>
                    </a:lnTo>
                    <a:lnTo>
                      <a:pt x="1790" y="378"/>
                    </a:lnTo>
                    <a:lnTo>
                      <a:pt x="1790" y="375"/>
                    </a:lnTo>
                    <a:lnTo>
                      <a:pt x="1790" y="375"/>
                    </a:lnTo>
                    <a:lnTo>
                      <a:pt x="1786" y="375"/>
                    </a:lnTo>
                    <a:lnTo>
                      <a:pt x="1782" y="371"/>
                    </a:lnTo>
                    <a:lnTo>
                      <a:pt x="1775" y="371"/>
                    </a:lnTo>
                    <a:lnTo>
                      <a:pt x="1764" y="367"/>
                    </a:lnTo>
                    <a:lnTo>
                      <a:pt x="1761" y="367"/>
                    </a:lnTo>
                    <a:lnTo>
                      <a:pt x="1753" y="367"/>
                    </a:lnTo>
                    <a:lnTo>
                      <a:pt x="1742" y="375"/>
                    </a:lnTo>
                    <a:lnTo>
                      <a:pt x="1735" y="378"/>
                    </a:lnTo>
                    <a:lnTo>
                      <a:pt x="1732" y="382"/>
                    </a:lnTo>
                    <a:lnTo>
                      <a:pt x="1732" y="385"/>
                    </a:lnTo>
                    <a:lnTo>
                      <a:pt x="1728" y="396"/>
                    </a:lnTo>
                    <a:lnTo>
                      <a:pt x="1721" y="407"/>
                    </a:lnTo>
                    <a:lnTo>
                      <a:pt x="1717" y="418"/>
                    </a:lnTo>
                    <a:lnTo>
                      <a:pt x="1713" y="425"/>
                    </a:lnTo>
                    <a:lnTo>
                      <a:pt x="1706" y="447"/>
                    </a:lnTo>
                    <a:lnTo>
                      <a:pt x="1702" y="473"/>
                    </a:lnTo>
                    <a:lnTo>
                      <a:pt x="1702" y="495"/>
                    </a:lnTo>
                    <a:lnTo>
                      <a:pt x="1702" y="502"/>
                    </a:lnTo>
                    <a:lnTo>
                      <a:pt x="1695" y="502"/>
                    </a:lnTo>
                    <a:lnTo>
                      <a:pt x="1695" y="491"/>
                    </a:lnTo>
                    <a:lnTo>
                      <a:pt x="1699" y="462"/>
                    </a:lnTo>
                    <a:lnTo>
                      <a:pt x="1702" y="433"/>
                    </a:lnTo>
                    <a:lnTo>
                      <a:pt x="1699" y="436"/>
                    </a:lnTo>
                    <a:lnTo>
                      <a:pt x="1695" y="444"/>
                    </a:lnTo>
                    <a:lnTo>
                      <a:pt x="1688" y="447"/>
                    </a:lnTo>
                    <a:lnTo>
                      <a:pt x="1684" y="455"/>
                    </a:lnTo>
                    <a:lnTo>
                      <a:pt x="1681" y="455"/>
                    </a:lnTo>
                    <a:lnTo>
                      <a:pt x="1673" y="458"/>
                    </a:lnTo>
                    <a:lnTo>
                      <a:pt x="1670" y="455"/>
                    </a:lnTo>
                    <a:lnTo>
                      <a:pt x="1659" y="455"/>
                    </a:lnTo>
                    <a:lnTo>
                      <a:pt x="1670" y="469"/>
                    </a:lnTo>
                    <a:lnTo>
                      <a:pt x="1684" y="484"/>
                    </a:lnTo>
                    <a:lnTo>
                      <a:pt x="1677" y="487"/>
                    </a:lnTo>
                    <a:lnTo>
                      <a:pt x="1666" y="473"/>
                    </a:lnTo>
                    <a:lnTo>
                      <a:pt x="1655" y="462"/>
                    </a:lnTo>
                    <a:lnTo>
                      <a:pt x="1641" y="451"/>
                    </a:lnTo>
                    <a:lnTo>
                      <a:pt x="1626" y="444"/>
                    </a:lnTo>
                    <a:lnTo>
                      <a:pt x="1611" y="440"/>
                    </a:lnTo>
                    <a:lnTo>
                      <a:pt x="1601" y="436"/>
                    </a:lnTo>
                    <a:lnTo>
                      <a:pt x="1586" y="440"/>
                    </a:lnTo>
                    <a:lnTo>
                      <a:pt x="1571" y="444"/>
                    </a:lnTo>
                    <a:lnTo>
                      <a:pt x="1561" y="451"/>
                    </a:lnTo>
                    <a:lnTo>
                      <a:pt x="1553" y="458"/>
                    </a:lnTo>
                    <a:lnTo>
                      <a:pt x="1546" y="469"/>
                    </a:lnTo>
                    <a:lnTo>
                      <a:pt x="1539" y="476"/>
                    </a:lnTo>
                    <a:lnTo>
                      <a:pt x="1531" y="487"/>
                    </a:lnTo>
                    <a:lnTo>
                      <a:pt x="1528" y="495"/>
                    </a:lnTo>
                    <a:lnTo>
                      <a:pt x="1521" y="506"/>
                    </a:lnTo>
                    <a:lnTo>
                      <a:pt x="1517" y="498"/>
                    </a:lnTo>
                    <a:lnTo>
                      <a:pt x="1517" y="495"/>
                    </a:lnTo>
                    <a:lnTo>
                      <a:pt x="1513" y="498"/>
                    </a:lnTo>
                    <a:lnTo>
                      <a:pt x="1510" y="502"/>
                    </a:lnTo>
                    <a:lnTo>
                      <a:pt x="1502" y="498"/>
                    </a:lnTo>
                    <a:lnTo>
                      <a:pt x="1495" y="498"/>
                    </a:lnTo>
                    <a:lnTo>
                      <a:pt x="1488" y="495"/>
                    </a:lnTo>
                    <a:lnTo>
                      <a:pt x="1481" y="491"/>
                    </a:lnTo>
                    <a:lnTo>
                      <a:pt x="1477" y="487"/>
                    </a:lnTo>
                    <a:lnTo>
                      <a:pt x="1477" y="480"/>
                    </a:lnTo>
                    <a:lnTo>
                      <a:pt x="1477" y="473"/>
                    </a:lnTo>
                    <a:lnTo>
                      <a:pt x="1477" y="462"/>
                    </a:lnTo>
                    <a:lnTo>
                      <a:pt x="1470" y="476"/>
                    </a:lnTo>
                    <a:lnTo>
                      <a:pt x="1462" y="484"/>
                    </a:lnTo>
                    <a:lnTo>
                      <a:pt x="1473" y="487"/>
                    </a:lnTo>
                    <a:lnTo>
                      <a:pt x="1484" y="495"/>
                    </a:lnTo>
                    <a:lnTo>
                      <a:pt x="1491" y="502"/>
                    </a:lnTo>
                    <a:lnTo>
                      <a:pt x="1502" y="509"/>
                    </a:lnTo>
                    <a:lnTo>
                      <a:pt x="1506" y="516"/>
                    </a:lnTo>
                    <a:lnTo>
                      <a:pt x="1513" y="520"/>
                    </a:lnTo>
                    <a:lnTo>
                      <a:pt x="1513" y="520"/>
                    </a:lnTo>
                    <a:lnTo>
                      <a:pt x="1510" y="527"/>
                    </a:lnTo>
                    <a:lnTo>
                      <a:pt x="1506" y="524"/>
                    </a:lnTo>
                    <a:lnTo>
                      <a:pt x="1502" y="520"/>
                    </a:lnTo>
                    <a:lnTo>
                      <a:pt x="1495" y="513"/>
                    </a:lnTo>
                    <a:lnTo>
                      <a:pt x="1488" y="506"/>
                    </a:lnTo>
                    <a:lnTo>
                      <a:pt x="1477" y="498"/>
                    </a:lnTo>
                    <a:lnTo>
                      <a:pt x="1466" y="491"/>
                    </a:lnTo>
                    <a:lnTo>
                      <a:pt x="1451" y="487"/>
                    </a:lnTo>
                    <a:lnTo>
                      <a:pt x="1444" y="484"/>
                    </a:lnTo>
                    <a:lnTo>
                      <a:pt x="1437" y="484"/>
                    </a:lnTo>
                    <a:lnTo>
                      <a:pt x="1422" y="484"/>
                    </a:lnTo>
                    <a:lnTo>
                      <a:pt x="1404" y="484"/>
                    </a:lnTo>
                    <a:lnTo>
                      <a:pt x="1393" y="484"/>
                    </a:lnTo>
                    <a:lnTo>
                      <a:pt x="1382" y="487"/>
                    </a:lnTo>
                    <a:lnTo>
                      <a:pt x="1375" y="491"/>
                    </a:lnTo>
                    <a:lnTo>
                      <a:pt x="1371" y="491"/>
                    </a:lnTo>
                    <a:lnTo>
                      <a:pt x="1361" y="495"/>
                    </a:lnTo>
                    <a:lnTo>
                      <a:pt x="1350" y="498"/>
                    </a:lnTo>
                    <a:lnTo>
                      <a:pt x="1335" y="498"/>
                    </a:lnTo>
                    <a:lnTo>
                      <a:pt x="1324" y="502"/>
                    </a:lnTo>
                    <a:lnTo>
                      <a:pt x="1313" y="506"/>
                    </a:lnTo>
                    <a:lnTo>
                      <a:pt x="1302" y="506"/>
                    </a:lnTo>
                    <a:lnTo>
                      <a:pt x="1295" y="506"/>
                    </a:lnTo>
                    <a:lnTo>
                      <a:pt x="1291" y="506"/>
                    </a:lnTo>
                    <a:lnTo>
                      <a:pt x="1288" y="506"/>
                    </a:lnTo>
                    <a:lnTo>
                      <a:pt x="1284" y="509"/>
                    </a:lnTo>
                    <a:lnTo>
                      <a:pt x="1284" y="509"/>
                    </a:lnTo>
                    <a:lnTo>
                      <a:pt x="1288" y="513"/>
                    </a:lnTo>
                    <a:lnTo>
                      <a:pt x="1291" y="524"/>
                    </a:lnTo>
                    <a:lnTo>
                      <a:pt x="1299" y="531"/>
                    </a:lnTo>
                    <a:lnTo>
                      <a:pt x="1302" y="535"/>
                    </a:lnTo>
                    <a:lnTo>
                      <a:pt x="1306" y="538"/>
                    </a:lnTo>
                    <a:lnTo>
                      <a:pt x="1306" y="538"/>
                    </a:lnTo>
                    <a:lnTo>
                      <a:pt x="1302" y="546"/>
                    </a:lnTo>
                    <a:lnTo>
                      <a:pt x="1302" y="542"/>
                    </a:lnTo>
                    <a:lnTo>
                      <a:pt x="1299" y="542"/>
                    </a:lnTo>
                    <a:lnTo>
                      <a:pt x="1291" y="535"/>
                    </a:lnTo>
                    <a:lnTo>
                      <a:pt x="1288" y="527"/>
                    </a:lnTo>
                    <a:lnTo>
                      <a:pt x="1281" y="516"/>
                    </a:lnTo>
                    <a:lnTo>
                      <a:pt x="1277" y="509"/>
                    </a:lnTo>
                    <a:lnTo>
                      <a:pt x="1281" y="506"/>
                    </a:lnTo>
                    <a:lnTo>
                      <a:pt x="1284" y="502"/>
                    </a:lnTo>
                    <a:lnTo>
                      <a:pt x="1273" y="495"/>
                    </a:lnTo>
                    <a:lnTo>
                      <a:pt x="1270" y="484"/>
                    </a:lnTo>
                    <a:lnTo>
                      <a:pt x="1273" y="498"/>
                    </a:lnTo>
                    <a:lnTo>
                      <a:pt x="1273" y="506"/>
                    </a:lnTo>
                    <a:lnTo>
                      <a:pt x="1277" y="516"/>
                    </a:lnTo>
                    <a:lnTo>
                      <a:pt x="1270" y="516"/>
                    </a:lnTo>
                    <a:lnTo>
                      <a:pt x="1270" y="509"/>
                    </a:lnTo>
                    <a:lnTo>
                      <a:pt x="1266" y="502"/>
                    </a:lnTo>
                    <a:lnTo>
                      <a:pt x="1266" y="491"/>
                    </a:lnTo>
                    <a:lnTo>
                      <a:pt x="1262" y="484"/>
                    </a:lnTo>
                    <a:lnTo>
                      <a:pt x="1259" y="480"/>
                    </a:lnTo>
                    <a:lnTo>
                      <a:pt x="1255" y="473"/>
                    </a:lnTo>
                    <a:lnTo>
                      <a:pt x="1248" y="466"/>
                    </a:lnTo>
                    <a:lnTo>
                      <a:pt x="1237" y="458"/>
                    </a:lnTo>
                    <a:lnTo>
                      <a:pt x="1230" y="455"/>
                    </a:lnTo>
                    <a:lnTo>
                      <a:pt x="1222" y="451"/>
                    </a:lnTo>
                    <a:lnTo>
                      <a:pt x="1219" y="447"/>
                    </a:lnTo>
                    <a:lnTo>
                      <a:pt x="1208" y="447"/>
                    </a:lnTo>
                    <a:lnTo>
                      <a:pt x="1201" y="447"/>
                    </a:lnTo>
                    <a:lnTo>
                      <a:pt x="1190" y="447"/>
                    </a:lnTo>
                    <a:lnTo>
                      <a:pt x="1179" y="451"/>
                    </a:lnTo>
                    <a:lnTo>
                      <a:pt x="1168" y="455"/>
                    </a:lnTo>
                    <a:lnTo>
                      <a:pt x="1150" y="466"/>
                    </a:lnTo>
                    <a:lnTo>
                      <a:pt x="1135" y="491"/>
                    </a:lnTo>
                    <a:lnTo>
                      <a:pt x="1128" y="516"/>
                    </a:lnTo>
                    <a:lnTo>
                      <a:pt x="1124" y="516"/>
                    </a:lnTo>
                    <a:lnTo>
                      <a:pt x="1128" y="520"/>
                    </a:lnTo>
                    <a:lnTo>
                      <a:pt x="1128" y="524"/>
                    </a:lnTo>
                    <a:lnTo>
                      <a:pt x="1121" y="524"/>
                    </a:lnTo>
                    <a:lnTo>
                      <a:pt x="1121" y="524"/>
                    </a:lnTo>
                    <a:lnTo>
                      <a:pt x="1121" y="524"/>
                    </a:lnTo>
                    <a:lnTo>
                      <a:pt x="1121" y="520"/>
                    </a:lnTo>
                    <a:lnTo>
                      <a:pt x="1117" y="520"/>
                    </a:lnTo>
                    <a:lnTo>
                      <a:pt x="1117" y="516"/>
                    </a:lnTo>
                    <a:lnTo>
                      <a:pt x="1110" y="516"/>
                    </a:lnTo>
                    <a:lnTo>
                      <a:pt x="1102" y="509"/>
                    </a:lnTo>
                    <a:lnTo>
                      <a:pt x="1088" y="506"/>
                    </a:lnTo>
                    <a:lnTo>
                      <a:pt x="1077" y="502"/>
                    </a:lnTo>
                    <a:lnTo>
                      <a:pt x="1062" y="502"/>
                    </a:lnTo>
                    <a:lnTo>
                      <a:pt x="1044" y="502"/>
                    </a:lnTo>
                    <a:lnTo>
                      <a:pt x="1033" y="506"/>
                    </a:lnTo>
                    <a:lnTo>
                      <a:pt x="1008" y="513"/>
                    </a:lnTo>
                    <a:lnTo>
                      <a:pt x="997" y="516"/>
                    </a:lnTo>
                    <a:lnTo>
                      <a:pt x="990" y="520"/>
                    </a:lnTo>
                    <a:lnTo>
                      <a:pt x="982" y="524"/>
                    </a:lnTo>
                    <a:lnTo>
                      <a:pt x="971" y="527"/>
                    </a:lnTo>
                    <a:lnTo>
                      <a:pt x="968" y="531"/>
                    </a:lnTo>
                    <a:lnTo>
                      <a:pt x="964" y="535"/>
                    </a:lnTo>
                    <a:lnTo>
                      <a:pt x="957" y="531"/>
                    </a:lnTo>
                    <a:lnTo>
                      <a:pt x="960" y="567"/>
                    </a:lnTo>
                    <a:lnTo>
                      <a:pt x="957" y="589"/>
                    </a:lnTo>
                    <a:lnTo>
                      <a:pt x="953" y="600"/>
                    </a:lnTo>
                    <a:lnTo>
                      <a:pt x="946" y="597"/>
                    </a:lnTo>
                    <a:lnTo>
                      <a:pt x="950" y="589"/>
                    </a:lnTo>
                    <a:lnTo>
                      <a:pt x="953" y="575"/>
                    </a:lnTo>
                    <a:lnTo>
                      <a:pt x="957" y="553"/>
                    </a:lnTo>
                    <a:lnTo>
                      <a:pt x="950" y="527"/>
                    </a:lnTo>
                    <a:lnTo>
                      <a:pt x="942" y="509"/>
                    </a:lnTo>
                    <a:lnTo>
                      <a:pt x="939" y="502"/>
                    </a:lnTo>
                    <a:lnTo>
                      <a:pt x="910" y="476"/>
                    </a:lnTo>
                    <a:lnTo>
                      <a:pt x="873" y="469"/>
                    </a:lnTo>
                    <a:lnTo>
                      <a:pt x="862" y="469"/>
                    </a:lnTo>
                    <a:lnTo>
                      <a:pt x="837" y="476"/>
                    </a:lnTo>
                    <a:lnTo>
                      <a:pt x="811" y="487"/>
                    </a:lnTo>
                    <a:lnTo>
                      <a:pt x="786" y="498"/>
                    </a:lnTo>
                    <a:lnTo>
                      <a:pt x="768" y="516"/>
                    </a:lnTo>
                    <a:lnTo>
                      <a:pt x="764" y="527"/>
                    </a:lnTo>
                    <a:lnTo>
                      <a:pt x="768" y="542"/>
                    </a:lnTo>
                    <a:lnTo>
                      <a:pt x="775" y="556"/>
                    </a:lnTo>
                    <a:lnTo>
                      <a:pt x="779" y="567"/>
                    </a:lnTo>
                    <a:lnTo>
                      <a:pt x="775" y="575"/>
                    </a:lnTo>
                    <a:lnTo>
                      <a:pt x="768" y="578"/>
                    </a:lnTo>
                    <a:lnTo>
                      <a:pt x="768" y="578"/>
                    </a:lnTo>
                    <a:lnTo>
                      <a:pt x="768" y="578"/>
                    </a:lnTo>
                    <a:lnTo>
                      <a:pt x="764" y="567"/>
                    </a:lnTo>
                    <a:lnTo>
                      <a:pt x="757" y="560"/>
                    </a:lnTo>
                    <a:lnTo>
                      <a:pt x="746" y="549"/>
                    </a:lnTo>
                    <a:lnTo>
                      <a:pt x="739" y="538"/>
                    </a:lnTo>
                    <a:lnTo>
                      <a:pt x="731" y="535"/>
                    </a:lnTo>
                    <a:lnTo>
                      <a:pt x="724" y="531"/>
                    </a:lnTo>
                    <a:lnTo>
                      <a:pt x="724" y="531"/>
                    </a:lnTo>
                    <a:lnTo>
                      <a:pt x="720" y="531"/>
                    </a:lnTo>
                    <a:lnTo>
                      <a:pt x="717" y="535"/>
                    </a:lnTo>
                    <a:lnTo>
                      <a:pt x="706" y="546"/>
                    </a:lnTo>
                    <a:lnTo>
                      <a:pt x="699" y="556"/>
                    </a:lnTo>
                    <a:lnTo>
                      <a:pt x="695" y="567"/>
                    </a:lnTo>
                    <a:lnTo>
                      <a:pt x="695" y="575"/>
                    </a:lnTo>
                    <a:lnTo>
                      <a:pt x="699" y="578"/>
                    </a:lnTo>
                    <a:lnTo>
                      <a:pt x="702" y="586"/>
                    </a:lnTo>
                    <a:lnTo>
                      <a:pt x="710" y="593"/>
                    </a:lnTo>
                    <a:lnTo>
                      <a:pt x="713" y="600"/>
                    </a:lnTo>
                    <a:lnTo>
                      <a:pt x="717" y="604"/>
                    </a:lnTo>
                    <a:lnTo>
                      <a:pt x="720" y="604"/>
                    </a:lnTo>
                    <a:lnTo>
                      <a:pt x="713" y="607"/>
                    </a:lnTo>
                    <a:lnTo>
                      <a:pt x="713" y="607"/>
                    </a:lnTo>
                    <a:lnTo>
                      <a:pt x="710" y="604"/>
                    </a:lnTo>
                    <a:lnTo>
                      <a:pt x="706" y="600"/>
                    </a:lnTo>
                    <a:lnTo>
                      <a:pt x="702" y="593"/>
                    </a:lnTo>
                    <a:lnTo>
                      <a:pt x="702" y="607"/>
                    </a:lnTo>
                    <a:lnTo>
                      <a:pt x="702" y="622"/>
                    </a:lnTo>
                    <a:lnTo>
                      <a:pt x="691" y="633"/>
                    </a:lnTo>
                    <a:lnTo>
                      <a:pt x="688" y="640"/>
                    </a:lnTo>
                    <a:lnTo>
                      <a:pt x="670" y="658"/>
                    </a:lnTo>
                    <a:lnTo>
                      <a:pt x="662" y="662"/>
                    </a:lnTo>
                    <a:lnTo>
                      <a:pt x="659" y="662"/>
                    </a:lnTo>
                    <a:lnTo>
                      <a:pt x="659" y="662"/>
                    </a:lnTo>
                    <a:lnTo>
                      <a:pt x="651" y="662"/>
                    </a:lnTo>
                    <a:lnTo>
                      <a:pt x="633" y="633"/>
                    </a:lnTo>
                    <a:lnTo>
                      <a:pt x="637" y="633"/>
                    </a:lnTo>
                    <a:lnTo>
                      <a:pt x="644" y="644"/>
                    </a:lnTo>
                    <a:lnTo>
                      <a:pt x="651" y="651"/>
                    </a:lnTo>
                    <a:lnTo>
                      <a:pt x="659" y="655"/>
                    </a:lnTo>
                    <a:lnTo>
                      <a:pt x="659" y="655"/>
                    </a:lnTo>
                    <a:lnTo>
                      <a:pt x="666" y="655"/>
                    </a:lnTo>
                    <a:lnTo>
                      <a:pt x="673" y="647"/>
                    </a:lnTo>
                    <a:lnTo>
                      <a:pt x="680" y="637"/>
                    </a:lnTo>
                    <a:lnTo>
                      <a:pt x="688" y="629"/>
                    </a:lnTo>
                    <a:lnTo>
                      <a:pt x="695" y="604"/>
                    </a:lnTo>
                    <a:lnTo>
                      <a:pt x="688" y="578"/>
                    </a:lnTo>
                    <a:lnTo>
                      <a:pt x="662" y="542"/>
                    </a:lnTo>
                    <a:lnTo>
                      <a:pt x="648" y="527"/>
                    </a:lnTo>
                    <a:lnTo>
                      <a:pt x="637" y="509"/>
                    </a:lnTo>
                    <a:lnTo>
                      <a:pt x="626" y="498"/>
                    </a:lnTo>
                    <a:lnTo>
                      <a:pt x="615" y="491"/>
                    </a:lnTo>
                    <a:lnTo>
                      <a:pt x="611" y="491"/>
                    </a:lnTo>
                    <a:lnTo>
                      <a:pt x="604" y="491"/>
                    </a:lnTo>
                    <a:lnTo>
                      <a:pt x="600" y="491"/>
                    </a:lnTo>
                    <a:lnTo>
                      <a:pt x="597" y="491"/>
                    </a:lnTo>
                    <a:lnTo>
                      <a:pt x="593" y="495"/>
                    </a:lnTo>
                    <a:lnTo>
                      <a:pt x="593" y="495"/>
                    </a:lnTo>
                    <a:lnTo>
                      <a:pt x="593" y="495"/>
                    </a:lnTo>
                    <a:lnTo>
                      <a:pt x="582" y="502"/>
                    </a:lnTo>
                    <a:lnTo>
                      <a:pt x="571" y="513"/>
                    </a:lnTo>
                    <a:lnTo>
                      <a:pt x="564" y="520"/>
                    </a:lnTo>
                    <a:lnTo>
                      <a:pt x="560" y="527"/>
                    </a:lnTo>
                    <a:lnTo>
                      <a:pt x="553" y="524"/>
                    </a:lnTo>
                    <a:lnTo>
                      <a:pt x="557" y="520"/>
                    </a:lnTo>
                    <a:lnTo>
                      <a:pt x="560" y="516"/>
                    </a:lnTo>
                    <a:lnTo>
                      <a:pt x="557" y="513"/>
                    </a:lnTo>
                    <a:lnTo>
                      <a:pt x="560" y="506"/>
                    </a:lnTo>
                    <a:lnTo>
                      <a:pt x="560" y="498"/>
                    </a:lnTo>
                    <a:lnTo>
                      <a:pt x="560" y="491"/>
                    </a:lnTo>
                    <a:lnTo>
                      <a:pt x="560" y="484"/>
                    </a:lnTo>
                    <a:lnTo>
                      <a:pt x="557" y="480"/>
                    </a:lnTo>
                    <a:lnTo>
                      <a:pt x="546" y="469"/>
                    </a:lnTo>
                    <a:lnTo>
                      <a:pt x="535" y="462"/>
                    </a:lnTo>
                    <a:lnTo>
                      <a:pt x="524" y="455"/>
                    </a:lnTo>
                    <a:lnTo>
                      <a:pt x="517" y="451"/>
                    </a:lnTo>
                    <a:lnTo>
                      <a:pt x="513" y="447"/>
                    </a:lnTo>
                    <a:lnTo>
                      <a:pt x="513" y="451"/>
                    </a:lnTo>
                    <a:lnTo>
                      <a:pt x="506" y="455"/>
                    </a:lnTo>
                    <a:lnTo>
                      <a:pt x="502" y="462"/>
                    </a:lnTo>
                    <a:lnTo>
                      <a:pt x="499" y="469"/>
                    </a:lnTo>
                    <a:lnTo>
                      <a:pt x="491" y="473"/>
                    </a:lnTo>
                    <a:lnTo>
                      <a:pt x="484" y="476"/>
                    </a:lnTo>
                    <a:lnTo>
                      <a:pt x="477" y="473"/>
                    </a:lnTo>
                    <a:lnTo>
                      <a:pt x="470" y="473"/>
                    </a:lnTo>
                    <a:lnTo>
                      <a:pt x="455" y="466"/>
                    </a:lnTo>
                    <a:lnTo>
                      <a:pt x="448" y="462"/>
                    </a:lnTo>
                    <a:lnTo>
                      <a:pt x="437" y="462"/>
                    </a:lnTo>
                    <a:lnTo>
                      <a:pt x="433" y="462"/>
                    </a:lnTo>
                    <a:lnTo>
                      <a:pt x="430" y="466"/>
                    </a:lnTo>
                    <a:lnTo>
                      <a:pt x="426" y="476"/>
                    </a:lnTo>
                    <a:lnTo>
                      <a:pt x="426" y="498"/>
                    </a:lnTo>
                    <a:lnTo>
                      <a:pt x="437" y="524"/>
                    </a:lnTo>
                    <a:lnTo>
                      <a:pt x="430" y="527"/>
                    </a:lnTo>
                    <a:lnTo>
                      <a:pt x="426" y="516"/>
                    </a:lnTo>
                    <a:lnTo>
                      <a:pt x="426" y="516"/>
                    </a:lnTo>
                    <a:lnTo>
                      <a:pt x="422" y="524"/>
                    </a:lnTo>
                    <a:lnTo>
                      <a:pt x="419" y="527"/>
                    </a:lnTo>
                    <a:lnTo>
                      <a:pt x="411" y="531"/>
                    </a:lnTo>
                    <a:lnTo>
                      <a:pt x="400" y="535"/>
                    </a:lnTo>
                    <a:lnTo>
                      <a:pt x="390" y="538"/>
                    </a:lnTo>
                    <a:lnTo>
                      <a:pt x="379" y="546"/>
                    </a:lnTo>
                    <a:lnTo>
                      <a:pt x="379" y="546"/>
                    </a:lnTo>
                    <a:lnTo>
                      <a:pt x="364" y="553"/>
                    </a:lnTo>
                    <a:lnTo>
                      <a:pt x="353" y="564"/>
                    </a:lnTo>
                    <a:lnTo>
                      <a:pt x="342" y="575"/>
                    </a:lnTo>
                    <a:lnTo>
                      <a:pt x="331" y="582"/>
                    </a:lnTo>
                    <a:lnTo>
                      <a:pt x="320" y="589"/>
                    </a:lnTo>
                    <a:lnTo>
                      <a:pt x="309" y="593"/>
                    </a:lnTo>
                    <a:lnTo>
                      <a:pt x="299" y="593"/>
                    </a:lnTo>
                    <a:lnTo>
                      <a:pt x="288" y="593"/>
                    </a:lnTo>
                    <a:lnTo>
                      <a:pt x="280" y="586"/>
                    </a:lnTo>
                    <a:lnTo>
                      <a:pt x="273" y="575"/>
                    </a:lnTo>
                    <a:lnTo>
                      <a:pt x="273" y="564"/>
                    </a:lnTo>
                    <a:lnTo>
                      <a:pt x="269" y="567"/>
                    </a:lnTo>
                    <a:lnTo>
                      <a:pt x="266" y="560"/>
                    </a:lnTo>
                    <a:lnTo>
                      <a:pt x="266" y="560"/>
                    </a:lnTo>
                    <a:lnTo>
                      <a:pt x="269" y="556"/>
                    </a:lnTo>
                    <a:lnTo>
                      <a:pt x="273" y="549"/>
                    </a:lnTo>
                    <a:lnTo>
                      <a:pt x="277" y="531"/>
                    </a:lnTo>
                    <a:lnTo>
                      <a:pt x="284" y="513"/>
                    </a:lnTo>
                    <a:lnTo>
                      <a:pt x="291" y="495"/>
                    </a:lnTo>
                    <a:lnTo>
                      <a:pt x="295" y="480"/>
                    </a:lnTo>
                    <a:lnTo>
                      <a:pt x="299" y="466"/>
                    </a:lnTo>
                    <a:lnTo>
                      <a:pt x="302" y="451"/>
                    </a:lnTo>
                    <a:lnTo>
                      <a:pt x="302" y="440"/>
                    </a:lnTo>
                    <a:lnTo>
                      <a:pt x="302" y="425"/>
                    </a:lnTo>
                    <a:lnTo>
                      <a:pt x="299" y="415"/>
                    </a:lnTo>
                    <a:lnTo>
                      <a:pt x="295" y="400"/>
                    </a:lnTo>
                    <a:lnTo>
                      <a:pt x="288" y="389"/>
                    </a:lnTo>
                    <a:lnTo>
                      <a:pt x="280" y="385"/>
                    </a:lnTo>
                    <a:lnTo>
                      <a:pt x="273" y="382"/>
                    </a:lnTo>
                    <a:lnTo>
                      <a:pt x="266" y="378"/>
                    </a:lnTo>
                    <a:lnTo>
                      <a:pt x="251" y="375"/>
                    </a:lnTo>
                    <a:lnTo>
                      <a:pt x="233" y="371"/>
                    </a:lnTo>
                    <a:lnTo>
                      <a:pt x="222" y="371"/>
                    </a:lnTo>
                    <a:lnTo>
                      <a:pt x="204" y="375"/>
                    </a:lnTo>
                    <a:lnTo>
                      <a:pt x="189" y="378"/>
                    </a:lnTo>
                    <a:lnTo>
                      <a:pt x="179" y="385"/>
                    </a:lnTo>
                    <a:lnTo>
                      <a:pt x="171" y="407"/>
                    </a:lnTo>
                    <a:lnTo>
                      <a:pt x="168" y="433"/>
                    </a:lnTo>
                    <a:lnTo>
                      <a:pt x="168" y="462"/>
                    </a:lnTo>
                    <a:lnTo>
                      <a:pt x="168" y="462"/>
                    </a:lnTo>
                    <a:lnTo>
                      <a:pt x="168" y="466"/>
                    </a:lnTo>
                    <a:lnTo>
                      <a:pt x="171" y="473"/>
                    </a:lnTo>
                    <a:lnTo>
                      <a:pt x="175" y="476"/>
                    </a:lnTo>
                    <a:lnTo>
                      <a:pt x="182" y="484"/>
                    </a:lnTo>
                    <a:lnTo>
                      <a:pt x="193" y="487"/>
                    </a:lnTo>
                    <a:lnTo>
                      <a:pt x="208" y="498"/>
                    </a:lnTo>
                    <a:lnTo>
                      <a:pt x="219" y="509"/>
                    </a:lnTo>
                    <a:lnTo>
                      <a:pt x="233" y="524"/>
                    </a:lnTo>
                    <a:lnTo>
                      <a:pt x="204" y="502"/>
                    </a:lnTo>
                    <a:lnTo>
                      <a:pt x="168" y="476"/>
                    </a:lnTo>
                    <a:lnTo>
                      <a:pt x="164" y="469"/>
                    </a:lnTo>
                    <a:lnTo>
                      <a:pt x="160" y="462"/>
                    </a:lnTo>
                    <a:lnTo>
                      <a:pt x="160" y="462"/>
                    </a:lnTo>
                    <a:lnTo>
                      <a:pt x="160" y="433"/>
                    </a:lnTo>
                    <a:lnTo>
                      <a:pt x="164" y="404"/>
                    </a:lnTo>
                    <a:lnTo>
                      <a:pt x="175" y="382"/>
                    </a:lnTo>
                    <a:lnTo>
                      <a:pt x="182" y="375"/>
                    </a:lnTo>
                    <a:lnTo>
                      <a:pt x="171" y="375"/>
                    </a:lnTo>
                    <a:lnTo>
                      <a:pt x="160" y="367"/>
                    </a:lnTo>
                    <a:lnTo>
                      <a:pt x="153" y="364"/>
                    </a:lnTo>
                    <a:lnTo>
                      <a:pt x="160" y="393"/>
                    </a:lnTo>
                    <a:lnTo>
                      <a:pt x="157" y="418"/>
                    </a:lnTo>
                    <a:lnTo>
                      <a:pt x="146" y="440"/>
                    </a:lnTo>
                    <a:lnTo>
                      <a:pt x="139" y="455"/>
                    </a:lnTo>
                    <a:lnTo>
                      <a:pt x="135" y="462"/>
                    </a:lnTo>
                    <a:lnTo>
                      <a:pt x="128" y="458"/>
                    </a:lnTo>
                    <a:lnTo>
                      <a:pt x="135" y="451"/>
                    </a:lnTo>
                    <a:lnTo>
                      <a:pt x="142" y="436"/>
                    </a:lnTo>
                    <a:lnTo>
                      <a:pt x="149" y="415"/>
                    </a:lnTo>
                    <a:lnTo>
                      <a:pt x="153" y="385"/>
                    </a:lnTo>
                    <a:lnTo>
                      <a:pt x="142" y="360"/>
                    </a:lnTo>
                    <a:lnTo>
                      <a:pt x="139" y="356"/>
                    </a:lnTo>
                    <a:lnTo>
                      <a:pt x="135" y="349"/>
                    </a:lnTo>
                    <a:lnTo>
                      <a:pt x="128" y="342"/>
                    </a:lnTo>
                    <a:lnTo>
                      <a:pt x="117" y="335"/>
                    </a:lnTo>
                    <a:lnTo>
                      <a:pt x="109" y="327"/>
                    </a:lnTo>
                    <a:lnTo>
                      <a:pt x="102" y="320"/>
                    </a:lnTo>
                    <a:lnTo>
                      <a:pt x="95" y="316"/>
                    </a:lnTo>
                    <a:lnTo>
                      <a:pt x="91" y="313"/>
                    </a:lnTo>
                    <a:lnTo>
                      <a:pt x="80" y="313"/>
                    </a:lnTo>
                    <a:lnTo>
                      <a:pt x="69" y="313"/>
                    </a:lnTo>
                    <a:lnTo>
                      <a:pt x="55" y="313"/>
                    </a:lnTo>
                    <a:lnTo>
                      <a:pt x="44" y="316"/>
                    </a:lnTo>
                    <a:lnTo>
                      <a:pt x="29" y="320"/>
                    </a:lnTo>
                    <a:lnTo>
                      <a:pt x="15" y="320"/>
                    </a:lnTo>
                    <a:lnTo>
                      <a:pt x="8" y="320"/>
                    </a:lnTo>
                    <a:lnTo>
                      <a:pt x="4" y="320"/>
                    </a:lnTo>
                    <a:lnTo>
                      <a:pt x="0" y="320"/>
                    </a:lnTo>
                    <a:lnTo>
                      <a:pt x="0" y="313"/>
                    </a:lnTo>
                    <a:lnTo>
                      <a:pt x="4" y="313"/>
                    </a:lnTo>
                    <a:lnTo>
                      <a:pt x="8" y="313"/>
                    </a:lnTo>
                    <a:lnTo>
                      <a:pt x="15" y="313"/>
                    </a:lnTo>
                    <a:lnTo>
                      <a:pt x="26" y="313"/>
                    </a:lnTo>
                    <a:lnTo>
                      <a:pt x="44" y="309"/>
                    </a:lnTo>
                    <a:lnTo>
                      <a:pt x="62" y="298"/>
                    </a:lnTo>
                    <a:lnTo>
                      <a:pt x="77" y="269"/>
                    </a:lnTo>
                    <a:lnTo>
                      <a:pt x="80" y="233"/>
                    </a:lnTo>
                    <a:lnTo>
                      <a:pt x="80" y="225"/>
                    </a:lnTo>
                    <a:lnTo>
                      <a:pt x="80" y="218"/>
                    </a:lnTo>
                    <a:lnTo>
                      <a:pt x="80" y="207"/>
                    </a:lnTo>
                    <a:lnTo>
                      <a:pt x="77" y="200"/>
                    </a:lnTo>
                    <a:lnTo>
                      <a:pt x="73" y="193"/>
                    </a:lnTo>
                    <a:lnTo>
                      <a:pt x="66" y="182"/>
                    </a:lnTo>
                    <a:lnTo>
                      <a:pt x="59" y="174"/>
                    </a:lnTo>
                    <a:lnTo>
                      <a:pt x="48" y="163"/>
                    </a:lnTo>
                    <a:lnTo>
                      <a:pt x="33" y="156"/>
                    </a:lnTo>
                    <a:lnTo>
                      <a:pt x="15" y="153"/>
                    </a:lnTo>
                    <a:lnTo>
                      <a:pt x="19" y="145"/>
                    </a:lnTo>
                    <a:lnTo>
                      <a:pt x="15" y="145"/>
                    </a:lnTo>
                    <a:lnTo>
                      <a:pt x="19" y="142"/>
                    </a:lnTo>
                    <a:lnTo>
                      <a:pt x="19" y="142"/>
                    </a:lnTo>
                    <a:lnTo>
                      <a:pt x="26" y="145"/>
                    </a:lnTo>
                    <a:lnTo>
                      <a:pt x="37" y="149"/>
                    </a:lnTo>
                    <a:lnTo>
                      <a:pt x="48" y="153"/>
                    </a:lnTo>
                    <a:lnTo>
                      <a:pt x="59" y="153"/>
                    </a:lnTo>
                    <a:lnTo>
                      <a:pt x="73" y="156"/>
                    </a:lnTo>
                    <a:lnTo>
                      <a:pt x="84" y="153"/>
                    </a:lnTo>
                    <a:lnTo>
                      <a:pt x="99" y="145"/>
                    </a:lnTo>
                    <a:lnTo>
                      <a:pt x="109" y="138"/>
                    </a:lnTo>
                    <a:lnTo>
                      <a:pt x="113" y="131"/>
                    </a:lnTo>
                    <a:lnTo>
                      <a:pt x="117" y="123"/>
                    </a:lnTo>
                    <a:lnTo>
                      <a:pt x="117" y="113"/>
                    </a:lnTo>
                    <a:lnTo>
                      <a:pt x="120" y="94"/>
                    </a:lnTo>
                    <a:lnTo>
                      <a:pt x="128" y="73"/>
                    </a:lnTo>
                    <a:lnTo>
                      <a:pt x="135" y="58"/>
                    </a:lnTo>
                    <a:lnTo>
                      <a:pt x="149" y="51"/>
                    </a:lnTo>
                    <a:lnTo>
                      <a:pt x="153" y="47"/>
                    </a:lnTo>
                    <a:lnTo>
                      <a:pt x="157" y="43"/>
                    </a:lnTo>
                    <a:lnTo>
                      <a:pt x="157" y="36"/>
                    </a:lnTo>
                    <a:lnTo>
                      <a:pt x="153" y="29"/>
                    </a:lnTo>
                    <a:lnTo>
                      <a:pt x="153" y="22"/>
                    </a:lnTo>
                    <a:lnTo>
                      <a:pt x="149" y="14"/>
                    </a:lnTo>
                    <a:lnTo>
                      <a:pt x="146" y="7"/>
                    </a:lnTo>
                    <a:lnTo>
                      <a:pt x="142" y="3"/>
                    </a:lnTo>
                    <a:lnTo>
                      <a:pt x="142" y="3"/>
                    </a:lnTo>
                    <a:lnTo>
                      <a:pt x="146" y="0"/>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pic>
            <p:nvPicPr>
              <p:cNvPr id="288780" name="Picture 12"/>
              <p:cNvPicPr>
                <a:picLocks noChangeAspect="1" noChangeArrowheads="1"/>
              </p:cNvPicPr>
              <p:nvPr/>
            </p:nvPicPr>
            <p:blipFill>
              <a:blip r:embed="rId4" cstate="print"/>
              <a:srcRect/>
              <a:stretch>
                <a:fillRect/>
              </a:stretch>
            </p:blipFill>
            <p:spPr bwMode="auto">
              <a:xfrm>
                <a:off x="3990" y="6270"/>
                <a:ext cx="1985" cy="720"/>
              </a:xfrm>
              <a:prstGeom prst="rect">
                <a:avLst/>
              </a:prstGeom>
              <a:noFill/>
              <a:ln w="9525">
                <a:noFill/>
                <a:miter lim="800000"/>
                <a:headEnd/>
                <a:tailEnd/>
              </a:ln>
            </p:spPr>
          </p:pic>
          <p:sp>
            <p:nvSpPr>
              <p:cNvPr id="288781" name="Freeform 13"/>
              <p:cNvSpPr>
                <a:spLocks/>
              </p:cNvSpPr>
              <p:nvPr/>
            </p:nvSpPr>
            <p:spPr bwMode="auto">
              <a:xfrm>
                <a:off x="4153" y="6288"/>
                <a:ext cx="55" cy="43"/>
              </a:xfrm>
              <a:custGeom>
                <a:avLst/>
                <a:gdLst/>
                <a:ahLst/>
                <a:cxnLst>
                  <a:cxn ang="0">
                    <a:pos x="18" y="0"/>
                  </a:cxn>
                  <a:cxn ang="0">
                    <a:pos x="26" y="14"/>
                  </a:cxn>
                  <a:cxn ang="0">
                    <a:pos x="40" y="29"/>
                  </a:cxn>
                  <a:cxn ang="0">
                    <a:pos x="55" y="43"/>
                  </a:cxn>
                  <a:cxn ang="0">
                    <a:pos x="40" y="36"/>
                  </a:cxn>
                  <a:cxn ang="0">
                    <a:pos x="26" y="29"/>
                  </a:cxn>
                  <a:cxn ang="0">
                    <a:pos x="11" y="22"/>
                  </a:cxn>
                  <a:cxn ang="0">
                    <a:pos x="0" y="11"/>
                  </a:cxn>
                  <a:cxn ang="0">
                    <a:pos x="18" y="0"/>
                  </a:cxn>
                </a:cxnLst>
                <a:rect l="0" t="0" r="r" b="b"/>
                <a:pathLst>
                  <a:path w="55" h="43">
                    <a:moveTo>
                      <a:pt x="18" y="0"/>
                    </a:moveTo>
                    <a:lnTo>
                      <a:pt x="26" y="14"/>
                    </a:lnTo>
                    <a:lnTo>
                      <a:pt x="40" y="29"/>
                    </a:lnTo>
                    <a:lnTo>
                      <a:pt x="55" y="43"/>
                    </a:lnTo>
                    <a:lnTo>
                      <a:pt x="40" y="36"/>
                    </a:lnTo>
                    <a:lnTo>
                      <a:pt x="26" y="29"/>
                    </a:lnTo>
                    <a:lnTo>
                      <a:pt x="11" y="22"/>
                    </a:lnTo>
                    <a:lnTo>
                      <a:pt x="0" y="11"/>
                    </a:lnTo>
                    <a:lnTo>
                      <a:pt x="18"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88782" name="Freeform 14"/>
              <p:cNvSpPr>
                <a:spLocks/>
              </p:cNvSpPr>
              <p:nvPr/>
            </p:nvSpPr>
            <p:spPr bwMode="auto">
              <a:xfrm>
                <a:off x="4022" y="6430"/>
                <a:ext cx="51" cy="32"/>
              </a:xfrm>
              <a:custGeom>
                <a:avLst/>
                <a:gdLst/>
                <a:ahLst/>
                <a:cxnLst>
                  <a:cxn ang="0">
                    <a:pos x="19" y="0"/>
                  </a:cxn>
                  <a:cxn ang="0">
                    <a:pos x="26" y="14"/>
                  </a:cxn>
                  <a:cxn ang="0">
                    <a:pos x="37" y="25"/>
                  </a:cxn>
                  <a:cxn ang="0">
                    <a:pos x="51" y="32"/>
                  </a:cxn>
                  <a:cxn ang="0">
                    <a:pos x="37" y="29"/>
                  </a:cxn>
                  <a:cxn ang="0">
                    <a:pos x="26" y="29"/>
                  </a:cxn>
                  <a:cxn ang="0">
                    <a:pos x="15" y="22"/>
                  </a:cxn>
                  <a:cxn ang="0">
                    <a:pos x="0" y="14"/>
                  </a:cxn>
                  <a:cxn ang="0">
                    <a:pos x="19" y="0"/>
                  </a:cxn>
                </a:cxnLst>
                <a:rect l="0" t="0" r="r" b="b"/>
                <a:pathLst>
                  <a:path w="51" h="32">
                    <a:moveTo>
                      <a:pt x="19" y="0"/>
                    </a:moveTo>
                    <a:lnTo>
                      <a:pt x="26" y="14"/>
                    </a:lnTo>
                    <a:lnTo>
                      <a:pt x="37" y="25"/>
                    </a:lnTo>
                    <a:lnTo>
                      <a:pt x="51" y="32"/>
                    </a:lnTo>
                    <a:lnTo>
                      <a:pt x="37" y="29"/>
                    </a:lnTo>
                    <a:lnTo>
                      <a:pt x="26" y="29"/>
                    </a:lnTo>
                    <a:lnTo>
                      <a:pt x="15" y="22"/>
                    </a:lnTo>
                    <a:lnTo>
                      <a:pt x="0" y="14"/>
                    </a:lnTo>
                    <a:lnTo>
                      <a:pt x="19"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88783" name="Freeform 15"/>
              <p:cNvSpPr>
                <a:spLocks/>
              </p:cNvSpPr>
              <p:nvPr/>
            </p:nvSpPr>
            <p:spPr bwMode="auto">
              <a:xfrm>
                <a:off x="4019" y="6590"/>
                <a:ext cx="47" cy="22"/>
              </a:xfrm>
              <a:custGeom>
                <a:avLst/>
                <a:gdLst/>
                <a:ahLst/>
                <a:cxnLst>
                  <a:cxn ang="0">
                    <a:pos x="7" y="0"/>
                  </a:cxn>
                  <a:cxn ang="0">
                    <a:pos x="14" y="3"/>
                  </a:cxn>
                  <a:cxn ang="0">
                    <a:pos x="22" y="11"/>
                  </a:cxn>
                  <a:cxn ang="0">
                    <a:pos x="32" y="11"/>
                  </a:cxn>
                  <a:cxn ang="0">
                    <a:pos x="40" y="11"/>
                  </a:cxn>
                  <a:cxn ang="0">
                    <a:pos x="47" y="7"/>
                  </a:cxn>
                  <a:cxn ang="0">
                    <a:pos x="43" y="14"/>
                  </a:cxn>
                  <a:cxn ang="0">
                    <a:pos x="36" y="18"/>
                  </a:cxn>
                  <a:cxn ang="0">
                    <a:pos x="25" y="22"/>
                  </a:cxn>
                  <a:cxn ang="0">
                    <a:pos x="18" y="22"/>
                  </a:cxn>
                  <a:cxn ang="0">
                    <a:pos x="7" y="22"/>
                  </a:cxn>
                  <a:cxn ang="0">
                    <a:pos x="0" y="18"/>
                  </a:cxn>
                  <a:cxn ang="0">
                    <a:pos x="7" y="0"/>
                  </a:cxn>
                </a:cxnLst>
                <a:rect l="0" t="0" r="r" b="b"/>
                <a:pathLst>
                  <a:path w="47" h="22">
                    <a:moveTo>
                      <a:pt x="7" y="0"/>
                    </a:moveTo>
                    <a:lnTo>
                      <a:pt x="14" y="3"/>
                    </a:lnTo>
                    <a:lnTo>
                      <a:pt x="22" y="11"/>
                    </a:lnTo>
                    <a:lnTo>
                      <a:pt x="32" y="11"/>
                    </a:lnTo>
                    <a:lnTo>
                      <a:pt x="40" y="11"/>
                    </a:lnTo>
                    <a:lnTo>
                      <a:pt x="47" y="7"/>
                    </a:lnTo>
                    <a:lnTo>
                      <a:pt x="43" y="14"/>
                    </a:lnTo>
                    <a:lnTo>
                      <a:pt x="36" y="18"/>
                    </a:lnTo>
                    <a:lnTo>
                      <a:pt x="25" y="22"/>
                    </a:lnTo>
                    <a:lnTo>
                      <a:pt x="18" y="22"/>
                    </a:lnTo>
                    <a:lnTo>
                      <a:pt x="7" y="22"/>
                    </a:lnTo>
                    <a:lnTo>
                      <a:pt x="0" y="18"/>
                    </a:lnTo>
                    <a:lnTo>
                      <a:pt x="7"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88784" name="Freeform 16"/>
              <p:cNvSpPr>
                <a:spLocks/>
              </p:cNvSpPr>
              <p:nvPr/>
            </p:nvSpPr>
            <p:spPr bwMode="auto">
              <a:xfrm>
                <a:off x="4026" y="6593"/>
                <a:ext cx="18" cy="26"/>
              </a:xfrm>
              <a:custGeom>
                <a:avLst/>
                <a:gdLst/>
                <a:ahLst/>
                <a:cxnLst>
                  <a:cxn ang="0">
                    <a:pos x="7" y="0"/>
                  </a:cxn>
                  <a:cxn ang="0">
                    <a:pos x="15" y="8"/>
                  </a:cxn>
                  <a:cxn ang="0">
                    <a:pos x="18" y="19"/>
                  </a:cxn>
                  <a:cxn ang="0">
                    <a:pos x="18" y="26"/>
                  </a:cxn>
                  <a:cxn ang="0">
                    <a:pos x="15" y="22"/>
                  </a:cxn>
                  <a:cxn ang="0">
                    <a:pos x="7" y="19"/>
                  </a:cxn>
                  <a:cxn ang="0">
                    <a:pos x="0" y="19"/>
                  </a:cxn>
                  <a:cxn ang="0">
                    <a:pos x="7" y="0"/>
                  </a:cxn>
                </a:cxnLst>
                <a:rect l="0" t="0" r="r" b="b"/>
                <a:pathLst>
                  <a:path w="18" h="26">
                    <a:moveTo>
                      <a:pt x="7" y="0"/>
                    </a:moveTo>
                    <a:lnTo>
                      <a:pt x="15" y="8"/>
                    </a:lnTo>
                    <a:lnTo>
                      <a:pt x="18" y="19"/>
                    </a:lnTo>
                    <a:lnTo>
                      <a:pt x="18" y="26"/>
                    </a:lnTo>
                    <a:lnTo>
                      <a:pt x="15" y="22"/>
                    </a:lnTo>
                    <a:lnTo>
                      <a:pt x="7" y="19"/>
                    </a:lnTo>
                    <a:lnTo>
                      <a:pt x="0" y="19"/>
                    </a:lnTo>
                    <a:lnTo>
                      <a:pt x="7"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88785" name="Freeform 17"/>
              <p:cNvSpPr>
                <a:spLocks/>
              </p:cNvSpPr>
              <p:nvPr/>
            </p:nvSpPr>
            <p:spPr bwMode="auto">
              <a:xfrm>
                <a:off x="4146" y="6699"/>
                <a:ext cx="36" cy="69"/>
              </a:xfrm>
              <a:custGeom>
                <a:avLst/>
                <a:gdLst/>
                <a:ahLst/>
                <a:cxnLst>
                  <a:cxn ang="0">
                    <a:pos x="33" y="0"/>
                  </a:cxn>
                  <a:cxn ang="0">
                    <a:pos x="36" y="25"/>
                  </a:cxn>
                  <a:cxn ang="0">
                    <a:pos x="29" y="51"/>
                  </a:cxn>
                  <a:cxn ang="0">
                    <a:pos x="7" y="69"/>
                  </a:cxn>
                  <a:cxn ang="0">
                    <a:pos x="0" y="51"/>
                  </a:cxn>
                  <a:cxn ang="0">
                    <a:pos x="11" y="47"/>
                  </a:cxn>
                  <a:cxn ang="0">
                    <a:pos x="22" y="40"/>
                  </a:cxn>
                  <a:cxn ang="0">
                    <a:pos x="29" y="29"/>
                  </a:cxn>
                  <a:cxn ang="0">
                    <a:pos x="33" y="15"/>
                  </a:cxn>
                  <a:cxn ang="0">
                    <a:pos x="33" y="0"/>
                  </a:cxn>
                </a:cxnLst>
                <a:rect l="0" t="0" r="r" b="b"/>
                <a:pathLst>
                  <a:path w="36" h="69">
                    <a:moveTo>
                      <a:pt x="33" y="0"/>
                    </a:moveTo>
                    <a:lnTo>
                      <a:pt x="36" y="25"/>
                    </a:lnTo>
                    <a:lnTo>
                      <a:pt x="29" y="51"/>
                    </a:lnTo>
                    <a:lnTo>
                      <a:pt x="7" y="69"/>
                    </a:lnTo>
                    <a:lnTo>
                      <a:pt x="0" y="51"/>
                    </a:lnTo>
                    <a:lnTo>
                      <a:pt x="11" y="47"/>
                    </a:lnTo>
                    <a:lnTo>
                      <a:pt x="22" y="40"/>
                    </a:lnTo>
                    <a:lnTo>
                      <a:pt x="29" y="29"/>
                    </a:lnTo>
                    <a:lnTo>
                      <a:pt x="33" y="15"/>
                    </a:lnTo>
                    <a:lnTo>
                      <a:pt x="33"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88786" name="Freeform 18"/>
              <p:cNvSpPr>
                <a:spLocks/>
              </p:cNvSpPr>
              <p:nvPr/>
            </p:nvSpPr>
            <p:spPr bwMode="auto">
              <a:xfrm>
                <a:off x="4262" y="6346"/>
                <a:ext cx="69" cy="87"/>
              </a:xfrm>
              <a:custGeom>
                <a:avLst/>
                <a:gdLst/>
                <a:ahLst/>
                <a:cxnLst>
                  <a:cxn ang="0">
                    <a:pos x="62" y="0"/>
                  </a:cxn>
                  <a:cxn ang="0">
                    <a:pos x="69" y="18"/>
                  </a:cxn>
                  <a:cxn ang="0">
                    <a:pos x="48" y="29"/>
                  </a:cxn>
                  <a:cxn ang="0">
                    <a:pos x="26" y="44"/>
                  </a:cxn>
                  <a:cxn ang="0">
                    <a:pos x="8" y="62"/>
                  </a:cxn>
                  <a:cxn ang="0">
                    <a:pos x="0" y="87"/>
                  </a:cxn>
                  <a:cxn ang="0">
                    <a:pos x="4" y="58"/>
                  </a:cxn>
                  <a:cxn ang="0">
                    <a:pos x="19" y="36"/>
                  </a:cxn>
                  <a:cxn ang="0">
                    <a:pos x="37" y="18"/>
                  </a:cxn>
                  <a:cxn ang="0">
                    <a:pos x="62" y="0"/>
                  </a:cxn>
                </a:cxnLst>
                <a:rect l="0" t="0" r="r" b="b"/>
                <a:pathLst>
                  <a:path w="69" h="87">
                    <a:moveTo>
                      <a:pt x="62" y="0"/>
                    </a:moveTo>
                    <a:lnTo>
                      <a:pt x="69" y="18"/>
                    </a:lnTo>
                    <a:lnTo>
                      <a:pt x="48" y="29"/>
                    </a:lnTo>
                    <a:lnTo>
                      <a:pt x="26" y="44"/>
                    </a:lnTo>
                    <a:lnTo>
                      <a:pt x="8" y="62"/>
                    </a:lnTo>
                    <a:lnTo>
                      <a:pt x="0" y="87"/>
                    </a:lnTo>
                    <a:lnTo>
                      <a:pt x="4" y="58"/>
                    </a:lnTo>
                    <a:lnTo>
                      <a:pt x="19" y="36"/>
                    </a:lnTo>
                    <a:lnTo>
                      <a:pt x="37" y="18"/>
                    </a:lnTo>
                    <a:lnTo>
                      <a:pt x="62"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88787" name="Freeform 19"/>
              <p:cNvSpPr>
                <a:spLocks/>
              </p:cNvSpPr>
              <p:nvPr/>
            </p:nvSpPr>
            <p:spPr bwMode="auto">
              <a:xfrm>
                <a:off x="4164" y="6703"/>
                <a:ext cx="44" cy="62"/>
              </a:xfrm>
              <a:custGeom>
                <a:avLst/>
                <a:gdLst/>
                <a:ahLst/>
                <a:cxnLst>
                  <a:cxn ang="0">
                    <a:pos x="44" y="0"/>
                  </a:cxn>
                  <a:cxn ang="0">
                    <a:pos x="29" y="18"/>
                  </a:cxn>
                  <a:cxn ang="0">
                    <a:pos x="18" y="40"/>
                  </a:cxn>
                  <a:cxn ang="0">
                    <a:pos x="18" y="58"/>
                  </a:cxn>
                  <a:cxn ang="0">
                    <a:pos x="0" y="62"/>
                  </a:cxn>
                  <a:cxn ang="0">
                    <a:pos x="7" y="32"/>
                  </a:cxn>
                  <a:cxn ang="0">
                    <a:pos x="22" y="14"/>
                  </a:cxn>
                  <a:cxn ang="0">
                    <a:pos x="44" y="0"/>
                  </a:cxn>
                </a:cxnLst>
                <a:rect l="0" t="0" r="r" b="b"/>
                <a:pathLst>
                  <a:path w="44" h="62">
                    <a:moveTo>
                      <a:pt x="44" y="0"/>
                    </a:moveTo>
                    <a:lnTo>
                      <a:pt x="29" y="18"/>
                    </a:lnTo>
                    <a:lnTo>
                      <a:pt x="18" y="40"/>
                    </a:lnTo>
                    <a:lnTo>
                      <a:pt x="18" y="58"/>
                    </a:lnTo>
                    <a:lnTo>
                      <a:pt x="0" y="62"/>
                    </a:lnTo>
                    <a:lnTo>
                      <a:pt x="7" y="32"/>
                    </a:lnTo>
                    <a:lnTo>
                      <a:pt x="22" y="14"/>
                    </a:lnTo>
                    <a:lnTo>
                      <a:pt x="44"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88788" name="Freeform 20"/>
              <p:cNvSpPr>
                <a:spLocks/>
              </p:cNvSpPr>
              <p:nvPr/>
            </p:nvSpPr>
            <p:spPr bwMode="auto">
              <a:xfrm>
                <a:off x="4266" y="6790"/>
                <a:ext cx="40" cy="51"/>
              </a:xfrm>
              <a:custGeom>
                <a:avLst/>
                <a:gdLst/>
                <a:ahLst/>
                <a:cxnLst>
                  <a:cxn ang="0">
                    <a:pos x="40" y="0"/>
                  </a:cxn>
                  <a:cxn ang="0">
                    <a:pos x="40" y="15"/>
                  </a:cxn>
                  <a:cxn ang="0">
                    <a:pos x="36" y="25"/>
                  </a:cxn>
                  <a:cxn ang="0">
                    <a:pos x="29" y="36"/>
                  </a:cxn>
                  <a:cxn ang="0">
                    <a:pos x="22" y="44"/>
                  </a:cxn>
                  <a:cxn ang="0">
                    <a:pos x="15" y="51"/>
                  </a:cxn>
                  <a:cxn ang="0">
                    <a:pos x="0" y="36"/>
                  </a:cxn>
                  <a:cxn ang="0">
                    <a:pos x="7" y="33"/>
                  </a:cxn>
                  <a:cxn ang="0">
                    <a:pos x="18" y="29"/>
                  </a:cxn>
                  <a:cxn ang="0">
                    <a:pos x="25" y="22"/>
                  </a:cxn>
                  <a:cxn ang="0">
                    <a:pos x="33" y="18"/>
                  </a:cxn>
                  <a:cxn ang="0">
                    <a:pos x="36" y="11"/>
                  </a:cxn>
                  <a:cxn ang="0">
                    <a:pos x="40" y="0"/>
                  </a:cxn>
                </a:cxnLst>
                <a:rect l="0" t="0" r="r" b="b"/>
                <a:pathLst>
                  <a:path w="40" h="51">
                    <a:moveTo>
                      <a:pt x="40" y="0"/>
                    </a:moveTo>
                    <a:lnTo>
                      <a:pt x="40" y="15"/>
                    </a:lnTo>
                    <a:lnTo>
                      <a:pt x="36" y="25"/>
                    </a:lnTo>
                    <a:lnTo>
                      <a:pt x="29" y="36"/>
                    </a:lnTo>
                    <a:lnTo>
                      <a:pt x="22" y="44"/>
                    </a:lnTo>
                    <a:lnTo>
                      <a:pt x="15" y="51"/>
                    </a:lnTo>
                    <a:lnTo>
                      <a:pt x="0" y="36"/>
                    </a:lnTo>
                    <a:lnTo>
                      <a:pt x="7" y="33"/>
                    </a:lnTo>
                    <a:lnTo>
                      <a:pt x="18" y="29"/>
                    </a:lnTo>
                    <a:lnTo>
                      <a:pt x="25" y="22"/>
                    </a:lnTo>
                    <a:lnTo>
                      <a:pt x="33" y="18"/>
                    </a:lnTo>
                    <a:lnTo>
                      <a:pt x="36" y="11"/>
                    </a:lnTo>
                    <a:lnTo>
                      <a:pt x="4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88789" name="Freeform 21"/>
              <p:cNvSpPr>
                <a:spLocks/>
              </p:cNvSpPr>
              <p:nvPr/>
            </p:nvSpPr>
            <p:spPr bwMode="auto">
              <a:xfrm>
                <a:off x="4270" y="6805"/>
                <a:ext cx="54" cy="43"/>
              </a:xfrm>
              <a:custGeom>
                <a:avLst/>
                <a:gdLst/>
                <a:ahLst/>
                <a:cxnLst>
                  <a:cxn ang="0">
                    <a:pos x="54" y="0"/>
                  </a:cxn>
                  <a:cxn ang="0">
                    <a:pos x="43" y="7"/>
                  </a:cxn>
                  <a:cxn ang="0">
                    <a:pos x="36" y="14"/>
                  </a:cxn>
                  <a:cxn ang="0">
                    <a:pos x="25" y="25"/>
                  </a:cxn>
                  <a:cxn ang="0">
                    <a:pos x="21" y="36"/>
                  </a:cxn>
                  <a:cxn ang="0">
                    <a:pos x="21" y="43"/>
                  </a:cxn>
                  <a:cxn ang="0">
                    <a:pos x="0" y="40"/>
                  </a:cxn>
                  <a:cxn ang="0">
                    <a:pos x="7" y="29"/>
                  </a:cxn>
                  <a:cxn ang="0">
                    <a:pos x="14" y="18"/>
                  </a:cxn>
                  <a:cxn ang="0">
                    <a:pos x="25" y="10"/>
                  </a:cxn>
                  <a:cxn ang="0">
                    <a:pos x="32" y="7"/>
                  </a:cxn>
                  <a:cxn ang="0">
                    <a:pos x="43" y="3"/>
                  </a:cxn>
                  <a:cxn ang="0">
                    <a:pos x="54" y="0"/>
                  </a:cxn>
                </a:cxnLst>
                <a:rect l="0" t="0" r="r" b="b"/>
                <a:pathLst>
                  <a:path w="54" h="43">
                    <a:moveTo>
                      <a:pt x="54" y="0"/>
                    </a:moveTo>
                    <a:lnTo>
                      <a:pt x="43" y="7"/>
                    </a:lnTo>
                    <a:lnTo>
                      <a:pt x="36" y="14"/>
                    </a:lnTo>
                    <a:lnTo>
                      <a:pt x="25" y="25"/>
                    </a:lnTo>
                    <a:lnTo>
                      <a:pt x="21" y="36"/>
                    </a:lnTo>
                    <a:lnTo>
                      <a:pt x="21" y="43"/>
                    </a:lnTo>
                    <a:lnTo>
                      <a:pt x="0" y="40"/>
                    </a:lnTo>
                    <a:lnTo>
                      <a:pt x="7" y="29"/>
                    </a:lnTo>
                    <a:lnTo>
                      <a:pt x="14" y="18"/>
                    </a:lnTo>
                    <a:lnTo>
                      <a:pt x="25" y="10"/>
                    </a:lnTo>
                    <a:lnTo>
                      <a:pt x="32" y="7"/>
                    </a:lnTo>
                    <a:lnTo>
                      <a:pt x="43" y="3"/>
                    </a:lnTo>
                    <a:lnTo>
                      <a:pt x="54"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88790" name="Freeform 22"/>
              <p:cNvSpPr>
                <a:spLocks/>
              </p:cNvSpPr>
              <p:nvPr/>
            </p:nvSpPr>
            <p:spPr bwMode="auto">
              <a:xfrm>
                <a:off x="4393" y="6768"/>
                <a:ext cx="69" cy="58"/>
              </a:xfrm>
              <a:custGeom>
                <a:avLst/>
                <a:gdLst/>
                <a:ahLst/>
                <a:cxnLst>
                  <a:cxn ang="0">
                    <a:pos x="0" y="0"/>
                  </a:cxn>
                  <a:cxn ang="0">
                    <a:pos x="26" y="11"/>
                  </a:cxn>
                  <a:cxn ang="0">
                    <a:pos x="51" y="29"/>
                  </a:cxn>
                  <a:cxn ang="0">
                    <a:pos x="69" y="55"/>
                  </a:cxn>
                  <a:cxn ang="0">
                    <a:pos x="48" y="58"/>
                  </a:cxn>
                  <a:cxn ang="0">
                    <a:pos x="40" y="37"/>
                  </a:cxn>
                  <a:cxn ang="0">
                    <a:pos x="22" y="18"/>
                  </a:cxn>
                  <a:cxn ang="0">
                    <a:pos x="0" y="0"/>
                  </a:cxn>
                </a:cxnLst>
                <a:rect l="0" t="0" r="r" b="b"/>
                <a:pathLst>
                  <a:path w="69" h="58">
                    <a:moveTo>
                      <a:pt x="0" y="0"/>
                    </a:moveTo>
                    <a:lnTo>
                      <a:pt x="26" y="11"/>
                    </a:lnTo>
                    <a:lnTo>
                      <a:pt x="51" y="29"/>
                    </a:lnTo>
                    <a:lnTo>
                      <a:pt x="69" y="55"/>
                    </a:lnTo>
                    <a:lnTo>
                      <a:pt x="48" y="58"/>
                    </a:lnTo>
                    <a:lnTo>
                      <a:pt x="40" y="37"/>
                    </a:lnTo>
                    <a:lnTo>
                      <a:pt x="22" y="18"/>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88791" name="Freeform 23"/>
              <p:cNvSpPr>
                <a:spLocks/>
              </p:cNvSpPr>
              <p:nvPr/>
            </p:nvSpPr>
            <p:spPr bwMode="auto">
              <a:xfrm>
                <a:off x="4444" y="6772"/>
                <a:ext cx="18" cy="54"/>
              </a:xfrm>
              <a:custGeom>
                <a:avLst/>
                <a:gdLst/>
                <a:ahLst/>
                <a:cxnLst>
                  <a:cxn ang="0">
                    <a:pos x="11" y="0"/>
                  </a:cxn>
                  <a:cxn ang="0">
                    <a:pos x="8" y="14"/>
                  </a:cxn>
                  <a:cxn ang="0">
                    <a:pos x="11" y="25"/>
                  </a:cxn>
                  <a:cxn ang="0">
                    <a:pos x="15" y="36"/>
                  </a:cxn>
                  <a:cxn ang="0">
                    <a:pos x="18" y="51"/>
                  </a:cxn>
                  <a:cxn ang="0">
                    <a:pos x="0" y="54"/>
                  </a:cxn>
                  <a:cxn ang="0">
                    <a:pos x="0" y="43"/>
                  </a:cxn>
                  <a:cxn ang="0">
                    <a:pos x="0" y="33"/>
                  </a:cxn>
                  <a:cxn ang="0">
                    <a:pos x="0" y="18"/>
                  </a:cxn>
                  <a:cxn ang="0">
                    <a:pos x="4" y="7"/>
                  </a:cxn>
                  <a:cxn ang="0">
                    <a:pos x="11" y="0"/>
                  </a:cxn>
                </a:cxnLst>
                <a:rect l="0" t="0" r="r" b="b"/>
                <a:pathLst>
                  <a:path w="18" h="54">
                    <a:moveTo>
                      <a:pt x="11" y="0"/>
                    </a:moveTo>
                    <a:lnTo>
                      <a:pt x="8" y="14"/>
                    </a:lnTo>
                    <a:lnTo>
                      <a:pt x="11" y="25"/>
                    </a:lnTo>
                    <a:lnTo>
                      <a:pt x="15" y="36"/>
                    </a:lnTo>
                    <a:lnTo>
                      <a:pt x="18" y="51"/>
                    </a:lnTo>
                    <a:lnTo>
                      <a:pt x="0" y="54"/>
                    </a:lnTo>
                    <a:lnTo>
                      <a:pt x="0" y="43"/>
                    </a:lnTo>
                    <a:lnTo>
                      <a:pt x="0" y="33"/>
                    </a:lnTo>
                    <a:lnTo>
                      <a:pt x="0" y="18"/>
                    </a:lnTo>
                    <a:lnTo>
                      <a:pt x="4" y="7"/>
                    </a:lnTo>
                    <a:lnTo>
                      <a:pt x="11"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88792" name="Freeform 24"/>
              <p:cNvSpPr>
                <a:spLocks/>
              </p:cNvSpPr>
              <p:nvPr/>
            </p:nvSpPr>
            <p:spPr bwMode="auto">
              <a:xfrm>
                <a:off x="4564" y="6775"/>
                <a:ext cx="22" cy="66"/>
              </a:xfrm>
              <a:custGeom>
                <a:avLst/>
                <a:gdLst/>
                <a:ahLst/>
                <a:cxnLst>
                  <a:cxn ang="0">
                    <a:pos x="0" y="0"/>
                  </a:cxn>
                  <a:cxn ang="0">
                    <a:pos x="15" y="19"/>
                  </a:cxn>
                  <a:cxn ang="0">
                    <a:pos x="22" y="40"/>
                  </a:cxn>
                  <a:cxn ang="0">
                    <a:pos x="15" y="66"/>
                  </a:cxn>
                  <a:cxn ang="0">
                    <a:pos x="0" y="55"/>
                  </a:cxn>
                  <a:cxn ang="0">
                    <a:pos x="4" y="48"/>
                  </a:cxn>
                  <a:cxn ang="0">
                    <a:pos x="8" y="37"/>
                  </a:cxn>
                  <a:cxn ang="0">
                    <a:pos x="8" y="26"/>
                  </a:cxn>
                  <a:cxn ang="0">
                    <a:pos x="4" y="11"/>
                  </a:cxn>
                  <a:cxn ang="0">
                    <a:pos x="0" y="0"/>
                  </a:cxn>
                </a:cxnLst>
                <a:rect l="0" t="0" r="r" b="b"/>
                <a:pathLst>
                  <a:path w="22" h="66">
                    <a:moveTo>
                      <a:pt x="0" y="0"/>
                    </a:moveTo>
                    <a:lnTo>
                      <a:pt x="15" y="19"/>
                    </a:lnTo>
                    <a:lnTo>
                      <a:pt x="22" y="40"/>
                    </a:lnTo>
                    <a:lnTo>
                      <a:pt x="15" y="66"/>
                    </a:lnTo>
                    <a:lnTo>
                      <a:pt x="0" y="55"/>
                    </a:lnTo>
                    <a:lnTo>
                      <a:pt x="4" y="48"/>
                    </a:lnTo>
                    <a:lnTo>
                      <a:pt x="8" y="37"/>
                    </a:lnTo>
                    <a:lnTo>
                      <a:pt x="8" y="26"/>
                    </a:lnTo>
                    <a:lnTo>
                      <a:pt x="4" y="11"/>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88793" name="Freeform 25"/>
              <p:cNvSpPr>
                <a:spLocks/>
              </p:cNvSpPr>
              <p:nvPr/>
            </p:nvSpPr>
            <p:spPr bwMode="auto">
              <a:xfrm>
                <a:off x="4564" y="6794"/>
                <a:ext cx="48" cy="51"/>
              </a:xfrm>
              <a:custGeom>
                <a:avLst/>
                <a:gdLst/>
                <a:ahLst/>
                <a:cxnLst>
                  <a:cxn ang="0">
                    <a:pos x="48" y="0"/>
                  </a:cxn>
                  <a:cxn ang="0">
                    <a:pos x="37" y="7"/>
                  </a:cxn>
                  <a:cxn ang="0">
                    <a:pos x="29" y="18"/>
                  </a:cxn>
                  <a:cxn ang="0">
                    <a:pos x="22" y="29"/>
                  </a:cxn>
                  <a:cxn ang="0">
                    <a:pos x="18" y="40"/>
                  </a:cxn>
                  <a:cxn ang="0">
                    <a:pos x="18" y="51"/>
                  </a:cxn>
                  <a:cxn ang="0">
                    <a:pos x="0" y="51"/>
                  </a:cxn>
                  <a:cxn ang="0">
                    <a:pos x="4" y="36"/>
                  </a:cxn>
                  <a:cxn ang="0">
                    <a:pos x="11" y="21"/>
                  </a:cxn>
                  <a:cxn ang="0">
                    <a:pos x="22" y="11"/>
                  </a:cxn>
                  <a:cxn ang="0">
                    <a:pos x="33" y="3"/>
                  </a:cxn>
                  <a:cxn ang="0">
                    <a:pos x="48" y="0"/>
                  </a:cxn>
                </a:cxnLst>
                <a:rect l="0" t="0" r="r" b="b"/>
                <a:pathLst>
                  <a:path w="48" h="51">
                    <a:moveTo>
                      <a:pt x="48" y="0"/>
                    </a:moveTo>
                    <a:lnTo>
                      <a:pt x="37" y="7"/>
                    </a:lnTo>
                    <a:lnTo>
                      <a:pt x="29" y="18"/>
                    </a:lnTo>
                    <a:lnTo>
                      <a:pt x="22" y="29"/>
                    </a:lnTo>
                    <a:lnTo>
                      <a:pt x="18" y="40"/>
                    </a:lnTo>
                    <a:lnTo>
                      <a:pt x="18" y="51"/>
                    </a:lnTo>
                    <a:lnTo>
                      <a:pt x="0" y="51"/>
                    </a:lnTo>
                    <a:lnTo>
                      <a:pt x="4" y="36"/>
                    </a:lnTo>
                    <a:lnTo>
                      <a:pt x="11" y="21"/>
                    </a:lnTo>
                    <a:lnTo>
                      <a:pt x="22" y="11"/>
                    </a:lnTo>
                    <a:lnTo>
                      <a:pt x="33" y="3"/>
                    </a:lnTo>
                    <a:lnTo>
                      <a:pt x="48"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88794" name="Freeform 26"/>
              <p:cNvSpPr>
                <a:spLocks/>
              </p:cNvSpPr>
              <p:nvPr/>
            </p:nvSpPr>
            <p:spPr bwMode="auto">
              <a:xfrm>
                <a:off x="4746" y="6823"/>
                <a:ext cx="44" cy="51"/>
              </a:xfrm>
              <a:custGeom>
                <a:avLst/>
                <a:gdLst/>
                <a:ahLst/>
                <a:cxnLst>
                  <a:cxn ang="0">
                    <a:pos x="0" y="0"/>
                  </a:cxn>
                  <a:cxn ang="0">
                    <a:pos x="15" y="11"/>
                  </a:cxn>
                  <a:cxn ang="0">
                    <a:pos x="29" y="29"/>
                  </a:cxn>
                  <a:cxn ang="0">
                    <a:pos x="44" y="47"/>
                  </a:cxn>
                  <a:cxn ang="0">
                    <a:pos x="22" y="51"/>
                  </a:cxn>
                  <a:cxn ang="0">
                    <a:pos x="18" y="36"/>
                  </a:cxn>
                  <a:cxn ang="0">
                    <a:pos x="11" y="18"/>
                  </a:cxn>
                  <a:cxn ang="0">
                    <a:pos x="0" y="0"/>
                  </a:cxn>
                </a:cxnLst>
                <a:rect l="0" t="0" r="r" b="b"/>
                <a:pathLst>
                  <a:path w="44" h="51">
                    <a:moveTo>
                      <a:pt x="0" y="0"/>
                    </a:moveTo>
                    <a:lnTo>
                      <a:pt x="15" y="11"/>
                    </a:lnTo>
                    <a:lnTo>
                      <a:pt x="29" y="29"/>
                    </a:lnTo>
                    <a:lnTo>
                      <a:pt x="44" y="47"/>
                    </a:lnTo>
                    <a:lnTo>
                      <a:pt x="22" y="51"/>
                    </a:lnTo>
                    <a:lnTo>
                      <a:pt x="18" y="36"/>
                    </a:lnTo>
                    <a:lnTo>
                      <a:pt x="11" y="18"/>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88795" name="Freeform 27"/>
              <p:cNvSpPr>
                <a:spLocks/>
              </p:cNvSpPr>
              <p:nvPr/>
            </p:nvSpPr>
            <p:spPr bwMode="auto">
              <a:xfrm>
                <a:off x="4772" y="6819"/>
                <a:ext cx="21" cy="58"/>
              </a:xfrm>
              <a:custGeom>
                <a:avLst/>
                <a:gdLst/>
                <a:ahLst/>
                <a:cxnLst>
                  <a:cxn ang="0">
                    <a:pos x="14" y="0"/>
                  </a:cxn>
                  <a:cxn ang="0">
                    <a:pos x="10" y="11"/>
                  </a:cxn>
                  <a:cxn ang="0">
                    <a:pos x="10" y="18"/>
                  </a:cxn>
                  <a:cxn ang="0">
                    <a:pos x="10" y="26"/>
                  </a:cxn>
                  <a:cxn ang="0">
                    <a:pos x="14" y="36"/>
                  </a:cxn>
                  <a:cxn ang="0">
                    <a:pos x="18" y="44"/>
                  </a:cxn>
                  <a:cxn ang="0">
                    <a:pos x="21" y="55"/>
                  </a:cxn>
                  <a:cxn ang="0">
                    <a:pos x="3" y="58"/>
                  </a:cxn>
                  <a:cxn ang="0">
                    <a:pos x="3" y="47"/>
                  </a:cxn>
                  <a:cxn ang="0">
                    <a:pos x="3" y="40"/>
                  </a:cxn>
                  <a:cxn ang="0">
                    <a:pos x="0" y="29"/>
                  </a:cxn>
                  <a:cxn ang="0">
                    <a:pos x="3" y="18"/>
                  </a:cxn>
                  <a:cxn ang="0">
                    <a:pos x="7" y="7"/>
                  </a:cxn>
                  <a:cxn ang="0">
                    <a:pos x="14" y="0"/>
                  </a:cxn>
                </a:cxnLst>
                <a:rect l="0" t="0" r="r" b="b"/>
                <a:pathLst>
                  <a:path w="21" h="58">
                    <a:moveTo>
                      <a:pt x="14" y="0"/>
                    </a:moveTo>
                    <a:lnTo>
                      <a:pt x="10" y="11"/>
                    </a:lnTo>
                    <a:lnTo>
                      <a:pt x="10" y="18"/>
                    </a:lnTo>
                    <a:lnTo>
                      <a:pt x="10" y="26"/>
                    </a:lnTo>
                    <a:lnTo>
                      <a:pt x="14" y="36"/>
                    </a:lnTo>
                    <a:lnTo>
                      <a:pt x="18" y="44"/>
                    </a:lnTo>
                    <a:lnTo>
                      <a:pt x="21" y="55"/>
                    </a:lnTo>
                    <a:lnTo>
                      <a:pt x="3" y="58"/>
                    </a:lnTo>
                    <a:lnTo>
                      <a:pt x="3" y="47"/>
                    </a:lnTo>
                    <a:lnTo>
                      <a:pt x="3" y="40"/>
                    </a:lnTo>
                    <a:lnTo>
                      <a:pt x="0" y="29"/>
                    </a:lnTo>
                    <a:lnTo>
                      <a:pt x="3" y="18"/>
                    </a:lnTo>
                    <a:lnTo>
                      <a:pt x="7" y="7"/>
                    </a:lnTo>
                    <a:lnTo>
                      <a:pt x="14"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88796" name="Freeform 28"/>
              <p:cNvSpPr>
                <a:spLocks/>
              </p:cNvSpPr>
              <p:nvPr/>
            </p:nvSpPr>
            <p:spPr bwMode="auto">
              <a:xfrm>
                <a:off x="4630" y="6590"/>
                <a:ext cx="25" cy="33"/>
              </a:xfrm>
              <a:custGeom>
                <a:avLst/>
                <a:gdLst/>
                <a:ahLst/>
                <a:cxnLst>
                  <a:cxn ang="0">
                    <a:pos x="3" y="0"/>
                  </a:cxn>
                  <a:cxn ang="0">
                    <a:pos x="25" y="3"/>
                  </a:cxn>
                  <a:cxn ang="0">
                    <a:pos x="18" y="14"/>
                  </a:cxn>
                  <a:cxn ang="0">
                    <a:pos x="11" y="22"/>
                  </a:cxn>
                  <a:cxn ang="0">
                    <a:pos x="0" y="33"/>
                  </a:cxn>
                  <a:cxn ang="0">
                    <a:pos x="3" y="22"/>
                  </a:cxn>
                  <a:cxn ang="0">
                    <a:pos x="3" y="11"/>
                  </a:cxn>
                  <a:cxn ang="0">
                    <a:pos x="3" y="0"/>
                  </a:cxn>
                </a:cxnLst>
                <a:rect l="0" t="0" r="r" b="b"/>
                <a:pathLst>
                  <a:path w="25" h="33">
                    <a:moveTo>
                      <a:pt x="3" y="0"/>
                    </a:moveTo>
                    <a:lnTo>
                      <a:pt x="25" y="3"/>
                    </a:lnTo>
                    <a:lnTo>
                      <a:pt x="18" y="14"/>
                    </a:lnTo>
                    <a:lnTo>
                      <a:pt x="11" y="22"/>
                    </a:lnTo>
                    <a:lnTo>
                      <a:pt x="0" y="33"/>
                    </a:lnTo>
                    <a:lnTo>
                      <a:pt x="3" y="22"/>
                    </a:lnTo>
                    <a:lnTo>
                      <a:pt x="3" y="11"/>
                    </a:lnTo>
                    <a:lnTo>
                      <a:pt x="3"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88797" name="Freeform 29"/>
              <p:cNvSpPr>
                <a:spLocks/>
              </p:cNvSpPr>
              <p:nvPr/>
            </p:nvSpPr>
            <p:spPr bwMode="auto">
              <a:xfrm>
                <a:off x="4630" y="6593"/>
                <a:ext cx="47" cy="48"/>
              </a:xfrm>
              <a:custGeom>
                <a:avLst/>
                <a:gdLst/>
                <a:ahLst/>
                <a:cxnLst>
                  <a:cxn ang="0">
                    <a:pos x="22" y="0"/>
                  </a:cxn>
                  <a:cxn ang="0">
                    <a:pos x="22" y="11"/>
                  </a:cxn>
                  <a:cxn ang="0">
                    <a:pos x="29" y="26"/>
                  </a:cxn>
                  <a:cxn ang="0">
                    <a:pos x="36" y="37"/>
                  </a:cxn>
                  <a:cxn ang="0">
                    <a:pos x="47" y="48"/>
                  </a:cxn>
                  <a:cxn ang="0">
                    <a:pos x="36" y="44"/>
                  </a:cxn>
                  <a:cxn ang="0">
                    <a:pos x="25" y="37"/>
                  </a:cxn>
                  <a:cxn ang="0">
                    <a:pos x="14" y="30"/>
                  </a:cxn>
                  <a:cxn ang="0">
                    <a:pos x="7" y="19"/>
                  </a:cxn>
                  <a:cxn ang="0">
                    <a:pos x="0" y="4"/>
                  </a:cxn>
                  <a:cxn ang="0">
                    <a:pos x="22" y="0"/>
                  </a:cxn>
                </a:cxnLst>
                <a:rect l="0" t="0" r="r" b="b"/>
                <a:pathLst>
                  <a:path w="47" h="48">
                    <a:moveTo>
                      <a:pt x="22" y="0"/>
                    </a:moveTo>
                    <a:lnTo>
                      <a:pt x="22" y="11"/>
                    </a:lnTo>
                    <a:lnTo>
                      <a:pt x="29" y="26"/>
                    </a:lnTo>
                    <a:lnTo>
                      <a:pt x="36" y="37"/>
                    </a:lnTo>
                    <a:lnTo>
                      <a:pt x="47" y="48"/>
                    </a:lnTo>
                    <a:lnTo>
                      <a:pt x="36" y="44"/>
                    </a:lnTo>
                    <a:lnTo>
                      <a:pt x="25" y="37"/>
                    </a:lnTo>
                    <a:lnTo>
                      <a:pt x="14" y="30"/>
                    </a:lnTo>
                    <a:lnTo>
                      <a:pt x="7" y="19"/>
                    </a:lnTo>
                    <a:lnTo>
                      <a:pt x="0" y="4"/>
                    </a:lnTo>
                    <a:lnTo>
                      <a:pt x="22"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88798" name="Freeform 30"/>
              <p:cNvSpPr>
                <a:spLocks/>
              </p:cNvSpPr>
              <p:nvPr/>
            </p:nvSpPr>
            <p:spPr bwMode="auto">
              <a:xfrm>
                <a:off x="4492" y="6543"/>
                <a:ext cx="21" cy="32"/>
              </a:xfrm>
              <a:custGeom>
                <a:avLst/>
                <a:gdLst/>
                <a:ahLst/>
                <a:cxnLst>
                  <a:cxn ang="0">
                    <a:pos x="7" y="0"/>
                  </a:cxn>
                  <a:cxn ang="0">
                    <a:pos x="21" y="14"/>
                  </a:cxn>
                  <a:cxn ang="0">
                    <a:pos x="10" y="21"/>
                  </a:cxn>
                  <a:cxn ang="0">
                    <a:pos x="0" y="32"/>
                  </a:cxn>
                  <a:cxn ang="0">
                    <a:pos x="0" y="14"/>
                  </a:cxn>
                  <a:cxn ang="0">
                    <a:pos x="7" y="0"/>
                  </a:cxn>
                </a:cxnLst>
                <a:rect l="0" t="0" r="r" b="b"/>
                <a:pathLst>
                  <a:path w="21" h="32">
                    <a:moveTo>
                      <a:pt x="7" y="0"/>
                    </a:moveTo>
                    <a:lnTo>
                      <a:pt x="21" y="14"/>
                    </a:lnTo>
                    <a:lnTo>
                      <a:pt x="10" y="21"/>
                    </a:lnTo>
                    <a:lnTo>
                      <a:pt x="0" y="32"/>
                    </a:lnTo>
                    <a:lnTo>
                      <a:pt x="0" y="14"/>
                    </a:lnTo>
                    <a:lnTo>
                      <a:pt x="7"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88799" name="Freeform 31"/>
              <p:cNvSpPr>
                <a:spLocks/>
              </p:cNvSpPr>
              <p:nvPr/>
            </p:nvSpPr>
            <p:spPr bwMode="auto">
              <a:xfrm>
                <a:off x="4357" y="6470"/>
                <a:ext cx="55" cy="54"/>
              </a:xfrm>
              <a:custGeom>
                <a:avLst/>
                <a:gdLst/>
                <a:ahLst/>
                <a:cxnLst>
                  <a:cxn ang="0">
                    <a:pos x="51" y="0"/>
                  </a:cxn>
                  <a:cxn ang="0">
                    <a:pos x="55" y="22"/>
                  </a:cxn>
                  <a:cxn ang="0">
                    <a:pos x="44" y="22"/>
                  </a:cxn>
                  <a:cxn ang="0">
                    <a:pos x="29" y="25"/>
                  </a:cxn>
                  <a:cxn ang="0">
                    <a:pos x="18" y="33"/>
                  </a:cxn>
                  <a:cxn ang="0">
                    <a:pos x="7" y="40"/>
                  </a:cxn>
                  <a:cxn ang="0">
                    <a:pos x="0" y="54"/>
                  </a:cxn>
                  <a:cxn ang="0">
                    <a:pos x="4" y="40"/>
                  </a:cxn>
                  <a:cxn ang="0">
                    <a:pos x="15" y="25"/>
                  </a:cxn>
                  <a:cxn ang="0">
                    <a:pos x="25" y="14"/>
                  </a:cxn>
                  <a:cxn ang="0">
                    <a:pos x="36" y="7"/>
                  </a:cxn>
                  <a:cxn ang="0">
                    <a:pos x="51" y="0"/>
                  </a:cxn>
                </a:cxnLst>
                <a:rect l="0" t="0" r="r" b="b"/>
                <a:pathLst>
                  <a:path w="55" h="54">
                    <a:moveTo>
                      <a:pt x="51" y="0"/>
                    </a:moveTo>
                    <a:lnTo>
                      <a:pt x="55" y="22"/>
                    </a:lnTo>
                    <a:lnTo>
                      <a:pt x="44" y="22"/>
                    </a:lnTo>
                    <a:lnTo>
                      <a:pt x="29" y="25"/>
                    </a:lnTo>
                    <a:lnTo>
                      <a:pt x="18" y="33"/>
                    </a:lnTo>
                    <a:lnTo>
                      <a:pt x="7" y="40"/>
                    </a:lnTo>
                    <a:lnTo>
                      <a:pt x="0" y="54"/>
                    </a:lnTo>
                    <a:lnTo>
                      <a:pt x="4" y="40"/>
                    </a:lnTo>
                    <a:lnTo>
                      <a:pt x="15" y="25"/>
                    </a:lnTo>
                    <a:lnTo>
                      <a:pt x="25" y="14"/>
                    </a:lnTo>
                    <a:lnTo>
                      <a:pt x="36" y="7"/>
                    </a:lnTo>
                    <a:lnTo>
                      <a:pt x="51"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88800" name="Freeform 32"/>
              <p:cNvSpPr>
                <a:spLocks/>
              </p:cNvSpPr>
              <p:nvPr/>
            </p:nvSpPr>
            <p:spPr bwMode="auto">
              <a:xfrm>
                <a:off x="4346" y="6459"/>
                <a:ext cx="55" cy="47"/>
              </a:xfrm>
              <a:custGeom>
                <a:avLst/>
                <a:gdLst/>
                <a:ahLst/>
                <a:cxnLst>
                  <a:cxn ang="0">
                    <a:pos x="33" y="0"/>
                  </a:cxn>
                  <a:cxn ang="0">
                    <a:pos x="55" y="3"/>
                  </a:cxn>
                  <a:cxn ang="0">
                    <a:pos x="47" y="18"/>
                  </a:cxn>
                  <a:cxn ang="0">
                    <a:pos x="36" y="29"/>
                  </a:cxn>
                  <a:cxn ang="0">
                    <a:pos x="26" y="40"/>
                  </a:cxn>
                  <a:cxn ang="0">
                    <a:pos x="15" y="44"/>
                  </a:cxn>
                  <a:cxn ang="0">
                    <a:pos x="0" y="47"/>
                  </a:cxn>
                  <a:cxn ang="0">
                    <a:pos x="11" y="40"/>
                  </a:cxn>
                  <a:cxn ang="0">
                    <a:pos x="22" y="33"/>
                  </a:cxn>
                  <a:cxn ang="0">
                    <a:pos x="29" y="22"/>
                  </a:cxn>
                  <a:cxn ang="0">
                    <a:pos x="33" y="11"/>
                  </a:cxn>
                  <a:cxn ang="0">
                    <a:pos x="33" y="0"/>
                  </a:cxn>
                </a:cxnLst>
                <a:rect l="0" t="0" r="r" b="b"/>
                <a:pathLst>
                  <a:path w="55" h="47">
                    <a:moveTo>
                      <a:pt x="33" y="0"/>
                    </a:moveTo>
                    <a:lnTo>
                      <a:pt x="55" y="3"/>
                    </a:lnTo>
                    <a:lnTo>
                      <a:pt x="47" y="18"/>
                    </a:lnTo>
                    <a:lnTo>
                      <a:pt x="36" y="29"/>
                    </a:lnTo>
                    <a:lnTo>
                      <a:pt x="26" y="40"/>
                    </a:lnTo>
                    <a:lnTo>
                      <a:pt x="15" y="44"/>
                    </a:lnTo>
                    <a:lnTo>
                      <a:pt x="0" y="47"/>
                    </a:lnTo>
                    <a:lnTo>
                      <a:pt x="11" y="40"/>
                    </a:lnTo>
                    <a:lnTo>
                      <a:pt x="22" y="33"/>
                    </a:lnTo>
                    <a:lnTo>
                      <a:pt x="29" y="22"/>
                    </a:lnTo>
                    <a:lnTo>
                      <a:pt x="33" y="11"/>
                    </a:lnTo>
                    <a:lnTo>
                      <a:pt x="33"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88801" name="Freeform 33"/>
              <p:cNvSpPr>
                <a:spLocks/>
              </p:cNvSpPr>
              <p:nvPr/>
            </p:nvSpPr>
            <p:spPr bwMode="auto">
              <a:xfrm>
                <a:off x="4768" y="6604"/>
                <a:ext cx="29" cy="44"/>
              </a:xfrm>
              <a:custGeom>
                <a:avLst/>
                <a:gdLst/>
                <a:ahLst/>
                <a:cxnLst>
                  <a:cxn ang="0">
                    <a:pos x="0" y="0"/>
                  </a:cxn>
                  <a:cxn ang="0">
                    <a:pos x="18" y="8"/>
                  </a:cxn>
                  <a:cxn ang="0">
                    <a:pos x="14" y="15"/>
                  </a:cxn>
                  <a:cxn ang="0">
                    <a:pos x="18" y="22"/>
                  </a:cxn>
                  <a:cxn ang="0">
                    <a:pos x="18" y="30"/>
                  </a:cxn>
                  <a:cxn ang="0">
                    <a:pos x="25" y="37"/>
                  </a:cxn>
                  <a:cxn ang="0">
                    <a:pos x="29" y="44"/>
                  </a:cxn>
                  <a:cxn ang="0">
                    <a:pos x="22" y="40"/>
                  </a:cxn>
                  <a:cxn ang="0">
                    <a:pos x="14" y="37"/>
                  </a:cxn>
                  <a:cxn ang="0">
                    <a:pos x="7" y="30"/>
                  </a:cxn>
                  <a:cxn ang="0">
                    <a:pos x="4" y="22"/>
                  </a:cxn>
                  <a:cxn ang="0">
                    <a:pos x="0" y="15"/>
                  </a:cxn>
                  <a:cxn ang="0">
                    <a:pos x="0" y="0"/>
                  </a:cxn>
                </a:cxnLst>
                <a:rect l="0" t="0" r="r" b="b"/>
                <a:pathLst>
                  <a:path w="29" h="44">
                    <a:moveTo>
                      <a:pt x="0" y="0"/>
                    </a:moveTo>
                    <a:lnTo>
                      <a:pt x="18" y="8"/>
                    </a:lnTo>
                    <a:lnTo>
                      <a:pt x="14" y="15"/>
                    </a:lnTo>
                    <a:lnTo>
                      <a:pt x="18" y="22"/>
                    </a:lnTo>
                    <a:lnTo>
                      <a:pt x="18" y="30"/>
                    </a:lnTo>
                    <a:lnTo>
                      <a:pt x="25" y="37"/>
                    </a:lnTo>
                    <a:lnTo>
                      <a:pt x="29" y="44"/>
                    </a:lnTo>
                    <a:lnTo>
                      <a:pt x="22" y="40"/>
                    </a:lnTo>
                    <a:lnTo>
                      <a:pt x="14" y="37"/>
                    </a:lnTo>
                    <a:lnTo>
                      <a:pt x="7" y="30"/>
                    </a:lnTo>
                    <a:lnTo>
                      <a:pt x="4" y="22"/>
                    </a:lnTo>
                    <a:lnTo>
                      <a:pt x="0" y="15"/>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88802" name="Freeform 34"/>
              <p:cNvSpPr>
                <a:spLocks/>
              </p:cNvSpPr>
              <p:nvPr/>
            </p:nvSpPr>
            <p:spPr bwMode="auto">
              <a:xfrm>
                <a:off x="4750" y="6601"/>
                <a:ext cx="29" cy="40"/>
              </a:xfrm>
              <a:custGeom>
                <a:avLst/>
                <a:gdLst/>
                <a:ahLst/>
                <a:cxnLst>
                  <a:cxn ang="0">
                    <a:pos x="11" y="0"/>
                  </a:cxn>
                  <a:cxn ang="0">
                    <a:pos x="29" y="11"/>
                  </a:cxn>
                  <a:cxn ang="0">
                    <a:pos x="0" y="40"/>
                  </a:cxn>
                  <a:cxn ang="0">
                    <a:pos x="11" y="0"/>
                  </a:cxn>
                </a:cxnLst>
                <a:rect l="0" t="0" r="r" b="b"/>
                <a:pathLst>
                  <a:path w="29" h="40">
                    <a:moveTo>
                      <a:pt x="11" y="0"/>
                    </a:moveTo>
                    <a:lnTo>
                      <a:pt x="29" y="11"/>
                    </a:lnTo>
                    <a:lnTo>
                      <a:pt x="0" y="40"/>
                    </a:lnTo>
                    <a:lnTo>
                      <a:pt x="11"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88803" name="Freeform 35"/>
              <p:cNvSpPr>
                <a:spLocks/>
              </p:cNvSpPr>
              <p:nvPr/>
            </p:nvSpPr>
            <p:spPr bwMode="auto">
              <a:xfrm>
                <a:off x="4902" y="6615"/>
                <a:ext cx="59" cy="44"/>
              </a:xfrm>
              <a:custGeom>
                <a:avLst/>
                <a:gdLst/>
                <a:ahLst/>
                <a:cxnLst>
                  <a:cxn ang="0">
                    <a:pos x="40" y="0"/>
                  </a:cxn>
                  <a:cxn ang="0">
                    <a:pos x="59" y="4"/>
                  </a:cxn>
                  <a:cxn ang="0">
                    <a:pos x="44" y="26"/>
                  </a:cxn>
                  <a:cxn ang="0">
                    <a:pos x="22" y="37"/>
                  </a:cxn>
                  <a:cxn ang="0">
                    <a:pos x="0" y="44"/>
                  </a:cxn>
                  <a:cxn ang="0">
                    <a:pos x="15" y="37"/>
                  </a:cxn>
                  <a:cxn ang="0">
                    <a:pos x="26" y="26"/>
                  </a:cxn>
                  <a:cxn ang="0">
                    <a:pos x="37" y="11"/>
                  </a:cxn>
                  <a:cxn ang="0">
                    <a:pos x="40" y="0"/>
                  </a:cxn>
                </a:cxnLst>
                <a:rect l="0" t="0" r="r" b="b"/>
                <a:pathLst>
                  <a:path w="59" h="44">
                    <a:moveTo>
                      <a:pt x="40" y="0"/>
                    </a:moveTo>
                    <a:lnTo>
                      <a:pt x="59" y="4"/>
                    </a:lnTo>
                    <a:lnTo>
                      <a:pt x="44" y="26"/>
                    </a:lnTo>
                    <a:lnTo>
                      <a:pt x="22" y="37"/>
                    </a:lnTo>
                    <a:lnTo>
                      <a:pt x="0" y="44"/>
                    </a:lnTo>
                    <a:lnTo>
                      <a:pt x="15" y="37"/>
                    </a:lnTo>
                    <a:lnTo>
                      <a:pt x="26" y="26"/>
                    </a:lnTo>
                    <a:lnTo>
                      <a:pt x="37" y="11"/>
                    </a:lnTo>
                    <a:lnTo>
                      <a:pt x="4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88804" name="Freeform 36"/>
              <p:cNvSpPr>
                <a:spLocks/>
              </p:cNvSpPr>
              <p:nvPr/>
            </p:nvSpPr>
            <p:spPr bwMode="auto">
              <a:xfrm>
                <a:off x="4939" y="6615"/>
                <a:ext cx="62" cy="37"/>
              </a:xfrm>
              <a:custGeom>
                <a:avLst/>
                <a:gdLst/>
                <a:ahLst/>
                <a:cxnLst>
                  <a:cxn ang="0">
                    <a:pos x="14" y="0"/>
                  </a:cxn>
                  <a:cxn ang="0">
                    <a:pos x="22" y="11"/>
                  </a:cxn>
                  <a:cxn ang="0">
                    <a:pos x="29" y="19"/>
                  </a:cxn>
                  <a:cxn ang="0">
                    <a:pos x="36" y="26"/>
                  </a:cxn>
                  <a:cxn ang="0">
                    <a:pos x="47" y="33"/>
                  </a:cxn>
                  <a:cxn ang="0">
                    <a:pos x="62" y="37"/>
                  </a:cxn>
                  <a:cxn ang="0">
                    <a:pos x="36" y="37"/>
                  </a:cxn>
                  <a:cxn ang="0">
                    <a:pos x="18" y="26"/>
                  </a:cxn>
                  <a:cxn ang="0">
                    <a:pos x="0" y="15"/>
                  </a:cxn>
                  <a:cxn ang="0">
                    <a:pos x="14" y="0"/>
                  </a:cxn>
                </a:cxnLst>
                <a:rect l="0" t="0" r="r" b="b"/>
                <a:pathLst>
                  <a:path w="62" h="37">
                    <a:moveTo>
                      <a:pt x="14" y="0"/>
                    </a:moveTo>
                    <a:lnTo>
                      <a:pt x="22" y="11"/>
                    </a:lnTo>
                    <a:lnTo>
                      <a:pt x="29" y="19"/>
                    </a:lnTo>
                    <a:lnTo>
                      <a:pt x="36" y="26"/>
                    </a:lnTo>
                    <a:lnTo>
                      <a:pt x="47" y="33"/>
                    </a:lnTo>
                    <a:lnTo>
                      <a:pt x="62" y="37"/>
                    </a:lnTo>
                    <a:lnTo>
                      <a:pt x="36" y="37"/>
                    </a:lnTo>
                    <a:lnTo>
                      <a:pt x="18" y="26"/>
                    </a:lnTo>
                    <a:lnTo>
                      <a:pt x="0" y="15"/>
                    </a:lnTo>
                    <a:lnTo>
                      <a:pt x="14"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88805" name="Freeform 37"/>
              <p:cNvSpPr>
                <a:spLocks/>
              </p:cNvSpPr>
              <p:nvPr/>
            </p:nvSpPr>
            <p:spPr bwMode="auto">
              <a:xfrm>
                <a:off x="4964" y="6841"/>
                <a:ext cx="22" cy="51"/>
              </a:xfrm>
              <a:custGeom>
                <a:avLst/>
                <a:gdLst/>
                <a:ahLst/>
                <a:cxnLst>
                  <a:cxn ang="0">
                    <a:pos x="11" y="0"/>
                  </a:cxn>
                  <a:cxn ang="0">
                    <a:pos x="18" y="7"/>
                  </a:cxn>
                  <a:cxn ang="0">
                    <a:pos x="22" y="18"/>
                  </a:cxn>
                  <a:cxn ang="0">
                    <a:pos x="22" y="29"/>
                  </a:cxn>
                  <a:cxn ang="0">
                    <a:pos x="18" y="40"/>
                  </a:cxn>
                  <a:cxn ang="0">
                    <a:pos x="18" y="51"/>
                  </a:cxn>
                  <a:cxn ang="0">
                    <a:pos x="0" y="44"/>
                  </a:cxn>
                  <a:cxn ang="0">
                    <a:pos x="4" y="36"/>
                  </a:cxn>
                  <a:cxn ang="0">
                    <a:pos x="11" y="25"/>
                  </a:cxn>
                  <a:cxn ang="0">
                    <a:pos x="15" y="18"/>
                  </a:cxn>
                  <a:cxn ang="0">
                    <a:pos x="15" y="11"/>
                  </a:cxn>
                  <a:cxn ang="0">
                    <a:pos x="11" y="0"/>
                  </a:cxn>
                </a:cxnLst>
                <a:rect l="0" t="0" r="r" b="b"/>
                <a:pathLst>
                  <a:path w="22" h="51">
                    <a:moveTo>
                      <a:pt x="11" y="0"/>
                    </a:moveTo>
                    <a:lnTo>
                      <a:pt x="18" y="7"/>
                    </a:lnTo>
                    <a:lnTo>
                      <a:pt x="22" y="18"/>
                    </a:lnTo>
                    <a:lnTo>
                      <a:pt x="22" y="29"/>
                    </a:lnTo>
                    <a:lnTo>
                      <a:pt x="18" y="40"/>
                    </a:lnTo>
                    <a:lnTo>
                      <a:pt x="18" y="51"/>
                    </a:lnTo>
                    <a:lnTo>
                      <a:pt x="0" y="44"/>
                    </a:lnTo>
                    <a:lnTo>
                      <a:pt x="4" y="36"/>
                    </a:lnTo>
                    <a:lnTo>
                      <a:pt x="11" y="25"/>
                    </a:lnTo>
                    <a:lnTo>
                      <a:pt x="15" y="18"/>
                    </a:lnTo>
                    <a:lnTo>
                      <a:pt x="15" y="11"/>
                    </a:lnTo>
                    <a:lnTo>
                      <a:pt x="11"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88806" name="Freeform 38"/>
              <p:cNvSpPr>
                <a:spLocks/>
              </p:cNvSpPr>
              <p:nvPr/>
            </p:nvSpPr>
            <p:spPr bwMode="auto">
              <a:xfrm>
                <a:off x="4964" y="6863"/>
                <a:ext cx="48" cy="36"/>
              </a:xfrm>
              <a:custGeom>
                <a:avLst/>
                <a:gdLst/>
                <a:ahLst/>
                <a:cxnLst>
                  <a:cxn ang="0">
                    <a:pos x="48" y="0"/>
                  </a:cxn>
                  <a:cxn ang="0">
                    <a:pos x="37" y="11"/>
                  </a:cxn>
                  <a:cxn ang="0">
                    <a:pos x="26" y="22"/>
                  </a:cxn>
                  <a:cxn ang="0">
                    <a:pos x="18" y="36"/>
                  </a:cxn>
                  <a:cxn ang="0">
                    <a:pos x="0" y="25"/>
                  </a:cxn>
                  <a:cxn ang="0">
                    <a:pos x="15" y="14"/>
                  </a:cxn>
                  <a:cxn ang="0">
                    <a:pos x="33" y="7"/>
                  </a:cxn>
                  <a:cxn ang="0">
                    <a:pos x="48" y="0"/>
                  </a:cxn>
                </a:cxnLst>
                <a:rect l="0" t="0" r="r" b="b"/>
                <a:pathLst>
                  <a:path w="48" h="36">
                    <a:moveTo>
                      <a:pt x="48" y="0"/>
                    </a:moveTo>
                    <a:lnTo>
                      <a:pt x="37" y="11"/>
                    </a:lnTo>
                    <a:lnTo>
                      <a:pt x="26" y="22"/>
                    </a:lnTo>
                    <a:lnTo>
                      <a:pt x="18" y="36"/>
                    </a:lnTo>
                    <a:lnTo>
                      <a:pt x="0" y="25"/>
                    </a:lnTo>
                    <a:lnTo>
                      <a:pt x="15" y="14"/>
                    </a:lnTo>
                    <a:lnTo>
                      <a:pt x="33" y="7"/>
                    </a:lnTo>
                    <a:lnTo>
                      <a:pt x="48"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88807" name="Freeform 39"/>
              <p:cNvSpPr>
                <a:spLocks/>
              </p:cNvSpPr>
              <p:nvPr/>
            </p:nvSpPr>
            <p:spPr bwMode="auto">
              <a:xfrm>
                <a:off x="5095" y="6797"/>
                <a:ext cx="51" cy="29"/>
              </a:xfrm>
              <a:custGeom>
                <a:avLst/>
                <a:gdLst/>
                <a:ahLst/>
                <a:cxnLst>
                  <a:cxn ang="0">
                    <a:pos x="18" y="0"/>
                  </a:cxn>
                  <a:cxn ang="0">
                    <a:pos x="26" y="4"/>
                  </a:cxn>
                  <a:cxn ang="0">
                    <a:pos x="37" y="8"/>
                  </a:cxn>
                  <a:cxn ang="0">
                    <a:pos x="44" y="11"/>
                  </a:cxn>
                  <a:cxn ang="0">
                    <a:pos x="51" y="18"/>
                  </a:cxn>
                  <a:cxn ang="0">
                    <a:pos x="37" y="29"/>
                  </a:cxn>
                  <a:cxn ang="0">
                    <a:pos x="33" y="22"/>
                  </a:cxn>
                  <a:cxn ang="0">
                    <a:pos x="26" y="15"/>
                  </a:cxn>
                  <a:cxn ang="0">
                    <a:pos x="18" y="11"/>
                  </a:cxn>
                  <a:cxn ang="0">
                    <a:pos x="11" y="8"/>
                  </a:cxn>
                  <a:cxn ang="0">
                    <a:pos x="0" y="8"/>
                  </a:cxn>
                  <a:cxn ang="0">
                    <a:pos x="8" y="4"/>
                  </a:cxn>
                  <a:cxn ang="0">
                    <a:pos x="18" y="0"/>
                  </a:cxn>
                </a:cxnLst>
                <a:rect l="0" t="0" r="r" b="b"/>
                <a:pathLst>
                  <a:path w="51" h="29">
                    <a:moveTo>
                      <a:pt x="18" y="0"/>
                    </a:moveTo>
                    <a:lnTo>
                      <a:pt x="26" y="4"/>
                    </a:lnTo>
                    <a:lnTo>
                      <a:pt x="37" y="8"/>
                    </a:lnTo>
                    <a:lnTo>
                      <a:pt x="44" y="11"/>
                    </a:lnTo>
                    <a:lnTo>
                      <a:pt x="51" y="18"/>
                    </a:lnTo>
                    <a:lnTo>
                      <a:pt x="37" y="29"/>
                    </a:lnTo>
                    <a:lnTo>
                      <a:pt x="33" y="22"/>
                    </a:lnTo>
                    <a:lnTo>
                      <a:pt x="26" y="15"/>
                    </a:lnTo>
                    <a:lnTo>
                      <a:pt x="18" y="11"/>
                    </a:lnTo>
                    <a:lnTo>
                      <a:pt x="11" y="8"/>
                    </a:lnTo>
                    <a:lnTo>
                      <a:pt x="0" y="8"/>
                    </a:lnTo>
                    <a:lnTo>
                      <a:pt x="8" y="4"/>
                    </a:lnTo>
                    <a:lnTo>
                      <a:pt x="18"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88808" name="Freeform 40"/>
              <p:cNvSpPr>
                <a:spLocks/>
              </p:cNvSpPr>
              <p:nvPr/>
            </p:nvSpPr>
            <p:spPr bwMode="auto">
              <a:xfrm>
                <a:off x="5128" y="6790"/>
                <a:ext cx="22" cy="33"/>
              </a:xfrm>
              <a:custGeom>
                <a:avLst/>
                <a:gdLst/>
                <a:ahLst/>
                <a:cxnLst>
                  <a:cxn ang="0">
                    <a:pos x="22" y="0"/>
                  </a:cxn>
                  <a:cxn ang="0">
                    <a:pos x="18" y="7"/>
                  </a:cxn>
                  <a:cxn ang="0">
                    <a:pos x="18" y="15"/>
                  </a:cxn>
                  <a:cxn ang="0">
                    <a:pos x="18" y="22"/>
                  </a:cxn>
                  <a:cxn ang="0">
                    <a:pos x="22" y="33"/>
                  </a:cxn>
                  <a:cxn ang="0">
                    <a:pos x="0" y="33"/>
                  </a:cxn>
                  <a:cxn ang="0">
                    <a:pos x="4" y="25"/>
                  </a:cxn>
                  <a:cxn ang="0">
                    <a:pos x="7" y="18"/>
                  </a:cxn>
                  <a:cxn ang="0">
                    <a:pos x="11" y="11"/>
                  </a:cxn>
                  <a:cxn ang="0">
                    <a:pos x="15" y="4"/>
                  </a:cxn>
                  <a:cxn ang="0">
                    <a:pos x="22" y="0"/>
                  </a:cxn>
                </a:cxnLst>
                <a:rect l="0" t="0" r="r" b="b"/>
                <a:pathLst>
                  <a:path w="22" h="33">
                    <a:moveTo>
                      <a:pt x="22" y="0"/>
                    </a:moveTo>
                    <a:lnTo>
                      <a:pt x="18" y="7"/>
                    </a:lnTo>
                    <a:lnTo>
                      <a:pt x="18" y="15"/>
                    </a:lnTo>
                    <a:lnTo>
                      <a:pt x="18" y="22"/>
                    </a:lnTo>
                    <a:lnTo>
                      <a:pt x="22" y="33"/>
                    </a:lnTo>
                    <a:lnTo>
                      <a:pt x="0" y="33"/>
                    </a:lnTo>
                    <a:lnTo>
                      <a:pt x="4" y="25"/>
                    </a:lnTo>
                    <a:lnTo>
                      <a:pt x="7" y="18"/>
                    </a:lnTo>
                    <a:lnTo>
                      <a:pt x="11" y="11"/>
                    </a:lnTo>
                    <a:lnTo>
                      <a:pt x="15" y="4"/>
                    </a:lnTo>
                    <a:lnTo>
                      <a:pt x="22"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88809" name="Freeform 41"/>
              <p:cNvSpPr>
                <a:spLocks/>
              </p:cNvSpPr>
              <p:nvPr/>
            </p:nvSpPr>
            <p:spPr bwMode="auto">
              <a:xfrm>
                <a:off x="5230" y="6619"/>
                <a:ext cx="29" cy="47"/>
              </a:xfrm>
              <a:custGeom>
                <a:avLst/>
                <a:gdLst/>
                <a:ahLst/>
                <a:cxnLst>
                  <a:cxn ang="0">
                    <a:pos x="11" y="0"/>
                  </a:cxn>
                  <a:cxn ang="0">
                    <a:pos x="29" y="4"/>
                  </a:cxn>
                  <a:cxn ang="0">
                    <a:pos x="22" y="22"/>
                  </a:cxn>
                  <a:cxn ang="0">
                    <a:pos x="11" y="33"/>
                  </a:cxn>
                  <a:cxn ang="0">
                    <a:pos x="0" y="47"/>
                  </a:cxn>
                  <a:cxn ang="0">
                    <a:pos x="7" y="22"/>
                  </a:cxn>
                  <a:cxn ang="0">
                    <a:pos x="11" y="0"/>
                  </a:cxn>
                </a:cxnLst>
                <a:rect l="0" t="0" r="r" b="b"/>
                <a:pathLst>
                  <a:path w="29" h="47">
                    <a:moveTo>
                      <a:pt x="11" y="0"/>
                    </a:moveTo>
                    <a:lnTo>
                      <a:pt x="29" y="4"/>
                    </a:lnTo>
                    <a:lnTo>
                      <a:pt x="22" y="22"/>
                    </a:lnTo>
                    <a:lnTo>
                      <a:pt x="11" y="33"/>
                    </a:lnTo>
                    <a:lnTo>
                      <a:pt x="0" y="47"/>
                    </a:lnTo>
                    <a:lnTo>
                      <a:pt x="7" y="22"/>
                    </a:lnTo>
                    <a:lnTo>
                      <a:pt x="11"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88810" name="Freeform 42"/>
              <p:cNvSpPr>
                <a:spLocks/>
              </p:cNvSpPr>
              <p:nvPr/>
            </p:nvSpPr>
            <p:spPr bwMode="auto">
              <a:xfrm>
                <a:off x="5244" y="6623"/>
                <a:ext cx="22" cy="21"/>
              </a:xfrm>
              <a:custGeom>
                <a:avLst/>
                <a:gdLst/>
                <a:ahLst/>
                <a:cxnLst>
                  <a:cxn ang="0">
                    <a:pos x="19" y="0"/>
                  </a:cxn>
                  <a:cxn ang="0">
                    <a:pos x="19" y="7"/>
                  </a:cxn>
                  <a:cxn ang="0">
                    <a:pos x="19" y="14"/>
                  </a:cxn>
                  <a:cxn ang="0">
                    <a:pos x="22" y="21"/>
                  </a:cxn>
                  <a:cxn ang="0">
                    <a:pos x="15" y="18"/>
                  </a:cxn>
                  <a:cxn ang="0">
                    <a:pos x="4" y="11"/>
                  </a:cxn>
                  <a:cxn ang="0">
                    <a:pos x="0" y="3"/>
                  </a:cxn>
                  <a:cxn ang="0">
                    <a:pos x="19" y="0"/>
                  </a:cxn>
                </a:cxnLst>
                <a:rect l="0" t="0" r="r" b="b"/>
                <a:pathLst>
                  <a:path w="22" h="21">
                    <a:moveTo>
                      <a:pt x="19" y="0"/>
                    </a:moveTo>
                    <a:lnTo>
                      <a:pt x="19" y="7"/>
                    </a:lnTo>
                    <a:lnTo>
                      <a:pt x="19" y="14"/>
                    </a:lnTo>
                    <a:lnTo>
                      <a:pt x="22" y="21"/>
                    </a:lnTo>
                    <a:lnTo>
                      <a:pt x="15" y="18"/>
                    </a:lnTo>
                    <a:lnTo>
                      <a:pt x="4" y="11"/>
                    </a:lnTo>
                    <a:lnTo>
                      <a:pt x="0" y="3"/>
                    </a:lnTo>
                    <a:lnTo>
                      <a:pt x="19"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88811" name="Freeform 43"/>
              <p:cNvSpPr>
                <a:spLocks/>
              </p:cNvSpPr>
              <p:nvPr/>
            </p:nvSpPr>
            <p:spPr bwMode="auto">
              <a:xfrm>
                <a:off x="5281" y="6779"/>
                <a:ext cx="22" cy="44"/>
              </a:xfrm>
              <a:custGeom>
                <a:avLst/>
                <a:gdLst/>
                <a:ahLst/>
                <a:cxnLst>
                  <a:cxn ang="0">
                    <a:pos x="0" y="0"/>
                  </a:cxn>
                  <a:cxn ang="0">
                    <a:pos x="7" y="7"/>
                  </a:cxn>
                  <a:cxn ang="0">
                    <a:pos x="14" y="18"/>
                  </a:cxn>
                  <a:cxn ang="0">
                    <a:pos x="18" y="29"/>
                  </a:cxn>
                  <a:cxn ang="0">
                    <a:pos x="22" y="44"/>
                  </a:cxn>
                  <a:cxn ang="0">
                    <a:pos x="0" y="40"/>
                  </a:cxn>
                  <a:cxn ang="0">
                    <a:pos x="3" y="29"/>
                  </a:cxn>
                  <a:cxn ang="0">
                    <a:pos x="3" y="15"/>
                  </a:cxn>
                  <a:cxn ang="0">
                    <a:pos x="0" y="0"/>
                  </a:cxn>
                </a:cxnLst>
                <a:rect l="0" t="0" r="r" b="b"/>
                <a:pathLst>
                  <a:path w="22" h="44">
                    <a:moveTo>
                      <a:pt x="0" y="0"/>
                    </a:moveTo>
                    <a:lnTo>
                      <a:pt x="7" y="7"/>
                    </a:lnTo>
                    <a:lnTo>
                      <a:pt x="14" y="18"/>
                    </a:lnTo>
                    <a:lnTo>
                      <a:pt x="18" y="29"/>
                    </a:lnTo>
                    <a:lnTo>
                      <a:pt x="22" y="44"/>
                    </a:lnTo>
                    <a:lnTo>
                      <a:pt x="0" y="40"/>
                    </a:lnTo>
                    <a:lnTo>
                      <a:pt x="3" y="29"/>
                    </a:lnTo>
                    <a:lnTo>
                      <a:pt x="3" y="15"/>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88812" name="Freeform 44"/>
              <p:cNvSpPr>
                <a:spLocks/>
              </p:cNvSpPr>
              <p:nvPr/>
            </p:nvSpPr>
            <p:spPr bwMode="auto">
              <a:xfrm>
                <a:off x="5288" y="6790"/>
                <a:ext cx="18" cy="40"/>
              </a:xfrm>
              <a:custGeom>
                <a:avLst/>
                <a:gdLst/>
                <a:ahLst/>
                <a:cxnLst>
                  <a:cxn ang="0">
                    <a:pos x="18" y="0"/>
                  </a:cxn>
                  <a:cxn ang="0">
                    <a:pos x="15" y="11"/>
                  </a:cxn>
                  <a:cxn ang="0">
                    <a:pos x="15" y="18"/>
                  </a:cxn>
                  <a:cxn ang="0">
                    <a:pos x="15" y="25"/>
                  </a:cxn>
                  <a:cxn ang="0">
                    <a:pos x="18" y="33"/>
                  </a:cxn>
                  <a:cxn ang="0">
                    <a:pos x="0" y="40"/>
                  </a:cxn>
                  <a:cxn ang="0">
                    <a:pos x="0" y="29"/>
                  </a:cxn>
                  <a:cxn ang="0">
                    <a:pos x="0" y="22"/>
                  </a:cxn>
                  <a:cxn ang="0">
                    <a:pos x="4" y="11"/>
                  </a:cxn>
                  <a:cxn ang="0">
                    <a:pos x="11" y="7"/>
                  </a:cxn>
                  <a:cxn ang="0">
                    <a:pos x="18" y="0"/>
                  </a:cxn>
                </a:cxnLst>
                <a:rect l="0" t="0" r="r" b="b"/>
                <a:pathLst>
                  <a:path w="18" h="40">
                    <a:moveTo>
                      <a:pt x="18" y="0"/>
                    </a:moveTo>
                    <a:lnTo>
                      <a:pt x="15" y="11"/>
                    </a:lnTo>
                    <a:lnTo>
                      <a:pt x="15" y="18"/>
                    </a:lnTo>
                    <a:lnTo>
                      <a:pt x="15" y="25"/>
                    </a:lnTo>
                    <a:lnTo>
                      <a:pt x="18" y="33"/>
                    </a:lnTo>
                    <a:lnTo>
                      <a:pt x="0" y="40"/>
                    </a:lnTo>
                    <a:lnTo>
                      <a:pt x="0" y="29"/>
                    </a:lnTo>
                    <a:lnTo>
                      <a:pt x="0" y="22"/>
                    </a:lnTo>
                    <a:lnTo>
                      <a:pt x="4" y="11"/>
                    </a:lnTo>
                    <a:lnTo>
                      <a:pt x="11" y="7"/>
                    </a:lnTo>
                    <a:lnTo>
                      <a:pt x="18"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88813" name="Freeform 45"/>
              <p:cNvSpPr>
                <a:spLocks/>
              </p:cNvSpPr>
              <p:nvPr/>
            </p:nvSpPr>
            <p:spPr bwMode="auto">
              <a:xfrm>
                <a:off x="5481" y="6790"/>
                <a:ext cx="54" cy="36"/>
              </a:xfrm>
              <a:custGeom>
                <a:avLst/>
                <a:gdLst/>
                <a:ahLst/>
                <a:cxnLst>
                  <a:cxn ang="0">
                    <a:pos x="11" y="0"/>
                  </a:cxn>
                  <a:cxn ang="0">
                    <a:pos x="18" y="4"/>
                  </a:cxn>
                  <a:cxn ang="0">
                    <a:pos x="29" y="4"/>
                  </a:cxn>
                  <a:cxn ang="0">
                    <a:pos x="40" y="11"/>
                  </a:cxn>
                  <a:cxn ang="0">
                    <a:pos x="47" y="18"/>
                  </a:cxn>
                  <a:cxn ang="0">
                    <a:pos x="54" y="29"/>
                  </a:cxn>
                  <a:cxn ang="0">
                    <a:pos x="32" y="36"/>
                  </a:cxn>
                  <a:cxn ang="0">
                    <a:pos x="32" y="25"/>
                  </a:cxn>
                  <a:cxn ang="0">
                    <a:pos x="25" y="15"/>
                  </a:cxn>
                  <a:cxn ang="0">
                    <a:pos x="14" y="7"/>
                  </a:cxn>
                  <a:cxn ang="0">
                    <a:pos x="0" y="0"/>
                  </a:cxn>
                  <a:cxn ang="0">
                    <a:pos x="11" y="0"/>
                  </a:cxn>
                </a:cxnLst>
                <a:rect l="0" t="0" r="r" b="b"/>
                <a:pathLst>
                  <a:path w="54" h="36">
                    <a:moveTo>
                      <a:pt x="11" y="0"/>
                    </a:moveTo>
                    <a:lnTo>
                      <a:pt x="18" y="4"/>
                    </a:lnTo>
                    <a:lnTo>
                      <a:pt x="29" y="4"/>
                    </a:lnTo>
                    <a:lnTo>
                      <a:pt x="40" y="11"/>
                    </a:lnTo>
                    <a:lnTo>
                      <a:pt x="47" y="18"/>
                    </a:lnTo>
                    <a:lnTo>
                      <a:pt x="54" y="29"/>
                    </a:lnTo>
                    <a:lnTo>
                      <a:pt x="32" y="36"/>
                    </a:lnTo>
                    <a:lnTo>
                      <a:pt x="32" y="25"/>
                    </a:lnTo>
                    <a:lnTo>
                      <a:pt x="25" y="15"/>
                    </a:lnTo>
                    <a:lnTo>
                      <a:pt x="14" y="7"/>
                    </a:lnTo>
                    <a:lnTo>
                      <a:pt x="0" y="0"/>
                    </a:lnTo>
                    <a:lnTo>
                      <a:pt x="11"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88814" name="Freeform 46"/>
              <p:cNvSpPr>
                <a:spLocks/>
              </p:cNvSpPr>
              <p:nvPr/>
            </p:nvSpPr>
            <p:spPr bwMode="auto">
              <a:xfrm>
                <a:off x="5524" y="6786"/>
                <a:ext cx="19" cy="40"/>
              </a:xfrm>
              <a:custGeom>
                <a:avLst/>
                <a:gdLst/>
                <a:ahLst/>
                <a:cxnLst>
                  <a:cxn ang="0">
                    <a:pos x="15" y="0"/>
                  </a:cxn>
                  <a:cxn ang="0">
                    <a:pos x="11" y="11"/>
                  </a:cxn>
                  <a:cxn ang="0">
                    <a:pos x="11" y="19"/>
                  </a:cxn>
                  <a:cxn ang="0">
                    <a:pos x="15" y="26"/>
                  </a:cxn>
                  <a:cxn ang="0">
                    <a:pos x="19" y="33"/>
                  </a:cxn>
                  <a:cxn ang="0">
                    <a:pos x="0" y="40"/>
                  </a:cxn>
                  <a:cxn ang="0">
                    <a:pos x="0" y="29"/>
                  </a:cxn>
                  <a:cxn ang="0">
                    <a:pos x="4" y="19"/>
                  </a:cxn>
                  <a:cxn ang="0">
                    <a:pos x="8" y="8"/>
                  </a:cxn>
                  <a:cxn ang="0">
                    <a:pos x="15" y="0"/>
                  </a:cxn>
                </a:cxnLst>
                <a:rect l="0" t="0" r="r" b="b"/>
                <a:pathLst>
                  <a:path w="19" h="40">
                    <a:moveTo>
                      <a:pt x="15" y="0"/>
                    </a:moveTo>
                    <a:lnTo>
                      <a:pt x="11" y="11"/>
                    </a:lnTo>
                    <a:lnTo>
                      <a:pt x="11" y="19"/>
                    </a:lnTo>
                    <a:lnTo>
                      <a:pt x="15" y="26"/>
                    </a:lnTo>
                    <a:lnTo>
                      <a:pt x="19" y="33"/>
                    </a:lnTo>
                    <a:lnTo>
                      <a:pt x="0" y="40"/>
                    </a:lnTo>
                    <a:lnTo>
                      <a:pt x="0" y="29"/>
                    </a:lnTo>
                    <a:lnTo>
                      <a:pt x="4" y="19"/>
                    </a:lnTo>
                    <a:lnTo>
                      <a:pt x="8" y="8"/>
                    </a:lnTo>
                    <a:lnTo>
                      <a:pt x="15"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88815" name="Freeform 47"/>
              <p:cNvSpPr>
                <a:spLocks/>
              </p:cNvSpPr>
              <p:nvPr/>
            </p:nvSpPr>
            <p:spPr bwMode="auto">
              <a:xfrm>
                <a:off x="5532" y="6601"/>
                <a:ext cx="21" cy="43"/>
              </a:xfrm>
              <a:custGeom>
                <a:avLst/>
                <a:gdLst/>
                <a:ahLst/>
                <a:cxnLst>
                  <a:cxn ang="0">
                    <a:pos x="21" y="0"/>
                  </a:cxn>
                  <a:cxn ang="0">
                    <a:pos x="18" y="22"/>
                  </a:cxn>
                  <a:cxn ang="0">
                    <a:pos x="14" y="43"/>
                  </a:cxn>
                  <a:cxn ang="0">
                    <a:pos x="7" y="22"/>
                  </a:cxn>
                  <a:cxn ang="0">
                    <a:pos x="0" y="0"/>
                  </a:cxn>
                  <a:cxn ang="0">
                    <a:pos x="21" y="0"/>
                  </a:cxn>
                </a:cxnLst>
                <a:rect l="0" t="0" r="r" b="b"/>
                <a:pathLst>
                  <a:path w="21" h="43">
                    <a:moveTo>
                      <a:pt x="21" y="0"/>
                    </a:moveTo>
                    <a:lnTo>
                      <a:pt x="18" y="22"/>
                    </a:lnTo>
                    <a:lnTo>
                      <a:pt x="14" y="43"/>
                    </a:lnTo>
                    <a:lnTo>
                      <a:pt x="7" y="22"/>
                    </a:lnTo>
                    <a:lnTo>
                      <a:pt x="0" y="0"/>
                    </a:lnTo>
                    <a:lnTo>
                      <a:pt x="21"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88816" name="Freeform 48"/>
              <p:cNvSpPr>
                <a:spLocks/>
              </p:cNvSpPr>
              <p:nvPr/>
            </p:nvSpPr>
            <p:spPr bwMode="auto">
              <a:xfrm>
                <a:off x="5539" y="6597"/>
                <a:ext cx="25" cy="18"/>
              </a:xfrm>
              <a:custGeom>
                <a:avLst/>
                <a:gdLst/>
                <a:ahLst/>
                <a:cxnLst>
                  <a:cxn ang="0">
                    <a:pos x="18" y="0"/>
                  </a:cxn>
                  <a:cxn ang="0">
                    <a:pos x="22" y="7"/>
                  </a:cxn>
                  <a:cxn ang="0">
                    <a:pos x="25" y="18"/>
                  </a:cxn>
                  <a:cxn ang="0">
                    <a:pos x="14" y="15"/>
                  </a:cxn>
                  <a:cxn ang="0">
                    <a:pos x="0" y="11"/>
                  </a:cxn>
                  <a:cxn ang="0">
                    <a:pos x="18" y="0"/>
                  </a:cxn>
                </a:cxnLst>
                <a:rect l="0" t="0" r="r" b="b"/>
                <a:pathLst>
                  <a:path w="25" h="18">
                    <a:moveTo>
                      <a:pt x="18" y="0"/>
                    </a:moveTo>
                    <a:lnTo>
                      <a:pt x="22" y="7"/>
                    </a:lnTo>
                    <a:lnTo>
                      <a:pt x="25" y="18"/>
                    </a:lnTo>
                    <a:lnTo>
                      <a:pt x="14" y="15"/>
                    </a:lnTo>
                    <a:lnTo>
                      <a:pt x="0" y="11"/>
                    </a:lnTo>
                    <a:lnTo>
                      <a:pt x="18"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88817" name="Freeform 49"/>
              <p:cNvSpPr>
                <a:spLocks/>
              </p:cNvSpPr>
              <p:nvPr/>
            </p:nvSpPr>
            <p:spPr bwMode="auto">
              <a:xfrm>
                <a:off x="5677" y="6761"/>
                <a:ext cx="44" cy="40"/>
              </a:xfrm>
              <a:custGeom>
                <a:avLst/>
                <a:gdLst/>
                <a:ahLst/>
                <a:cxnLst>
                  <a:cxn ang="0">
                    <a:pos x="0" y="0"/>
                  </a:cxn>
                  <a:cxn ang="0">
                    <a:pos x="11" y="4"/>
                  </a:cxn>
                  <a:cxn ang="0">
                    <a:pos x="22" y="11"/>
                  </a:cxn>
                  <a:cxn ang="0">
                    <a:pos x="33" y="22"/>
                  </a:cxn>
                  <a:cxn ang="0">
                    <a:pos x="44" y="36"/>
                  </a:cxn>
                  <a:cxn ang="0">
                    <a:pos x="22" y="40"/>
                  </a:cxn>
                  <a:cxn ang="0">
                    <a:pos x="22" y="29"/>
                  </a:cxn>
                  <a:cxn ang="0">
                    <a:pos x="15" y="18"/>
                  </a:cxn>
                  <a:cxn ang="0">
                    <a:pos x="7" y="7"/>
                  </a:cxn>
                  <a:cxn ang="0">
                    <a:pos x="0" y="0"/>
                  </a:cxn>
                </a:cxnLst>
                <a:rect l="0" t="0" r="r" b="b"/>
                <a:pathLst>
                  <a:path w="44" h="40">
                    <a:moveTo>
                      <a:pt x="0" y="0"/>
                    </a:moveTo>
                    <a:lnTo>
                      <a:pt x="11" y="4"/>
                    </a:lnTo>
                    <a:lnTo>
                      <a:pt x="22" y="11"/>
                    </a:lnTo>
                    <a:lnTo>
                      <a:pt x="33" y="22"/>
                    </a:lnTo>
                    <a:lnTo>
                      <a:pt x="44" y="36"/>
                    </a:lnTo>
                    <a:lnTo>
                      <a:pt x="22" y="40"/>
                    </a:lnTo>
                    <a:lnTo>
                      <a:pt x="22" y="29"/>
                    </a:lnTo>
                    <a:lnTo>
                      <a:pt x="15" y="18"/>
                    </a:lnTo>
                    <a:lnTo>
                      <a:pt x="7" y="7"/>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88818" name="Freeform 50"/>
              <p:cNvSpPr>
                <a:spLocks/>
              </p:cNvSpPr>
              <p:nvPr/>
            </p:nvSpPr>
            <p:spPr bwMode="auto">
              <a:xfrm>
                <a:off x="5706" y="6754"/>
                <a:ext cx="22" cy="47"/>
              </a:xfrm>
              <a:custGeom>
                <a:avLst/>
                <a:gdLst/>
                <a:ahLst/>
                <a:cxnLst>
                  <a:cxn ang="0">
                    <a:pos x="18" y="0"/>
                  </a:cxn>
                  <a:cxn ang="0">
                    <a:pos x="15" y="11"/>
                  </a:cxn>
                  <a:cxn ang="0">
                    <a:pos x="15" y="25"/>
                  </a:cxn>
                  <a:cxn ang="0">
                    <a:pos x="18" y="36"/>
                  </a:cxn>
                  <a:cxn ang="0">
                    <a:pos x="22" y="47"/>
                  </a:cxn>
                  <a:cxn ang="0">
                    <a:pos x="0" y="47"/>
                  </a:cxn>
                  <a:cxn ang="0">
                    <a:pos x="4" y="40"/>
                  </a:cxn>
                  <a:cxn ang="0">
                    <a:pos x="4" y="29"/>
                  </a:cxn>
                  <a:cxn ang="0">
                    <a:pos x="8" y="18"/>
                  </a:cxn>
                  <a:cxn ang="0">
                    <a:pos x="11" y="7"/>
                  </a:cxn>
                  <a:cxn ang="0">
                    <a:pos x="18" y="0"/>
                  </a:cxn>
                </a:cxnLst>
                <a:rect l="0" t="0" r="r" b="b"/>
                <a:pathLst>
                  <a:path w="22" h="47">
                    <a:moveTo>
                      <a:pt x="18" y="0"/>
                    </a:moveTo>
                    <a:lnTo>
                      <a:pt x="15" y="11"/>
                    </a:lnTo>
                    <a:lnTo>
                      <a:pt x="15" y="25"/>
                    </a:lnTo>
                    <a:lnTo>
                      <a:pt x="18" y="36"/>
                    </a:lnTo>
                    <a:lnTo>
                      <a:pt x="22" y="47"/>
                    </a:lnTo>
                    <a:lnTo>
                      <a:pt x="0" y="47"/>
                    </a:lnTo>
                    <a:lnTo>
                      <a:pt x="4" y="40"/>
                    </a:lnTo>
                    <a:lnTo>
                      <a:pt x="4" y="29"/>
                    </a:lnTo>
                    <a:lnTo>
                      <a:pt x="8" y="18"/>
                    </a:lnTo>
                    <a:lnTo>
                      <a:pt x="11" y="7"/>
                    </a:lnTo>
                    <a:lnTo>
                      <a:pt x="18"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88819" name="Freeform 51"/>
              <p:cNvSpPr>
                <a:spLocks/>
              </p:cNvSpPr>
              <p:nvPr/>
            </p:nvSpPr>
            <p:spPr bwMode="auto">
              <a:xfrm>
                <a:off x="5790" y="6557"/>
                <a:ext cx="22" cy="44"/>
              </a:xfrm>
              <a:custGeom>
                <a:avLst/>
                <a:gdLst/>
                <a:ahLst/>
                <a:cxnLst>
                  <a:cxn ang="0">
                    <a:pos x="0" y="0"/>
                  </a:cxn>
                  <a:cxn ang="0">
                    <a:pos x="22" y="0"/>
                  </a:cxn>
                  <a:cxn ang="0">
                    <a:pos x="18" y="11"/>
                  </a:cxn>
                  <a:cxn ang="0">
                    <a:pos x="14" y="22"/>
                  </a:cxn>
                  <a:cxn ang="0">
                    <a:pos x="11" y="36"/>
                  </a:cxn>
                  <a:cxn ang="0">
                    <a:pos x="4" y="44"/>
                  </a:cxn>
                  <a:cxn ang="0">
                    <a:pos x="7" y="33"/>
                  </a:cxn>
                  <a:cxn ang="0">
                    <a:pos x="4" y="22"/>
                  </a:cxn>
                  <a:cxn ang="0">
                    <a:pos x="4" y="11"/>
                  </a:cxn>
                  <a:cxn ang="0">
                    <a:pos x="0" y="0"/>
                  </a:cxn>
                </a:cxnLst>
                <a:rect l="0" t="0" r="r" b="b"/>
                <a:pathLst>
                  <a:path w="22" h="44">
                    <a:moveTo>
                      <a:pt x="0" y="0"/>
                    </a:moveTo>
                    <a:lnTo>
                      <a:pt x="22" y="0"/>
                    </a:lnTo>
                    <a:lnTo>
                      <a:pt x="18" y="11"/>
                    </a:lnTo>
                    <a:lnTo>
                      <a:pt x="14" y="22"/>
                    </a:lnTo>
                    <a:lnTo>
                      <a:pt x="11" y="36"/>
                    </a:lnTo>
                    <a:lnTo>
                      <a:pt x="4" y="44"/>
                    </a:lnTo>
                    <a:lnTo>
                      <a:pt x="7" y="33"/>
                    </a:lnTo>
                    <a:lnTo>
                      <a:pt x="4" y="22"/>
                    </a:lnTo>
                    <a:lnTo>
                      <a:pt x="4" y="11"/>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88820" name="Freeform 52"/>
              <p:cNvSpPr>
                <a:spLocks/>
              </p:cNvSpPr>
              <p:nvPr/>
            </p:nvSpPr>
            <p:spPr bwMode="auto">
              <a:xfrm>
                <a:off x="5794" y="6553"/>
                <a:ext cx="29" cy="22"/>
              </a:xfrm>
              <a:custGeom>
                <a:avLst/>
                <a:gdLst/>
                <a:ahLst/>
                <a:cxnLst>
                  <a:cxn ang="0">
                    <a:pos x="21" y="0"/>
                  </a:cxn>
                  <a:cxn ang="0">
                    <a:pos x="21" y="8"/>
                  </a:cxn>
                  <a:cxn ang="0">
                    <a:pos x="25" y="15"/>
                  </a:cxn>
                  <a:cxn ang="0">
                    <a:pos x="29" y="22"/>
                  </a:cxn>
                  <a:cxn ang="0">
                    <a:pos x="21" y="22"/>
                  </a:cxn>
                  <a:cxn ang="0">
                    <a:pos x="10" y="15"/>
                  </a:cxn>
                  <a:cxn ang="0">
                    <a:pos x="0" y="8"/>
                  </a:cxn>
                  <a:cxn ang="0">
                    <a:pos x="21" y="0"/>
                  </a:cxn>
                </a:cxnLst>
                <a:rect l="0" t="0" r="r" b="b"/>
                <a:pathLst>
                  <a:path w="29" h="22">
                    <a:moveTo>
                      <a:pt x="21" y="0"/>
                    </a:moveTo>
                    <a:lnTo>
                      <a:pt x="21" y="8"/>
                    </a:lnTo>
                    <a:lnTo>
                      <a:pt x="25" y="15"/>
                    </a:lnTo>
                    <a:lnTo>
                      <a:pt x="29" y="22"/>
                    </a:lnTo>
                    <a:lnTo>
                      <a:pt x="21" y="22"/>
                    </a:lnTo>
                    <a:lnTo>
                      <a:pt x="10" y="15"/>
                    </a:lnTo>
                    <a:lnTo>
                      <a:pt x="0" y="8"/>
                    </a:lnTo>
                    <a:lnTo>
                      <a:pt x="21"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88821" name="Freeform 53"/>
              <p:cNvSpPr>
                <a:spLocks/>
              </p:cNvSpPr>
              <p:nvPr/>
            </p:nvSpPr>
            <p:spPr bwMode="auto">
              <a:xfrm>
                <a:off x="5935" y="6495"/>
                <a:ext cx="19" cy="37"/>
              </a:xfrm>
              <a:custGeom>
                <a:avLst/>
                <a:gdLst/>
                <a:ahLst/>
                <a:cxnLst>
                  <a:cxn ang="0">
                    <a:pos x="19" y="0"/>
                  </a:cxn>
                  <a:cxn ang="0">
                    <a:pos x="19" y="15"/>
                  </a:cxn>
                  <a:cxn ang="0">
                    <a:pos x="11" y="26"/>
                  </a:cxn>
                  <a:cxn ang="0">
                    <a:pos x="8" y="37"/>
                  </a:cxn>
                  <a:cxn ang="0">
                    <a:pos x="8" y="26"/>
                  </a:cxn>
                  <a:cxn ang="0">
                    <a:pos x="4" y="15"/>
                  </a:cxn>
                  <a:cxn ang="0">
                    <a:pos x="0" y="4"/>
                  </a:cxn>
                  <a:cxn ang="0">
                    <a:pos x="19" y="0"/>
                  </a:cxn>
                </a:cxnLst>
                <a:rect l="0" t="0" r="r" b="b"/>
                <a:pathLst>
                  <a:path w="19" h="37">
                    <a:moveTo>
                      <a:pt x="19" y="0"/>
                    </a:moveTo>
                    <a:lnTo>
                      <a:pt x="19" y="15"/>
                    </a:lnTo>
                    <a:lnTo>
                      <a:pt x="11" y="26"/>
                    </a:lnTo>
                    <a:lnTo>
                      <a:pt x="8" y="37"/>
                    </a:lnTo>
                    <a:lnTo>
                      <a:pt x="8" y="26"/>
                    </a:lnTo>
                    <a:lnTo>
                      <a:pt x="4" y="15"/>
                    </a:lnTo>
                    <a:lnTo>
                      <a:pt x="0" y="4"/>
                    </a:lnTo>
                    <a:lnTo>
                      <a:pt x="19"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88822" name="Freeform 54"/>
              <p:cNvSpPr>
                <a:spLocks/>
              </p:cNvSpPr>
              <p:nvPr/>
            </p:nvSpPr>
            <p:spPr bwMode="auto">
              <a:xfrm>
                <a:off x="5761" y="6655"/>
                <a:ext cx="51" cy="22"/>
              </a:xfrm>
              <a:custGeom>
                <a:avLst/>
                <a:gdLst/>
                <a:ahLst/>
                <a:cxnLst>
                  <a:cxn ang="0">
                    <a:pos x="33" y="0"/>
                  </a:cxn>
                  <a:cxn ang="0">
                    <a:pos x="43" y="0"/>
                  </a:cxn>
                  <a:cxn ang="0">
                    <a:pos x="51" y="4"/>
                  </a:cxn>
                  <a:cxn ang="0">
                    <a:pos x="40" y="22"/>
                  </a:cxn>
                  <a:cxn ang="0">
                    <a:pos x="33" y="15"/>
                  </a:cxn>
                  <a:cxn ang="0">
                    <a:pos x="25" y="11"/>
                  </a:cxn>
                  <a:cxn ang="0">
                    <a:pos x="18" y="8"/>
                  </a:cxn>
                  <a:cxn ang="0">
                    <a:pos x="7" y="8"/>
                  </a:cxn>
                  <a:cxn ang="0">
                    <a:pos x="0" y="15"/>
                  </a:cxn>
                  <a:cxn ang="0">
                    <a:pos x="3" y="8"/>
                  </a:cxn>
                  <a:cxn ang="0">
                    <a:pos x="14" y="0"/>
                  </a:cxn>
                  <a:cxn ang="0">
                    <a:pos x="22" y="0"/>
                  </a:cxn>
                  <a:cxn ang="0">
                    <a:pos x="33" y="0"/>
                  </a:cxn>
                </a:cxnLst>
                <a:rect l="0" t="0" r="r" b="b"/>
                <a:pathLst>
                  <a:path w="51" h="22">
                    <a:moveTo>
                      <a:pt x="33" y="0"/>
                    </a:moveTo>
                    <a:lnTo>
                      <a:pt x="43" y="0"/>
                    </a:lnTo>
                    <a:lnTo>
                      <a:pt x="51" y="4"/>
                    </a:lnTo>
                    <a:lnTo>
                      <a:pt x="40" y="22"/>
                    </a:lnTo>
                    <a:lnTo>
                      <a:pt x="33" y="15"/>
                    </a:lnTo>
                    <a:lnTo>
                      <a:pt x="25" y="11"/>
                    </a:lnTo>
                    <a:lnTo>
                      <a:pt x="18" y="8"/>
                    </a:lnTo>
                    <a:lnTo>
                      <a:pt x="7" y="8"/>
                    </a:lnTo>
                    <a:lnTo>
                      <a:pt x="0" y="15"/>
                    </a:lnTo>
                    <a:lnTo>
                      <a:pt x="3" y="8"/>
                    </a:lnTo>
                    <a:lnTo>
                      <a:pt x="14" y="0"/>
                    </a:lnTo>
                    <a:lnTo>
                      <a:pt x="22" y="0"/>
                    </a:lnTo>
                    <a:lnTo>
                      <a:pt x="33"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88823" name="Freeform 55"/>
              <p:cNvSpPr>
                <a:spLocks/>
              </p:cNvSpPr>
              <p:nvPr/>
            </p:nvSpPr>
            <p:spPr bwMode="auto">
              <a:xfrm>
                <a:off x="6077" y="4"/>
                <a:ext cx="3270" cy="4956"/>
              </a:xfrm>
              <a:custGeom>
                <a:avLst/>
                <a:gdLst/>
                <a:ahLst/>
                <a:cxnLst>
                  <a:cxn ang="0">
                    <a:pos x="589" y="731"/>
                  </a:cxn>
                  <a:cxn ang="0">
                    <a:pos x="1320" y="935"/>
                  </a:cxn>
                  <a:cxn ang="0">
                    <a:pos x="1389" y="928"/>
                  </a:cxn>
                  <a:cxn ang="0">
                    <a:pos x="1531" y="931"/>
                  </a:cxn>
                  <a:cxn ang="0">
                    <a:pos x="1746" y="964"/>
                  </a:cxn>
                  <a:cxn ang="0">
                    <a:pos x="1971" y="1044"/>
                  </a:cxn>
                  <a:cxn ang="0">
                    <a:pos x="2171" y="1164"/>
                  </a:cxn>
                  <a:cxn ang="0">
                    <a:pos x="2364" y="1353"/>
                  </a:cxn>
                  <a:cxn ang="0">
                    <a:pos x="2586" y="1681"/>
                  </a:cxn>
                  <a:cxn ang="0">
                    <a:pos x="2731" y="1986"/>
                  </a:cxn>
                  <a:cxn ang="0">
                    <a:pos x="2819" y="2263"/>
                  </a:cxn>
                  <a:cxn ang="0">
                    <a:pos x="2866" y="2507"/>
                  </a:cxn>
                  <a:cxn ang="0">
                    <a:pos x="2891" y="2703"/>
                  </a:cxn>
                  <a:cxn ang="0">
                    <a:pos x="2921" y="2867"/>
                  </a:cxn>
                  <a:cxn ang="0">
                    <a:pos x="2961" y="2965"/>
                  </a:cxn>
                  <a:cxn ang="0">
                    <a:pos x="3008" y="3111"/>
                  </a:cxn>
                  <a:cxn ang="0">
                    <a:pos x="3070" y="3351"/>
                  </a:cxn>
                  <a:cxn ang="0">
                    <a:pos x="3139" y="3708"/>
                  </a:cxn>
                  <a:cxn ang="0">
                    <a:pos x="3212" y="4195"/>
                  </a:cxn>
                  <a:cxn ang="0">
                    <a:pos x="3259" y="4708"/>
                  </a:cxn>
                  <a:cxn ang="0">
                    <a:pos x="3270" y="4956"/>
                  </a:cxn>
                  <a:cxn ang="0">
                    <a:pos x="3241" y="4737"/>
                  </a:cxn>
                  <a:cxn ang="0">
                    <a:pos x="3201" y="4293"/>
                  </a:cxn>
                  <a:cxn ang="0">
                    <a:pos x="3142" y="3857"/>
                  </a:cxn>
                  <a:cxn ang="0">
                    <a:pos x="3084" y="3526"/>
                  </a:cxn>
                  <a:cxn ang="0">
                    <a:pos x="3022" y="3245"/>
                  </a:cxn>
                  <a:cxn ang="0">
                    <a:pos x="2964" y="3034"/>
                  </a:cxn>
                  <a:cxn ang="0">
                    <a:pos x="2924" y="2929"/>
                  </a:cxn>
                  <a:cxn ang="0">
                    <a:pos x="2884" y="2798"/>
                  </a:cxn>
                  <a:cxn ang="0">
                    <a:pos x="2859" y="2601"/>
                  </a:cxn>
                  <a:cxn ang="0">
                    <a:pos x="2819" y="2354"/>
                  </a:cxn>
                  <a:cxn ang="0">
                    <a:pos x="2753" y="2103"/>
                  </a:cxn>
                  <a:cxn ang="0">
                    <a:pos x="2641" y="1823"/>
                  </a:cxn>
                  <a:cxn ang="0">
                    <a:pos x="2462" y="1521"/>
                  </a:cxn>
                  <a:cxn ang="0">
                    <a:pos x="2255" y="1266"/>
                  </a:cxn>
                  <a:cxn ang="0">
                    <a:pos x="2062" y="1113"/>
                  </a:cxn>
                  <a:cxn ang="0">
                    <a:pos x="1862" y="1018"/>
                  </a:cxn>
                  <a:cxn ang="0">
                    <a:pos x="1630" y="964"/>
                  </a:cxn>
                  <a:cxn ang="0">
                    <a:pos x="1444" y="949"/>
                  </a:cxn>
                  <a:cxn ang="0">
                    <a:pos x="1331" y="953"/>
                  </a:cxn>
                  <a:cxn ang="0">
                    <a:pos x="1306" y="957"/>
                  </a:cxn>
                  <a:cxn ang="0">
                    <a:pos x="578" y="749"/>
                  </a:cxn>
                  <a:cxn ang="0">
                    <a:pos x="15" y="0"/>
                  </a:cxn>
                </a:cxnLst>
                <a:rect l="0" t="0" r="r" b="b"/>
                <a:pathLst>
                  <a:path w="3270" h="4956">
                    <a:moveTo>
                      <a:pt x="15" y="0"/>
                    </a:moveTo>
                    <a:lnTo>
                      <a:pt x="589" y="731"/>
                    </a:lnTo>
                    <a:lnTo>
                      <a:pt x="1306" y="935"/>
                    </a:lnTo>
                    <a:lnTo>
                      <a:pt x="1320" y="935"/>
                    </a:lnTo>
                    <a:lnTo>
                      <a:pt x="1349" y="931"/>
                    </a:lnTo>
                    <a:lnTo>
                      <a:pt x="1389" y="928"/>
                    </a:lnTo>
                    <a:lnTo>
                      <a:pt x="1444" y="928"/>
                    </a:lnTo>
                    <a:lnTo>
                      <a:pt x="1531" y="931"/>
                    </a:lnTo>
                    <a:lnTo>
                      <a:pt x="1633" y="942"/>
                    </a:lnTo>
                    <a:lnTo>
                      <a:pt x="1746" y="964"/>
                    </a:lnTo>
                    <a:lnTo>
                      <a:pt x="1870" y="1000"/>
                    </a:lnTo>
                    <a:lnTo>
                      <a:pt x="1971" y="1044"/>
                    </a:lnTo>
                    <a:lnTo>
                      <a:pt x="2073" y="1099"/>
                    </a:lnTo>
                    <a:lnTo>
                      <a:pt x="2171" y="1164"/>
                    </a:lnTo>
                    <a:lnTo>
                      <a:pt x="2270" y="1251"/>
                    </a:lnTo>
                    <a:lnTo>
                      <a:pt x="2364" y="1353"/>
                    </a:lnTo>
                    <a:lnTo>
                      <a:pt x="2484" y="1517"/>
                    </a:lnTo>
                    <a:lnTo>
                      <a:pt x="2586" y="1681"/>
                    </a:lnTo>
                    <a:lnTo>
                      <a:pt x="2670" y="1837"/>
                    </a:lnTo>
                    <a:lnTo>
                      <a:pt x="2731" y="1986"/>
                    </a:lnTo>
                    <a:lnTo>
                      <a:pt x="2782" y="2128"/>
                    </a:lnTo>
                    <a:lnTo>
                      <a:pt x="2819" y="2263"/>
                    </a:lnTo>
                    <a:lnTo>
                      <a:pt x="2848" y="2390"/>
                    </a:lnTo>
                    <a:lnTo>
                      <a:pt x="2866" y="2507"/>
                    </a:lnTo>
                    <a:lnTo>
                      <a:pt x="2881" y="2612"/>
                    </a:lnTo>
                    <a:lnTo>
                      <a:pt x="2891" y="2703"/>
                    </a:lnTo>
                    <a:lnTo>
                      <a:pt x="2906" y="2794"/>
                    </a:lnTo>
                    <a:lnTo>
                      <a:pt x="2921" y="2867"/>
                    </a:lnTo>
                    <a:lnTo>
                      <a:pt x="2939" y="2918"/>
                    </a:lnTo>
                    <a:lnTo>
                      <a:pt x="2961" y="2965"/>
                    </a:lnTo>
                    <a:lnTo>
                      <a:pt x="2982" y="3031"/>
                    </a:lnTo>
                    <a:lnTo>
                      <a:pt x="3008" y="3111"/>
                    </a:lnTo>
                    <a:lnTo>
                      <a:pt x="3033" y="3205"/>
                    </a:lnTo>
                    <a:lnTo>
                      <a:pt x="3070" y="3351"/>
                    </a:lnTo>
                    <a:lnTo>
                      <a:pt x="3102" y="3522"/>
                    </a:lnTo>
                    <a:lnTo>
                      <a:pt x="3139" y="3708"/>
                    </a:lnTo>
                    <a:lnTo>
                      <a:pt x="3175" y="3944"/>
                    </a:lnTo>
                    <a:lnTo>
                      <a:pt x="3212" y="4195"/>
                    </a:lnTo>
                    <a:lnTo>
                      <a:pt x="3237" y="4450"/>
                    </a:lnTo>
                    <a:lnTo>
                      <a:pt x="3259" y="4708"/>
                    </a:lnTo>
                    <a:lnTo>
                      <a:pt x="3270" y="4952"/>
                    </a:lnTo>
                    <a:lnTo>
                      <a:pt x="3270" y="4956"/>
                    </a:lnTo>
                    <a:lnTo>
                      <a:pt x="3252" y="4956"/>
                    </a:lnTo>
                    <a:lnTo>
                      <a:pt x="3241" y="4737"/>
                    </a:lnTo>
                    <a:lnTo>
                      <a:pt x="3226" y="4519"/>
                    </a:lnTo>
                    <a:lnTo>
                      <a:pt x="3201" y="4293"/>
                    </a:lnTo>
                    <a:lnTo>
                      <a:pt x="3172" y="4071"/>
                    </a:lnTo>
                    <a:lnTo>
                      <a:pt x="3142" y="3857"/>
                    </a:lnTo>
                    <a:lnTo>
                      <a:pt x="3113" y="3686"/>
                    </a:lnTo>
                    <a:lnTo>
                      <a:pt x="3084" y="3526"/>
                    </a:lnTo>
                    <a:lnTo>
                      <a:pt x="3052" y="3376"/>
                    </a:lnTo>
                    <a:lnTo>
                      <a:pt x="3022" y="3245"/>
                    </a:lnTo>
                    <a:lnTo>
                      <a:pt x="2993" y="3129"/>
                    </a:lnTo>
                    <a:lnTo>
                      <a:pt x="2964" y="3034"/>
                    </a:lnTo>
                    <a:lnTo>
                      <a:pt x="2942" y="2973"/>
                    </a:lnTo>
                    <a:lnTo>
                      <a:pt x="2924" y="2929"/>
                    </a:lnTo>
                    <a:lnTo>
                      <a:pt x="2899" y="2871"/>
                    </a:lnTo>
                    <a:lnTo>
                      <a:pt x="2884" y="2798"/>
                    </a:lnTo>
                    <a:lnTo>
                      <a:pt x="2873" y="2707"/>
                    </a:lnTo>
                    <a:lnTo>
                      <a:pt x="2859" y="2601"/>
                    </a:lnTo>
                    <a:lnTo>
                      <a:pt x="2841" y="2485"/>
                    </a:lnTo>
                    <a:lnTo>
                      <a:pt x="2819" y="2354"/>
                    </a:lnTo>
                    <a:lnTo>
                      <a:pt x="2790" y="2230"/>
                    </a:lnTo>
                    <a:lnTo>
                      <a:pt x="2753" y="2103"/>
                    </a:lnTo>
                    <a:lnTo>
                      <a:pt x="2702" y="1965"/>
                    </a:lnTo>
                    <a:lnTo>
                      <a:pt x="2641" y="1823"/>
                    </a:lnTo>
                    <a:lnTo>
                      <a:pt x="2561" y="1673"/>
                    </a:lnTo>
                    <a:lnTo>
                      <a:pt x="2462" y="1521"/>
                    </a:lnTo>
                    <a:lnTo>
                      <a:pt x="2346" y="1364"/>
                    </a:lnTo>
                    <a:lnTo>
                      <a:pt x="2255" y="1266"/>
                    </a:lnTo>
                    <a:lnTo>
                      <a:pt x="2160" y="1182"/>
                    </a:lnTo>
                    <a:lnTo>
                      <a:pt x="2062" y="1113"/>
                    </a:lnTo>
                    <a:lnTo>
                      <a:pt x="1960" y="1062"/>
                    </a:lnTo>
                    <a:lnTo>
                      <a:pt x="1862" y="1018"/>
                    </a:lnTo>
                    <a:lnTo>
                      <a:pt x="1742" y="986"/>
                    </a:lnTo>
                    <a:lnTo>
                      <a:pt x="1630" y="964"/>
                    </a:lnTo>
                    <a:lnTo>
                      <a:pt x="1528" y="953"/>
                    </a:lnTo>
                    <a:lnTo>
                      <a:pt x="1444" y="949"/>
                    </a:lnTo>
                    <a:lnTo>
                      <a:pt x="1379" y="949"/>
                    </a:lnTo>
                    <a:lnTo>
                      <a:pt x="1331" y="953"/>
                    </a:lnTo>
                    <a:lnTo>
                      <a:pt x="1309" y="957"/>
                    </a:lnTo>
                    <a:lnTo>
                      <a:pt x="1306" y="957"/>
                    </a:lnTo>
                    <a:lnTo>
                      <a:pt x="1302" y="957"/>
                    </a:lnTo>
                    <a:lnTo>
                      <a:pt x="578" y="749"/>
                    </a:lnTo>
                    <a:lnTo>
                      <a:pt x="0" y="14"/>
                    </a:lnTo>
                    <a:lnTo>
                      <a:pt x="15" y="0"/>
                    </a:lnTo>
                    <a:close/>
                  </a:path>
                </a:pathLst>
              </a:custGeom>
              <a:solidFill>
                <a:srgbClr val="8FA3A2"/>
              </a:solidFill>
              <a:ln w="0">
                <a:solidFill>
                  <a:srgbClr val="8FA3A2"/>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88824" name="Freeform 56"/>
              <p:cNvSpPr>
                <a:spLocks/>
              </p:cNvSpPr>
              <p:nvPr/>
            </p:nvSpPr>
            <p:spPr bwMode="auto">
              <a:xfrm>
                <a:off x="0" y="7"/>
                <a:ext cx="3622" cy="4942"/>
              </a:xfrm>
              <a:custGeom>
                <a:avLst/>
                <a:gdLst/>
                <a:ahLst/>
                <a:cxnLst>
                  <a:cxn ang="0">
                    <a:pos x="3619" y="18"/>
                  </a:cxn>
                  <a:cxn ang="0">
                    <a:pos x="3550" y="128"/>
                  </a:cxn>
                  <a:cxn ang="0">
                    <a:pos x="3433" y="295"/>
                  </a:cxn>
                  <a:cxn ang="0">
                    <a:pos x="3295" y="448"/>
                  </a:cxn>
                  <a:cxn ang="0">
                    <a:pos x="3117" y="524"/>
                  </a:cxn>
                  <a:cxn ang="0">
                    <a:pos x="2793" y="637"/>
                  </a:cxn>
                  <a:cxn ang="0">
                    <a:pos x="2455" y="772"/>
                  </a:cxn>
                  <a:cxn ang="0">
                    <a:pos x="2186" y="881"/>
                  </a:cxn>
                  <a:cxn ang="0">
                    <a:pos x="2008" y="957"/>
                  </a:cxn>
                  <a:cxn ang="0">
                    <a:pos x="1975" y="972"/>
                  </a:cxn>
                  <a:cxn ang="0">
                    <a:pos x="1968" y="975"/>
                  </a:cxn>
                  <a:cxn ang="0">
                    <a:pos x="1957" y="975"/>
                  </a:cxn>
                  <a:cxn ang="0">
                    <a:pos x="1888" y="972"/>
                  </a:cxn>
                  <a:cxn ang="0">
                    <a:pos x="1742" y="972"/>
                  </a:cxn>
                  <a:cxn ang="0">
                    <a:pos x="1404" y="1015"/>
                  </a:cxn>
                  <a:cxn ang="0">
                    <a:pos x="1131" y="1121"/>
                  </a:cxn>
                  <a:cxn ang="0">
                    <a:pos x="906" y="1343"/>
                  </a:cxn>
                  <a:cxn ang="0">
                    <a:pos x="673" y="1765"/>
                  </a:cxn>
                  <a:cxn ang="0">
                    <a:pos x="516" y="2140"/>
                  </a:cxn>
                  <a:cxn ang="0">
                    <a:pos x="422" y="2449"/>
                  </a:cxn>
                  <a:cxn ang="0">
                    <a:pos x="389" y="2635"/>
                  </a:cxn>
                  <a:cxn ang="0">
                    <a:pos x="349" y="2875"/>
                  </a:cxn>
                  <a:cxn ang="0">
                    <a:pos x="244" y="3181"/>
                  </a:cxn>
                  <a:cxn ang="0">
                    <a:pos x="124" y="3501"/>
                  </a:cxn>
                  <a:cxn ang="0">
                    <a:pos x="76" y="3741"/>
                  </a:cxn>
                  <a:cxn ang="0">
                    <a:pos x="40" y="4156"/>
                  </a:cxn>
                  <a:cxn ang="0">
                    <a:pos x="25" y="4541"/>
                  </a:cxn>
                  <a:cxn ang="0">
                    <a:pos x="22" y="4814"/>
                  </a:cxn>
                  <a:cxn ang="0">
                    <a:pos x="18" y="4942"/>
                  </a:cxn>
                  <a:cxn ang="0">
                    <a:pos x="0" y="4942"/>
                  </a:cxn>
                  <a:cxn ang="0">
                    <a:pos x="0" y="4793"/>
                  </a:cxn>
                  <a:cxn ang="0">
                    <a:pos x="7" y="4480"/>
                  </a:cxn>
                  <a:cxn ang="0">
                    <a:pos x="25" y="4094"/>
                  </a:cxn>
                  <a:cxn ang="0">
                    <a:pos x="55" y="3737"/>
                  </a:cxn>
                  <a:cxn ang="0">
                    <a:pos x="102" y="3494"/>
                  </a:cxn>
                  <a:cxn ang="0">
                    <a:pos x="225" y="3173"/>
                  </a:cxn>
                  <a:cxn ang="0">
                    <a:pos x="327" y="2871"/>
                  </a:cxn>
                  <a:cxn ang="0">
                    <a:pos x="371" y="2635"/>
                  </a:cxn>
                  <a:cxn ang="0">
                    <a:pos x="400" y="2446"/>
                  </a:cxn>
                  <a:cxn ang="0">
                    <a:pos x="509" y="2107"/>
                  </a:cxn>
                  <a:cxn ang="0">
                    <a:pos x="684" y="1689"/>
                  </a:cxn>
                  <a:cxn ang="0">
                    <a:pos x="898" y="1318"/>
                  </a:cxn>
                  <a:cxn ang="0">
                    <a:pos x="1120" y="1103"/>
                  </a:cxn>
                  <a:cxn ang="0">
                    <a:pos x="1400" y="997"/>
                  </a:cxn>
                  <a:cxn ang="0">
                    <a:pos x="1742" y="950"/>
                  </a:cxn>
                  <a:cxn ang="0">
                    <a:pos x="1942" y="954"/>
                  </a:cxn>
                  <a:cxn ang="0">
                    <a:pos x="2015" y="932"/>
                  </a:cxn>
                  <a:cxn ang="0">
                    <a:pos x="2189" y="859"/>
                  </a:cxn>
                  <a:cxn ang="0">
                    <a:pos x="2448" y="754"/>
                  </a:cxn>
                  <a:cxn ang="0">
                    <a:pos x="2797" y="615"/>
                  </a:cxn>
                  <a:cxn ang="0">
                    <a:pos x="3113" y="506"/>
                  </a:cxn>
                  <a:cxn ang="0">
                    <a:pos x="3270" y="441"/>
                  </a:cxn>
                  <a:cxn ang="0">
                    <a:pos x="3426" y="270"/>
                  </a:cxn>
                  <a:cxn ang="0">
                    <a:pos x="3546" y="95"/>
                  </a:cxn>
                  <a:cxn ang="0">
                    <a:pos x="3600" y="8"/>
                  </a:cxn>
                </a:cxnLst>
                <a:rect l="0" t="0" r="r" b="b"/>
                <a:pathLst>
                  <a:path w="3622" h="4942">
                    <a:moveTo>
                      <a:pt x="3604" y="0"/>
                    </a:moveTo>
                    <a:lnTo>
                      <a:pt x="3622" y="11"/>
                    </a:lnTo>
                    <a:lnTo>
                      <a:pt x="3619" y="18"/>
                    </a:lnTo>
                    <a:lnTo>
                      <a:pt x="3604" y="44"/>
                    </a:lnTo>
                    <a:lnTo>
                      <a:pt x="3579" y="80"/>
                    </a:lnTo>
                    <a:lnTo>
                      <a:pt x="3550" y="128"/>
                    </a:lnTo>
                    <a:lnTo>
                      <a:pt x="3517" y="179"/>
                    </a:lnTo>
                    <a:lnTo>
                      <a:pt x="3477" y="237"/>
                    </a:lnTo>
                    <a:lnTo>
                      <a:pt x="3433" y="295"/>
                    </a:lnTo>
                    <a:lnTo>
                      <a:pt x="3386" y="353"/>
                    </a:lnTo>
                    <a:lnTo>
                      <a:pt x="3342" y="404"/>
                    </a:lnTo>
                    <a:lnTo>
                      <a:pt x="3295" y="448"/>
                    </a:lnTo>
                    <a:lnTo>
                      <a:pt x="3248" y="481"/>
                    </a:lnTo>
                    <a:lnTo>
                      <a:pt x="3204" y="499"/>
                    </a:lnTo>
                    <a:lnTo>
                      <a:pt x="3117" y="524"/>
                    </a:lnTo>
                    <a:lnTo>
                      <a:pt x="3019" y="557"/>
                    </a:lnTo>
                    <a:lnTo>
                      <a:pt x="2909" y="597"/>
                    </a:lnTo>
                    <a:lnTo>
                      <a:pt x="2793" y="637"/>
                    </a:lnTo>
                    <a:lnTo>
                      <a:pt x="2673" y="684"/>
                    </a:lnTo>
                    <a:lnTo>
                      <a:pt x="2553" y="732"/>
                    </a:lnTo>
                    <a:lnTo>
                      <a:pt x="2455" y="772"/>
                    </a:lnTo>
                    <a:lnTo>
                      <a:pt x="2357" y="812"/>
                    </a:lnTo>
                    <a:lnTo>
                      <a:pt x="2266" y="848"/>
                    </a:lnTo>
                    <a:lnTo>
                      <a:pt x="2186" y="881"/>
                    </a:lnTo>
                    <a:lnTo>
                      <a:pt x="2113" y="914"/>
                    </a:lnTo>
                    <a:lnTo>
                      <a:pt x="2055" y="939"/>
                    </a:lnTo>
                    <a:lnTo>
                      <a:pt x="2008" y="957"/>
                    </a:lnTo>
                    <a:lnTo>
                      <a:pt x="1997" y="965"/>
                    </a:lnTo>
                    <a:lnTo>
                      <a:pt x="1986" y="968"/>
                    </a:lnTo>
                    <a:lnTo>
                      <a:pt x="1975" y="972"/>
                    </a:lnTo>
                    <a:lnTo>
                      <a:pt x="1971" y="972"/>
                    </a:lnTo>
                    <a:lnTo>
                      <a:pt x="1971" y="975"/>
                    </a:lnTo>
                    <a:lnTo>
                      <a:pt x="1968" y="975"/>
                    </a:lnTo>
                    <a:lnTo>
                      <a:pt x="1964" y="975"/>
                    </a:lnTo>
                    <a:lnTo>
                      <a:pt x="1964" y="975"/>
                    </a:lnTo>
                    <a:lnTo>
                      <a:pt x="1957" y="975"/>
                    </a:lnTo>
                    <a:lnTo>
                      <a:pt x="1946" y="972"/>
                    </a:lnTo>
                    <a:lnTo>
                      <a:pt x="1928" y="972"/>
                    </a:lnTo>
                    <a:lnTo>
                      <a:pt x="1888" y="972"/>
                    </a:lnTo>
                    <a:lnTo>
                      <a:pt x="1833" y="972"/>
                    </a:lnTo>
                    <a:lnTo>
                      <a:pt x="1833" y="972"/>
                    </a:lnTo>
                    <a:lnTo>
                      <a:pt x="1742" y="972"/>
                    </a:lnTo>
                    <a:lnTo>
                      <a:pt x="1637" y="979"/>
                    </a:lnTo>
                    <a:lnTo>
                      <a:pt x="1524" y="994"/>
                    </a:lnTo>
                    <a:lnTo>
                      <a:pt x="1404" y="1015"/>
                    </a:lnTo>
                    <a:lnTo>
                      <a:pt x="1309" y="1041"/>
                    </a:lnTo>
                    <a:lnTo>
                      <a:pt x="1218" y="1077"/>
                    </a:lnTo>
                    <a:lnTo>
                      <a:pt x="1131" y="1121"/>
                    </a:lnTo>
                    <a:lnTo>
                      <a:pt x="1055" y="1176"/>
                    </a:lnTo>
                    <a:lnTo>
                      <a:pt x="986" y="1237"/>
                    </a:lnTo>
                    <a:lnTo>
                      <a:pt x="906" y="1343"/>
                    </a:lnTo>
                    <a:lnTo>
                      <a:pt x="826" y="1470"/>
                    </a:lnTo>
                    <a:lnTo>
                      <a:pt x="746" y="1612"/>
                    </a:lnTo>
                    <a:lnTo>
                      <a:pt x="673" y="1765"/>
                    </a:lnTo>
                    <a:lnTo>
                      <a:pt x="615" y="1892"/>
                    </a:lnTo>
                    <a:lnTo>
                      <a:pt x="564" y="2016"/>
                    </a:lnTo>
                    <a:lnTo>
                      <a:pt x="516" y="2140"/>
                    </a:lnTo>
                    <a:lnTo>
                      <a:pt x="476" y="2260"/>
                    </a:lnTo>
                    <a:lnTo>
                      <a:pt x="444" y="2369"/>
                    </a:lnTo>
                    <a:lnTo>
                      <a:pt x="422" y="2449"/>
                    </a:lnTo>
                    <a:lnTo>
                      <a:pt x="404" y="2522"/>
                    </a:lnTo>
                    <a:lnTo>
                      <a:pt x="393" y="2584"/>
                    </a:lnTo>
                    <a:lnTo>
                      <a:pt x="389" y="2635"/>
                    </a:lnTo>
                    <a:lnTo>
                      <a:pt x="386" y="2708"/>
                    </a:lnTo>
                    <a:lnTo>
                      <a:pt x="371" y="2788"/>
                    </a:lnTo>
                    <a:lnTo>
                      <a:pt x="349" y="2875"/>
                    </a:lnTo>
                    <a:lnTo>
                      <a:pt x="320" y="2970"/>
                    </a:lnTo>
                    <a:lnTo>
                      <a:pt x="287" y="3064"/>
                    </a:lnTo>
                    <a:lnTo>
                      <a:pt x="244" y="3181"/>
                    </a:lnTo>
                    <a:lnTo>
                      <a:pt x="200" y="3297"/>
                    </a:lnTo>
                    <a:lnTo>
                      <a:pt x="156" y="3403"/>
                    </a:lnTo>
                    <a:lnTo>
                      <a:pt x="124" y="3501"/>
                    </a:lnTo>
                    <a:lnTo>
                      <a:pt x="105" y="3566"/>
                    </a:lnTo>
                    <a:lnTo>
                      <a:pt x="91" y="3646"/>
                    </a:lnTo>
                    <a:lnTo>
                      <a:pt x="76" y="3741"/>
                    </a:lnTo>
                    <a:lnTo>
                      <a:pt x="65" y="3846"/>
                    </a:lnTo>
                    <a:lnTo>
                      <a:pt x="51" y="3996"/>
                    </a:lnTo>
                    <a:lnTo>
                      <a:pt x="40" y="4156"/>
                    </a:lnTo>
                    <a:lnTo>
                      <a:pt x="33" y="4312"/>
                    </a:lnTo>
                    <a:lnTo>
                      <a:pt x="29" y="4429"/>
                    </a:lnTo>
                    <a:lnTo>
                      <a:pt x="25" y="4541"/>
                    </a:lnTo>
                    <a:lnTo>
                      <a:pt x="22" y="4643"/>
                    </a:lnTo>
                    <a:lnTo>
                      <a:pt x="22" y="4734"/>
                    </a:lnTo>
                    <a:lnTo>
                      <a:pt x="22" y="4814"/>
                    </a:lnTo>
                    <a:lnTo>
                      <a:pt x="22" y="4876"/>
                    </a:lnTo>
                    <a:lnTo>
                      <a:pt x="18" y="4920"/>
                    </a:lnTo>
                    <a:lnTo>
                      <a:pt x="18" y="4942"/>
                    </a:lnTo>
                    <a:lnTo>
                      <a:pt x="18" y="4942"/>
                    </a:lnTo>
                    <a:lnTo>
                      <a:pt x="0" y="4942"/>
                    </a:lnTo>
                    <a:lnTo>
                      <a:pt x="0" y="4942"/>
                    </a:lnTo>
                    <a:lnTo>
                      <a:pt x="0" y="4916"/>
                    </a:lnTo>
                    <a:lnTo>
                      <a:pt x="0" y="4865"/>
                    </a:lnTo>
                    <a:lnTo>
                      <a:pt x="0" y="4793"/>
                    </a:lnTo>
                    <a:lnTo>
                      <a:pt x="0" y="4705"/>
                    </a:lnTo>
                    <a:lnTo>
                      <a:pt x="4" y="4600"/>
                    </a:lnTo>
                    <a:lnTo>
                      <a:pt x="7" y="4480"/>
                    </a:lnTo>
                    <a:lnTo>
                      <a:pt x="11" y="4356"/>
                    </a:lnTo>
                    <a:lnTo>
                      <a:pt x="18" y="4225"/>
                    </a:lnTo>
                    <a:lnTo>
                      <a:pt x="25" y="4094"/>
                    </a:lnTo>
                    <a:lnTo>
                      <a:pt x="33" y="3967"/>
                    </a:lnTo>
                    <a:lnTo>
                      <a:pt x="44" y="3843"/>
                    </a:lnTo>
                    <a:lnTo>
                      <a:pt x="55" y="3737"/>
                    </a:lnTo>
                    <a:lnTo>
                      <a:pt x="69" y="3643"/>
                    </a:lnTo>
                    <a:lnTo>
                      <a:pt x="84" y="3563"/>
                    </a:lnTo>
                    <a:lnTo>
                      <a:pt x="102" y="3494"/>
                    </a:lnTo>
                    <a:lnTo>
                      <a:pt x="138" y="3395"/>
                    </a:lnTo>
                    <a:lnTo>
                      <a:pt x="178" y="3290"/>
                    </a:lnTo>
                    <a:lnTo>
                      <a:pt x="225" y="3173"/>
                    </a:lnTo>
                    <a:lnTo>
                      <a:pt x="269" y="3057"/>
                    </a:lnTo>
                    <a:lnTo>
                      <a:pt x="302" y="2962"/>
                    </a:lnTo>
                    <a:lnTo>
                      <a:pt x="327" y="2871"/>
                    </a:lnTo>
                    <a:lnTo>
                      <a:pt x="349" y="2784"/>
                    </a:lnTo>
                    <a:lnTo>
                      <a:pt x="364" y="2704"/>
                    </a:lnTo>
                    <a:lnTo>
                      <a:pt x="371" y="2635"/>
                    </a:lnTo>
                    <a:lnTo>
                      <a:pt x="375" y="2584"/>
                    </a:lnTo>
                    <a:lnTo>
                      <a:pt x="386" y="2518"/>
                    </a:lnTo>
                    <a:lnTo>
                      <a:pt x="400" y="2446"/>
                    </a:lnTo>
                    <a:lnTo>
                      <a:pt x="422" y="2362"/>
                    </a:lnTo>
                    <a:lnTo>
                      <a:pt x="462" y="2238"/>
                    </a:lnTo>
                    <a:lnTo>
                      <a:pt x="509" y="2107"/>
                    </a:lnTo>
                    <a:lnTo>
                      <a:pt x="560" y="1969"/>
                    </a:lnTo>
                    <a:lnTo>
                      <a:pt x="622" y="1827"/>
                    </a:lnTo>
                    <a:lnTo>
                      <a:pt x="684" y="1689"/>
                    </a:lnTo>
                    <a:lnTo>
                      <a:pt x="753" y="1554"/>
                    </a:lnTo>
                    <a:lnTo>
                      <a:pt x="826" y="1430"/>
                    </a:lnTo>
                    <a:lnTo>
                      <a:pt x="898" y="1318"/>
                    </a:lnTo>
                    <a:lnTo>
                      <a:pt x="971" y="1227"/>
                    </a:lnTo>
                    <a:lnTo>
                      <a:pt x="1040" y="1157"/>
                    </a:lnTo>
                    <a:lnTo>
                      <a:pt x="1120" y="1103"/>
                    </a:lnTo>
                    <a:lnTo>
                      <a:pt x="1211" y="1059"/>
                    </a:lnTo>
                    <a:lnTo>
                      <a:pt x="1302" y="1023"/>
                    </a:lnTo>
                    <a:lnTo>
                      <a:pt x="1400" y="997"/>
                    </a:lnTo>
                    <a:lnTo>
                      <a:pt x="1520" y="972"/>
                    </a:lnTo>
                    <a:lnTo>
                      <a:pt x="1637" y="957"/>
                    </a:lnTo>
                    <a:lnTo>
                      <a:pt x="1742" y="950"/>
                    </a:lnTo>
                    <a:lnTo>
                      <a:pt x="1833" y="950"/>
                    </a:lnTo>
                    <a:lnTo>
                      <a:pt x="1895" y="950"/>
                    </a:lnTo>
                    <a:lnTo>
                      <a:pt x="1942" y="954"/>
                    </a:lnTo>
                    <a:lnTo>
                      <a:pt x="1964" y="954"/>
                    </a:lnTo>
                    <a:lnTo>
                      <a:pt x="1982" y="946"/>
                    </a:lnTo>
                    <a:lnTo>
                      <a:pt x="2015" y="932"/>
                    </a:lnTo>
                    <a:lnTo>
                      <a:pt x="2062" y="914"/>
                    </a:lnTo>
                    <a:lnTo>
                      <a:pt x="2120" y="888"/>
                    </a:lnTo>
                    <a:lnTo>
                      <a:pt x="2189" y="859"/>
                    </a:lnTo>
                    <a:lnTo>
                      <a:pt x="2269" y="826"/>
                    </a:lnTo>
                    <a:lnTo>
                      <a:pt x="2357" y="790"/>
                    </a:lnTo>
                    <a:lnTo>
                      <a:pt x="2448" y="754"/>
                    </a:lnTo>
                    <a:lnTo>
                      <a:pt x="2560" y="706"/>
                    </a:lnTo>
                    <a:lnTo>
                      <a:pt x="2680" y="659"/>
                    </a:lnTo>
                    <a:lnTo>
                      <a:pt x="2797" y="615"/>
                    </a:lnTo>
                    <a:lnTo>
                      <a:pt x="2909" y="575"/>
                    </a:lnTo>
                    <a:lnTo>
                      <a:pt x="3019" y="535"/>
                    </a:lnTo>
                    <a:lnTo>
                      <a:pt x="3113" y="506"/>
                    </a:lnTo>
                    <a:lnTo>
                      <a:pt x="3200" y="481"/>
                    </a:lnTo>
                    <a:lnTo>
                      <a:pt x="3233" y="466"/>
                    </a:lnTo>
                    <a:lnTo>
                      <a:pt x="3270" y="441"/>
                    </a:lnTo>
                    <a:lnTo>
                      <a:pt x="3310" y="408"/>
                    </a:lnTo>
                    <a:lnTo>
                      <a:pt x="3368" y="342"/>
                    </a:lnTo>
                    <a:lnTo>
                      <a:pt x="3426" y="270"/>
                    </a:lnTo>
                    <a:lnTo>
                      <a:pt x="3473" y="208"/>
                    </a:lnTo>
                    <a:lnTo>
                      <a:pt x="3513" y="149"/>
                    </a:lnTo>
                    <a:lnTo>
                      <a:pt x="3546" y="95"/>
                    </a:lnTo>
                    <a:lnTo>
                      <a:pt x="3575" y="51"/>
                    </a:lnTo>
                    <a:lnTo>
                      <a:pt x="3593" y="18"/>
                    </a:lnTo>
                    <a:lnTo>
                      <a:pt x="3600" y="8"/>
                    </a:lnTo>
                    <a:lnTo>
                      <a:pt x="3604" y="0"/>
                    </a:lnTo>
                    <a:lnTo>
                      <a:pt x="3604" y="0"/>
                    </a:lnTo>
                    <a:close/>
                  </a:path>
                </a:pathLst>
              </a:custGeom>
              <a:solidFill>
                <a:srgbClr val="8FA3A2"/>
              </a:solidFill>
              <a:ln w="0">
                <a:solidFill>
                  <a:srgbClr val="8FA3A2"/>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88825" name="Freeform 57"/>
              <p:cNvSpPr>
                <a:spLocks/>
              </p:cNvSpPr>
              <p:nvPr/>
            </p:nvSpPr>
            <p:spPr bwMode="auto">
              <a:xfrm>
                <a:off x="1873" y="4334"/>
                <a:ext cx="516" cy="5862"/>
              </a:xfrm>
              <a:custGeom>
                <a:avLst/>
                <a:gdLst/>
                <a:ahLst/>
                <a:cxnLst>
                  <a:cxn ang="0">
                    <a:pos x="135" y="29"/>
                  </a:cxn>
                  <a:cxn ang="0">
                    <a:pos x="164" y="142"/>
                  </a:cxn>
                  <a:cxn ang="0">
                    <a:pos x="207" y="313"/>
                  </a:cxn>
                  <a:cxn ang="0">
                    <a:pos x="255" y="531"/>
                  </a:cxn>
                  <a:cxn ang="0">
                    <a:pos x="298" y="786"/>
                  </a:cxn>
                  <a:cxn ang="0">
                    <a:pos x="338" y="1051"/>
                  </a:cxn>
                  <a:cxn ang="0">
                    <a:pos x="378" y="1310"/>
                  </a:cxn>
                  <a:cxn ang="0">
                    <a:pos x="422" y="1517"/>
                  </a:cxn>
                  <a:cxn ang="0">
                    <a:pos x="487" y="1881"/>
                  </a:cxn>
                  <a:cxn ang="0">
                    <a:pos x="506" y="2252"/>
                  </a:cxn>
                  <a:cxn ang="0">
                    <a:pos x="491" y="2627"/>
                  </a:cxn>
                  <a:cxn ang="0">
                    <a:pos x="458" y="2976"/>
                  </a:cxn>
                  <a:cxn ang="0">
                    <a:pos x="422" y="3271"/>
                  </a:cxn>
                  <a:cxn ang="0">
                    <a:pos x="411" y="3482"/>
                  </a:cxn>
                  <a:cxn ang="0">
                    <a:pos x="422" y="3722"/>
                  </a:cxn>
                  <a:cxn ang="0">
                    <a:pos x="447" y="3955"/>
                  </a:cxn>
                  <a:cxn ang="0">
                    <a:pos x="476" y="4155"/>
                  </a:cxn>
                  <a:cxn ang="0">
                    <a:pos x="502" y="4297"/>
                  </a:cxn>
                  <a:cxn ang="0">
                    <a:pos x="513" y="4352"/>
                  </a:cxn>
                  <a:cxn ang="0">
                    <a:pos x="516" y="4363"/>
                  </a:cxn>
                  <a:cxn ang="0">
                    <a:pos x="516" y="4366"/>
                  </a:cxn>
                  <a:cxn ang="0">
                    <a:pos x="513" y="4374"/>
                  </a:cxn>
                  <a:cxn ang="0">
                    <a:pos x="509" y="4403"/>
                  </a:cxn>
                  <a:cxn ang="0">
                    <a:pos x="498" y="4512"/>
                  </a:cxn>
                  <a:cxn ang="0">
                    <a:pos x="473" y="4741"/>
                  </a:cxn>
                  <a:cxn ang="0">
                    <a:pos x="444" y="5069"/>
                  </a:cxn>
                  <a:cxn ang="0">
                    <a:pos x="411" y="5469"/>
                  </a:cxn>
                  <a:cxn ang="0">
                    <a:pos x="393" y="5862"/>
                  </a:cxn>
                  <a:cxn ang="0">
                    <a:pos x="378" y="5727"/>
                  </a:cxn>
                  <a:cxn ang="0">
                    <a:pos x="393" y="5451"/>
                  </a:cxn>
                  <a:cxn ang="0">
                    <a:pos x="415" y="5171"/>
                  </a:cxn>
                  <a:cxn ang="0">
                    <a:pos x="436" y="4905"/>
                  </a:cxn>
                  <a:cxn ang="0">
                    <a:pos x="458" y="4672"/>
                  </a:cxn>
                  <a:cxn ang="0">
                    <a:pos x="480" y="4494"/>
                  </a:cxn>
                  <a:cxn ang="0">
                    <a:pos x="491" y="4385"/>
                  </a:cxn>
                  <a:cxn ang="0">
                    <a:pos x="491" y="4345"/>
                  </a:cxn>
                  <a:cxn ang="0">
                    <a:pos x="473" y="4254"/>
                  </a:cxn>
                  <a:cxn ang="0">
                    <a:pos x="447" y="4104"/>
                  </a:cxn>
                  <a:cxn ang="0">
                    <a:pos x="422" y="3911"/>
                  </a:cxn>
                  <a:cxn ang="0">
                    <a:pos x="400" y="3700"/>
                  </a:cxn>
                  <a:cxn ang="0">
                    <a:pos x="389" y="3482"/>
                  </a:cxn>
                  <a:cxn ang="0">
                    <a:pos x="404" y="3271"/>
                  </a:cxn>
                  <a:cxn ang="0">
                    <a:pos x="436" y="2973"/>
                  </a:cxn>
                  <a:cxn ang="0">
                    <a:pos x="473" y="2627"/>
                  </a:cxn>
                  <a:cxn ang="0">
                    <a:pos x="487" y="2252"/>
                  </a:cxn>
                  <a:cxn ang="0">
                    <a:pos x="469" y="1881"/>
                  </a:cxn>
                  <a:cxn ang="0">
                    <a:pos x="404" y="1524"/>
                  </a:cxn>
                  <a:cxn ang="0">
                    <a:pos x="360" y="1313"/>
                  </a:cxn>
                  <a:cxn ang="0">
                    <a:pos x="320" y="1055"/>
                  </a:cxn>
                  <a:cxn ang="0">
                    <a:pos x="280" y="786"/>
                  </a:cxn>
                  <a:cxn ang="0">
                    <a:pos x="233" y="538"/>
                  </a:cxn>
                  <a:cxn ang="0">
                    <a:pos x="189" y="324"/>
                  </a:cxn>
                  <a:cxn ang="0">
                    <a:pos x="145" y="156"/>
                  </a:cxn>
                  <a:cxn ang="0">
                    <a:pos x="116" y="43"/>
                  </a:cxn>
                  <a:cxn ang="0">
                    <a:pos x="0" y="611"/>
                  </a:cxn>
                  <a:cxn ang="0">
                    <a:pos x="124" y="18"/>
                  </a:cxn>
                </a:cxnLst>
                <a:rect l="0" t="0" r="r" b="b"/>
                <a:pathLst>
                  <a:path w="516" h="5862">
                    <a:moveTo>
                      <a:pt x="127" y="0"/>
                    </a:moveTo>
                    <a:lnTo>
                      <a:pt x="135" y="29"/>
                    </a:lnTo>
                    <a:lnTo>
                      <a:pt x="145" y="76"/>
                    </a:lnTo>
                    <a:lnTo>
                      <a:pt x="164" y="142"/>
                    </a:lnTo>
                    <a:lnTo>
                      <a:pt x="182" y="218"/>
                    </a:lnTo>
                    <a:lnTo>
                      <a:pt x="207" y="313"/>
                    </a:lnTo>
                    <a:lnTo>
                      <a:pt x="229" y="418"/>
                    </a:lnTo>
                    <a:lnTo>
                      <a:pt x="255" y="531"/>
                    </a:lnTo>
                    <a:lnTo>
                      <a:pt x="276" y="655"/>
                    </a:lnTo>
                    <a:lnTo>
                      <a:pt x="298" y="786"/>
                    </a:lnTo>
                    <a:lnTo>
                      <a:pt x="320" y="917"/>
                    </a:lnTo>
                    <a:lnTo>
                      <a:pt x="338" y="1051"/>
                    </a:lnTo>
                    <a:lnTo>
                      <a:pt x="360" y="1186"/>
                    </a:lnTo>
                    <a:lnTo>
                      <a:pt x="378" y="1310"/>
                    </a:lnTo>
                    <a:lnTo>
                      <a:pt x="400" y="1419"/>
                    </a:lnTo>
                    <a:lnTo>
                      <a:pt x="422" y="1517"/>
                    </a:lnTo>
                    <a:lnTo>
                      <a:pt x="462" y="1695"/>
                    </a:lnTo>
                    <a:lnTo>
                      <a:pt x="487" y="1881"/>
                    </a:lnTo>
                    <a:lnTo>
                      <a:pt x="502" y="2067"/>
                    </a:lnTo>
                    <a:lnTo>
                      <a:pt x="506" y="2252"/>
                    </a:lnTo>
                    <a:lnTo>
                      <a:pt x="502" y="2441"/>
                    </a:lnTo>
                    <a:lnTo>
                      <a:pt x="491" y="2627"/>
                    </a:lnTo>
                    <a:lnTo>
                      <a:pt x="476" y="2809"/>
                    </a:lnTo>
                    <a:lnTo>
                      <a:pt x="458" y="2976"/>
                    </a:lnTo>
                    <a:lnTo>
                      <a:pt x="440" y="3133"/>
                    </a:lnTo>
                    <a:lnTo>
                      <a:pt x="422" y="3271"/>
                    </a:lnTo>
                    <a:lnTo>
                      <a:pt x="415" y="3373"/>
                    </a:lnTo>
                    <a:lnTo>
                      <a:pt x="411" y="3482"/>
                    </a:lnTo>
                    <a:lnTo>
                      <a:pt x="415" y="3602"/>
                    </a:lnTo>
                    <a:lnTo>
                      <a:pt x="422" y="3722"/>
                    </a:lnTo>
                    <a:lnTo>
                      <a:pt x="433" y="3839"/>
                    </a:lnTo>
                    <a:lnTo>
                      <a:pt x="447" y="3955"/>
                    </a:lnTo>
                    <a:lnTo>
                      <a:pt x="462" y="4061"/>
                    </a:lnTo>
                    <a:lnTo>
                      <a:pt x="476" y="4155"/>
                    </a:lnTo>
                    <a:lnTo>
                      <a:pt x="491" y="4235"/>
                    </a:lnTo>
                    <a:lnTo>
                      <a:pt x="502" y="4297"/>
                    </a:lnTo>
                    <a:lnTo>
                      <a:pt x="509" y="4341"/>
                    </a:lnTo>
                    <a:lnTo>
                      <a:pt x="513" y="4352"/>
                    </a:lnTo>
                    <a:lnTo>
                      <a:pt x="513" y="4359"/>
                    </a:lnTo>
                    <a:lnTo>
                      <a:pt x="516" y="4363"/>
                    </a:lnTo>
                    <a:lnTo>
                      <a:pt x="516" y="4363"/>
                    </a:lnTo>
                    <a:lnTo>
                      <a:pt x="516" y="4366"/>
                    </a:lnTo>
                    <a:lnTo>
                      <a:pt x="516" y="4366"/>
                    </a:lnTo>
                    <a:lnTo>
                      <a:pt x="513" y="4374"/>
                    </a:lnTo>
                    <a:lnTo>
                      <a:pt x="513" y="4388"/>
                    </a:lnTo>
                    <a:lnTo>
                      <a:pt x="509" y="4403"/>
                    </a:lnTo>
                    <a:lnTo>
                      <a:pt x="506" y="4450"/>
                    </a:lnTo>
                    <a:lnTo>
                      <a:pt x="498" y="4512"/>
                    </a:lnTo>
                    <a:lnTo>
                      <a:pt x="487" y="4617"/>
                    </a:lnTo>
                    <a:lnTo>
                      <a:pt x="473" y="4741"/>
                    </a:lnTo>
                    <a:lnTo>
                      <a:pt x="458" y="4883"/>
                    </a:lnTo>
                    <a:lnTo>
                      <a:pt x="444" y="5069"/>
                    </a:lnTo>
                    <a:lnTo>
                      <a:pt x="425" y="5269"/>
                    </a:lnTo>
                    <a:lnTo>
                      <a:pt x="411" y="5469"/>
                    </a:lnTo>
                    <a:lnTo>
                      <a:pt x="400" y="5669"/>
                    </a:lnTo>
                    <a:lnTo>
                      <a:pt x="393" y="5862"/>
                    </a:lnTo>
                    <a:lnTo>
                      <a:pt x="375" y="5862"/>
                    </a:lnTo>
                    <a:lnTo>
                      <a:pt x="378" y="5727"/>
                    </a:lnTo>
                    <a:lnTo>
                      <a:pt x="382" y="5593"/>
                    </a:lnTo>
                    <a:lnTo>
                      <a:pt x="393" y="5451"/>
                    </a:lnTo>
                    <a:lnTo>
                      <a:pt x="404" y="5309"/>
                    </a:lnTo>
                    <a:lnTo>
                      <a:pt x="415" y="5171"/>
                    </a:lnTo>
                    <a:lnTo>
                      <a:pt x="425" y="5032"/>
                    </a:lnTo>
                    <a:lnTo>
                      <a:pt x="436" y="4905"/>
                    </a:lnTo>
                    <a:lnTo>
                      <a:pt x="447" y="4781"/>
                    </a:lnTo>
                    <a:lnTo>
                      <a:pt x="458" y="4672"/>
                    </a:lnTo>
                    <a:lnTo>
                      <a:pt x="469" y="4574"/>
                    </a:lnTo>
                    <a:lnTo>
                      <a:pt x="480" y="4494"/>
                    </a:lnTo>
                    <a:lnTo>
                      <a:pt x="487" y="4428"/>
                    </a:lnTo>
                    <a:lnTo>
                      <a:pt x="491" y="4385"/>
                    </a:lnTo>
                    <a:lnTo>
                      <a:pt x="495" y="4363"/>
                    </a:lnTo>
                    <a:lnTo>
                      <a:pt x="491" y="4345"/>
                    </a:lnTo>
                    <a:lnTo>
                      <a:pt x="484" y="4308"/>
                    </a:lnTo>
                    <a:lnTo>
                      <a:pt x="473" y="4254"/>
                    </a:lnTo>
                    <a:lnTo>
                      <a:pt x="462" y="4184"/>
                    </a:lnTo>
                    <a:lnTo>
                      <a:pt x="447" y="4104"/>
                    </a:lnTo>
                    <a:lnTo>
                      <a:pt x="433" y="4013"/>
                    </a:lnTo>
                    <a:lnTo>
                      <a:pt x="422" y="3911"/>
                    </a:lnTo>
                    <a:lnTo>
                      <a:pt x="407" y="3810"/>
                    </a:lnTo>
                    <a:lnTo>
                      <a:pt x="400" y="3700"/>
                    </a:lnTo>
                    <a:lnTo>
                      <a:pt x="393" y="3591"/>
                    </a:lnTo>
                    <a:lnTo>
                      <a:pt x="389" y="3482"/>
                    </a:lnTo>
                    <a:lnTo>
                      <a:pt x="393" y="3373"/>
                    </a:lnTo>
                    <a:lnTo>
                      <a:pt x="404" y="3271"/>
                    </a:lnTo>
                    <a:lnTo>
                      <a:pt x="418" y="3129"/>
                    </a:lnTo>
                    <a:lnTo>
                      <a:pt x="436" y="2973"/>
                    </a:lnTo>
                    <a:lnTo>
                      <a:pt x="455" y="2805"/>
                    </a:lnTo>
                    <a:lnTo>
                      <a:pt x="473" y="2627"/>
                    </a:lnTo>
                    <a:lnTo>
                      <a:pt x="484" y="2441"/>
                    </a:lnTo>
                    <a:lnTo>
                      <a:pt x="487" y="2252"/>
                    </a:lnTo>
                    <a:lnTo>
                      <a:pt x="484" y="2067"/>
                    </a:lnTo>
                    <a:lnTo>
                      <a:pt x="469" y="1881"/>
                    </a:lnTo>
                    <a:lnTo>
                      <a:pt x="444" y="1699"/>
                    </a:lnTo>
                    <a:lnTo>
                      <a:pt x="404" y="1524"/>
                    </a:lnTo>
                    <a:lnTo>
                      <a:pt x="378" y="1426"/>
                    </a:lnTo>
                    <a:lnTo>
                      <a:pt x="360" y="1313"/>
                    </a:lnTo>
                    <a:lnTo>
                      <a:pt x="338" y="1186"/>
                    </a:lnTo>
                    <a:lnTo>
                      <a:pt x="320" y="1055"/>
                    </a:lnTo>
                    <a:lnTo>
                      <a:pt x="302" y="920"/>
                    </a:lnTo>
                    <a:lnTo>
                      <a:pt x="280" y="786"/>
                    </a:lnTo>
                    <a:lnTo>
                      <a:pt x="258" y="658"/>
                    </a:lnTo>
                    <a:lnTo>
                      <a:pt x="233" y="538"/>
                    </a:lnTo>
                    <a:lnTo>
                      <a:pt x="211" y="426"/>
                    </a:lnTo>
                    <a:lnTo>
                      <a:pt x="189" y="324"/>
                    </a:lnTo>
                    <a:lnTo>
                      <a:pt x="167" y="233"/>
                    </a:lnTo>
                    <a:lnTo>
                      <a:pt x="145" y="156"/>
                    </a:lnTo>
                    <a:lnTo>
                      <a:pt x="131" y="91"/>
                    </a:lnTo>
                    <a:lnTo>
                      <a:pt x="116" y="43"/>
                    </a:lnTo>
                    <a:lnTo>
                      <a:pt x="22" y="615"/>
                    </a:lnTo>
                    <a:lnTo>
                      <a:pt x="0" y="611"/>
                    </a:lnTo>
                    <a:lnTo>
                      <a:pt x="98" y="14"/>
                    </a:lnTo>
                    <a:lnTo>
                      <a:pt x="124" y="18"/>
                    </a:lnTo>
                    <a:lnTo>
                      <a:pt x="127" y="0"/>
                    </a:lnTo>
                    <a:close/>
                  </a:path>
                </a:pathLst>
              </a:custGeom>
              <a:solidFill>
                <a:srgbClr val="8FA3A2"/>
              </a:solidFill>
              <a:ln w="0">
                <a:solidFill>
                  <a:srgbClr val="8FA3A2"/>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88826" name="Freeform 58"/>
              <p:cNvSpPr>
                <a:spLocks/>
              </p:cNvSpPr>
              <p:nvPr/>
            </p:nvSpPr>
            <p:spPr bwMode="auto">
              <a:xfrm>
                <a:off x="7023" y="4290"/>
                <a:ext cx="473" cy="6404"/>
              </a:xfrm>
              <a:custGeom>
                <a:avLst/>
                <a:gdLst/>
                <a:ahLst/>
                <a:cxnLst>
                  <a:cxn ang="0">
                    <a:pos x="473" y="655"/>
                  </a:cxn>
                  <a:cxn ang="0">
                    <a:pos x="334" y="80"/>
                  </a:cxn>
                  <a:cxn ang="0">
                    <a:pos x="320" y="127"/>
                  </a:cxn>
                  <a:cxn ang="0">
                    <a:pos x="280" y="269"/>
                  </a:cxn>
                  <a:cxn ang="0">
                    <a:pos x="229" y="455"/>
                  </a:cxn>
                  <a:cxn ang="0">
                    <a:pos x="167" y="721"/>
                  </a:cxn>
                  <a:cxn ang="0">
                    <a:pos x="105" y="1059"/>
                  </a:cxn>
                  <a:cxn ang="0">
                    <a:pos x="65" y="1401"/>
                  </a:cxn>
                  <a:cxn ang="0">
                    <a:pos x="62" y="1627"/>
                  </a:cxn>
                  <a:cxn ang="0">
                    <a:pos x="87" y="2125"/>
                  </a:cxn>
                  <a:cxn ang="0">
                    <a:pos x="127" y="2584"/>
                  </a:cxn>
                  <a:cxn ang="0">
                    <a:pos x="156" y="2998"/>
                  </a:cxn>
                  <a:cxn ang="0">
                    <a:pos x="156" y="3341"/>
                  </a:cxn>
                  <a:cxn ang="0">
                    <a:pos x="127" y="3573"/>
                  </a:cxn>
                  <a:cxn ang="0">
                    <a:pos x="94" y="3759"/>
                  </a:cxn>
                  <a:cxn ang="0">
                    <a:pos x="58" y="3923"/>
                  </a:cxn>
                  <a:cxn ang="0">
                    <a:pos x="33" y="4043"/>
                  </a:cxn>
                  <a:cxn ang="0">
                    <a:pos x="18" y="4101"/>
                  </a:cxn>
                  <a:cxn ang="0">
                    <a:pos x="25" y="4170"/>
                  </a:cxn>
                  <a:cxn ang="0">
                    <a:pos x="43" y="4323"/>
                  </a:cxn>
                  <a:cxn ang="0">
                    <a:pos x="69" y="4545"/>
                  </a:cxn>
                  <a:cxn ang="0">
                    <a:pos x="102" y="4814"/>
                  </a:cxn>
                  <a:cxn ang="0">
                    <a:pos x="134" y="5120"/>
                  </a:cxn>
                  <a:cxn ang="0">
                    <a:pos x="167" y="5436"/>
                  </a:cxn>
                  <a:cxn ang="0">
                    <a:pos x="200" y="5749"/>
                  </a:cxn>
                  <a:cxn ang="0">
                    <a:pos x="229" y="6044"/>
                  </a:cxn>
                  <a:cxn ang="0">
                    <a:pos x="251" y="6295"/>
                  </a:cxn>
                  <a:cxn ang="0">
                    <a:pos x="236" y="6404"/>
                  </a:cxn>
                  <a:cxn ang="0">
                    <a:pos x="218" y="6161"/>
                  </a:cxn>
                  <a:cxn ang="0">
                    <a:pos x="193" y="5866"/>
                  </a:cxn>
                  <a:cxn ang="0">
                    <a:pos x="160" y="5542"/>
                  </a:cxn>
                  <a:cxn ang="0">
                    <a:pos x="123" y="5204"/>
                  </a:cxn>
                  <a:cxn ang="0">
                    <a:pos x="87" y="4876"/>
                  </a:cxn>
                  <a:cxn ang="0">
                    <a:pos x="54" y="4581"/>
                  </a:cxn>
                  <a:cxn ang="0">
                    <a:pos x="25" y="4341"/>
                  </a:cxn>
                  <a:cxn ang="0">
                    <a:pos x="7" y="4174"/>
                  </a:cxn>
                  <a:cxn ang="0">
                    <a:pos x="0" y="4108"/>
                  </a:cxn>
                  <a:cxn ang="0">
                    <a:pos x="0" y="4101"/>
                  </a:cxn>
                  <a:cxn ang="0">
                    <a:pos x="0" y="4094"/>
                  </a:cxn>
                  <a:cxn ang="0">
                    <a:pos x="3" y="4076"/>
                  </a:cxn>
                  <a:cxn ang="0">
                    <a:pos x="11" y="4039"/>
                  </a:cxn>
                  <a:cxn ang="0">
                    <a:pos x="43" y="3894"/>
                  </a:cxn>
                  <a:cxn ang="0">
                    <a:pos x="98" y="3624"/>
                  </a:cxn>
                  <a:cxn ang="0">
                    <a:pos x="138" y="3337"/>
                  </a:cxn>
                  <a:cxn ang="0">
                    <a:pos x="134" y="2998"/>
                  </a:cxn>
                  <a:cxn ang="0">
                    <a:pos x="105" y="2587"/>
                  </a:cxn>
                  <a:cxn ang="0">
                    <a:pos x="69" y="2125"/>
                  </a:cxn>
                  <a:cxn ang="0">
                    <a:pos x="40" y="1627"/>
                  </a:cxn>
                  <a:cxn ang="0">
                    <a:pos x="43" y="1397"/>
                  </a:cxn>
                  <a:cxn ang="0">
                    <a:pos x="83" y="1055"/>
                  </a:cxn>
                  <a:cxn ang="0">
                    <a:pos x="149" y="717"/>
                  </a:cxn>
                  <a:cxn ang="0">
                    <a:pos x="211" y="455"/>
                  </a:cxn>
                  <a:cxn ang="0">
                    <a:pos x="262" y="266"/>
                  </a:cxn>
                  <a:cxn ang="0">
                    <a:pos x="302" y="127"/>
                  </a:cxn>
                  <a:cxn ang="0">
                    <a:pos x="323" y="51"/>
                  </a:cxn>
                  <a:cxn ang="0">
                    <a:pos x="349" y="55"/>
                  </a:cxn>
                  <a:cxn ang="0">
                    <a:pos x="342" y="0"/>
                  </a:cxn>
                </a:cxnLst>
                <a:rect l="0" t="0" r="r" b="b"/>
                <a:pathLst>
                  <a:path w="473" h="6404">
                    <a:moveTo>
                      <a:pt x="342" y="0"/>
                    </a:moveTo>
                    <a:lnTo>
                      <a:pt x="473" y="655"/>
                    </a:lnTo>
                    <a:lnTo>
                      <a:pt x="451" y="659"/>
                    </a:lnTo>
                    <a:lnTo>
                      <a:pt x="334" y="80"/>
                    </a:lnTo>
                    <a:lnTo>
                      <a:pt x="334" y="84"/>
                    </a:lnTo>
                    <a:lnTo>
                      <a:pt x="320" y="127"/>
                    </a:lnTo>
                    <a:lnTo>
                      <a:pt x="302" y="193"/>
                    </a:lnTo>
                    <a:lnTo>
                      <a:pt x="280" y="269"/>
                    </a:lnTo>
                    <a:lnTo>
                      <a:pt x="258" y="357"/>
                    </a:lnTo>
                    <a:lnTo>
                      <a:pt x="229" y="455"/>
                    </a:lnTo>
                    <a:lnTo>
                      <a:pt x="203" y="564"/>
                    </a:lnTo>
                    <a:lnTo>
                      <a:pt x="167" y="721"/>
                    </a:lnTo>
                    <a:lnTo>
                      <a:pt x="134" y="888"/>
                    </a:lnTo>
                    <a:lnTo>
                      <a:pt x="105" y="1059"/>
                    </a:lnTo>
                    <a:lnTo>
                      <a:pt x="80" y="1230"/>
                    </a:lnTo>
                    <a:lnTo>
                      <a:pt x="65" y="1401"/>
                    </a:lnTo>
                    <a:lnTo>
                      <a:pt x="58" y="1565"/>
                    </a:lnTo>
                    <a:lnTo>
                      <a:pt x="62" y="1627"/>
                    </a:lnTo>
                    <a:lnTo>
                      <a:pt x="73" y="1878"/>
                    </a:lnTo>
                    <a:lnTo>
                      <a:pt x="87" y="2125"/>
                    </a:lnTo>
                    <a:lnTo>
                      <a:pt x="109" y="2358"/>
                    </a:lnTo>
                    <a:lnTo>
                      <a:pt x="127" y="2584"/>
                    </a:lnTo>
                    <a:lnTo>
                      <a:pt x="145" y="2798"/>
                    </a:lnTo>
                    <a:lnTo>
                      <a:pt x="156" y="2998"/>
                    </a:lnTo>
                    <a:lnTo>
                      <a:pt x="160" y="3184"/>
                    </a:lnTo>
                    <a:lnTo>
                      <a:pt x="156" y="3341"/>
                    </a:lnTo>
                    <a:lnTo>
                      <a:pt x="142" y="3482"/>
                    </a:lnTo>
                    <a:lnTo>
                      <a:pt x="127" y="3573"/>
                    </a:lnTo>
                    <a:lnTo>
                      <a:pt x="113" y="3668"/>
                    </a:lnTo>
                    <a:lnTo>
                      <a:pt x="94" y="3759"/>
                    </a:lnTo>
                    <a:lnTo>
                      <a:pt x="76" y="3843"/>
                    </a:lnTo>
                    <a:lnTo>
                      <a:pt x="58" y="3923"/>
                    </a:lnTo>
                    <a:lnTo>
                      <a:pt x="43" y="3988"/>
                    </a:lnTo>
                    <a:lnTo>
                      <a:pt x="33" y="4043"/>
                    </a:lnTo>
                    <a:lnTo>
                      <a:pt x="25" y="4083"/>
                    </a:lnTo>
                    <a:lnTo>
                      <a:pt x="18" y="4101"/>
                    </a:lnTo>
                    <a:lnTo>
                      <a:pt x="22" y="4123"/>
                    </a:lnTo>
                    <a:lnTo>
                      <a:pt x="25" y="4170"/>
                    </a:lnTo>
                    <a:lnTo>
                      <a:pt x="36" y="4236"/>
                    </a:lnTo>
                    <a:lnTo>
                      <a:pt x="43" y="4323"/>
                    </a:lnTo>
                    <a:lnTo>
                      <a:pt x="58" y="4425"/>
                    </a:lnTo>
                    <a:lnTo>
                      <a:pt x="69" y="4545"/>
                    </a:lnTo>
                    <a:lnTo>
                      <a:pt x="83" y="4676"/>
                    </a:lnTo>
                    <a:lnTo>
                      <a:pt x="102" y="4814"/>
                    </a:lnTo>
                    <a:lnTo>
                      <a:pt x="116" y="4963"/>
                    </a:lnTo>
                    <a:lnTo>
                      <a:pt x="134" y="5120"/>
                    </a:lnTo>
                    <a:lnTo>
                      <a:pt x="153" y="5276"/>
                    </a:lnTo>
                    <a:lnTo>
                      <a:pt x="167" y="5436"/>
                    </a:lnTo>
                    <a:lnTo>
                      <a:pt x="185" y="5597"/>
                    </a:lnTo>
                    <a:lnTo>
                      <a:pt x="200" y="5749"/>
                    </a:lnTo>
                    <a:lnTo>
                      <a:pt x="214" y="5899"/>
                    </a:lnTo>
                    <a:lnTo>
                      <a:pt x="229" y="6044"/>
                    </a:lnTo>
                    <a:lnTo>
                      <a:pt x="240" y="6175"/>
                    </a:lnTo>
                    <a:lnTo>
                      <a:pt x="251" y="6295"/>
                    </a:lnTo>
                    <a:lnTo>
                      <a:pt x="258" y="6401"/>
                    </a:lnTo>
                    <a:lnTo>
                      <a:pt x="236" y="6404"/>
                    </a:lnTo>
                    <a:lnTo>
                      <a:pt x="229" y="6292"/>
                    </a:lnTo>
                    <a:lnTo>
                      <a:pt x="218" y="6161"/>
                    </a:lnTo>
                    <a:lnTo>
                      <a:pt x="207" y="6019"/>
                    </a:lnTo>
                    <a:lnTo>
                      <a:pt x="193" y="5866"/>
                    </a:lnTo>
                    <a:lnTo>
                      <a:pt x="174" y="5706"/>
                    </a:lnTo>
                    <a:lnTo>
                      <a:pt x="160" y="5542"/>
                    </a:lnTo>
                    <a:lnTo>
                      <a:pt x="142" y="5371"/>
                    </a:lnTo>
                    <a:lnTo>
                      <a:pt x="123" y="5204"/>
                    </a:lnTo>
                    <a:lnTo>
                      <a:pt x="105" y="5036"/>
                    </a:lnTo>
                    <a:lnTo>
                      <a:pt x="87" y="4876"/>
                    </a:lnTo>
                    <a:lnTo>
                      <a:pt x="69" y="4723"/>
                    </a:lnTo>
                    <a:lnTo>
                      <a:pt x="54" y="4581"/>
                    </a:lnTo>
                    <a:lnTo>
                      <a:pt x="40" y="4454"/>
                    </a:lnTo>
                    <a:lnTo>
                      <a:pt x="25" y="4341"/>
                    </a:lnTo>
                    <a:lnTo>
                      <a:pt x="14" y="4247"/>
                    </a:lnTo>
                    <a:lnTo>
                      <a:pt x="7" y="4174"/>
                    </a:lnTo>
                    <a:lnTo>
                      <a:pt x="3" y="4134"/>
                    </a:lnTo>
                    <a:lnTo>
                      <a:pt x="0" y="4108"/>
                    </a:lnTo>
                    <a:lnTo>
                      <a:pt x="0" y="4101"/>
                    </a:lnTo>
                    <a:lnTo>
                      <a:pt x="0" y="4101"/>
                    </a:lnTo>
                    <a:lnTo>
                      <a:pt x="0" y="4097"/>
                    </a:lnTo>
                    <a:lnTo>
                      <a:pt x="0" y="4094"/>
                    </a:lnTo>
                    <a:lnTo>
                      <a:pt x="0" y="4086"/>
                    </a:lnTo>
                    <a:lnTo>
                      <a:pt x="3" y="4076"/>
                    </a:lnTo>
                    <a:lnTo>
                      <a:pt x="7" y="4061"/>
                    </a:lnTo>
                    <a:lnTo>
                      <a:pt x="11" y="4039"/>
                    </a:lnTo>
                    <a:lnTo>
                      <a:pt x="25" y="3977"/>
                    </a:lnTo>
                    <a:lnTo>
                      <a:pt x="43" y="3894"/>
                    </a:lnTo>
                    <a:lnTo>
                      <a:pt x="73" y="3766"/>
                    </a:lnTo>
                    <a:lnTo>
                      <a:pt x="98" y="3624"/>
                    </a:lnTo>
                    <a:lnTo>
                      <a:pt x="123" y="3479"/>
                    </a:lnTo>
                    <a:lnTo>
                      <a:pt x="138" y="3337"/>
                    </a:lnTo>
                    <a:lnTo>
                      <a:pt x="142" y="3184"/>
                    </a:lnTo>
                    <a:lnTo>
                      <a:pt x="134" y="2998"/>
                    </a:lnTo>
                    <a:lnTo>
                      <a:pt x="123" y="2798"/>
                    </a:lnTo>
                    <a:lnTo>
                      <a:pt x="105" y="2587"/>
                    </a:lnTo>
                    <a:lnTo>
                      <a:pt x="87" y="2362"/>
                    </a:lnTo>
                    <a:lnTo>
                      <a:pt x="69" y="2125"/>
                    </a:lnTo>
                    <a:lnTo>
                      <a:pt x="51" y="1881"/>
                    </a:lnTo>
                    <a:lnTo>
                      <a:pt x="40" y="1627"/>
                    </a:lnTo>
                    <a:lnTo>
                      <a:pt x="40" y="1565"/>
                    </a:lnTo>
                    <a:lnTo>
                      <a:pt x="43" y="1397"/>
                    </a:lnTo>
                    <a:lnTo>
                      <a:pt x="62" y="1230"/>
                    </a:lnTo>
                    <a:lnTo>
                      <a:pt x="83" y="1055"/>
                    </a:lnTo>
                    <a:lnTo>
                      <a:pt x="113" y="884"/>
                    </a:lnTo>
                    <a:lnTo>
                      <a:pt x="149" y="717"/>
                    </a:lnTo>
                    <a:lnTo>
                      <a:pt x="182" y="561"/>
                    </a:lnTo>
                    <a:lnTo>
                      <a:pt x="211" y="455"/>
                    </a:lnTo>
                    <a:lnTo>
                      <a:pt x="236" y="353"/>
                    </a:lnTo>
                    <a:lnTo>
                      <a:pt x="262" y="266"/>
                    </a:lnTo>
                    <a:lnTo>
                      <a:pt x="280" y="189"/>
                    </a:lnTo>
                    <a:lnTo>
                      <a:pt x="302" y="127"/>
                    </a:lnTo>
                    <a:lnTo>
                      <a:pt x="316" y="80"/>
                    </a:lnTo>
                    <a:lnTo>
                      <a:pt x="323" y="51"/>
                    </a:lnTo>
                    <a:lnTo>
                      <a:pt x="327" y="58"/>
                    </a:lnTo>
                    <a:lnTo>
                      <a:pt x="349" y="55"/>
                    </a:lnTo>
                    <a:lnTo>
                      <a:pt x="342" y="0"/>
                    </a:lnTo>
                    <a:lnTo>
                      <a:pt x="342" y="0"/>
                    </a:lnTo>
                    <a:close/>
                  </a:path>
                </a:pathLst>
              </a:custGeom>
              <a:solidFill>
                <a:srgbClr val="8FA3A2"/>
              </a:solidFill>
              <a:ln w="0">
                <a:solidFill>
                  <a:srgbClr val="8FA3A2"/>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88827" name="Freeform 59"/>
              <p:cNvSpPr>
                <a:spLocks/>
              </p:cNvSpPr>
              <p:nvPr/>
            </p:nvSpPr>
            <p:spPr bwMode="auto">
              <a:xfrm>
                <a:off x="7216" y="3268"/>
                <a:ext cx="156" cy="1080"/>
              </a:xfrm>
              <a:custGeom>
                <a:avLst/>
                <a:gdLst/>
                <a:ahLst/>
                <a:cxnLst>
                  <a:cxn ang="0">
                    <a:pos x="0" y="0"/>
                  </a:cxn>
                  <a:cxn ang="0">
                    <a:pos x="10" y="207"/>
                  </a:cxn>
                  <a:cxn ang="0">
                    <a:pos x="32" y="411"/>
                  </a:cxn>
                  <a:cxn ang="0">
                    <a:pos x="69" y="615"/>
                  </a:cxn>
                  <a:cxn ang="0">
                    <a:pos x="109" y="818"/>
                  </a:cxn>
                  <a:cxn ang="0">
                    <a:pos x="149" y="1022"/>
                  </a:cxn>
                  <a:cxn ang="0">
                    <a:pos x="156" y="1077"/>
                  </a:cxn>
                  <a:cxn ang="0">
                    <a:pos x="134" y="1080"/>
                  </a:cxn>
                  <a:cxn ang="0">
                    <a:pos x="130" y="1073"/>
                  </a:cxn>
                  <a:cxn ang="0">
                    <a:pos x="94" y="858"/>
                  </a:cxn>
                  <a:cxn ang="0">
                    <a:pos x="58" y="644"/>
                  </a:cxn>
                  <a:cxn ang="0">
                    <a:pos x="29" y="429"/>
                  </a:cxn>
                  <a:cxn ang="0">
                    <a:pos x="3" y="214"/>
                  </a:cxn>
                  <a:cxn ang="0">
                    <a:pos x="0" y="0"/>
                  </a:cxn>
                </a:cxnLst>
                <a:rect l="0" t="0" r="r" b="b"/>
                <a:pathLst>
                  <a:path w="156" h="1080">
                    <a:moveTo>
                      <a:pt x="0" y="0"/>
                    </a:moveTo>
                    <a:lnTo>
                      <a:pt x="10" y="207"/>
                    </a:lnTo>
                    <a:lnTo>
                      <a:pt x="32" y="411"/>
                    </a:lnTo>
                    <a:lnTo>
                      <a:pt x="69" y="615"/>
                    </a:lnTo>
                    <a:lnTo>
                      <a:pt x="109" y="818"/>
                    </a:lnTo>
                    <a:lnTo>
                      <a:pt x="149" y="1022"/>
                    </a:lnTo>
                    <a:lnTo>
                      <a:pt x="156" y="1077"/>
                    </a:lnTo>
                    <a:lnTo>
                      <a:pt x="134" y="1080"/>
                    </a:lnTo>
                    <a:lnTo>
                      <a:pt x="130" y="1073"/>
                    </a:lnTo>
                    <a:lnTo>
                      <a:pt x="94" y="858"/>
                    </a:lnTo>
                    <a:lnTo>
                      <a:pt x="58" y="644"/>
                    </a:lnTo>
                    <a:lnTo>
                      <a:pt x="29" y="429"/>
                    </a:lnTo>
                    <a:lnTo>
                      <a:pt x="3" y="214"/>
                    </a:lnTo>
                    <a:lnTo>
                      <a:pt x="0" y="0"/>
                    </a:lnTo>
                    <a:close/>
                  </a:path>
                </a:pathLst>
              </a:custGeom>
              <a:solidFill>
                <a:srgbClr val="A0B2B1"/>
              </a:solidFill>
              <a:ln w="0">
                <a:solidFill>
                  <a:srgbClr val="A0B2B1"/>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88828" name="Freeform 60"/>
              <p:cNvSpPr>
                <a:spLocks/>
              </p:cNvSpPr>
              <p:nvPr/>
            </p:nvSpPr>
            <p:spPr bwMode="auto">
              <a:xfrm>
                <a:off x="1971" y="3249"/>
                <a:ext cx="167" cy="1103"/>
              </a:xfrm>
              <a:custGeom>
                <a:avLst/>
                <a:gdLst/>
                <a:ahLst/>
                <a:cxnLst>
                  <a:cxn ang="0">
                    <a:pos x="167" y="0"/>
                  </a:cxn>
                  <a:cxn ang="0">
                    <a:pos x="102" y="543"/>
                  </a:cxn>
                  <a:cxn ang="0">
                    <a:pos x="29" y="1085"/>
                  </a:cxn>
                  <a:cxn ang="0">
                    <a:pos x="26" y="1103"/>
                  </a:cxn>
                  <a:cxn ang="0">
                    <a:pos x="0" y="1099"/>
                  </a:cxn>
                  <a:cxn ang="0">
                    <a:pos x="0" y="1099"/>
                  </a:cxn>
                  <a:cxn ang="0">
                    <a:pos x="87" y="550"/>
                  </a:cxn>
                  <a:cxn ang="0">
                    <a:pos x="167" y="0"/>
                  </a:cxn>
                </a:cxnLst>
                <a:rect l="0" t="0" r="r" b="b"/>
                <a:pathLst>
                  <a:path w="167" h="1103">
                    <a:moveTo>
                      <a:pt x="167" y="0"/>
                    </a:moveTo>
                    <a:lnTo>
                      <a:pt x="102" y="543"/>
                    </a:lnTo>
                    <a:lnTo>
                      <a:pt x="29" y="1085"/>
                    </a:lnTo>
                    <a:lnTo>
                      <a:pt x="26" y="1103"/>
                    </a:lnTo>
                    <a:lnTo>
                      <a:pt x="0" y="1099"/>
                    </a:lnTo>
                    <a:lnTo>
                      <a:pt x="0" y="1099"/>
                    </a:lnTo>
                    <a:lnTo>
                      <a:pt x="87" y="550"/>
                    </a:lnTo>
                    <a:lnTo>
                      <a:pt x="167" y="0"/>
                    </a:lnTo>
                    <a:close/>
                  </a:path>
                </a:pathLst>
              </a:custGeom>
              <a:solidFill>
                <a:srgbClr val="A0B2B1"/>
              </a:solidFill>
              <a:ln w="0">
                <a:solidFill>
                  <a:srgbClr val="A0B2B1"/>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88829" name="Freeform 61"/>
              <p:cNvSpPr>
                <a:spLocks noEditPoints="1"/>
              </p:cNvSpPr>
              <p:nvPr/>
            </p:nvSpPr>
            <p:spPr bwMode="auto">
              <a:xfrm>
                <a:off x="2491" y="156"/>
                <a:ext cx="4404" cy="11019"/>
              </a:xfrm>
              <a:custGeom>
                <a:avLst/>
                <a:gdLst/>
                <a:ahLst/>
                <a:cxnLst>
                  <a:cxn ang="0">
                    <a:pos x="1444" y="9403"/>
                  </a:cxn>
                  <a:cxn ang="0">
                    <a:pos x="2313" y="583"/>
                  </a:cxn>
                  <a:cxn ang="0">
                    <a:pos x="2281" y="3119"/>
                  </a:cxn>
                  <a:cxn ang="0">
                    <a:pos x="1248" y="3890"/>
                  </a:cxn>
                  <a:cxn ang="0">
                    <a:pos x="178" y="4549"/>
                  </a:cxn>
                  <a:cxn ang="0">
                    <a:pos x="280" y="6077"/>
                  </a:cxn>
                  <a:cxn ang="0">
                    <a:pos x="1226" y="5812"/>
                  </a:cxn>
                  <a:cxn ang="0">
                    <a:pos x="1051" y="6528"/>
                  </a:cxn>
                  <a:cxn ang="0">
                    <a:pos x="189" y="6594"/>
                  </a:cxn>
                  <a:cxn ang="0">
                    <a:pos x="164" y="7380"/>
                  </a:cxn>
                  <a:cxn ang="0">
                    <a:pos x="200" y="8261"/>
                  </a:cxn>
                  <a:cxn ang="0">
                    <a:pos x="575" y="9046"/>
                  </a:cxn>
                  <a:cxn ang="0">
                    <a:pos x="953" y="9439"/>
                  </a:cxn>
                  <a:cxn ang="0">
                    <a:pos x="1510" y="9581"/>
                  </a:cxn>
                  <a:cxn ang="0">
                    <a:pos x="1619" y="9814"/>
                  </a:cxn>
                  <a:cxn ang="0">
                    <a:pos x="1433" y="9447"/>
                  </a:cxn>
                  <a:cxn ang="0">
                    <a:pos x="1440" y="9225"/>
                  </a:cxn>
                  <a:cxn ang="0">
                    <a:pos x="2139" y="9607"/>
                  </a:cxn>
                  <a:cxn ang="0">
                    <a:pos x="2346" y="10291"/>
                  </a:cxn>
                  <a:cxn ang="0">
                    <a:pos x="2546" y="10971"/>
                  </a:cxn>
                  <a:cxn ang="0">
                    <a:pos x="2932" y="10218"/>
                  </a:cxn>
                  <a:cxn ang="0">
                    <a:pos x="3393" y="9792"/>
                  </a:cxn>
                  <a:cxn ang="0">
                    <a:pos x="3914" y="9167"/>
                  </a:cxn>
                  <a:cxn ang="0">
                    <a:pos x="4157" y="8486"/>
                  </a:cxn>
                  <a:cxn ang="0">
                    <a:pos x="4121" y="7766"/>
                  </a:cxn>
                  <a:cxn ang="0">
                    <a:pos x="4194" y="7194"/>
                  </a:cxn>
                  <a:cxn ang="0">
                    <a:pos x="4241" y="6274"/>
                  </a:cxn>
                  <a:cxn ang="0">
                    <a:pos x="3921" y="6135"/>
                  </a:cxn>
                  <a:cxn ang="0">
                    <a:pos x="3972" y="5804"/>
                  </a:cxn>
                  <a:cxn ang="0">
                    <a:pos x="3841" y="4483"/>
                  </a:cxn>
                  <a:cxn ang="0">
                    <a:pos x="4074" y="4334"/>
                  </a:cxn>
                  <a:cxn ang="0">
                    <a:pos x="2822" y="3890"/>
                  </a:cxn>
                  <a:cxn ang="0">
                    <a:pos x="2615" y="1329"/>
                  </a:cxn>
                  <a:cxn ang="0">
                    <a:pos x="2659" y="328"/>
                  </a:cxn>
                  <a:cxn ang="0">
                    <a:pos x="2648" y="3563"/>
                  </a:cxn>
                  <a:cxn ang="0">
                    <a:pos x="3837" y="4109"/>
                  </a:cxn>
                  <a:cxn ang="0">
                    <a:pos x="3957" y="4480"/>
                  </a:cxn>
                  <a:cxn ang="0">
                    <a:pos x="4099" y="5757"/>
                  </a:cxn>
                  <a:cxn ang="0">
                    <a:pos x="4015" y="6168"/>
                  </a:cxn>
                  <a:cxn ang="0">
                    <a:pos x="4368" y="7074"/>
                  </a:cxn>
                  <a:cxn ang="0">
                    <a:pos x="4295" y="8119"/>
                  </a:cxn>
                  <a:cxn ang="0">
                    <a:pos x="4059" y="9083"/>
                  </a:cxn>
                  <a:cxn ang="0">
                    <a:pos x="3317" y="9851"/>
                  </a:cxn>
                  <a:cxn ang="0">
                    <a:pos x="2772" y="10658"/>
                  </a:cxn>
                  <a:cxn ang="0">
                    <a:pos x="2408" y="10866"/>
                  </a:cxn>
                  <a:cxn ang="0">
                    <a:pos x="2284" y="10153"/>
                  </a:cxn>
                  <a:cxn ang="0">
                    <a:pos x="2110" y="9545"/>
                  </a:cxn>
                  <a:cxn ang="0">
                    <a:pos x="1819" y="9661"/>
                  </a:cxn>
                  <a:cxn ang="0">
                    <a:pos x="1517" y="9705"/>
                  </a:cxn>
                  <a:cxn ang="0">
                    <a:pos x="1219" y="9680"/>
                  </a:cxn>
                  <a:cxn ang="0">
                    <a:pos x="775" y="9443"/>
                  </a:cxn>
                  <a:cxn ang="0">
                    <a:pos x="222" y="8479"/>
                  </a:cxn>
                  <a:cxn ang="0">
                    <a:pos x="106" y="7271"/>
                  </a:cxn>
                  <a:cxn ang="0">
                    <a:pos x="382" y="6357"/>
                  </a:cxn>
                  <a:cxn ang="0">
                    <a:pos x="1128" y="6248"/>
                  </a:cxn>
                  <a:cxn ang="0">
                    <a:pos x="862" y="6106"/>
                  </a:cxn>
                  <a:cxn ang="0">
                    <a:pos x="226" y="5844"/>
                  </a:cxn>
                  <a:cxn ang="0">
                    <a:pos x="248" y="4396"/>
                  </a:cxn>
                  <a:cxn ang="0">
                    <a:pos x="1608" y="3894"/>
                  </a:cxn>
                  <a:cxn ang="0">
                    <a:pos x="2237" y="2744"/>
                  </a:cxn>
                  <a:cxn ang="0">
                    <a:pos x="2281" y="197"/>
                  </a:cxn>
                </a:cxnLst>
                <a:rect l="0" t="0" r="r" b="b"/>
                <a:pathLst>
                  <a:path w="4404" h="11019">
                    <a:moveTo>
                      <a:pt x="1411" y="9258"/>
                    </a:moveTo>
                    <a:lnTo>
                      <a:pt x="1379" y="9308"/>
                    </a:lnTo>
                    <a:lnTo>
                      <a:pt x="1339" y="9352"/>
                    </a:lnTo>
                    <a:lnTo>
                      <a:pt x="1291" y="9389"/>
                    </a:lnTo>
                    <a:lnTo>
                      <a:pt x="1288" y="9389"/>
                    </a:lnTo>
                    <a:lnTo>
                      <a:pt x="1288" y="9389"/>
                    </a:lnTo>
                    <a:lnTo>
                      <a:pt x="1280" y="9392"/>
                    </a:lnTo>
                    <a:lnTo>
                      <a:pt x="1270" y="9403"/>
                    </a:lnTo>
                    <a:lnTo>
                      <a:pt x="1262" y="9410"/>
                    </a:lnTo>
                    <a:lnTo>
                      <a:pt x="1255" y="9421"/>
                    </a:lnTo>
                    <a:lnTo>
                      <a:pt x="1248" y="9432"/>
                    </a:lnTo>
                    <a:lnTo>
                      <a:pt x="1259" y="9432"/>
                    </a:lnTo>
                    <a:lnTo>
                      <a:pt x="1291" y="9429"/>
                    </a:lnTo>
                    <a:lnTo>
                      <a:pt x="1335" y="9421"/>
                    </a:lnTo>
                    <a:lnTo>
                      <a:pt x="1386" y="9414"/>
                    </a:lnTo>
                    <a:lnTo>
                      <a:pt x="1444" y="9403"/>
                    </a:lnTo>
                    <a:lnTo>
                      <a:pt x="1502" y="9392"/>
                    </a:lnTo>
                    <a:lnTo>
                      <a:pt x="1557" y="9389"/>
                    </a:lnTo>
                    <a:lnTo>
                      <a:pt x="1582" y="9389"/>
                    </a:lnTo>
                    <a:lnTo>
                      <a:pt x="1604" y="9392"/>
                    </a:lnTo>
                    <a:lnTo>
                      <a:pt x="1630" y="9396"/>
                    </a:lnTo>
                    <a:lnTo>
                      <a:pt x="1542" y="9352"/>
                    </a:lnTo>
                    <a:lnTo>
                      <a:pt x="1470" y="9305"/>
                    </a:lnTo>
                    <a:lnTo>
                      <a:pt x="1411" y="9258"/>
                    </a:lnTo>
                    <a:close/>
                    <a:moveTo>
                      <a:pt x="2328" y="44"/>
                    </a:moveTo>
                    <a:lnTo>
                      <a:pt x="2328" y="59"/>
                    </a:lnTo>
                    <a:lnTo>
                      <a:pt x="2324" y="95"/>
                    </a:lnTo>
                    <a:lnTo>
                      <a:pt x="2324" y="157"/>
                    </a:lnTo>
                    <a:lnTo>
                      <a:pt x="2321" y="237"/>
                    </a:lnTo>
                    <a:lnTo>
                      <a:pt x="2321" y="335"/>
                    </a:lnTo>
                    <a:lnTo>
                      <a:pt x="2317" y="452"/>
                    </a:lnTo>
                    <a:lnTo>
                      <a:pt x="2313" y="583"/>
                    </a:lnTo>
                    <a:lnTo>
                      <a:pt x="2310" y="728"/>
                    </a:lnTo>
                    <a:lnTo>
                      <a:pt x="2310" y="885"/>
                    </a:lnTo>
                    <a:lnTo>
                      <a:pt x="2306" y="1048"/>
                    </a:lnTo>
                    <a:lnTo>
                      <a:pt x="2302" y="1219"/>
                    </a:lnTo>
                    <a:lnTo>
                      <a:pt x="2299" y="1398"/>
                    </a:lnTo>
                    <a:lnTo>
                      <a:pt x="2295" y="1576"/>
                    </a:lnTo>
                    <a:lnTo>
                      <a:pt x="2291" y="1758"/>
                    </a:lnTo>
                    <a:lnTo>
                      <a:pt x="2288" y="1936"/>
                    </a:lnTo>
                    <a:lnTo>
                      <a:pt x="2288" y="2115"/>
                    </a:lnTo>
                    <a:lnTo>
                      <a:pt x="2284" y="2289"/>
                    </a:lnTo>
                    <a:lnTo>
                      <a:pt x="2281" y="2453"/>
                    </a:lnTo>
                    <a:lnTo>
                      <a:pt x="2281" y="2613"/>
                    </a:lnTo>
                    <a:lnTo>
                      <a:pt x="2281" y="2759"/>
                    </a:lnTo>
                    <a:lnTo>
                      <a:pt x="2281" y="2893"/>
                    </a:lnTo>
                    <a:lnTo>
                      <a:pt x="2281" y="3013"/>
                    </a:lnTo>
                    <a:lnTo>
                      <a:pt x="2281" y="3119"/>
                    </a:lnTo>
                    <a:lnTo>
                      <a:pt x="2284" y="3206"/>
                    </a:lnTo>
                    <a:lnTo>
                      <a:pt x="2288" y="3272"/>
                    </a:lnTo>
                    <a:lnTo>
                      <a:pt x="2299" y="3486"/>
                    </a:lnTo>
                    <a:lnTo>
                      <a:pt x="2310" y="3712"/>
                    </a:lnTo>
                    <a:lnTo>
                      <a:pt x="2328" y="3938"/>
                    </a:lnTo>
                    <a:lnTo>
                      <a:pt x="2182" y="3963"/>
                    </a:lnTo>
                    <a:lnTo>
                      <a:pt x="2059" y="3978"/>
                    </a:lnTo>
                    <a:lnTo>
                      <a:pt x="1950" y="3985"/>
                    </a:lnTo>
                    <a:lnTo>
                      <a:pt x="1855" y="3978"/>
                    </a:lnTo>
                    <a:lnTo>
                      <a:pt x="1808" y="3970"/>
                    </a:lnTo>
                    <a:lnTo>
                      <a:pt x="1739" y="3959"/>
                    </a:lnTo>
                    <a:lnTo>
                      <a:pt x="1655" y="3949"/>
                    </a:lnTo>
                    <a:lnTo>
                      <a:pt x="1560" y="3930"/>
                    </a:lnTo>
                    <a:lnTo>
                      <a:pt x="1459" y="3916"/>
                    </a:lnTo>
                    <a:lnTo>
                      <a:pt x="1353" y="3905"/>
                    </a:lnTo>
                    <a:lnTo>
                      <a:pt x="1248" y="3890"/>
                    </a:lnTo>
                    <a:lnTo>
                      <a:pt x="1146" y="3883"/>
                    </a:lnTo>
                    <a:lnTo>
                      <a:pt x="1051" y="3883"/>
                    </a:lnTo>
                    <a:lnTo>
                      <a:pt x="982" y="3883"/>
                    </a:lnTo>
                    <a:lnTo>
                      <a:pt x="920" y="3890"/>
                    </a:lnTo>
                    <a:lnTo>
                      <a:pt x="869" y="3901"/>
                    </a:lnTo>
                    <a:lnTo>
                      <a:pt x="829" y="3919"/>
                    </a:lnTo>
                    <a:lnTo>
                      <a:pt x="775" y="3952"/>
                    </a:lnTo>
                    <a:lnTo>
                      <a:pt x="713" y="4003"/>
                    </a:lnTo>
                    <a:lnTo>
                      <a:pt x="644" y="4061"/>
                    </a:lnTo>
                    <a:lnTo>
                      <a:pt x="571" y="4127"/>
                    </a:lnTo>
                    <a:lnTo>
                      <a:pt x="495" y="4200"/>
                    </a:lnTo>
                    <a:lnTo>
                      <a:pt x="422" y="4272"/>
                    </a:lnTo>
                    <a:lnTo>
                      <a:pt x="349" y="4349"/>
                    </a:lnTo>
                    <a:lnTo>
                      <a:pt x="284" y="4422"/>
                    </a:lnTo>
                    <a:lnTo>
                      <a:pt x="226" y="4487"/>
                    </a:lnTo>
                    <a:lnTo>
                      <a:pt x="178" y="4549"/>
                    </a:lnTo>
                    <a:lnTo>
                      <a:pt x="138" y="4600"/>
                    </a:lnTo>
                    <a:lnTo>
                      <a:pt x="95" y="4684"/>
                    </a:lnTo>
                    <a:lnTo>
                      <a:pt x="62" y="4778"/>
                    </a:lnTo>
                    <a:lnTo>
                      <a:pt x="44" y="4873"/>
                    </a:lnTo>
                    <a:lnTo>
                      <a:pt x="44" y="4971"/>
                    </a:lnTo>
                    <a:lnTo>
                      <a:pt x="55" y="5073"/>
                    </a:lnTo>
                    <a:lnTo>
                      <a:pt x="80" y="5171"/>
                    </a:lnTo>
                    <a:lnTo>
                      <a:pt x="120" y="5291"/>
                    </a:lnTo>
                    <a:lnTo>
                      <a:pt x="168" y="5411"/>
                    </a:lnTo>
                    <a:lnTo>
                      <a:pt x="211" y="5528"/>
                    </a:lnTo>
                    <a:lnTo>
                      <a:pt x="244" y="5644"/>
                    </a:lnTo>
                    <a:lnTo>
                      <a:pt x="262" y="5757"/>
                    </a:lnTo>
                    <a:lnTo>
                      <a:pt x="269" y="5841"/>
                    </a:lnTo>
                    <a:lnTo>
                      <a:pt x="273" y="5924"/>
                    </a:lnTo>
                    <a:lnTo>
                      <a:pt x="277" y="6004"/>
                    </a:lnTo>
                    <a:lnTo>
                      <a:pt x="280" y="6077"/>
                    </a:lnTo>
                    <a:lnTo>
                      <a:pt x="288" y="6143"/>
                    </a:lnTo>
                    <a:lnTo>
                      <a:pt x="295" y="6190"/>
                    </a:lnTo>
                    <a:lnTo>
                      <a:pt x="302" y="6216"/>
                    </a:lnTo>
                    <a:lnTo>
                      <a:pt x="328" y="6230"/>
                    </a:lnTo>
                    <a:lnTo>
                      <a:pt x="368" y="6234"/>
                    </a:lnTo>
                    <a:lnTo>
                      <a:pt x="415" y="6230"/>
                    </a:lnTo>
                    <a:lnTo>
                      <a:pt x="477" y="6219"/>
                    </a:lnTo>
                    <a:lnTo>
                      <a:pt x="549" y="6201"/>
                    </a:lnTo>
                    <a:lnTo>
                      <a:pt x="655" y="6165"/>
                    </a:lnTo>
                    <a:lnTo>
                      <a:pt x="757" y="6117"/>
                    </a:lnTo>
                    <a:lnTo>
                      <a:pt x="851" y="6063"/>
                    </a:lnTo>
                    <a:lnTo>
                      <a:pt x="939" y="5997"/>
                    </a:lnTo>
                    <a:lnTo>
                      <a:pt x="1026" y="5932"/>
                    </a:lnTo>
                    <a:lnTo>
                      <a:pt x="1113" y="5859"/>
                    </a:lnTo>
                    <a:lnTo>
                      <a:pt x="1168" y="5830"/>
                    </a:lnTo>
                    <a:lnTo>
                      <a:pt x="1226" y="5812"/>
                    </a:lnTo>
                    <a:lnTo>
                      <a:pt x="1288" y="5808"/>
                    </a:lnTo>
                    <a:lnTo>
                      <a:pt x="1357" y="5812"/>
                    </a:lnTo>
                    <a:lnTo>
                      <a:pt x="1430" y="5819"/>
                    </a:lnTo>
                    <a:lnTo>
                      <a:pt x="1400" y="5855"/>
                    </a:lnTo>
                    <a:lnTo>
                      <a:pt x="1364" y="5888"/>
                    </a:lnTo>
                    <a:lnTo>
                      <a:pt x="1328" y="5928"/>
                    </a:lnTo>
                    <a:lnTo>
                      <a:pt x="1291" y="5968"/>
                    </a:lnTo>
                    <a:lnTo>
                      <a:pt x="1259" y="6019"/>
                    </a:lnTo>
                    <a:lnTo>
                      <a:pt x="1226" y="6070"/>
                    </a:lnTo>
                    <a:lnTo>
                      <a:pt x="1200" y="6132"/>
                    </a:lnTo>
                    <a:lnTo>
                      <a:pt x="1179" y="6201"/>
                    </a:lnTo>
                    <a:lnTo>
                      <a:pt x="1171" y="6281"/>
                    </a:lnTo>
                    <a:lnTo>
                      <a:pt x="1171" y="6368"/>
                    </a:lnTo>
                    <a:lnTo>
                      <a:pt x="1182" y="6470"/>
                    </a:lnTo>
                    <a:lnTo>
                      <a:pt x="1113" y="6492"/>
                    </a:lnTo>
                    <a:lnTo>
                      <a:pt x="1051" y="6528"/>
                    </a:lnTo>
                    <a:lnTo>
                      <a:pt x="1026" y="6463"/>
                    </a:lnTo>
                    <a:lnTo>
                      <a:pt x="982" y="6405"/>
                    </a:lnTo>
                    <a:lnTo>
                      <a:pt x="928" y="6357"/>
                    </a:lnTo>
                    <a:lnTo>
                      <a:pt x="859" y="6328"/>
                    </a:lnTo>
                    <a:lnTo>
                      <a:pt x="786" y="6317"/>
                    </a:lnTo>
                    <a:lnTo>
                      <a:pt x="724" y="6325"/>
                    </a:lnTo>
                    <a:lnTo>
                      <a:pt x="666" y="6347"/>
                    </a:lnTo>
                    <a:lnTo>
                      <a:pt x="615" y="6379"/>
                    </a:lnTo>
                    <a:lnTo>
                      <a:pt x="575" y="6419"/>
                    </a:lnTo>
                    <a:lnTo>
                      <a:pt x="517" y="6401"/>
                    </a:lnTo>
                    <a:lnTo>
                      <a:pt x="455" y="6394"/>
                    </a:lnTo>
                    <a:lnTo>
                      <a:pt x="382" y="6401"/>
                    </a:lnTo>
                    <a:lnTo>
                      <a:pt x="317" y="6430"/>
                    </a:lnTo>
                    <a:lnTo>
                      <a:pt x="262" y="6470"/>
                    </a:lnTo>
                    <a:lnTo>
                      <a:pt x="218" y="6528"/>
                    </a:lnTo>
                    <a:lnTo>
                      <a:pt x="189" y="6594"/>
                    </a:lnTo>
                    <a:lnTo>
                      <a:pt x="182" y="6663"/>
                    </a:lnTo>
                    <a:lnTo>
                      <a:pt x="189" y="6729"/>
                    </a:lnTo>
                    <a:lnTo>
                      <a:pt x="208" y="6787"/>
                    </a:lnTo>
                    <a:lnTo>
                      <a:pt x="240" y="6838"/>
                    </a:lnTo>
                    <a:lnTo>
                      <a:pt x="178" y="6881"/>
                    </a:lnTo>
                    <a:lnTo>
                      <a:pt x="131" y="6940"/>
                    </a:lnTo>
                    <a:lnTo>
                      <a:pt x="98" y="7009"/>
                    </a:lnTo>
                    <a:lnTo>
                      <a:pt x="88" y="7085"/>
                    </a:lnTo>
                    <a:lnTo>
                      <a:pt x="98" y="7151"/>
                    </a:lnTo>
                    <a:lnTo>
                      <a:pt x="124" y="7216"/>
                    </a:lnTo>
                    <a:lnTo>
                      <a:pt x="164" y="7271"/>
                    </a:lnTo>
                    <a:lnTo>
                      <a:pt x="218" y="7314"/>
                    </a:lnTo>
                    <a:lnTo>
                      <a:pt x="211" y="7314"/>
                    </a:lnTo>
                    <a:lnTo>
                      <a:pt x="218" y="7318"/>
                    </a:lnTo>
                    <a:lnTo>
                      <a:pt x="222" y="7318"/>
                    </a:lnTo>
                    <a:lnTo>
                      <a:pt x="164" y="7380"/>
                    </a:lnTo>
                    <a:lnTo>
                      <a:pt x="117" y="7456"/>
                    </a:lnTo>
                    <a:lnTo>
                      <a:pt x="88" y="7540"/>
                    </a:lnTo>
                    <a:lnTo>
                      <a:pt x="80" y="7635"/>
                    </a:lnTo>
                    <a:lnTo>
                      <a:pt x="88" y="7718"/>
                    </a:lnTo>
                    <a:lnTo>
                      <a:pt x="109" y="7795"/>
                    </a:lnTo>
                    <a:lnTo>
                      <a:pt x="142" y="7860"/>
                    </a:lnTo>
                    <a:lnTo>
                      <a:pt x="186" y="7918"/>
                    </a:lnTo>
                    <a:lnTo>
                      <a:pt x="240" y="7966"/>
                    </a:lnTo>
                    <a:lnTo>
                      <a:pt x="302" y="8002"/>
                    </a:lnTo>
                    <a:lnTo>
                      <a:pt x="298" y="8002"/>
                    </a:lnTo>
                    <a:lnTo>
                      <a:pt x="302" y="8002"/>
                    </a:lnTo>
                    <a:lnTo>
                      <a:pt x="309" y="8006"/>
                    </a:lnTo>
                    <a:lnTo>
                      <a:pt x="266" y="8057"/>
                    </a:lnTo>
                    <a:lnTo>
                      <a:pt x="229" y="8119"/>
                    </a:lnTo>
                    <a:lnTo>
                      <a:pt x="208" y="8188"/>
                    </a:lnTo>
                    <a:lnTo>
                      <a:pt x="200" y="8261"/>
                    </a:lnTo>
                    <a:lnTo>
                      <a:pt x="211" y="8337"/>
                    </a:lnTo>
                    <a:lnTo>
                      <a:pt x="233" y="8410"/>
                    </a:lnTo>
                    <a:lnTo>
                      <a:pt x="273" y="8475"/>
                    </a:lnTo>
                    <a:lnTo>
                      <a:pt x="324" y="8526"/>
                    </a:lnTo>
                    <a:lnTo>
                      <a:pt x="386" y="8570"/>
                    </a:lnTo>
                    <a:lnTo>
                      <a:pt x="455" y="8595"/>
                    </a:lnTo>
                    <a:lnTo>
                      <a:pt x="448" y="8599"/>
                    </a:lnTo>
                    <a:lnTo>
                      <a:pt x="458" y="8599"/>
                    </a:lnTo>
                    <a:lnTo>
                      <a:pt x="429" y="8650"/>
                    </a:lnTo>
                    <a:lnTo>
                      <a:pt x="408" y="8704"/>
                    </a:lnTo>
                    <a:lnTo>
                      <a:pt x="400" y="8766"/>
                    </a:lnTo>
                    <a:lnTo>
                      <a:pt x="404" y="8828"/>
                    </a:lnTo>
                    <a:lnTo>
                      <a:pt x="426" y="8901"/>
                    </a:lnTo>
                    <a:lnTo>
                      <a:pt x="462" y="8959"/>
                    </a:lnTo>
                    <a:lnTo>
                      <a:pt x="517" y="9010"/>
                    </a:lnTo>
                    <a:lnTo>
                      <a:pt x="575" y="9046"/>
                    </a:lnTo>
                    <a:lnTo>
                      <a:pt x="571" y="9046"/>
                    </a:lnTo>
                    <a:lnTo>
                      <a:pt x="579" y="9046"/>
                    </a:lnTo>
                    <a:lnTo>
                      <a:pt x="582" y="9046"/>
                    </a:lnTo>
                    <a:lnTo>
                      <a:pt x="582" y="9119"/>
                    </a:lnTo>
                    <a:lnTo>
                      <a:pt x="600" y="9192"/>
                    </a:lnTo>
                    <a:lnTo>
                      <a:pt x="633" y="9261"/>
                    </a:lnTo>
                    <a:lnTo>
                      <a:pt x="680" y="9323"/>
                    </a:lnTo>
                    <a:lnTo>
                      <a:pt x="735" y="9370"/>
                    </a:lnTo>
                    <a:lnTo>
                      <a:pt x="797" y="9407"/>
                    </a:lnTo>
                    <a:lnTo>
                      <a:pt x="862" y="9425"/>
                    </a:lnTo>
                    <a:lnTo>
                      <a:pt x="928" y="9432"/>
                    </a:lnTo>
                    <a:lnTo>
                      <a:pt x="935" y="9432"/>
                    </a:lnTo>
                    <a:lnTo>
                      <a:pt x="939" y="9432"/>
                    </a:lnTo>
                    <a:lnTo>
                      <a:pt x="953" y="9436"/>
                    </a:lnTo>
                    <a:lnTo>
                      <a:pt x="953" y="9439"/>
                    </a:lnTo>
                    <a:lnTo>
                      <a:pt x="953" y="9439"/>
                    </a:lnTo>
                    <a:lnTo>
                      <a:pt x="982" y="9454"/>
                    </a:lnTo>
                    <a:lnTo>
                      <a:pt x="1004" y="9472"/>
                    </a:lnTo>
                    <a:lnTo>
                      <a:pt x="1019" y="9498"/>
                    </a:lnTo>
                    <a:lnTo>
                      <a:pt x="1033" y="9523"/>
                    </a:lnTo>
                    <a:lnTo>
                      <a:pt x="1051" y="9549"/>
                    </a:lnTo>
                    <a:lnTo>
                      <a:pt x="1073" y="9578"/>
                    </a:lnTo>
                    <a:lnTo>
                      <a:pt x="1109" y="9603"/>
                    </a:lnTo>
                    <a:lnTo>
                      <a:pt x="1160" y="9621"/>
                    </a:lnTo>
                    <a:lnTo>
                      <a:pt x="1226" y="9636"/>
                    </a:lnTo>
                    <a:lnTo>
                      <a:pt x="1251" y="9640"/>
                    </a:lnTo>
                    <a:lnTo>
                      <a:pt x="1273" y="9640"/>
                    </a:lnTo>
                    <a:lnTo>
                      <a:pt x="1335" y="9636"/>
                    </a:lnTo>
                    <a:lnTo>
                      <a:pt x="1382" y="9618"/>
                    </a:lnTo>
                    <a:lnTo>
                      <a:pt x="1422" y="9603"/>
                    </a:lnTo>
                    <a:lnTo>
                      <a:pt x="1466" y="9585"/>
                    </a:lnTo>
                    <a:lnTo>
                      <a:pt x="1510" y="9581"/>
                    </a:lnTo>
                    <a:lnTo>
                      <a:pt x="1524" y="9581"/>
                    </a:lnTo>
                    <a:lnTo>
                      <a:pt x="1542" y="9585"/>
                    </a:lnTo>
                    <a:lnTo>
                      <a:pt x="1582" y="9596"/>
                    </a:lnTo>
                    <a:lnTo>
                      <a:pt x="1600" y="9614"/>
                    </a:lnTo>
                    <a:lnTo>
                      <a:pt x="1608" y="9632"/>
                    </a:lnTo>
                    <a:lnTo>
                      <a:pt x="1600" y="9654"/>
                    </a:lnTo>
                    <a:lnTo>
                      <a:pt x="1590" y="9680"/>
                    </a:lnTo>
                    <a:lnTo>
                      <a:pt x="1571" y="9705"/>
                    </a:lnTo>
                    <a:lnTo>
                      <a:pt x="1550" y="9731"/>
                    </a:lnTo>
                    <a:lnTo>
                      <a:pt x="1539" y="9760"/>
                    </a:lnTo>
                    <a:lnTo>
                      <a:pt x="1542" y="9785"/>
                    </a:lnTo>
                    <a:lnTo>
                      <a:pt x="1557" y="9803"/>
                    </a:lnTo>
                    <a:lnTo>
                      <a:pt x="1575" y="9818"/>
                    </a:lnTo>
                    <a:lnTo>
                      <a:pt x="1597" y="9822"/>
                    </a:lnTo>
                    <a:lnTo>
                      <a:pt x="1608" y="9822"/>
                    </a:lnTo>
                    <a:lnTo>
                      <a:pt x="1619" y="9814"/>
                    </a:lnTo>
                    <a:lnTo>
                      <a:pt x="1626" y="9807"/>
                    </a:lnTo>
                    <a:lnTo>
                      <a:pt x="1659" y="9760"/>
                    </a:lnTo>
                    <a:lnTo>
                      <a:pt x="1691" y="9734"/>
                    </a:lnTo>
                    <a:lnTo>
                      <a:pt x="1720" y="9716"/>
                    </a:lnTo>
                    <a:lnTo>
                      <a:pt x="1742" y="9701"/>
                    </a:lnTo>
                    <a:lnTo>
                      <a:pt x="1764" y="9683"/>
                    </a:lnTo>
                    <a:lnTo>
                      <a:pt x="1775" y="9654"/>
                    </a:lnTo>
                    <a:lnTo>
                      <a:pt x="1779" y="9600"/>
                    </a:lnTo>
                    <a:lnTo>
                      <a:pt x="1768" y="9549"/>
                    </a:lnTo>
                    <a:lnTo>
                      <a:pt x="1742" y="9505"/>
                    </a:lnTo>
                    <a:lnTo>
                      <a:pt x="1702" y="9472"/>
                    </a:lnTo>
                    <a:lnTo>
                      <a:pt x="1648" y="9447"/>
                    </a:lnTo>
                    <a:lnTo>
                      <a:pt x="1579" y="9432"/>
                    </a:lnTo>
                    <a:lnTo>
                      <a:pt x="1557" y="9432"/>
                    </a:lnTo>
                    <a:lnTo>
                      <a:pt x="1499" y="9436"/>
                    </a:lnTo>
                    <a:lnTo>
                      <a:pt x="1433" y="9447"/>
                    </a:lnTo>
                    <a:lnTo>
                      <a:pt x="1368" y="9461"/>
                    </a:lnTo>
                    <a:lnTo>
                      <a:pt x="1310" y="9472"/>
                    </a:lnTo>
                    <a:lnTo>
                      <a:pt x="1259" y="9476"/>
                    </a:lnTo>
                    <a:lnTo>
                      <a:pt x="1240" y="9476"/>
                    </a:lnTo>
                    <a:lnTo>
                      <a:pt x="1226" y="9472"/>
                    </a:lnTo>
                    <a:lnTo>
                      <a:pt x="1208" y="9461"/>
                    </a:lnTo>
                    <a:lnTo>
                      <a:pt x="1200" y="9443"/>
                    </a:lnTo>
                    <a:lnTo>
                      <a:pt x="1204" y="9421"/>
                    </a:lnTo>
                    <a:lnTo>
                      <a:pt x="1219" y="9399"/>
                    </a:lnTo>
                    <a:lnTo>
                      <a:pt x="1233" y="9378"/>
                    </a:lnTo>
                    <a:lnTo>
                      <a:pt x="1251" y="9359"/>
                    </a:lnTo>
                    <a:lnTo>
                      <a:pt x="1266" y="9349"/>
                    </a:lnTo>
                    <a:lnTo>
                      <a:pt x="1324" y="9305"/>
                    </a:lnTo>
                    <a:lnTo>
                      <a:pt x="1368" y="9247"/>
                    </a:lnTo>
                    <a:lnTo>
                      <a:pt x="1397" y="9181"/>
                    </a:lnTo>
                    <a:lnTo>
                      <a:pt x="1440" y="9225"/>
                    </a:lnTo>
                    <a:lnTo>
                      <a:pt x="1488" y="9265"/>
                    </a:lnTo>
                    <a:lnTo>
                      <a:pt x="1542" y="9301"/>
                    </a:lnTo>
                    <a:lnTo>
                      <a:pt x="1608" y="9338"/>
                    </a:lnTo>
                    <a:lnTo>
                      <a:pt x="1684" y="9374"/>
                    </a:lnTo>
                    <a:lnTo>
                      <a:pt x="1775" y="9414"/>
                    </a:lnTo>
                    <a:lnTo>
                      <a:pt x="1826" y="9432"/>
                    </a:lnTo>
                    <a:lnTo>
                      <a:pt x="1881" y="9439"/>
                    </a:lnTo>
                    <a:lnTo>
                      <a:pt x="1935" y="9443"/>
                    </a:lnTo>
                    <a:lnTo>
                      <a:pt x="2019" y="9439"/>
                    </a:lnTo>
                    <a:lnTo>
                      <a:pt x="2102" y="9425"/>
                    </a:lnTo>
                    <a:lnTo>
                      <a:pt x="2117" y="9465"/>
                    </a:lnTo>
                    <a:lnTo>
                      <a:pt x="2135" y="9498"/>
                    </a:lnTo>
                    <a:lnTo>
                      <a:pt x="2150" y="9530"/>
                    </a:lnTo>
                    <a:lnTo>
                      <a:pt x="2157" y="9556"/>
                    </a:lnTo>
                    <a:lnTo>
                      <a:pt x="2150" y="9574"/>
                    </a:lnTo>
                    <a:lnTo>
                      <a:pt x="2139" y="9607"/>
                    </a:lnTo>
                    <a:lnTo>
                      <a:pt x="2128" y="9654"/>
                    </a:lnTo>
                    <a:lnTo>
                      <a:pt x="2128" y="9712"/>
                    </a:lnTo>
                    <a:lnTo>
                      <a:pt x="2131" y="9778"/>
                    </a:lnTo>
                    <a:lnTo>
                      <a:pt x="2139" y="9843"/>
                    </a:lnTo>
                    <a:lnTo>
                      <a:pt x="2157" y="9905"/>
                    </a:lnTo>
                    <a:lnTo>
                      <a:pt x="2175" y="9960"/>
                    </a:lnTo>
                    <a:lnTo>
                      <a:pt x="2204" y="9996"/>
                    </a:lnTo>
                    <a:lnTo>
                      <a:pt x="2244" y="10033"/>
                    </a:lnTo>
                    <a:lnTo>
                      <a:pt x="2277" y="10062"/>
                    </a:lnTo>
                    <a:lnTo>
                      <a:pt x="2302" y="10084"/>
                    </a:lnTo>
                    <a:lnTo>
                      <a:pt x="2321" y="10105"/>
                    </a:lnTo>
                    <a:lnTo>
                      <a:pt x="2328" y="10131"/>
                    </a:lnTo>
                    <a:lnTo>
                      <a:pt x="2328" y="10160"/>
                    </a:lnTo>
                    <a:lnTo>
                      <a:pt x="2328" y="10193"/>
                    </a:lnTo>
                    <a:lnTo>
                      <a:pt x="2331" y="10240"/>
                    </a:lnTo>
                    <a:lnTo>
                      <a:pt x="2346" y="10291"/>
                    </a:lnTo>
                    <a:lnTo>
                      <a:pt x="2361" y="10349"/>
                    </a:lnTo>
                    <a:lnTo>
                      <a:pt x="2379" y="10407"/>
                    </a:lnTo>
                    <a:lnTo>
                      <a:pt x="2401" y="10466"/>
                    </a:lnTo>
                    <a:lnTo>
                      <a:pt x="2419" y="10517"/>
                    </a:lnTo>
                    <a:lnTo>
                      <a:pt x="2437" y="10557"/>
                    </a:lnTo>
                    <a:lnTo>
                      <a:pt x="2448" y="10593"/>
                    </a:lnTo>
                    <a:lnTo>
                      <a:pt x="2451" y="10640"/>
                    </a:lnTo>
                    <a:lnTo>
                      <a:pt x="2451" y="10688"/>
                    </a:lnTo>
                    <a:lnTo>
                      <a:pt x="2451" y="10742"/>
                    </a:lnTo>
                    <a:lnTo>
                      <a:pt x="2451" y="10793"/>
                    </a:lnTo>
                    <a:lnTo>
                      <a:pt x="2451" y="10844"/>
                    </a:lnTo>
                    <a:lnTo>
                      <a:pt x="2455" y="10884"/>
                    </a:lnTo>
                    <a:lnTo>
                      <a:pt x="2462" y="10917"/>
                    </a:lnTo>
                    <a:lnTo>
                      <a:pt x="2477" y="10939"/>
                    </a:lnTo>
                    <a:lnTo>
                      <a:pt x="2510" y="10957"/>
                    </a:lnTo>
                    <a:lnTo>
                      <a:pt x="2546" y="10971"/>
                    </a:lnTo>
                    <a:lnTo>
                      <a:pt x="2590" y="10975"/>
                    </a:lnTo>
                    <a:lnTo>
                      <a:pt x="2626" y="10971"/>
                    </a:lnTo>
                    <a:lnTo>
                      <a:pt x="2662" y="10960"/>
                    </a:lnTo>
                    <a:lnTo>
                      <a:pt x="2695" y="10939"/>
                    </a:lnTo>
                    <a:lnTo>
                      <a:pt x="2713" y="10913"/>
                    </a:lnTo>
                    <a:lnTo>
                      <a:pt x="2724" y="10873"/>
                    </a:lnTo>
                    <a:lnTo>
                      <a:pt x="2724" y="10826"/>
                    </a:lnTo>
                    <a:lnTo>
                      <a:pt x="2724" y="10771"/>
                    </a:lnTo>
                    <a:lnTo>
                      <a:pt x="2724" y="10709"/>
                    </a:lnTo>
                    <a:lnTo>
                      <a:pt x="2728" y="10644"/>
                    </a:lnTo>
                    <a:lnTo>
                      <a:pt x="2739" y="10575"/>
                    </a:lnTo>
                    <a:lnTo>
                      <a:pt x="2764" y="10502"/>
                    </a:lnTo>
                    <a:lnTo>
                      <a:pt x="2797" y="10429"/>
                    </a:lnTo>
                    <a:lnTo>
                      <a:pt x="2841" y="10360"/>
                    </a:lnTo>
                    <a:lnTo>
                      <a:pt x="2888" y="10287"/>
                    </a:lnTo>
                    <a:lnTo>
                      <a:pt x="2932" y="10218"/>
                    </a:lnTo>
                    <a:lnTo>
                      <a:pt x="2975" y="10149"/>
                    </a:lnTo>
                    <a:lnTo>
                      <a:pt x="3004" y="10080"/>
                    </a:lnTo>
                    <a:lnTo>
                      <a:pt x="3022" y="10011"/>
                    </a:lnTo>
                    <a:lnTo>
                      <a:pt x="3022" y="9942"/>
                    </a:lnTo>
                    <a:lnTo>
                      <a:pt x="3008" y="9858"/>
                    </a:lnTo>
                    <a:lnTo>
                      <a:pt x="2997" y="9767"/>
                    </a:lnTo>
                    <a:lnTo>
                      <a:pt x="3030" y="9756"/>
                    </a:lnTo>
                    <a:lnTo>
                      <a:pt x="3062" y="9734"/>
                    </a:lnTo>
                    <a:lnTo>
                      <a:pt x="3066" y="9738"/>
                    </a:lnTo>
                    <a:lnTo>
                      <a:pt x="3066" y="9738"/>
                    </a:lnTo>
                    <a:lnTo>
                      <a:pt x="3066" y="9738"/>
                    </a:lnTo>
                    <a:lnTo>
                      <a:pt x="3132" y="9774"/>
                    </a:lnTo>
                    <a:lnTo>
                      <a:pt x="3204" y="9800"/>
                    </a:lnTo>
                    <a:lnTo>
                      <a:pt x="3288" y="9807"/>
                    </a:lnTo>
                    <a:lnTo>
                      <a:pt x="3313" y="9807"/>
                    </a:lnTo>
                    <a:lnTo>
                      <a:pt x="3393" y="9792"/>
                    </a:lnTo>
                    <a:lnTo>
                      <a:pt x="3466" y="9763"/>
                    </a:lnTo>
                    <a:lnTo>
                      <a:pt x="3528" y="9723"/>
                    </a:lnTo>
                    <a:lnTo>
                      <a:pt x="3575" y="9676"/>
                    </a:lnTo>
                    <a:lnTo>
                      <a:pt x="3612" y="9614"/>
                    </a:lnTo>
                    <a:lnTo>
                      <a:pt x="3695" y="9607"/>
                    </a:lnTo>
                    <a:lnTo>
                      <a:pt x="3768" y="9578"/>
                    </a:lnTo>
                    <a:lnTo>
                      <a:pt x="3830" y="9538"/>
                    </a:lnTo>
                    <a:lnTo>
                      <a:pt x="3881" y="9487"/>
                    </a:lnTo>
                    <a:lnTo>
                      <a:pt x="3910" y="9425"/>
                    </a:lnTo>
                    <a:lnTo>
                      <a:pt x="3921" y="9356"/>
                    </a:lnTo>
                    <a:lnTo>
                      <a:pt x="3914" y="9298"/>
                    </a:lnTo>
                    <a:lnTo>
                      <a:pt x="3888" y="9243"/>
                    </a:lnTo>
                    <a:lnTo>
                      <a:pt x="3852" y="9196"/>
                    </a:lnTo>
                    <a:lnTo>
                      <a:pt x="3859" y="9196"/>
                    </a:lnTo>
                    <a:lnTo>
                      <a:pt x="3852" y="9192"/>
                    </a:lnTo>
                    <a:lnTo>
                      <a:pt x="3914" y="9167"/>
                    </a:lnTo>
                    <a:lnTo>
                      <a:pt x="3968" y="9130"/>
                    </a:lnTo>
                    <a:lnTo>
                      <a:pt x="4008" y="9083"/>
                    </a:lnTo>
                    <a:lnTo>
                      <a:pt x="4034" y="9028"/>
                    </a:lnTo>
                    <a:lnTo>
                      <a:pt x="4044" y="8970"/>
                    </a:lnTo>
                    <a:lnTo>
                      <a:pt x="4037" y="8905"/>
                    </a:lnTo>
                    <a:lnTo>
                      <a:pt x="4015" y="8850"/>
                    </a:lnTo>
                    <a:lnTo>
                      <a:pt x="3986" y="8803"/>
                    </a:lnTo>
                    <a:lnTo>
                      <a:pt x="4001" y="8795"/>
                    </a:lnTo>
                    <a:lnTo>
                      <a:pt x="4001" y="8795"/>
                    </a:lnTo>
                    <a:lnTo>
                      <a:pt x="4001" y="8795"/>
                    </a:lnTo>
                    <a:lnTo>
                      <a:pt x="4055" y="8766"/>
                    </a:lnTo>
                    <a:lnTo>
                      <a:pt x="4103" y="8723"/>
                    </a:lnTo>
                    <a:lnTo>
                      <a:pt x="4135" y="8675"/>
                    </a:lnTo>
                    <a:lnTo>
                      <a:pt x="4157" y="8621"/>
                    </a:lnTo>
                    <a:lnTo>
                      <a:pt x="4168" y="8559"/>
                    </a:lnTo>
                    <a:lnTo>
                      <a:pt x="4157" y="8486"/>
                    </a:lnTo>
                    <a:lnTo>
                      <a:pt x="4139" y="8424"/>
                    </a:lnTo>
                    <a:lnTo>
                      <a:pt x="4106" y="8370"/>
                    </a:lnTo>
                    <a:lnTo>
                      <a:pt x="4063" y="8326"/>
                    </a:lnTo>
                    <a:lnTo>
                      <a:pt x="4066" y="8326"/>
                    </a:lnTo>
                    <a:lnTo>
                      <a:pt x="4070" y="8326"/>
                    </a:lnTo>
                    <a:lnTo>
                      <a:pt x="4066" y="8322"/>
                    </a:lnTo>
                    <a:lnTo>
                      <a:pt x="4132" y="8293"/>
                    </a:lnTo>
                    <a:lnTo>
                      <a:pt x="4183" y="8246"/>
                    </a:lnTo>
                    <a:lnTo>
                      <a:pt x="4223" y="8188"/>
                    </a:lnTo>
                    <a:lnTo>
                      <a:pt x="4248" y="8122"/>
                    </a:lnTo>
                    <a:lnTo>
                      <a:pt x="4259" y="8049"/>
                    </a:lnTo>
                    <a:lnTo>
                      <a:pt x="4252" y="7977"/>
                    </a:lnTo>
                    <a:lnTo>
                      <a:pt x="4234" y="7908"/>
                    </a:lnTo>
                    <a:lnTo>
                      <a:pt x="4204" y="7853"/>
                    </a:lnTo>
                    <a:lnTo>
                      <a:pt x="4168" y="7806"/>
                    </a:lnTo>
                    <a:lnTo>
                      <a:pt x="4121" y="7766"/>
                    </a:lnTo>
                    <a:lnTo>
                      <a:pt x="4124" y="7766"/>
                    </a:lnTo>
                    <a:lnTo>
                      <a:pt x="4128" y="7766"/>
                    </a:lnTo>
                    <a:lnTo>
                      <a:pt x="4124" y="7766"/>
                    </a:lnTo>
                    <a:lnTo>
                      <a:pt x="4190" y="7729"/>
                    </a:lnTo>
                    <a:lnTo>
                      <a:pt x="4244" y="7682"/>
                    </a:lnTo>
                    <a:lnTo>
                      <a:pt x="4288" y="7624"/>
                    </a:lnTo>
                    <a:lnTo>
                      <a:pt x="4314" y="7555"/>
                    </a:lnTo>
                    <a:lnTo>
                      <a:pt x="4324" y="7482"/>
                    </a:lnTo>
                    <a:lnTo>
                      <a:pt x="4317" y="7409"/>
                    </a:lnTo>
                    <a:lnTo>
                      <a:pt x="4299" y="7344"/>
                    </a:lnTo>
                    <a:lnTo>
                      <a:pt x="4274" y="7289"/>
                    </a:lnTo>
                    <a:lnTo>
                      <a:pt x="4234" y="7238"/>
                    </a:lnTo>
                    <a:lnTo>
                      <a:pt x="4190" y="7198"/>
                    </a:lnTo>
                    <a:lnTo>
                      <a:pt x="4194" y="7194"/>
                    </a:lnTo>
                    <a:lnTo>
                      <a:pt x="4194" y="7194"/>
                    </a:lnTo>
                    <a:lnTo>
                      <a:pt x="4194" y="7194"/>
                    </a:lnTo>
                    <a:lnTo>
                      <a:pt x="4248" y="7158"/>
                    </a:lnTo>
                    <a:lnTo>
                      <a:pt x="4295" y="7107"/>
                    </a:lnTo>
                    <a:lnTo>
                      <a:pt x="4332" y="7049"/>
                    </a:lnTo>
                    <a:lnTo>
                      <a:pt x="4354" y="6983"/>
                    </a:lnTo>
                    <a:lnTo>
                      <a:pt x="4361" y="6911"/>
                    </a:lnTo>
                    <a:lnTo>
                      <a:pt x="4354" y="6834"/>
                    </a:lnTo>
                    <a:lnTo>
                      <a:pt x="4335" y="6765"/>
                    </a:lnTo>
                    <a:lnTo>
                      <a:pt x="4310" y="6703"/>
                    </a:lnTo>
                    <a:lnTo>
                      <a:pt x="4270" y="6652"/>
                    </a:lnTo>
                    <a:lnTo>
                      <a:pt x="4226" y="6612"/>
                    </a:lnTo>
                    <a:lnTo>
                      <a:pt x="4270" y="6561"/>
                    </a:lnTo>
                    <a:lnTo>
                      <a:pt x="4299" y="6503"/>
                    </a:lnTo>
                    <a:lnTo>
                      <a:pt x="4306" y="6434"/>
                    </a:lnTo>
                    <a:lnTo>
                      <a:pt x="4299" y="6376"/>
                    </a:lnTo>
                    <a:lnTo>
                      <a:pt x="4277" y="6317"/>
                    </a:lnTo>
                    <a:lnTo>
                      <a:pt x="4241" y="6274"/>
                    </a:lnTo>
                    <a:lnTo>
                      <a:pt x="4194" y="6237"/>
                    </a:lnTo>
                    <a:lnTo>
                      <a:pt x="4139" y="6212"/>
                    </a:lnTo>
                    <a:lnTo>
                      <a:pt x="4077" y="6205"/>
                    </a:lnTo>
                    <a:lnTo>
                      <a:pt x="4019" y="6212"/>
                    </a:lnTo>
                    <a:lnTo>
                      <a:pt x="4019" y="6212"/>
                    </a:lnTo>
                    <a:lnTo>
                      <a:pt x="4008" y="6212"/>
                    </a:lnTo>
                    <a:lnTo>
                      <a:pt x="3990" y="6208"/>
                    </a:lnTo>
                    <a:lnTo>
                      <a:pt x="3964" y="6208"/>
                    </a:lnTo>
                    <a:lnTo>
                      <a:pt x="3943" y="6205"/>
                    </a:lnTo>
                    <a:lnTo>
                      <a:pt x="3917" y="6208"/>
                    </a:lnTo>
                    <a:lnTo>
                      <a:pt x="3903" y="6190"/>
                    </a:lnTo>
                    <a:lnTo>
                      <a:pt x="3903" y="6190"/>
                    </a:lnTo>
                    <a:lnTo>
                      <a:pt x="3903" y="6190"/>
                    </a:lnTo>
                    <a:lnTo>
                      <a:pt x="3895" y="6186"/>
                    </a:lnTo>
                    <a:lnTo>
                      <a:pt x="3906" y="6161"/>
                    </a:lnTo>
                    <a:lnTo>
                      <a:pt x="3921" y="6135"/>
                    </a:lnTo>
                    <a:lnTo>
                      <a:pt x="3943" y="6106"/>
                    </a:lnTo>
                    <a:lnTo>
                      <a:pt x="3979" y="6074"/>
                    </a:lnTo>
                    <a:lnTo>
                      <a:pt x="4023" y="6041"/>
                    </a:lnTo>
                    <a:lnTo>
                      <a:pt x="4088" y="6001"/>
                    </a:lnTo>
                    <a:lnTo>
                      <a:pt x="4168" y="5961"/>
                    </a:lnTo>
                    <a:lnTo>
                      <a:pt x="4215" y="5932"/>
                    </a:lnTo>
                    <a:lnTo>
                      <a:pt x="4241" y="5903"/>
                    </a:lnTo>
                    <a:lnTo>
                      <a:pt x="4248" y="5877"/>
                    </a:lnTo>
                    <a:lnTo>
                      <a:pt x="4241" y="5855"/>
                    </a:lnTo>
                    <a:lnTo>
                      <a:pt x="4219" y="5837"/>
                    </a:lnTo>
                    <a:lnTo>
                      <a:pt x="4186" y="5823"/>
                    </a:lnTo>
                    <a:lnTo>
                      <a:pt x="4146" y="5808"/>
                    </a:lnTo>
                    <a:lnTo>
                      <a:pt x="4099" y="5801"/>
                    </a:lnTo>
                    <a:lnTo>
                      <a:pt x="4048" y="5797"/>
                    </a:lnTo>
                    <a:lnTo>
                      <a:pt x="4004" y="5801"/>
                    </a:lnTo>
                    <a:lnTo>
                      <a:pt x="3972" y="5804"/>
                    </a:lnTo>
                    <a:lnTo>
                      <a:pt x="3928" y="5808"/>
                    </a:lnTo>
                    <a:lnTo>
                      <a:pt x="3994" y="5688"/>
                    </a:lnTo>
                    <a:lnTo>
                      <a:pt x="4044" y="5568"/>
                    </a:lnTo>
                    <a:lnTo>
                      <a:pt x="4088" y="5451"/>
                    </a:lnTo>
                    <a:lnTo>
                      <a:pt x="4117" y="5335"/>
                    </a:lnTo>
                    <a:lnTo>
                      <a:pt x="4132" y="5226"/>
                    </a:lnTo>
                    <a:lnTo>
                      <a:pt x="4132" y="5117"/>
                    </a:lnTo>
                    <a:lnTo>
                      <a:pt x="4117" y="5011"/>
                    </a:lnTo>
                    <a:lnTo>
                      <a:pt x="4092" y="4902"/>
                    </a:lnTo>
                    <a:lnTo>
                      <a:pt x="4055" y="4804"/>
                    </a:lnTo>
                    <a:lnTo>
                      <a:pt x="4012" y="4709"/>
                    </a:lnTo>
                    <a:lnTo>
                      <a:pt x="3954" y="4625"/>
                    </a:lnTo>
                    <a:lnTo>
                      <a:pt x="3888" y="4556"/>
                    </a:lnTo>
                    <a:lnTo>
                      <a:pt x="3815" y="4498"/>
                    </a:lnTo>
                    <a:lnTo>
                      <a:pt x="3823" y="4494"/>
                    </a:lnTo>
                    <a:lnTo>
                      <a:pt x="3841" y="4483"/>
                    </a:lnTo>
                    <a:lnTo>
                      <a:pt x="3866" y="4469"/>
                    </a:lnTo>
                    <a:lnTo>
                      <a:pt x="3895" y="4451"/>
                    </a:lnTo>
                    <a:lnTo>
                      <a:pt x="3928" y="4440"/>
                    </a:lnTo>
                    <a:lnTo>
                      <a:pt x="3957" y="4436"/>
                    </a:lnTo>
                    <a:lnTo>
                      <a:pt x="3961" y="4436"/>
                    </a:lnTo>
                    <a:lnTo>
                      <a:pt x="3972" y="4436"/>
                    </a:lnTo>
                    <a:lnTo>
                      <a:pt x="3990" y="4436"/>
                    </a:lnTo>
                    <a:lnTo>
                      <a:pt x="4008" y="4436"/>
                    </a:lnTo>
                    <a:lnTo>
                      <a:pt x="4041" y="4436"/>
                    </a:lnTo>
                    <a:lnTo>
                      <a:pt x="4070" y="4436"/>
                    </a:lnTo>
                    <a:lnTo>
                      <a:pt x="4095" y="4429"/>
                    </a:lnTo>
                    <a:lnTo>
                      <a:pt x="4117" y="4422"/>
                    </a:lnTo>
                    <a:lnTo>
                      <a:pt x="4128" y="4407"/>
                    </a:lnTo>
                    <a:lnTo>
                      <a:pt x="4128" y="4392"/>
                    </a:lnTo>
                    <a:lnTo>
                      <a:pt x="4114" y="4367"/>
                    </a:lnTo>
                    <a:lnTo>
                      <a:pt x="4074" y="4334"/>
                    </a:lnTo>
                    <a:lnTo>
                      <a:pt x="4023" y="4291"/>
                    </a:lnTo>
                    <a:lnTo>
                      <a:pt x="3961" y="4243"/>
                    </a:lnTo>
                    <a:lnTo>
                      <a:pt x="3888" y="4196"/>
                    </a:lnTo>
                    <a:lnTo>
                      <a:pt x="3812" y="4145"/>
                    </a:lnTo>
                    <a:lnTo>
                      <a:pt x="3735" y="4098"/>
                    </a:lnTo>
                    <a:lnTo>
                      <a:pt x="3659" y="4054"/>
                    </a:lnTo>
                    <a:lnTo>
                      <a:pt x="3586" y="4021"/>
                    </a:lnTo>
                    <a:lnTo>
                      <a:pt x="3524" y="3992"/>
                    </a:lnTo>
                    <a:lnTo>
                      <a:pt x="3470" y="3978"/>
                    </a:lnTo>
                    <a:lnTo>
                      <a:pt x="3415" y="3970"/>
                    </a:lnTo>
                    <a:lnTo>
                      <a:pt x="3343" y="3956"/>
                    </a:lnTo>
                    <a:lnTo>
                      <a:pt x="3255" y="3941"/>
                    </a:lnTo>
                    <a:lnTo>
                      <a:pt x="3157" y="3927"/>
                    </a:lnTo>
                    <a:lnTo>
                      <a:pt x="3048" y="3912"/>
                    </a:lnTo>
                    <a:lnTo>
                      <a:pt x="2935" y="3901"/>
                    </a:lnTo>
                    <a:lnTo>
                      <a:pt x="2822" y="3890"/>
                    </a:lnTo>
                    <a:lnTo>
                      <a:pt x="2713" y="3890"/>
                    </a:lnTo>
                    <a:lnTo>
                      <a:pt x="2612" y="3890"/>
                    </a:lnTo>
                    <a:lnTo>
                      <a:pt x="2608" y="3785"/>
                    </a:lnTo>
                    <a:lnTo>
                      <a:pt x="2604" y="3657"/>
                    </a:lnTo>
                    <a:lnTo>
                      <a:pt x="2604" y="3512"/>
                    </a:lnTo>
                    <a:lnTo>
                      <a:pt x="2604" y="3352"/>
                    </a:lnTo>
                    <a:lnTo>
                      <a:pt x="2601" y="3177"/>
                    </a:lnTo>
                    <a:lnTo>
                      <a:pt x="2604" y="2992"/>
                    </a:lnTo>
                    <a:lnTo>
                      <a:pt x="2604" y="2795"/>
                    </a:lnTo>
                    <a:lnTo>
                      <a:pt x="2604" y="2591"/>
                    </a:lnTo>
                    <a:lnTo>
                      <a:pt x="2604" y="2384"/>
                    </a:lnTo>
                    <a:lnTo>
                      <a:pt x="2608" y="2173"/>
                    </a:lnTo>
                    <a:lnTo>
                      <a:pt x="2608" y="1958"/>
                    </a:lnTo>
                    <a:lnTo>
                      <a:pt x="2612" y="1743"/>
                    </a:lnTo>
                    <a:lnTo>
                      <a:pt x="2612" y="1536"/>
                    </a:lnTo>
                    <a:lnTo>
                      <a:pt x="2615" y="1329"/>
                    </a:lnTo>
                    <a:lnTo>
                      <a:pt x="2615" y="1132"/>
                    </a:lnTo>
                    <a:lnTo>
                      <a:pt x="2615" y="943"/>
                    </a:lnTo>
                    <a:lnTo>
                      <a:pt x="2615" y="765"/>
                    </a:lnTo>
                    <a:lnTo>
                      <a:pt x="2615" y="601"/>
                    </a:lnTo>
                    <a:lnTo>
                      <a:pt x="2615" y="448"/>
                    </a:lnTo>
                    <a:lnTo>
                      <a:pt x="2615" y="317"/>
                    </a:lnTo>
                    <a:lnTo>
                      <a:pt x="2612" y="204"/>
                    </a:lnTo>
                    <a:lnTo>
                      <a:pt x="2612" y="113"/>
                    </a:lnTo>
                    <a:lnTo>
                      <a:pt x="2608" y="44"/>
                    </a:lnTo>
                    <a:lnTo>
                      <a:pt x="2328" y="44"/>
                    </a:lnTo>
                    <a:close/>
                    <a:moveTo>
                      <a:pt x="2284" y="0"/>
                    </a:moveTo>
                    <a:lnTo>
                      <a:pt x="2648" y="0"/>
                    </a:lnTo>
                    <a:lnTo>
                      <a:pt x="2652" y="40"/>
                    </a:lnTo>
                    <a:lnTo>
                      <a:pt x="2655" y="113"/>
                    </a:lnTo>
                    <a:lnTo>
                      <a:pt x="2659" y="208"/>
                    </a:lnTo>
                    <a:lnTo>
                      <a:pt x="2659" y="328"/>
                    </a:lnTo>
                    <a:lnTo>
                      <a:pt x="2659" y="470"/>
                    </a:lnTo>
                    <a:lnTo>
                      <a:pt x="2662" y="626"/>
                    </a:lnTo>
                    <a:lnTo>
                      <a:pt x="2662" y="801"/>
                    </a:lnTo>
                    <a:lnTo>
                      <a:pt x="2659" y="990"/>
                    </a:lnTo>
                    <a:lnTo>
                      <a:pt x="2659" y="1190"/>
                    </a:lnTo>
                    <a:lnTo>
                      <a:pt x="2659" y="1401"/>
                    </a:lnTo>
                    <a:lnTo>
                      <a:pt x="2655" y="1616"/>
                    </a:lnTo>
                    <a:lnTo>
                      <a:pt x="2655" y="1834"/>
                    </a:lnTo>
                    <a:lnTo>
                      <a:pt x="2652" y="2075"/>
                    </a:lnTo>
                    <a:lnTo>
                      <a:pt x="2652" y="2315"/>
                    </a:lnTo>
                    <a:lnTo>
                      <a:pt x="2648" y="2548"/>
                    </a:lnTo>
                    <a:lnTo>
                      <a:pt x="2648" y="2773"/>
                    </a:lnTo>
                    <a:lnTo>
                      <a:pt x="2648" y="2992"/>
                    </a:lnTo>
                    <a:lnTo>
                      <a:pt x="2648" y="3199"/>
                    </a:lnTo>
                    <a:lnTo>
                      <a:pt x="2648" y="3388"/>
                    </a:lnTo>
                    <a:lnTo>
                      <a:pt x="2648" y="3563"/>
                    </a:lnTo>
                    <a:lnTo>
                      <a:pt x="2652" y="3716"/>
                    </a:lnTo>
                    <a:lnTo>
                      <a:pt x="2655" y="3847"/>
                    </a:lnTo>
                    <a:lnTo>
                      <a:pt x="2713" y="3843"/>
                    </a:lnTo>
                    <a:lnTo>
                      <a:pt x="2833" y="3847"/>
                    </a:lnTo>
                    <a:lnTo>
                      <a:pt x="2953" y="3858"/>
                    </a:lnTo>
                    <a:lnTo>
                      <a:pt x="3073" y="3868"/>
                    </a:lnTo>
                    <a:lnTo>
                      <a:pt x="3186" y="3887"/>
                    </a:lnTo>
                    <a:lnTo>
                      <a:pt x="3292" y="3901"/>
                    </a:lnTo>
                    <a:lnTo>
                      <a:pt x="3379" y="3916"/>
                    </a:lnTo>
                    <a:lnTo>
                      <a:pt x="3452" y="3930"/>
                    </a:lnTo>
                    <a:lnTo>
                      <a:pt x="3481" y="3934"/>
                    </a:lnTo>
                    <a:lnTo>
                      <a:pt x="3535" y="3952"/>
                    </a:lnTo>
                    <a:lnTo>
                      <a:pt x="3604" y="3981"/>
                    </a:lnTo>
                    <a:lnTo>
                      <a:pt x="3677" y="4018"/>
                    </a:lnTo>
                    <a:lnTo>
                      <a:pt x="3757" y="4061"/>
                    </a:lnTo>
                    <a:lnTo>
                      <a:pt x="3837" y="4109"/>
                    </a:lnTo>
                    <a:lnTo>
                      <a:pt x="3917" y="4160"/>
                    </a:lnTo>
                    <a:lnTo>
                      <a:pt x="3990" y="4211"/>
                    </a:lnTo>
                    <a:lnTo>
                      <a:pt x="4055" y="4261"/>
                    </a:lnTo>
                    <a:lnTo>
                      <a:pt x="4106" y="4302"/>
                    </a:lnTo>
                    <a:lnTo>
                      <a:pt x="4143" y="4338"/>
                    </a:lnTo>
                    <a:lnTo>
                      <a:pt x="4164" y="4363"/>
                    </a:lnTo>
                    <a:lnTo>
                      <a:pt x="4172" y="4389"/>
                    </a:lnTo>
                    <a:lnTo>
                      <a:pt x="4172" y="4411"/>
                    </a:lnTo>
                    <a:lnTo>
                      <a:pt x="4168" y="4425"/>
                    </a:lnTo>
                    <a:lnTo>
                      <a:pt x="4150" y="4451"/>
                    </a:lnTo>
                    <a:lnTo>
                      <a:pt x="4117" y="4469"/>
                    </a:lnTo>
                    <a:lnTo>
                      <a:pt x="4074" y="4480"/>
                    </a:lnTo>
                    <a:lnTo>
                      <a:pt x="4008" y="4483"/>
                    </a:lnTo>
                    <a:lnTo>
                      <a:pt x="3990" y="4483"/>
                    </a:lnTo>
                    <a:lnTo>
                      <a:pt x="3972" y="4480"/>
                    </a:lnTo>
                    <a:lnTo>
                      <a:pt x="3957" y="4480"/>
                    </a:lnTo>
                    <a:lnTo>
                      <a:pt x="3957" y="4480"/>
                    </a:lnTo>
                    <a:lnTo>
                      <a:pt x="3928" y="4487"/>
                    </a:lnTo>
                    <a:lnTo>
                      <a:pt x="3895" y="4502"/>
                    </a:lnTo>
                    <a:lnTo>
                      <a:pt x="3968" y="4574"/>
                    </a:lnTo>
                    <a:lnTo>
                      <a:pt x="4030" y="4662"/>
                    </a:lnTo>
                    <a:lnTo>
                      <a:pt x="4084" y="4760"/>
                    </a:lnTo>
                    <a:lnTo>
                      <a:pt x="4128" y="4869"/>
                    </a:lnTo>
                    <a:lnTo>
                      <a:pt x="4157" y="4989"/>
                    </a:lnTo>
                    <a:lnTo>
                      <a:pt x="4175" y="5113"/>
                    </a:lnTo>
                    <a:lnTo>
                      <a:pt x="4175" y="5226"/>
                    </a:lnTo>
                    <a:lnTo>
                      <a:pt x="4161" y="5346"/>
                    </a:lnTo>
                    <a:lnTo>
                      <a:pt x="4128" y="5477"/>
                    </a:lnTo>
                    <a:lnTo>
                      <a:pt x="4077" y="5611"/>
                    </a:lnTo>
                    <a:lnTo>
                      <a:pt x="4008" y="5757"/>
                    </a:lnTo>
                    <a:lnTo>
                      <a:pt x="4048" y="5753"/>
                    </a:lnTo>
                    <a:lnTo>
                      <a:pt x="4099" y="5757"/>
                    </a:lnTo>
                    <a:lnTo>
                      <a:pt x="4150" y="5764"/>
                    </a:lnTo>
                    <a:lnTo>
                      <a:pt x="4201" y="5779"/>
                    </a:lnTo>
                    <a:lnTo>
                      <a:pt x="4241" y="5797"/>
                    </a:lnTo>
                    <a:lnTo>
                      <a:pt x="4274" y="5826"/>
                    </a:lnTo>
                    <a:lnTo>
                      <a:pt x="4292" y="5859"/>
                    </a:lnTo>
                    <a:lnTo>
                      <a:pt x="4292" y="5899"/>
                    </a:lnTo>
                    <a:lnTo>
                      <a:pt x="4274" y="5932"/>
                    </a:lnTo>
                    <a:lnTo>
                      <a:pt x="4237" y="5968"/>
                    </a:lnTo>
                    <a:lnTo>
                      <a:pt x="4186" y="5997"/>
                    </a:lnTo>
                    <a:lnTo>
                      <a:pt x="4106" y="6041"/>
                    </a:lnTo>
                    <a:lnTo>
                      <a:pt x="4048" y="6077"/>
                    </a:lnTo>
                    <a:lnTo>
                      <a:pt x="4004" y="6110"/>
                    </a:lnTo>
                    <a:lnTo>
                      <a:pt x="3975" y="6139"/>
                    </a:lnTo>
                    <a:lnTo>
                      <a:pt x="3954" y="6161"/>
                    </a:lnTo>
                    <a:lnTo>
                      <a:pt x="3983" y="6165"/>
                    </a:lnTo>
                    <a:lnTo>
                      <a:pt x="4015" y="6168"/>
                    </a:lnTo>
                    <a:lnTo>
                      <a:pt x="4077" y="6161"/>
                    </a:lnTo>
                    <a:lnTo>
                      <a:pt x="4150" y="6172"/>
                    </a:lnTo>
                    <a:lnTo>
                      <a:pt x="4215" y="6197"/>
                    </a:lnTo>
                    <a:lnTo>
                      <a:pt x="4274" y="6241"/>
                    </a:lnTo>
                    <a:lnTo>
                      <a:pt x="4314" y="6296"/>
                    </a:lnTo>
                    <a:lnTo>
                      <a:pt x="4343" y="6361"/>
                    </a:lnTo>
                    <a:lnTo>
                      <a:pt x="4354" y="6434"/>
                    </a:lnTo>
                    <a:lnTo>
                      <a:pt x="4346" y="6499"/>
                    </a:lnTo>
                    <a:lnTo>
                      <a:pt x="4324" y="6558"/>
                    </a:lnTo>
                    <a:lnTo>
                      <a:pt x="4292" y="6609"/>
                    </a:lnTo>
                    <a:lnTo>
                      <a:pt x="4339" y="6670"/>
                    </a:lnTo>
                    <a:lnTo>
                      <a:pt x="4375" y="6743"/>
                    </a:lnTo>
                    <a:lnTo>
                      <a:pt x="4397" y="6823"/>
                    </a:lnTo>
                    <a:lnTo>
                      <a:pt x="4404" y="6911"/>
                    </a:lnTo>
                    <a:lnTo>
                      <a:pt x="4394" y="6994"/>
                    </a:lnTo>
                    <a:lnTo>
                      <a:pt x="4368" y="7074"/>
                    </a:lnTo>
                    <a:lnTo>
                      <a:pt x="4321" y="7143"/>
                    </a:lnTo>
                    <a:lnTo>
                      <a:pt x="4263" y="7202"/>
                    </a:lnTo>
                    <a:lnTo>
                      <a:pt x="4306" y="7260"/>
                    </a:lnTo>
                    <a:lnTo>
                      <a:pt x="4343" y="7329"/>
                    </a:lnTo>
                    <a:lnTo>
                      <a:pt x="4361" y="7402"/>
                    </a:lnTo>
                    <a:lnTo>
                      <a:pt x="4368" y="7482"/>
                    </a:lnTo>
                    <a:lnTo>
                      <a:pt x="4361" y="7551"/>
                    </a:lnTo>
                    <a:lnTo>
                      <a:pt x="4339" y="7620"/>
                    </a:lnTo>
                    <a:lnTo>
                      <a:pt x="4306" y="7678"/>
                    </a:lnTo>
                    <a:lnTo>
                      <a:pt x="4259" y="7733"/>
                    </a:lnTo>
                    <a:lnTo>
                      <a:pt x="4201" y="7777"/>
                    </a:lnTo>
                    <a:lnTo>
                      <a:pt x="4244" y="7831"/>
                    </a:lnTo>
                    <a:lnTo>
                      <a:pt x="4277" y="7897"/>
                    </a:lnTo>
                    <a:lnTo>
                      <a:pt x="4295" y="7969"/>
                    </a:lnTo>
                    <a:lnTo>
                      <a:pt x="4303" y="8049"/>
                    </a:lnTo>
                    <a:lnTo>
                      <a:pt x="4295" y="8119"/>
                    </a:lnTo>
                    <a:lnTo>
                      <a:pt x="4274" y="8184"/>
                    </a:lnTo>
                    <a:lnTo>
                      <a:pt x="4237" y="8246"/>
                    </a:lnTo>
                    <a:lnTo>
                      <a:pt x="4194" y="8297"/>
                    </a:lnTo>
                    <a:lnTo>
                      <a:pt x="4135" y="8341"/>
                    </a:lnTo>
                    <a:lnTo>
                      <a:pt x="4179" y="8402"/>
                    </a:lnTo>
                    <a:lnTo>
                      <a:pt x="4201" y="8479"/>
                    </a:lnTo>
                    <a:lnTo>
                      <a:pt x="4212" y="8559"/>
                    </a:lnTo>
                    <a:lnTo>
                      <a:pt x="4204" y="8621"/>
                    </a:lnTo>
                    <a:lnTo>
                      <a:pt x="4183" y="8683"/>
                    </a:lnTo>
                    <a:lnTo>
                      <a:pt x="4150" y="8737"/>
                    </a:lnTo>
                    <a:lnTo>
                      <a:pt x="4106" y="8785"/>
                    </a:lnTo>
                    <a:lnTo>
                      <a:pt x="4052" y="8821"/>
                    </a:lnTo>
                    <a:lnTo>
                      <a:pt x="4077" y="8890"/>
                    </a:lnTo>
                    <a:lnTo>
                      <a:pt x="4088" y="8970"/>
                    </a:lnTo>
                    <a:lnTo>
                      <a:pt x="4081" y="9028"/>
                    </a:lnTo>
                    <a:lnTo>
                      <a:pt x="4059" y="9083"/>
                    </a:lnTo>
                    <a:lnTo>
                      <a:pt x="4023" y="9134"/>
                    </a:lnTo>
                    <a:lnTo>
                      <a:pt x="3979" y="9177"/>
                    </a:lnTo>
                    <a:lnTo>
                      <a:pt x="3921" y="9210"/>
                    </a:lnTo>
                    <a:lnTo>
                      <a:pt x="3954" y="9283"/>
                    </a:lnTo>
                    <a:lnTo>
                      <a:pt x="3964" y="9356"/>
                    </a:lnTo>
                    <a:lnTo>
                      <a:pt x="3954" y="9432"/>
                    </a:lnTo>
                    <a:lnTo>
                      <a:pt x="3921" y="9501"/>
                    </a:lnTo>
                    <a:lnTo>
                      <a:pt x="3870" y="9563"/>
                    </a:lnTo>
                    <a:lnTo>
                      <a:pt x="3804" y="9611"/>
                    </a:lnTo>
                    <a:lnTo>
                      <a:pt x="3728" y="9643"/>
                    </a:lnTo>
                    <a:lnTo>
                      <a:pt x="3641" y="9658"/>
                    </a:lnTo>
                    <a:lnTo>
                      <a:pt x="3597" y="9720"/>
                    </a:lnTo>
                    <a:lnTo>
                      <a:pt x="3539" y="9771"/>
                    </a:lnTo>
                    <a:lnTo>
                      <a:pt x="3473" y="9811"/>
                    </a:lnTo>
                    <a:lnTo>
                      <a:pt x="3397" y="9836"/>
                    </a:lnTo>
                    <a:lnTo>
                      <a:pt x="3317" y="9851"/>
                    </a:lnTo>
                    <a:lnTo>
                      <a:pt x="3288" y="9851"/>
                    </a:lnTo>
                    <a:lnTo>
                      <a:pt x="3208" y="9843"/>
                    </a:lnTo>
                    <a:lnTo>
                      <a:pt x="3132" y="9822"/>
                    </a:lnTo>
                    <a:lnTo>
                      <a:pt x="3062" y="9789"/>
                    </a:lnTo>
                    <a:lnTo>
                      <a:pt x="3044" y="9796"/>
                    </a:lnTo>
                    <a:lnTo>
                      <a:pt x="3055" y="9872"/>
                    </a:lnTo>
                    <a:lnTo>
                      <a:pt x="3066" y="9938"/>
                    </a:lnTo>
                    <a:lnTo>
                      <a:pt x="3066" y="10014"/>
                    </a:lnTo>
                    <a:lnTo>
                      <a:pt x="3044" y="10094"/>
                    </a:lnTo>
                    <a:lnTo>
                      <a:pt x="3012" y="10171"/>
                    </a:lnTo>
                    <a:lnTo>
                      <a:pt x="2968" y="10247"/>
                    </a:lnTo>
                    <a:lnTo>
                      <a:pt x="2917" y="10324"/>
                    </a:lnTo>
                    <a:lnTo>
                      <a:pt x="2855" y="10422"/>
                    </a:lnTo>
                    <a:lnTo>
                      <a:pt x="2804" y="10520"/>
                    </a:lnTo>
                    <a:lnTo>
                      <a:pt x="2782" y="10589"/>
                    </a:lnTo>
                    <a:lnTo>
                      <a:pt x="2772" y="10658"/>
                    </a:lnTo>
                    <a:lnTo>
                      <a:pt x="2768" y="10724"/>
                    </a:lnTo>
                    <a:lnTo>
                      <a:pt x="2768" y="10782"/>
                    </a:lnTo>
                    <a:lnTo>
                      <a:pt x="2768" y="10830"/>
                    </a:lnTo>
                    <a:lnTo>
                      <a:pt x="2768" y="10873"/>
                    </a:lnTo>
                    <a:lnTo>
                      <a:pt x="2761" y="10913"/>
                    </a:lnTo>
                    <a:lnTo>
                      <a:pt x="2746" y="10946"/>
                    </a:lnTo>
                    <a:lnTo>
                      <a:pt x="2721" y="10971"/>
                    </a:lnTo>
                    <a:lnTo>
                      <a:pt x="2681" y="10997"/>
                    </a:lnTo>
                    <a:lnTo>
                      <a:pt x="2637" y="11011"/>
                    </a:lnTo>
                    <a:lnTo>
                      <a:pt x="2590" y="11019"/>
                    </a:lnTo>
                    <a:lnTo>
                      <a:pt x="2539" y="11011"/>
                    </a:lnTo>
                    <a:lnTo>
                      <a:pt x="2491" y="10997"/>
                    </a:lnTo>
                    <a:lnTo>
                      <a:pt x="2451" y="10975"/>
                    </a:lnTo>
                    <a:lnTo>
                      <a:pt x="2426" y="10946"/>
                    </a:lnTo>
                    <a:lnTo>
                      <a:pt x="2415" y="10910"/>
                    </a:lnTo>
                    <a:lnTo>
                      <a:pt x="2408" y="10866"/>
                    </a:lnTo>
                    <a:lnTo>
                      <a:pt x="2408" y="10811"/>
                    </a:lnTo>
                    <a:lnTo>
                      <a:pt x="2408" y="10753"/>
                    </a:lnTo>
                    <a:lnTo>
                      <a:pt x="2408" y="10702"/>
                    </a:lnTo>
                    <a:lnTo>
                      <a:pt x="2408" y="10651"/>
                    </a:lnTo>
                    <a:lnTo>
                      <a:pt x="2404" y="10608"/>
                    </a:lnTo>
                    <a:lnTo>
                      <a:pt x="2397" y="10575"/>
                    </a:lnTo>
                    <a:lnTo>
                      <a:pt x="2390" y="10564"/>
                    </a:lnTo>
                    <a:lnTo>
                      <a:pt x="2382" y="10538"/>
                    </a:lnTo>
                    <a:lnTo>
                      <a:pt x="2368" y="10502"/>
                    </a:lnTo>
                    <a:lnTo>
                      <a:pt x="2350" y="10455"/>
                    </a:lnTo>
                    <a:lnTo>
                      <a:pt x="2331" y="10400"/>
                    </a:lnTo>
                    <a:lnTo>
                      <a:pt x="2313" y="10346"/>
                    </a:lnTo>
                    <a:lnTo>
                      <a:pt x="2299" y="10287"/>
                    </a:lnTo>
                    <a:lnTo>
                      <a:pt x="2288" y="10236"/>
                    </a:lnTo>
                    <a:lnTo>
                      <a:pt x="2281" y="10189"/>
                    </a:lnTo>
                    <a:lnTo>
                      <a:pt x="2284" y="10153"/>
                    </a:lnTo>
                    <a:lnTo>
                      <a:pt x="2284" y="10142"/>
                    </a:lnTo>
                    <a:lnTo>
                      <a:pt x="2284" y="10131"/>
                    </a:lnTo>
                    <a:lnTo>
                      <a:pt x="2277" y="10124"/>
                    </a:lnTo>
                    <a:lnTo>
                      <a:pt x="2262" y="10109"/>
                    </a:lnTo>
                    <a:lnTo>
                      <a:pt x="2241" y="10087"/>
                    </a:lnTo>
                    <a:lnTo>
                      <a:pt x="2208" y="10062"/>
                    </a:lnTo>
                    <a:lnTo>
                      <a:pt x="2171" y="10029"/>
                    </a:lnTo>
                    <a:lnTo>
                      <a:pt x="2142" y="9985"/>
                    </a:lnTo>
                    <a:lnTo>
                      <a:pt x="2117" y="9927"/>
                    </a:lnTo>
                    <a:lnTo>
                      <a:pt x="2099" y="9858"/>
                    </a:lnTo>
                    <a:lnTo>
                      <a:pt x="2088" y="9785"/>
                    </a:lnTo>
                    <a:lnTo>
                      <a:pt x="2084" y="9712"/>
                    </a:lnTo>
                    <a:lnTo>
                      <a:pt x="2088" y="9647"/>
                    </a:lnTo>
                    <a:lnTo>
                      <a:pt x="2095" y="9592"/>
                    </a:lnTo>
                    <a:lnTo>
                      <a:pt x="2113" y="9552"/>
                    </a:lnTo>
                    <a:lnTo>
                      <a:pt x="2110" y="9545"/>
                    </a:lnTo>
                    <a:lnTo>
                      <a:pt x="2106" y="9534"/>
                    </a:lnTo>
                    <a:lnTo>
                      <a:pt x="2099" y="9523"/>
                    </a:lnTo>
                    <a:lnTo>
                      <a:pt x="2095" y="9512"/>
                    </a:lnTo>
                    <a:lnTo>
                      <a:pt x="2084" y="9494"/>
                    </a:lnTo>
                    <a:lnTo>
                      <a:pt x="2073" y="9476"/>
                    </a:lnTo>
                    <a:lnTo>
                      <a:pt x="2001" y="9483"/>
                    </a:lnTo>
                    <a:lnTo>
                      <a:pt x="1935" y="9487"/>
                    </a:lnTo>
                    <a:lnTo>
                      <a:pt x="1870" y="9483"/>
                    </a:lnTo>
                    <a:lnTo>
                      <a:pt x="1811" y="9472"/>
                    </a:lnTo>
                    <a:lnTo>
                      <a:pt x="1757" y="9454"/>
                    </a:lnTo>
                    <a:lnTo>
                      <a:pt x="1753" y="9454"/>
                    </a:lnTo>
                    <a:lnTo>
                      <a:pt x="1768" y="9469"/>
                    </a:lnTo>
                    <a:lnTo>
                      <a:pt x="1786" y="9487"/>
                    </a:lnTo>
                    <a:lnTo>
                      <a:pt x="1811" y="9541"/>
                    </a:lnTo>
                    <a:lnTo>
                      <a:pt x="1822" y="9600"/>
                    </a:lnTo>
                    <a:lnTo>
                      <a:pt x="1819" y="9661"/>
                    </a:lnTo>
                    <a:lnTo>
                      <a:pt x="1804" y="9701"/>
                    </a:lnTo>
                    <a:lnTo>
                      <a:pt x="1786" y="9727"/>
                    </a:lnTo>
                    <a:lnTo>
                      <a:pt x="1764" y="9742"/>
                    </a:lnTo>
                    <a:lnTo>
                      <a:pt x="1742" y="9756"/>
                    </a:lnTo>
                    <a:lnTo>
                      <a:pt x="1717" y="9771"/>
                    </a:lnTo>
                    <a:lnTo>
                      <a:pt x="1691" y="9792"/>
                    </a:lnTo>
                    <a:lnTo>
                      <a:pt x="1662" y="9829"/>
                    </a:lnTo>
                    <a:lnTo>
                      <a:pt x="1648" y="9851"/>
                    </a:lnTo>
                    <a:lnTo>
                      <a:pt x="1626" y="9862"/>
                    </a:lnTo>
                    <a:lnTo>
                      <a:pt x="1597" y="9865"/>
                    </a:lnTo>
                    <a:lnTo>
                      <a:pt x="1560" y="9858"/>
                    </a:lnTo>
                    <a:lnTo>
                      <a:pt x="1528" y="9836"/>
                    </a:lnTo>
                    <a:lnTo>
                      <a:pt x="1502" y="9807"/>
                    </a:lnTo>
                    <a:lnTo>
                      <a:pt x="1495" y="9771"/>
                    </a:lnTo>
                    <a:lnTo>
                      <a:pt x="1499" y="9738"/>
                    </a:lnTo>
                    <a:lnTo>
                      <a:pt x="1517" y="9705"/>
                    </a:lnTo>
                    <a:lnTo>
                      <a:pt x="1520" y="9698"/>
                    </a:lnTo>
                    <a:lnTo>
                      <a:pt x="1539" y="9676"/>
                    </a:lnTo>
                    <a:lnTo>
                      <a:pt x="1553" y="9654"/>
                    </a:lnTo>
                    <a:lnTo>
                      <a:pt x="1560" y="9636"/>
                    </a:lnTo>
                    <a:lnTo>
                      <a:pt x="1557" y="9632"/>
                    </a:lnTo>
                    <a:lnTo>
                      <a:pt x="1546" y="9632"/>
                    </a:lnTo>
                    <a:lnTo>
                      <a:pt x="1535" y="9629"/>
                    </a:lnTo>
                    <a:lnTo>
                      <a:pt x="1520" y="9625"/>
                    </a:lnTo>
                    <a:lnTo>
                      <a:pt x="1510" y="9625"/>
                    </a:lnTo>
                    <a:lnTo>
                      <a:pt x="1470" y="9632"/>
                    </a:lnTo>
                    <a:lnTo>
                      <a:pt x="1430" y="9647"/>
                    </a:lnTo>
                    <a:lnTo>
                      <a:pt x="1386" y="9665"/>
                    </a:lnTo>
                    <a:lnTo>
                      <a:pt x="1335" y="9680"/>
                    </a:lnTo>
                    <a:lnTo>
                      <a:pt x="1273" y="9683"/>
                    </a:lnTo>
                    <a:lnTo>
                      <a:pt x="1248" y="9683"/>
                    </a:lnTo>
                    <a:lnTo>
                      <a:pt x="1219" y="9680"/>
                    </a:lnTo>
                    <a:lnTo>
                      <a:pt x="1146" y="9665"/>
                    </a:lnTo>
                    <a:lnTo>
                      <a:pt x="1091" y="9643"/>
                    </a:lnTo>
                    <a:lnTo>
                      <a:pt x="1051" y="9614"/>
                    </a:lnTo>
                    <a:lnTo>
                      <a:pt x="1022" y="9585"/>
                    </a:lnTo>
                    <a:lnTo>
                      <a:pt x="1000" y="9556"/>
                    </a:lnTo>
                    <a:lnTo>
                      <a:pt x="986" y="9530"/>
                    </a:lnTo>
                    <a:lnTo>
                      <a:pt x="979" y="9516"/>
                    </a:lnTo>
                    <a:lnTo>
                      <a:pt x="971" y="9501"/>
                    </a:lnTo>
                    <a:lnTo>
                      <a:pt x="964" y="9494"/>
                    </a:lnTo>
                    <a:lnTo>
                      <a:pt x="953" y="9487"/>
                    </a:lnTo>
                    <a:lnTo>
                      <a:pt x="946" y="9480"/>
                    </a:lnTo>
                    <a:lnTo>
                      <a:pt x="939" y="9480"/>
                    </a:lnTo>
                    <a:lnTo>
                      <a:pt x="931" y="9480"/>
                    </a:lnTo>
                    <a:lnTo>
                      <a:pt x="928" y="9480"/>
                    </a:lnTo>
                    <a:lnTo>
                      <a:pt x="851" y="9469"/>
                    </a:lnTo>
                    <a:lnTo>
                      <a:pt x="775" y="9443"/>
                    </a:lnTo>
                    <a:lnTo>
                      <a:pt x="706" y="9403"/>
                    </a:lnTo>
                    <a:lnTo>
                      <a:pt x="648" y="9352"/>
                    </a:lnTo>
                    <a:lnTo>
                      <a:pt x="597" y="9287"/>
                    </a:lnTo>
                    <a:lnTo>
                      <a:pt x="564" y="9218"/>
                    </a:lnTo>
                    <a:lnTo>
                      <a:pt x="542" y="9148"/>
                    </a:lnTo>
                    <a:lnTo>
                      <a:pt x="535" y="9076"/>
                    </a:lnTo>
                    <a:lnTo>
                      <a:pt x="473" y="9032"/>
                    </a:lnTo>
                    <a:lnTo>
                      <a:pt x="418" y="8974"/>
                    </a:lnTo>
                    <a:lnTo>
                      <a:pt x="382" y="8908"/>
                    </a:lnTo>
                    <a:lnTo>
                      <a:pt x="360" y="8835"/>
                    </a:lnTo>
                    <a:lnTo>
                      <a:pt x="353" y="8763"/>
                    </a:lnTo>
                    <a:lnTo>
                      <a:pt x="364" y="8690"/>
                    </a:lnTo>
                    <a:lnTo>
                      <a:pt x="393" y="8621"/>
                    </a:lnTo>
                    <a:lnTo>
                      <a:pt x="328" y="8584"/>
                    </a:lnTo>
                    <a:lnTo>
                      <a:pt x="269" y="8537"/>
                    </a:lnTo>
                    <a:lnTo>
                      <a:pt x="222" y="8479"/>
                    </a:lnTo>
                    <a:lnTo>
                      <a:pt x="186" y="8410"/>
                    </a:lnTo>
                    <a:lnTo>
                      <a:pt x="164" y="8337"/>
                    </a:lnTo>
                    <a:lnTo>
                      <a:pt x="157" y="8261"/>
                    </a:lnTo>
                    <a:lnTo>
                      <a:pt x="168" y="8173"/>
                    </a:lnTo>
                    <a:lnTo>
                      <a:pt x="193" y="8093"/>
                    </a:lnTo>
                    <a:lnTo>
                      <a:pt x="240" y="8020"/>
                    </a:lnTo>
                    <a:lnTo>
                      <a:pt x="171" y="7966"/>
                    </a:lnTo>
                    <a:lnTo>
                      <a:pt x="113" y="7897"/>
                    </a:lnTo>
                    <a:lnTo>
                      <a:pt x="69" y="7820"/>
                    </a:lnTo>
                    <a:lnTo>
                      <a:pt x="44" y="7729"/>
                    </a:lnTo>
                    <a:lnTo>
                      <a:pt x="33" y="7635"/>
                    </a:lnTo>
                    <a:lnTo>
                      <a:pt x="44" y="7547"/>
                    </a:lnTo>
                    <a:lnTo>
                      <a:pt x="66" y="7464"/>
                    </a:lnTo>
                    <a:lnTo>
                      <a:pt x="102" y="7387"/>
                    </a:lnTo>
                    <a:lnTo>
                      <a:pt x="153" y="7322"/>
                    </a:lnTo>
                    <a:lnTo>
                      <a:pt x="106" y="7271"/>
                    </a:lnTo>
                    <a:lnTo>
                      <a:pt x="73" y="7213"/>
                    </a:lnTo>
                    <a:lnTo>
                      <a:pt x="51" y="7151"/>
                    </a:lnTo>
                    <a:lnTo>
                      <a:pt x="44" y="7085"/>
                    </a:lnTo>
                    <a:lnTo>
                      <a:pt x="55" y="7009"/>
                    </a:lnTo>
                    <a:lnTo>
                      <a:pt x="80" y="6940"/>
                    </a:lnTo>
                    <a:lnTo>
                      <a:pt x="124" y="6878"/>
                    </a:lnTo>
                    <a:lnTo>
                      <a:pt x="178" y="6823"/>
                    </a:lnTo>
                    <a:lnTo>
                      <a:pt x="157" y="6772"/>
                    </a:lnTo>
                    <a:lnTo>
                      <a:pt x="142" y="6721"/>
                    </a:lnTo>
                    <a:lnTo>
                      <a:pt x="138" y="6663"/>
                    </a:lnTo>
                    <a:lnTo>
                      <a:pt x="146" y="6594"/>
                    </a:lnTo>
                    <a:lnTo>
                      <a:pt x="168" y="6525"/>
                    </a:lnTo>
                    <a:lnTo>
                      <a:pt x="208" y="6467"/>
                    </a:lnTo>
                    <a:lnTo>
                      <a:pt x="255" y="6419"/>
                    </a:lnTo>
                    <a:lnTo>
                      <a:pt x="313" y="6379"/>
                    </a:lnTo>
                    <a:lnTo>
                      <a:pt x="382" y="6357"/>
                    </a:lnTo>
                    <a:lnTo>
                      <a:pt x="455" y="6347"/>
                    </a:lnTo>
                    <a:lnTo>
                      <a:pt x="509" y="6354"/>
                    </a:lnTo>
                    <a:lnTo>
                      <a:pt x="560" y="6368"/>
                    </a:lnTo>
                    <a:lnTo>
                      <a:pt x="611" y="6328"/>
                    </a:lnTo>
                    <a:lnTo>
                      <a:pt x="666" y="6299"/>
                    </a:lnTo>
                    <a:lnTo>
                      <a:pt x="724" y="6281"/>
                    </a:lnTo>
                    <a:lnTo>
                      <a:pt x="786" y="6274"/>
                    </a:lnTo>
                    <a:lnTo>
                      <a:pt x="859" y="6285"/>
                    </a:lnTo>
                    <a:lnTo>
                      <a:pt x="928" y="6306"/>
                    </a:lnTo>
                    <a:lnTo>
                      <a:pt x="986" y="6347"/>
                    </a:lnTo>
                    <a:lnTo>
                      <a:pt x="1037" y="6397"/>
                    </a:lnTo>
                    <a:lnTo>
                      <a:pt x="1073" y="6459"/>
                    </a:lnTo>
                    <a:lnTo>
                      <a:pt x="1102" y="6448"/>
                    </a:lnTo>
                    <a:lnTo>
                      <a:pt x="1131" y="6437"/>
                    </a:lnTo>
                    <a:lnTo>
                      <a:pt x="1124" y="6336"/>
                    </a:lnTo>
                    <a:lnTo>
                      <a:pt x="1128" y="6248"/>
                    </a:lnTo>
                    <a:lnTo>
                      <a:pt x="1142" y="6168"/>
                    </a:lnTo>
                    <a:lnTo>
                      <a:pt x="1168" y="6099"/>
                    </a:lnTo>
                    <a:lnTo>
                      <a:pt x="1197" y="6037"/>
                    </a:lnTo>
                    <a:lnTo>
                      <a:pt x="1230" y="5983"/>
                    </a:lnTo>
                    <a:lnTo>
                      <a:pt x="1266" y="5935"/>
                    </a:lnTo>
                    <a:lnTo>
                      <a:pt x="1302" y="5892"/>
                    </a:lnTo>
                    <a:lnTo>
                      <a:pt x="1339" y="5855"/>
                    </a:lnTo>
                    <a:lnTo>
                      <a:pt x="1313" y="5852"/>
                    </a:lnTo>
                    <a:lnTo>
                      <a:pt x="1288" y="5852"/>
                    </a:lnTo>
                    <a:lnTo>
                      <a:pt x="1230" y="5855"/>
                    </a:lnTo>
                    <a:lnTo>
                      <a:pt x="1182" y="5870"/>
                    </a:lnTo>
                    <a:lnTo>
                      <a:pt x="1142" y="5895"/>
                    </a:lnTo>
                    <a:lnTo>
                      <a:pt x="1124" y="5910"/>
                    </a:lnTo>
                    <a:lnTo>
                      <a:pt x="1037" y="5979"/>
                    </a:lnTo>
                    <a:lnTo>
                      <a:pt x="953" y="6044"/>
                    </a:lnTo>
                    <a:lnTo>
                      <a:pt x="862" y="6106"/>
                    </a:lnTo>
                    <a:lnTo>
                      <a:pt x="768" y="6161"/>
                    </a:lnTo>
                    <a:lnTo>
                      <a:pt x="669" y="6208"/>
                    </a:lnTo>
                    <a:lnTo>
                      <a:pt x="560" y="6245"/>
                    </a:lnTo>
                    <a:lnTo>
                      <a:pt x="480" y="6263"/>
                    </a:lnTo>
                    <a:lnTo>
                      <a:pt x="418" y="6274"/>
                    </a:lnTo>
                    <a:lnTo>
                      <a:pt x="368" y="6277"/>
                    </a:lnTo>
                    <a:lnTo>
                      <a:pt x="324" y="6274"/>
                    </a:lnTo>
                    <a:lnTo>
                      <a:pt x="291" y="6263"/>
                    </a:lnTo>
                    <a:lnTo>
                      <a:pt x="269" y="6241"/>
                    </a:lnTo>
                    <a:lnTo>
                      <a:pt x="258" y="6223"/>
                    </a:lnTo>
                    <a:lnTo>
                      <a:pt x="248" y="6194"/>
                    </a:lnTo>
                    <a:lnTo>
                      <a:pt x="244" y="6150"/>
                    </a:lnTo>
                    <a:lnTo>
                      <a:pt x="237" y="6095"/>
                    </a:lnTo>
                    <a:lnTo>
                      <a:pt x="233" y="6026"/>
                    </a:lnTo>
                    <a:lnTo>
                      <a:pt x="229" y="5935"/>
                    </a:lnTo>
                    <a:lnTo>
                      <a:pt x="226" y="5844"/>
                    </a:lnTo>
                    <a:lnTo>
                      <a:pt x="218" y="5761"/>
                    </a:lnTo>
                    <a:lnTo>
                      <a:pt x="204" y="5673"/>
                    </a:lnTo>
                    <a:lnTo>
                      <a:pt x="182" y="5582"/>
                    </a:lnTo>
                    <a:lnTo>
                      <a:pt x="149" y="5488"/>
                    </a:lnTo>
                    <a:lnTo>
                      <a:pt x="109" y="5390"/>
                    </a:lnTo>
                    <a:lnTo>
                      <a:pt x="73" y="5288"/>
                    </a:lnTo>
                    <a:lnTo>
                      <a:pt x="37" y="5186"/>
                    </a:lnTo>
                    <a:lnTo>
                      <a:pt x="11" y="5073"/>
                    </a:lnTo>
                    <a:lnTo>
                      <a:pt x="0" y="4967"/>
                    </a:lnTo>
                    <a:lnTo>
                      <a:pt x="4" y="4858"/>
                    </a:lnTo>
                    <a:lnTo>
                      <a:pt x="22" y="4756"/>
                    </a:lnTo>
                    <a:lnTo>
                      <a:pt x="55" y="4662"/>
                    </a:lnTo>
                    <a:lnTo>
                      <a:pt x="102" y="4574"/>
                    </a:lnTo>
                    <a:lnTo>
                      <a:pt x="138" y="4523"/>
                    </a:lnTo>
                    <a:lnTo>
                      <a:pt x="189" y="4462"/>
                    </a:lnTo>
                    <a:lnTo>
                      <a:pt x="248" y="4396"/>
                    </a:lnTo>
                    <a:lnTo>
                      <a:pt x="317" y="4320"/>
                    </a:lnTo>
                    <a:lnTo>
                      <a:pt x="386" y="4243"/>
                    </a:lnTo>
                    <a:lnTo>
                      <a:pt x="462" y="4167"/>
                    </a:lnTo>
                    <a:lnTo>
                      <a:pt x="539" y="4094"/>
                    </a:lnTo>
                    <a:lnTo>
                      <a:pt x="615" y="4029"/>
                    </a:lnTo>
                    <a:lnTo>
                      <a:pt x="684" y="3967"/>
                    </a:lnTo>
                    <a:lnTo>
                      <a:pt x="749" y="3916"/>
                    </a:lnTo>
                    <a:lnTo>
                      <a:pt x="808" y="3879"/>
                    </a:lnTo>
                    <a:lnTo>
                      <a:pt x="848" y="3861"/>
                    </a:lnTo>
                    <a:lnTo>
                      <a:pt x="902" y="3847"/>
                    </a:lnTo>
                    <a:lnTo>
                      <a:pt x="971" y="3839"/>
                    </a:lnTo>
                    <a:lnTo>
                      <a:pt x="1051" y="3836"/>
                    </a:lnTo>
                    <a:lnTo>
                      <a:pt x="1182" y="3843"/>
                    </a:lnTo>
                    <a:lnTo>
                      <a:pt x="1328" y="3854"/>
                    </a:lnTo>
                    <a:lnTo>
                      <a:pt x="1470" y="3872"/>
                    </a:lnTo>
                    <a:lnTo>
                      <a:pt x="1608" y="3894"/>
                    </a:lnTo>
                    <a:lnTo>
                      <a:pt x="1728" y="3916"/>
                    </a:lnTo>
                    <a:lnTo>
                      <a:pt x="1782" y="3923"/>
                    </a:lnTo>
                    <a:lnTo>
                      <a:pt x="1826" y="3930"/>
                    </a:lnTo>
                    <a:lnTo>
                      <a:pt x="1862" y="3934"/>
                    </a:lnTo>
                    <a:lnTo>
                      <a:pt x="1950" y="3941"/>
                    </a:lnTo>
                    <a:lnTo>
                      <a:pt x="2044" y="3934"/>
                    </a:lnTo>
                    <a:lnTo>
                      <a:pt x="2153" y="3923"/>
                    </a:lnTo>
                    <a:lnTo>
                      <a:pt x="2281" y="3901"/>
                    </a:lnTo>
                    <a:lnTo>
                      <a:pt x="2266" y="3690"/>
                    </a:lnTo>
                    <a:lnTo>
                      <a:pt x="2251" y="3476"/>
                    </a:lnTo>
                    <a:lnTo>
                      <a:pt x="2241" y="3272"/>
                    </a:lnTo>
                    <a:lnTo>
                      <a:pt x="2241" y="3206"/>
                    </a:lnTo>
                    <a:lnTo>
                      <a:pt x="2237" y="3115"/>
                    </a:lnTo>
                    <a:lnTo>
                      <a:pt x="2237" y="3010"/>
                    </a:lnTo>
                    <a:lnTo>
                      <a:pt x="2237" y="2882"/>
                    </a:lnTo>
                    <a:lnTo>
                      <a:pt x="2237" y="2744"/>
                    </a:lnTo>
                    <a:lnTo>
                      <a:pt x="2237" y="2591"/>
                    </a:lnTo>
                    <a:lnTo>
                      <a:pt x="2237" y="2431"/>
                    </a:lnTo>
                    <a:lnTo>
                      <a:pt x="2241" y="2260"/>
                    </a:lnTo>
                    <a:lnTo>
                      <a:pt x="2241" y="2082"/>
                    </a:lnTo>
                    <a:lnTo>
                      <a:pt x="2244" y="1900"/>
                    </a:lnTo>
                    <a:lnTo>
                      <a:pt x="2248" y="1714"/>
                    </a:lnTo>
                    <a:lnTo>
                      <a:pt x="2251" y="1532"/>
                    </a:lnTo>
                    <a:lnTo>
                      <a:pt x="2255" y="1347"/>
                    </a:lnTo>
                    <a:lnTo>
                      <a:pt x="2259" y="1169"/>
                    </a:lnTo>
                    <a:lnTo>
                      <a:pt x="2262" y="994"/>
                    </a:lnTo>
                    <a:lnTo>
                      <a:pt x="2266" y="830"/>
                    </a:lnTo>
                    <a:lnTo>
                      <a:pt x="2270" y="674"/>
                    </a:lnTo>
                    <a:lnTo>
                      <a:pt x="2270" y="532"/>
                    </a:lnTo>
                    <a:lnTo>
                      <a:pt x="2273" y="404"/>
                    </a:lnTo>
                    <a:lnTo>
                      <a:pt x="2277" y="292"/>
                    </a:lnTo>
                    <a:lnTo>
                      <a:pt x="2281" y="197"/>
                    </a:lnTo>
                    <a:lnTo>
                      <a:pt x="2281" y="121"/>
                    </a:lnTo>
                    <a:lnTo>
                      <a:pt x="2281" y="70"/>
                    </a:lnTo>
                    <a:lnTo>
                      <a:pt x="2284" y="44"/>
                    </a:lnTo>
                    <a:lnTo>
                      <a:pt x="2284"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88830" name="Freeform 62"/>
              <p:cNvSpPr>
                <a:spLocks/>
              </p:cNvSpPr>
              <p:nvPr/>
            </p:nvSpPr>
            <p:spPr bwMode="auto">
              <a:xfrm>
                <a:off x="6150" y="5957"/>
                <a:ext cx="589" cy="531"/>
              </a:xfrm>
              <a:custGeom>
                <a:avLst/>
                <a:gdLst/>
                <a:ahLst/>
                <a:cxnLst>
                  <a:cxn ang="0">
                    <a:pos x="396" y="0"/>
                  </a:cxn>
                  <a:cxn ang="0">
                    <a:pos x="447" y="0"/>
                  </a:cxn>
                  <a:cxn ang="0">
                    <a:pos x="491" y="11"/>
                  </a:cxn>
                  <a:cxn ang="0">
                    <a:pos x="531" y="22"/>
                  </a:cxn>
                  <a:cxn ang="0">
                    <a:pos x="564" y="36"/>
                  </a:cxn>
                  <a:cxn ang="0">
                    <a:pos x="582" y="58"/>
                  </a:cxn>
                  <a:cxn ang="0">
                    <a:pos x="589" y="80"/>
                  </a:cxn>
                  <a:cxn ang="0">
                    <a:pos x="582" y="102"/>
                  </a:cxn>
                  <a:cxn ang="0">
                    <a:pos x="556" y="131"/>
                  </a:cxn>
                  <a:cxn ang="0">
                    <a:pos x="509" y="160"/>
                  </a:cxn>
                  <a:cxn ang="0">
                    <a:pos x="422" y="203"/>
                  </a:cxn>
                  <a:cxn ang="0">
                    <a:pos x="356" y="243"/>
                  </a:cxn>
                  <a:cxn ang="0">
                    <a:pos x="309" y="280"/>
                  </a:cxn>
                  <a:cxn ang="0">
                    <a:pos x="276" y="313"/>
                  </a:cxn>
                  <a:cxn ang="0">
                    <a:pos x="255" y="342"/>
                  </a:cxn>
                  <a:cxn ang="0">
                    <a:pos x="240" y="371"/>
                  </a:cxn>
                  <a:cxn ang="0">
                    <a:pos x="233" y="396"/>
                  </a:cxn>
                  <a:cxn ang="0">
                    <a:pos x="225" y="422"/>
                  </a:cxn>
                  <a:cxn ang="0">
                    <a:pos x="215" y="444"/>
                  </a:cxn>
                  <a:cxn ang="0">
                    <a:pos x="204" y="462"/>
                  </a:cxn>
                  <a:cxn ang="0">
                    <a:pos x="182" y="491"/>
                  </a:cxn>
                  <a:cxn ang="0">
                    <a:pos x="153" y="531"/>
                  </a:cxn>
                  <a:cxn ang="0">
                    <a:pos x="91" y="447"/>
                  </a:cxn>
                  <a:cxn ang="0">
                    <a:pos x="47" y="364"/>
                  </a:cxn>
                  <a:cxn ang="0">
                    <a:pos x="18" y="284"/>
                  </a:cxn>
                  <a:cxn ang="0">
                    <a:pos x="4" y="203"/>
                  </a:cxn>
                  <a:cxn ang="0">
                    <a:pos x="0" y="127"/>
                  </a:cxn>
                  <a:cxn ang="0">
                    <a:pos x="0" y="62"/>
                  </a:cxn>
                  <a:cxn ang="0">
                    <a:pos x="98" y="36"/>
                  </a:cxn>
                  <a:cxn ang="0">
                    <a:pos x="185" y="22"/>
                  </a:cxn>
                  <a:cxn ang="0">
                    <a:pos x="255" y="11"/>
                  </a:cxn>
                  <a:cxn ang="0">
                    <a:pos x="309" y="3"/>
                  </a:cxn>
                  <a:cxn ang="0">
                    <a:pos x="345" y="0"/>
                  </a:cxn>
                  <a:cxn ang="0">
                    <a:pos x="396" y="0"/>
                  </a:cxn>
                </a:cxnLst>
                <a:rect l="0" t="0" r="r" b="b"/>
                <a:pathLst>
                  <a:path w="589" h="531">
                    <a:moveTo>
                      <a:pt x="396" y="0"/>
                    </a:moveTo>
                    <a:lnTo>
                      <a:pt x="447" y="0"/>
                    </a:lnTo>
                    <a:lnTo>
                      <a:pt x="491" y="11"/>
                    </a:lnTo>
                    <a:lnTo>
                      <a:pt x="531" y="22"/>
                    </a:lnTo>
                    <a:lnTo>
                      <a:pt x="564" y="36"/>
                    </a:lnTo>
                    <a:lnTo>
                      <a:pt x="582" y="58"/>
                    </a:lnTo>
                    <a:lnTo>
                      <a:pt x="589" y="80"/>
                    </a:lnTo>
                    <a:lnTo>
                      <a:pt x="582" y="102"/>
                    </a:lnTo>
                    <a:lnTo>
                      <a:pt x="556" y="131"/>
                    </a:lnTo>
                    <a:lnTo>
                      <a:pt x="509" y="160"/>
                    </a:lnTo>
                    <a:lnTo>
                      <a:pt x="422" y="203"/>
                    </a:lnTo>
                    <a:lnTo>
                      <a:pt x="356" y="243"/>
                    </a:lnTo>
                    <a:lnTo>
                      <a:pt x="309" y="280"/>
                    </a:lnTo>
                    <a:lnTo>
                      <a:pt x="276" y="313"/>
                    </a:lnTo>
                    <a:lnTo>
                      <a:pt x="255" y="342"/>
                    </a:lnTo>
                    <a:lnTo>
                      <a:pt x="240" y="371"/>
                    </a:lnTo>
                    <a:lnTo>
                      <a:pt x="233" y="396"/>
                    </a:lnTo>
                    <a:lnTo>
                      <a:pt x="225" y="422"/>
                    </a:lnTo>
                    <a:lnTo>
                      <a:pt x="215" y="444"/>
                    </a:lnTo>
                    <a:lnTo>
                      <a:pt x="204" y="462"/>
                    </a:lnTo>
                    <a:lnTo>
                      <a:pt x="182" y="491"/>
                    </a:lnTo>
                    <a:lnTo>
                      <a:pt x="153" y="531"/>
                    </a:lnTo>
                    <a:lnTo>
                      <a:pt x="91" y="447"/>
                    </a:lnTo>
                    <a:lnTo>
                      <a:pt x="47" y="364"/>
                    </a:lnTo>
                    <a:lnTo>
                      <a:pt x="18" y="284"/>
                    </a:lnTo>
                    <a:lnTo>
                      <a:pt x="4" y="203"/>
                    </a:lnTo>
                    <a:lnTo>
                      <a:pt x="0" y="127"/>
                    </a:lnTo>
                    <a:lnTo>
                      <a:pt x="0" y="62"/>
                    </a:lnTo>
                    <a:lnTo>
                      <a:pt x="98" y="36"/>
                    </a:lnTo>
                    <a:lnTo>
                      <a:pt x="185" y="22"/>
                    </a:lnTo>
                    <a:lnTo>
                      <a:pt x="255" y="11"/>
                    </a:lnTo>
                    <a:lnTo>
                      <a:pt x="309" y="3"/>
                    </a:lnTo>
                    <a:lnTo>
                      <a:pt x="345" y="0"/>
                    </a:lnTo>
                    <a:lnTo>
                      <a:pt x="396" y="0"/>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88831" name="Freeform 63"/>
              <p:cNvSpPr>
                <a:spLocks noEditPoints="1"/>
              </p:cNvSpPr>
              <p:nvPr/>
            </p:nvSpPr>
            <p:spPr bwMode="auto">
              <a:xfrm>
                <a:off x="6139" y="5946"/>
                <a:ext cx="611" cy="557"/>
              </a:xfrm>
              <a:custGeom>
                <a:avLst/>
                <a:gdLst/>
                <a:ahLst/>
                <a:cxnLst>
                  <a:cxn ang="0">
                    <a:pos x="356" y="22"/>
                  </a:cxn>
                  <a:cxn ang="0">
                    <a:pos x="269" y="33"/>
                  </a:cxn>
                  <a:cxn ang="0">
                    <a:pos x="113" y="58"/>
                  </a:cxn>
                  <a:cxn ang="0">
                    <a:pos x="22" y="98"/>
                  </a:cxn>
                  <a:cxn ang="0">
                    <a:pos x="25" y="200"/>
                  </a:cxn>
                  <a:cxn ang="0">
                    <a:pos x="65" y="367"/>
                  </a:cxn>
                  <a:cxn ang="0">
                    <a:pos x="164" y="524"/>
                  </a:cxn>
                  <a:cxn ang="0">
                    <a:pos x="185" y="495"/>
                  </a:cxn>
                  <a:cxn ang="0">
                    <a:pos x="207" y="469"/>
                  </a:cxn>
                  <a:cxn ang="0">
                    <a:pos x="215" y="455"/>
                  </a:cxn>
                  <a:cxn ang="0">
                    <a:pos x="226" y="426"/>
                  </a:cxn>
                  <a:cxn ang="0">
                    <a:pos x="247" y="367"/>
                  </a:cxn>
                  <a:cxn ang="0">
                    <a:pos x="295" y="305"/>
                  </a:cxn>
                  <a:cxn ang="0">
                    <a:pos x="375" y="240"/>
                  </a:cxn>
                  <a:cxn ang="0">
                    <a:pos x="513" y="160"/>
                  </a:cxn>
                  <a:cxn ang="0">
                    <a:pos x="575" y="120"/>
                  </a:cxn>
                  <a:cxn ang="0">
                    <a:pos x="589" y="98"/>
                  </a:cxn>
                  <a:cxn ang="0">
                    <a:pos x="589" y="80"/>
                  </a:cxn>
                  <a:cxn ang="0">
                    <a:pos x="578" y="62"/>
                  </a:cxn>
                  <a:cxn ang="0">
                    <a:pos x="553" y="47"/>
                  </a:cxn>
                  <a:cxn ang="0">
                    <a:pos x="473" y="25"/>
                  </a:cxn>
                  <a:cxn ang="0">
                    <a:pos x="400" y="0"/>
                  </a:cxn>
                  <a:cxn ang="0">
                    <a:pos x="513" y="11"/>
                  </a:cxn>
                  <a:cxn ang="0">
                    <a:pos x="593" y="47"/>
                  </a:cxn>
                  <a:cxn ang="0">
                    <a:pos x="607" y="73"/>
                  </a:cxn>
                  <a:cxn ang="0">
                    <a:pos x="607" y="105"/>
                  </a:cxn>
                  <a:cxn ang="0">
                    <a:pos x="589" y="134"/>
                  </a:cxn>
                  <a:cxn ang="0">
                    <a:pos x="524" y="178"/>
                  </a:cxn>
                  <a:cxn ang="0">
                    <a:pos x="393" y="251"/>
                  </a:cxn>
                  <a:cxn ang="0">
                    <a:pos x="316" y="313"/>
                  </a:cxn>
                  <a:cxn ang="0">
                    <a:pos x="266" y="375"/>
                  </a:cxn>
                  <a:cxn ang="0">
                    <a:pos x="247" y="422"/>
                  </a:cxn>
                  <a:cxn ang="0">
                    <a:pos x="236" y="458"/>
                  </a:cxn>
                  <a:cxn ang="0">
                    <a:pos x="226" y="480"/>
                  </a:cxn>
                  <a:cxn ang="0">
                    <a:pos x="204" y="509"/>
                  </a:cxn>
                  <a:cxn ang="0">
                    <a:pos x="171" y="546"/>
                  </a:cxn>
                  <a:cxn ang="0">
                    <a:pos x="156" y="546"/>
                  </a:cxn>
                  <a:cxn ang="0">
                    <a:pos x="47" y="375"/>
                  </a:cxn>
                  <a:cxn ang="0">
                    <a:pos x="4" y="204"/>
                  </a:cxn>
                  <a:cxn ang="0">
                    <a:pos x="0" y="98"/>
                  </a:cxn>
                  <a:cxn ang="0">
                    <a:pos x="4" y="62"/>
                  </a:cxn>
                  <a:cxn ang="0">
                    <a:pos x="109" y="40"/>
                  </a:cxn>
                  <a:cxn ang="0">
                    <a:pos x="266" y="11"/>
                  </a:cxn>
                  <a:cxn ang="0">
                    <a:pos x="353" y="0"/>
                  </a:cxn>
                </a:cxnLst>
                <a:rect l="0" t="0" r="r" b="b"/>
                <a:pathLst>
                  <a:path w="611" h="557">
                    <a:moveTo>
                      <a:pt x="400" y="18"/>
                    </a:moveTo>
                    <a:lnTo>
                      <a:pt x="356" y="22"/>
                    </a:lnTo>
                    <a:lnTo>
                      <a:pt x="320" y="25"/>
                    </a:lnTo>
                    <a:lnTo>
                      <a:pt x="269" y="33"/>
                    </a:lnTo>
                    <a:lnTo>
                      <a:pt x="196" y="43"/>
                    </a:lnTo>
                    <a:lnTo>
                      <a:pt x="113" y="58"/>
                    </a:lnTo>
                    <a:lnTo>
                      <a:pt x="22" y="80"/>
                    </a:lnTo>
                    <a:lnTo>
                      <a:pt x="22" y="98"/>
                    </a:lnTo>
                    <a:lnTo>
                      <a:pt x="22" y="123"/>
                    </a:lnTo>
                    <a:lnTo>
                      <a:pt x="25" y="200"/>
                    </a:lnTo>
                    <a:lnTo>
                      <a:pt x="40" y="280"/>
                    </a:lnTo>
                    <a:lnTo>
                      <a:pt x="65" y="367"/>
                    </a:lnTo>
                    <a:lnTo>
                      <a:pt x="109" y="451"/>
                    </a:lnTo>
                    <a:lnTo>
                      <a:pt x="164" y="524"/>
                    </a:lnTo>
                    <a:lnTo>
                      <a:pt x="171" y="513"/>
                    </a:lnTo>
                    <a:lnTo>
                      <a:pt x="185" y="495"/>
                    </a:lnTo>
                    <a:lnTo>
                      <a:pt x="196" y="480"/>
                    </a:lnTo>
                    <a:lnTo>
                      <a:pt x="207" y="469"/>
                    </a:lnTo>
                    <a:lnTo>
                      <a:pt x="211" y="462"/>
                    </a:lnTo>
                    <a:lnTo>
                      <a:pt x="215" y="455"/>
                    </a:lnTo>
                    <a:lnTo>
                      <a:pt x="218" y="451"/>
                    </a:lnTo>
                    <a:lnTo>
                      <a:pt x="226" y="426"/>
                    </a:lnTo>
                    <a:lnTo>
                      <a:pt x="236" y="396"/>
                    </a:lnTo>
                    <a:lnTo>
                      <a:pt x="247" y="367"/>
                    </a:lnTo>
                    <a:lnTo>
                      <a:pt x="269" y="335"/>
                    </a:lnTo>
                    <a:lnTo>
                      <a:pt x="295" y="305"/>
                    </a:lnTo>
                    <a:lnTo>
                      <a:pt x="327" y="273"/>
                    </a:lnTo>
                    <a:lnTo>
                      <a:pt x="375" y="240"/>
                    </a:lnTo>
                    <a:lnTo>
                      <a:pt x="436" y="200"/>
                    </a:lnTo>
                    <a:lnTo>
                      <a:pt x="513" y="160"/>
                    </a:lnTo>
                    <a:lnTo>
                      <a:pt x="549" y="138"/>
                    </a:lnTo>
                    <a:lnTo>
                      <a:pt x="575" y="120"/>
                    </a:lnTo>
                    <a:lnTo>
                      <a:pt x="586" y="109"/>
                    </a:lnTo>
                    <a:lnTo>
                      <a:pt x="589" y="98"/>
                    </a:lnTo>
                    <a:lnTo>
                      <a:pt x="593" y="87"/>
                    </a:lnTo>
                    <a:lnTo>
                      <a:pt x="589" y="80"/>
                    </a:lnTo>
                    <a:lnTo>
                      <a:pt x="586" y="73"/>
                    </a:lnTo>
                    <a:lnTo>
                      <a:pt x="578" y="62"/>
                    </a:lnTo>
                    <a:lnTo>
                      <a:pt x="567" y="54"/>
                    </a:lnTo>
                    <a:lnTo>
                      <a:pt x="553" y="47"/>
                    </a:lnTo>
                    <a:lnTo>
                      <a:pt x="535" y="40"/>
                    </a:lnTo>
                    <a:lnTo>
                      <a:pt x="473" y="25"/>
                    </a:lnTo>
                    <a:lnTo>
                      <a:pt x="400" y="18"/>
                    </a:lnTo>
                    <a:close/>
                    <a:moveTo>
                      <a:pt x="400" y="0"/>
                    </a:moveTo>
                    <a:lnTo>
                      <a:pt x="458" y="3"/>
                    </a:lnTo>
                    <a:lnTo>
                      <a:pt x="513" y="11"/>
                    </a:lnTo>
                    <a:lnTo>
                      <a:pt x="556" y="25"/>
                    </a:lnTo>
                    <a:lnTo>
                      <a:pt x="593" y="47"/>
                    </a:lnTo>
                    <a:lnTo>
                      <a:pt x="604" y="62"/>
                    </a:lnTo>
                    <a:lnTo>
                      <a:pt x="607" y="73"/>
                    </a:lnTo>
                    <a:lnTo>
                      <a:pt x="611" y="87"/>
                    </a:lnTo>
                    <a:lnTo>
                      <a:pt x="607" y="105"/>
                    </a:lnTo>
                    <a:lnTo>
                      <a:pt x="600" y="120"/>
                    </a:lnTo>
                    <a:lnTo>
                      <a:pt x="589" y="134"/>
                    </a:lnTo>
                    <a:lnTo>
                      <a:pt x="560" y="156"/>
                    </a:lnTo>
                    <a:lnTo>
                      <a:pt x="524" y="178"/>
                    </a:lnTo>
                    <a:lnTo>
                      <a:pt x="451" y="218"/>
                    </a:lnTo>
                    <a:lnTo>
                      <a:pt x="393" y="251"/>
                    </a:lnTo>
                    <a:lnTo>
                      <a:pt x="349" y="284"/>
                    </a:lnTo>
                    <a:lnTo>
                      <a:pt x="316" y="313"/>
                    </a:lnTo>
                    <a:lnTo>
                      <a:pt x="284" y="345"/>
                    </a:lnTo>
                    <a:lnTo>
                      <a:pt x="266" y="375"/>
                    </a:lnTo>
                    <a:lnTo>
                      <a:pt x="255" y="404"/>
                    </a:lnTo>
                    <a:lnTo>
                      <a:pt x="247" y="422"/>
                    </a:lnTo>
                    <a:lnTo>
                      <a:pt x="244" y="440"/>
                    </a:lnTo>
                    <a:lnTo>
                      <a:pt x="236" y="458"/>
                    </a:lnTo>
                    <a:lnTo>
                      <a:pt x="233" y="469"/>
                    </a:lnTo>
                    <a:lnTo>
                      <a:pt x="226" y="480"/>
                    </a:lnTo>
                    <a:lnTo>
                      <a:pt x="215" y="495"/>
                    </a:lnTo>
                    <a:lnTo>
                      <a:pt x="204" y="509"/>
                    </a:lnTo>
                    <a:lnTo>
                      <a:pt x="189" y="527"/>
                    </a:lnTo>
                    <a:lnTo>
                      <a:pt x="171" y="546"/>
                    </a:lnTo>
                    <a:lnTo>
                      <a:pt x="164" y="557"/>
                    </a:lnTo>
                    <a:lnTo>
                      <a:pt x="156" y="546"/>
                    </a:lnTo>
                    <a:lnTo>
                      <a:pt x="91" y="462"/>
                    </a:lnTo>
                    <a:lnTo>
                      <a:pt x="47" y="375"/>
                    </a:lnTo>
                    <a:lnTo>
                      <a:pt x="18" y="287"/>
                    </a:lnTo>
                    <a:lnTo>
                      <a:pt x="4" y="204"/>
                    </a:lnTo>
                    <a:lnTo>
                      <a:pt x="0" y="123"/>
                    </a:lnTo>
                    <a:lnTo>
                      <a:pt x="0" y="98"/>
                    </a:lnTo>
                    <a:lnTo>
                      <a:pt x="0" y="69"/>
                    </a:lnTo>
                    <a:lnTo>
                      <a:pt x="4" y="62"/>
                    </a:lnTo>
                    <a:lnTo>
                      <a:pt x="11" y="62"/>
                    </a:lnTo>
                    <a:lnTo>
                      <a:pt x="109" y="40"/>
                    </a:lnTo>
                    <a:lnTo>
                      <a:pt x="196" y="22"/>
                    </a:lnTo>
                    <a:lnTo>
                      <a:pt x="266" y="11"/>
                    </a:lnTo>
                    <a:lnTo>
                      <a:pt x="320" y="3"/>
                    </a:lnTo>
                    <a:lnTo>
                      <a:pt x="353" y="0"/>
                    </a:lnTo>
                    <a:lnTo>
                      <a:pt x="40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88832" name="Freeform 64"/>
              <p:cNvSpPr>
                <a:spLocks/>
              </p:cNvSpPr>
              <p:nvPr/>
            </p:nvSpPr>
            <p:spPr bwMode="auto">
              <a:xfrm>
                <a:off x="4582" y="9304"/>
                <a:ext cx="931" cy="1827"/>
              </a:xfrm>
              <a:custGeom>
                <a:avLst/>
                <a:gdLst/>
                <a:ahLst/>
                <a:cxnLst>
                  <a:cxn ang="0">
                    <a:pos x="408" y="4"/>
                  </a:cxn>
                  <a:cxn ang="0">
                    <a:pos x="535" y="44"/>
                  </a:cxn>
                  <a:cxn ang="0">
                    <a:pos x="662" y="139"/>
                  </a:cxn>
                  <a:cxn ang="0">
                    <a:pos x="761" y="237"/>
                  </a:cxn>
                  <a:cxn ang="0">
                    <a:pos x="833" y="324"/>
                  </a:cxn>
                  <a:cxn ang="0">
                    <a:pos x="870" y="379"/>
                  </a:cxn>
                  <a:cxn ang="0">
                    <a:pos x="877" y="397"/>
                  </a:cxn>
                  <a:cxn ang="0">
                    <a:pos x="888" y="470"/>
                  </a:cxn>
                  <a:cxn ang="0">
                    <a:pos x="902" y="586"/>
                  </a:cxn>
                  <a:cxn ang="0">
                    <a:pos x="921" y="728"/>
                  </a:cxn>
                  <a:cxn ang="0">
                    <a:pos x="931" y="863"/>
                  </a:cxn>
                  <a:cxn ang="0">
                    <a:pos x="884" y="1001"/>
                  </a:cxn>
                  <a:cxn ang="0">
                    <a:pos x="797" y="1139"/>
                  </a:cxn>
                  <a:cxn ang="0">
                    <a:pos x="706" y="1281"/>
                  </a:cxn>
                  <a:cxn ang="0">
                    <a:pos x="648" y="1427"/>
                  </a:cxn>
                  <a:cxn ang="0">
                    <a:pos x="633" y="1561"/>
                  </a:cxn>
                  <a:cxn ang="0">
                    <a:pos x="633" y="1678"/>
                  </a:cxn>
                  <a:cxn ang="0">
                    <a:pos x="622" y="1765"/>
                  </a:cxn>
                  <a:cxn ang="0">
                    <a:pos x="561" y="1816"/>
                  </a:cxn>
                  <a:cxn ang="0">
                    <a:pos x="466" y="1823"/>
                  </a:cxn>
                  <a:cxn ang="0">
                    <a:pos x="386" y="1791"/>
                  </a:cxn>
                  <a:cxn ang="0">
                    <a:pos x="364" y="1736"/>
                  </a:cxn>
                  <a:cxn ang="0">
                    <a:pos x="360" y="1645"/>
                  </a:cxn>
                  <a:cxn ang="0">
                    <a:pos x="360" y="1540"/>
                  </a:cxn>
                  <a:cxn ang="0">
                    <a:pos x="357" y="1445"/>
                  </a:cxn>
                  <a:cxn ang="0">
                    <a:pos x="328" y="1369"/>
                  </a:cxn>
                  <a:cxn ang="0">
                    <a:pos x="288" y="1259"/>
                  </a:cxn>
                  <a:cxn ang="0">
                    <a:pos x="255" y="1143"/>
                  </a:cxn>
                  <a:cxn ang="0">
                    <a:pos x="237" y="1045"/>
                  </a:cxn>
                  <a:cxn ang="0">
                    <a:pos x="237" y="983"/>
                  </a:cxn>
                  <a:cxn ang="0">
                    <a:pos x="211" y="936"/>
                  </a:cxn>
                  <a:cxn ang="0">
                    <a:pos x="153" y="885"/>
                  </a:cxn>
                  <a:cxn ang="0">
                    <a:pos x="84" y="812"/>
                  </a:cxn>
                  <a:cxn ang="0">
                    <a:pos x="48" y="695"/>
                  </a:cxn>
                  <a:cxn ang="0">
                    <a:pos x="37" y="564"/>
                  </a:cxn>
                  <a:cxn ang="0">
                    <a:pos x="48" y="459"/>
                  </a:cxn>
                  <a:cxn ang="0">
                    <a:pos x="66" y="408"/>
                  </a:cxn>
                  <a:cxn ang="0">
                    <a:pos x="48" y="353"/>
                  </a:cxn>
                  <a:cxn ang="0">
                    <a:pos x="15" y="284"/>
                  </a:cxn>
                  <a:cxn ang="0">
                    <a:pos x="0" y="193"/>
                  </a:cxn>
                  <a:cxn ang="0">
                    <a:pos x="44" y="88"/>
                  </a:cxn>
                  <a:cxn ang="0">
                    <a:pos x="77" y="70"/>
                  </a:cxn>
                  <a:cxn ang="0">
                    <a:pos x="160" y="37"/>
                  </a:cxn>
                  <a:cxn ang="0">
                    <a:pos x="273" y="8"/>
                  </a:cxn>
                </a:cxnLst>
                <a:rect l="0" t="0" r="r" b="b"/>
                <a:pathLst>
                  <a:path w="931" h="1827">
                    <a:moveTo>
                      <a:pt x="339" y="0"/>
                    </a:moveTo>
                    <a:lnTo>
                      <a:pt x="408" y="4"/>
                    </a:lnTo>
                    <a:lnTo>
                      <a:pt x="473" y="15"/>
                    </a:lnTo>
                    <a:lnTo>
                      <a:pt x="535" y="44"/>
                    </a:lnTo>
                    <a:lnTo>
                      <a:pt x="601" y="88"/>
                    </a:lnTo>
                    <a:lnTo>
                      <a:pt x="662" y="139"/>
                    </a:lnTo>
                    <a:lnTo>
                      <a:pt x="713" y="190"/>
                    </a:lnTo>
                    <a:lnTo>
                      <a:pt x="761" y="237"/>
                    </a:lnTo>
                    <a:lnTo>
                      <a:pt x="801" y="284"/>
                    </a:lnTo>
                    <a:lnTo>
                      <a:pt x="833" y="324"/>
                    </a:lnTo>
                    <a:lnTo>
                      <a:pt x="855" y="357"/>
                    </a:lnTo>
                    <a:lnTo>
                      <a:pt x="870" y="379"/>
                    </a:lnTo>
                    <a:lnTo>
                      <a:pt x="877" y="386"/>
                    </a:lnTo>
                    <a:lnTo>
                      <a:pt x="877" y="397"/>
                    </a:lnTo>
                    <a:lnTo>
                      <a:pt x="881" y="426"/>
                    </a:lnTo>
                    <a:lnTo>
                      <a:pt x="888" y="470"/>
                    </a:lnTo>
                    <a:lnTo>
                      <a:pt x="895" y="524"/>
                    </a:lnTo>
                    <a:lnTo>
                      <a:pt x="902" y="586"/>
                    </a:lnTo>
                    <a:lnTo>
                      <a:pt x="910" y="655"/>
                    </a:lnTo>
                    <a:lnTo>
                      <a:pt x="921" y="728"/>
                    </a:lnTo>
                    <a:lnTo>
                      <a:pt x="931" y="794"/>
                    </a:lnTo>
                    <a:lnTo>
                      <a:pt x="931" y="863"/>
                    </a:lnTo>
                    <a:lnTo>
                      <a:pt x="913" y="932"/>
                    </a:lnTo>
                    <a:lnTo>
                      <a:pt x="884" y="1001"/>
                    </a:lnTo>
                    <a:lnTo>
                      <a:pt x="841" y="1070"/>
                    </a:lnTo>
                    <a:lnTo>
                      <a:pt x="797" y="1139"/>
                    </a:lnTo>
                    <a:lnTo>
                      <a:pt x="750" y="1212"/>
                    </a:lnTo>
                    <a:lnTo>
                      <a:pt x="706" y="1281"/>
                    </a:lnTo>
                    <a:lnTo>
                      <a:pt x="673" y="1354"/>
                    </a:lnTo>
                    <a:lnTo>
                      <a:pt x="648" y="1427"/>
                    </a:lnTo>
                    <a:lnTo>
                      <a:pt x="637" y="1496"/>
                    </a:lnTo>
                    <a:lnTo>
                      <a:pt x="633" y="1561"/>
                    </a:lnTo>
                    <a:lnTo>
                      <a:pt x="633" y="1623"/>
                    </a:lnTo>
                    <a:lnTo>
                      <a:pt x="633" y="1678"/>
                    </a:lnTo>
                    <a:lnTo>
                      <a:pt x="633" y="1725"/>
                    </a:lnTo>
                    <a:lnTo>
                      <a:pt x="622" y="1765"/>
                    </a:lnTo>
                    <a:lnTo>
                      <a:pt x="604" y="1791"/>
                    </a:lnTo>
                    <a:lnTo>
                      <a:pt x="561" y="1816"/>
                    </a:lnTo>
                    <a:lnTo>
                      <a:pt x="513" y="1827"/>
                    </a:lnTo>
                    <a:lnTo>
                      <a:pt x="466" y="1823"/>
                    </a:lnTo>
                    <a:lnTo>
                      <a:pt x="422" y="1812"/>
                    </a:lnTo>
                    <a:lnTo>
                      <a:pt x="386" y="1791"/>
                    </a:lnTo>
                    <a:lnTo>
                      <a:pt x="371" y="1769"/>
                    </a:lnTo>
                    <a:lnTo>
                      <a:pt x="364" y="1736"/>
                    </a:lnTo>
                    <a:lnTo>
                      <a:pt x="360" y="1696"/>
                    </a:lnTo>
                    <a:lnTo>
                      <a:pt x="360" y="1645"/>
                    </a:lnTo>
                    <a:lnTo>
                      <a:pt x="360" y="1594"/>
                    </a:lnTo>
                    <a:lnTo>
                      <a:pt x="360" y="1540"/>
                    </a:lnTo>
                    <a:lnTo>
                      <a:pt x="360" y="1492"/>
                    </a:lnTo>
                    <a:lnTo>
                      <a:pt x="357" y="1445"/>
                    </a:lnTo>
                    <a:lnTo>
                      <a:pt x="346" y="1409"/>
                    </a:lnTo>
                    <a:lnTo>
                      <a:pt x="328" y="1369"/>
                    </a:lnTo>
                    <a:lnTo>
                      <a:pt x="310" y="1318"/>
                    </a:lnTo>
                    <a:lnTo>
                      <a:pt x="288" y="1259"/>
                    </a:lnTo>
                    <a:lnTo>
                      <a:pt x="270" y="1201"/>
                    </a:lnTo>
                    <a:lnTo>
                      <a:pt x="255" y="1143"/>
                    </a:lnTo>
                    <a:lnTo>
                      <a:pt x="240" y="1092"/>
                    </a:lnTo>
                    <a:lnTo>
                      <a:pt x="237" y="1045"/>
                    </a:lnTo>
                    <a:lnTo>
                      <a:pt x="237" y="1012"/>
                    </a:lnTo>
                    <a:lnTo>
                      <a:pt x="237" y="983"/>
                    </a:lnTo>
                    <a:lnTo>
                      <a:pt x="230" y="957"/>
                    </a:lnTo>
                    <a:lnTo>
                      <a:pt x="211" y="936"/>
                    </a:lnTo>
                    <a:lnTo>
                      <a:pt x="186" y="914"/>
                    </a:lnTo>
                    <a:lnTo>
                      <a:pt x="153" y="885"/>
                    </a:lnTo>
                    <a:lnTo>
                      <a:pt x="113" y="848"/>
                    </a:lnTo>
                    <a:lnTo>
                      <a:pt x="84" y="812"/>
                    </a:lnTo>
                    <a:lnTo>
                      <a:pt x="66" y="757"/>
                    </a:lnTo>
                    <a:lnTo>
                      <a:pt x="48" y="695"/>
                    </a:lnTo>
                    <a:lnTo>
                      <a:pt x="40" y="630"/>
                    </a:lnTo>
                    <a:lnTo>
                      <a:pt x="37" y="564"/>
                    </a:lnTo>
                    <a:lnTo>
                      <a:pt x="37" y="506"/>
                    </a:lnTo>
                    <a:lnTo>
                      <a:pt x="48" y="459"/>
                    </a:lnTo>
                    <a:lnTo>
                      <a:pt x="59" y="426"/>
                    </a:lnTo>
                    <a:lnTo>
                      <a:pt x="66" y="408"/>
                    </a:lnTo>
                    <a:lnTo>
                      <a:pt x="59" y="382"/>
                    </a:lnTo>
                    <a:lnTo>
                      <a:pt x="48" y="353"/>
                    </a:lnTo>
                    <a:lnTo>
                      <a:pt x="30" y="321"/>
                    </a:lnTo>
                    <a:lnTo>
                      <a:pt x="15" y="284"/>
                    </a:lnTo>
                    <a:lnTo>
                      <a:pt x="4" y="241"/>
                    </a:lnTo>
                    <a:lnTo>
                      <a:pt x="0" y="193"/>
                    </a:lnTo>
                    <a:lnTo>
                      <a:pt x="15" y="142"/>
                    </a:lnTo>
                    <a:lnTo>
                      <a:pt x="44" y="88"/>
                    </a:lnTo>
                    <a:lnTo>
                      <a:pt x="55" y="80"/>
                    </a:lnTo>
                    <a:lnTo>
                      <a:pt x="77" y="70"/>
                    </a:lnTo>
                    <a:lnTo>
                      <a:pt x="113" y="55"/>
                    </a:lnTo>
                    <a:lnTo>
                      <a:pt x="160" y="37"/>
                    </a:lnTo>
                    <a:lnTo>
                      <a:pt x="215" y="19"/>
                    </a:lnTo>
                    <a:lnTo>
                      <a:pt x="273" y="8"/>
                    </a:lnTo>
                    <a:lnTo>
                      <a:pt x="339" y="0"/>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88833" name="Freeform 65"/>
              <p:cNvSpPr>
                <a:spLocks noEditPoints="1"/>
              </p:cNvSpPr>
              <p:nvPr/>
            </p:nvSpPr>
            <p:spPr bwMode="auto">
              <a:xfrm>
                <a:off x="4572" y="9293"/>
                <a:ext cx="952" cy="1849"/>
              </a:xfrm>
              <a:custGeom>
                <a:avLst/>
                <a:gdLst/>
                <a:ahLst/>
                <a:cxnLst>
                  <a:cxn ang="0">
                    <a:pos x="189" y="51"/>
                  </a:cxn>
                  <a:cxn ang="0">
                    <a:pos x="61" y="106"/>
                  </a:cxn>
                  <a:cxn ang="0">
                    <a:pos x="29" y="270"/>
                  </a:cxn>
                  <a:cxn ang="0">
                    <a:pos x="83" y="401"/>
                  </a:cxn>
                  <a:cxn ang="0">
                    <a:pos x="72" y="455"/>
                  </a:cxn>
                  <a:cxn ang="0">
                    <a:pos x="58" y="564"/>
                  </a:cxn>
                  <a:cxn ang="0">
                    <a:pos x="109" y="823"/>
                  </a:cxn>
                  <a:cxn ang="0">
                    <a:pos x="221" y="932"/>
                  </a:cxn>
                  <a:cxn ang="0">
                    <a:pos x="258" y="990"/>
                  </a:cxn>
                  <a:cxn ang="0">
                    <a:pos x="254" y="1034"/>
                  </a:cxn>
                  <a:cxn ang="0">
                    <a:pos x="280" y="1172"/>
                  </a:cxn>
                  <a:cxn ang="0">
                    <a:pos x="363" y="1416"/>
                  </a:cxn>
                  <a:cxn ang="0">
                    <a:pos x="381" y="1616"/>
                  </a:cxn>
                  <a:cxn ang="0">
                    <a:pos x="392" y="1780"/>
                  </a:cxn>
                  <a:cxn ang="0">
                    <a:pos x="509" y="1827"/>
                  </a:cxn>
                  <a:cxn ang="0">
                    <a:pos x="625" y="1773"/>
                  </a:cxn>
                  <a:cxn ang="0">
                    <a:pos x="632" y="1645"/>
                  </a:cxn>
                  <a:cxn ang="0">
                    <a:pos x="672" y="1361"/>
                  </a:cxn>
                  <a:cxn ang="0">
                    <a:pos x="872" y="1027"/>
                  </a:cxn>
                  <a:cxn ang="0">
                    <a:pos x="931" y="808"/>
                  </a:cxn>
                  <a:cxn ang="0">
                    <a:pos x="894" y="535"/>
                  </a:cxn>
                  <a:cxn ang="0">
                    <a:pos x="876" y="401"/>
                  </a:cxn>
                  <a:cxn ang="0">
                    <a:pos x="865" y="383"/>
                  </a:cxn>
                  <a:cxn ang="0">
                    <a:pos x="716" y="208"/>
                  </a:cxn>
                  <a:cxn ang="0">
                    <a:pos x="425" y="26"/>
                  </a:cxn>
                  <a:cxn ang="0">
                    <a:pos x="491" y="19"/>
                  </a:cxn>
                  <a:cxn ang="0">
                    <a:pos x="731" y="193"/>
                  </a:cxn>
                  <a:cxn ang="0">
                    <a:pos x="876" y="361"/>
                  </a:cxn>
                  <a:cxn ang="0">
                    <a:pos x="898" y="397"/>
                  </a:cxn>
                  <a:cxn ang="0">
                    <a:pos x="901" y="433"/>
                  </a:cxn>
                  <a:cxn ang="0">
                    <a:pos x="938" y="714"/>
                  </a:cxn>
                  <a:cxn ang="0">
                    <a:pos x="923" y="972"/>
                  </a:cxn>
                  <a:cxn ang="0">
                    <a:pos x="738" y="1281"/>
                  </a:cxn>
                  <a:cxn ang="0">
                    <a:pos x="654" y="1594"/>
                  </a:cxn>
                  <a:cxn ang="0">
                    <a:pos x="647" y="1762"/>
                  </a:cxn>
                  <a:cxn ang="0">
                    <a:pos x="621" y="1809"/>
                  </a:cxn>
                  <a:cxn ang="0">
                    <a:pos x="465" y="1842"/>
                  </a:cxn>
                  <a:cxn ang="0">
                    <a:pos x="374" y="1787"/>
                  </a:cxn>
                  <a:cxn ang="0">
                    <a:pos x="360" y="1678"/>
                  </a:cxn>
                  <a:cxn ang="0">
                    <a:pos x="356" y="1460"/>
                  </a:cxn>
                  <a:cxn ang="0">
                    <a:pos x="283" y="1256"/>
                  </a:cxn>
                  <a:cxn ang="0">
                    <a:pos x="236" y="1041"/>
                  </a:cxn>
                  <a:cxn ang="0">
                    <a:pos x="240" y="1005"/>
                  </a:cxn>
                  <a:cxn ang="0">
                    <a:pos x="221" y="961"/>
                  </a:cxn>
                  <a:cxn ang="0">
                    <a:pos x="90" y="834"/>
                  </a:cxn>
                  <a:cxn ang="0">
                    <a:pos x="36" y="564"/>
                  </a:cxn>
                  <a:cxn ang="0">
                    <a:pos x="54" y="448"/>
                  </a:cxn>
                  <a:cxn ang="0">
                    <a:pos x="65" y="412"/>
                  </a:cxn>
                  <a:cxn ang="0">
                    <a:pos x="32" y="343"/>
                  </a:cxn>
                  <a:cxn ang="0">
                    <a:pos x="7" y="182"/>
                  </a:cxn>
                  <a:cxn ang="0">
                    <a:pos x="50" y="88"/>
                  </a:cxn>
                  <a:cxn ang="0">
                    <a:pos x="149" y="44"/>
                  </a:cxn>
                  <a:cxn ang="0">
                    <a:pos x="367" y="0"/>
                  </a:cxn>
                </a:cxnLst>
                <a:rect l="0" t="0" r="r" b="b"/>
                <a:pathLst>
                  <a:path w="952" h="1849">
                    <a:moveTo>
                      <a:pt x="367" y="22"/>
                    </a:moveTo>
                    <a:lnTo>
                      <a:pt x="305" y="26"/>
                    </a:lnTo>
                    <a:lnTo>
                      <a:pt x="247" y="37"/>
                    </a:lnTo>
                    <a:lnTo>
                      <a:pt x="189" y="51"/>
                    </a:lnTo>
                    <a:lnTo>
                      <a:pt x="141" y="70"/>
                    </a:lnTo>
                    <a:lnTo>
                      <a:pt x="101" y="84"/>
                    </a:lnTo>
                    <a:lnTo>
                      <a:pt x="76" y="99"/>
                    </a:lnTo>
                    <a:lnTo>
                      <a:pt x="61" y="106"/>
                    </a:lnTo>
                    <a:lnTo>
                      <a:pt x="40" y="146"/>
                    </a:lnTo>
                    <a:lnTo>
                      <a:pt x="25" y="186"/>
                    </a:lnTo>
                    <a:lnTo>
                      <a:pt x="21" y="226"/>
                    </a:lnTo>
                    <a:lnTo>
                      <a:pt x="29" y="270"/>
                    </a:lnTo>
                    <a:lnTo>
                      <a:pt x="40" y="310"/>
                    </a:lnTo>
                    <a:lnTo>
                      <a:pt x="58" y="346"/>
                    </a:lnTo>
                    <a:lnTo>
                      <a:pt x="76" y="379"/>
                    </a:lnTo>
                    <a:lnTo>
                      <a:pt x="83" y="401"/>
                    </a:lnTo>
                    <a:lnTo>
                      <a:pt x="87" y="419"/>
                    </a:lnTo>
                    <a:lnTo>
                      <a:pt x="83" y="433"/>
                    </a:lnTo>
                    <a:lnTo>
                      <a:pt x="76" y="444"/>
                    </a:lnTo>
                    <a:lnTo>
                      <a:pt x="72" y="455"/>
                    </a:lnTo>
                    <a:lnTo>
                      <a:pt x="65" y="470"/>
                    </a:lnTo>
                    <a:lnTo>
                      <a:pt x="61" y="488"/>
                    </a:lnTo>
                    <a:lnTo>
                      <a:pt x="58" y="524"/>
                    </a:lnTo>
                    <a:lnTo>
                      <a:pt x="58" y="564"/>
                    </a:lnTo>
                    <a:lnTo>
                      <a:pt x="61" y="648"/>
                    </a:lnTo>
                    <a:lnTo>
                      <a:pt x="76" y="732"/>
                    </a:lnTo>
                    <a:lnTo>
                      <a:pt x="90" y="783"/>
                    </a:lnTo>
                    <a:lnTo>
                      <a:pt x="109" y="823"/>
                    </a:lnTo>
                    <a:lnTo>
                      <a:pt x="130" y="852"/>
                    </a:lnTo>
                    <a:lnTo>
                      <a:pt x="170" y="888"/>
                    </a:lnTo>
                    <a:lnTo>
                      <a:pt x="203" y="917"/>
                    </a:lnTo>
                    <a:lnTo>
                      <a:pt x="221" y="932"/>
                    </a:lnTo>
                    <a:lnTo>
                      <a:pt x="236" y="950"/>
                    </a:lnTo>
                    <a:lnTo>
                      <a:pt x="247" y="965"/>
                    </a:lnTo>
                    <a:lnTo>
                      <a:pt x="254" y="979"/>
                    </a:lnTo>
                    <a:lnTo>
                      <a:pt x="258" y="990"/>
                    </a:lnTo>
                    <a:lnTo>
                      <a:pt x="258" y="1005"/>
                    </a:lnTo>
                    <a:lnTo>
                      <a:pt x="258" y="1016"/>
                    </a:lnTo>
                    <a:lnTo>
                      <a:pt x="258" y="1027"/>
                    </a:lnTo>
                    <a:lnTo>
                      <a:pt x="254" y="1034"/>
                    </a:lnTo>
                    <a:lnTo>
                      <a:pt x="254" y="1041"/>
                    </a:lnTo>
                    <a:lnTo>
                      <a:pt x="258" y="1078"/>
                    </a:lnTo>
                    <a:lnTo>
                      <a:pt x="265" y="1121"/>
                    </a:lnTo>
                    <a:lnTo>
                      <a:pt x="280" y="1172"/>
                    </a:lnTo>
                    <a:lnTo>
                      <a:pt x="294" y="1227"/>
                    </a:lnTo>
                    <a:lnTo>
                      <a:pt x="320" y="1300"/>
                    </a:lnTo>
                    <a:lnTo>
                      <a:pt x="341" y="1365"/>
                    </a:lnTo>
                    <a:lnTo>
                      <a:pt x="363" y="1416"/>
                    </a:lnTo>
                    <a:lnTo>
                      <a:pt x="374" y="1456"/>
                    </a:lnTo>
                    <a:lnTo>
                      <a:pt x="381" y="1500"/>
                    </a:lnTo>
                    <a:lnTo>
                      <a:pt x="381" y="1551"/>
                    </a:lnTo>
                    <a:lnTo>
                      <a:pt x="381" y="1616"/>
                    </a:lnTo>
                    <a:lnTo>
                      <a:pt x="381" y="1678"/>
                    </a:lnTo>
                    <a:lnTo>
                      <a:pt x="381" y="1718"/>
                    </a:lnTo>
                    <a:lnTo>
                      <a:pt x="385" y="1754"/>
                    </a:lnTo>
                    <a:lnTo>
                      <a:pt x="392" y="1780"/>
                    </a:lnTo>
                    <a:lnTo>
                      <a:pt x="396" y="1787"/>
                    </a:lnTo>
                    <a:lnTo>
                      <a:pt x="403" y="1794"/>
                    </a:lnTo>
                    <a:lnTo>
                      <a:pt x="451" y="1816"/>
                    </a:lnTo>
                    <a:lnTo>
                      <a:pt x="509" y="1827"/>
                    </a:lnTo>
                    <a:lnTo>
                      <a:pt x="560" y="1820"/>
                    </a:lnTo>
                    <a:lnTo>
                      <a:pt x="607" y="1794"/>
                    </a:lnTo>
                    <a:lnTo>
                      <a:pt x="618" y="1783"/>
                    </a:lnTo>
                    <a:lnTo>
                      <a:pt x="625" y="1773"/>
                    </a:lnTo>
                    <a:lnTo>
                      <a:pt x="629" y="1754"/>
                    </a:lnTo>
                    <a:lnTo>
                      <a:pt x="632" y="1725"/>
                    </a:lnTo>
                    <a:lnTo>
                      <a:pt x="632" y="1693"/>
                    </a:lnTo>
                    <a:lnTo>
                      <a:pt x="632" y="1645"/>
                    </a:lnTo>
                    <a:lnTo>
                      <a:pt x="632" y="1594"/>
                    </a:lnTo>
                    <a:lnTo>
                      <a:pt x="636" y="1521"/>
                    </a:lnTo>
                    <a:lnTo>
                      <a:pt x="647" y="1441"/>
                    </a:lnTo>
                    <a:lnTo>
                      <a:pt x="672" y="1361"/>
                    </a:lnTo>
                    <a:lnTo>
                      <a:pt x="720" y="1270"/>
                    </a:lnTo>
                    <a:lnTo>
                      <a:pt x="774" y="1179"/>
                    </a:lnTo>
                    <a:lnTo>
                      <a:pt x="832" y="1092"/>
                    </a:lnTo>
                    <a:lnTo>
                      <a:pt x="872" y="1027"/>
                    </a:lnTo>
                    <a:lnTo>
                      <a:pt x="905" y="965"/>
                    </a:lnTo>
                    <a:lnTo>
                      <a:pt x="927" y="899"/>
                    </a:lnTo>
                    <a:lnTo>
                      <a:pt x="934" y="837"/>
                    </a:lnTo>
                    <a:lnTo>
                      <a:pt x="931" y="808"/>
                    </a:lnTo>
                    <a:lnTo>
                      <a:pt x="920" y="739"/>
                    </a:lnTo>
                    <a:lnTo>
                      <a:pt x="912" y="670"/>
                    </a:lnTo>
                    <a:lnTo>
                      <a:pt x="901" y="601"/>
                    </a:lnTo>
                    <a:lnTo>
                      <a:pt x="894" y="535"/>
                    </a:lnTo>
                    <a:lnTo>
                      <a:pt x="887" y="481"/>
                    </a:lnTo>
                    <a:lnTo>
                      <a:pt x="880" y="437"/>
                    </a:lnTo>
                    <a:lnTo>
                      <a:pt x="876" y="408"/>
                    </a:lnTo>
                    <a:lnTo>
                      <a:pt x="876" y="401"/>
                    </a:lnTo>
                    <a:lnTo>
                      <a:pt x="876" y="401"/>
                    </a:lnTo>
                    <a:lnTo>
                      <a:pt x="876" y="397"/>
                    </a:lnTo>
                    <a:lnTo>
                      <a:pt x="872" y="393"/>
                    </a:lnTo>
                    <a:lnTo>
                      <a:pt x="865" y="383"/>
                    </a:lnTo>
                    <a:lnTo>
                      <a:pt x="854" y="368"/>
                    </a:lnTo>
                    <a:lnTo>
                      <a:pt x="825" y="328"/>
                    </a:lnTo>
                    <a:lnTo>
                      <a:pt x="785" y="281"/>
                    </a:lnTo>
                    <a:lnTo>
                      <a:pt x="716" y="208"/>
                    </a:lnTo>
                    <a:lnTo>
                      <a:pt x="636" y="131"/>
                    </a:lnTo>
                    <a:lnTo>
                      <a:pt x="541" y="66"/>
                    </a:lnTo>
                    <a:lnTo>
                      <a:pt x="483" y="40"/>
                    </a:lnTo>
                    <a:lnTo>
                      <a:pt x="425" y="26"/>
                    </a:lnTo>
                    <a:lnTo>
                      <a:pt x="367" y="22"/>
                    </a:lnTo>
                    <a:close/>
                    <a:moveTo>
                      <a:pt x="367" y="0"/>
                    </a:moveTo>
                    <a:lnTo>
                      <a:pt x="429" y="4"/>
                    </a:lnTo>
                    <a:lnTo>
                      <a:pt x="491" y="19"/>
                    </a:lnTo>
                    <a:lnTo>
                      <a:pt x="552" y="48"/>
                    </a:lnTo>
                    <a:lnTo>
                      <a:pt x="618" y="91"/>
                    </a:lnTo>
                    <a:lnTo>
                      <a:pt x="676" y="142"/>
                    </a:lnTo>
                    <a:lnTo>
                      <a:pt x="731" y="193"/>
                    </a:lnTo>
                    <a:lnTo>
                      <a:pt x="778" y="241"/>
                    </a:lnTo>
                    <a:lnTo>
                      <a:pt x="818" y="288"/>
                    </a:lnTo>
                    <a:lnTo>
                      <a:pt x="851" y="332"/>
                    </a:lnTo>
                    <a:lnTo>
                      <a:pt x="876" y="361"/>
                    </a:lnTo>
                    <a:lnTo>
                      <a:pt x="891" y="383"/>
                    </a:lnTo>
                    <a:lnTo>
                      <a:pt x="894" y="393"/>
                    </a:lnTo>
                    <a:lnTo>
                      <a:pt x="898" y="393"/>
                    </a:lnTo>
                    <a:lnTo>
                      <a:pt x="898" y="397"/>
                    </a:lnTo>
                    <a:lnTo>
                      <a:pt x="898" y="397"/>
                    </a:lnTo>
                    <a:lnTo>
                      <a:pt x="898" y="408"/>
                    </a:lnTo>
                    <a:lnTo>
                      <a:pt x="898" y="419"/>
                    </a:lnTo>
                    <a:lnTo>
                      <a:pt x="901" y="433"/>
                    </a:lnTo>
                    <a:lnTo>
                      <a:pt x="905" y="477"/>
                    </a:lnTo>
                    <a:lnTo>
                      <a:pt x="912" y="535"/>
                    </a:lnTo>
                    <a:lnTo>
                      <a:pt x="923" y="619"/>
                    </a:lnTo>
                    <a:lnTo>
                      <a:pt x="938" y="714"/>
                    </a:lnTo>
                    <a:lnTo>
                      <a:pt x="952" y="805"/>
                    </a:lnTo>
                    <a:lnTo>
                      <a:pt x="952" y="837"/>
                    </a:lnTo>
                    <a:lnTo>
                      <a:pt x="945" y="907"/>
                    </a:lnTo>
                    <a:lnTo>
                      <a:pt x="923" y="972"/>
                    </a:lnTo>
                    <a:lnTo>
                      <a:pt x="891" y="1038"/>
                    </a:lnTo>
                    <a:lnTo>
                      <a:pt x="851" y="1103"/>
                    </a:lnTo>
                    <a:lnTo>
                      <a:pt x="792" y="1190"/>
                    </a:lnTo>
                    <a:lnTo>
                      <a:pt x="738" y="1281"/>
                    </a:lnTo>
                    <a:lnTo>
                      <a:pt x="691" y="1369"/>
                    </a:lnTo>
                    <a:lnTo>
                      <a:pt x="665" y="1445"/>
                    </a:lnTo>
                    <a:lnTo>
                      <a:pt x="654" y="1521"/>
                    </a:lnTo>
                    <a:lnTo>
                      <a:pt x="654" y="1594"/>
                    </a:lnTo>
                    <a:lnTo>
                      <a:pt x="654" y="1645"/>
                    </a:lnTo>
                    <a:lnTo>
                      <a:pt x="654" y="1693"/>
                    </a:lnTo>
                    <a:lnTo>
                      <a:pt x="654" y="1729"/>
                    </a:lnTo>
                    <a:lnTo>
                      <a:pt x="647" y="1762"/>
                    </a:lnTo>
                    <a:lnTo>
                      <a:pt x="643" y="1776"/>
                    </a:lnTo>
                    <a:lnTo>
                      <a:pt x="640" y="1787"/>
                    </a:lnTo>
                    <a:lnTo>
                      <a:pt x="629" y="1798"/>
                    </a:lnTo>
                    <a:lnTo>
                      <a:pt x="621" y="1809"/>
                    </a:lnTo>
                    <a:lnTo>
                      <a:pt x="585" y="1831"/>
                    </a:lnTo>
                    <a:lnTo>
                      <a:pt x="545" y="1845"/>
                    </a:lnTo>
                    <a:lnTo>
                      <a:pt x="509" y="1849"/>
                    </a:lnTo>
                    <a:lnTo>
                      <a:pt x="465" y="1842"/>
                    </a:lnTo>
                    <a:lnTo>
                      <a:pt x="425" y="1831"/>
                    </a:lnTo>
                    <a:lnTo>
                      <a:pt x="389" y="1809"/>
                    </a:lnTo>
                    <a:lnTo>
                      <a:pt x="381" y="1798"/>
                    </a:lnTo>
                    <a:lnTo>
                      <a:pt x="374" y="1787"/>
                    </a:lnTo>
                    <a:lnTo>
                      <a:pt x="367" y="1773"/>
                    </a:lnTo>
                    <a:lnTo>
                      <a:pt x="363" y="1758"/>
                    </a:lnTo>
                    <a:lnTo>
                      <a:pt x="360" y="1718"/>
                    </a:lnTo>
                    <a:lnTo>
                      <a:pt x="360" y="1678"/>
                    </a:lnTo>
                    <a:lnTo>
                      <a:pt x="360" y="1616"/>
                    </a:lnTo>
                    <a:lnTo>
                      <a:pt x="360" y="1551"/>
                    </a:lnTo>
                    <a:lnTo>
                      <a:pt x="360" y="1503"/>
                    </a:lnTo>
                    <a:lnTo>
                      <a:pt x="356" y="1460"/>
                    </a:lnTo>
                    <a:lnTo>
                      <a:pt x="345" y="1423"/>
                    </a:lnTo>
                    <a:lnTo>
                      <a:pt x="327" y="1376"/>
                    </a:lnTo>
                    <a:lnTo>
                      <a:pt x="305" y="1318"/>
                    </a:lnTo>
                    <a:lnTo>
                      <a:pt x="283" y="1256"/>
                    </a:lnTo>
                    <a:lnTo>
                      <a:pt x="261" y="1190"/>
                    </a:lnTo>
                    <a:lnTo>
                      <a:pt x="247" y="1128"/>
                    </a:lnTo>
                    <a:lnTo>
                      <a:pt x="236" y="1081"/>
                    </a:lnTo>
                    <a:lnTo>
                      <a:pt x="236" y="1041"/>
                    </a:lnTo>
                    <a:lnTo>
                      <a:pt x="236" y="1030"/>
                    </a:lnTo>
                    <a:lnTo>
                      <a:pt x="236" y="1023"/>
                    </a:lnTo>
                    <a:lnTo>
                      <a:pt x="236" y="1012"/>
                    </a:lnTo>
                    <a:lnTo>
                      <a:pt x="240" y="1005"/>
                    </a:lnTo>
                    <a:lnTo>
                      <a:pt x="236" y="994"/>
                    </a:lnTo>
                    <a:lnTo>
                      <a:pt x="236" y="983"/>
                    </a:lnTo>
                    <a:lnTo>
                      <a:pt x="229" y="976"/>
                    </a:lnTo>
                    <a:lnTo>
                      <a:pt x="221" y="961"/>
                    </a:lnTo>
                    <a:lnTo>
                      <a:pt x="207" y="947"/>
                    </a:lnTo>
                    <a:lnTo>
                      <a:pt x="167" y="914"/>
                    </a:lnTo>
                    <a:lnTo>
                      <a:pt x="116" y="866"/>
                    </a:lnTo>
                    <a:lnTo>
                      <a:pt x="90" y="834"/>
                    </a:lnTo>
                    <a:lnTo>
                      <a:pt x="72" y="786"/>
                    </a:lnTo>
                    <a:lnTo>
                      <a:pt x="54" y="735"/>
                    </a:lnTo>
                    <a:lnTo>
                      <a:pt x="40" y="652"/>
                    </a:lnTo>
                    <a:lnTo>
                      <a:pt x="36" y="564"/>
                    </a:lnTo>
                    <a:lnTo>
                      <a:pt x="36" y="524"/>
                    </a:lnTo>
                    <a:lnTo>
                      <a:pt x="43" y="484"/>
                    </a:lnTo>
                    <a:lnTo>
                      <a:pt x="47" y="463"/>
                    </a:lnTo>
                    <a:lnTo>
                      <a:pt x="54" y="448"/>
                    </a:lnTo>
                    <a:lnTo>
                      <a:pt x="61" y="433"/>
                    </a:lnTo>
                    <a:lnTo>
                      <a:pt x="65" y="426"/>
                    </a:lnTo>
                    <a:lnTo>
                      <a:pt x="65" y="419"/>
                    </a:lnTo>
                    <a:lnTo>
                      <a:pt x="65" y="412"/>
                    </a:lnTo>
                    <a:lnTo>
                      <a:pt x="61" y="401"/>
                    </a:lnTo>
                    <a:lnTo>
                      <a:pt x="54" y="386"/>
                    </a:lnTo>
                    <a:lnTo>
                      <a:pt x="47" y="368"/>
                    </a:lnTo>
                    <a:lnTo>
                      <a:pt x="32" y="343"/>
                    </a:lnTo>
                    <a:lnTo>
                      <a:pt x="18" y="310"/>
                    </a:lnTo>
                    <a:lnTo>
                      <a:pt x="7" y="270"/>
                    </a:lnTo>
                    <a:lnTo>
                      <a:pt x="0" y="226"/>
                    </a:lnTo>
                    <a:lnTo>
                      <a:pt x="7" y="182"/>
                    </a:lnTo>
                    <a:lnTo>
                      <a:pt x="21" y="139"/>
                    </a:lnTo>
                    <a:lnTo>
                      <a:pt x="47" y="91"/>
                    </a:lnTo>
                    <a:lnTo>
                      <a:pt x="47" y="88"/>
                    </a:lnTo>
                    <a:lnTo>
                      <a:pt x="50" y="88"/>
                    </a:lnTo>
                    <a:lnTo>
                      <a:pt x="58" y="84"/>
                    </a:lnTo>
                    <a:lnTo>
                      <a:pt x="76" y="73"/>
                    </a:lnTo>
                    <a:lnTo>
                      <a:pt x="109" y="62"/>
                    </a:lnTo>
                    <a:lnTo>
                      <a:pt x="149" y="44"/>
                    </a:lnTo>
                    <a:lnTo>
                      <a:pt x="196" y="30"/>
                    </a:lnTo>
                    <a:lnTo>
                      <a:pt x="250" y="15"/>
                    </a:lnTo>
                    <a:lnTo>
                      <a:pt x="305" y="4"/>
                    </a:lnTo>
                    <a:lnTo>
                      <a:pt x="367"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88834" name="Freeform 66"/>
              <p:cNvSpPr>
                <a:spLocks/>
              </p:cNvSpPr>
              <p:nvPr/>
            </p:nvSpPr>
            <p:spPr bwMode="auto">
              <a:xfrm>
                <a:off x="5186" y="6703"/>
                <a:ext cx="1666" cy="3260"/>
              </a:xfrm>
              <a:custGeom>
                <a:avLst/>
                <a:gdLst/>
                <a:ahLst/>
                <a:cxnLst>
                  <a:cxn ang="0">
                    <a:pos x="1484" y="32"/>
                  </a:cxn>
                  <a:cxn ang="0">
                    <a:pos x="1633" y="196"/>
                  </a:cxn>
                  <a:cxn ang="0">
                    <a:pos x="1659" y="436"/>
                  </a:cxn>
                  <a:cxn ang="0">
                    <a:pos x="1549" y="611"/>
                  </a:cxn>
                  <a:cxn ang="0">
                    <a:pos x="1579" y="742"/>
                  </a:cxn>
                  <a:cxn ang="0">
                    <a:pos x="1629" y="935"/>
                  </a:cxn>
                  <a:cxn ang="0">
                    <a:pos x="1549" y="1139"/>
                  </a:cxn>
                  <a:cxn ang="0">
                    <a:pos x="1473" y="1259"/>
                  </a:cxn>
                  <a:cxn ang="0">
                    <a:pos x="1557" y="1430"/>
                  </a:cxn>
                  <a:cxn ang="0">
                    <a:pos x="1528" y="1644"/>
                  </a:cxn>
                  <a:cxn ang="0">
                    <a:pos x="1368" y="1779"/>
                  </a:cxn>
                  <a:cxn ang="0">
                    <a:pos x="1462" y="1939"/>
                  </a:cxn>
                  <a:cxn ang="0">
                    <a:pos x="1437" y="2136"/>
                  </a:cxn>
                  <a:cxn ang="0">
                    <a:pos x="1291" y="2256"/>
                  </a:cxn>
                  <a:cxn ang="0">
                    <a:pos x="1349" y="2423"/>
                  </a:cxn>
                  <a:cxn ang="0">
                    <a:pos x="1273" y="2583"/>
                  </a:cxn>
                  <a:cxn ang="0">
                    <a:pos x="1193" y="2696"/>
                  </a:cxn>
                  <a:cxn ang="0">
                    <a:pos x="1215" y="2878"/>
                  </a:cxn>
                  <a:cxn ang="0">
                    <a:pos x="1073" y="3031"/>
                  </a:cxn>
                  <a:cxn ang="0">
                    <a:pos x="880" y="3129"/>
                  </a:cxn>
                  <a:cxn ang="0">
                    <a:pos x="698" y="3245"/>
                  </a:cxn>
                  <a:cxn ang="0">
                    <a:pos x="480" y="3245"/>
                  </a:cxn>
                  <a:cxn ang="0">
                    <a:pos x="327" y="3213"/>
                  </a:cxn>
                  <a:cxn ang="0">
                    <a:pos x="171" y="3224"/>
                  </a:cxn>
                  <a:cxn ang="0">
                    <a:pos x="33" y="3118"/>
                  </a:cxn>
                  <a:cxn ang="0">
                    <a:pos x="7" y="2940"/>
                  </a:cxn>
                  <a:cxn ang="0">
                    <a:pos x="113" y="2802"/>
                  </a:cxn>
                  <a:cxn ang="0">
                    <a:pos x="287" y="2776"/>
                  </a:cxn>
                  <a:cxn ang="0">
                    <a:pos x="444" y="2721"/>
                  </a:cxn>
                  <a:cxn ang="0">
                    <a:pos x="618" y="2689"/>
                  </a:cxn>
                  <a:cxn ang="0">
                    <a:pos x="735" y="2580"/>
                  </a:cxn>
                  <a:cxn ang="0">
                    <a:pos x="655" y="2456"/>
                  </a:cxn>
                  <a:cxn ang="0">
                    <a:pos x="662" y="2325"/>
                  </a:cxn>
                  <a:cxn ang="0">
                    <a:pos x="738" y="2223"/>
                  </a:cxn>
                  <a:cxn ang="0">
                    <a:pos x="815" y="2139"/>
                  </a:cxn>
                  <a:cxn ang="0">
                    <a:pos x="775" y="1997"/>
                  </a:cxn>
                  <a:cxn ang="0">
                    <a:pos x="804" y="1855"/>
                  </a:cxn>
                  <a:cxn ang="0">
                    <a:pos x="928" y="1754"/>
                  </a:cxn>
                  <a:cxn ang="0">
                    <a:pos x="913" y="1648"/>
                  </a:cxn>
                  <a:cxn ang="0">
                    <a:pos x="866" y="1484"/>
                  </a:cxn>
                  <a:cxn ang="0">
                    <a:pos x="891" y="1342"/>
                  </a:cxn>
                  <a:cxn ang="0">
                    <a:pos x="993" y="1230"/>
                  </a:cxn>
                  <a:cxn ang="0">
                    <a:pos x="931" y="1131"/>
                  </a:cxn>
                  <a:cxn ang="0">
                    <a:pos x="848" y="975"/>
                  </a:cxn>
                  <a:cxn ang="0">
                    <a:pos x="851" y="815"/>
                  </a:cxn>
                  <a:cxn ang="0">
                    <a:pos x="928" y="687"/>
                  </a:cxn>
                  <a:cxn ang="0">
                    <a:pos x="978" y="585"/>
                  </a:cxn>
                  <a:cxn ang="0">
                    <a:pos x="884" y="411"/>
                  </a:cxn>
                  <a:cxn ang="0">
                    <a:pos x="888" y="247"/>
                  </a:cxn>
                  <a:cxn ang="0">
                    <a:pos x="942" y="123"/>
                  </a:cxn>
                  <a:cxn ang="0">
                    <a:pos x="1080" y="32"/>
                  </a:cxn>
                  <a:cxn ang="0">
                    <a:pos x="1339" y="0"/>
                  </a:cxn>
                </a:cxnLst>
                <a:rect l="0" t="0" r="r" b="b"/>
                <a:pathLst>
                  <a:path w="1666" h="3260">
                    <a:moveTo>
                      <a:pt x="1339" y="0"/>
                    </a:moveTo>
                    <a:lnTo>
                      <a:pt x="1415" y="11"/>
                    </a:lnTo>
                    <a:lnTo>
                      <a:pt x="1484" y="32"/>
                    </a:lnTo>
                    <a:lnTo>
                      <a:pt x="1546" y="72"/>
                    </a:lnTo>
                    <a:lnTo>
                      <a:pt x="1593" y="127"/>
                    </a:lnTo>
                    <a:lnTo>
                      <a:pt x="1633" y="196"/>
                    </a:lnTo>
                    <a:lnTo>
                      <a:pt x="1659" y="273"/>
                    </a:lnTo>
                    <a:lnTo>
                      <a:pt x="1666" y="364"/>
                    </a:lnTo>
                    <a:lnTo>
                      <a:pt x="1659" y="436"/>
                    </a:lnTo>
                    <a:lnTo>
                      <a:pt x="1633" y="502"/>
                    </a:lnTo>
                    <a:lnTo>
                      <a:pt x="1597" y="564"/>
                    </a:lnTo>
                    <a:lnTo>
                      <a:pt x="1549" y="611"/>
                    </a:lnTo>
                    <a:lnTo>
                      <a:pt x="1495" y="651"/>
                    </a:lnTo>
                    <a:lnTo>
                      <a:pt x="1539" y="691"/>
                    </a:lnTo>
                    <a:lnTo>
                      <a:pt x="1579" y="742"/>
                    </a:lnTo>
                    <a:lnTo>
                      <a:pt x="1604" y="797"/>
                    </a:lnTo>
                    <a:lnTo>
                      <a:pt x="1622" y="862"/>
                    </a:lnTo>
                    <a:lnTo>
                      <a:pt x="1629" y="935"/>
                    </a:lnTo>
                    <a:lnTo>
                      <a:pt x="1619" y="1011"/>
                    </a:lnTo>
                    <a:lnTo>
                      <a:pt x="1593" y="1077"/>
                    </a:lnTo>
                    <a:lnTo>
                      <a:pt x="1549" y="1139"/>
                    </a:lnTo>
                    <a:lnTo>
                      <a:pt x="1491" y="1186"/>
                    </a:lnTo>
                    <a:lnTo>
                      <a:pt x="1426" y="1219"/>
                    </a:lnTo>
                    <a:lnTo>
                      <a:pt x="1473" y="1259"/>
                    </a:lnTo>
                    <a:lnTo>
                      <a:pt x="1509" y="1306"/>
                    </a:lnTo>
                    <a:lnTo>
                      <a:pt x="1539" y="1361"/>
                    </a:lnTo>
                    <a:lnTo>
                      <a:pt x="1557" y="1430"/>
                    </a:lnTo>
                    <a:lnTo>
                      <a:pt x="1564" y="1502"/>
                    </a:lnTo>
                    <a:lnTo>
                      <a:pt x="1553" y="1575"/>
                    </a:lnTo>
                    <a:lnTo>
                      <a:pt x="1528" y="1644"/>
                    </a:lnTo>
                    <a:lnTo>
                      <a:pt x="1484" y="1703"/>
                    </a:lnTo>
                    <a:lnTo>
                      <a:pt x="1429" y="1746"/>
                    </a:lnTo>
                    <a:lnTo>
                      <a:pt x="1368" y="1779"/>
                    </a:lnTo>
                    <a:lnTo>
                      <a:pt x="1411" y="1823"/>
                    </a:lnTo>
                    <a:lnTo>
                      <a:pt x="1444" y="1877"/>
                    </a:lnTo>
                    <a:lnTo>
                      <a:pt x="1462" y="1939"/>
                    </a:lnTo>
                    <a:lnTo>
                      <a:pt x="1473" y="2012"/>
                    </a:lnTo>
                    <a:lnTo>
                      <a:pt x="1462" y="2074"/>
                    </a:lnTo>
                    <a:lnTo>
                      <a:pt x="1437" y="2136"/>
                    </a:lnTo>
                    <a:lnTo>
                      <a:pt x="1400" y="2187"/>
                    </a:lnTo>
                    <a:lnTo>
                      <a:pt x="1349" y="2227"/>
                    </a:lnTo>
                    <a:lnTo>
                      <a:pt x="1291" y="2256"/>
                    </a:lnTo>
                    <a:lnTo>
                      <a:pt x="1320" y="2303"/>
                    </a:lnTo>
                    <a:lnTo>
                      <a:pt x="1342" y="2358"/>
                    </a:lnTo>
                    <a:lnTo>
                      <a:pt x="1349" y="2423"/>
                    </a:lnTo>
                    <a:lnTo>
                      <a:pt x="1339" y="2481"/>
                    </a:lnTo>
                    <a:lnTo>
                      <a:pt x="1313" y="2536"/>
                    </a:lnTo>
                    <a:lnTo>
                      <a:pt x="1273" y="2583"/>
                    </a:lnTo>
                    <a:lnTo>
                      <a:pt x="1219" y="2620"/>
                    </a:lnTo>
                    <a:lnTo>
                      <a:pt x="1157" y="2645"/>
                    </a:lnTo>
                    <a:lnTo>
                      <a:pt x="1193" y="2696"/>
                    </a:lnTo>
                    <a:lnTo>
                      <a:pt x="1219" y="2751"/>
                    </a:lnTo>
                    <a:lnTo>
                      <a:pt x="1226" y="2809"/>
                    </a:lnTo>
                    <a:lnTo>
                      <a:pt x="1215" y="2878"/>
                    </a:lnTo>
                    <a:lnTo>
                      <a:pt x="1186" y="2940"/>
                    </a:lnTo>
                    <a:lnTo>
                      <a:pt x="1135" y="2991"/>
                    </a:lnTo>
                    <a:lnTo>
                      <a:pt x="1073" y="3031"/>
                    </a:lnTo>
                    <a:lnTo>
                      <a:pt x="1000" y="3060"/>
                    </a:lnTo>
                    <a:lnTo>
                      <a:pt x="917" y="3067"/>
                    </a:lnTo>
                    <a:lnTo>
                      <a:pt x="880" y="3129"/>
                    </a:lnTo>
                    <a:lnTo>
                      <a:pt x="833" y="3176"/>
                    </a:lnTo>
                    <a:lnTo>
                      <a:pt x="771" y="3216"/>
                    </a:lnTo>
                    <a:lnTo>
                      <a:pt x="698" y="3245"/>
                    </a:lnTo>
                    <a:lnTo>
                      <a:pt x="618" y="3260"/>
                    </a:lnTo>
                    <a:lnTo>
                      <a:pt x="549" y="3256"/>
                    </a:lnTo>
                    <a:lnTo>
                      <a:pt x="480" y="3245"/>
                    </a:lnTo>
                    <a:lnTo>
                      <a:pt x="422" y="3220"/>
                    </a:lnTo>
                    <a:lnTo>
                      <a:pt x="367" y="3187"/>
                    </a:lnTo>
                    <a:lnTo>
                      <a:pt x="327" y="3213"/>
                    </a:lnTo>
                    <a:lnTo>
                      <a:pt x="280" y="3227"/>
                    </a:lnTo>
                    <a:lnTo>
                      <a:pt x="233" y="3231"/>
                    </a:lnTo>
                    <a:lnTo>
                      <a:pt x="171" y="3224"/>
                    </a:lnTo>
                    <a:lnTo>
                      <a:pt x="113" y="3202"/>
                    </a:lnTo>
                    <a:lnTo>
                      <a:pt x="69" y="3165"/>
                    </a:lnTo>
                    <a:lnTo>
                      <a:pt x="33" y="3118"/>
                    </a:lnTo>
                    <a:lnTo>
                      <a:pt x="7" y="3064"/>
                    </a:lnTo>
                    <a:lnTo>
                      <a:pt x="0" y="3002"/>
                    </a:lnTo>
                    <a:lnTo>
                      <a:pt x="7" y="2940"/>
                    </a:lnTo>
                    <a:lnTo>
                      <a:pt x="33" y="2885"/>
                    </a:lnTo>
                    <a:lnTo>
                      <a:pt x="69" y="2838"/>
                    </a:lnTo>
                    <a:lnTo>
                      <a:pt x="113" y="2802"/>
                    </a:lnTo>
                    <a:lnTo>
                      <a:pt x="171" y="2776"/>
                    </a:lnTo>
                    <a:lnTo>
                      <a:pt x="233" y="2769"/>
                    </a:lnTo>
                    <a:lnTo>
                      <a:pt x="287" y="2776"/>
                    </a:lnTo>
                    <a:lnTo>
                      <a:pt x="338" y="2794"/>
                    </a:lnTo>
                    <a:lnTo>
                      <a:pt x="386" y="2754"/>
                    </a:lnTo>
                    <a:lnTo>
                      <a:pt x="444" y="2721"/>
                    </a:lnTo>
                    <a:lnTo>
                      <a:pt x="509" y="2700"/>
                    </a:lnTo>
                    <a:lnTo>
                      <a:pt x="578" y="2689"/>
                    </a:lnTo>
                    <a:lnTo>
                      <a:pt x="618" y="2689"/>
                    </a:lnTo>
                    <a:lnTo>
                      <a:pt x="644" y="2645"/>
                    </a:lnTo>
                    <a:lnTo>
                      <a:pt x="684" y="2609"/>
                    </a:lnTo>
                    <a:lnTo>
                      <a:pt x="735" y="2580"/>
                    </a:lnTo>
                    <a:lnTo>
                      <a:pt x="698" y="2543"/>
                    </a:lnTo>
                    <a:lnTo>
                      <a:pt x="673" y="2499"/>
                    </a:lnTo>
                    <a:lnTo>
                      <a:pt x="655" y="2456"/>
                    </a:lnTo>
                    <a:lnTo>
                      <a:pt x="651" y="2409"/>
                    </a:lnTo>
                    <a:lnTo>
                      <a:pt x="655" y="2365"/>
                    </a:lnTo>
                    <a:lnTo>
                      <a:pt x="662" y="2325"/>
                    </a:lnTo>
                    <a:lnTo>
                      <a:pt x="677" y="2288"/>
                    </a:lnTo>
                    <a:lnTo>
                      <a:pt x="702" y="2252"/>
                    </a:lnTo>
                    <a:lnTo>
                      <a:pt x="738" y="2223"/>
                    </a:lnTo>
                    <a:lnTo>
                      <a:pt x="786" y="2197"/>
                    </a:lnTo>
                    <a:lnTo>
                      <a:pt x="851" y="2179"/>
                    </a:lnTo>
                    <a:lnTo>
                      <a:pt x="815" y="2139"/>
                    </a:lnTo>
                    <a:lnTo>
                      <a:pt x="793" y="2092"/>
                    </a:lnTo>
                    <a:lnTo>
                      <a:pt x="778" y="2045"/>
                    </a:lnTo>
                    <a:lnTo>
                      <a:pt x="775" y="1997"/>
                    </a:lnTo>
                    <a:lnTo>
                      <a:pt x="778" y="1946"/>
                    </a:lnTo>
                    <a:lnTo>
                      <a:pt x="786" y="1899"/>
                    </a:lnTo>
                    <a:lnTo>
                      <a:pt x="804" y="1855"/>
                    </a:lnTo>
                    <a:lnTo>
                      <a:pt x="829" y="1815"/>
                    </a:lnTo>
                    <a:lnTo>
                      <a:pt x="873" y="1783"/>
                    </a:lnTo>
                    <a:lnTo>
                      <a:pt x="928" y="1754"/>
                    </a:lnTo>
                    <a:lnTo>
                      <a:pt x="1000" y="1735"/>
                    </a:lnTo>
                    <a:lnTo>
                      <a:pt x="949" y="1695"/>
                    </a:lnTo>
                    <a:lnTo>
                      <a:pt x="913" y="1648"/>
                    </a:lnTo>
                    <a:lnTo>
                      <a:pt x="888" y="1597"/>
                    </a:lnTo>
                    <a:lnTo>
                      <a:pt x="869" y="1542"/>
                    </a:lnTo>
                    <a:lnTo>
                      <a:pt x="866" y="1484"/>
                    </a:lnTo>
                    <a:lnTo>
                      <a:pt x="869" y="1433"/>
                    </a:lnTo>
                    <a:lnTo>
                      <a:pt x="877" y="1386"/>
                    </a:lnTo>
                    <a:lnTo>
                      <a:pt x="891" y="1342"/>
                    </a:lnTo>
                    <a:lnTo>
                      <a:pt x="913" y="1299"/>
                    </a:lnTo>
                    <a:lnTo>
                      <a:pt x="946" y="1262"/>
                    </a:lnTo>
                    <a:lnTo>
                      <a:pt x="993" y="1230"/>
                    </a:lnTo>
                    <a:lnTo>
                      <a:pt x="1051" y="1204"/>
                    </a:lnTo>
                    <a:lnTo>
                      <a:pt x="982" y="1171"/>
                    </a:lnTo>
                    <a:lnTo>
                      <a:pt x="931" y="1131"/>
                    </a:lnTo>
                    <a:lnTo>
                      <a:pt x="891" y="1084"/>
                    </a:lnTo>
                    <a:lnTo>
                      <a:pt x="862" y="1033"/>
                    </a:lnTo>
                    <a:lnTo>
                      <a:pt x="848" y="975"/>
                    </a:lnTo>
                    <a:lnTo>
                      <a:pt x="844" y="917"/>
                    </a:lnTo>
                    <a:lnTo>
                      <a:pt x="844" y="866"/>
                    </a:lnTo>
                    <a:lnTo>
                      <a:pt x="851" y="815"/>
                    </a:lnTo>
                    <a:lnTo>
                      <a:pt x="869" y="767"/>
                    </a:lnTo>
                    <a:lnTo>
                      <a:pt x="891" y="727"/>
                    </a:lnTo>
                    <a:lnTo>
                      <a:pt x="928" y="687"/>
                    </a:lnTo>
                    <a:lnTo>
                      <a:pt x="975" y="655"/>
                    </a:lnTo>
                    <a:lnTo>
                      <a:pt x="1037" y="629"/>
                    </a:lnTo>
                    <a:lnTo>
                      <a:pt x="978" y="585"/>
                    </a:lnTo>
                    <a:lnTo>
                      <a:pt x="931" y="531"/>
                    </a:lnTo>
                    <a:lnTo>
                      <a:pt x="902" y="473"/>
                    </a:lnTo>
                    <a:lnTo>
                      <a:pt x="884" y="411"/>
                    </a:lnTo>
                    <a:lnTo>
                      <a:pt x="880" y="345"/>
                    </a:lnTo>
                    <a:lnTo>
                      <a:pt x="880" y="294"/>
                    </a:lnTo>
                    <a:lnTo>
                      <a:pt x="888" y="247"/>
                    </a:lnTo>
                    <a:lnTo>
                      <a:pt x="898" y="203"/>
                    </a:lnTo>
                    <a:lnTo>
                      <a:pt x="917" y="160"/>
                    </a:lnTo>
                    <a:lnTo>
                      <a:pt x="942" y="123"/>
                    </a:lnTo>
                    <a:lnTo>
                      <a:pt x="978" y="87"/>
                    </a:lnTo>
                    <a:lnTo>
                      <a:pt x="1022" y="58"/>
                    </a:lnTo>
                    <a:lnTo>
                      <a:pt x="1080" y="32"/>
                    </a:lnTo>
                    <a:lnTo>
                      <a:pt x="1153" y="14"/>
                    </a:lnTo>
                    <a:lnTo>
                      <a:pt x="1237" y="3"/>
                    </a:lnTo>
                    <a:lnTo>
                      <a:pt x="1339" y="0"/>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88835" name="Freeform 67"/>
              <p:cNvSpPr>
                <a:spLocks noEditPoints="1"/>
              </p:cNvSpPr>
              <p:nvPr/>
            </p:nvSpPr>
            <p:spPr bwMode="auto">
              <a:xfrm>
                <a:off x="5175" y="6692"/>
                <a:ext cx="1688" cy="3282"/>
              </a:xfrm>
              <a:custGeom>
                <a:avLst/>
                <a:gdLst/>
                <a:ahLst/>
                <a:cxnLst>
                  <a:cxn ang="0">
                    <a:pos x="989" y="113"/>
                  </a:cxn>
                  <a:cxn ang="0">
                    <a:pos x="902" y="411"/>
                  </a:cxn>
                  <a:cxn ang="0">
                    <a:pos x="1073" y="640"/>
                  </a:cxn>
                  <a:cxn ang="0">
                    <a:pos x="877" y="815"/>
                  </a:cxn>
                  <a:cxn ang="0">
                    <a:pos x="949" y="1135"/>
                  </a:cxn>
                  <a:cxn ang="0">
                    <a:pos x="975" y="1273"/>
                  </a:cxn>
                  <a:cxn ang="0">
                    <a:pos x="891" y="1553"/>
                  </a:cxn>
                  <a:cxn ang="0">
                    <a:pos x="1015" y="1754"/>
                  </a:cxn>
                  <a:cxn ang="0">
                    <a:pos x="800" y="1950"/>
                  </a:cxn>
                  <a:cxn ang="0">
                    <a:pos x="862" y="2198"/>
                  </a:cxn>
                  <a:cxn ang="0">
                    <a:pos x="677" y="2372"/>
                  </a:cxn>
                  <a:cxn ang="0">
                    <a:pos x="768" y="2594"/>
                  </a:cxn>
                  <a:cxn ang="0">
                    <a:pos x="629" y="2707"/>
                  </a:cxn>
                  <a:cxn ang="0">
                    <a:pos x="357" y="2813"/>
                  </a:cxn>
                  <a:cxn ang="0">
                    <a:pos x="131" y="2820"/>
                  </a:cxn>
                  <a:cxn ang="0">
                    <a:pos x="51" y="3125"/>
                  </a:cxn>
                  <a:cxn ang="0">
                    <a:pos x="335" y="3213"/>
                  </a:cxn>
                  <a:cxn ang="0">
                    <a:pos x="600" y="3260"/>
                  </a:cxn>
                  <a:cxn ang="0">
                    <a:pos x="920" y="3075"/>
                  </a:cxn>
                  <a:cxn ang="0">
                    <a:pos x="1186" y="2944"/>
                  </a:cxn>
                  <a:cxn ang="0">
                    <a:pos x="1146" y="2652"/>
                  </a:cxn>
                  <a:cxn ang="0">
                    <a:pos x="1342" y="2481"/>
                  </a:cxn>
                  <a:cxn ang="0">
                    <a:pos x="1299" y="2259"/>
                  </a:cxn>
                  <a:cxn ang="0">
                    <a:pos x="1466" y="1954"/>
                  </a:cxn>
                  <a:cxn ang="0">
                    <a:pos x="1437" y="1750"/>
                  </a:cxn>
                  <a:cxn ang="0">
                    <a:pos x="1539" y="1375"/>
                  </a:cxn>
                  <a:cxn ang="0">
                    <a:pos x="1499" y="1186"/>
                  </a:cxn>
                  <a:cxn ang="0">
                    <a:pos x="1608" y="811"/>
                  </a:cxn>
                  <a:cxn ang="0">
                    <a:pos x="1553" y="615"/>
                  </a:cxn>
                  <a:cxn ang="0">
                    <a:pos x="1640" y="229"/>
                  </a:cxn>
                  <a:cxn ang="0">
                    <a:pos x="1350" y="22"/>
                  </a:cxn>
                  <a:cxn ang="0">
                    <a:pos x="1630" y="156"/>
                  </a:cxn>
                  <a:cxn ang="0">
                    <a:pos x="1619" y="578"/>
                  </a:cxn>
                  <a:cxn ang="0">
                    <a:pos x="1644" y="873"/>
                  </a:cxn>
                  <a:cxn ang="0">
                    <a:pos x="1455" y="1233"/>
                  </a:cxn>
                  <a:cxn ang="0">
                    <a:pos x="1575" y="1590"/>
                  </a:cxn>
                  <a:cxn ang="0">
                    <a:pos x="1462" y="1885"/>
                  </a:cxn>
                  <a:cxn ang="0">
                    <a:pos x="1368" y="2245"/>
                  </a:cxn>
                  <a:cxn ang="0">
                    <a:pos x="1342" y="2532"/>
                  </a:cxn>
                  <a:cxn ang="0">
                    <a:pos x="1237" y="2758"/>
                  </a:cxn>
                  <a:cxn ang="0">
                    <a:pos x="1011" y="3078"/>
                  </a:cxn>
                  <a:cxn ang="0">
                    <a:pos x="629" y="3282"/>
                  </a:cxn>
                  <a:cxn ang="0">
                    <a:pos x="295" y="3249"/>
                  </a:cxn>
                  <a:cxn ang="0">
                    <a:pos x="8" y="3075"/>
                  </a:cxn>
                  <a:cxn ang="0">
                    <a:pos x="178" y="2780"/>
                  </a:cxn>
                  <a:cxn ang="0">
                    <a:pos x="517" y="2700"/>
                  </a:cxn>
                  <a:cxn ang="0">
                    <a:pos x="731" y="2587"/>
                  </a:cxn>
                  <a:cxn ang="0">
                    <a:pos x="666" y="2321"/>
                  </a:cxn>
                  <a:cxn ang="0">
                    <a:pos x="819" y="2154"/>
                  </a:cxn>
                  <a:cxn ang="0">
                    <a:pos x="819" y="1841"/>
                  </a:cxn>
                  <a:cxn ang="0">
                    <a:pos x="913" y="1666"/>
                  </a:cxn>
                  <a:cxn ang="0">
                    <a:pos x="902" y="1324"/>
                  </a:cxn>
                  <a:cxn ang="0">
                    <a:pos x="935" y="1150"/>
                  </a:cxn>
                  <a:cxn ang="0">
                    <a:pos x="859" y="808"/>
                  </a:cxn>
                  <a:cxn ang="0">
                    <a:pos x="993" y="611"/>
                  </a:cxn>
                  <a:cxn ang="0">
                    <a:pos x="884" y="287"/>
                  </a:cxn>
                  <a:cxn ang="0">
                    <a:pos x="1106" y="29"/>
                  </a:cxn>
                </a:cxnLst>
                <a:rect l="0" t="0" r="r" b="b"/>
                <a:pathLst>
                  <a:path w="1688" h="3282">
                    <a:moveTo>
                      <a:pt x="1350" y="22"/>
                    </a:moveTo>
                    <a:lnTo>
                      <a:pt x="1248" y="25"/>
                    </a:lnTo>
                    <a:lnTo>
                      <a:pt x="1160" y="36"/>
                    </a:lnTo>
                    <a:lnTo>
                      <a:pt x="1091" y="58"/>
                    </a:lnTo>
                    <a:lnTo>
                      <a:pt x="1033" y="83"/>
                    </a:lnTo>
                    <a:lnTo>
                      <a:pt x="989" y="113"/>
                    </a:lnTo>
                    <a:lnTo>
                      <a:pt x="957" y="145"/>
                    </a:lnTo>
                    <a:lnTo>
                      <a:pt x="931" y="185"/>
                    </a:lnTo>
                    <a:lnTo>
                      <a:pt x="917" y="229"/>
                    </a:lnTo>
                    <a:lnTo>
                      <a:pt x="902" y="291"/>
                    </a:lnTo>
                    <a:lnTo>
                      <a:pt x="899" y="356"/>
                    </a:lnTo>
                    <a:lnTo>
                      <a:pt x="902" y="411"/>
                    </a:lnTo>
                    <a:lnTo>
                      <a:pt x="917" y="462"/>
                    </a:lnTo>
                    <a:lnTo>
                      <a:pt x="935" y="509"/>
                    </a:lnTo>
                    <a:lnTo>
                      <a:pt x="964" y="556"/>
                    </a:lnTo>
                    <a:lnTo>
                      <a:pt x="1004" y="596"/>
                    </a:lnTo>
                    <a:lnTo>
                      <a:pt x="1055" y="629"/>
                    </a:lnTo>
                    <a:lnTo>
                      <a:pt x="1073" y="640"/>
                    </a:lnTo>
                    <a:lnTo>
                      <a:pt x="1051" y="647"/>
                    </a:lnTo>
                    <a:lnTo>
                      <a:pt x="997" y="669"/>
                    </a:lnTo>
                    <a:lnTo>
                      <a:pt x="957" y="698"/>
                    </a:lnTo>
                    <a:lnTo>
                      <a:pt x="924" y="727"/>
                    </a:lnTo>
                    <a:lnTo>
                      <a:pt x="899" y="764"/>
                    </a:lnTo>
                    <a:lnTo>
                      <a:pt x="877" y="815"/>
                    </a:lnTo>
                    <a:lnTo>
                      <a:pt x="866" y="869"/>
                    </a:lnTo>
                    <a:lnTo>
                      <a:pt x="866" y="928"/>
                    </a:lnTo>
                    <a:lnTo>
                      <a:pt x="869" y="986"/>
                    </a:lnTo>
                    <a:lnTo>
                      <a:pt x="884" y="1040"/>
                    </a:lnTo>
                    <a:lnTo>
                      <a:pt x="909" y="1091"/>
                    </a:lnTo>
                    <a:lnTo>
                      <a:pt x="949" y="1135"/>
                    </a:lnTo>
                    <a:lnTo>
                      <a:pt x="1000" y="1175"/>
                    </a:lnTo>
                    <a:lnTo>
                      <a:pt x="1066" y="1208"/>
                    </a:lnTo>
                    <a:lnTo>
                      <a:pt x="1091" y="1215"/>
                    </a:lnTo>
                    <a:lnTo>
                      <a:pt x="1066" y="1226"/>
                    </a:lnTo>
                    <a:lnTo>
                      <a:pt x="1015" y="1248"/>
                    </a:lnTo>
                    <a:lnTo>
                      <a:pt x="975" y="1273"/>
                    </a:lnTo>
                    <a:lnTo>
                      <a:pt x="942" y="1302"/>
                    </a:lnTo>
                    <a:lnTo>
                      <a:pt x="920" y="1335"/>
                    </a:lnTo>
                    <a:lnTo>
                      <a:pt x="899" y="1386"/>
                    </a:lnTo>
                    <a:lnTo>
                      <a:pt x="891" y="1437"/>
                    </a:lnTo>
                    <a:lnTo>
                      <a:pt x="888" y="1495"/>
                    </a:lnTo>
                    <a:lnTo>
                      <a:pt x="891" y="1553"/>
                    </a:lnTo>
                    <a:lnTo>
                      <a:pt x="906" y="1604"/>
                    </a:lnTo>
                    <a:lnTo>
                      <a:pt x="931" y="1655"/>
                    </a:lnTo>
                    <a:lnTo>
                      <a:pt x="968" y="1699"/>
                    </a:lnTo>
                    <a:lnTo>
                      <a:pt x="1019" y="1735"/>
                    </a:lnTo>
                    <a:lnTo>
                      <a:pt x="1040" y="1750"/>
                    </a:lnTo>
                    <a:lnTo>
                      <a:pt x="1015" y="1754"/>
                    </a:lnTo>
                    <a:lnTo>
                      <a:pt x="949" y="1772"/>
                    </a:lnTo>
                    <a:lnTo>
                      <a:pt x="899" y="1794"/>
                    </a:lnTo>
                    <a:lnTo>
                      <a:pt x="862" y="1823"/>
                    </a:lnTo>
                    <a:lnTo>
                      <a:pt x="833" y="1852"/>
                    </a:lnTo>
                    <a:lnTo>
                      <a:pt x="811" y="1899"/>
                    </a:lnTo>
                    <a:lnTo>
                      <a:pt x="800" y="1950"/>
                    </a:lnTo>
                    <a:lnTo>
                      <a:pt x="797" y="2008"/>
                    </a:lnTo>
                    <a:lnTo>
                      <a:pt x="804" y="2070"/>
                    </a:lnTo>
                    <a:lnTo>
                      <a:pt x="826" y="2128"/>
                    </a:lnTo>
                    <a:lnTo>
                      <a:pt x="866" y="2183"/>
                    </a:lnTo>
                    <a:lnTo>
                      <a:pt x="880" y="2194"/>
                    </a:lnTo>
                    <a:lnTo>
                      <a:pt x="862" y="2198"/>
                    </a:lnTo>
                    <a:lnTo>
                      <a:pt x="808" y="2216"/>
                    </a:lnTo>
                    <a:lnTo>
                      <a:pt x="764" y="2238"/>
                    </a:lnTo>
                    <a:lnTo>
                      <a:pt x="731" y="2259"/>
                    </a:lnTo>
                    <a:lnTo>
                      <a:pt x="706" y="2289"/>
                    </a:lnTo>
                    <a:lnTo>
                      <a:pt x="688" y="2329"/>
                    </a:lnTo>
                    <a:lnTo>
                      <a:pt x="677" y="2372"/>
                    </a:lnTo>
                    <a:lnTo>
                      <a:pt x="673" y="2420"/>
                    </a:lnTo>
                    <a:lnTo>
                      <a:pt x="677" y="2463"/>
                    </a:lnTo>
                    <a:lnTo>
                      <a:pt x="691" y="2507"/>
                    </a:lnTo>
                    <a:lnTo>
                      <a:pt x="717" y="2547"/>
                    </a:lnTo>
                    <a:lnTo>
                      <a:pt x="753" y="2583"/>
                    </a:lnTo>
                    <a:lnTo>
                      <a:pt x="768" y="2594"/>
                    </a:lnTo>
                    <a:lnTo>
                      <a:pt x="749" y="2598"/>
                    </a:lnTo>
                    <a:lnTo>
                      <a:pt x="702" y="2627"/>
                    </a:lnTo>
                    <a:lnTo>
                      <a:pt x="666" y="2660"/>
                    </a:lnTo>
                    <a:lnTo>
                      <a:pt x="640" y="2703"/>
                    </a:lnTo>
                    <a:lnTo>
                      <a:pt x="637" y="2711"/>
                    </a:lnTo>
                    <a:lnTo>
                      <a:pt x="629" y="2707"/>
                    </a:lnTo>
                    <a:lnTo>
                      <a:pt x="615" y="2707"/>
                    </a:lnTo>
                    <a:lnTo>
                      <a:pt x="593" y="2711"/>
                    </a:lnTo>
                    <a:lnTo>
                      <a:pt x="524" y="2722"/>
                    </a:lnTo>
                    <a:lnTo>
                      <a:pt x="458" y="2743"/>
                    </a:lnTo>
                    <a:lnTo>
                      <a:pt x="404" y="2772"/>
                    </a:lnTo>
                    <a:lnTo>
                      <a:pt x="357" y="2813"/>
                    </a:lnTo>
                    <a:lnTo>
                      <a:pt x="353" y="2820"/>
                    </a:lnTo>
                    <a:lnTo>
                      <a:pt x="346" y="2816"/>
                    </a:lnTo>
                    <a:lnTo>
                      <a:pt x="295" y="2798"/>
                    </a:lnTo>
                    <a:lnTo>
                      <a:pt x="244" y="2791"/>
                    </a:lnTo>
                    <a:lnTo>
                      <a:pt x="182" y="2798"/>
                    </a:lnTo>
                    <a:lnTo>
                      <a:pt x="131" y="2820"/>
                    </a:lnTo>
                    <a:lnTo>
                      <a:pt x="88" y="2856"/>
                    </a:lnTo>
                    <a:lnTo>
                      <a:pt x="51" y="2900"/>
                    </a:lnTo>
                    <a:lnTo>
                      <a:pt x="29" y="2954"/>
                    </a:lnTo>
                    <a:lnTo>
                      <a:pt x="22" y="3013"/>
                    </a:lnTo>
                    <a:lnTo>
                      <a:pt x="29" y="3071"/>
                    </a:lnTo>
                    <a:lnTo>
                      <a:pt x="51" y="3125"/>
                    </a:lnTo>
                    <a:lnTo>
                      <a:pt x="88" y="3169"/>
                    </a:lnTo>
                    <a:lnTo>
                      <a:pt x="131" y="3202"/>
                    </a:lnTo>
                    <a:lnTo>
                      <a:pt x="182" y="3224"/>
                    </a:lnTo>
                    <a:lnTo>
                      <a:pt x="244" y="3235"/>
                    </a:lnTo>
                    <a:lnTo>
                      <a:pt x="291" y="3227"/>
                    </a:lnTo>
                    <a:lnTo>
                      <a:pt x="335" y="3213"/>
                    </a:lnTo>
                    <a:lnTo>
                      <a:pt x="371" y="3191"/>
                    </a:lnTo>
                    <a:lnTo>
                      <a:pt x="378" y="3187"/>
                    </a:lnTo>
                    <a:lnTo>
                      <a:pt x="386" y="3191"/>
                    </a:lnTo>
                    <a:lnTo>
                      <a:pt x="448" y="3227"/>
                    </a:lnTo>
                    <a:lnTo>
                      <a:pt x="520" y="3253"/>
                    </a:lnTo>
                    <a:lnTo>
                      <a:pt x="600" y="3260"/>
                    </a:lnTo>
                    <a:lnTo>
                      <a:pt x="629" y="3260"/>
                    </a:lnTo>
                    <a:lnTo>
                      <a:pt x="706" y="3246"/>
                    </a:lnTo>
                    <a:lnTo>
                      <a:pt x="775" y="3220"/>
                    </a:lnTo>
                    <a:lnTo>
                      <a:pt x="837" y="3180"/>
                    </a:lnTo>
                    <a:lnTo>
                      <a:pt x="884" y="3133"/>
                    </a:lnTo>
                    <a:lnTo>
                      <a:pt x="920" y="3075"/>
                    </a:lnTo>
                    <a:lnTo>
                      <a:pt x="920" y="3071"/>
                    </a:lnTo>
                    <a:lnTo>
                      <a:pt x="928" y="3071"/>
                    </a:lnTo>
                    <a:lnTo>
                      <a:pt x="1008" y="3060"/>
                    </a:lnTo>
                    <a:lnTo>
                      <a:pt x="1080" y="3034"/>
                    </a:lnTo>
                    <a:lnTo>
                      <a:pt x="1139" y="2994"/>
                    </a:lnTo>
                    <a:lnTo>
                      <a:pt x="1186" y="2944"/>
                    </a:lnTo>
                    <a:lnTo>
                      <a:pt x="1215" y="2885"/>
                    </a:lnTo>
                    <a:lnTo>
                      <a:pt x="1226" y="2820"/>
                    </a:lnTo>
                    <a:lnTo>
                      <a:pt x="1219" y="2765"/>
                    </a:lnTo>
                    <a:lnTo>
                      <a:pt x="1197" y="2711"/>
                    </a:lnTo>
                    <a:lnTo>
                      <a:pt x="1160" y="2663"/>
                    </a:lnTo>
                    <a:lnTo>
                      <a:pt x="1146" y="2652"/>
                    </a:lnTo>
                    <a:lnTo>
                      <a:pt x="1164" y="2645"/>
                    </a:lnTo>
                    <a:lnTo>
                      <a:pt x="1215" y="2627"/>
                    </a:lnTo>
                    <a:lnTo>
                      <a:pt x="1259" y="2598"/>
                    </a:lnTo>
                    <a:lnTo>
                      <a:pt x="1299" y="2565"/>
                    </a:lnTo>
                    <a:lnTo>
                      <a:pt x="1324" y="2525"/>
                    </a:lnTo>
                    <a:lnTo>
                      <a:pt x="1342" y="2481"/>
                    </a:lnTo>
                    <a:lnTo>
                      <a:pt x="1350" y="2434"/>
                    </a:lnTo>
                    <a:lnTo>
                      <a:pt x="1342" y="2372"/>
                    </a:lnTo>
                    <a:lnTo>
                      <a:pt x="1324" y="2321"/>
                    </a:lnTo>
                    <a:lnTo>
                      <a:pt x="1295" y="2274"/>
                    </a:lnTo>
                    <a:lnTo>
                      <a:pt x="1284" y="2263"/>
                    </a:lnTo>
                    <a:lnTo>
                      <a:pt x="1299" y="2259"/>
                    </a:lnTo>
                    <a:lnTo>
                      <a:pt x="1357" y="2230"/>
                    </a:lnTo>
                    <a:lnTo>
                      <a:pt x="1404" y="2190"/>
                    </a:lnTo>
                    <a:lnTo>
                      <a:pt x="1440" y="2139"/>
                    </a:lnTo>
                    <a:lnTo>
                      <a:pt x="1462" y="2085"/>
                    </a:lnTo>
                    <a:lnTo>
                      <a:pt x="1473" y="2023"/>
                    </a:lnTo>
                    <a:lnTo>
                      <a:pt x="1466" y="1954"/>
                    </a:lnTo>
                    <a:lnTo>
                      <a:pt x="1444" y="1892"/>
                    </a:lnTo>
                    <a:lnTo>
                      <a:pt x="1411" y="1841"/>
                    </a:lnTo>
                    <a:lnTo>
                      <a:pt x="1371" y="1797"/>
                    </a:lnTo>
                    <a:lnTo>
                      <a:pt x="1357" y="1786"/>
                    </a:lnTo>
                    <a:lnTo>
                      <a:pt x="1375" y="1783"/>
                    </a:lnTo>
                    <a:lnTo>
                      <a:pt x="1437" y="1750"/>
                    </a:lnTo>
                    <a:lnTo>
                      <a:pt x="1488" y="1706"/>
                    </a:lnTo>
                    <a:lnTo>
                      <a:pt x="1528" y="1648"/>
                    </a:lnTo>
                    <a:lnTo>
                      <a:pt x="1553" y="1586"/>
                    </a:lnTo>
                    <a:lnTo>
                      <a:pt x="1564" y="1513"/>
                    </a:lnTo>
                    <a:lnTo>
                      <a:pt x="1557" y="1441"/>
                    </a:lnTo>
                    <a:lnTo>
                      <a:pt x="1539" y="1375"/>
                    </a:lnTo>
                    <a:lnTo>
                      <a:pt x="1513" y="1321"/>
                    </a:lnTo>
                    <a:lnTo>
                      <a:pt x="1477" y="1277"/>
                    </a:lnTo>
                    <a:lnTo>
                      <a:pt x="1430" y="1241"/>
                    </a:lnTo>
                    <a:lnTo>
                      <a:pt x="1415" y="1230"/>
                    </a:lnTo>
                    <a:lnTo>
                      <a:pt x="1433" y="1222"/>
                    </a:lnTo>
                    <a:lnTo>
                      <a:pt x="1499" y="1186"/>
                    </a:lnTo>
                    <a:lnTo>
                      <a:pt x="1553" y="1142"/>
                    </a:lnTo>
                    <a:lnTo>
                      <a:pt x="1593" y="1084"/>
                    </a:lnTo>
                    <a:lnTo>
                      <a:pt x="1622" y="1019"/>
                    </a:lnTo>
                    <a:lnTo>
                      <a:pt x="1630" y="946"/>
                    </a:lnTo>
                    <a:lnTo>
                      <a:pt x="1626" y="877"/>
                    </a:lnTo>
                    <a:lnTo>
                      <a:pt x="1608" y="811"/>
                    </a:lnTo>
                    <a:lnTo>
                      <a:pt x="1579" y="757"/>
                    </a:lnTo>
                    <a:lnTo>
                      <a:pt x="1542" y="709"/>
                    </a:lnTo>
                    <a:lnTo>
                      <a:pt x="1499" y="673"/>
                    </a:lnTo>
                    <a:lnTo>
                      <a:pt x="1484" y="662"/>
                    </a:lnTo>
                    <a:lnTo>
                      <a:pt x="1499" y="655"/>
                    </a:lnTo>
                    <a:lnTo>
                      <a:pt x="1553" y="615"/>
                    </a:lnTo>
                    <a:lnTo>
                      <a:pt x="1600" y="567"/>
                    </a:lnTo>
                    <a:lnTo>
                      <a:pt x="1637" y="509"/>
                    </a:lnTo>
                    <a:lnTo>
                      <a:pt x="1659" y="444"/>
                    </a:lnTo>
                    <a:lnTo>
                      <a:pt x="1666" y="375"/>
                    </a:lnTo>
                    <a:lnTo>
                      <a:pt x="1659" y="298"/>
                    </a:lnTo>
                    <a:lnTo>
                      <a:pt x="1640" y="229"/>
                    </a:lnTo>
                    <a:lnTo>
                      <a:pt x="1611" y="167"/>
                    </a:lnTo>
                    <a:lnTo>
                      <a:pt x="1575" y="116"/>
                    </a:lnTo>
                    <a:lnTo>
                      <a:pt x="1528" y="76"/>
                    </a:lnTo>
                    <a:lnTo>
                      <a:pt x="1473" y="47"/>
                    </a:lnTo>
                    <a:lnTo>
                      <a:pt x="1415" y="29"/>
                    </a:lnTo>
                    <a:lnTo>
                      <a:pt x="1350" y="22"/>
                    </a:lnTo>
                    <a:close/>
                    <a:moveTo>
                      <a:pt x="1350" y="0"/>
                    </a:moveTo>
                    <a:lnTo>
                      <a:pt x="1419" y="7"/>
                    </a:lnTo>
                    <a:lnTo>
                      <a:pt x="1480" y="29"/>
                    </a:lnTo>
                    <a:lnTo>
                      <a:pt x="1539" y="62"/>
                    </a:lnTo>
                    <a:lnTo>
                      <a:pt x="1590" y="102"/>
                    </a:lnTo>
                    <a:lnTo>
                      <a:pt x="1630" y="156"/>
                    </a:lnTo>
                    <a:lnTo>
                      <a:pt x="1662" y="222"/>
                    </a:lnTo>
                    <a:lnTo>
                      <a:pt x="1680" y="294"/>
                    </a:lnTo>
                    <a:lnTo>
                      <a:pt x="1688" y="375"/>
                    </a:lnTo>
                    <a:lnTo>
                      <a:pt x="1677" y="447"/>
                    </a:lnTo>
                    <a:lnTo>
                      <a:pt x="1655" y="516"/>
                    </a:lnTo>
                    <a:lnTo>
                      <a:pt x="1619" y="578"/>
                    </a:lnTo>
                    <a:lnTo>
                      <a:pt x="1568" y="633"/>
                    </a:lnTo>
                    <a:lnTo>
                      <a:pt x="1520" y="662"/>
                    </a:lnTo>
                    <a:lnTo>
                      <a:pt x="1557" y="695"/>
                    </a:lnTo>
                    <a:lnTo>
                      <a:pt x="1597" y="746"/>
                    </a:lnTo>
                    <a:lnTo>
                      <a:pt x="1626" y="804"/>
                    </a:lnTo>
                    <a:lnTo>
                      <a:pt x="1644" y="873"/>
                    </a:lnTo>
                    <a:lnTo>
                      <a:pt x="1651" y="946"/>
                    </a:lnTo>
                    <a:lnTo>
                      <a:pt x="1640" y="1022"/>
                    </a:lnTo>
                    <a:lnTo>
                      <a:pt x="1611" y="1095"/>
                    </a:lnTo>
                    <a:lnTo>
                      <a:pt x="1568" y="1153"/>
                    </a:lnTo>
                    <a:lnTo>
                      <a:pt x="1510" y="1204"/>
                    </a:lnTo>
                    <a:lnTo>
                      <a:pt x="1455" y="1233"/>
                    </a:lnTo>
                    <a:lnTo>
                      <a:pt x="1491" y="1262"/>
                    </a:lnTo>
                    <a:lnTo>
                      <a:pt x="1531" y="1310"/>
                    </a:lnTo>
                    <a:lnTo>
                      <a:pt x="1560" y="1368"/>
                    </a:lnTo>
                    <a:lnTo>
                      <a:pt x="1579" y="1437"/>
                    </a:lnTo>
                    <a:lnTo>
                      <a:pt x="1586" y="1513"/>
                    </a:lnTo>
                    <a:lnTo>
                      <a:pt x="1575" y="1590"/>
                    </a:lnTo>
                    <a:lnTo>
                      <a:pt x="1546" y="1659"/>
                    </a:lnTo>
                    <a:lnTo>
                      <a:pt x="1502" y="1721"/>
                    </a:lnTo>
                    <a:lnTo>
                      <a:pt x="1448" y="1768"/>
                    </a:lnTo>
                    <a:lnTo>
                      <a:pt x="1393" y="1794"/>
                    </a:lnTo>
                    <a:lnTo>
                      <a:pt x="1430" y="1826"/>
                    </a:lnTo>
                    <a:lnTo>
                      <a:pt x="1462" y="1885"/>
                    </a:lnTo>
                    <a:lnTo>
                      <a:pt x="1484" y="1950"/>
                    </a:lnTo>
                    <a:lnTo>
                      <a:pt x="1491" y="2023"/>
                    </a:lnTo>
                    <a:lnTo>
                      <a:pt x="1484" y="2088"/>
                    </a:lnTo>
                    <a:lnTo>
                      <a:pt x="1459" y="2150"/>
                    </a:lnTo>
                    <a:lnTo>
                      <a:pt x="1419" y="2201"/>
                    </a:lnTo>
                    <a:lnTo>
                      <a:pt x="1368" y="2245"/>
                    </a:lnTo>
                    <a:lnTo>
                      <a:pt x="1317" y="2270"/>
                    </a:lnTo>
                    <a:lnTo>
                      <a:pt x="1342" y="2310"/>
                    </a:lnTo>
                    <a:lnTo>
                      <a:pt x="1364" y="2369"/>
                    </a:lnTo>
                    <a:lnTo>
                      <a:pt x="1371" y="2434"/>
                    </a:lnTo>
                    <a:lnTo>
                      <a:pt x="1364" y="2485"/>
                    </a:lnTo>
                    <a:lnTo>
                      <a:pt x="1342" y="2532"/>
                    </a:lnTo>
                    <a:lnTo>
                      <a:pt x="1313" y="2576"/>
                    </a:lnTo>
                    <a:lnTo>
                      <a:pt x="1273" y="2616"/>
                    </a:lnTo>
                    <a:lnTo>
                      <a:pt x="1222" y="2645"/>
                    </a:lnTo>
                    <a:lnTo>
                      <a:pt x="1182" y="2660"/>
                    </a:lnTo>
                    <a:lnTo>
                      <a:pt x="1211" y="2700"/>
                    </a:lnTo>
                    <a:lnTo>
                      <a:pt x="1237" y="2758"/>
                    </a:lnTo>
                    <a:lnTo>
                      <a:pt x="1248" y="2820"/>
                    </a:lnTo>
                    <a:lnTo>
                      <a:pt x="1237" y="2893"/>
                    </a:lnTo>
                    <a:lnTo>
                      <a:pt x="1204" y="2958"/>
                    </a:lnTo>
                    <a:lnTo>
                      <a:pt x="1153" y="3009"/>
                    </a:lnTo>
                    <a:lnTo>
                      <a:pt x="1088" y="3053"/>
                    </a:lnTo>
                    <a:lnTo>
                      <a:pt x="1011" y="3078"/>
                    </a:lnTo>
                    <a:lnTo>
                      <a:pt x="935" y="3089"/>
                    </a:lnTo>
                    <a:lnTo>
                      <a:pt x="902" y="3144"/>
                    </a:lnTo>
                    <a:lnTo>
                      <a:pt x="851" y="3198"/>
                    </a:lnTo>
                    <a:lnTo>
                      <a:pt x="786" y="3238"/>
                    </a:lnTo>
                    <a:lnTo>
                      <a:pt x="713" y="3267"/>
                    </a:lnTo>
                    <a:lnTo>
                      <a:pt x="629" y="3282"/>
                    </a:lnTo>
                    <a:lnTo>
                      <a:pt x="600" y="3282"/>
                    </a:lnTo>
                    <a:lnTo>
                      <a:pt x="517" y="3271"/>
                    </a:lnTo>
                    <a:lnTo>
                      <a:pt x="440" y="3246"/>
                    </a:lnTo>
                    <a:lnTo>
                      <a:pt x="378" y="3209"/>
                    </a:lnTo>
                    <a:lnTo>
                      <a:pt x="342" y="3231"/>
                    </a:lnTo>
                    <a:lnTo>
                      <a:pt x="295" y="3249"/>
                    </a:lnTo>
                    <a:lnTo>
                      <a:pt x="244" y="3253"/>
                    </a:lnTo>
                    <a:lnTo>
                      <a:pt x="178" y="3246"/>
                    </a:lnTo>
                    <a:lnTo>
                      <a:pt x="120" y="3220"/>
                    </a:lnTo>
                    <a:lnTo>
                      <a:pt x="73" y="3184"/>
                    </a:lnTo>
                    <a:lnTo>
                      <a:pt x="33" y="3133"/>
                    </a:lnTo>
                    <a:lnTo>
                      <a:pt x="8" y="3075"/>
                    </a:lnTo>
                    <a:lnTo>
                      <a:pt x="0" y="3013"/>
                    </a:lnTo>
                    <a:lnTo>
                      <a:pt x="8" y="2947"/>
                    </a:lnTo>
                    <a:lnTo>
                      <a:pt x="33" y="2889"/>
                    </a:lnTo>
                    <a:lnTo>
                      <a:pt x="73" y="2842"/>
                    </a:lnTo>
                    <a:lnTo>
                      <a:pt x="120" y="2802"/>
                    </a:lnTo>
                    <a:lnTo>
                      <a:pt x="178" y="2780"/>
                    </a:lnTo>
                    <a:lnTo>
                      <a:pt x="244" y="2769"/>
                    </a:lnTo>
                    <a:lnTo>
                      <a:pt x="302" y="2776"/>
                    </a:lnTo>
                    <a:lnTo>
                      <a:pt x="346" y="2794"/>
                    </a:lnTo>
                    <a:lnTo>
                      <a:pt x="393" y="2758"/>
                    </a:lnTo>
                    <a:lnTo>
                      <a:pt x="451" y="2725"/>
                    </a:lnTo>
                    <a:lnTo>
                      <a:pt x="517" y="2700"/>
                    </a:lnTo>
                    <a:lnTo>
                      <a:pt x="589" y="2689"/>
                    </a:lnTo>
                    <a:lnTo>
                      <a:pt x="615" y="2689"/>
                    </a:lnTo>
                    <a:lnTo>
                      <a:pt x="626" y="2689"/>
                    </a:lnTo>
                    <a:lnTo>
                      <a:pt x="648" y="2649"/>
                    </a:lnTo>
                    <a:lnTo>
                      <a:pt x="688" y="2609"/>
                    </a:lnTo>
                    <a:lnTo>
                      <a:pt x="731" y="2587"/>
                    </a:lnTo>
                    <a:lnTo>
                      <a:pt x="702" y="2558"/>
                    </a:lnTo>
                    <a:lnTo>
                      <a:pt x="673" y="2514"/>
                    </a:lnTo>
                    <a:lnTo>
                      <a:pt x="659" y="2467"/>
                    </a:lnTo>
                    <a:lnTo>
                      <a:pt x="651" y="2420"/>
                    </a:lnTo>
                    <a:lnTo>
                      <a:pt x="655" y="2369"/>
                    </a:lnTo>
                    <a:lnTo>
                      <a:pt x="666" y="2321"/>
                    </a:lnTo>
                    <a:lnTo>
                      <a:pt x="691" y="2274"/>
                    </a:lnTo>
                    <a:lnTo>
                      <a:pt x="717" y="2245"/>
                    </a:lnTo>
                    <a:lnTo>
                      <a:pt x="753" y="2219"/>
                    </a:lnTo>
                    <a:lnTo>
                      <a:pt x="800" y="2198"/>
                    </a:lnTo>
                    <a:lnTo>
                      <a:pt x="844" y="2183"/>
                    </a:lnTo>
                    <a:lnTo>
                      <a:pt x="819" y="2154"/>
                    </a:lnTo>
                    <a:lnTo>
                      <a:pt x="793" y="2107"/>
                    </a:lnTo>
                    <a:lnTo>
                      <a:pt x="779" y="2059"/>
                    </a:lnTo>
                    <a:lnTo>
                      <a:pt x="775" y="2008"/>
                    </a:lnTo>
                    <a:lnTo>
                      <a:pt x="779" y="1950"/>
                    </a:lnTo>
                    <a:lnTo>
                      <a:pt x="793" y="1892"/>
                    </a:lnTo>
                    <a:lnTo>
                      <a:pt x="819" y="1841"/>
                    </a:lnTo>
                    <a:lnTo>
                      <a:pt x="848" y="1808"/>
                    </a:lnTo>
                    <a:lnTo>
                      <a:pt x="891" y="1775"/>
                    </a:lnTo>
                    <a:lnTo>
                      <a:pt x="942" y="1754"/>
                    </a:lnTo>
                    <a:lnTo>
                      <a:pt x="989" y="1739"/>
                    </a:lnTo>
                    <a:lnTo>
                      <a:pt x="953" y="1714"/>
                    </a:lnTo>
                    <a:lnTo>
                      <a:pt x="913" y="1666"/>
                    </a:lnTo>
                    <a:lnTo>
                      <a:pt x="888" y="1612"/>
                    </a:lnTo>
                    <a:lnTo>
                      <a:pt x="873" y="1557"/>
                    </a:lnTo>
                    <a:lnTo>
                      <a:pt x="866" y="1495"/>
                    </a:lnTo>
                    <a:lnTo>
                      <a:pt x="869" y="1437"/>
                    </a:lnTo>
                    <a:lnTo>
                      <a:pt x="880" y="1379"/>
                    </a:lnTo>
                    <a:lnTo>
                      <a:pt x="902" y="1324"/>
                    </a:lnTo>
                    <a:lnTo>
                      <a:pt x="928" y="1288"/>
                    </a:lnTo>
                    <a:lnTo>
                      <a:pt x="960" y="1255"/>
                    </a:lnTo>
                    <a:lnTo>
                      <a:pt x="1004" y="1230"/>
                    </a:lnTo>
                    <a:lnTo>
                      <a:pt x="1037" y="1215"/>
                    </a:lnTo>
                    <a:lnTo>
                      <a:pt x="989" y="1193"/>
                    </a:lnTo>
                    <a:lnTo>
                      <a:pt x="935" y="1150"/>
                    </a:lnTo>
                    <a:lnTo>
                      <a:pt x="895" y="1102"/>
                    </a:lnTo>
                    <a:lnTo>
                      <a:pt x="866" y="1048"/>
                    </a:lnTo>
                    <a:lnTo>
                      <a:pt x="848" y="989"/>
                    </a:lnTo>
                    <a:lnTo>
                      <a:pt x="844" y="928"/>
                    </a:lnTo>
                    <a:lnTo>
                      <a:pt x="848" y="866"/>
                    </a:lnTo>
                    <a:lnTo>
                      <a:pt x="859" y="808"/>
                    </a:lnTo>
                    <a:lnTo>
                      <a:pt x="880" y="753"/>
                    </a:lnTo>
                    <a:lnTo>
                      <a:pt x="906" y="717"/>
                    </a:lnTo>
                    <a:lnTo>
                      <a:pt x="942" y="680"/>
                    </a:lnTo>
                    <a:lnTo>
                      <a:pt x="989" y="651"/>
                    </a:lnTo>
                    <a:lnTo>
                      <a:pt x="1029" y="637"/>
                    </a:lnTo>
                    <a:lnTo>
                      <a:pt x="993" y="611"/>
                    </a:lnTo>
                    <a:lnTo>
                      <a:pt x="949" y="567"/>
                    </a:lnTo>
                    <a:lnTo>
                      <a:pt x="917" y="520"/>
                    </a:lnTo>
                    <a:lnTo>
                      <a:pt x="895" y="469"/>
                    </a:lnTo>
                    <a:lnTo>
                      <a:pt x="884" y="415"/>
                    </a:lnTo>
                    <a:lnTo>
                      <a:pt x="880" y="356"/>
                    </a:lnTo>
                    <a:lnTo>
                      <a:pt x="884" y="287"/>
                    </a:lnTo>
                    <a:lnTo>
                      <a:pt x="895" y="222"/>
                    </a:lnTo>
                    <a:lnTo>
                      <a:pt x="920" y="163"/>
                    </a:lnTo>
                    <a:lnTo>
                      <a:pt x="964" y="109"/>
                    </a:lnTo>
                    <a:lnTo>
                      <a:pt x="1000" y="76"/>
                    </a:lnTo>
                    <a:lnTo>
                      <a:pt x="1048" y="51"/>
                    </a:lnTo>
                    <a:lnTo>
                      <a:pt x="1106" y="29"/>
                    </a:lnTo>
                    <a:lnTo>
                      <a:pt x="1175" y="14"/>
                    </a:lnTo>
                    <a:lnTo>
                      <a:pt x="1255" y="3"/>
                    </a:lnTo>
                    <a:lnTo>
                      <a:pt x="135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88836" name="Freeform 68"/>
              <p:cNvSpPr>
                <a:spLocks/>
              </p:cNvSpPr>
              <p:nvPr/>
            </p:nvSpPr>
            <p:spPr bwMode="auto">
              <a:xfrm>
                <a:off x="2571" y="6943"/>
                <a:ext cx="1699" cy="3035"/>
              </a:xfrm>
              <a:custGeom>
                <a:avLst/>
                <a:gdLst/>
                <a:ahLst/>
                <a:cxnLst>
                  <a:cxn ang="0">
                    <a:pos x="509" y="36"/>
                  </a:cxn>
                  <a:cxn ang="0">
                    <a:pos x="666" y="200"/>
                  </a:cxn>
                  <a:cxn ang="0">
                    <a:pos x="862" y="280"/>
                  </a:cxn>
                  <a:cxn ang="0">
                    <a:pos x="997" y="447"/>
                  </a:cxn>
                  <a:cxn ang="0">
                    <a:pos x="1073" y="629"/>
                  </a:cxn>
                  <a:cxn ang="0">
                    <a:pos x="1102" y="793"/>
                  </a:cxn>
                  <a:cxn ang="0">
                    <a:pos x="1171" y="1062"/>
                  </a:cxn>
                  <a:cxn ang="0">
                    <a:pos x="1259" y="1353"/>
                  </a:cxn>
                  <a:cxn ang="0">
                    <a:pos x="1324" y="1608"/>
                  </a:cxn>
                  <a:cxn ang="0">
                    <a:pos x="1328" y="1936"/>
                  </a:cxn>
                  <a:cxn ang="0">
                    <a:pos x="1320" y="2209"/>
                  </a:cxn>
                  <a:cxn ang="0">
                    <a:pos x="1310" y="2409"/>
                  </a:cxn>
                  <a:cxn ang="0">
                    <a:pos x="1186" y="2562"/>
                  </a:cxn>
                  <a:cxn ang="0">
                    <a:pos x="1139" y="2612"/>
                  </a:cxn>
                  <a:cxn ang="0">
                    <a:pos x="1128" y="2674"/>
                  </a:cxn>
                  <a:cxn ang="0">
                    <a:pos x="1226" y="2685"/>
                  </a:cxn>
                  <a:cxn ang="0">
                    <a:pos x="1393" y="2652"/>
                  </a:cxn>
                  <a:cxn ang="0">
                    <a:pos x="1568" y="2660"/>
                  </a:cxn>
                  <a:cxn ang="0">
                    <a:pos x="1688" y="2762"/>
                  </a:cxn>
                  <a:cxn ang="0">
                    <a:pos x="1684" y="2896"/>
                  </a:cxn>
                  <a:cxn ang="0">
                    <a:pos x="1611" y="2947"/>
                  </a:cxn>
                  <a:cxn ang="0">
                    <a:pos x="1528" y="3035"/>
                  </a:cxn>
                  <a:cxn ang="0">
                    <a:pos x="1462" y="3002"/>
                  </a:cxn>
                  <a:cxn ang="0">
                    <a:pos x="1491" y="2918"/>
                  </a:cxn>
                  <a:cxn ang="0">
                    <a:pos x="1528" y="2845"/>
                  </a:cxn>
                  <a:cxn ang="0">
                    <a:pos x="1462" y="2798"/>
                  </a:cxn>
                  <a:cxn ang="0">
                    <a:pos x="1357" y="2809"/>
                  </a:cxn>
                  <a:cxn ang="0">
                    <a:pos x="1248" y="2849"/>
                  </a:cxn>
                  <a:cxn ang="0">
                    <a:pos x="1080" y="2834"/>
                  </a:cxn>
                  <a:cxn ang="0">
                    <a:pos x="975" y="2769"/>
                  </a:cxn>
                  <a:cxn ang="0">
                    <a:pos x="928" y="2693"/>
                  </a:cxn>
                  <a:cxn ang="0">
                    <a:pos x="859" y="2645"/>
                  </a:cxn>
                  <a:cxn ang="0">
                    <a:pos x="720" y="2620"/>
                  </a:cxn>
                  <a:cxn ang="0">
                    <a:pos x="553" y="2474"/>
                  </a:cxn>
                  <a:cxn ang="0">
                    <a:pos x="502" y="2259"/>
                  </a:cxn>
                  <a:cxn ang="0">
                    <a:pos x="346" y="2114"/>
                  </a:cxn>
                  <a:cxn ang="0">
                    <a:pos x="328" y="1917"/>
                  </a:cxn>
                  <a:cxn ang="0">
                    <a:pos x="309" y="1783"/>
                  </a:cxn>
                  <a:cxn ang="0">
                    <a:pos x="157" y="1626"/>
                  </a:cxn>
                  <a:cxn ang="0">
                    <a:pos x="128" y="1401"/>
                  </a:cxn>
                  <a:cxn ang="0">
                    <a:pos x="229" y="1219"/>
                  </a:cxn>
                  <a:cxn ang="0">
                    <a:pos x="66" y="1077"/>
                  </a:cxn>
                  <a:cxn ang="0">
                    <a:pos x="0" y="848"/>
                  </a:cxn>
                  <a:cxn ang="0">
                    <a:pos x="84" y="593"/>
                  </a:cxn>
                  <a:cxn ang="0">
                    <a:pos x="44" y="429"/>
                  </a:cxn>
                  <a:cxn ang="0">
                    <a:pos x="18" y="229"/>
                  </a:cxn>
                  <a:cxn ang="0">
                    <a:pos x="135" y="65"/>
                  </a:cxn>
                  <a:cxn ang="0">
                    <a:pos x="346" y="0"/>
                  </a:cxn>
                </a:cxnLst>
                <a:rect l="0" t="0" r="r" b="b"/>
                <a:pathLst>
                  <a:path w="1699" h="3035">
                    <a:moveTo>
                      <a:pt x="346" y="0"/>
                    </a:moveTo>
                    <a:lnTo>
                      <a:pt x="433" y="11"/>
                    </a:lnTo>
                    <a:lnTo>
                      <a:pt x="509" y="36"/>
                    </a:lnTo>
                    <a:lnTo>
                      <a:pt x="575" y="80"/>
                    </a:lnTo>
                    <a:lnTo>
                      <a:pt x="629" y="134"/>
                    </a:lnTo>
                    <a:lnTo>
                      <a:pt x="666" y="200"/>
                    </a:lnTo>
                    <a:lnTo>
                      <a:pt x="739" y="211"/>
                    </a:lnTo>
                    <a:lnTo>
                      <a:pt x="804" y="240"/>
                    </a:lnTo>
                    <a:lnTo>
                      <a:pt x="862" y="280"/>
                    </a:lnTo>
                    <a:lnTo>
                      <a:pt x="917" y="327"/>
                    </a:lnTo>
                    <a:lnTo>
                      <a:pt x="960" y="386"/>
                    </a:lnTo>
                    <a:lnTo>
                      <a:pt x="997" y="447"/>
                    </a:lnTo>
                    <a:lnTo>
                      <a:pt x="1029" y="509"/>
                    </a:lnTo>
                    <a:lnTo>
                      <a:pt x="1051" y="571"/>
                    </a:lnTo>
                    <a:lnTo>
                      <a:pt x="1073" y="629"/>
                    </a:lnTo>
                    <a:lnTo>
                      <a:pt x="1084" y="684"/>
                    </a:lnTo>
                    <a:lnTo>
                      <a:pt x="1091" y="728"/>
                    </a:lnTo>
                    <a:lnTo>
                      <a:pt x="1102" y="793"/>
                    </a:lnTo>
                    <a:lnTo>
                      <a:pt x="1120" y="873"/>
                    </a:lnTo>
                    <a:lnTo>
                      <a:pt x="1142" y="964"/>
                    </a:lnTo>
                    <a:lnTo>
                      <a:pt x="1171" y="1062"/>
                    </a:lnTo>
                    <a:lnTo>
                      <a:pt x="1200" y="1164"/>
                    </a:lnTo>
                    <a:lnTo>
                      <a:pt x="1230" y="1262"/>
                    </a:lnTo>
                    <a:lnTo>
                      <a:pt x="1259" y="1353"/>
                    </a:lnTo>
                    <a:lnTo>
                      <a:pt x="1288" y="1433"/>
                    </a:lnTo>
                    <a:lnTo>
                      <a:pt x="1310" y="1514"/>
                    </a:lnTo>
                    <a:lnTo>
                      <a:pt x="1324" y="1608"/>
                    </a:lnTo>
                    <a:lnTo>
                      <a:pt x="1331" y="1714"/>
                    </a:lnTo>
                    <a:lnTo>
                      <a:pt x="1335" y="1826"/>
                    </a:lnTo>
                    <a:lnTo>
                      <a:pt x="1328" y="1936"/>
                    </a:lnTo>
                    <a:lnTo>
                      <a:pt x="1313" y="2045"/>
                    </a:lnTo>
                    <a:lnTo>
                      <a:pt x="1295" y="2139"/>
                    </a:lnTo>
                    <a:lnTo>
                      <a:pt x="1320" y="2209"/>
                    </a:lnTo>
                    <a:lnTo>
                      <a:pt x="1331" y="2278"/>
                    </a:lnTo>
                    <a:lnTo>
                      <a:pt x="1328" y="2343"/>
                    </a:lnTo>
                    <a:lnTo>
                      <a:pt x="1310" y="2409"/>
                    </a:lnTo>
                    <a:lnTo>
                      <a:pt x="1280" y="2471"/>
                    </a:lnTo>
                    <a:lnTo>
                      <a:pt x="1240" y="2521"/>
                    </a:lnTo>
                    <a:lnTo>
                      <a:pt x="1186" y="2562"/>
                    </a:lnTo>
                    <a:lnTo>
                      <a:pt x="1171" y="2572"/>
                    </a:lnTo>
                    <a:lnTo>
                      <a:pt x="1153" y="2591"/>
                    </a:lnTo>
                    <a:lnTo>
                      <a:pt x="1139" y="2612"/>
                    </a:lnTo>
                    <a:lnTo>
                      <a:pt x="1124" y="2634"/>
                    </a:lnTo>
                    <a:lnTo>
                      <a:pt x="1120" y="2656"/>
                    </a:lnTo>
                    <a:lnTo>
                      <a:pt x="1128" y="2674"/>
                    </a:lnTo>
                    <a:lnTo>
                      <a:pt x="1146" y="2685"/>
                    </a:lnTo>
                    <a:lnTo>
                      <a:pt x="1182" y="2689"/>
                    </a:lnTo>
                    <a:lnTo>
                      <a:pt x="1226" y="2685"/>
                    </a:lnTo>
                    <a:lnTo>
                      <a:pt x="1280" y="2674"/>
                    </a:lnTo>
                    <a:lnTo>
                      <a:pt x="1335" y="2663"/>
                    </a:lnTo>
                    <a:lnTo>
                      <a:pt x="1393" y="2652"/>
                    </a:lnTo>
                    <a:lnTo>
                      <a:pt x="1448" y="2649"/>
                    </a:lnTo>
                    <a:lnTo>
                      <a:pt x="1499" y="2645"/>
                    </a:lnTo>
                    <a:lnTo>
                      <a:pt x="1568" y="2660"/>
                    </a:lnTo>
                    <a:lnTo>
                      <a:pt x="1622" y="2685"/>
                    </a:lnTo>
                    <a:lnTo>
                      <a:pt x="1662" y="2718"/>
                    </a:lnTo>
                    <a:lnTo>
                      <a:pt x="1688" y="2762"/>
                    </a:lnTo>
                    <a:lnTo>
                      <a:pt x="1699" y="2813"/>
                    </a:lnTo>
                    <a:lnTo>
                      <a:pt x="1695" y="2867"/>
                    </a:lnTo>
                    <a:lnTo>
                      <a:pt x="1684" y="2896"/>
                    </a:lnTo>
                    <a:lnTo>
                      <a:pt x="1662" y="2914"/>
                    </a:lnTo>
                    <a:lnTo>
                      <a:pt x="1640" y="2929"/>
                    </a:lnTo>
                    <a:lnTo>
                      <a:pt x="1611" y="2947"/>
                    </a:lnTo>
                    <a:lnTo>
                      <a:pt x="1579" y="2973"/>
                    </a:lnTo>
                    <a:lnTo>
                      <a:pt x="1546" y="3020"/>
                    </a:lnTo>
                    <a:lnTo>
                      <a:pt x="1528" y="3035"/>
                    </a:lnTo>
                    <a:lnTo>
                      <a:pt x="1506" y="3031"/>
                    </a:lnTo>
                    <a:lnTo>
                      <a:pt x="1480" y="3020"/>
                    </a:lnTo>
                    <a:lnTo>
                      <a:pt x="1462" y="3002"/>
                    </a:lnTo>
                    <a:lnTo>
                      <a:pt x="1459" y="2976"/>
                    </a:lnTo>
                    <a:lnTo>
                      <a:pt x="1470" y="2944"/>
                    </a:lnTo>
                    <a:lnTo>
                      <a:pt x="1491" y="2918"/>
                    </a:lnTo>
                    <a:lnTo>
                      <a:pt x="1510" y="2893"/>
                    </a:lnTo>
                    <a:lnTo>
                      <a:pt x="1520" y="2867"/>
                    </a:lnTo>
                    <a:lnTo>
                      <a:pt x="1528" y="2845"/>
                    </a:lnTo>
                    <a:lnTo>
                      <a:pt x="1520" y="2827"/>
                    </a:lnTo>
                    <a:lnTo>
                      <a:pt x="1502" y="2809"/>
                    </a:lnTo>
                    <a:lnTo>
                      <a:pt x="1462" y="2798"/>
                    </a:lnTo>
                    <a:lnTo>
                      <a:pt x="1422" y="2794"/>
                    </a:lnTo>
                    <a:lnTo>
                      <a:pt x="1390" y="2798"/>
                    </a:lnTo>
                    <a:lnTo>
                      <a:pt x="1357" y="2809"/>
                    </a:lnTo>
                    <a:lnTo>
                      <a:pt x="1324" y="2824"/>
                    </a:lnTo>
                    <a:lnTo>
                      <a:pt x="1288" y="2838"/>
                    </a:lnTo>
                    <a:lnTo>
                      <a:pt x="1248" y="2849"/>
                    </a:lnTo>
                    <a:lnTo>
                      <a:pt x="1200" y="2853"/>
                    </a:lnTo>
                    <a:lnTo>
                      <a:pt x="1146" y="2849"/>
                    </a:lnTo>
                    <a:lnTo>
                      <a:pt x="1080" y="2834"/>
                    </a:lnTo>
                    <a:lnTo>
                      <a:pt x="1033" y="2816"/>
                    </a:lnTo>
                    <a:lnTo>
                      <a:pt x="1000" y="2794"/>
                    </a:lnTo>
                    <a:lnTo>
                      <a:pt x="975" y="2769"/>
                    </a:lnTo>
                    <a:lnTo>
                      <a:pt x="957" y="2743"/>
                    </a:lnTo>
                    <a:lnTo>
                      <a:pt x="942" y="2718"/>
                    </a:lnTo>
                    <a:lnTo>
                      <a:pt x="928" y="2693"/>
                    </a:lnTo>
                    <a:lnTo>
                      <a:pt x="913" y="2674"/>
                    </a:lnTo>
                    <a:lnTo>
                      <a:pt x="888" y="2656"/>
                    </a:lnTo>
                    <a:lnTo>
                      <a:pt x="859" y="2645"/>
                    </a:lnTo>
                    <a:lnTo>
                      <a:pt x="855" y="2645"/>
                    </a:lnTo>
                    <a:lnTo>
                      <a:pt x="786" y="2642"/>
                    </a:lnTo>
                    <a:lnTo>
                      <a:pt x="720" y="2620"/>
                    </a:lnTo>
                    <a:lnTo>
                      <a:pt x="659" y="2583"/>
                    </a:lnTo>
                    <a:lnTo>
                      <a:pt x="600" y="2536"/>
                    </a:lnTo>
                    <a:lnTo>
                      <a:pt x="553" y="2474"/>
                    </a:lnTo>
                    <a:lnTo>
                      <a:pt x="520" y="2405"/>
                    </a:lnTo>
                    <a:lnTo>
                      <a:pt x="502" y="2332"/>
                    </a:lnTo>
                    <a:lnTo>
                      <a:pt x="502" y="2259"/>
                    </a:lnTo>
                    <a:lnTo>
                      <a:pt x="437" y="2223"/>
                    </a:lnTo>
                    <a:lnTo>
                      <a:pt x="386" y="2176"/>
                    </a:lnTo>
                    <a:lnTo>
                      <a:pt x="346" y="2114"/>
                    </a:lnTo>
                    <a:lnTo>
                      <a:pt x="324" y="2041"/>
                    </a:lnTo>
                    <a:lnTo>
                      <a:pt x="320" y="1979"/>
                    </a:lnTo>
                    <a:lnTo>
                      <a:pt x="328" y="1917"/>
                    </a:lnTo>
                    <a:lnTo>
                      <a:pt x="349" y="1863"/>
                    </a:lnTo>
                    <a:lnTo>
                      <a:pt x="378" y="1812"/>
                    </a:lnTo>
                    <a:lnTo>
                      <a:pt x="309" y="1783"/>
                    </a:lnTo>
                    <a:lnTo>
                      <a:pt x="248" y="1743"/>
                    </a:lnTo>
                    <a:lnTo>
                      <a:pt x="197" y="1688"/>
                    </a:lnTo>
                    <a:lnTo>
                      <a:pt x="157" y="1626"/>
                    </a:lnTo>
                    <a:lnTo>
                      <a:pt x="131" y="1554"/>
                    </a:lnTo>
                    <a:lnTo>
                      <a:pt x="120" y="1474"/>
                    </a:lnTo>
                    <a:lnTo>
                      <a:pt x="128" y="1401"/>
                    </a:lnTo>
                    <a:lnTo>
                      <a:pt x="149" y="1332"/>
                    </a:lnTo>
                    <a:lnTo>
                      <a:pt x="186" y="1270"/>
                    </a:lnTo>
                    <a:lnTo>
                      <a:pt x="229" y="1219"/>
                    </a:lnTo>
                    <a:lnTo>
                      <a:pt x="168" y="1186"/>
                    </a:lnTo>
                    <a:lnTo>
                      <a:pt x="109" y="1139"/>
                    </a:lnTo>
                    <a:lnTo>
                      <a:pt x="66" y="1077"/>
                    </a:lnTo>
                    <a:lnTo>
                      <a:pt x="29" y="1011"/>
                    </a:lnTo>
                    <a:lnTo>
                      <a:pt x="8" y="931"/>
                    </a:lnTo>
                    <a:lnTo>
                      <a:pt x="0" y="848"/>
                    </a:lnTo>
                    <a:lnTo>
                      <a:pt x="8" y="753"/>
                    </a:lnTo>
                    <a:lnTo>
                      <a:pt x="37" y="669"/>
                    </a:lnTo>
                    <a:lnTo>
                      <a:pt x="84" y="593"/>
                    </a:lnTo>
                    <a:lnTo>
                      <a:pt x="142" y="531"/>
                    </a:lnTo>
                    <a:lnTo>
                      <a:pt x="88" y="487"/>
                    </a:lnTo>
                    <a:lnTo>
                      <a:pt x="44" y="429"/>
                    </a:lnTo>
                    <a:lnTo>
                      <a:pt x="18" y="367"/>
                    </a:lnTo>
                    <a:lnTo>
                      <a:pt x="8" y="298"/>
                    </a:lnTo>
                    <a:lnTo>
                      <a:pt x="18" y="229"/>
                    </a:lnTo>
                    <a:lnTo>
                      <a:pt x="44" y="167"/>
                    </a:lnTo>
                    <a:lnTo>
                      <a:pt x="84" y="113"/>
                    </a:lnTo>
                    <a:lnTo>
                      <a:pt x="135" y="65"/>
                    </a:lnTo>
                    <a:lnTo>
                      <a:pt x="197" y="29"/>
                    </a:lnTo>
                    <a:lnTo>
                      <a:pt x="269" y="7"/>
                    </a:lnTo>
                    <a:lnTo>
                      <a:pt x="346" y="0"/>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88837" name="Freeform 69"/>
              <p:cNvSpPr>
                <a:spLocks noEditPoints="1"/>
              </p:cNvSpPr>
              <p:nvPr/>
            </p:nvSpPr>
            <p:spPr bwMode="auto">
              <a:xfrm>
                <a:off x="2560" y="6932"/>
                <a:ext cx="1721" cy="3056"/>
              </a:xfrm>
              <a:custGeom>
                <a:avLst/>
                <a:gdLst/>
                <a:ahLst/>
                <a:cxnLst>
                  <a:cxn ang="0">
                    <a:pos x="40" y="233"/>
                  </a:cxn>
                  <a:cxn ang="0">
                    <a:pos x="171" y="542"/>
                  </a:cxn>
                  <a:cxn ang="0">
                    <a:pos x="26" y="942"/>
                  </a:cxn>
                  <a:cxn ang="0">
                    <a:pos x="259" y="1226"/>
                  </a:cxn>
                  <a:cxn ang="0">
                    <a:pos x="149" y="1561"/>
                  </a:cxn>
                  <a:cxn ang="0">
                    <a:pos x="408" y="1816"/>
                  </a:cxn>
                  <a:cxn ang="0">
                    <a:pos x="346" y="2052"/>
                  </a:cxn>
                  <a:cxn ang="0">
                    <a:pos x="520" y="2274"/>
                  </a:cxn>
                  <a:cxn ang="0">
                    <a:pos x="673" y="2587"/>
                  </a:cxn>
                  <a:cxn ang="0">
                    <a:pos x="870" y="2649"/>
                  </a:cxn>
                  <a:cxn ang="0">
                    <a:pos x="928" y="2674"/>
                  </a:cxn>
                  <a:cxn ang="0">
                    <a:pos x="1033" y="2809"/>
                  </a:cxn>
                  <a:cxn ang="0">
                    <a:pos x="1255" y="2849"/>
                  </a:cxn>
                  <a:cxn ang="0">
                    <a:pos x="1459" y="2794"/>
                  </a:cxn>
                  <a:cxn ang="0">
                    <a:pos x="1546" y="2842"/>
                  </a:cxn>
                  <a:cxn ang="0">
                    <a:pos x="1488" y="2962"/>
                  </a:cxn>
                  <a:cxn ang="0">
                    <a:pos x="1495" y="3020"/>
                  </a:cxn>
                  <a:cxn ang="0">
                    <a:pos x="1542" y="3031"/>
                  </a:cxn>
                  <a:cxn ang="0">
                    <a:pos x="1655" y="2925"/>
                  </a:cxn>
                  <a:cxn ang="0">
                    <a:pos x="1699" y="2853"/>
                  </a:cxn>
                  <a:cxn ang="0">
                    <a:pos x="1568" y="2678"/>
                  </a:cxn>
                  <a:cxn ang="0">
                    <a:pos x="1281" y="2700"/>
                  </a:cxn>
                  <a:cxn ang="0">
                    <a:pos x="1128" y="2689"/>
                  </a:cxn>
                  <a:cxn ang="0">
                    <a:pos x="1161" y="2591"/>
                  </a:cxn>
                  <a:cxn ang="0">
                    <a:pos x="1281" y="2482"/>
                  </a:cxn>
                  <a:cxn ang="0">
                    <a:pos x="1295" y="2150"/>
                  </a:cxn>
                  <a:cxn ang="0">
                    <a:pos x="1324" y="1605"/>
                  </a:cxn>
                  <a:cxn ang="0">
                    <a:pos x="1171" y="1077"/>
                  </a:cxn>
                  <a:cxn ang="0">
                    <a:pos x="1073" y="640"/>
                  </a:cxn>
                  <a:cxn ang="0">
                    <a:pos x="855" y="287"/>
                  </a:cxn>
                  <a:cxn ang="0">
                    <a:pos x="630" y="153"/>
                  </a:cxn>
                  <a:cxn ang="0">
                    <a:pos x="444" y="11"/>
                  </a:cxn>
                  <a:cxn ang="0">
                    <a:pos x="811" y="236"/>
                  </a:cxn>
                  <a:cxn ang="0">
                    <a:pos x="1066" y="560"/>
                  </a:cxn>
                  <a:cxn ang="0">
                    <a:pos x="1164" y="975"/>
                  </a:cxn>
                  <a:cxn ang="0">
                    <a:pos x="1328" y="1514"/>
                  </a:cxn>
                  <a:cxn ang="0">
                    <a:pos x="1317" y="2150"/>
                  </a:cxn>
                  <a:cxn ang="0">
                    <a:pos x="1255" y="2540"/>
                  </a:cxn>
                  <a:cxn ang="0">
                    <a:pos x="1175" y="2605"/>
                  </a:cxn>
                  <a:cxn ang="0">
                    <a:pos x="1142" y="2674"/>
                  </a:cxn>
                  <a:cxn ang="0">
                    <a:pos x="1230" y="2689"/>
                  </a:cxn>
                  <a:cxn ang="0">
                    <a:pos x="1510" y="2649"/>
                  </a:cxn>
                  <a:cxn ang="0">
                    <a:pos x="1721" y="2835"/>
                  </a:cxn>
                  <a:cxn ang="0">
                    <a:pos x="1681" y="2936"/>
                  </a:cxn>
                  <a:cxn ang="0">
                    <a:pos x="1557" y="3046"/>
                  </a:cxn>
                  <a:cxn ang="0">
                    <a:pos x="1481" y="3038"/>
                  </a:cxn>
                  <a:cxn ang="0">
                    <a:pos x="1466" y="2962"/>
                  </a:cxn>
                  <a:cxn ang="0">
                    <a:pos x="1524" y="2867"/>
                  </a:cxn>
                  <a:cxn ang="0">
                    <a:pos x="1491" y="2824"/>
                  </a:cxn>
                  <a:cxn ang="0">
                    <a:pos x="1339" y="2845"/>
                  </a:cxn>
                  <a:cxn ang="0">
                    <a:pos x="1095" y="2856"/>
                  </a:cxn>
                  <a:cxn ang="0">
                    <a:pos x="924" y="2700"/>
                  </a:cxn>
                  <a:cxn ang="0">
                    <a:pos x="866" y="2667"/>
                  </a:cxn>
                  <a:cxn ang="0">
                    <a:pos x="604" y="2554"/>
                  </a:cxn>
                  <a:cxn ang="0">
                    <a:pos x="444" y="2245"/>
                  </a:cxn>
                  <a:cxn ang="0">
                    <a:pos x="328" y="1936"/>
                  </a:cxn>
                  <a:cxn ang="0">
                    <a:pos x="157" y="1641"/>
                  </a:cxn>
                  <a:cxn ang="0">
                    <a:pos x="226" y="1233"/>
                  </a:cxn>
                  <a:cxn ang="0">
                    <a:pos x="0" y="859"/>
                  </a:cxn>
                  <a:cxn ang="0">
                    <a:pos x="48" y="447"/>
                  </a:cxn>
                  <a:cxn ang="0">
                    <a:pos x="113" y="91"/>
                  </a:cxn>
                </a:cxnLst>
                <a:rect l="0" t="0" r="r" b="b"/>
                <a:pathLst>
                  <a:path w="1721" h="3056">
                    <a:moveTo>
                      <a:pt x="357" y="22"/>
                    </a:moveTo>
                    <a:lnTo>
                      <a:pt x="269" y="33"/>
                    </a:lnTo>
                    <a:lnTo>
                      <a:pt x="193" y="62"/>
                    </a:lnTo>
                    <a:lnTo>
                      <a:pt x="124" y="105"/>
                    </a:lnTo>
                    <a:lnTo>
                      <a:pt x="73" y="164"/>
                    </a:lnTo>
                    <a:lnTo>
                      <a:pt x="40" y="233"/>
                    </a:lnTo>
                    <a:lnTo>
                      <a:pt x="29" y="309"/>
                    </a:lnTo>
                    <a:lnTo>
                      <a:pt x="40" y="375"/>
                    </a:lnTo>
                    <a:lnTo>
                      <a:pt x="66" y="437"/>
                    </a:lnTo>
                    <a:lnTo>
                      <a:pt x="106" y="491"/>
                    </a:lnTo>
                    <a:lnTo>
                      <a:pt x="157" y="535"/>
                    </a:lnTo>
                    <a:lnTo>
                      <a:pt x="171" y="542"/>
                    </a:lnTo>
                    <a:lnTo>
                      <a:pt x="160" y="549"/>
                    </a:lnTo>
                    <a:lnTo>
                      <a:pt x="102" y="611"/>
                    </a:lnTo>
                    <a:lnTo>
                      <a:pt x="59" y="684"/>
                    </a:lnTo>
                    <a:lnTo>
                      <a:pt x="29" y="768"/>
                    </a:lnTo>
                    <a:lnTo>
                      <a:pt x="19" y="859"/>
                    </a:lnTo>
                    <a:lnTo>
                      <a:pt x="26" y="942"/>
                    </a:lnTo>
                    <a:lnTo>
                      <a:pt x="48" y="1015"/>
                    </a:lnTo>
                    <a:lnTo>
                      <a:pt x="84" y="1084"/>
                    </a:lnTo>
                    <a:lnTo>
                      <a:pt x="128" y="1142"/>
                    </a:lnTo>
                    <a:lnTo>
                      <a:pt x="182" y="1186"/>
                    </a:lnTo>
                    <a:lnTo>
                      <a:pt x="244" y="1219"/>
                    </a:lnTo>
                    <a:lnTo>
                      <a:pt x="259" y="1226"/>
                    </a:lnTo>
                    <a:lnTo>
                      <a:pt x="248" y="1237"/>
                    </a:lnTo>
                    <a:lnTo>
                      <a:pt x="204" y="1288"/>
                    </a:lnTo>
                    <a:lnTo>
                      <a:pt x="171" y="1346"/>
                    </a:lnTo>
                    <a:lnTo>
                      <a:pt x="149" y="1412"/>
                    </a:lnTo>
                    <a:lnTo>
                      <a:pt x="142" y="1485"/>
                    </a:lnTo>
                    <a:lnTo>
                      <a:pt x="149" y="1561"/>
                    </a:lnTo>
                    <a:lnTo>
                      <a:pt x="175" y="1630"/>
                    </a:lnTo>
                    <a:lnTo>
                      <a:pt x="215" y="1696"/>
                    </a:lnTo>
                    <a:lnTo>
                      <a:pt x="266" y="1747"/>
                    </a:lnTo>
                    <a:lnTo>
                      <a:pt x="324" y="1787"/>
                    </a:lnTo>
                    <a:lnTo>
                      <a:pt x="393" y="1812"/>
                    </a:lnTo>
                    <a:lnTo>
                      <a:pt x="408" y="1816"/>
                    </a:lnTo>
                    <a:lnTo>
                      <a:pt x="400" y="1827"/>
                    </a:lnTo>
                    <a:lnTo>
                      <a:pt x="368" y="1881"/>
                    </a:lnTo>
                    <a:lnTo>
                      <a:pt x="346" y="1939"/>
                    </a:lnTo>
                    <a:lnTo>
                      <a:pt x="339" y="2001"/>
                    </a:lnTo>
                    <a:lnTo>
                      <a:pt x="342" y="2027"/>
                    </a:lnTo>
                    <a:lnTo>
                      <a:pt x="346" y="2052"/>
                    </a:lnTo>
                    <a:lnTo>
                      <a:pt x="368" y="2121"/>
                    </a:lnTo>
                    <a:lnTo>
                      <a:pt x="404" y="2180"/>
                    </a:lnTo>
                    <a:lnTo>
                      <a:pt x="455" y="2227"/>
                    </a:lnTo>
                    <a:lnTo>
                      <a:pt x="517" y="2263"/>
                    </a:lnTo>
                    <a:lnTo>
                      <a:pt x="524" y="2267"/>
                    </a:lnTo>
                    <a:lnTo>
                      <a:pt x="520" y="2274"/>
                    </a:lnTo>
                    <a:lnTo>
                      <a:pt x="520" y="2296"/>
                    </a:lnTo>
                    <a:lnTo>
                      <a:pt x="528" y="2358"/>
                    </a:lnTo>
                    <a:lnTo>
                      <a:pt x="546" y="2420"/>
                    </a:lnTo>
                    <a:lnTo>
                      <a:pt x="575" y="2482"/>
                    </a:lnTo>
                    <a:lnTo>
                      <a:pt x="619" y="2540"/>
                    </a:lnTo>
                    <a:lnTo>
                      <a:pt x="673" y="2587"/>
                    </a:lnTo>
                    <a:lnTo>
                      <a:pt x="731" y="2620"/>
                    </a:lnTo>
                    <a:lnTo>
                      <a:pt x="793" y="2642"/>
                    </a:lnTo>
                    <a:lnTo>
                      <a:pt x="859" y="2649"/>
                    </a:lnTo>
                    <a:lnTo>
                      <a:pt x="866" y="2649"/>
                    </a:lnTo>
                    <a:lnTo>
                      <a:pt x="870" y="2649"/>
                    </a:lnTo>
                    <a:lnTo>
                      <a:pt x="870" y="2649"/>
                    </a:lnTo>
                    <a:lnTo>
                      <a:pt x="870" y="2649"/>
                    </a:lnTo>
                    <a:lnTo>
                      <a:pt x="870" y="2649"/>
                    </a:lnTo>
                    <a:lnTo>
                      <a:pt x="888" y="2653"/>
                    </a:lnTo>
                    <a:lnTo>
                      <a:pt x="902" y="2656"/>
                    </a:lnTo>
                    <a:lnTo>
                      <a:pt x="917" y="2663"/>
                    </a:lnTo>
                    <a:lnTo>
                      <a:pt x="928" y="2674"/>
                    </a:lnTo>
                    <a:lnTo>
                      <a:pt x="939" y="2689"/>
                    </a:lnTo>
                    <a:lnTo>
                      <a:pt x="950" y="2704"/>
                    </a:lnTo>
                    <a:lnTo>
                      <a:pt x="960" y="2718"/>
                    </a:lnTo>
                    <a:lnTo>
                      <a:pt x="975" y="2747"/>
                    </a:lnTo>
                    <a:lnTo>
                      <a:pt x="1000" y="2780"/>
                    </a:lnTo>
                    <a:lnTo>
                      <a:pt x="1033" y="2809"/>
                    </a:lnTo>
                    <a:lnTo>
                      <a:pt x="1062" y="2824"/>
                    </a:lnTo>
                    <a:lnTo>
                      <a:pt x="1106" y="2838"/>
                    </a:lnTo>
                    <a:lnTo>
                      <a:pt x="1161" y="2849"/>
                    </a:lnTo>
                    <a:lnTo>
                      <a:pt x="1182" y="2853"/>
                    </a:lnTo>
                    <a:lnTo>
                      <a:pt x="1204" y="2853"/>
                    </a:lnTo>
                    <a:lnTo>
                      <a:pt x="1255" y="2849"/>
                    </a:lnTo>
                    <a:lnTo>
                      <a:pt x="1295" y="2838"/>
                    </a:lnTo>
                    <a:lnTo>
                      <a:pt x="1331" y="2824"/>
                    </a:lnTo>
                    <a:lnTo>
                      <a:pt x="1364" y="2809"/>
                    </a:lnTo>
                    <a:lnTo>
                      <a:pt x="1401" y="2798"/>
                    </a:lnTo>
                    <a:lnTo>
                      <a:pt x="1441" y="2794"/>
                    </a:lnTo>
                    <a:lnTo>
                      <a:pt x="1459" y="2794"/>
                    </a:lnTo>
                    <a:lnTo>
                      <a:pt x="1477" y="2798"/>
                    </a:lnTo>
                    <a:lnTo>
                      <a:pt x="1499" y="2805"/>
                    </a:lnTo>
                    <a:lnTo>
                      <a:pt x="1517" y="2813"/>
                    </a:lnTo>
                    <a:lnTo>
                      <a:pt x="1531" y="2820"/>
                    </a:lnTo>
                    <a:lnTo>
                      <a:pt x="1539" y="2831"/>
                    </a:lnTo>
                    <a:lnTo>
                      <a:pt x="1546" y="2842"/>
                    </a:lnTo>
                    <a:lnTo>
                      <a:pt x="1550" y="2856"/>
                    </a:lnTo>
                    <a:lnTo>
                      <a:pt x="1546" y="2875"/>
                    </a:lnTo>
                    <a:lnTo>
                      <a:pt x="1539" y="2893"/>
                    </a:lnTo>
                    <a:lnTo>
                      <a:pt x="1528" y="2911"/>
                    </a:lnTo>
                    <a:lnTo>
                      <a:pt x="1510" y="2936"/>
                    </a:lnTo>
                    <a:lnTo>
                      <a:pt x="1488" y="2962"/>
                    </a:lnTo>
                    <a:lnTo>
                      <a:pt x="1484" y="2973"/>
                    </a:lnTo>
                    <a:lnTo>
                      <a:pt x="1481" y="2980"/>
                    </a:lnTo>
                    <a:lnTo>
                      <a:pt x="1477" y="2991"/>
                    </a:lnTo>
                    <a:lnTo>
                      <a:pt x="1481" y="3002"/>
                    </a:lnTo>
                    <a:lnTo>
                      <a:pt x="1488" y="3013"/>
                    </a:lnTo>
                    <a:lnTo>
                      <a:pt x="1495" y="3020"/>
                    </a:lnTo>
                    <a:lnTo>
                      <a:pt x="1506" y="3027"/>
                    </a:lnTo>
                    <a:lnTo>
                      <a:pt x="1517" y="3035"/>
                    </a:lnTo>
                    <a:lnTo>
                      <a:pt x="1528" y="3035"/>
                    </a:lnTo>
                    <a:lnTo>
                      <a:pt x="1535" y="3035"/>
                    </a:lnTo>
                    <a:lnTo>
                      <a:pt x="1539" y="3035"/>
                    </a:lnTo>
                    <a:lnTo>
                      <a:pt x="1542" y="3031"/>
                    </a:lnTo>
                    <a:lnTo>
                      <a:pt x="1546" y="3027"/>
                    </a:lnTo>
                    <a:lnTo>
                      <a:pt x="1575" y="2987"/>
                    </a:lnTo>
                    <a:lnTo>
                      <a:pt x="1601" y="2962"/>
                    </a:lnTo>
                    <a:lnTo>
                      <a:pt x="1622" y="2944"/>
                    </a:lnTo>
                    <a:lnTo>
                      <a:pt x="1641" y="2936"/>
                    </a:lnTo>
                    <a:lnTo>
                      <a:pt x="1655" y="2925"/>
                    </a:lnTo>
                    <a:lnTo>
                      <a:pt x="1666" y="2918"/>
                    </a:lnTo>
                    <a:lnTo>
                      <a:pt x="1677" y="2911"/>
                    </a:lnTo>
                    <a:lnTo>
                      <a:pt x="1684" y="2904"/>
                    </a:lnTo>
                    <a:lnTo>
                      <a:pt x="1691" y="2893"/>
                    </a:lnTo>
                    <a:lnTo>
                      <a:pt x="1695" y="2875"/>
                    </a:lnTo>
                    <a:lnTo>
                      <a:pt x="1699" y="2853"/>
                    </a:lnTo>
                    <a:lnTo>
                      <a:pt x="1699" y="2835"/>
                    </a:lnTo>
                    <a:lnTo>
                      <a:pt x="1695" y="2791"/>
                    </a:lnTo>
                    <a:lnTo>
                      <a:pt x="1681" y="2754"/>
                    </a:lnTo>
                    <a:lnTo>
                      <a:pt x="1651" y="2722"/>
                    </a:lnTo>
                    <a:lnTo>
                      <a:pt x="1615" y="2696"/>
                    </a:lnTo>
                    <a:lnTo>
                      <a:pt x="1568" y="2678"/>
                    </a:lnTo>
                    <a:lnTo>
                      <a:pt x="1506" y="2667"/>
                    </a:lnTo>
                    <a:lnTo>
                      <a:pt x="1488" y="2667"/>
                    </a:lnTo>
                    <a:lnTo>
                      <a:pt x="1441" y="2671"/>
                    </a:lnTo>
                    <a:lnTo>
                      <a:pt x="1390" y="2678"/>
                    </a:lnTo>
                    <a:lnTo>
                      <a:pt x="1335" y="2689"/>
                    </a:lnTo>
                    <a:lnTo>
                      <a:pt x="1281" y="2700"/>
                    </a:lnTo>
                    <a:lnTo>
                      <a:pt x="1233" y="2707"/>
                    </a:lnTo>
                    <a:lnTo>
                      <a:pt x="1190" y="2711"/>
                    </a:lnTo>
                    <a:lnTo>
                      <a:pt x="1171" y="2711"/>
                    </a:lnTo>
                    <a:lnTo>
                      <a:pt x="1153" y="2707"/>
                    </a:lnTo>
                    <a:lnTo>
                      <a:pt x="1139" y="2700"/>
                    </a:lnTo>
                    <a:lnTo>
                      <a:pt x="1128" y="2689"/>
                    </a:lnTo>
                    <a:lnTo>
                      <a:pt x="1124" y="2682"/>
                    </a:lnTo>
                    <a:lnTo>
                      <a:pt x="1121" y="2674"/>
                    </a:lnTo>
                    <a:lnTo>
                      <a:pt x="1121" y="2667"/>
                    </a:lnTo>
                    <a:lnTo>
                      <a:pt x="1128" y="2634"/>
                    </a:lnTo>
                    <a:lnTo>
                      <a:pt x="1150" y="2605"/>
                    </a:lnTo>
                    <a:lnTo>
                      <a:pt x="1161" y="2591"/>
                    </a:lnTo>
                    <a:lnTo>
                      <a:pt x="1171" y="2580"/>
                    </a:lnTo>
                    <a:lnTo>
                      <a:pt x="1182" y="2573"/>
                    </a:lnTo>
                    <a:lnTo>
                      <a:pt x="1193" y="2565"/>
                    </a:lnTo>
                    <a:lnTo>
                      <a:pt x="1193" y="2565"/>
                    </a:lnTo>
                    <a:lnTo>
                      <a:pt x="1241" y="2525"/>
                    </a:lnTo>
                    <a:lnTo>
                      <a:pt x="1281" y="2482"/>
                    </a:lnTo>
                    <a:lnTo>
                      <a:pt x="1310" y="2427"/>
                    </a:lnTo>
                    <a:lnTo>
                      <a:pt x="1324" y="2369"/>
                    </a:lnTo>
                    <a:lnTo>
                      <a:pt x="1331" y="2307"/>
                    </a:lnTo>
                    <a:lnTo>
                      <a:pt x="1324" y="2230"/>
                    </a:lnTo>
                    <a:lnTo>
                      <a:pt x="1295" y="2154"/>
                    </a:lnTo>
                    <a:lnTo>
                      <a:pt x="1295" y="2150"/>
                    </a:lnTo>
                    <a:lnTo>
                      <a:pt x="1295" y="2147"/>
                    </a:lnTo>
                    <a:lnTo>
                      <a:pt x="1317" y="2041"/>
                    </a:lnTo>
                    <a:lnTo>
                      <a:pt x="1331" y="1921"/>
                    </a:lnTo>
                    <a:lnTo>
                      <a:pt x="1335" y="1797"/>
                    </a:lnTo>
                    <a:lnTo>
                      <a:pt x="1331" y="1696"/>
                    </a:lnTo>
                    <a:lnTo>
                      <a:pt x="1324" y="1605"/>
                    </a:lnTo>
                    <a:lnTo>
                      <a:pt x="1310" y="1517"/>
                    </a:lnTo>
                    <a:lnTo>
                      <a:pt x="1288" y="1448"/>
                    </a:lnTo>
                    <a:lnTo>
                      <a:pt x="1259" y="1368"/>
                    </a:lnTo>
                    <a:lnTo>
                      <a:pt x="1230" y="1273"/>
                    </a:lnTo>
                    <a:lnTo>
                      <a:pt x="1201" y="1179"/>
                    </a:lnTo>
                    <a:lnTo>
                      <a:pt x="1171" y="1077"/>
                    </a:lnTo>
                    <a:lnTo>
                      <a:pt x="1146" y="979"/>
                    </a:lnTo>
                    <a:lnTo>
                      <a:pt x="1121" y="888"/>
                    </a:lnTo>
                    <a:lnTo>
                      <a:pt x="1106" y="804"/>
                    </a:lnTo>
                    <a:lnTo>
                      <a:pt x="1091" y="739"/>
                    </a:lnTo>
                    <a:lnTo>
                      <a:pt x="1084" y="695"/>
                    </a:lnTo>
                    <a:lnTo>
                      <a:pt x="1073" y="640"/>
                    </a:lnTo>
                    <a:lnTo>
                      <a:pt x="1051" y="582"/>
                    </a:lnTo>
                    <a:lnTo>
                      <a:pt x="1026" y="517"/>
                    </a:lnTo>
                    <a:lnTo>
                      <a:pt x="993" y="455"/>
                    </a:lnTo>
                    <a:lnTo>
                      <a:pt x="953" y="393"/>
                    </a:lnTo>
                    <a:lnTo>
                      <a:pt x="910" y="335"/>
                    </a:lnTo>
                    <a:lnTo>
                      <a:pt x="855" y="287"/>
                    </a:lnTo>
                    <a:lnTo>
                      <a:pt x="800" y="255"/>
                    </a:lnTo>
                    <a:lnTo>
                      <a:pt x="742" y="233"/>
                    </a:lnTo>
                    <a:lnTo>
                      <a:pt x="673" y="222"/>
                    </a:lnTo>
                    <a:lnTo>
                      <a:pt x="670" y="222"/>
                    </a:lnTo>
                    <a:lnTo>
                      <a:pt x="666" y="215"/>
                    </a:lnTo>
                    <a:lnTo>
                      <a:pt x="630" y="153"/>
                    </a:lnTo>
                    <a:lnTo>
                      <a:pt x="579" y="98"/>
                    </a:lnTo>
                    <a:lnTo>
                      <a:pt x="517" y="58"/>
                    </a:lnTo>
                    <a:lnTo>
                      <a:pt x="440" y="33"/>
                    </a:lnTo>
                    <a:lnTo>
                      <a:pt x="357" y="22"/>
                    </a:lnTo>
                    <a:close/>
                    <a:moveTo>
                      <a:pt x="357" y="0"/>
                    </a:moveTo>
                    <a:lnTo>
                      <a:pt x="444" y="11"/>
                    </a:lnTo>
                    <a:lnTo>
                      <a:pt x="524" y="40"/>
                    </a:lnTo>
                    <a:lnTo>
                      <a:pt x="593" y="84"/>
                    </a:lnTo>
                    <a:lnTo>
                      <a:pt x="648" y="138"/>
                    </a:lnTo>
                    <a:lnTo>
                      <a:pt x="680" y="200"/>
                    </a:lnTo>
                    <a:lnTo>
                      <a:pt x="746" y="211"/>
                    </a:lnTo>
                    <a:lnTo>
                      <a:pt x="811" y="236"/>
                    </a:lnTo>
                    <a:lnTo>
                      <a:pt x="866" y="273"/>
                    </a:lnTo>
                    <a:lnTo>
                      <a:pt x="917" y="316"/>
                    </a:lnTo>
                    <a:lnTo>
                      <a:pt x="960" y="367"/>
                    </a:lnTo>
                    <a:lnTo>
                      <a:pt x="1000" y="422"/>
                    </a:lnTo>
                    <a:lnTo>
                      <a:pt x="1037" y="491"/>
                    </a:lnTo>
                    <a:lnTo>
                      <a:pt x="1066" y="560"/>
                    </a:lnTo>
                    <a:lnTo>
                      <a:pt x="1088" y="626"/>
                    </a:lnTo>
                    <a:lnTo>
                      <a:pt x="1106" y="688"/>
                    </a:lnTo>
                    <a:lnTo>
                      <a:pt x="1113" y="735"/>
                    </a:lnTo>
                    <a:lnTo>
                      <a:pt x="1124" y="800"/>
                    </a:lnTo>
                    <a:lnTo>
                      <a:pt x="1142" y="884"/>
                    </a:lnTo>
                    <a:lnTo>
                      <a:pt x="1164" y="975"/>
                    </a:lnTo>
                    <a:lnTo>
                      <a:pt x="1190" y="1073"/>
                    </a:lnTo>
                    <a:lnTo>
                      <a:pt x="1219" y="1172"/>
                    </a:lnTo>
                    <a:lnTo>
                      <a:pt x="1248" y="1270"/>
                    </a:lnTo>
                    <a:lnTo>
                      <a:pt x="1281" y="1361"/>
                    </a:lnTo>
                    <a:lnTo>
                      <a:pt x="1306" y="1441"/>
                    </a:lnTo>
                    <a:lnTo>
                      <a:pt x="1328" y="1514"/>
                    </a:lnTo>
                    <a:lnTo>
                      <a:pt x="1342" y="1601"/>
                    </a:lnTo>
                    <a:lnTo>
                      <a:pt x="1353" y="1696"/>
                    </a:lnTo>
                    <a:lnTo>
                      <a:pt x="1357" y="1797"/>
                    </a:lnTo>
                    <a:lnTo>
                      <a:pt x="1350" y="1921"/>
                    </a:lnTo>
                    <a:lnTo>
                      <a:pt x="1339" y="2045"/>
                    </a:lnTo>
                    <a:lnTo>
                      <a:pt x="1317" y="2150"/>
                    </a:lnTo>
                    <a:lnTo>
                      <a:pt x="1342" y="2227"/>
                    </a:lnTo>
                    <a:lnTo>
                      <a:pt x="1353" y="2307"/>
                    </a:lnTo>
                    <a:lnTo>
                      <a:pt x="1346" y="2372"/>
                    </a:lnTo>
                    <a:lnTo>
                      <a:pt x="1328" y="2434"/>
                    </a:lnTo>
                    <a:lnTo>
                      <a:pt x="1299" y="2492"/>
                    </a:lnTo>
                    <a:lnTo>
                      <a:pt x="1255" y="2540"/>
                    </a:lnTo>
                    <a:lnTo>
                      <a:pt x="1204" y="2583"/>
                    </a:lnTo>
                    <a:lnTo>
                      <a:pt x="1204" y="2583"/>
                    </a:lnTo>
                    <a:lnTo>
                      <a:pt x="1204" y="2583"/>
                    </a:lnTo>
                    <a:lnTo>
                      <a:pt x="1193" y="2587"/>
                    </a:lnTo>
                    <a:lnTo>
                      <a:pt x="1186" y="2594"/>
                    </a:lnTo>
                    <a:lnTo>
                      <a:pt x="1175" y="2605"/>
                    </a:lnTo>
                    <a:lnTo>
                      <a:pt x="1164" y="2620"/>
                    </a:lnTo>
                    <a:lnTo>
                      <a:pt x="1157" y="2631"/>
                    </a:lnTo>
                    <a:lnTo>
                      <a:pt x="1150" y="2645"/>
                    </a:lnTo>
                    <a:lnTo>
                      <a:pt x="1142" y="2656"/>
                    </a:lnTo>
                    <a:lnTo>
                      <a:pt x="1142" y="2667"/>
                    </a:lnTo>
                    <a:lnTo>
                      <a:pt x="1142" y="2674"/>
                    </a:lnTo>
                    <a:lnTo>
                      <a:pt x="1146" y="2678"/>
                    </a:lnTo>
                    <a:lnTo>
                      <a:pt x="1150" y="2682"/>
                    </a:lnTo>
                    <a:lnTo>
                      <a:pt x="1161" y="2689"/>
                    </a:lnTo>
                    <a:lnTo>
                      <a:pt x="1171" y="2689"/>
                    </a:lnTo>
                    <a:lnTo>
                      <a:pt x="1190" y="2689"/>
                    </a:lnTo>
                    <a:lnTo>
                      <a:pt x="1230" y="2689"/>
                    </a:lnTo>
                    <a:lnTo>
                      <a:pt x="1277" y="2678"/>
                    </a:lnTo>
                    <a:lnTo>
                      <a:pt x="1331" y="2667"/>
                    </a:lnTo>
                    <a:lnTo>
                      <a:pt x="1386" y="2660"/>
                    </a:lnTo>
                    <a:lnTo>
                      <a:pt x="1437" y="2649"/>
                    </a:lnTo>
                    <a:lnTo>
                      <a:pt x="1488" y="2645"/>
                    </a:lnTo>
                    <a:lnTo>
                      <a:pt x="1510" y="2649"/>
                    </a:lnTo>
                    <a:lnTo>
                      <a:pt x="1571" y="2660"/>
                    </a:lnTo>
                    <a:lnTo>
                      <a:pt x="1626" y="2678"/>
                    </a:lnTo>
                    <a:lnTo>
                      <a:pt x="1666" y="2707"/>
                    </a:lnTo>
                    <a:lnTo>
                      <a:pt x="1695" y="2744"/>
                    </a:lnTo>
                    <a:lnTo>
                      <a:pt x="1713" y="2787"/>
                    </a:lnTo>
                    <a:lnTo>
                      <a:pt x="1721" y="2835"/>
                    </a:lnTo>
                    <a:lnTo>
                      <a:pt x="1721" y="2856"/>
                    </a:lnTo>
                    <a:lnTo>
                      <a:pt x="1717" y="2878"/>
                    </a:lnTo>
                    <a:lnTo>
                      <a:pt x="1710" y="2900"/>
                    </a:lnTo>
                    <a:lnTo>
                      <a:pt x="1702" y="2915"/>
                    </a:lnTo>
                    <a:lnTo>
                      <a:pt x="1691" y="2925"/>
                    </a:lnTo>
                    <a:lnTo>
                      <a:pt x="1681" y="2936"/>
                    </a:lnTo>
                    <a:lnTo>
                      <a:pt x="1670" y="2944"/>
                    </a:lnTo>
                    <a:lnTo>
                      <a:pt x="1655" y="2951"/>
                    </a:lnTo>
                    <a:lnTo>
                      <a:pt x="1626" y="2966"/>
                    </a:lnTo>
                    <a:lnTo>
                      <a:pt x="1597" y="2991"/>
                    </a:lnTo>
                    <a:lnTo>
                      <a:pt x="1564" y="3035"/>
                    </a:lnTo>
                    <a:lnTo>
                      <a:pt x="1557" y="3046"/>
                    </a:lnTo>
                    <a:lnTo>
                      <a:pt x="1550" y="3053"/>
                    </a:lnTo>
                    <a:lnTo>
                      <a:pt x="1539" y="3053"/>
                    </a:lnTo>
                    <a:lnTo>
                      <a:pt x="1528" y="3056"/>
                    </a:lnTo>
                    <a:lnTo>
                      <a:pt x="1513" y="3053"/>
                    </a:lnTo>
                    <a:lnTo>
                      <a:pt x="1495" y="3046"/>
                    </a:lnTo>
                    <a:lnTo>
                      <a:pt x="1481" y="3038"/>
                    </a:lnTo>
                    <a:lnTo>
                      <a:pt x="1473" y="3027"/>
                    </a:lnTo>
                    <a:lnTo>
                      <a:pt x="1466" y="3016"/>
                    </a:lnTo>
                    <a:lnTo>
                      <a:pt x="1459" y="3006"/>
                    </a:lnTo>
                    <a:lnTo>
                      <a:pt x="1459" y="2991"/>
                    </a:lnTo>
                    <a:lnTo>
                      <a:pt x="1459" y="2976"/>
                    </a:lnTo>
                    <a:lnTo>
                      <a:pt x="1466" y="2962"/>
                    </a:lnTo>
                    <a:lnTo>
                      <a:pt x="1473" y="2951"/>
                    </a:lnTo>
                    <a:lnTo>
                      <a:pt x="1488" y="2933"/>
                    </a:lnTo>
                    <a:lnTo>
                      <a:pt x="1499" y="2915"/>
                    </a:lnTo>
                    <a:lnTo>
                      <a:pt x="1510" y="2900"/>
                    </a:lnTo>
                    <a:lnTo>
                      <a:pt x="1521" y="2882"/>
                    </a:lnTo>
                    <a:lnTo>
                      <a:pt x="1524" y="2867"/>
                    </a:lnTo>
                    <a:lnTo>
                      <a:pt x="1528" y="2856"/>
                    </a:lnTo>
                    <a:lnTo>
                      <a:pt x="1528" y="2849"/>
                    </a:lnTo>
                    <a:lnTo>
                      <a:pt x="1524" y="2842"/>
                    </a:lnTo>
                    <a:lnTo>
                      <a:pt x="1517" y="2835"/>
                    </a:lnTo>
                    <a:lnTo>
                      <a:pt x="1506" y="2831"/>
                    </a:lnTo>
                    <a:lnTo>
                      <a:pt x="1491" y="2824"/>
                    </a:lnTo>
                    <a:lnTo>
                      <a:pt x="1473" y="2816"/>
                    </a:lnTo>
                    <a:lnTo>
                      <a:pt x="1455" y="2816"/>
                    </a:lnTo>
                    <a:lnTo>
                      <a:pt x="1441" y="2813"/>
                    </a:lnTo>
                    <a:lnTo>
                      <a:pt x="1404" y="2820"/>
                    </a:lnTo>
                    <a:lnTo>
                      <a:pt x="1371" y="2831"/>
                    </a:lnTo>
                    <a:lnTo>
                      <a:pt x="1339" y="2845"/>
                    </a:lnTo>
                    <a:lnTo>
                      <a:pt x="1299" y="2860"/>
                    </a:lnTo>
                    <a:lnTo>
                      <a:pt x="1259" y="2871"/>
                    </a:lnTo>
                    <a:lnTo>
                      <a:pt x="1204" y="2875"/>
                    </a:lnTo>
                    <a:lnTo>
                      <a:pt x="1182" y="2875"/>
                    </a:lnTo>
                    <a:lnTo>
                      <a:pt x="1157" y="2871"/>
                    </a:lnTo>
                    <a:lnTo>
                      <a:pt x="1095" y="2856"/>
                    </a:lnTo>
                    <a:lnTo>
                      <a:pt x="1044" y="2838"/>
                    </a:lnTo>
                    <a:lnTo>
                      <a:pt x="1011" y="2816"/>
                    </a:lnTo>
                    <a:lnTo>
                      <a:pt x="971" y="2780"/>
                    </a:lnTo>
                    <a:lnTo>
                      <a:pt x="950" y="2744"/>
                    </a:lnTo>
                    <a:lnTo>
                      <a:pt x="939" y="2718"/>
                    </a:lnTo>
                    <a:lnTo>
                      <a:pt x="924" y="2700"/>
                    </a:lnTo>
                    <a:lnTo>
                      <a:pt x="917" y="2693"/>
                    </a:lnTo>
                    <a:lnTo>
                      <a:pt x="906" y="2685"/>
                    </a:lnTo>
                    <a:lnTo>
                      <a:pt x="895" y="2678"/>
                    </a:lnTo>
                    <a:lnTo>
                      <a:pt x="884" y="2671"/>
                    </a:lnTo>
                    <a:lnTo>
                      <a:pt x="866" y="2667"/>
                    </a:lnTo>
                    <a:lnTo>
                      <a:pt x="866" y="2667"/>
                    </a:lnTo>
                    <a:lnTo>
                      <a:pt x="866" y="2667"/>
                    </a:lnTo>
                    <a:lnTo>
                      <a:pt x="859" y="2667"/>
                    </a:lnTo>
                    <a:lnTo>
                      <a:pt x="790" y="2660"/>
                    </a:lnTo>
                    <a:lnTo>
                      <a:pt x="724" y="2638"/>
                    </a:lnTo>
                    <a:lnTo>
                      <a:pt x="659" y="2602"/>
                    </a:lnTo>
                    <a:lnTo>
                      <a:pt x="604" y="2554"/>
                    </a:lnTo>
                    <a:lnTo>
                      <a:pt x="557" y="2492"/>
                    </a:lnTo>
                    <a:lnTo>
                      <a:pt x="524" y="2427"/>
                    </a:lnTo>
                    <a:lnTo>
                      <a:pt x="506" y="2361"/>
                    </a:lnTo>
                    <a:lnTo>
                      <a:pt x="502" y="2296"/>
                    </a:lnTo>
                    <a:lnTo>
                      <a:pt x="502" y="2278"/>
                    </a:lnTo>
                    <a:lnTo>
                      <a:pt x="444" y="2245"/>
                    </a:lnTo>
                    <a:lnTo>
                      <a:pt x="389" y="2190"/>
                    </a:lnTo>
                    <a:lnTo>
                      <a:pt x="349" y="2129"/>
                    </a:lnTo>
                    <a:lnTo>
                      <a:pt x="324" y="2056"/>
                    </a:lnTo>
                    <a:lnTo>
                      <a:pt x="320" y="2027"/>
                    </a:lnTo>
                    <a:lnTo>
                      <a:pt x="320" y="2001"/>
                    </a:lnTo>
                    <a:lnTo>
                      <a:pt x="328" y="1936"/>
                    </a:lnTo>
                    <a:lnTo>
                      <a:pt x="349" y="1870"/>
                    </a:lnTo>
                    <a:lnTo>
                      <a:pt x="375" y="1827"/>
                    </a:lnTo>
                    <a:lnTo>
                      <a:pt x="317" y="1805"/>
                    </a:lnTo>
                    <a:lnTo>
                      <a:pt x="251" y="1761"/>
                    </a:lnTo>
                    <a:lnTo>
                      <a:pt x="197" y="1706"/>
                    </a:lnTo>
                    <a:lnTo>
                      <a:pt x="157" y="1641"/>
                    </a:lnTo>
                    <a:lnTo>
                      <a:pt x="131" y="1565"/>
                    </a:lnTo>
                    <a:lnTo>
                      <a:pt x="124" y="1485"/>
                    </a:lnTo>
                    <a:lnTo>
                      <a:pt x="131" y="1408"/>
                    </a:lnTo>
                    <a:lnTo>
                      <a:pt x="153" y="1339"/>
                    </a:lnTo>
                    <a:lnTo>
                      <a:pt x="186" y="1273"/>
                    </a:lnTo>
                    <a:lnTo>
                      <a:pt x="226" y="1233"/>
                    </a:lnTo>
                    <a:lnTo>
                      <a:pt x="171" y="1204"/>
                    </a:lnTo>
                    <a:lnTo>
                      <a:pt x="113" y="1157"/>
                    </a:lnTo>
                    <a:lnTo>
                      <a:pt x="66" y="1095"/>
                    </a:lnTo>
                    <a:lnTo>
                      <a:pt x="29" y="1026"/>
                    </a:lnTo>
                    <a:lnTo>
                      <a:pt x="8" y="946"/>
                    </a:lnTo>
                    <a:lnTo>
                      <a:pt x="0" y="859"/>
                    </a:lnTo>
                    <a:lnTo>
                      <a:pt x="11" y="764"/>
                    </a:lnTo>
                    <a:lnTo>
                      <a:pt x="40" y="673"/>
                    </a:lnTo>
                    <a:lnTo>
                      <a:pt x="84" y="597"/>
                    </a:lnTo>
                    <a:lnTo>
                      <a:pt x="139" y="542"/>
                    </a:lnTo>
                    <a:lnTo>
                      <a:pt x="91" y="506"/>
                    </a:lnTo>
                    <a:lnTo>
                      <a:pt x="48" y="447"/>
                    </a:lnTo>
                    <a:lnTo>
                      <a:pt x="19" y="382"/>
                    </a:lnTo>
                    <a:lnTo>
                      <a:pt x="11" y="309"/>
                    </a:lnTo>
                    <a:lnTo>
                      <a:pt x="19" y="247"/>
                    </a:lnTo>
                    <a:lnTo>
                      <a:pt x="37" y="189"/>
                    </a:lnTo>
                    <a:lnTo>
                      <a:pt x="69" y="135"/>
                    </a:lnTo>
                    <a:lnTo>
                      <a:pt x="113" y="91"/>
                    </a:lnTo>
                    <a:lnTo>
                      <a:pt x="164" y="54"/>
                    </a:lnTo>
                    <a:lnTo>
                      <a:pt x="222" y="25"/>
                    </a:lnTo>
                    <a:lnTo>
                      <a:pt x="288" y="7"/>
                    </a:lnTo>
                    <a:lnTo>
                      <a:pt x="357"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88838" name="Freeform 70"/>
              <p:cNvSpPr>
                <a:spLocks/>
              </p:cNvSpPr>
              <p:nvPr/>
            </p:nvSpPr>
            <p:spPr bwMode="auto">
              <a:xfrm>
                <a:off x="3004" y="7161"/>
                <a:ext cx="175" cy="291"/>
              </a:xfrm>
              <a:custGeom>
                <a:avLst/>
                <a:gdLst/>
                <a:ahLst/>
                <a:cxnLst>
                  <a:cxn ang="0">
                    <a:pos x="171" y="0"/>
                  </a:cxn>
                  <a:cxn ang="0">
                    <a:pos x="175" y="62"/>
                  </a:cxn>
                  <a:cxn ang="0">
                    <a:pos x="167" y="127"/>
                  </a:cxn>
                  <a:cxn ang="0">
                    <a:pos x="142" y="186"/>
                  </a:cxn>
                  <a:cxn ang="0">
                    <a:pos x="106" y="233"/>
                  </a:cxn>
                  <a:cxn ang="0">
                    <a:pos x="58" y="269"/>
                  </a:cxn>
                  <a:cxn ang="0">
                    <a:pos x="0" y="291"/>
                  </a:cxn>
                  <a:cxn ang="0">
                    <a:pos x="47" y="269"/>
                  </a:cxn>
                  <a:cxn ang="0">
                    <a:pos x="84" y="237"/>
                  </a:cxn>
                  <a:cxn ang="0">
                    <a:pos x="113" y="197"/>
                  </a:cxn>
                  <a:cxn ang="0">
                    <a:pos x="135" y="153"/>
                  </a:cxn>
                  <a:cxn ang="0">
                    <a:pos x="146" y="106"/>
                  </a:cxn>
                  <a:cxn ang="0">
                    <a:pos x="146" y="55"/>
                  </a:cxn>
                  <a:cxn ang="0">
                    <a:pos x="135" y="11"/>
                  </a:cxn>
                  <a:cxn ang="0">
                    <a:pos x="171" y="0"/>
                  </a:cxn>
                </a:cxnLst>
                <a:rect l="0" t="0" r="r" b="b"/>
                <a:pathLst>
                  <a:path w="175" h="291">
                    <a:moveTo>
                      <a:pt x="171" y="0"/>
                    </a:moveTo>
                    <a:lnTo>
                      <a:pt x="175" y="62"/>
                    </a:lnTo>
                    <a:lnTo>
                      <a:pt x="167" y="127"/>
                    </a:lnTo>
                    <a:lnTo>
                      <a:pt x="142" y="186"/>
                    </a:lnTo>
                    <a:lnTo>
                      <a:pt x="106" y="233"/>
                    </a:lnTo>
                    <a:lnTo>
                      <a:pt x="58" y="269"/>
                    </a:lnTo>
                    <a:lnTo>
                      <a:pt x="0" y="291"/>
                    </a:lnTo>
                    <a:lnTo>
                      <a:pt x="47" y="269"/>
                    </a:lnTo>
                    <a:lnTo>
                      <a:pt x="84" y="237"/>
                    </a:lnTo>
                    <a:lnTo>
                      <a:pt x="113" y="197"/>
                    </a:lnTo>
                    <a:lnTo>
                      <a:pt x="135" y="153"/>
                    </a:lnTo>
                    <a:lnTo>
                      <a:pt x="146" y="106"/>
                    </a:lnTo>
                    <a:lnTo>
                      <a:pt x="146" y="55"/>
                    </a:lnTo>
                    <a:lnTo>
                      <a:pt x="135" y="11"/>
                    </a:lnTo>
                    <a:lnTo>
                      <a:pt x="171"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88839" name="Freeform 71"/>
              <p:cNvSpPr>
                <a:spLocks/>
              </p:cNvSpPr>
              <p:nvPr/>
            </p:nvSpPr>
            <p:spPr bwMode="auto">
              <a:xfrm>
                <a:off x="5513" y="9825"/>
                <a:ext cx="51" cy="76"/>
              </a:xfrm>
              <a:custGeom>
                <a:avLst/>
                <a:gdLst/>
                <a:ahLst/>
                <a:cxnLst>
                  <a:cxn ang="0">
                    <a:pos x="0" y="0"/>
                  </a:cxn>
                  <a:cxn ang="0">
                    <a:pos x="22" y="36"/>
                  </a:cxn>
                  <a:cxn ang="0">
                    <a:pos x="51" y="62"/>
                  </a:cxn>
                  <a:cxn ang="0">
                    <a:pos x="37" y="76"/>
                  </a:cxn>
                  <a:cxn ang="0">
                    <a:pos x="11" y="40"/>
                  </a:cxn>
                  <a:cxn ang="0">
                    <a:pos x="0" y="0"/>
                  </a:cxn>
                </a:cxnLst>
                <a:rect l="0" t="0" r="r" b="b"/>
                <a:pathLst>
                  <a:path w="51" h="76">
                    <a:moveTo>
                      <a:pt x="0" y="0"/>
                    </a:moveTo>
                    <a:lnTo>
                      <a:pt x="22" y="36"/>
                    </a:lnTo>
                    <a:lnTo>
                      <a:pt x="51" y="62"/>
                    </a:lnTo>
                    <a:lnTo>
                      <a:pt x="37" y="76"/>
                    </a:lnTo>
                    <a:lnTo>
                      <a:pt x="11" y="40"/>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88840" name="Freeform 72"/>
              <p:cNvSpPr>
                <a:spLocks/>
              </p:cNvSpPr>
              <p:nvPr/>
            </p:nvSpPr>
            <p:spPr bwMode="auto">
              <a:xfrm>
                <a:off x="5499" y="9479"/>
                <a:ext cx="44" cy="109"/>
              </a:xfrm>
              <a:custGeom>
                <a:avLst/>
                <a:gdLst/>
                <a:ahLst/>
                <a:cxnLst>
                  <a:cxn ang="0">
                    <a:pos x="29" y="0"/>
                  </a:cxn>
                  <a:cxn ang="0">
                    <a:pos x="44" y="18"/>
                  </a:cxn>
                  <a:cxn ang="0">
                    <a:pos x="22" y="40"/>
                  </a:cxn>
                  <a:cxn ang="0">
                    <a:pos x="7" y="73"/>
                  </a:cxn>
                  <a:cxn ang="0">
                    <a:pos x="0" y="109"/>
                  </a:cxn>
                  <a:cxn ang="0">
                    <a:pos x="0" y="73"/>
                  </a:cxn>
                  <a:cxn ang="0">
                    <a:pos x="7" y="36"/>
                  </a:cxn>
                  <a:cxn ang="0">
                    <a:pos x="29" y="0"/>
                  </a:cxn>
                </a:cxnLst>
                <a:rect l="0" t="0" r="r" b="b"/>
                <a:pathLst>
                  <a:path w="44" h="109">
                    <a:moveTo>
                      <a:pt x="29" y="0"/>
                    </a:moveTo>
                    <a:lnTo>
                      <a:pt x="44" y="18"/>
                    </a:lnTo>
                    <a:lnTo>
                      <a:pt x="22" y="40"/>
                    </a:lnTo>
                    <a:lnTo>
                      <a:pt x="7" y="73"/>
                    </a:lnTo>
                    <a:lnTo>
                      <a:pt x="0" y="109"/>
                    </a:lnTo>
                    <a:lnTo>
                      <a:pt x="0" y="73"/>
                    </a:lnTo>
                    <a:lnTo>
                      <a:pt x="7" y="36"/>
                    </a:lnTo>
                    <a:lnTo>
                      <a:pt x="29"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88841" name="Freeform 73"/>
              <p:cNvSpPr>
                <a:spLocks/>
              </p:cNvSpPr>
              <p:nvPr/>
            </p:nvSpPr>
            <p:spPr bwMode="auto">
              <a:xfrm>
                <a:off x="5772" y="9381"/>
                <a:ext cx="269" cy="124"/>
              </a:xfrm>
              <a:custGeom>
                <a:avLst/>
                <a:gdLst/>
                <a:ahLst/>
                <a:cxnLst>
                  <a:cxn ang="0">
                    <a:pos x="0" y="0"/>
                  </a:cxn>
                  <a:cxn ang="0">
                    <a:pos x="51" y="3"/>
                  </a:cxn>
                  <a:cxn ang="0">
                    <a:pos x="102" y="14"/>
                  </a:cxn>
                  <a:cxn ang="0">
                    <a:pos x="152" y="29"/>
                  </a:cxn>
                  <a:cxn ang="0">
                    <a:pos x="200" y="51"/>
                  </a:cxn>
                  <a:cxn ang="0">
                    <a:pos x="236" y="80"/>
                  </a:cxn>
                  <a:cxn ang="0">
                    <a:pos x="269" y="124"/>
                  </a:cxn>
                  <a:cxn ang="0">
                    <a:pos x="236" y="83"/>
                  </a:cxn>
                  <a:cxn ang="0">
                    <a:pos x="196" y="58"/>
                  </a:cxn>
                  <a:cxn ang="0">
                    <a:pos x="149" y="40"/>
                  </a:cxn>
                  <a:cxn ang="0">
                    <a:pos x="98" y="25"/>
                  </a:cxn>
                  <a:cxn ang="0">
                    <a:pos x="47" y="22"/>
                  </a:cxn>
                  <a:cxn ang="0">
                    <a:pos x="0" y="22"/>
                  </a:cxn>
                  <a:cxn ang="0">
                    <a:pos x="0" y="0"/>
                  </a:cxn>
                </a:cxnLst>
                <a:rect l="0" t="0" r="r" b="b"/>
                <a:pathLst>
                  <a:path w="269" h="124">
                    <a:moveTo>
                      <a:pt x="0" y="0"/>
                    </a:moveTo>
                    <a:lnTo>
                      <a:pt x="51" y="3"/>
                    </a:lnTo>
                    <a:lnTo>
                      <a:pt x="102" y="14"/>
                    </a:lnTo>
                    <a:lnTo>
                      <a:pt x="152" y="29"/>
                    </a:lnTo>
                    <a:lnTo>
                      <a:pt x="200" y="51"/>
                    </a:lnTo>
                    <a:lnTo>
                      <a:pt x="236" y="80"/>
                    </a:lnTo>
                    <a:lnTo>
                      <a:pt x="269" y="124"/>
                    </a:lnTo>
                    <a:lnTo>
                      <a:pt x="236" y="83"/>
                    </a:lnTo>
                    <a:lnTo>
                      <a:pt x="196" y="58"/>
                    </a:lnTo>
                    <a:lnTo>
                      <a:pt x="149" y="40"/>
                    </a:lnTo>
                    <a:lnTo>
                      <a:pt x="98" y="25"/>
                    </a:lnTo>
                    <a:lnTo>
                      <a:pt x="47" y="22"/>
                    </a:lnTo>
                    <a:lnTo>
                      <a:pt x="0" y="22"/>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88842" name="Freeform 74"/>
              <p:cNvSpPr>
                <a:spLocks/>
              </p:cNvSpPr>
              <p:nvPr/>
            </p:nvSpPr>
            <p:spPr bwMode="auto">
              <a:xfrm>
                <a:off x="6092" y="9657"/>
                <a:ext cx="25" cy="117"/>
              </a:xfrm>
              <a:custGeom>
                <a:avLst/>
                <a:gdLst/>
                <a:ahLst/>
                <a:cxnLst>
                  <a:cxn ang="0">
                    <a:pos x="22" y="0"/>
                  </a:cxn>
                  <a:cxn ang="0">
                    <a:pos x="25" y="59"/>
                  </a:cxn>
                  <a:cxn ang="0">
                    <a:pos x="22" y="117"/>
                  </a:cxn>
                  <a:cxn ang="0">
                    <a:pos x="0" y="113"/>
                  </a:cxn>
                  <a:cxn ang="0">
                    <a:pos x="14" y="59"/>
                  </a:cxn>
                  <a:cxn ang="0">
                    <a:pos x="22" y="0"/>
                  </a:cxn>
                </a:cxnLst>
                <a:rect l="0" t="0" r="r" b="b"/>
                <a:pathLst>
                  <a:path w="25" h="117">
                    <a:moveTo>
                      <a:pt x="22" y="0"/>
                    </a:moveTo>
                    <a:lnTo>
                      <a:pt x="25" y="59"/>
                    </a:lnTo>
                    <a:lnTo>
                      <a:pt x="22" y="117"/>
                    </a:lnTo>
                    <a:lnTo>
                      <a:pt x="0" y="113"/>
                    </a:lnTo>
                    <a:lnTo>
                      <a:pt x="14" y="59"/>
                    </a:lnTo>
                    <a:lnTo>
                      <a:pt x="22"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88843" name="Freeform 75"/>
              <p:cNvSpPr>
                <a:spLocks/>
              </p:cNvSpPr>
              <p:nvPr/>
            </p:nvSpPr>
            <p:spPr bwMode="auto">
              <a:xfrm>
                <a:off x="5903" y="9275"/>
                <a:ext cx="131" cy="18"/>
              </a:xfrm>
              <a:custGeom>
                <a:avLst/>
                <a:gdLst/>
                <a:ahLst/>
                <a:cxnLst>
                  <a:cxn ang="0">
                    <a:pos x="43" y="0"/>
                  </a:cxn>
                  <a:cxn ang="0">
                    <a:pos x="91" y="4"/>
                  </a:cxn>
                  <a:cxn ang="0">
                    <a:pos x="131" y="18"/>
                  </a:cxn>
                  <a:cxn ang="0">
                    <a:pos x="87" y="11"/>
                  </a:cxn>
                  <a:cxn ang="0">
                    <a:pos x="47" y="11"/>
                  </a:cxn>
                  <a:cxn ang="0">
                    <a:pos x="3" y="18"/>
                  </a:cxn>
                  <a:cxn ang="0">
                    <a:pos x="0" y="0"/>
                  </a:cxn>
                  <a:cxn ang="0">
                    <a:pos x="43" y="0"/>
                  </a:cxn>
                </a:cxnLst>
                <a:rect l="0" t="0" r="r" b="b"/>
                <a:pathLst>
                  <a:path w="131" h="18">
                    <a:moveTo>
                      <a:pt x="43" y="0"/>
                    </a:moveTo>
                    <a:lnTo>
                      <a:pt x="91" y="4"/>
                    </a:lnTo>
                    <a:lnTo>
                      <a:pt x="131" y="18"/>
                    </a:lnTo>
                    <a:lnTo>
                      <a:pt x="87" y="11"/>
                    </a:lnTo>
                    <a:lnTo>
                      <a:pt x="47" y="11"/>
                    </a:lnTo>
                    <a:lnTo>
                      <a:pt x="3" y="18"/>
                    </a:lnTo>
                    <a:lnTo>
                      <a:pt x="0" y="0"/>
                    </a:lnTo>
                    <a:lnTo>
                      <a:pt x="43"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88844" name="Freeform 76"/>
              <p:cNvSpPr>
                <a:spLocks/>
              </p:cNvSpPr>
              <p:nvPr/>
            </p:nvSpPr>
            <p:spPr bwMode="auto">
              <a:xfrm>
                <a:off x="6219" y="9319"/>
                <a:ext cx="138" cy="44"/>
              </a:xfrm>
              <a:custGeom>
                <a:avLst/>
                <a:gdLst/>
                <a:ahLst/>
                <a:cxnLst>
                  <a:cxn ang="0">
                    <a:pos x="44" y="0"/>
                  </a:cxn>
                  <a:cxn ang="0">
                    <a:pos x="91" y="7"/>
                  </a:cxn>
                  <a:cxn ang="0">
                    <a:pos x="138" y="25"/>
                  </a:cxn>
                  <a:cxn ang="0">
                    <a:pos x="127" y="44"/>
                  </a:cxn>
                  <a:cxn ang="0">
                    <a:pos x="87" y="22"/>
                  </a:cxn>
                  <a:cxn ang="0">
                    <a:pos x="44" y="7"/>
                  </a:cxn>
                  <a:cxn ang="0">
                    <a:pos x="0" y="4"/>
                  </a:cxn>
                  <a:cxn ang="0">
                    <a:pos x="44" y="0"/>
                  </a:cxn>
                </a:cxnLst>
                <a:rect l="0" t="0" r="r" b="b"/>
                <a:pathLst>
                  <a:path w="138" h="44">
                    <a:moveTo>
                      <a:pt x="44" y="0"/>
                    </a:moveTo>
                    <a:lnTo>
                      <a:pt x="91" y="7"/>
                    </a:lnTo>
                    <a:lnTo>
                      <a:pt x="138" y="25"/>
                    </a:lnTo>
                    <a:lnTo>
                      <a:pt x="127" y="44"/>
                    </a:lnTo>
                    <a:lnTo>
                      <a:pt x="87" y="22"/>
                    </a:lnTo>
                    <a:lnTo>
                      <a:pt x="44" y="7"/>
                    </a:lnTo>
                    <a:lnTo>
                      <a:pt x="0" y="4"/>
                    </a:lnTo>
                    <a:lnTo>
                      <a:pt x="44"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88845" name="Freeform 77"/>
              <p:cNvSpPr>
                <a:spLocks/>
              </p:cNvSpPr>
              <p:nvPr/>
            </p:nvSpPr>
            <p:spPr bwMode="auto">
              <a:xfrm>
                <a:off x="6019" y="8868"/>
                <a:ext cx="135" cy="51"/>
              </a:xfrm>
              <a:custGeom>
                <a:avLst/>
                <a:gdLst/>
                <a:ahLst/>
                <a:cxnLst>
                  <a:cxn ang="0">
                    <a:pos x="11" y="0"/>
                  </a:cxn>
                  <a:cxn ang="0">
                    <a:pos x="47" y="25"/>
                  </a:cxn>
                  <a:cxn ang="0">
                    <a:pos x="91" y="43"/>
                  </a:cxn>
                  <a:cxn ang="0">
                    <a:pos x="135" y="51"/>
                  </a:cxn>
                  <a:cxn ang="0">
                    <a:pos x="87" y="51"/>
                  </a:cxn>
                  <a:cxn ang="0">
                    <a:pos x="44" y="36"/>
                  </a:cxn>
                  <a:cxn ang="0">
                    <a:pos x="0" y="18"/>
                  </a:cxn>
                  <a:cxn ang="0">
                    <a:pos x="11" y="0"/>
                  </a:cxn>
                </a:cxnLst>
                <a:rect l="0" t="0" r="r" b="b"/>
                <a:pathLst>
                  <a:path w="135" h="51">
                    <a:moveTo>
                      <a:pt x="11" y="0"/>
                    </a:moveTo>
                    <a:lnTo>
                      <a:pt x="47" y="25"/>
                    </a:lnTo>
                    <a:lnTo>
                      <a:pt x="91" y="43"/>
                    </a:lnTo>
                    <a:lnTo>
                      <a:pt x="135" y="51"/>
                    </a:lnTo>
                    <a:lnTo>
                      <a:pt x="87" y="51"/>
                    </a:lnTo>
                    <a:lnTo>
                      <a:pt x="44" y="36"/>
                    </a:lnTo>
                    <a:lnTo>
                      <a:pt x="0" y="18"/>
                    </a:lnTo>
                    <a:lnTo>
                      <a:pt x="11"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88846" name="Freeform 78"/>
              <p:cNvSpPr>
                <a:spLocks/>
              </p:cNvSpPr>
              <p:nvPr/>
            </p:nvSpPr>
            <p:spPr bwMode="auto">
              <a:xfrm>
                <a:off x="6314" y="8930"/>
                <a:ext cx="181" cy="36"/>
              </a:xfrm>
              <a:custGeom>
                <a:avLst/>
                <a:gdLst/>
                <a:ahLst/>
                <a:cxnLst>
                  <a:cxn ang="0">
                    <a:pos x="0" y="0"/>
                  </a:cxn>
                  <a:cxn ang="0">
                    <a:pos x="58" y="18"/>
                  </a:cxn>
                  <a:cxn ang="0">
                    <a:pos x="120" y="21"/>
                  </a:cxn>
                  <a:cxn ang="0">
                    <a:pos x="178" y="14"/>
                  </a:cxn>
                  <a:cxn ang="0">
                    <a:pos x="181" y="32"/>
                  </a:cxn>
                  <a:cxn ang="0">
                    <a:pos x="120" y="36"/>
                  </a:cxn>
                  <a:cxn ang="0">
                    <a:pos x="54" y="25"/>
                  </a:cxn>
                  <a:cxn ang="0">
                    <a:pos x="0" y="0"/>
                  </a:cxn>
                </a:cxnLst>
                <a:rect l="0" t="0" r="r" b="b"/>
                <a:pathLst>
                  <a:path w="181" h="36">
                    <a:moveTo>
                      <a:pt x="0" y="0"/>
                    </a:moveTo>
                    <a:lnTo>
                      <a:pt x="58" y="18"/>
                    </a:lnTo>
                    <a:lnTo>
                      <a:pt x="120" y="21"/>
                    </a:lnTo>
                    <a:lnTo>
                      <a:pt x="178" y="14"/>
                    </a:lnTo>
                    <a:lnTo>
                      <a:pt x="181" y="32"/>
                    </a:lnTo>
                    <a:lnTo>
                      <a:pt x="120" y="36"/>
                    </a:lnTo>
                    <a:lnTo>
                      <a:pt x="54" y="25"/>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88847" name="Freeform 79"/>
              <p:cNvSpPr>
                <a:spLocks/>
              </p:cNvSpPr>
              <p:nvPr/>
            </p:nvSpPr>
            <p:spPr bwMode="auto">
              <a:xfrm>
                <a:off x="6179" y="8427"/>
                <a:ext cx="98" cy="22"/>
              </a:xfrm>
              <a:custGeom>
                <a:avLst/>
                <a:gdLst/>
                <a:ahLst/>
                <a:cxnLst>
                  <a:cxn ang="0">
                    <a:pos x="0" y="0"/>
                  </a:cxn>
                  <a:cxn ang="0">
                    <a:pos x="51" y="8"/>
                  </a:cxn>
                  <a:cxn ang="0">
                    <a:pos x="98" y="22"/>
                  </a:cxn>
                  <a:cxn ang="0">
                    <a:pos x="47" y="19"/>
                  </a:cxn>
                  <a:cxn ang="0">
                    <a:pos x="0" y="19"/>
                  </a:cxn>
                  <a:cxn ang="0">
                    <a:pos x="0" y="0"/>
                  </a:cxn>
                </a:cxnLst>
                <a:rect l="0" t="0" r="r" b="b"/>
                <a:pathLst>
                  <a:path w="98" h="22">
                    <a:moveTo>
                      <a:pt x="0" y="0"/>
                    </a:moveTo>
                    <a:lnTo>
                      <a:pt x="51" y="8"/>
                    </a:lnTo>
                    <a:lnTo>
                      <a:pt x="98" y="22"/>
                    </a:lnTo>
                    <a:lnTo>
                      <a:pt x="47" y="19"/>
                    </a:lnTo>
                    <a:lnTo>
                      <a:pt x="0" y="19"/>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88848" name="Freeform 80"/>
              <p:cNvSpPr>
                <a:spLocks/>
              </p:cNvSpPr>
              <p:nvPr/>
            </p:nvSpPr>
            <p:spPr bwMode="auto">
              <a:xfrm>
                <a:off x="6386" y="8453"/>
                <a:ext cx="175" cy="36"/>
              </a:xfrm>
              <a:custGeom>
                <a:avLst/>
                <a:gdLst/>
                <a:ahLst/>
                <a:cxnLst>
                  <a:cxn ang="0">
                    <a:pos x="0" y="0"/>
                  </a:cxn>
                  <a:cxn ang="0">
                    <a:pos x="59" y="11"/>
                  </a:cxn>
                  <a:cxn ang="0">
                    <a:pos x="117" y="18"/>
                  </a:cxn>
                  <a:cxn ang="0">
                    <a:pos x="175" y="18"/>
                  </a:cxn>
                  <a:cxn ang="0">
                    <a:pos x="175" y="36"/>
                  </a:cxn>
                  <a:cxn ang="0">
                    <a:pos x="113" y="33"/>
                  </a:cxn>
                  <a:cxn ang="0">
                    <a:pos x="55" y="18"/>
                  </a:cxn>
                  <a:cxn ang="0">
                    <a:pos x="0" y="0"/>
                  </a:cxn>
                </a:cxnLst>
                <a:rect l="0" t="0" r="r" b="b"/>
                <a:pathLst>
                  <a:path w="175" h="36">
                    <a:moveTo>
                      <a:pt x="0" y="0"/>
                    </a:moveTo>
                    <a:lnTo>
                      <a:pt x="59" y="11"/>
                    </a:lnTo>
                    <a:lnTo>
                      <a:pt x="117" y="18"/>
                    </a:lnTo>
                    <a:lnTo>
                      <a:pt x="175" y="18"/>
                    </a:lnTo>
                    <a:lnTo>
                      <a:pt x="175" y="36"/>
                    </a:lnTo>
                    <a:lnTo>
                      <a:pt x="113" y="33"/>
                    </a:lnTo>
                    <a:lnTo>
                      <a:pt x="55" y="18"/>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88849" name="Freeform 81"/>
              <p:cNvSpPr>
                <a:spLocks/>
              </p:cNvSpPr>
              <p:nvPr/>
            </p:nvSpPr>
            <p:spPr bwMode="auto">
              <a:xfrm>
                <a:off x="6219" y="7893"/>
                <a:ext cx="120" cy="25"/>
              </a:xfrm>
              <a:custGeom>
                <a:avLst/>
                <a:gdLst/>
                <a:ahLst/>
                <a:cxnLst>
                  <a:cxn ang="0">
                    <a:pos x="4" y="0"/>
                  </a:cxn>
                  <a:cxn ang="0">
                    <a:pos x="120" y="25"/>
                  </a:cxn>
                  <a:cxn ang="0">
                    <a:pos x="0" y="21"/>
                  </a:cxn>
                  <a:cxn ang="0">
                    <a:pos x="4" y="0"/>
                  </a:cxn>
                </a:cxnLst>
                <a:rect l="0" t="0" r="r" b="b"/>
                <a:pathLst>
                  <a:path w="120" h="25">
                    <a:moveTo>
                      <a:pt x="4" y="0"/>
                    </a:moveTo>
                    <a:lnTo>
                      <a:pt x="120" y="25"/>
                    </a:lnTo>
                    <a:lnTo>
                      <a:pt x="0" y="21"/>
                    </a:lnTo>
                    <a:lnTo>
                      <a:pt x="4"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88850" name="Freeform 82"/>
              <p:cNvSpPr>
                <a:spLocks/>
              </p:cNvSpPr>
              <p:nvPr/>
            </p:nvSpPr>
            <p:spPr bwMode="auto">
              <a:xfrm>
                <a:off x="6441" y="7911"/>
                <a:ext cx="178" cy="22"/>
              </a:xfrm>
              <a:custGeom>
                <a:avLst/>
                <a:gdLst/>
                <a:ahLst/>
                <a:cxnLst>
                  <a:cxn ang="0">
                    <a:pos x="178" y="0"/>
                  </a:cxn>
                  <a:cxn ang="0">
                    <a:pos x="178" y="22"/>
                  </a:cxn>
                  <a:cxn ang="0">
                    <a:pos x="87" y="14"/>
                  </a:cxn>
                  <a:cxn ang="0">
                    <a:pos x="0" y="3"/>
                  </a:cxn>
                  <a:cxn ang="0">
                    <a:pos x="87" y="7"/>
                  </a:cxn>
                  <a:cxn ang="0">
                    <a:pos x="178" y="0"/>
                  </a:cxn>
                </a:cxnLst>
                <a:rect l="0" t="0" r="r" b="b"/>
                <a:pathLst>
                  <a:path w="178" h="22">
                    <a:moveTo>
                      <a:pt x="178" y="0"/>
                    </a:moveTo>
                    <a:lnTo>
                      <a:pt x="178" y="22"/>
                    </a:lnTo>
                    <a:lnTo>
                      <a:pt x="87" y="14"/>
                    </a:lnTo>
                    <a:lnTo>
                      <a:pt x="0" y="3"/>
                    </a:lnTo>
                    <a:lnTo>
                      <a:pt x="87" y="7"/>
                    </a:lnTo>
                    <a:lnTo>
                      <a:pt x="178"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88851" name="Freeform 83"/>
              <p:cNvSpPr>
                <a:spLocks/>
              </p:cNvSpPr>
              <p:nvPr/>
            </p:nvSpPr>
            <p:spPr bwMode="auto">
              <a:xfrm>
                <a:off x="6212" y="7318"/>
                <a:ext cx="163" cy="29"/>
              </a:xfrm>
              <a:custGeom>
                <a:avLst/>
                <a:gdLst/>
                <a:ahLst/>
                <a:cxnLst>
                  <a:cxn ang="0">
                    <a:pos x="7" y="0"/>
                  </a:cxn>
                  <a:cxn ang="0">
                    <a:pos x="58" y="14"/>
                  </a:cxn>
                  <a:cxn ang="0">
                    <a:pos x="109" y="18"/>
                  </a:cxn>
                  <a:cxn ang="0">
                    <a:pos x="163" y="14"/>
                  </a:cxn>
                  <a:cxn ang="0">
                    <a:pos x="109" y="25"/>
                  </a:cxn>
                  <a:cxn ang="0">
                    <a:pos x="54" y="29"/>
                  </a:cxn>
                  <a:cxn ang="0">
                    <a:pos x="0" y="21"/>
                  </a:cxn>
                  <a:cxn ang="0">
                    <a:pos x="7" y="0"/>
                  </a:cxn>
                </a:cxnLst>
                <a:rect l="0" t="0" r="r" b="b"/>
                <a:pathLst>
                  <a:path w="163" h="29">
                    <a:moveTo>
                      <a:pt x="7" y="0"/>
                    </a:moveTo>
                    <a:lnTo>
                      <a:pt x="58" y="14"/>
                    </a:lnTo>
                    <a:lnTo>
                      <a:pt x="109" y="18"/>
                    </a:lnTo>
                    <a:lnTo>
                      <a:pt x="163" y="14"/>
                    </a:lnTo>
                    <a:lnTo>
                      <a:pt x="109" y="25"/>
                    </a:lnTo>
                    <a:lnTo>
                      <a:pt x="54" y="29"/>
                    </a:lnTo>
                    <a:lnTo>
                      <a:pt x="0" y="21"/>
                    </a:lnTo>
                    <a:lnTo>
                      <a:pt x="7"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88852" name="Freeform 84"/>
              <p:cNvSpPr>
                <a:spLocks/>
              </p:cNvSpPr>
              <p:nvPr/>
            </p:nvSpPr>
            <p:spPr bwMode="auto">
              <a:xfrm>
                <a:off x="6503" y="7321"/>
                <a:ext cx="182" cy="44"/>
              </a:xfrm>
              <a:custGeom>
                <a:avLst/>
                <a:gdLst/>
                <a:ahLst/>
                <a:cxnLst>
                  <a:cxn ang="0">
                    <a:pos x="0" y="0"/>
                  </a:cxn>
                  <a:cxn ang="0">
                    <a:pos x="43" y="18"/>
                  </a:cxn>
                  <a:cxn ang="0">
                    <a:pos x="87" y="26"/>
                  </a:cxn>
                  <a:cxn ang="0">
                    <a:pos x="134" y="26"/>
                  </a:cxn>
                  <a:cxn ang="0">
                    <a:pos x="178" y="22"/>
                  </a:cxn>
                  <a:cxn ang="0">
                    <a:pos x="182" y="40"/>
                  </a:cxn>
                  <a:cxn ang="0">
                    <a:pos x="134" y="44"/>
                  </a:cxn>
                  <a:cxn ang="0">
                    <a:pos x="87" y="37"/>
                  </a:cxn>
                  <a:cxn ang="0">
                    <a:pos x="40" y="22"/>
                  </a:cxn>
                  <a:cxn ang="0">
                    <a:pos x="0" y="0"/>
                  </a:cxn>
                </a:cxnLst>
                <a:rect l="0" t="0" r="r" b="b"/>
                <a:pathLst>
                  <a:path w="182" h="44">
                    <a:moveTo>
                      <a:pt x="0" y="0"/>
                    </a:moveTo>
                    <a:lnTo>
                      <a:pt x="43" y="18"/>
                    </a:lnTo>
                    <a:lnTo>
                      <a:pt x="87" y="26"/>
                    </a:lnTo>
                    <a:lnTo>
                      <a:pt x="134" y="26"/>
                    </a:lnTo>
                    <a:lnTo>
                      <a:pt x="178" y="22"/>
                    </a:lnTo>
                    <a:lnTo>
                      <a:pt x="182" y="40"/>
                    </a:lnTo>
                    <a:lnTo>
                      <a:pt x="134" y="44"/>
                    </a:lnTo>
                    <a:lnTo>
                      <a:pt x="87" y="37"/>
                    </a:lnTo>
                    <a:lnTo>
                      <a:pt x="40" y="22"/>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88853" name="Freeform 85"/>
              <p:cNvSpPr>
                <a:spLocks/>
              </p:cNvSpPr>
              <p:nvPr/>
            </p:nvSpPr>
            <p:spPr bwMode="auto">
              <a:xfrm>
                <a:off x="2702" y="7463"/>
                <a:ext cx="197" cy="22"/>
              </a:xfrm>
              <a:custGeom>
                <a:avLst/>
                <a:gdLst/>
                <a:ahLst/>
                <a:cxnLst>
                  <a:cxn ang="0">
                    <a:pos x="4" y="0"/>
                  </a:cxn>
                  <a:cxn ang="0">
                    <a:pos x="98" y="11"/>
                  </a:cxn>
                  <a:cxn ang="0">
                    <a:pos x="197" y="7"/>
                  </a:cxn>
                  <a:cxn ang="0">
                    <a:pos x="131" y="22"/>
                  </a:cxn>
                  <a:cxn ang="0">
                    <a:pos x="66" y="22"/>
                  </a:cxn>
                  <a:cxn ang="0">
                    <a:pos x="0" y="18"/>
                  </a:cxn>
                  <a:cxn ang="0">
                    <a:pos x="4" y="0"/>
                  </a:cxn>
                </a:cxnLst>
                <a:rect l="0" t="0" r="r" b="b"/>
                <a:pathLst>
                  <a:path w="197" h="22">
                    <a:moveTo>
                      <a:pt x="4" y="0"/>
                    </a:moveTo>
                    <a:lnTo>
                      <a:pt x="98" y="11"/>
                    </a:lnTo>
                    <a:lnTo>
                      <a:pt x="197" y="7"/>
                    </a:lnTo>
                    <a:lnTo>
                      <a:pt x="131" y="22"/>
                    </a:lnTo>
                    <a:lnTo>
                      <a:pt x="66" y="22"/>
                    </a:lnTo>
                    <a:lnTo>
                      <a:pt x="0" y="18"/>
                    </a:lnTo>
                    <a:lnTo>
                      <a:pt x="4"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88854" name="Freeform 86"/>
              <p:cNvSpPr>
                <a:spLocks/>
              </p:cNvSpPr>
              <p:nvPr/>
            </p:nvSpPr>
            <p:spPr bwMode="auto">
              <a:xfrm>
                <a:off x="2789" y="8114"/>
                <a:ext cx="157" cy="51"/>
              </a:xfrm>
              <a:custGeom>
                <a:avLst/>
                <a:gdLst/>
                <a:ahLst/>
                <a:cxnLst>
                  <a:cxn ang="0">
                    <a:pos x="157" y="0"/>
                  </a:cxn>
                  <a:cxn ang="0">
                    <a:pos x="106" y="26"/>
                  </a:cxn>
                  <a:cxn ang="0">
                    <a:pos x="55" y="41"/>
                  </a:cxn>
                  <a:cxn ang="0">
                    <a:pos x="4" y="51"/>
                  </a:cxn>
                  <a:cxn ang="0">
                    <a:pos x="0" y="33"/>
                  </a:cxn>
                  <a:cxn ang="0">
                    <a:pos x="55" y="30"/>
                  </a:cxn>
                  <a:cxn ang="0">
                    <a:pos x="106" y="19"/>
                  </a:cxn>
                  <a:cxn ang="0">
                    <a:pos x="157" y="0"/>
                  </a:cxn>
                </a:cxnLst>
                <a:rect l="0" t="0" r="r" b="b"/>
                <a:pathLst>
                  <a:path w="157" h="51">
                    <a:moveTo>
                      <a:pt x="157" y="0"/>
                    </a:moveTo>
                    <a:lnTo>
                      <a:pt x="106" y="26"/>
                    </a:lnTo>
                    <a:lnTo>
                      <a:pt x="55" y="41"/>
                    </a:lnTo>
                    <a:lnTo>
                      <a:pt x="4" y="51"/>
                    </a:lnTo>
                    <a:lnTo>
                      <a:pt x="0" y="33"/>
                    </a:lnTo>
                    <a:lnTo>
                      <a:pt x="55" y="30"/>
                    </a:lnTo>
                    <a:lnTo>
                      <a:pt x="106" y="19"/>
                    </a:lnTo>
                    <a:lnTo>
                      <a:pt x="157"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88855" name="Freeform 87"/>
              <p:cNvSpPr>
                <a:spLocks/>
              </p:cNvSpPr>
              <p:nvPr/>
            </p:nvSpPr>
            <p:spPr bwMode="auto">
              <a:xfrm>
                <a:off x="2939" y="8719"/>
                <a:ext cx="229" cy="43"/>
              </a:xfrm>
              <a:custGeom>
                <a:avLst/>
                <a:gdLst/>
                <a:ahLst/>
                <a:cxnLst>
                  <a:cxn ang="0">
                    <a:pos x="229" y="0"/>
                  </a:cxn>
                  <a:cxn ang="0">
                    <a:pos x="156" y="29"/>
                  </a:cxn>
                  <a:cxn ang="0">
                    <a:pos x="76" y="40"/>
                  </a:cxn>
                  <a:cxn ang="0">
                    <a:pos x="0" y="43"/>
                  </a:cxn>
                  <a:cxn ang="0">
                    <a:pos x="0" y="25"/>
                  </a:cxn>
                  <a:cxn ang="0">
                    <a:pos x="76" y="25"/>
                  </a:cxn>
                  <a:cxn ang="0">
                    <a:pos x="156" y="21"/>
                  </a:cxn>
                  <a:cxn ang="0">
                    <a:pos x="229" y="0"/>
                  </a:cxn>
                </a:cxnLst>
                <a:rect l="0" t="0" r="r" b="b"/>
                <a:pathLst>
                  <a:path w="229" h="43">
                    <a:moveTo>
                      <a:pt x="229" y="0"/>
                    </a:moveTo>
                    <a:lnTo>
                      <a:pt x="156" y="29"/>
                    </a:lnTo>
                    <a:lnTo>
                      <a:pt x="76" y="40"/>
                    </a:lnTo>
                    <a:lnTo>
                      <a:pt x="0" y="43"/>
                    </a:lnTo>
                    <a:lnTo>
                      <a:pt x="0" y="25"/>
                    </a:lnTo>
                    <a:lnTo>
                      <a:pt x="76" y="25"/>
                    </a:lnTo>
                    <a:lnTo>
                      <a:pt x="156" y="21"/>
                    </a:lnTo>
                    <a:lnTo>
                      <a:pt x="229"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88856" name="Freeform 88"/>
              <p:cNvSpPr>
                <a:spLocks/>
              </p:cNvSpPr>
              <p:nvPr/>
            </p:nvSpPr>
            <p:spPr bwMode="auto">
              <a:xfrm>
                <a:off x="3062" y="9137"/>
                <a:ext cx="237" cy="76"/>
              </a:xfrm>
              <a:custGeom>
                <a:avLst/>
                <a:gdLst/>
                <a:ahLst/>
                <a:cxnLst>
                  <a:cxn ang="0">
                    <a:pos x="237" y="0"/>
                  </a:cxn>
                  <a:cxn ang="0">
                    <a:pos x="164" y="40"/>
                  </a:cxn>
                  <a:cxn ang="0">
                    <a:pos x="84" y="65"/>
                  </a:cxn>
                  <a:cxn ang="0">
                    <a:pos x="0" y="76"/>
                  </a:cxn>
                  <a:cxn ang="0">
                    <a:pos x="0" y="55"/>
                  </a:cxn>
                  <a:cxn ang="0">
                    <a:pos x="84" y="51"/>
                  </a:cxn>
                  <a:cxn ang="0">
                    <a:pos x="160" y="33"/>
                  </a:cxn>
                  <a:cxn ang="0">
                    <a:pos x="237" y="0"/>
                  </a:cxn>
                </a:cxnLst>
                <a:rect l="0" t="0" r="r" b="b"/>
                <a:pathLst>
                  <a:path w="237" h="76">
                    <a:moveTo>
                      <a:pt x="237" y="0"/>
                    </a:moveTo>
                    <a:lnTo>
                      <a:pt x="164" y="40"/>
                    </a:lnTo>
                    <a:lnTo>
                      <a:pt x="84" y="65"/>
                    </a:lnTo>
                    <a:lnTo>
                      <a:pt x="0" y="76"/>
                    </a:lnTo>
                    <a:lnTo>
                      <a:pt x="0" y="55"/>
                    </a:lnTo>
                    <a:lnTo>
                      <a:pt x="84" y="51"/>
                    </a:lnTo>
                    <a:lnTo>
                      <a:pt x="160" y="33"/>
                    </a:lnTo>
                    <a:lnTo>
                      <a:pt x="237"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88857" name="Freeform 89"/>
              <p:cNvSpPr>
                <a:spLocks/>
              </p:cNvSpPr>
              <p:nvPr/>
            </p:nvSpPr>
            <p:spPr bwMode="auto">
              <a:xfrm>
                <a:off x="3440" y="9537"/>
                <a:ext cx="84" cy="69"/>
              </a:xfrm>
              <a:custGeom>
                <a:avLst/>
                <a:gdLst/>
                <a:ahLst/>
                <a:cxnLst>
                  <a:cxn ang="0">
                    <a:pos x="84" y="0"/>
                  </a:cxn>
                  <a:cxn ang="0">
                    <a:pos x="66" y="33"/>
                  </a:cxn>
                  <a:cxn ang="0">
                    <a:pos x="37" y="55"/>
                  </a:cxn>
                  <a:cxn ang="0">
                    <a:pos x="4" y="69"/>
                  </a:cxn>
                  <a:cxn ang="0">
                    <a:pos x="0" y="48"/>
                  </a:cxn>
                  <a:cxn ang="0">
                    <a:pos x="33" y="44"/>
                  </a:cxn>
                  <a:cxn ang="0">
                    <a:pos x="62" y="26"/>
                  </a:cxn>
                  <a:cxn ang="0">
                    <a:pos x="84" y="0"/>
                  </a:cxn>
                </a:cxnLst>
                <a:rect l="0" t="0" r="r" b="b"/>
                <a:pathLst>
                  <a:path w="84" h="69">
                    <a:moveTo>
                      <a:pt x="84" y="0"/>
                    </a:moveTo>
                    <a:lnTo>
                      <a:pt x="66" y="33"/>
                    </a:lnTo>
                    <a:lnTo>
                      <a:pt x="37" y="55"/>
                    </a:lnTo>
                    <a:lnTo>
                      <a:pt x="4" y="69"/>
                    </a:lnTo>
                    <a:lnTo>
                      <a:pt x="0" y="48"/>
                    </a:lnTo>
                    <a:lnTo>
                      <a:pt x="33" y="44"/>
                    </a:lnTo>
                    <a:lnTo>
                      <a:pt x="62" y="26"/>
                    </a:lnTo>
                    <a:lnTo>
                      <a:pt x="84"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88858" name="Freeform 90"/>
              <p:cNvSpPr>
                <a:spLocks/>
              </p:cNvSpPr>
              <p:nvPr/>
            </p:nvSpPr>
            <p:spPr bwMode="auto">
              <a:xfrm>
                <a:off x="3619" y="9515"/>
                <a:ext cx="112" cy="26"/>
              </a:xfrm>
              <a:custGeom>
                <a:avLst/>
                <a:gdLst/>
                <a:ahLst/>
                <a:cxnLst>
                  <a:cxn ang="0">
                    <a:pos x="109" y="0"/>
                  </a:cxn>
                  <a:cxn ang="0">
                    <a:pos x="112" y="22"/>
                  </a:cxn>
                  <a:cxn ang="0">
                    <a:pos x="83" y="26"/>
                  </a:cxn>
                  <a:cxn ang="0">
                    <a:pos x="54" y="26"/>
                  </a:cxn>
                  <a:cxn ang="0">
                    <a:pos x="25" y="22"/>
                  </a:cxn>
                  <a:cxn ang="0">
                    <a:pos x="0" y="8"/>
                  </a:cxn>
                  <a:cxn ang="0">
                    <a:pos x="36" y="19"/>
                  </a:cxn>
                  <a:cxn ang="0">
                    <a:pos x="72" y="11"/>
                  </a:cxn>
                  <a:cxn ang="0">
                    <a:pos x="109" y="0"/>
                  </a:cxn>
                </a:cxnLst>
                <a:rect l="0" t="0" r="r" b="b"/>
                <a:pathLst>
                  <a:path w="112" h="26">
                    <a:moveTo>
                      <a:pt x="109" y="0"/>
                    </a:moveTo>
                    <a:lnTo>
                      <a:pt x="112" y="22"/>
                    </a:lnTo>
                    <a:lnTo>
                      <a:pt x="83" y="26"/>
                    </a:lnTo>
                    <a:lnTo>
                      <a:pt x="54" y="26"/>
                    </a:lnTo>
                    <a:lnTo>
                      <a:pt x="25" y="22"/>
                    </a:lnTo>
                    <a:lnTo>
                      <a:pt x="0" y="8"/>
                    </a:lnTo>
                    <a:lnTo>
                      <a:pt x="36" y="19"/>
                    </a:lnTo>
                    <a:lnTo>
                      <a:pt x="72" y="11"/>
                    </a:lnTo>
                    <a:lnTo>
                      <a:pt x="109"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88859" name="Freeform 91"/>
              <p:cNvSpPr>
                <a:spLocks/>
              </p:cNvSpPr>
              <p:nvPr/>
            </p:nvSpPr>
            <p:spPr bwMode="auto">
              <a:xfrm>
                <a:off x="3630" y="9002"/>
                <a:ext cx="211" cy="62"/>
              </a:xfrm>
              <a:custGeom>
                <a:avLst/>
                <a:gdLst/>
                <a:ahLst/>
                <a:cxnLst>
                  <a:cxn ang="0">
                    <a:pos x="54" y="0"/>
                  </a:cxn>
                  <a:cxn ang="0">
                    <a:pos x="109" y="4"/>
                  </a:cxn>
                  <a:cxn ang="0">
                    <a:pos x="160" y="19"/>
                  </a:cxn>
                  <a:cxn ang="0">
                    <a:pos x="211" y="48"/>
                  </a:cxn>
                  <a:cxn ang="0">
                    <a:pos x="196" y="62"/>
                  </a:cxn>
                  <a:cxn ang="0">
                    <a:pos x="156" y="33"/>
                  </a:cxn>
                  <a:cxn ang="0">
                    <a:pos x="105" y="15"/>
                  </a:cxn>
                  <a:cxn ang="0">
                    <a:pos x="54" y="8"/>
                  </a:cxn>
                  <a:cxn ang="0">
                    <a:pos x="0" y="8"/>
                  </a:cxn>
                  <a:cxn ang="0">
                    <a:pos x="54" y="0"/>
                  </a:cxn>
                </a:cxnLst>
                <a:rect l="0" t="0" r="r" b="b"/>
                <a:pathLst>
                  <a:path w="211" h="62">
                    <a:moveTo>
                      <a:pt x="54" y="0"/>
                    </a:moveTo>
                    <a:lnTo>
                      <a:pt x="109" y="4"/>
                    </a:lnTo>
                    <a:lnTo>
                      <a:pt x="160" y="19"/>
                    </a:lnTo>
                    <a:lnTo>
                      <a:pt x="211" y="48"/>
                    </a:lnTo>
                    <a:lnTo>
                      <a:pt x="196" y="62"/>
                    </a:lnTo>
                    <a:lnTo>
                      <a:pt x="156" y="33"/>
                    </a:lnTo>
                    <a:lnTo>
                      <a:pt x="105" y="15"/>
                    </a:lnTo>
                    <a:lnTo>
                      <a:pt x="54" y="8"/>
                    </a:lnTo>
                    <a:lnTo>
                      <a:pt x="0" y="8"/>
                    </a:lnTo>
                    <a:lnTo>
                      <a:pt x="54"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88860" name="Freeform 92"/>
              <p:cNvSpPr>
                <a:spLocks/>
              </p:cNvSpPr>
              <p:nvPr/>
            </p:nvSpPr>
            <p:spPr bwMode="auto">
              <a:xfrm>
                <a:off x="3462" y="8780"/>
                <a:ext cx="328" cy="59"/>
              </a:xfrm>
              <a:custGeom>
                <a:avLst/>
                <a:gdLst/>
                <a:ahLst/>
                <a:cxnLst>
                  <a:cxn ang="0">
                    <a:pos x="193" y="0"/>
                  </a:cxn>
                  <a:cxn ang="0">
                    <a:pos x="259" y="4"/>
                  </a:cxn>
                  <a:cxn ang="0">
                    <a:pos x="328" y="19"/>
                  </a:cxn>
                  <a:cxn ang="0">
                    <a:pos x="320" y="37"/>
                  </a:cxn>
                  <a:cxn ang="0">
                    <a:pos x="240" y="19"/>
                  </a:cxn>
                  <a:cxn ang="0">
                    <a:pos x="160" y="15"/>
                  </a:cxn>
                  <a:cxn ang="0">
                    <a:pos x="77" y="26"/>
                  </a:cxn>
                  <a:cxn ang="0">
                    <a:pos x="0" y="59"/>
                  </a:cxn>
                  <a:cxn ang="0">
                    <a:pos x="58" y="26"/>
                  </a:cxn>
                  <a:cxn ang="0">
                    <a:pos x="124" y="8"/>
                  </a:cxn>
                  <a:cxn ang="0">
                    <a:pos x="193" y="0"/>
                  </a:cxn>
                </a:cxnLst>
                <a:rect l="0" t="0" r="r" b="b"/>
                <a:pathLst>
                  <a:path w="328" h="59">
                    <a:moveTo>
                      <a:pt x="193" y="0"/>
                    </a:moveTo>
                    <a:lnTo>
                      <a:pt x="259" y="4"/>
                    </a:lnTo>
                    <a:lnTo>
                      <a:pt x="328" y="19"/>
                    </a:lnTo>
                    <a:lnTo>
                      <a:pt x="320" y="37"/>
                    </a:lnTo>
                    <a:lnTo>
                      <a:pt x="240" y="19"/>
                    </a:lnTo>
                    <a:lnTo>
                      <a:pt x="160" y="15"/>
                    </a:lnTo>
                    <a:lnTo>
                      <a:pt x="77" y="26"/>
                    </a:lnTo>
                    <a:lnTo>
                      <a:pt x="0" y="59"/>
                    </a:lnTo>
                    <a:lnTo>
                      <a:pt x="58" y="26"/>
                    </a:lnTo>
                    <a:lnTo>
                      <a:pt x="124" y="8"/>
                    </a:lnTo>
                    <a:lnTo>
                      <a:pt x="193"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88861" name="Freeform 93"/>
              <p:cNvSpPr>
                <a:spLocks/>
              </p:cNvSpPr>
              <p:nvPr/>
            </p:nvSpPr>
            <p:spPr bwMode="auto">
              <a:xfrm>
                <a:off x="3339" y="8486"/>
                <a:ext cx="363" cy="65"/>
              </a:xfrm>
              <a:custGeom>
                <a:avLst/>
                <a:gdLst/>
                <a:ahLst/>
                <a:cxnLst>
                  <a:cxn ang="0">
                    <a:pos x="200" y="0"/>
                  </a:cxn>
                  <a:cxn ang="0">
                    <a:pos x="258" y="7"/>
                  </a:cxn>
                  <a:cxn ang="0">
                    <a:pos x="312" y="18"/>
                  </a:cxn>
                  <a:cxn ang="0">
                    <a:pos x="363" y="36"/>
                  </a:cxn>
                  <a:cxn ang="0">
                    <a:pos x="352" y="54"/>
                  </a:cxn>
                  <a:cxn ang="0">
                    <a:pos x="305" y="36"/>
                  </a:cxn>
                  <a:cxn ang="0">
                    <a:pos x="254" y="21"/>
                  </a:cxn>
                  <a:cxn ang="0">
                    <a:pos x="200" y="11"/>
                  </a:cxn>
                  <a:cxn ang="0">
                    <a:pos x="145" y="11"/>
                  </a:cxn>
                  <a:cxn ang="0">
                    <a:pos x="94" y="14"/>
                  </a:cxn>
                  <a:cxn ang="0">
                    <a:pos x="43" y="36"/>
                  </a:cxn>
                  <a:cxn ang="0">
                    <a:pos x="0" y="65"/>
                  </a:cxn>
                  <a:cxn ang="0">
                    <a:pos x="43" y="32"/>
                  </a:cxn>
                  <a:cxn ang="0">
                    <a:pos x="94" y="11"/>
                  </a:cxn>
                  <a:cxn ang="0">
                    <a:pos x="145" y="0"/>
                  </a:cxn>
                  <a:cxn ang="0">
                    <a:pos x="200" y="0"/>
                  </a:cxn>
                </a:cxnLst>
                <a:rect l="0" t="0" r="r" b="b"/>
                <a:pathLst>
                  <a:path w="363" h="65">
                    <a:moveTo>
                      <a:pt x="200" y="0"/>
                    </a:moveTo>
                    <a:lnTo>
                      <a:pt x="258" y="7"/>
                    </a:lnTo>
                    <a:lnTo>
                      <a:pt x="312" y="18"/>
                    </a:lnTo>
                    <a:lnTo>
                      <a:pt x="363" y="36"/>
                    </a:lnTo>
                    <a:lnTo>
                      <a:pt x="352" y="54"/>
                    </a:lnTo>
                    <a:lnTo>
                      <a:pt x="305" y="36"/>
                    </a:lnTo>
                    <a:lnTo>
                      <a:pt x="254" y="21"/>
                    </a:lnTo>
                    <a:lnTo>
                      <a:pt x="200" y="11"/>
                    </a:lnTo>
                    <a:lnTo>
                      <a:pt x="145" y="11"/>
                    </a:lnTo>
                    <a:lnTo>
                      <a:pt x="94" y="14"/>
                    </a:lnTo>
                    <a:lnTo>
                      <a:pt x="43" y="36"/>
                    </a:lnTo>
                    <a:lnTo>
                      <a:pt x="0" y="65"/>
                    </a:lnTo>
                    <a:lnTo>
                      <a:pt x="43" y="32"/>
                    </a:lnTo>
                    <a:lnTo>
                      <a:pt x="94" y="11"/>
                    </a:lnTo>
                    <a:lnTo>
                      <a:pt x="145" y="0"/>
                    </a:lnTo>
                    <a:lnTo>
                      <a:pt x="20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88862" name="Freeform 94"/>
              <p:cNvSpPr>
                <a:spLocks/>
              </p:cNvSpPr>
              <p:nvPr/>
            </p:nvSpPr>
            <p:spPr bwMode="auto">
              <a:xfrm>
                <a:off x="3219" y="8031"/>
                <a:ext cx="240" cy="33"/>
              </a:xfrm>
              <a:custGeom>
                <a:avLst/>
                <a:gdLst/>
                <a:ahLst/>
                <a:cxnLst>
                  <a:cxn ang="0">
                    <a:pos x="160" y="0"/>
                  </a:cxn>
                  <a:cxn ang="0">
                    <a:pos x="240" y="14"/>
                  </a:cxn>
                  <a:cxn ang="0">
                    <a:pos x="232" y="33"/>
                  </a:cxn>
                  <a:cxn ang="0">
                    <a:pos x="156" y="14"/>
                  </a:cxn>
                  <a:cxn ang="0">
                    <a:pos x="76" y="11"/>
                  </a:cxn>
                  <a:cxn ang="0">
                    <a:pos x="0" y="25"/>
                  </a:cxn>
                  <a:cxn ang="0">
                    <a:pos x="76" y="3"/>
                  </a:cxn>
                  <a:cxn ang="0">
                    <a:pos x="160" y="0"/>
                  </a:cxn>
                </a:cxnLst>
                <a:rect l="0" t="0" r="r" b="b"/>
                <a:pathLst>
                  <a:path w="240" h="33">
                    <a:moveTo>
                      <a:pt x="160" y="0"/>
                    </a:moveTo>
                    <a:lnTo>
                      <a:pt x="240" y="14"/>
                    </a:lnTo>
                    <a:lnTo>
                      <a:pt x="232" y="33"/>
                    </a:lnTo>
                    <a:lnTo>
                      <a:pt x="156" y="14"/>
                    </a:lnTo>
                    <a:lnTo>
                      <a:pt x="76" y="11"/>
                    </a:lnTo>
                    <a:lnTo>
                      <a:pt x="0" y="25"/>
                    </a:lnTo>
                    <a:lnTo>
                      <a:pt x="76" y="3"/>
                    </a:lnTo>
                    <a:lnTo>
                      <a:pt x="16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88863" name="Freeform 95"/>
              <p:cNvSpPr>
                <a:spLocks/>
              </p:cNvSpPr>
              <p:nvPr/>
            </p:nvSpPr>
            <p:spPr bwMode="auto">
              <a:xfrm>
                <a:off x="3019" y="7543"/>
                <a:ext cx="91" cy="546"/>
              </a:xfrm>
              <a:custGeom>
                <a:avLst/>
                <a:gdLst/>
                <a:ahLst/>
                <a:cxnLst>
                  <a:cxn ang="0">
                    <a:pos x="0" y="0"/>
                  </a:cxn>
                  <a:cxn ang="0">
                    <a:pos x="36" y="44"/>
                  </a:cxn>
                  <a:cxn ang="0">
                    <a:pos x="61" y="95"/>
                  </a:cxn>
                  <a:cxn ang="0">
                    <a:pos x="80" y="149"/>
                  </a:cxn>
                  <a:cxn ang="0">
                    <a:pos x="87" y="208"/>
                  </a:cxn>
                  <a:cxn ang="0">
                    <a:pos x="91" y="266"/>
                  </a:cxn>
                  <a:cxn ang="0">
                    <a:pos x="83" y="364"/>
                  </a:cxn>
                  <a:cxn ang="0">
                    <a:pos x="61" y="459"/>
                  </a:cxn>
                  <a:cxn ang="0">
                    <a:pos x="21" y="546"/>
                  </a:cxn>
                  <a:cxn ang="0">
                    <a:pos x="0" y="535"/>
                  </a:cxn>
                  <a:cxn ang="0">
                    <a:pos x="29" y="473"/>
                  </a:cxn>
                  <a:cxn ang="0">
                    <a:pos x="54" y="408"/>
                  </a:cxn>
                  <a:cxn ang="0">
                    <a:pos x="69" y="335"/>
                  </a:cxn>
                  <a:cxn ang="0">
                    <a:pos x="76" y="266"/>
                  </a:cxn>
                  <a:cxn ang="0">
                    <a:pos x="76" y="193"/>
                  </a:cxn>
                  <a:cxn ang="0">
                    <a:pos x="65" y="124"/>
                  </a:cxn>
                  <a:cxn ang="0">
                    <a:pos x="40" y="58"/>
                  </a:cxn>
                  <a:cxn ang="0">
                    <a:pos x="0" y="0"/>
                  </a:cxn>
                </a:cxnLst>
                <a:rect l="0" t="0" r="r" b="b"/>
                <a:pathLst>
                  <a:path w="91" h="546">
                    <a:moveTo>
                      <a:pt x="0" y="0"/>
                    </a:moveTo>
                    <a:lnTo>
                      <a:pt x="36" y="44"/>
                    </a:lnTo>
                    <a:lnTo>
                      <a:pt x="61" y="95"/>
                    </a:lnTo>
                    <a:lnTo>
                      <a:pt x="80" y="149"/>
                    </a:lnTo>
                    <a:lnTo>
                      <a:pt x="87" y="208"/>
                    </a:lnTo>
                    <a:lnTo>
                      <a:pt x="91" y="266"/>
                    </a:lnTo>
                    <a:lnTo>
                      <a:pt x="83" y="364"/>
                    </a:lnTo>
                    <a:lnTo>
                      <a:pt x="61" y="459"/>
                    </a:lnTo>
                    <a:lnTo>
                      <a:pt x="21" y="546"/>
                    </a:lnTo>
                    <a:lnTo>
                      <a:pt x="0" y="535"/>
                    </a:lnTo>
                    <a:lnTo>
                      <a:pt x="29" y="473"/>
                    </a:lnTo>
                    <a:lnTo>
                      <a:pt x="54" y="408"/>
                    </a:lnTo>
                    <a:lnTo>
                      <a:pt x="69" y="335"/>
                    </a:lnTo>
                    <a:lnTo>
                      <a:pt x="76" y="266"/>
                    </a:lnTo>
                    <a:lnTo>
                      <a:pt x="76" y="193"/>
                    </a:lnTo>
                    <a:lnTo>
                      <a:pt x="65" y="124"/>
                    </a:lnTo>
                    <a:lnTo>
                      <a:pt x="40" y="58"/>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88864" name="Freeform 96"/>
              <p:cNvSpPr>
                <a:spLocks/>
              </p:cNvSpPr>
              <p:nvPr/>
            </p:nvSpPr>
            <p:spPr bwMode="auto">
              <a:xfrm>
                <a:off x="3011" y="8060"/>
                <a:ext cx="237" cy="568"/>
              </a:xfrm>
              <a:custGeom>
                <a:avLst/>
                <a:gdLst/>
                <a:ahLst/>
                <a:cxnLst>
                  <a:cxn ang="0">
                    <a:pos x="15" y="0"/>
                  </a:cxn>
                  <a:cxn ang="0">
                    <a:pos x="80" y="51"/>
                  </a:cxn>
                  <a:cxn ang="0">
                    <a:pos x="135" y="109"/>
                  </a:cxn>
                  <a:cxn ang="0">
                    <a:pos x="179" y="182"/>
                  </a:cxn>
                  <a:cxn ang="0">
                    <a:pos x="211" y="255"/>
                  </a:cxn>
                  <a:cxn ang="0">
                    <a:pos x="233" y="335"/>
                  </a:cxn>
                  <a:cxn ang="0">
                    <a:pos x="237" y="415"/>
                  </a:cxn>
                  <a:cxn ang="0">
                    <a:pos x="226" y="495"/>
                  </a:cxn>
                  <a:cxn ang="0">
                    <a:pos x="197" y="568"/>
                  </a:cxn>
                  <a:cxn ang="0">
                    <a:pos x="222" y="495"/>
                  </a:cxn>
                  <a:cxn ang="0">
                    <a:pos x="229" y="415"/>
                  </a:cxn>
                  <a:cxn ang="0">
                    <a:pos x="222" y="338"/>
                  </a:cxn>
                  <a:cxn ang="0">
                    <a:pos x="200" y="262"/>
                  </a:cxn>
                  <a:cxn ang="0">
                    <a:pos x="164" y="189"/>
                  </a:cxn>
                  <a:cxn ang="0">
                    <a:pos x="120" y="124"/>
                  </a:cxn>
                  <a:cxn ang="0">
                    <a:pos x="66" y="65"/>
                  </a:cxn>
                  <a:cxn ang="0">
                    <a:pos x="0" y="22"/>
                  </a:cxn>
                  <a:cxn ang="0">
                    <a:pos x="15" y="0"/>
                  </a:cxn>
                </a:cxnLst>
                <a:rect l="0" t="0" r="r" b="b"/>
                <a:pathLst>
                  <a:path w="237" h="568">
                    <a:moveTo>
                      <a:pt x="15" y="0"/>
                    </a:moveTo>
                    <a:lnTo>
                      <a:pt x="80" y="51"/>
                    </a:lnTo>
                    <a:lnTo>
                      <a:pt x="135" y="109"/>
                    </a:lnTo>
                    <a:lnTo>
                      <a:pt x="179" y="182"/>
                    </a:lnTo>
                    <a:lnTo>
                      <a:pt x="211" y="255"/>
                    </a:lnTo>
                    <a:lnTo>
                      <a:pt x="233" y="335"/>
                    </a:lnTo>
                    <a:lnTo>
                      <a:pt x="237" y="415"/>
                    </a:lnTo>
                    <a:lnTo>
                      <a:pt x="226" y="495"/>
                    </a:lnTo>
                    <a:lnTo>
                      <a:pt x="197" y="568"/>
                    </a:lnTo>
                    <a:lnTo>
                      <a:pt x="222" y="495"/>
                    </a:lnTo>
                    <a:lnTo>
                      <a:pt x="229" y="415"/>
                    </a:lnTo>
                    <a:lnTo>
                      <a:pt x="222" y="338"/>
                    </a:lnTo>
                    <a:lnTo>
                      <a:pt x="200" y="262"/>
                    </a:lnTo>
                    <a:lnTo>
                      <a:pt x="164" y="189"/>
                    </a:lnTo>
                    <a:lnTo>
                      <a:pt x="120" y="124"/>
                    </a:lnTo>
                    <a:lnTo>
                      <a:pt x="66" y="65"/>
                    </a:lnTo>
                    <a:lnTo>
                      <a:pt x="0" y="22"/>
                    </a:lnTo>
                    <a:lnTo>
                      <a:pt x="15"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88865" name="Freeform 97"/>
              <p:cNvSpPr>
                <a:spLocks/>
              </p:cNvSpPr>
              <p:nvPr/>
            </p:nvSpPr>
            <p:spPr bwMode="auto">
              <a:xfrm>
                <a:off x="3306" y="8795"/>
                <a:ext cx="131" cy="346"/>
              </a:xfrm>
              <a:custGeom>
                <a:avLst/>
                <a:gdLst/>
                <a:ahLst/>
                <a:cxnLst>
                  <a:cxn ang="0">
                    <a:pos x="0" y="0"/>
                  </a:cxn>
                  <a:cxn ang="0">
                    <a:pos x="44" y="47"/>
                  </a:cxn>
                  <a:cxn ang="0">
                    <a:pos x="87" y="95"/>
                  </a:cxn>
                  <a:cxn ang="0">
                    <a:pos x="120" y="153"/>
                  </a:cxn>
                  <a:cxn ang="0">
                    <a:pos x="131" y="215"/>
                  </a:cxn>
                  <a:cxn ang="0">
                    <a:pos x="131" y="280"/>
                  </a:cxn>
                  <a:cxn ang="0">
                    <a:pos x="120" y="346"/>
                  </a:cxn>
                  <a:cxn ang="0">
                    <a:pos x="94" y="338"/>
                  </a:cxn>
                  <a:cxn ang="0">
                    <a:pos x="109" y="276"/>
                  </a:cxn>
                  <a:cxn ang="0">
                    <a:pos x="113" y="215"/>
                  </a:cxn>
                  <a:cxn ang="0">
                    <a:pos x="105" y="156"/>
                  </a:cxn>
                  <a:cxn ang="0">
                    <a:pos x="80" y="98"/>
                  </a:cxn>
                  <a:cxn ang="0">
                    <a:pos x="40" y="51"/>
                  </a:cxn>
                  <a:cxn ang="0">
                    <a:pos x="0" y="0"/>
                  </a:cxn>
                </a:cxnLst>
                <a:rect l="0" t="0" r="r" b="b"/>
                <a:pathLst>
                  <a:path w="131" h="346">
                    <a:moveTo>
                      <a:pt x="0" y="0"/>
                    </a:moveTo>
                    <a:lnTo>
                      <a:pt x="44" y="47"/>
                    </a:lnTo>
                    <a:lnTo>
                      <a:pt x="87" y="95"/>
                    </a:lnTo>
                    <a:lnTo>
                      <a:pt x="120" y="153"/>
                    </a:lnTo>
                    <a:lnTo>
                      <a:pt x="131" y="215"/>
                    </a:lnTo>
                    <a:lnTo>
                      <a:pt x="131" y="280"/>
                    </a:lnTo>
                    <a:lnTo>
                      <a:pt x="120" y="346"/>
                    </a:lnTo>
                    <a:lnTo>
                      <a:pt x="94" y="338"/>
                    </a:lnTo>
                    <a:lnTo>
                      <a:pt x="109" y="276"/>
                    </a:lnTo>
                    <a:lnTo>
                      <a:pt x="113" y="215"/>
                    </a:lnTo>
                    <a:lnTo>
                      <a:pt x="105" y="156"/>
                    </a:lnTo>
                    <a:lnTo>
                      <a:pt x="80" y="98"/>
                    </a:lnTo>
                    <a:lnTo>
                      <a:pt x="40" y="51"/>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88866" name="Freeform 98"/>
              <p:cNvSpPr>
                <a:spLocks/>
              </p:cNvSpPr>
              <p:nvPr/>
            </p:nvSpPr>
            <p:spPr bwMode="auto">
              <a:xfrm>
                <a:off x="3400" y="9115"/>
                <a:ext cx="128" cy="335"/>
              </a:xfrm>
              <a:custGeom>
                <a:avLst/>
                <a:gdLst/>
                <a:ahLst/>
                <a:cxnLst>
                  <a:cxn ang="0">
                    <a:pos x="19" y="0"/>
                  </a:cxn>
                  <a:cxn ang="0">
                    <a:pos x="66" y="58"/>
                  </a:cxn>
                  <a:cxn ang="0">
                    <a:pos x="102" y="124"/>
                  </a:cxn>
                  <a:cxn ang="0">
                    <a:pos x="120" y="193"/>
                  </a:cxn>
                  <a:cxn ang="0">
                    <a:pos x="128" y="266"/>
                  </a:cxn>
                  <a:cxn ang="0">
                    <a:pos x="110" y="335"/>
                  </a:cxn>
                  <a:cxn ang="0">
                    <a:pos x="120" y="266"/>
                  </a:cxn>
                  <a:cxn ang="0">
                    <a:pos x="113" y="197"/>
                  </a:cxn>
                  <a:cxn ang="0">
                    <a:pos x="88" y="131"/>
                  </a:cxn>
                  <a:cxn ang="0">
                    <a:pos x="48" y="69"/>
                  </a:cxn>
                  <a:cxn ang="0">
                    <a:pos x="0" y="18"/>
                  </a:cxn>
                  <a:cxn ang="0">
                    <a:pos x="19" y="0"/>
                  </a:cxn>
                </a:cxnLst>
                <a:rect l="0" t="0" r="r" b="b"/>
                <a:pathLst>
                  <a:path w="128" h="335">
                    <a:moveTo>
                      <a:pt x="19" y="0"/>
                    </a:moveTo>
                    <a:lnTo>
                      <a:pt x="66" y="58"/>
                    </a:lnTo>
                    <a:lnTo>
                      <a:pt x="102" y="124"/>
                    </a:lnTo>
                    <a:lnTo>
                      <a:pt x="120" y="193"/>
                    </a:lnTo>
                    <a:lnTo>
                      <a:pt x="128" y="266"/>
                    </a:lnTo>
                    <a:lnTo>
                      <a:pt x="110" y="335"/>
                    </a:lnTo>
                    <a:lnTo>
                      <a:pt x="120" y="266"/>
                    </a:lnTo>
                    <a:lnTo>
                      <a:pt x="113" y="197"/>
                    </a:lnTo>
                    <a:lnTo>
                      <a:pt x="88" y="131"/>
                    </a:lnTo>
                    <a:lnTo>
                      <a:pt x="48" y="69"/>
                    </a:lnTo>
                    <a:lnTo>
                      <a:pt x="0" y="18"/>
                    </a:lnTo>
                    <a:lnTo>
                      <a:pt x="19"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88867" name="Freeform 99"/>
              <p:cNvSpPr>
                <a:spLocks/>
              </p:cNvSpPr>
              <p:nvPr/>
            </p:nvSpPr>
            <p:spPr bwMode="auto">
              <a:xfrm>
                <a:off x="3204" y="7583"/>
                <a:ext cx="116" cy="226"/>
              </a:xfrm>
              <a:custGeom>
                <a:avLst/>
                <a:gdLst/>
                <a:ahLst/>
                <a:cxnLst>
                  <a:cxn ang="0">
                    <a:pos x="0" y="0"/>
                  </a:cxn>
                  <a:cxn ang="0">
                    <a:pos x="47" y="69"/>
                  </a:cxn>
                  <a:cxn ang="0">
                    <a:pos x="87" y="142"/>
                  </a:cxn>
                  <a:cxn ang="0">
                    <a:pos x="116" y="222"/>
                  </a:cxn>
                  <a:cxn ang="0">
                    <a:pos x="98" y="226"/>
                  </a:cxn>
                  <a:cxn ang="0">
                    <a:pos x="76" y="149"/>
                  </a:cxn>
                  <a:cxn ang="0">
                    <a:pos x="44" y="73"/>
                  </a:cxn>
                  <a:cxn ang="0">
                    <a:pos x="0" y="0"/>
                  </a:cxn>
                </a:cxnLst>
                <a:rect l="0" t="0" r="r" b="b"/>
                <a:pathLst>
                  <a:path w="116" h="226">
                    <a:moveTo>
                      <a:pt x="0" y="0"/>
                    </a:moveTo>
                    <a:lnTo>
                      <a:pt x="47" y="69"/>
                    </a:lnTo>
                    <a:lnTo>
                      <a:pt x="87" y="142"/>
                    </a:lnTo>
                    <a:lnTo>
                      <a:pt x="116" y="222"/>
                    </a:lnTo>
                    <a:lnTo>
                      <a:pt x="98" y="226"/>
                    </a:lnTo>
                    <a:lnTo>
                      <a:pt x="76" y="149"/>
                    </a:lnTo>
                    <a:lnTo>
                      <a:pt x="44" y="73"/>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88868" name="Freeform 100"/>
              <p:cNvSpPr>
                <a:spLocks/>
              </p:cNvSpPr>
              <p:nvPr/>
            </p:nvSpPr>
            <p:spPr bwMode="auto">
              <a:xfrm>
                <a:off x="3768" y="8631"/>
                <a:ext cx="1102" cy="968"/>
              </a:xfrm>
              <a:custGeom>
                <a:avLst/>
                <a:gdLst/>
                <a:ahLst/>
                <a:cxnLst>
                  <a:cxn ang="0">
                    <a:pos x="276" y="0"/>
                  </a:cxn>
                  <a:cxn ang="0">
                    <a:pos x="327" y="0"/>
                  </a:cxn>
                  <a:cxn ang="0">
                    <a:pos x="363" y="0"/>
                  </a:cxn>
                  <a:cxn ang="0">
                    <a:pos x="393" y="4"/>
                  </a:cxn>
                  <a:cxn ang="0">
                    <a:pos x="400" y="4"/>
                  </a:cxn>
                  <a:cxn ang="0">
                    <a:pos x="873" y="368"/>
                  </a:cxn>
                  <a:cxn ang="0">
                    <a:pos x="1102" y="859"/>
                  </a:cxn>
                  <a:cxn ang="0">
                    <a:pos x="1091" y="863"/>
                  </a:cxn>
                  <a:cxn ang="0">
                    <a:pos x="1065" y="874"/>
                  </a:cxn>
                  <a:cxn ang="0">
                    <a:pos x="1025" y="888"/>
                  </a:cxn>
                  <a:cxn ang="0">
                    <a:pos x="974" y="906"/>
                  </a:cxn>
                  <a:cxn ang="0">
                    <a:pos x="916" y="928"/>
                  </a:cxn>
                  <a:cxn ang="0">
                    <a:pos x="851" y="943"/>
                  </a:cxn>
                  <a:cxn ang="0">
                    <a:pos x="778" y="957"/>
                  </a:cxn>
                  <a:cxn ang="0">
                    <a:pos x="705" y="968"/>
                  </a:cxn>
                  <a:cxn ang="0">
                    <a:pos x="633" y="968"/>
                  </a:cxn>
                  <a:cxn ang="0">
                    <a:pos x="563" y="961"/>
                  </a:cxn>
                  <a:cxn ang="0">
                    <a:pos x="498" y="939"/>
                  </a:cxn>
                  <a:cxn ang="0">
                    <a:pos x="411" y="899"/>
                  </a:cxn>
                  <a:cxn ang="0">
                    <a:pos x="334" y="866"/>
                  </a:cxn>
                  <a:cxn ang="0">
                    <a:pos x="273" y="830"/>
                  </a:cxn>
                  <a:cxn ang="0">
                    <a:pos x="222" y="797"/>
                  </a:cxn>
                  <a:cxn ang="0">
                    <a:pos x="174" y="761"/>
                  </a:cxn>
                  <a:cxn ang="0">
                    <a:pos x="131" y="721"/>
                  </a:cxn>
                  <a:cxn ang="0">
                    <a:pos x="91" y="673"/>
                  </a:cxn>
                  <a:cxn ang="0">
                    <a:pos x="47" y="615"/>
                  </a:cxn>
                  <a:cxn ang="0">
                    <a:pos x="18" y="553"/>
                  </a:cxn>
                  <a:cxn ang="0">
                    <a:pos x="3" y="488"/>
                  </a:cxn>
                  <a:cxn ang="0">
                    <a:pos x="0" y="426"/>
                  </a:cxn>
                  <a:cxn ang="0">
                    <a:pos x="3" y="368"/>
                  </a:cxn>
                  <a:cxn ang="0">
                    <a:pos x="18" y="317"/>
                  </a:cxn>
                  <a:cxn ang="0">
                    <a:pos x="29" y="280"/>
                  </a:cxn>
                  <a:cxn ang="0">
                    <a:pos x="25" y="248"/>
                  </a:cxn>
                  <a:cxn ang="0">
                    <a:pos x="18" y="215"/>
                  </a:cxn>
                  <a:cxn ang="0">
                    <a:pos x="14" y="186"/>
                  </a:cxn>
                  <a:cxn ang="0">
                    <a:pos x="11" y="153"/>
                  </a:cxn>
                  <a:cxn ang="0">
                    <a:pos x="22" y="117"/>
                  </a:cxn>
                  <a:cxn ang="0">
                    <a:pos x="43" y="77"/>
                  </a:cxn>
                  <a:cxn ang="0">
                    <a:pos x="76" y="44"/>
                  </a:cxn>
                  <a:cxn ang="0">
                    <a:pos x="120" y="22"/>
                  </a:cxn>
                  <a:cxn ang="0">
                    <a:pos x="171" y="11"/>
                  </a:cxn>
                  <a:cxn ang="0">
                    <a:pos x="225" y="4"/>
                  </a:cxn>
                  <a:cxn ang="0">
                    <a:pos x="276" y="0"/>
                  </a:cxn>
                </a:cxnLst>
                <a:rect l="0" t="0" r="r" b="b"/>
                <a:pathLst>
                  <a:path w="1102" h="968">
                    <a:moveTo>
                      <a:pt x="276" y="0"/>
                    </a:moveTo>
                    <a:lnTo>
                      <a:pt x="327" y="0"/>
                    </a:lnTo>
                    <a:lnTo>
                      <a:pt x="363" y="0"/>
                    </a:lnTo>
                    <a:lnTo>
                      <a:pt x="393" y="4"/>
                    </a:lnTo>
                    <a:lnTo>
                      <a:pt x="400" y="4"/>
                    </a:lnTo>
                    <a:lnTo>
                      <a:pt x="873" y="368"/>
                    </a:lnTo>
                    <a:lnTo>
                      <a:pt x="1102" y="859"/>
                    </a:lnTo>
                    <a:lnTo>
                      <a:pt x="1091" y="863"/>
                    </a:lnTo>
                    <a:lnTo>
                      <a:pt x="1065" y="874"/>
                    </a:lnTo>
                    <a:lnTo>
                      <a:pt x="1025" y="888"/>
                    </a:lnTo>
                    <a:lnTo>
                      <a:pt x="974" y="906"/>
                    </a:lnTo>
                    <a:lnTo>
                      <a:pt x="916" y="928"/>
                    </a:lnTo>
                    <a:lnTo>
                      <a:pt x="851" y="943"/>
                    </a:lnTo>
                    <a:lnTo>
                      <a:pt x="778" y="957"/>
                    </a:lnTo>
                    <a:lnTo>
                      <a:pt x="705" y="968"/>
                    </a:lnTo>
                    <a:lnTo>
                      <a:pt x="633" y="968"/>
                    </a:lnTo>
                    <a:lnTo>
                      <a:pt x="563" y="961"/>
                    </a:lnTo>
                    <a:lnTo>
                      <a:pt x="498" y="939"/>
                    </a:lnTo>
                    <a:lnTo>
                      <a:pt x="411" y="899"/>
                    </a:lnTo>
                    <a:lnTo>
                      <a:pt x="334" y="866"/>
                    </a:lnTo>
                    <a:lnTo>
                      <a:pt x="273" y="830"/>
                    </a:lnTo>
                    <a:lnTo>
                      <a:pt x="222" y="797"/>
                    </a:lnTo>
                    <a:lnTo>
                      <a:pt x="174" y="761"/>
                    </a:lnTo>
                    <a:lnTo>
                      <a:pt x="131" y="721"/>
                    </a:lnTo>
                    <a:lnTo>
                      <a:pt x="91" y="673"/>
                    </a:lnTo>
                    <a:lnTo>
                      <a:pt x="47" y="615"/>
                    </a:lnTo>
                    <a:lnTo>
                      <a:pt x="18" y="553"/>
                    </a:lnTo>
                    <a:lnTo>
                      <a:pt x="3" y="488"/>
                    </a:lnTo>
                    <a:lnTo>
                      <a:pt x="0" y="426"/>
                    </a:lnTo>
                    <a:lnTo>
                      <a:pt x="3" y="368"/>
                    </a:lnTo>
                    <a:lnTo>
                      <a:pt x="18" y="317"/>
                    </a:lnTo>
                    <a:lnTo>
                      <a:pt x="29" y="280"/>
                    </a:lnTo>
                    <a:lnTo>
                      <a:pt x="25" y="248"/>
                    </a:lnTo>
                    <a:lnTo>
                      <a:pt x="18" y="215"/>
                    </a:lnTo>
                    <a:lnTo>
                      <a:pt x="14" y="186"/>
                    </a:lnTo>
                    <a:lnTo>
                      <a:pt x="11" y="153"/>
                    </a:lnTo>
                    <a:lnTo>
                      <a:pt x="22" y="117"/>
                    </a:lnTo>
                    <a:lnTo>
                      <a:pt x="43" y="77"/>
                    </a:lnTo>
                    <a:lnTo>
                      <a:pt x="76" y="44"/>
                    </a:lnTo>
                    <a:lnTo>
                      <a:pt x="120" y="22"/>
                    </a:lnTo>
                    <a:lnTo>
                      <a:pt x="171" y="11"/>
                    </a:lnTo>
                    <a:lnTo>
                      <a:pt x="225" y="4"/>
                    </a:lnTo>
                    <a:lnTo>
                      <a:pt x="276" y="0"/>
                    </a:lnTo>
                    <a:close/>
                  </a:path>
                </a:pathLst>
              </a:custGeom>
              <a:solidFill>
                <a:srgbClr val="E3EBE9"/>
              </a:solidFill>
              <a:ln w="0">
                <a:solidFill>
                  <a:srgbClr val="E3EBE9"/>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88869" name="Freeform 101"/>
              <p:cNvSpPr>
                <a:spLocks noEditPoints="1"/>
              </p:cNvSpPr>
              <p:nvPr/>
            </p:nvSpPr>
            <p:spPr bwMode="auto">
              <a:xfrm>
                <a:off x="3757" y="8620"/>
                <a:ext cx="1124" cy="990"/>
              </a:xfrm>
              <a:custGeom>
                <a:avLst/>
                <a:gdLst/>
                <a:ahLst/>
                <a:cxnLst>
                  <a:cxn ang="0">
                    <a:pos x="240" y="22"/>
                  </a:cxn>
                  <a:cxn ang="0">
                    <a:pos x="124" y="48"/>
                  </a:cxn>
                  <a:cxn ang="0">
                    <a:pos x="62" y="95"/>
                  </a:cxn>
                  <a:cxn ang="0">
                    <a:pos x="36" y="149"/>
                  </a:cxn>
                  <a:cxn ang="0">
                    <a:pos x="33" y="190"/>
                  </a:cxn>
                  <a:cxn ang="0">
                    <a:pos x="40" y="222"/>
                  </a:cxn>
                  <a:cxn ang="0">
                    <a:pos x="47" y="259"/>
                  </a:cxn>
                  <a:cxn ang="0">
                    <a:pos x="47" y="295"/>
                  </a:cxn>
                  <a:cxn ang="0">
                    <a:pos x="40" y="331"/>
                  </a:cxn>
                  <a:cxn ang="0">
                    <a:pos x="18" y="437"/>
                  </a:cxn>
                  <a:cxn ang="0">
                    <a:pos x="40" y="561"/>
                  </a:cxn>
                  <a:cxn ang="0">
                    <a:pos x="109" y="677"/>
                  </a:cxn>
                  <a:cxn ang="0">
                    <a:pos x="262" y="815"/>
                  </a:cxn>
                  <a:cxn ang="0">
                    <a:pos x="367" y="874"/>
                  </a:cxn>
                  <a:cxn ang="0">
                    <a:pos x="513" y="943"/>
                  </a:cxn>
                  <a:cxn ang="0">
                    <a:pos x="669" y="968"/>
                  </a:cxn>
                  <a:cxn ang="0">
                    <a:pos x="825" y="954"/>
                  </a:cxn>
                  <a:cxn ang="0">
                    <a:pos x="964" y="914"/>
                  </a:cxn>
                  <a:cxn ang="0">
                    <a:pos x="1069" y="877"/>
                  </a:cxn>
                  <a:cxn ang="0">
                    <a:pos x="1098" y="863"/>
                  </a:cxn>
                  <a:cxn ang="0">
                    <a:pos x="407" y="26"/>
                  </a:cxn>
                  <a:cxn ang="0">
                    <a:pos x="393" y="22"/>
                  </a:cxn>
                  <a:cxn ang="0">
                    <a:pos x="349" y="22"/>
                  </a:cxn>
                  <a:cxn ang="0">
                    <a:pos x="309" y="0"/>
                  </a:cxn>
                  <a:cxn ang="0">
                    <a:pos x="382" y="4"/>
                  </a:cxn>
                  <a:cxn ang="0">
                    <a:pos x="414" y="4"/>
                  </a:cxn>
                  <a:cxn ang="0">
                    <a:pos x="891" y="371"/>
                  </a:cxn>
                  <a:cxn ang="0">
                    <a:pos x="1124" y="874"/>
                  </a:cxn>
                  <a:cxn ang="0">
                    <a:pos x="1109" y="881"/>
                  </a:cxn>
                  <a:cxn ang="0">
                    <a:pos x="1058" y="903"/>
                  </a:cxn>
                  <a:cxn ang="0">
                    <a:pos x="971" y="935"/>
                  </a:cxn>
                  <a:cxn ang="0">
                    <a:pos x="775" y="983"/>
                  </a:cxn>
                  <a:cxn ang="0">
                    <a:pos x="611" y="986"/>
                  </a:cxn>
                  <a:cxn ang="0">
                    <a:pos x="505" y="961"/>
                  </a:cxn>
                  <a:cxn ang="0">
                    <a:pos x="360" y="892"/>
                  </a:cxn>
                  <a:cxn ang="0">
                    <a:pos x="251" y="834"/>
                  </a:cxn>
                  <a:cxn ang="0">
                    <a:pos x="91" y="692"/>
                  </a:cxn>
                  <a:cxn ang="0">
                    <a:pos x="22" y="568"/>
                  </a:cxn>
                  <a:cxn ang="0">
                    <a:pos x="0" y="437"/>
                  </a:cxn>
                  <a:cxn ang="0">
                    <a:pos x="18" y="324"/>
                  </a:cxn>
                  <a:cxn ang="0">
                    <a:pos x="29" y="291"/>
                  </a:cxn>
                  <a:cxn ang="0">
                    <a:pos x="29" y="262"/>
                  </a:cxn>
                  <a:cxn ang="0">
                    <a:pos x="22" y="230"/>
                  </a:cxn>
                  <a:cxn ang="0">
                    <a:pos x="14" y="193"/>
                  </a:cxn>
                  <a:cxn ang="0">
                    <a:pos x="14" y="146"/>
                  </a:cxn>
                  <a:cxn ang="0">
                    <a:pos x="47" y="80"/>
                  </a:cxn>
                  <a:cxn ang="0">
                    <a:pos x="116" y="29"/>
                  </a:cxn>
                  <a:cxn ang="0">
                    <a:pos x="236" y="4"/>
                  </a:cxn>
                </a:cxnLst>
                <a:rect l="0" t="0" r="r" b="b"/>
                <a:pathLst>
                  <a:path w="1124" h="990">
                    <a:moveTo>
                      <a:pt x="309" y="18"/>
                    </a:moveTo>
                    <a:lnTo>
                      <a:pt x="240" y="22"/>
                    </a:lnTo>
                    <a:lnTo>
                      <a:pt x="167" y="33"/>
                    </a:lnTo>
                    <a:lnTo>
                      <a:pt x="124" y="48"/>
                    </a:lnTo>
                    <a:lnTo>
                      <a:pt x="87" y="66"/>
                    </a:lnTo>
                    <a:lnTo>
                      <a:pt x="62" y="95"/>
                    </a:lnTo>
                    <a:lnTo>
                      <a:pt x="44" y="124"/>
                    </a:lnTo>
                    <a:lnTo>
                      <a:pt x="36" y="149"/>
                    </a:lnTo>
                    <a:lnTo>
                      <a:pt x="33" y="175"/>
                    </a:lnTo>
                    <a:lnTo>
                      <a:pt x="33" y="190"/>
                    </a:lnTo>
                    <a:lnTo>
                      <a:pt x="36" y="208"/>
                    </a:lnTo>
                    <a:lnTo>
                      <a:pt x="40" y="222"/>
                    </a:lnTo>
                    <a:lnTo>
                      <a:pt x="44" y="240"/>
                    </a:lnTo>
                    <a:lnTo>
                      <a:pt x="47" y="259"/>
                    </a:lnTo>
                    <a:lnTo>
                      <a:pt x="47" y="277"/>
                    </a:lnTo>
                    <a:lnTo>
                      <a:pt x="47" y="295"/>
                    </a:lnTo>
                    <a:lnTo>
                      <a:pt x="44" y="313"/>
                    </a:lnTo>
                    <a:lnTo>
                      <a:pt x="40" y="331"/>
                    </a:lnTo>
                    <a:lnTo>
                      <a:pt x="25" y="382"/>
                    </a:lnTo>
                    <a:lnTo>
                      <a:pt x="18" y="437"/>
                    </a:lnTo>
                    <a:lnTo>
                      <a:pt x="25" y="499"/>
                    </a:lnTo>
                    <a:lnTo>
                      <a:pt x="40" y="561"/>
                    </a:lnTo>
                    <a:lnTo>
                      <a:pt x="69" y="623"/>
                    </a:lnTo>
                    <a:lnTo>
                      <a:pt x="109" y="677"/>
                    </a:lnTo>
                    <a:lnTo>
                      <a:pt x="182" y="754"/>
                    </a:lnTo>
                    <a:lnTo>
                      <a:pt x="262" y="815"/>
                    </a:lnTo>
                    <a:lnTo>
                      <a:pt x="313" y="844"/>
                    </a:lnTo>
                    <a:lnTo>
                      <a:pt x="367" y="874"/>
                    </a:lnTo>
                    <a:lnTo>
                      <a:pt x="436" y="906"/>
                    </a:lnTo>
                    <a:lnTo>
                      <a:pt x="513" y="943"/>
                    </a:lnTo>
                    <a:lnTo>
                      <a:pt x="589" y="965"/>
                    </a:lnTo>
                    <a:lnTo>
                      <a:pt x="669" y="968"/>
                    </a:lnTo>
                    <a:lnTo>
                      <a:pt x="745" y="965"/>
                    </a:lnTo>
                    <a:lnTo>
                      <a:pt x="825" y="954"/>
                    </a:lnTo>
                    <a:lnTo>
                      <a:pt x="898" y="935"/>
                    </a:lnTo>
                    <a:lnTo>
                      <a:pt x="964" y="914"/>
                    </a:lnTo>
                    <a:lnTo>
                      <a:pt x="1022" y="895"/>
                    </a:lnTo>
                    <a:lnTo>
                      <a:pt x="1069" y="877"/>
                    </a:lnTo>
                    <a:lnTo>
                      <a:pt x="1098" y="866"/>
                    </a:lnTo>
                    <a:lnTo>
                      <a:pt x="1098" y="863"/>
                    </a:lnTo>
                    <a:lnTo>
                      <a:pt x="876" y="386"/>
                    </a:lnTo>
                    <a:lnTo>
                      <a:pt x="407" y="26"/>
                    </a:lnTo>
                    <a:lnTo>
                      <a:pt x="404" y="26"/>
                    </a:lnTo>
                    <a:lnTo>
                      <a:pt x="393" y="22"/>
                    </a:lnTo>
                    <a:lnTo>
                      <a:pt x="382" y="22"/>
                    </a:lnTo>
                    <a:lnTo>
                      <a:pt x="349" y="22"/>
                    </a:lnTo>
                    <a:lnTo>
                      <a:pt x="309" y="18"/>
                    </a:lnTo>
                    <a:close/>
                    <a:moveTo>
                      <a:pt x="309" y="0"/>
                    </a:moveTo>
                    <a:lnTo>
                      <a:pt x="349" y="0"/>
                    </a:lnTo>
                    <a:lnTo>
                      <a:pt x="382" y="4"/>
                    </a:lnTo>
                    <a:lnTo>
                      <a:pt x="404" y="4"/>
                    </a:lnTo>
                    <a:lnTo>
                      <a:pt x="414" y="4"/>
                    </a:lnTo>
                    <a:lnTo>
                      <a:pt x="414" y="4"/>
                    </a:lnTo>
                    <a:lnTo>
                      <a:pt x="891" y="371"/>
                    </a:lnTo>
                    <a:lnTo>
                      <a:pt x="1120" y="866"/>
                    </a:lnTo>
                    <a:lnTo>
                      <a:pt x="1124" y="874"/>
                    </a:lnTo>
                    <a:lnTo>
                      <a:pt x="1116" y="877"/>
                    </a:lnTo>
                    <a:lnTo>
                      <a:pt x="1109" y="881"/>
                    </a:lnTo>
                    <a:lnTo>
                      <a:pt x="1091" y="892"/>
                    </a:lnTo>
                    <a:lnTo>
                      <a:pt x="1058" y="903"/>
                    </a:lnTo>
                    <a:lnTo>
                      <a:pt x="1018" y="917"/>
                    </a:lnTo>
                    <a:lnTo>
                      <a:pt x="971" y="935"/>
                    </a:lnTo>
                    <a:lnTo>
                      <a:pt x="880" y="961"/>
                    </a:lnTo>
                    <a:lnTo>
                      <a:pt x="775" y="983"/>
                    </a:lnTo>
                    <a:lnTo>
                      <a:pt x="669" y="990"/>
                    </a:lnTo>
                    <a:lnTo>
                      <a:pt x="611" y="986"/>
                    </a:lnTo>
                    <a:lnTo>
                      <a:pt x="556" y="979"/>
                    </a:lnTo>
                    <a:lnTo>
                      <a:pt x="505" y="961"/>
                    </a:lnTo>
                    <a:lnTo>
                      <a:pt x="425" y="925"/>
                    </a:lnTo>
                    <a:lnTo>
                      <a:pt x="360" y="892"/>
                    </a:lnTo>
                    <a:lnTo>
                      <a:pt x="302" y="863"/>
                    </a:lnTo>
                    <a:lnTo>
                      <a:pt x="251" y="834"/>
                    </a:lnTo>
                    <a:lnTo>
                      <a:pt x="167" y="768"/>
                    </a:lnTo>
                    <a:lnTo>
                      <a:pt x="91" y="692"/>
                    </a:lnTo>
                    <a:lnTo>
                      <a:pt x="51" y="633"/>
                    </a:lnTo>
                    <a:lnTo>
                      <a:pt x="22" y="568"/>
                    </a:lnTo>
                    <a:lnTo>
                      <a:pt x="4" y="502"/>
                    </a:lnTo>
                    <a:lnTo>
                      <a:pt x="0" y="437"/>
                    </a:lnTo>
                    <a:lnTo>
                      <a:pt x="4" y="379"/>
                    </a:lnTo>
                    <a:lnTo>
                      <a:pt x="18" y="324"/>
                    </a:lnTo>
                    <a:lnTo>
                      <a:pt x="25" y="306"/>
                    </a:lnTo>
                    <a:lnTo>
                      <a:pt x="29" y="291"/>
                    </a:lnTo>
                    <a:lnTo>
                      <a:pt x="29" y="277"/>
                    </a:lnTo>
                    <a:lnTo>
                      <a:pt x="29" y="262"/>
                    </a:lnTo>
                    <a:lnTo>
                      <a:pt x="25" y="244"/>
                    </a:lnTo>
                    <a:lnTo>
                      <a:pt x="22" y="230"/>
                    </a:lnTo>
                    <a:lnTo>
                      <a:pt x="18" y="211"/>
                    </a:lnTo>
                    <a:lnTo>
                      <a:pt x="14" y="193"/>
                    </a:lnTo>
                    <a:lnTo>
                      <a:pt x="11" y="175"/>
                    </a:lnTo>
                    <a:lnTo>
                      <a:pt x="14" y="146"/>
                    </a:lnTo>
                    <a:lnTo>
                      <a:pt x="25" y="117"/>
                    </a:lnTo>
                    <a:lnTo>
                      <a:pt x="47" y="80"/>
                    </a:lnTo>
                    <a:lnTo>
                      <a:pt x="76" y="51"/>
                    </a:lnTo>
                    <a:lnTo>
                      <a:pt x="116" y="29"/>
                    </a:lnTo>
                    <a:lnTo>
                      <a:pt x="164" y="15"/>
                    </a:lnTo>
                    <a:lnTo>
                      <a:pt x="236" y="4"/>
                    </a:lnTo>
                    <a:lnTo>
                      <a:pt x="309"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88870" name="Freeform 102"/>
              <p:cNvSpPr>
                <a:spLocks/>
              </p:cNvSpPr>
              <p:nvPr/>
            </p:nvSpPr>
            <p:spPr bwMode="auto">
              <a:xfrm>
                <a:off x="4026" y="9192"/>
                <a:ext cx="331" cy="109"/>
              </a:xfrm>
              <a:custGeom>
                <a:avLst/>
                <a:gdLst/>
                <a:ahLst/>
                <a:cxnLst>
                  <a:cxn ang="0">
                    <a:pos x="0" y="0"/>
                  </a:cxn>
                  <a:cxn ang="0">
                    <a:pos x="80" y="36"/>
                  </a:cxn>
                  <a:cxn ang="0">
                    <a:pos x="160" y="65"/>
                  </a:cxn>
                  <a:cxn ang="0">
                    <a:pos x="244" y="83"/>
                  </a:cxn>
                  <a:cxn ang="0">
                    <a:pos x="331" y="87"/>
                  </a:cxn>
                  <a:cxn ang="0">
                    <a:pos x="331" y="109"/>
                  </a:cxn>
                  <a:cxn ang="0">
                    <a:pos x="240" y="98"/>
                  </a:cxn>
                  <a:cxn ang="0">
                    <a:pos x="156" y="72"/>
                  </a:cxn>
                  <a:cxn ang="0">
                    <a:pos x="76" y="40"/>
                  </a:cxn>
                  <a:cxn ang="0">
                    <a:pos x="0" y="0"/>
                  </a:cxn>
                </a:cxnLst>
                <a:rect l="0" t="0" r="r" b="b"/>
                <a:pathLst>
                  <a:path w="331" h="109">
                    <a:moveTo>
                      <a:pt x="0" y="0"/>
                    </a:moveTo>
                    <a:lnTo>
                      <a:pt x="80" y="36"/>
                    </a:lnTo>
                    <a:lnTo>
                      <a:pt x="160" y="65"/>
                    </a:lnTo>
                    <a:lnTo>
                      <a:pt x="244" y="83"/>
                    </a:lnTo>
                    <a:lnTo>
                      <a:pt x="331" y="87"/>
                    </a:lnTo>
                    <a:lnTo>
                      <a:pt x="331" y="109"/>
                    </a:lnTo>
                    <a:lnTo>
                      <a:pt x="240" y="98"/>
                    </a:lnTo>
                    <a:lnTo>
                      <a:pt x="156" y="72"/>
                    </a:lnTo>
                    <a:lnTo>
                      <a:pt x="76" y="40"/>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88871" name="Freeform 103"/>
              <p:cNvSpPr>
                <a:spLocks/>
              </p:cNvSpPr>
              <p:nvPr/>
            </p:nvSpPr>
            <p:spPr bwMode="auto">
              <a:xfrm>
                <a:off x="3586" y="8071"/>
                <a:ext cx="2153" cy="1623"/>
              </a:xfrm>
              <a:custGeom>
                <a:avLst/>
                <a:gdLst/>
                <a:ahLst/>
                <a:cxnLst>
                  <a:cxn ang="0">
                    <a:pos x="596" y="0"/>
                  </a:cxn>
                  <a:cxn ang="0">
                    <a:pos x="640" y="3"/>
                  </a:cxn>
                  <a:cxn ang="0">
                    <a:pos x="2153" y="1222"/>
                  </a:cxn>
                  <a:cxn ang="0">
                    <a:pos x="2128" y="1248"/>
                  </a:cxn>
                  <a:cxn ang="0">
                    <a:pos x="2058" y="1313"/>
                  </a:cxn>
                  <a:cxn ang="0">
                    <a:pos x="1953" y="1397"/>
                  </a:cxn>
                  <a:cxn ang="0">
                    <a:pos x="1829" y="1488"/>
                  </a:cxn>
                  <a:cxn ang="0">
                    <a:pos x="1691" y="1568"/>
                  </a:cxn>
                  <a:cxn ang="0">
                    <a:pos x="1549" y="1615"/>
                  </a:cxn>
                  <a:cxn ang="0">
                    <a:pos x="1418" y="1619"/>
                  </a:cxn>
                  <a:cxn ang="0">
                    <a:pos x="1255" y="1554"/>
                  </a:cxn>
                  <a:cxn ang="0">
                    <a:pos x="1138" y="1459"/>
                  </a:cxn>
                  <a:cxn ang="0">
                    <a:pos x="1069" y="1368"/>
                  </a:cxn>
                  <a:cxn ang="0">
                    <a:pos x="1036" y="1310"/>
                  </a:cxn>
                  <a:cxn ang="0">
                    <a:pos x="1022" y="1299"/>
                  </a:cxn>
                  <a:cxn ang="0">
                    <a:pos x="960" y="1292"/>
                  </a:cxn>
                  <a:cxn ang="0">
                    <a:pos x="862" y="1262"/>
                  </a:cxn>
                  <a:cxn ang="0">
                    <a:pos x="756" y="1204"/>
                  </a:cxn>
                  <a:cxn ang="0">
                    <a:pos x="669" y="1113"/>
                  </a:cxn>
                  <a:cxn ang="0">
                    <a:pos x="596" y="953"/>
                  </a:cxn>
                  <a:cxn ang="0">
                    <a:pos x="556" y="840"/>
                  </a:cxn>
                  <a:cxn ang="0">
                    <a:pos x="545" y="800"/>
                  </a:cxn>
                  <a:cxn ang="0">
                    <a:pos x="520" y="808"/>
                  </a:cxn>
                  <a:cxn ang="0">
                    <a:pos x="447" y="822"/>
                  </a:cxn>
                  <a:cxn ang="0">
                    <a:pos x="356" y="829"/>
                  </a:cxn>
                  <a:cxn ang="0">
                    <a:pos x="269" y="804"/>
                  </a:cxn>
                  <a:cxn ang="0">
                    <a:pos x="204" y="735"/>
                  </a:cxn>
                  <a:cxn ang="0">
                    <a:pos x="160" y="626"/>
                  </a:cxn>
                  <a:cxn ang="0">
                    <a:pos x="135" y="560"/>
                  </a:cxn>
                  <a:cxn ang="0">
                    <a:pos x="116" y="517"/>
                  </a:cxn>
                  <a:cxn ang="0">
                    <a:pos x="87" y="477"/>
                  </a:cxn>
                  <a:cxn ang="0">
                    <a:pos x="47" y="400"/>
                  </a:cxn>
                  <a:cxn ang="0">
                    <a:pos x="11" y="295"/>
                  </a:cxn>
                  <a:cxn ang="0">
                    <a:pos x="4" y="189"/>
                  </a:cxn>
                  <a:cxn ang="0">
                    <a:pos x="40" y="94"/>
                  </a:cxn>
                  <a:cxn ang="0">
                    <a:pos x="135" y="43"/>
                  </a:cxn>
                  <a:cxn ang="0">
                    <a:pos x="269" y="14"/>
                  </a:cxn>
                  <a:cxn ang="0">
                    <a:pos x="418" y="3"/>
                  </a:cxn>
                  <a:cxn ang="0">
                    <a:pos x="549" y="0"/>
                  </a:cxn>
                </a:cxnLst>
                <a:rect l="0" t="0" r="r" b="b"/>
                <a:pathLst>
                  <a:path w="2153" h="1623">
                    <a:moveTo>
                      <a:pt x="549" y="0"/>
                    </a:moveTo>
                    <a:lnTo>
                      <a:pt x="596" y="0"/>
                    </a:lnTo>
                    <a:lnTo>
                      <a:pt x="629" y="3"/>
                    </a:lnTo>
                    <a:lnTo>
                      <a:pt x="640" y="3"/>
                    </a:lnTo>
                    <a:lnTo>
                      <a:pt x="1666" y="389"/>
                    </a:lnTo>
                    <a:lnTo>
                      <a:pt x="2153" y="1222"/>
                    </a:lnTo>
                    <a:lnTo>
                      <a:pt x="2146" y="1230"/>
                    </a:lnTo>
                    <a:lnTo>
                      <a:pt x="2128" y="1248"/>
                    </a:lnTo>
                    <a:lnTo>
                      <a:pt x="2095" y="1277"/>
                    </a:lnTo>
                    <a:lnTo>
                      <a:pt x="2058" y="1313"/>
                    </a:lnTo>
                    <a:lnTo>
                      <a:pt x="2011" y="1353"/>
                    </a:lnTo>
                    <a:lnTo>
                      <a:pt x="1953" y="1397"/>
                    </a:lnTo>
                    <a:lnTo>
                      <a:pt x="1895" y="1444"/>
                    </a:lnTo>
                    <a:lnTo>
                      <a:pt x="1829" y="1488"/>
                    </a:lnTo>
                    <a:lnTo>
                      <a:pt x="1760" y="1532"/>
                    </a:lnTo>
                    <a:lnTo>
                      <a:pt x="1691" y="1568"/>
                    </a:lnTo>
                    <a:lnTo>
                      <a:pt x="1622" y="1597"/>
                    </a:lnTo>
                    <a:lnTo>
                      <a:pt x="1549" y="1615"/>
                    </a:lnTo>
                    <a:lnTo>
                      <a:pt x="1484" y="1623"/>
                    </a:lnTo>
                    <a:lnTo>
                      <a:pt x="1418" y="1619"/>
                    </a:lnTo>
                    <a:lnTo>
                      <a:pt x="1331" y="1590"/>
                    </a:lnTo>
                    <a:lnTo>
                      <a:pt x="1255" y="1554"/>
                    </a:lnTo>
                    <a:lnTo>
                      <a:pt x="1189" y="1510"/>
                    </a:lnTo>
                    <a:lnTo>
                      <a:pt x="1138" y="1459"/>
                    </a:lnTo>
                    <a:lnTo>
                      <a:pt x="1098" y="1412"/>
                    </a:lnTo>
                    <a:lnTo>
                      <a:pt x="1069" y="1368"/>
                    </a:lnTo>
                    <a:lnTo>
                      <a:pt x="1047" y="1335"/>
                    </a:lnTo>
                    <a:lnTo>
                      <a:pt x="1036" y="1310"/>
                    </a:lnTo>
                    <a:lnTo>
                      <a:pt x="1033" y="1299"/>
                    </a:lnTo>
                    <a:lnTo>
                      <a:pt x="1022" y="1299"/>
                    </a:lnTo>
                    <a:lnTo>
                      <a:pt x="996" y="1295"/>
                    </a:lnTo>
                    <a:lnTo>
                      <a:pt x="960" y="1292"/>
                    </a:lnTo>
                    <a:lnTo>
                      <a:pt x="913" y="1281"/>
                    </a:lnTo>
                    <a:lnTo>
                      <a:pt x="862" y="1262"/>
                    </a:lnTo>
                    <a:lnTo>
                      <a:pt x="807" y="1237"/>
                    </a:lnTo>
                    <a:lnTo>
                      <a:pt x="756" y="1204"/>
                    </a:lnTo>
                    <a:lnTo>
                      <a:pt x="709" y="1164"/>
                    </a:lnTo>
                    <a:lnTo>
                      <a:pt x="669" y="1113"/>
                    </a:lnTo>
                    <a:lnTo>
                      <a:pt x="625" y="1030"/>
                    </a:lnTo>
                    <a:lnTo>
                      <a:pt x="596" y="953"/>
                    </a:lnTo>
                    <a:lnTo>
                      <a:pt x="571" y="891"/>
                    </a:lnTo>
                    <a:lnTo>
                      <a:pt x="556" y="840"/>
                    </a:lnTo>
                    <a:lnTo>
                      <a:pt x="549" y="811"/>
                    </a:lnTo>
                    <a:lnTo>
                      <a:pt x="545" y="800"/>
                    </a:lnTo>
                    <a:lnTo>
                      <a:pt x="538" y="804"/>
                    </a:lnTo>
                    <a:lnTo>
                      <a:pt x="520" y="808"/>
                    </a:lnTo>
                    <a:lnTo>
                      <a:pt x="487" y="815"/>
                    </a:lnTo>
                    <a:lnTo>
                      <a:pt x="447" y="822"/>
                    </a:lnTo>
                    <a:lnTo>
                      <a:pt x="404" y="829"/>
                    </a:lnTo>
                    <a:lnTo>
                      <a:pt x="356" y="829"/>
                    </a:lnTo>
                    <a:lnTo>
                      <a:pt x="309" y="822"/>
                    </a:lnTo>
                    <a:lnTo>
                      <a:pt x="269" y="804"/>
                    </a:lnTo>
                    <a:lnTo>
                      <a:pt x="233" y="775"/>
                    </a:lnTo>
                    <a:lnTo>
                      <a:pt x="204" y="735"/>
                    </a:lnTo>
                    <a:lnTo>
                      <a:pt x="178" y="673"/>
                    </a:lnTo>
                    <a:lnTo>
                      <a:pt x="160" y="626"/>
                    </a:lnTo>
                    <a:lnTo>
                      <a:pt x="145" y="589"/>
                    </a:lnTo>
                    <a:lnTo>
                      <a:pt x="135" y="560"/>
                    </a:lnTo>
                    <a:lnTo>
                      <a:pt x="127" y="538"/>
                    </a:lnTo>
                    <a:lnTo>
                      <a:pt x="116" y="517"/>
                    </a:lnTo>
                    <a:lnTo>
                      <a:pt x="102" y="498"/>
                    </a:lnTo>
                    <a:lnTo>
                      <a:pt x="87" y="477"/>
                    </a:lnTo>
                    <a:lnTo>
                      <a:pt x="69" y="444"/>
                    </a:lnTo>
                    <a:lnTo>
                      <a:pt x="47" y="400"/>
                    </a:lnTo>
                    <a:lnTo>
                      <a:pt x="25" y="349"/>
                    </a:lnTo>
                    <a:lnTo>
                      <a:pt x="11" y="295"/>
                    </a:lnTo>
                    <a:lnTo>
                      <a:pt x="0" y="240"/>
                    </a:lnTo>
                    <a:lnTo>
                      <a:pt x="4" y="189"/>
                    </a:lnTo>
                    <a:lnTo>
                      <a:pt x="14" y="138"/>
                    </a:lnTo>
                    <a:lnTo>
                      <a:pt x="40" y="94"/>
                    </a:lnTo>
                    <a:lnTo>
                      <a:pt x="80" y="65"/>
                    </a:lnTo>
                    <a:lnTo>
                      <a:pt x="135" y="43"/>
                    </a:lnTo>
                    <a:lnTo>
                      <a:pt x="196" y="25"/>
                    </a:lnTo>
                    <a:lnTo>
                      <a:pt x="269" y="14"/>
                    </a:lnTo>
                    <a:lnTo>
                      <a:pt x="342" y="7"/>
                    </a:lnTo>
                    <a:lnTo>
                      <a:pt x="418" y="3"/>
                    </a:lnTo>
                    <a:lnTo>
                      <a:pt x="487" y="0"/>
                    </a:lnTo>
                    <a:lnTo>
                      <a:pt x="549" y="0"/>
                    </a:lnTo>
                    <a:close/>
                  </a:path>
                </a:pathLst>
              </a:custGeom>
              <a:solidFill>
                <a:srgbClr val="E3EBE9"/>
              </a:solidFill>
              <a:ln w="0">
                <a:solidFill>
                  <a:srgbClr val="E3EBE9"/>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88872" name="Freeform 104"/>
              <p:cNvSpPr>
                <a:spLocks noEditPoints="1"/>
              </p:cNvSpPr>
              <p:nvPr/>
            </p:nvSpPr>
            <p:spPr bwMode="auto">
              <a:xfrm>
                <a:off x="3575" y="8060"/>
                <a:ext cx="2175" cy="1645"/>
              </a:xfrm>
              <a:custGeom>
                <a:avLst/>
                <a:gdLst/>
                <a:ahLst/>
                <a:cxnLst>
                  <a:cxn ang="0">
                    <a:pos x="382" y="25"/>
                  </a:cxn>
                  <a:cxn ang="0">
                    <a:pos x="142" y="65"/>
                  </a:cxn>
                  <a:cxn ang="0">
                    <a:pos x="36" y="145"/>
                  </a:cxn>
                  <a:cxn ang="0">
                    <a:pos x="25" y="284"/>
                  </a:cxn>
                  <a:cxn ang="0">
                    <a:pos x="84" y="440"/>
                  </a:cxn>
                  <a:cxn ang="0">
                    <a:pos x="146" y="538"/>
                  </a:cxn>
                  <a:cxn ang="0">
                    <a:pos x="186" y="644"/>
                  </a:cxn>
                  <a:cxn ang="0">
                    <a:pos x="244" y="771"/>
                  </a:cxn>
                  <a:cxn ang="0">
                    <a:pos x="342" y="826"/>
                  </a:cxn>
                  <a:cxn ang="0">
                    <a:pos x="495" y="819"/>
                  </a:cxn>
                  <a:cxn ang="0">
                    <a:pos x="553" y="800"/>
                  </a:cxn>
                  <a:cxn ang="0">
                    <a:pos x="567" y="808"/>
                  </a:cxn>
                  <a:cxn ang="0">
                    <a:pos x="571" y="822"/>
                  </a:cxn>
                  <a:cxn ang="0">
                    <a:pos x="593" y="899"/>
                  </a:cxn>
                  <a:cxn ang="0">
                    <a:pos x="691" y="1117"/>
                  </a:cxn>
                  <a:cxn ang="0">
                    <a:pos x="833" y="1244"/>
                  </a:cxn>
                  <a:cxn ang="0">
                    <a:pos x="986" y="1295"/>
                  </a:cxn>
                  <a:cxn ang="0">
                    <a:pos x="1044" y="1303"/>
                  </a:cxn>
                  <a:cxn ang="0">
                    <a:pos x="1055" y="1310"/>
                  </a:cxn>
                  <a:cxn ang="0">
                    <a:pos x="1058" y="1317"/>
                  </a:cxn>
                  <a:cxn ang="0">
                    <a:pos x="1098" y="1390"/>
                  </a:cxn>
                  <a:cxn ang="0">
                    <a:pos x="1226" y="1525"/>
                  </a:cxn>
                  <a:cxn ang="0">
                    <a:pos x="1433" y="1619"/>
                  </a:cxn>
                  <a:cxn ang="0">
                    <a:pos x="1568" y="1616"/>
                  </a:cxn>
                  <a:cxn ang="0">
                    <a:pos x="1822" y="1499"/>
                  </a:cxn>
                  <a:cxn ang="0">
                    <a:pos x="2018" y="1354"/>
                  </a:cxn>
                  <a:cxn ang="0">
                    <a:pos x="2135" y="1248"/>
                  </a:cxn>
                  <a:cxn ang="0">
                    <a:pos x="647" y="22"/>
                  </a:cxn>
                  <a:cxn ang="0">
                    <a:pos x="633" y="22"/>
                  </a:cxn>
                  <a:cxn ang="0">
                    <a:pos x="538" y="22"/>
                  </a:cxn>
                  <a:cxn ang="0">
                    <a:pos x="618" y="4"/>
                  </a:cxn>
                  <a:cxn ang="0">
                    <a:pos x="651" y="4"/>
                  </a:cxn>
                  <a:cxn ang="0">
                    <a:pos x="2175" y="1237"/>
                  </a:cxn>
                  <a:cxn ang="0">
                    <a:pos x="2146" y="1266"/>
                  </a:cxn>
                  <a:cxn ang="0">
                    <a:pos x="2029" y="1368"/>
                  </a:cxn>
                  <a:cxn ang="0">
                    <a:pos x="1855" y="1503"/>
                  </a:cxn>
                  <a:cxn ang="0">
                    <a:pos x="1640" y="1616"/>
                  </a:cxn>
                  <a:cxn ang="0">
                    <a:pos x="1429" y="1637"/>
                  </a:cxn>
                  <a:cxn ang="0">
                    <a:pos x="1215" y="1543"/>
                  </a:cxn>
                  <a:cxn ang="0">
                    <a:pos x="1087" y="1412"/>
                  </a:cxn>
                  <a:cxn ang="0">
                    <a:pos x="1037" y="1324"/>
                  </a:cxn>
                  <a:cxn ang="0">
                    <a:pos x="1000" y="1317"/>
                  </a:cxn>
                  <a:cxn ang="0">
                    <a:pos x="847" y="1273"/>
                  </a:cxn>
                  <a:cxn ang="0">
                    <a:pos x="706" y="1175"/>
                  </a:cxn>
                  <a:cxn ang="0">
                    <a:pos x="596" y="968"/>
                  </a:cxn>
                  <a:cxn ang="0">
                    <a:pos x="549" y="822"/>
                  </a:cxn>
                  <a:cxn ang="0">
                    <a:pos x="491" y="840"/>
                  </a:cxn>
                  <a:cxn ang="0">
                    <a:pos x="338" y="844"/>
                  </a:cxn>
                  <a:cxn ang="0">
                    <a:pos x="229" y="786"/>
                  </a:cxn>
                  <a:cxn ang="0">
                    <a:pos x="164" y="651"/>
                  </a:cxn>
                  <a:cxn ang="0">
                    <a:pos x="131" y="560"/>
                  </a:cxn>
                  <a:cxn ang="0">
                    <a:pos x="87" y="491"/>
                  </a:cxn>
                  <a:cxn ang="0">
                    <a:pos x="22" y="346"/>
                  </a:cxn>
                  <a:cxn ang="0">
                    <a:pos x="4" y="178"/>
                  </a:cxn>
                  <a:cxn ang="0">
                    <a:pos x="84" y="69"/>
                  </a:cxn>
                  <a:cxn ang="0">
                    <a:pos x="266" y="18"/>
                  </a:cxn>
                  <a:cxn ang="0">
                    <a:pos x="538" y="0"/>
                  </a:cxn>
                </a:cxnLst>
                <a:rect l="0" t="0" r="r" b="b"/>
                <a:pathLst>
                  <a:path w="2175" h="1645">
                    <a:moveTo>
                      <a:pt x="538" y="22"/>
                    </a:moveTo>
                    <a:lnTo>
                      <a:pt x="466" y="22"/>
                    </a:lnTo>
                    <a:lnTo>
                      <a:pt x="382" y="25"/>
                    </a:lnTo>
                    <a:lnTo>
                      <a:pt x="298" y="33"/>
                    </a:lnTo>
                    <a:lnTo>
                      <a:pt x="215" y="47"/>
                    </a:lnTo>
                    <a:lnTo>
                      <a:pt x="142" y="65"/>
                    </a:lnTo>
                    <a:lnTo>
                      <a:pt x="95" y="87"/>
                    </a:lnTo>
                    <a:lnTo>
                      <a:pt x="58" y="113"/>
                    </a:lnTo>
                    <a:lnTo>
                      <a:pt x="36" y="145"/>
                    </a:lnTo>
                    <a:lnTo>
                      <a:pt x="25" y="182"/>
                    </a:lnTo>
                    <a:lnTo>
                      <a:pt x="22" y="226"/>
                    </a:lnTo>
                    <a:lnTo>
                      <a:pt x="25" y="284"/>
                    </a:lnTo>
                    <a:lnTo>
                      <a:pt x="44" y="338"/>
                    </a:lnTo>
                    <a:lnTo>
                      <a:pt x="62" y="393"/>
                    </a:lnTo>
                    <a:lnTo>
                      <a:pt x="84" y="440"/>
                    </a:lnTo>
                    <a:lnTo>
                      <a:pt x="106" y="480"/>
                    </a:lnTo>
                    <a:lnTo>
                      <a:pt x="120" y="502"/>
                    </a:lnTo>
                    <a:lnTo>
                      <a:pt x="146" y="538"/>
                    </a:lnTo>
                    <a:lnTo>
                      <a:pt x="160" y="582"/>
                    </a:lnTo>
                    <a:lnTo>
                      <a:pt x="171" y="611"/>
                    </a:lnTo>
                    <a:lnTo>
                      <a:pt x="186" y="644"/>
                    </a:lnTo>
                    <a:lnTo>
                      <a:pt x="204" y="688"/>
                    </a:lnTo>
                    <a:lnTo>
                      <a:pt x="226" y="742"/>
                    </a:lnTo>
                    <a:lnTo>
                      <a:pt x="244" y="771"/>
                    </a:lnTo>
                    <a:lnTo>
                      <a:pt x="266" y="797"/>
                    </a:lnTo>
                    <a:lnTo>
                      <a:pt x="295" y="811"/>
                    </a:lnTo>
                    <a:lnTo>
                      <a:pt x="342" y="826"/>
                    </a:lnTo>
                    <a:lnTo>
                      <a:pt x="393" y="830"/>
                    </a:lnTo>
                    <a:lnTo>
                      <a:pt x="444" y="826"/>
                    </a:lnTo>
                    <a:lnTo>
                      <a:pt x="495" y="819"/>
                    </a:lnTo>
                    <a:lnTo>
                      <a:pt x="531" y="808"/>
                    </a:lnTo>
                    <a:lnTo>
                      <a:pt x="553" y="800"/>
                    </a:lnTo>
                    <a:lnTo>
                      <a:pt x="553" y="800"/>
                    </a:lnTo>
                    <a:lnTo>
                      <a:pt x="556" y="800"/>
                    </a:lnTo>
                    <a:lnTo>
                      <a:pt x="567" y="797"/>
                    </a:lnTo>
                    <a:lnTo>
                      <a:pt x="567" y="808"/>
                    </a:lnTo>
                    <a:lnTo>
                      <a:pt x="567" y="811"/>
                    </a:lnTo>
                    <a:lnTo>
                      <a:pt x="571" y="815"/>
                    </a:lnTo>
                    <a:lnTo>
                      <a:pt x="571" y="822"/>
                    </a:lnTo>
                    <a:lnTo>
                      <a:pt x="575" y="833"/>
                    </a:lnTo>
                    <a:lnTo>
                      <a:pt x="582" y="862"/>
                    </a:lnTo>
                    <a:lnTo>
                      <a:pt x="593" y="899"/>
                    </a:lnTo>
                    <a:lnTo>
                      <a:pt x="615" y="961"/>
                    </a:lnTo>
                    <a:lnTo>
                      <a:pt x="647" y="1033"/>
                    </a:lnTo>
                    <a:lnTo>
                      <a:pt x="691" y="1117"/>
                    </a:lnTo>
                    <a:lnTo>
                      <a:pt x="727" y="1172"/>
                    </a:lnTo>
                    <a:lnTo>
                      <a:pt x="778" y="1212"/>
                    </a:lnTo>
                    <a:lnTo>
                      <a:pt x="833" y="1244"/>
                    </a:lnTo>
                    <a:lnTo>
                      <a:pt x="887" y="1266"/>
                    </a:lnTo>
                    <a:lnTo>
                      <a:pt x="942" y="1284"/>
                    </a:lnTo>
                    <a:lnTo>
                      <a:pt x="986" y="1295"/>
                    </a:lnTo>
                    <a:lnTo>
                      <a:pt x="1022" y="1299"/>
                    </a:lnTo>
                    <a:lnTo>
                      <a:pt x="1040" y="1303"/>
                    </a:lnTo>
                    <a:lnTo>
                      <a:pt x="1044" y="1303"/>
                    </a:lnTo>
                    <a:lnTo>
                      <a:pt x="1051" y="1303"/>
                    </a:lnTo>
                    <a:lnTo>
                      <a:pt x="1055" y="1310"/>
                    </a:lnTo>
                    <a:lnTo>
                      <a:pt x="1055" y="1310"/>
                    </a:lnTo>
                    <a:lnTo>
                      <a:pt x="1055" y="1310"/>
                    </a:lnTo>
                    <a:lnTo>
                      <a:pt x="1055" y="1314"/>
                    </a:lnTo>
                    <a:lnTo>
                      <a:pt x="1058" y="1317"/>
                    </a:lnTo>
                    <a:lnTo>
                      <a:pt x="1062" y="1332"/>
                    </a:lnTo>
                    <a:lnTo>
                      <a:pt x="1073" y="1346"/>
                    </a:lnTo>
                    <a:lnTo>
                      <a:pt x="1098" y="1390"/>
                    </a:lnTo>
                    <a:lnTo>
                      <a:pt x="1135" y="1441"/>
                    </a:lnTo>
                    <a:lnTo>
                      <a:pt x="1175" y="1485"/>
                    </a:lnTo>
                    <a:lnTo>
                      <a:pt x="1226" y="1525"/>
                    </a:lnTo>
                    <a:lnTo>
                      <a:pt x="1284" y="1565"/>
                    </a:lnTo>
                    <a:lnTo>
                      <a:pt x="1353" y="1594"/>
                    </a:lnTo>
                    <a:lnTo>
                      <a:pt x="1433" y="1619"/>
                    </a:lnTo>
                    <a:lnTo>
                      <a:pt x="1458" y="1623"/>
                    </a:lnTo>
                    <a:lnTo>
                      <a:pt x="1488" y="1623"/>
                    </a:lnTo>
                    <a:lnTo>
                      <a:pt x="1568" y="1616"/>
                    </a:lnTo>
                    <a:lnTo>
                      <a:pt x="1651" y="1586"/>
                    </a:lnTo>
                    <a:lnTo>
                      <a:pt x="1738" y="1550"/>
                    </a:lnTo>
                    <a:lnTo>
                      <a:pt x="1822" y="1499"/>
                    </a:lnTo>
                    <a:lnTo>
                      <a:pt x="1902" y="1445"/>
                    </a:lnTo>
                    <a:lnTo>
                      <a:pt x="1964" y="1397"/>
                    </a:lnTo>
                    <a:lnTo>
                      <a:pt x="2018" y="1354"/>
                    </a:lnTo>
                    <a:lnTo>
                      <a:pt x="2066" y="1314"/>
                    </a:lnTo>
                    <a:lnTo>
                      <a:pt x="2106" y="1277"/>
                    </a:lnTo>
                    <a:lnTo>
                      <a:pt x="2135" y="1248"/>
                    </a:lnTo>
                    <a:lnTo>
                      <a:pt x="2149" y="1233"/>
                    </a:lnTo>
                    <a:lnTo>
                      <a:pt x="1669" y="411"/>
                    </a:lnTo>
                    <a:lnTo>
                      <a:pt x="647" y="22"/>
                    </a:lnTo>
                    <a:lnTo>
                      <a:pt x="647" y="22"/>
                    </a:lnTo>
                    <a:lnTo>
                      <a:pt x="640" y="22"/>
                    </a:lnTo>
                    <a:lnTo>
                      <a:pt x="633" y="22"/>
                    </a:lnTo>
                    <a:lnTo>
                      <a:pt x="618" y="22"/>
                    </a:lnTo>
                    <a:lnTo>
                      <a:pt x="586" y="22"/>
                    </a:lnTo>
                    <a:lnTo>
                      <a:pt x="538" y="22"/>
                    </a:lnTo>
                    <a:close/>
                    <a:moveTo>
                      <a:pt x="538" y="0"/>
                    </a:moveTo>
                    <a:lnTo>
                      <a:pt x="586" y="0"/>
                    </a:lnTo>
                    <a:lnTo>
                      <a:pt x="618" y="4"/>
                    </a:lnTo>
                    <a:lnTo>
                      <a:pt x="644" y="4"/>
                    </a:lnTo>
                    <a:lnTo>
                      <a:pt x="651" y="4"/>
                    </a:lnTo>
                    <a:lnTo>
                      <a:pt x="651" y="4"/>
                    </a:lnTo>
                    <a:lnTo>
                      <a:pt x="1684" y="393"/>
                    </a:lnTo>
                    <a:lnTo>
                      <a:pt x="2171" y="1230"/>
                    </a:lnTo>
                    <a:lnTo>
                      <a:pt x="2175" y="1237"/>
                    </a:lnTo>
                    <a:lnTo>
                      <a:pt x="2171" y="1241"/>
                    </a:lnTo>
                    <a:lnTo>
                      <a:pt x="2164" y="1248"/>
                    </a:lnTo>
                    <a:lnTo>
                      <a:pt x="2146" y="1266"/>
                    </a:lnTo>
                    <a:lnTo>
                      <a:pt x="2117" y="1295"/>
                    </a:lnTo>
                    <a:lnTo>
                      <a:pt x="2077" y="1328"/>
                    </a:lnTo>
                    <a:lnTo>
                      <a:pt x="2029" y="1368"/>
                    </a:lnTo>
                    <a:lnTo>
                      <a:pt x="1978" y="1412"/>
                    </a:lnTo>
                    <a:lnTo>
                      <a:pt x="1917" y="1459"/>
                    </a:lnTo>
                    <a:lnTo>
                      <a:pt x="1855" y="1503"/>
                    </a:lnTo>
                    <a:lnTo>
                      <a:pt x="1786" y="1543"/>
                    </a:lnTo>
                    <a:lnTo>
                      <a:pt x="1717" y="1583"/>
                    </a:lnTo>
                    <a:lnTo>
                      <a:pt x="1640" y="1616"/>
                    </a:lnTo>
                    <a:lnTo>
                      <a:pt x="1564" y="1637"/>
                    </a:lnTo>
                    <a:lnTo>
                      <a:pt x="1488" y="1645"/>
                    </a:lnTo>
                    <a:lnTo>
                      <a:pt x="1429" y="1637"/>
                    </a:lnTo>
                    <a:lnTo>
                      <a:pt x="1346" y="1616"/>
                    </a:lnTo>
                    <a:lnTo>
                      <a:pt x="1273" y="1583"/>
                    </a:lnTo>
                    <a:lnTo>
                      <a:pt x="1215" y="1543"/>
                    </a:lnTo>
                    <a:lnTo>
                      <a:pt x="1160" y="1499"/>
                    </a:lnTo>
                    <a:lnTo>
                      <a:pt x="1120" y="1455"/>
                    </a:lnTo>
                    <a:lnTo>
                      <a:pt x="1087" y="1412"/>
                    </a:lnTo>
                    <a:lnTo>
                      <a:pt x="1062" y="1375"/>
                    </a:lnTo>
                    <a:lnTo>
                      <a:pt x="1047" y="1343"/>
                    </a:lnTo>
                    <a:lnTo>
                      <a:pt x="1037" y="1324"/>
                    </a:lnTo>
                    <a:lnTo>
                      <a:pt x="1037" y="1321"/>
                    </a:lnTo>
                    <a:lnTo>
                      <a:pt x="1029" y="1321"/>
                    </a:lnTo>
                    <a:lnTo>
                      <a:pt x="1000" y="1317"/>
                    </a:lnTo>
                    <a:lnTo>
                      <a:pt x="953" y="1306"/>
                    </a:lnTo>
                    <a:lnTo>
                      <a:pt x="895" y="1292"/>
                    </a:lnTo>
                    <a:lnTo>
                      <a:pt x="847" y="1273"/>
                    </a:lnTo>
                    <a:lnTo>
                      <a:pt x="797" y="1248"/>
                    </a:lnTo>
                    <a:lnTo>
                      <a:pt x="749" y="1215"/>
                    </a:lnTo>
                    <a:lnTo>
                      <a:pt x="706" y="1175"/>
                    </a:lnTo>
                    <a:lnTo>
                      <a:pt x="673" y="1128"/>
                    </a:lnTo>
                    <a:lnTo>
                      <a:pt x="629" y="1044"/>
                    </a:lnTo>
                    <a:lnTo>
                      <a:pt x="596" y="968"/>
                    </a:lnTo>
                    <a:lnTo>
                      <a:pt x="575" y="906"/>
                    </a:lnTo>
                    <a:lnTo>
                      <a:pt x="560" y="855"/>
                    </a:lnTo>
                    <a:lnTo>
                      <a:pt x="549" y="822"/>
                    </a:lnTo>
                    <a:lnTo>
                      <a:pt x="549" y="822"/>
                    </a:lnTo>
                    <a:lnTo>
                      <a:pt x="527" y="830"/>
                    </a:lnTo>
                    <a:lnTo>
                      <a:pt x="491" y="840"/>
                    </a:lnTo>
                    <a:lnTo>
                      <a:pt x="444" y="848"/>
                    </a:lnTo>
                    <a:lnTo>
                      <a:pt x="393" y="851"/>
                    </a:lnTo>
                    <a:lnTo>
                      <a:pt x="338" y="844"/>
                    </a:lnTo>
                    <a:lnTo>
                      <a:pt x="287" y="830"/>
                    </a:lnTo>
                    <a:lnTo>
                      <a:pt x="255" y="811"/>
                    </a:lnTo>
                    <a:lnTo>
                      <a:pt x="229" y="786"/>
                    </a:lnTo>
                    <a:lnTo>
                      <a:pt x="207" y="750"/>
                    </a:lnTo>
                    <a:lnTo>
                      <a:pt x="182" y="695"/>
                    </a:lnTo>
                    <a:lnTo>
                      <a:pt x="164" y="651"/>
                    </a:lnTo>
                    <a:lnTo>
                      <a:pt x="153" y="615"/>
                    </a:lnTo>
                    <a:lnTo>
                      <a:pt x="142" y="589"/>
                    </a:lnTo>
                    <a:lnTo>
                      <a:pt x="131" y="560"/>
                    </a:lnTo>
                    <a:lnTo>
                      <a:pt x="120" y="535"/>
                    </a:lnTo>
                    <a:lnTo>
                      <a:pt x="106" y="517"/>
                    </a:lnTo>
                    <a:lnTo>
                      <a:pt x="87" y="491"/>
                    </a:lnTo>
                    <a:lnTo>
                      <a:pt x="65" y="451"/>
                    </a:lnTo>
                    <a:lnTo>
                      <a:pt x="44" y="404"/>
                    </a:lnTo>
                    <a:lnTo>
                      <a:pt x="22" y="346"/>
                    </a:lnTo>
                    <a:lnTo>
                      <a:pt x="7" y="287"/>
                    </a:lnTo>
                    <a:lnTo>
                      <a:pt x="0" y="226"/>
                    </a:lnTo>
                    <a:lnTo>
                      <a:pt x="4" y="178"/>
                    </a:lnTo>
                    <a:lnTo>
                      <a:pt x="18" y="135"/>
                    </a:lnTo>
                    <a:lnTo>
                      <a:pt x="44" y="98"/>
                    </a:lnTo>
                    <a:lnTo>
                      <a:pt x="84" y="69"/>
                    </a:lnTo>
                    <a:lnTo>
                      <a:pt x="135" y="47"/>
                    </a:lnTo>
                    <a:lnTo>
                      <a:pt x="196" y="29"/>
                    </a:lnTo>
                    <a:lnTo>
                      <a:pt x="266" y="18"/>
                    </a:lnTo>
                    <a:lnTo>
                      <a:pt x="360" y="7"/>
                    </a:lnTo>
                    <a:lnTo>
                      <a:pt x="455" y="4"/>
                    </a:lnTo>
                    <a:lnTo>
                      <a:pt x="538"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88873" name="Freeform 105"/>
              <p:cNvSpPr>
                <a:spLocks/>
              </p:cNvSpPr>
              <p:nvPr/>
            </p:nvSpPr>
            <p:spPr bwMode="auto">
              <a:xfrm>
                <a:off x="5401" y="7077"/>
                <a:ext cx="953" cy="1871"/>
              </a:xfrm>
              <a:custGeom>
                <a:avLst/>
                <a:gdLst/>
                <a:ahLst/>
                <a:cxnLst>
                  <a:cxn ang="0">
                    <a:pos x="756" y="0"/>
                  </a:cxn>
                  <a:cxn ang="0">
                    <a:pos x="763" y="4"/>
                  </a:cxn>
                  <a:cxn ang="0">
                    <a:pos x="778" y="11"/>
                  </a:cxn>
                  <a:cxn ang="0">
                    <a:pos x="803" y="30"/>
                  </a:cxn>
                  <a:cxn ang="0">
                    <a:pos x="833" y="51"/>
                  </a:cxn>
                  <a:cxn ang="0">
                    <a:pos x="865" y="80"/>
                  </a:cxn>
                  <a:cxn ang="0">
                    <a:pos x="894" y="121"/>
                  </a:cxn>
                  <a:cxn ang="0">
                    <a:pos x="920" y="164"/>
                  </a:cxn>
                  <a:cxn ang="0">
                    <a:pos x="934" y="219"/>
                  </a:cxn>
                  <a:cxn ang="0">
                    <a:pos x="938" y="281"/>
                  </a:cxn>
                  <a:cxn ang="0">
                    <a:pos x="934" y="357"/>
                  </a:cxn>
                  <a:cxn ang="0">
                    <a:pos x="927" y="419"/>
                  </a:cxn>
                  <a:cxn ang="0">
                    <a:pos x="916" y="470"/>
                  </a:cxn>
                  <a:cxn ang="0">
                    <a:pos x="905" y="506"/>
                  </a:cxn>
                  <a:cxn ang="0">
                    <a:pos x="894" y="532"/>
                  </a:cxn>
                  <a:cxn ang="0">
                    <a:pos x="891" y="550"/>
                  </a:cxn>
                  <a:cxn ang="0">
                    <a:pos x="894" y="561"/>
                  </a:cxn>
                  <a:cxn ang="0">
                    <a:pos x="902" y="575"/>
                  </a:cxn>
                  <a:cxn ang="0">
                    <a:pos x="916" y="601"/>
                  </a:cxn>
                  <a:cxn ang="0">
                    <a:pos x="931" y="637"/>
                  </a:cxn>
                  <a:cxn ang="0">
                    <a:pos x="945" y="685"/>
                  </a:cxn>
                  <a:cxn ang="0">
                    <a:pos x="953" y="743"/>
                  </a:cxn>
                  <a:cxn ang="0">
                    <a:pos x="953" y="812"/>
                  </a:cxn>
                  <a:cxn ang="0">
                    <a:pos x="942" y="888"/>
                  </a:cxn>
                  <a:cxn ang="0">
                    <a:pos x="913" y="972"/>
                  </a:cxn>
                  <a:cxn ang="0">
                    <a:pos x="880" y="1052"/>
                  </a:cxn>
                  <a:cxn ang="0">
                    <a:pos x="858" y="1114"/>
                  </a:cxn>
                  <a:cxn ang="0">
                    <a:pos x="836" y="1161"/>
                  </a:cxn>
                  <a:cxn ang="0">
                    <a:pos x="825" y="1198"/>
                  </a:cxn>
                  <a:cxn ang="0">
                    <a:pos x="814" y="1219"/>
                  </a:cxn>
                  <a:cxn ang="0">
                    <a:pos x="811" y="1234"/>
                  </a:cxn>
                  <a:cxn ang="0">
                    <a:pos x="807" y="1241"/>
                  </a:cxn>
                  <a:cxn ang="0">
                    <a:pos x="807" y="1241"/>
                  </a:cxn>
                  <a:cxn ang="0">
                    <a:pos x="807" y="1252"/>
                  </a:cxn>
                  <a:cxn ang="0">
                    <a:pos x="814" y="1281"/>
                  </a:cxn>
                  <a:cxn ang="0">
                    <a:pos x="818" y="1325"/>
                  </a:cxn>
                  <a:cxn ang="0">
                    <a:pos x="822" y="1380"/>
                  </a:cxn>
                  <a:cxn ang="0">
                    <a:pos x="818" y="1441"/>
                  </a:cxn>
                  <a:cxn ang="0">
                    <a:pos x="807" y="1507"/>
                  </a:cxn>
                  <a:cxn ang="0">
                    <a:pos x="789" y="1572"/>
                  </a:cxn>
                  <a:cxn ang="0">
                    <a:pos x="756" y="1631"/>
                  </a:cxn>
                  <a:cxn ang="0">
                    <a:pos x="709" y="1689"/>
                  </a:cxn>
                  <a:cxn ang="0">
                    <a:pos x="665" y="1743"/>
                  </a:cxn>
                  <a:cxn ang="0">
                    <a:pos x="625" y="1787"/>
                  </a:cxn>
                  <a:cxn ang="0">
                    <a:pos x="589" y="1823"/>
                  </a:cxn>
                  <a:cxn ang="0">
                    <a:pos x="560" y="1849"/>
                  </a:cxn>
                  <a:cxn ang="0">
                    <a:pos x="542" y="1864"/>
                  </a:cxn>
                  <a:cxn ang="0">
                    <a:pos x="534" y="1871"/>
                  </a:cxn>
                  <a:cxn ang="0">
                    <a:pos x="105" y="1656"/>
                  </a:cxn>
                  <a:cxn ang="0">
                    <a:pos x="0" y="936"/>
                  </a:cxn>
                  <a:cxn ang="0">
                    <a:pos x="363" y="517"/>
                  </a:cxn>
                  <a:cxn ang="0">
                    <a:pos x="327" y="241"/>
                  </a:cxn>
                  <a:cxn ang="0">
                    <a:pos x="756" y="0"/>
                  </a:cxn>
                </a:cxnLst>
                <a:rect l="0" t="0" r="r" b="b"/>
                <a:pathLst>
                  <a:path w="953" h="1871">
                    <a:moveTo>
                      <a:pt x="756" y="0"/>
                    </a:moveTo>
                    <a:lnTo>
                      <a:pt x="763" y="4"/>
                    </a:lnTo>
                    <a:lnTo>
                      <a:pt x="778" y="11"/>
                    </a:lnTo>
                    <a:lnTo>
                      <a:pt x="803" y="30"/>
                    </a:lnTo>
                    <a:lnTo>
                      <a:pt x="833" y="51"/>
                    </a:lnTo>
                    <a:lnTo>
                      <a:pt x="865" y="80"/>
                    </a:lnTo>
                    <a:lnTo>
                      <a:pt x="894" y="121"/>
                    </a:lnTo>
                    <a:lnTo>
                      <a:pt x="920" y="164"/>
                    </a:lnTo>
                    <a:lnTo>
                      <a:pt x="934" y="219"/>
                    </a:lnTo>
                    <a:lnTo>
                      <a:pt x="938" y="281"/>
                    </a:lnTo>
                    <a:lnTo>
                      <a:pt x="934" y="357"/>
                    </a:lnTo>
                    <a:lnTo>
                      <a:pt x="927" y="419"/>
                    </a:lnTo>
                    <a:lnTo>
                      <a:pt x="916" y="470"/>
                    </a:lnTo>
                    <a:lnTo>
                      <a:pt x="905" y="506"/>
                    </a:lnTo>
                    <a:lnTo>
                      <a:pt x="894" y="532"/>
                    </a:lnTo>
                    <a:lnTo>
                      <a:pt x="891" y="550"/>
                    </a:lnTo>
                    <a:lnTo>
                      <a:pt x="894" y="561"/>
                    </a:lnTo>
                    <a:lnTo>
                      <a:pt x="902" y="575"/>
                    </a:lnTo>
                    <a:lnTo>
                      <a:pt x="916" y="601"/>
                    </a:lnTo>
                    <a:lnTo>
                      <a:pt x="931" y="637"/>
                    </a:lnTo>
                    <a:lnTo>
                      <a:pt x="945" y="685"/>
                    </a:lnTo>
                    <a:lnTo>
                      <a:pt x="953" y="743"/>
                    </a:lnTo>
                    <a:lnTo>
                      <a:pt x="953" y="812"/>
                    </a:lnTo>
                    <a:lnTo>
                      <a:pt x="942" y="888"/>
                    </a:lnTo>
                    <a:lnTo>
                      <a:pt x="913" y="972"/>
                    </a:lnTo>
                    <a:lnTo>
                      <a:pt x="880" y="1052"/>
                    </a:lnTo>
                    <a:lnTo>
                      <a:pt x="858" y="1114"/>
                    </a:lnTo>
                    <a:lnTo>
                      <a:pt x="836" y="1161"/>
                    </a:lnTo>
                    <a:lnTo>
                      <a:pt x="825" y="1198"/>
                    </a:lnTo>
                    <a:lnTo>
                      <a:pt x="814" y="1219"/>
                    </a:lnTo>
                    <a:lnTo>
                      <a:pt x="811" y="1234"/>
                    </a:lnTo>
                    <a:lnTo>
                      <a:pt x="807" y="1241"/>
                    </a:lnTo>
                    <a:lnTo>
                      <a:pt x="807" y="1241"/>
                    </a:lnTo>
                    <a:lnTo>
                      <a:pt x="807" y="1252"/>
                    </a:lnTo>
                    <a:lnTo>
                      <a:pt x="814" y="1281"/>
                    </a:lnTo>
                    <a:lnTo>
                      <a:pt x="818" y="1325"/>
                    </a:lnTo>
                    <a:lnTo>
                      <a:pt x="822" y="1380"/>
                    </a:lnTo>
                    <a:lnTo>
                      <a:pt x="818" y="1441"/>
                    </a:lnTo>
                    <a:lnTo>
                      <a:pt x="807" y="1507"/>
                    </a:lnTo>
                    <a:lnTo>
                      <a:pt x="789" y="1572"/>
                    </a:lnTo>
                    <a:lnTo>
                      <a:pt x="756" y="1631"/>
                    </a:lnTo>
                    <a:lnTo>
                      <a:pt x="709" y="1689"/>
                    </a:lnTo>
                    <a:lnTo>
                      <a:pt x="665" y="1743"/>
                    </a:lnTo>
                    <a:lnTo>
                      <a:pt x="625" y="1787"/>
                    </a:lnTo>
                    <a:lnTo>
                      <a:pt x="589" y="1823"/>
                    </a:lnTo>
                    <a:lnTo>
                      <a:pt x="560" y="1849"/>
                    </a:lnTo>
                    <a:lnTo>
                      <a:pt x="542" y="1864"/>
                    </a:lnTo>
                    <a:lnTo>
                      <a:pt x="534" y="1871"/>
                    </a:lnTo>
                    <a:lnTo>
                      <a:pt x="105" y="1656"/>
                    </a:lnTo>
                    <a:lnTo>
                      <a:pt x="0" y="936"/>
                    </a:lnTo>
                    <a:lnTo>
                      <a:pt x="363" y="517"/>
                    </a:lnTo>
                    <a:lnTo>
                      <a:pt x="327" y="241"/>
                    </a:lnTo>
                    <a:lnTo>
                      <a:pt x="756" y="0"/>
                    </a:lnTo>
                    <a:close/>
                  </a:path>
                </a:pathLst>
              </a:custGeom>
              <a:solidFill>
                <a:srgbClr val="E3EBE9"/>
              </a:solidFill>
              <a:ln w="0">
                <a:solidFill>
                  <a:srgbClr val="E3EBE9"/>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88874" name="Freeform 106"/>
              <p:cNvSpPr>
                <a:spLocks noEditPoints="1"/>
              </p:cNvSpPr>
              <p:nvPr/>
            </p:nvSpPr>
            <p:spPr bwMode="auto">
              <a:xfrm>
                <a:off x="5390" y="7067"/>
                <a:ext cx="978" cy="1892"/>
              </a:xfrm>
              <a:custGeom>
                <a:avLst/>
                <a:gdLst/>
                <a:ahLst/>
                <a:cxnLst>
                  <a:cxn ang="0">
                    <a:pos x="349" y="254"/>
                  </a:cxn>
                  <a:cxn ang="0">
                    <a:pos x="22" y="949"/>
                  </a:cxn>
                  <a:cxn ang="0">
                    <a:pos x="545" y="1870"/>
                  </a:cxn>
                  <a:cxn ang="0">
                    <a:pos x="560" y="1855"/>
                  </a:cxn>
                  <a:cxn ang="0">
                    <a:pos x="589" y="1826"/>
                  </a:cxn>
                  <a:cxn ang="0">
                    <a:pos x="654" y="1761"/>
                  </a:cxn>
                  <a:cxn ang="0">
                    <a:pos x="760" y="1633"/>
                  </a:cxn>
                  <a:cxn ang="0">
                    <a:pos x="811" y="1517"/>
                  </a:cxn>
                  <a:cxn ang="0">
                    <a:pos x="822" y="1397"/>
                  </a:cxn>
                  <a:cxn ang="0">
                    <a:pos x="814" y="1306"/>
                  </a:cxn>
                  <a:cxn ang="0">
                    <a:pos x="807" y="1259"/>
                  </a:cxn>
                  <a:cxn ang="0">
                    <a:pos x="807" y="1251"/>
                  </a:cxn>
                  <a:cxn ang="0">
                    <a:pos x="807" y="1248"/>
                  </a:cxn>
                  <a:cxn ang="0">
                    <a:pos x="818" y="1226"/>
                  </a:cxn>
                  <a:cxn ang="0">
                    <a:pos x="840" y="1168"/>
                  </a:cxn>
                  <a:cxn ang="0">
                    <a:pos x="884" y="1058"/>
                  </a:cxn>
                  <a:cxn ang="0">
                    <a:pos x="938" y="909"/>
                  </a:cxn>
                  <a:cxn ang="0">
                    <a:pos x="956" y="786"/>
                  </a:cxn>
                  <a:cxn ang="0">
                    <a:pos x="938" y="662"/>
                  </a:cxn>
                  <a:cxn ang="0">
                    <a:pos x="905" y="593"/>
                  </a:cxn>
                  <a:cxn ang="0">
                    <a:pos x="894" y="571"/>
                  </a:cxn>
                  <a:cxn ang="0">
                    <a:pos x="894" y="549"/>
                  </a:cxn>
                  <a:cxn ang="0">
                    <a:pos x="905" y="509"/>
                  </a:cxn>
                  <a:cxn ang="0">
                    <a:pos x="927" y="433"/>
                  </a:cxn>
                  <a:cxn ang="0">
                    <a:pos x="942" y="291"/>
                  </a:cxn>
                  <a:cxn ang="0">
                    <a:pos x="934" y="218"/>
                  </a:cxn>
                  <a:cxn ang="0">
                    <a:pos x="887" y="120"/>
                  </a:cxn>
                  <a:cxn ang="0">
                    <a:pos x="825" y="58"/>
                  </a:cxn>
                  <a:cxn ang="0">
                    <a:pos x="774" y="25"/>
                  </a:cxn>
                  <a:cxn ang="0">
                    <a:pos x="767" y="0"/>
                  </a:cxn>
                  <a:cxn ang="0">
                    <a:pos x="778" y="3"/>
                  </a:cxn>
                  <a:cxn ang="0">
                    <a:pos x="833" y="36"/>
                  </a:cxn>
                  <a:cxn ang="0">
                    <a:pos x="902" y="105"/>
                  </a:cxn>
                  <a:cxn ang="0">
                    <a:pos x="953" y="214"/>
                  </a:cxn>
                  <a:cxn ang="0">
                    <a:pos x="960" y="291"/>
                  </a:cxn>
                  <a:cxn ang="0">
                    <a:pos x="949" y="422"/>
                  </a:cxn>
                  <a:cxn ang="0">
                    <a:pos x="927" y="509"/>
                  </a:cxn>
                  <a:cxn ang="0">
                    <a:pos x="916" y="549"/>
                  </a:cxn>
                  <a:cxn ang="0">
                    <a:pos x="913" y="564"/>
                  </a:cxn>
                  <a:cxn ang="0">
                    <a:pos x="913" y="567"/>
                  </a:cxn>
                  <a:cxn ang="0">
                    <a:pos x="942" y="614"/>
                  </a:cxn>
                  <a:cxn ang="0">
                    <a:pos x="971" y="716"/>
                  </a:cxn>
                  <a:cxn ang="0">
                    <a:pos x="971" y="844"/>
                  </a:cxn>
                  <a:cxn ang="0">
                    <a:pos x="934" y="986"/>
                  </a:cxn>
                  <a:cxn ang="0">
                    <a:pos x="880" y="1120"/>
                  </a:cxn>
                  <a:cxn ang="0">
                    <a:pos x="847" y="1204"/>
                  </a:cxn>
                  <a:cxn ang="0">
                    <a:pos x="833" y="1244"/>
                  </a:cxn>
                  <a:cxn ang="0">
                    <a:pos x="829" y="1255"/>
                  </a:cxn>
                  <a:cxn ang="0">
                    <a:pos x="836" y="1291"/>
                  </a:cxn>
                  <a:cxn ang="0">
                    <a:pos x="844" y="1397"/>
                  </a:cxn>
                  <a:cxn ang="0">
                    <a:pos x="829" y="1524"/>
                  </a:cxn>
                  <a:cxn ang="0">
                    <a:pos x="774" y="1648"/>
                  </a:cxn>
                  <a:cxn ang="0">
                    <a:pos x="684" y="1761"/>
                  </a:cxn>
                  <a:cxn ang="0">
                    <a:pos x="607" y="1841"/>
                  </a:cxn>
                  <a:cxn ang="0">
                    <a:pos x="560" y="1881"/>
                  </a:cxn>
                  <a:cxn ang="0">
                    <a:pos x="549" y="1892"/>
                  </a:cxn>
                  <a:cxn ang="0">
                    <a:pos x="0" y="942"/>
                  </a:cxn>
                  <a:cxn ang="0">
                    <a:pos x="327" y="243"/>
                  </a:cxn>
                  <a:cxn ang="0">
                    <a:pos x="767" y="0"/>
                  </a:cxn>
                </a:cxnLst>
                <a:rect l="0" t="0" r="r" b="b"/>
                <a:pathLst>
                  <a:path w="978" h="1892">
                    <a:moveTo>
                      <a:pt x="767" y="21"/>
                    </a:moveTo>
                    <a:lnTo>
                      <a:pt x="349" y="254"/>
                    </a:lnTo>
                    <a:lnTo>
                      <a:pt x="385" y="527"/>
                    </a:lnTo>
                    <a:lnTo>
                      <a:pt x="22" y="949"/>
                    </a:lnTo>
                    <a:lnTo>
                      <a:pt x="127" y="1659"/>
                    </a:lnTo>
                    <a:lnTo>
                      <a:pt x="545" y="1870"/>
                    </a:lnTo>
                    <a:lnTo>
                      <a:pt x="553" y="1863"/>
                    </a:lnTo>
                    <a:lnTo>
                      <a:pt x="560" y="1855"/>
                    </a:lnTo>
                    <a:lnTo>
                      <a:pt x="574" y="1844"/>
                    </a:lnTo>
                    <a:lnTo>
                      <a:pt x="589" y="1826"/>
                    </a:lnTo>
                    <a:lnTo>
                      <a:pt x="611" y="1808"/>
                    </a:lnTo>
                    <a:lnTo>
                      <a:pt x="654" y="1761"/>
                    </a:lnTo>
                    <a:lnTo>
                      <a:pt x="705" y="1702"/>
                    </a:lnTo>
                    <a:lnTo>
                      <a:pt x="760" y="1633"/>
                    </a:lnTo>
                    <a:lnTo>
                      <a:pt x="789" y="1579"/>
                    </a:lnTo>
                    <a:lnTo>
                      <a:pt x="811" y="1517"/>
                    </a:lnTo>
                    <a:lnTo>
                      <a:pt x="818" y="1455"/>
                    </a:lnTo>
                    <a:lnTo>
                      <a:pt x="822" y="1397"/>
                    </a:lnTo>
                    <a:lnTo>
                      <a:pt x="822" y="1346"/>
                    </a:lnTo>
                    <a:lnTo>
                      <a:pt x="814" y="1306"/>
                    </a:lnTo>
                    <a:lnTo>
                      <a:pt x="811" y="1273"/>
                    </a:lnTo>
                    <a:lnTo>
                      <a:pt x="807" y="1259"/>
                    </a:lnTo>
                    <a:lnTo>
                      <a:pt x="807" y="1255"/>
                    </a:lnTo>
                    <a:lnTo>
                      <a:pt x="807" y="1251"/>
                    </a:lnTo>
                    <a:lnTo>
                      <a:pt x="807" y="1248"/>
                    </a:lnTo>
                    <a:lnTo>
                      <a:pt x="807" y="1248"/>
                    </a:lnTo>
                    <a:lnTo>
                      <a:pt x="811" y="1240"/>
                    </a:lnTo>
                    <a:lnTo>
                      <a:pt x="818" y="1226"/>
                    </a:lnTo>
                    <a:lnTo>
                      <a:pt x="825" y="1204"/>
                    </a:lnTo>
                    <a:lnTo>
                      <a:pt x="840" y="1168"/>
                    </a:lnTo>
                    <a:lnTo>
                      <a:pt x="858" y="1120"/>
                    </a:lnTo>
                    <a:lnTo>
                      <a:pt x="884" y="1058"/>
                    </a:lnTo>
                    <a:lnTo>
                      <a:pt x="916" y="978"/>
                    </a:lnTo>
                    <a:lnTo>
                      <a:pt x="938" y="909"/>
                    </a:lnTo>
                    <a:lnTo>
                      <a:pt x="953" y="844"/>
                    </a:lnTo>
                    <a:lnTo>
                      <a:pt x="956" y="786"/>
                    </a:lnTo>
                    <a:lnTo>
                      <a:pt x="949" y="716"/>
                    </a:lnTo>
                    <a:lnTo>
                      <a:pt x="938" y="662"/>
                    </a:lnTo>
                    <a:lnTo>
                      <a:pt x="920" y="622"/>
                    </a:lnTo>
                    <a:lnTo>
                      <a:pt x="905" y="593"/>
                    </a:lnTo>
                    <a:lnTo>
                      <a:pt x="898" y="578"/>
                    </a:lnTo>
                    <a:lnTo>
                      <a:pt x="894" y="571"/>
                    </a:lnTo>
                    <a:lnTo>
                      <a:pt x="891" y="564"/>
                    </a:lnTo>
                    <a:lnTo>
                      <a:pt x="894" y="549"/>
                    </a:lnTo>
                    <a:lnTo>
                      <a:pt x="898" y="531"/>
                    </a:lnTo>
                    <a:lnTo>
                      <a:pt x="905" y="509"/>
                    </a:lnTo>
                    <a:lnTo>
                      <a:pt x="916" y="480"/>
                    </a:lnTo>
                    <a:lnTo>
                      <a:pt x="927" y="433"/>
                    </a:lnTo>
                    <a:lnTo>
                      <a:pt x="934" y="367"/>
                    </a:lnTo>
                    <a:lnTo>
                      <a:pt x="942" y="291"/>
                    </a:lnTo>
                    <a:lnTo>
                      <a:pt x="942" y="283"/>
                    </a:lnTo>
                    <a:lnTo>
                      <a:pt x="934" y="218"/>
                    </a:lnTo>
                    <a:lnTo>
                      <a:pt x="913" y="167"/>
                    </a:lnTo>
                    <a:lnTo>
                      <a:pt x="887" y="120"/>
                    </a:lnTo>
                    <a:lnTo>
                      <a:pt x="854" y="83"/>
                    </a:lnTo>
                    <a:lnTo>
                      <a:pt x="825" y="58"/>
                    </a:lnTo>
                    <a:lnTo>
                      <a:pt x="796" y="36"/>
                    </a:lnTo>
                    <a:lnTo>
                      <a:pt x="774" y="25"/>
                    </a:lnTo>
                    <a:lnTo>
                      <a:pt x="767" y="21"/>
                    </a:lnTo>
                    <a:close/>
                    <a:moveTo>
                      <a:pt x="767" y="0"/>
                    </a:moveTo>
                    <a:lnTo>
                      <a:pt x="771" y="0"/>
                    </a:lnTo>
                    <a:lnTo>
                      <a:pt x="778" y="3"/>
                    </a:lnTo>
                    <a:lnTo>
                      <a:pt x="800" y="18"/>
                    </a:lnTo>
                    <a:lnTo>
                      <a:pt x="833" y="36"/>
                    </a:lnTo>
                    <a:lnTo>
                      <a:pt x="865" y="65"/>
                    </a:lnTo>
                    <a:lnTo>
                      <a:pt x="902" y="105"/>
                    </a:lnTo>
                    <a:lnTo>
                      <a:pt x="931" y="152"/>
                    </a:lnTo>
                    <a:lnTo>
                      <a:pt x="953" y="214"/>
                    </a:lnTo>
                    <a:lnTo>
                      <a:pt x="960" y="283"/>
                    </a:lnTo>
                    <a:lnTo>
                      <a:pt x="960" y="291"/>
                    </a:lnTo>
                    <a:lnTo>
                      <a:pt x="956" y="363"/>
                    </a:lnTo>
                    <a:lnTo>
                      <a:pt x="949" y="422"/>
                    </a:lnTo>
                    <a:lnTo>
                      <a:pt x="938" y="473"/>
                    </a:lnTo>
                    <a:lnTo>
                      <a:pt x="927" y="509"/>
                    </a:lnTo>
                    <a:lnTo>
                      <a:pt x="920" y="534"/>
                    </a:lnTo>
                    <a:lnTo>
                      <a:pt x="916" y="549"/>
                    </a:lnTo>
                    <a:lnTo>
                      <a:pt x="913" y="556"/>
                    </a:lnTo>
                    <a:lnTo>
                      <a:pt x="913" y="564"/>
                    </a:lnTo>
                    <a:lnTo>
                      <a:pt x="913" y="564"/>
                    </a:lnTo>
                    <a:lnTo>
                      <a:pt x="913" y="567"/>
                    </a:lnTo>
                    <a:lnTo>
                      <a:pt x="924" y="582"/>
                    </a:lnTo>
                    <a:lnTo>
                      <a:pt x="942" y="614"/>
                    </a:lnTo>
                    <a:lnTo>
                      <a:pt x="956" y="658"/>
                    </a:lnTo>
                    <a:lnTo>
                      <a:pt x="971" y="716"/>
                    </a:lnTo>
                    <a:lnTo>
                      <a:pt x="978" y="786"/>
                    </a:lnTo>
                    <a:lnTo>
                      <a:pt x="971" y="844"/>
                    </a:lnTo>
                    <a:lnTo>
                      <a:pt x="960" y="913"/>
                    </a:lnTo>
                    <a:lnTo>
                      <a:pt x="934" y="986"/>
                    </a:lnTo>
                    <a:lnTo>
                      <a:pt x="905" y="1062"/>
                    </a:lnTo>
                    <a:lnTo>
                      <a:pt x="880" y="1120"/>
                    </a:lnTo>
                    <a:lnTo>
                      <a:pt x="862" y="1168"/>
                    </a:lnTo>
                    <a:lnTo>
                      <a:pt x="847" y="1204"/>
                    </a:lnTo>
                    <a:lnTo>
                      <a:pt x="836" y="1226"/>
                    </a:lnTo>
                    <a:lnTo>
                      <a:pt x="833" y="1244"/>
                    </a:lnTo>
                    <a:lnTo>
                      <a:pt x="829" y="1251"/>
                    </a:lnTo>
                    <a:lnTo>
                      <a:pt x="829" y="1255"/>
                    </a:lnTo>
                    <a:lnTo>
                      <a:pt x="829" y="1262"/>
                    </a:lnTo>
                    <a:lnTo>
                      <a:pt x="836" y="1291"/>
                    </a:lnTo>
                    <a:lnTo>
                      <a:pt x="840" y="1339"/>
                    </a:lnTo>
                    <a:lnTo>
                      <a:pt x="844" y="1397"/>
                    </a:lnTo>
                    <a:lnTo>
                      <a:pt x="840" y="1459"/>
                    </a:lnTo>
                    <a:lnTo>
                      <a:pt x="829" y="1524"/>
                    </a:lnTo>
                    <a:lnTo>
                      <a:pt x="807" y="1586"/>
                    </a:lnTo>
                    <a:lnTo>
                      <a:pt x="774" y="1648"/>
                    </a:lnTo>
                    <a:lnTo>
                      <a:pt x="727" y="1706"/>
                    </a:lnTo>
                    <a:lnTo>
                      <a:pt x="684" y="1761"/>
                    </a:lnTo>
                    <a:lnTo>
                      <a:pt x="644" y="1804"/>
                    </a:lnTo>
                    <a:lnTo>
                      <a:pt x="607" y="1841"/>
                    </a:lnTo>
                    <a:lnTo>
                      <a:pt x="578" y="1866"/>
                    </a:lnTo>
                    <a:lnTo>
                      <a:pt x="560" y="1881"/>
                    </a:lnTo>
                    <a:lnTo>
                      <a:pt x="553" y="1888"/>
                    </a:lnTo>
                    <a:lnTo>
                      <a:pt x="549" y="1892"/>
                    </a:lnTo>
                    <a:lnTo>
                      <a:pt x="109" y="1673"/>
                    </a:lnTo>
                    <a:lnTo>
                      <a:pt x="0" y="942"/>
                    </a:lnTo>
                    <a:lnTo>
                      <a:pt x="364" y="524"/>
                    </a:lnTo>
                    <a:lnTo>
                      <a:pt x="327" y="243"/>
                    </a:lnTo>
                    <a:lnTo>
                      <a:pt x="760" y="0"/>
                    </a:lnTo>
                    <a:lnTo>
                      <a:pt x="767"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88875" name="Freeform 107"/>
              <p:cNvSpPr>
                <a:spLocks/>
              </p:cNvSpPr>
              <p:nvPr/>
            </p:nvSpPr>
            <p:spPr bwMode="auto">
              <a:xfrm>
                <a:off x="4550" y="8740"/>
                <a:ext cx="105" cy="313"/>
              </a:xfrm>
              <a:custGeom>
                <a:avLst/>
                <a:gdLst/>
                <a:ahLst/>
                <a:cxnLst>
                  <a:cxn ang="0">
                    <a:pos x="87" y="0"/>
                  </a:cxn>
                  <a:cxn ang="0">
                    <a:pos x="105" y="0"/>
                  </a:cxn>
                  <a:cxn ang="0">
                    <a:pos x="102" y="84"/>
                  </a:cxn>
                  <a:cxn ang="0">
                    <a:pos x="80" y="164"/>
                  </a:cxn>
                  <a:cxn ang="0">
                    <a:pos x="43" y="241"/>
                  </a:cxn>
                  <a:cxn ang="0">
                    <a:pos x="0" y="313"/>
                  </a:cxn>
                  <a:cxn ang="0">
                    <a:pos x="40" y="241"/>
                  </a:cxn>
                  <a:cxn ang="0">
                    <a:pos x="69" y="160"/>
                  </a:cxn>
                  <a:cxn ang="0">
                    <a:pos x="83" y="80"/>
                  </a:cxn>
                  <a:cxn ang="0">
                    <a:pos x="87" y="0"/>
                  </a:cxn>
                </a:cxnLst>
                <a:rect l="0" t="0" r="r" b="b"/>
                <a:pathLst>
                  <a:path w="105" h="313">
                    <a:moveTo>
                      <a:pt x="87" y="0"/>
                    </a:moveTo>
                    <a:lnTo>
                      <a:pt x="105" y="0"/>
                    </a:lnTo>
                    <a:lnTo>
                      <a:pt x="102" y="84"/>
                    </a:lnTo>
                    <a:lnTo>
                      <a:pt x="80" y="164"/>
                    </a:lnTo>
                    <a:lnTo>
                      <a:pt x="43" y="241"/>
                    </a:lnTo>
                    <a:lnTo>
                      <a:pt x="0" y="313"/>
                    </a:lnTo>
                    <a:lnTo>
                      <a:pt x="40" y="241"/>
                    </a:lnTo>
                    <a:lnTo>
                      <a:pt x="69" y="160"/>
                    </a:lnTo>
                    <a:lnTo>
                      <a:pt x="83" y="80"/>
                    </a:lnTo>
                    <a:lnTo>
                      <a:pt x="87"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88876" name="Freeform 108"/>
              <p:cNvSpPr>
                <a:spLocks/>
              </p:cNvSpPr>
              <p:nvPr/>
            </p:nvSpPr>
            <p:spPr bwMode="auto">
              <a:xfrm>
                <a:off x="5124" y="9119"/>
                <a:ext cx="77" cy="305"/>
              </a:xfrm>
              <a:custGeom>
                <a:avLst/>
                <a:gdLst/>
                <a:ahLst/>
                <a:cxnLst>
                  <a:cxn ang="0">
                    <a:pos x="69" y="0"/>
                  </a:cxn>
                  <a:cxn ang="0">
                    <a:pos x="77" y="80"/>
                  </a:cxn>
                  <a:cxn ang="0">
                    <a:pos x="62" y="156"/>
                  </a:cxn>
                  <a:cxn ang="0">
                    <a:pos x="33" y="233"/>
                  </a:cxn>
                  <a:cxn ang="0">
                    <a:pos x="0" y="305"/>
                  </a:cxn>
                  <a:cxn ang="0">
                    <a:pos x="29" y="233"/>
                  </a:cxn>
                  <a:cxn ang="0">
                    <a:pos x="51" y="156"/>
                  </a:cxn>
                  <a:cxn ang="0">
                    <a:pos x="59" y="80"/>
                  </a:cxn>
                  <a:cxn ang="0">
                    <a:pos x="48" y="3"/>
                  </a:cxn>
                  <a:cxn ang="0">
                    <a:pos x="69" y="0"/>
                  </a:cxn>
                </a:cxnLst>
                <a:rect l="0" t="0" r="r" b="b"/>
                <a:pathLst>
                  <a:path w="77" h="305">
                    <a:moveTo>
                      <a:pt x="69" y="0"/>
                    </a:moveTo>
                    <a:lnTo>
                      <a:pt x="77" y="80"/>
                    </a:lnTo>
                    <a:lnTo>
                      <a:pt x="62" y="156"/>
                    </a:lnTo>
                    <a:lnTo>
                      <a:pt x="33" y="233"/>
                    </a:lnTo>
                    <a:lnTo>
                      <a:pt x="0" y="305"/>
                    </a:lnTo>
                    <a:lnTo>
                      <a:pt x="29" y="233"/>
                    </a:lnTo>
                    <a:lnTo>
                      <a:pt x="51" y="156"/>
                    </a:lnTo>
                    <a:lnTo>
                      <a:pt x="59" y="80"/>
                    </a:lnTo>
                    <a:lnTo>
                      <a:pt x="48" y="3"/>
                    </a:lnTo>
                    <a:lnTo>
                      <a:pt x="69"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88877" name="Freeform 109"/>
              <p:cNvSpPr>
                <a:spLocks/>
              </p:cNvSpPr>
              <p:nvPr/>
            </p:nvSpPr>
            <p:spPr bwMode="auto">
              <a:xfrm>
                <a:off x="5193" y="9159"/>
                <a:ext cx="33" cy="160"/>
              </a:xfrm>
              <a:custGeom>
                <a:avLst/>
                <a:gdLst/>
                <a:ahLst/>
                <a:cxnLst>
                  <a:cxn ang="0">
                    <a:pos x="19" y="0"/>
                  </a:cxn>
                  <a:cxn ang="0">
                    <a:pos x="33" y="14"/>
                  </a:cxn>
                  <a:cxn ang="0">
                    <a:pos x="19" y="47"/>
                  </a:cxn>
                  <a:cxn ang="0">
                    <a:pos x="11" y="84"/>
                  </a:cxn>
                  <a:cxn ang="0">
                    <a:pos x="8" y="124"/>
                  </a:cxn>
                  <a:cxn ang="0">
                    <a:pos x="11" y="160"/>
                  </a:cxn>
                  <a:cxn ang="0">
                    <a:pos x="0" y="109"/>
                  </a:cxn>
                  <a:cxn ang="0">
                    <a:pos x="0" y="54"/>
                  </a:cxn>
                  <a:cxn ang="0">
                    <a:pos x="19" y="0"/>
                  </a:cxn>
                </a:cxnLst>
                <a:rect l="0" t="0" r="r" b="b"/>
                <a:pathLst>
                  <a:path w="33" h="160">
                    <a:moveTo>
                      <a:pt x="19" y="0"/>
                    </a:moveTo>
                    <a:lnTo>
                      <a:pt x="33" y="14"/>
                    </a:lnTo>
                    <a:lnTo>
                      <a:pt x="19" y="47"/>
                    </a:lnTo>
                    <a:lnTo>
                      <a:pt x="11" y="84"/>
                    </a:lnTo>
                    <a:lnTo>
                      <a:pt x="8" y="124"/>
                    </a:lnTo>
                    <a:lnTo>
                      <a:pt x="11" y="160"/>
                    </a:lnTo>
                    <a:lnTo>
                      <a:pt x="0" y="109"/>
                    </a:lnTo>
                    <a:lnTo>
                      <a:pt x="0" y="54"/>
                    </a:lnTo>
                    <a:lnTo>
                      <a:pt x="19"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88878" name="Freeform 110"/>
              <p:cNvSpPr>
                <a:spLocks/>
              </p:cNvSpPr>
              <p:nvPr/>
            </p:nvSpPr>
            <p:spPr bwMode="auto">
              <a:xfrm>
                <a:off x="4637" y="8769"/>
                <a:ext cx="44" cy="186"/>
              </a:xfrm>
              <a:custGeom>
                <a:avLst/>
                <a:gdLst/>
                <a:ahLst/>
                <a:cxnLst>
                  <a:cxn ang="0">
                    <a:pos x="25" y="0"/>
                  </a:cxn>
                  <a:cxn ang="0">
                    <a:pos x="44" y="11"/>
                  </a:cxn>
                  <a:cxn ang="0">
                    <a:pos x="22" y="66"/>
                  </a:cxn>
                  <a:cxn ang="0">
                    <a:pos x="7" y="124"/>
                  </a:cxn>
                  <a:cxn ang="0">
                    <a:pos x="4" y="186"/>
                  </a:cxn>
                  <a:cxn ang="0">
                    <a:pos x="0" y="124"/>
                  </a:cxn>
                  <a:cxn ang="0">
                    <a:pos x="7" y="62"/>
                  </a:cxn>
                  <a:cxn ang="0">
                    <a:pos x="25" y="0"/>
                  </a:cxn>
                </a:cxnLst>
                <a:rect l="0" t="0" r="r" b="b"/>
                <a:pathLst>
                  <a:path w="44" h="186">
                    <a:moveTo>
                      <a:pt x="25" y="0"/>
                    </a:moveTo>
                    <a:lnTo>
                      <a:pt x="44" y="11"/>
                    </a:lnTo>
                    <a:lnTo>
                      <a:pt x="22" y="66"/>
                    </a:lnTo>
                    <a:lnTo>
                      <a:pt x="7" y="124"/>
                    </a:lnTo>
                    <a:lnTo>
                      <a:pt x="4" y="186"/>
                    </a:lnTo>
                    <a:lnTo>
                      <a:pt x="0" y="124"/>
                    </a:lnTo>
                    <a:lnTo>
                      <a:pt x="7" y="62"/>
                    </a:lnTo>
                    <a:lnTo>
                      <a:pt x="25"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88879" name="Freeform 111"/>
              <p:cNvSpPr>
                <a:spLocks/>
              </p:cNvSpPr>
              <p:nvPr/>
            </p:nvSpPr>
            <p:spPr bwMode="auto">
              <a:xfrm>
                <a:off x="5063" y="8042"/>
                <a:ext cx="960" cy="1393"/>
              </a:xfrm>
              <a:custGeom>
                <a:avLst/>
                <a:gdLst/>
                <a:ahLst/>
                <a:cxnLst>
                  <a:cxn ang="0">
                    <a:pos x="327" y="7"/>
                  </a:cxn>
                  <a:cxn ang="0">
                    <a:pos x="403" y="32"/>
                  </a:cxn>
                  <a:cxn ang="0">
                    <a:pos x="440" y="32"/>
                  </a:cxn>
                  <a:cxn ang="0">
                    <a:pos x="450" y="22"/>
                  </a:cxn>
                  <a:cxn ang="0">
                    <a:pos x="450" y="11"/>
                  </a:cxn>
                  <a:cxn ang="0">
                    <a:pos x="458" y="11"/>
                  </a:cxn>
                  <a:cxn ang="0">
                    <a:pos x="516" y="36"/>
                  </a:cxn>
                  <a:cxn ang="0">
                    <a:pos x="603" y="87"/>
                  </a:cxn>
                  <a:cxn ang="0">
                    <a:pos x="701" y="174"/>
                  </a:cxn>
                  <a:cxn ang="0">
                    <a:pos x="781" y="298"/>
                  </a:cxn>
                  <a:cxn ang="0">
                    <a:pos x="814" y="411"/>
                  </a:cxn>
                  <a:cxn ang="0">
                    <a:pos x="807" y="491"/>
                  </a:cxn>
                  <a:cxn ang="0">
                    <a:pos x="796" y="564"/>
                  </a:cxn>
                  <a:cxn ang="0">
                    <a:pos x="789" y="593"/>
                  </a:cxn>
                  <a:cxn ang="0">
                    <a:pos x="814" y="611"/>
                  </a:cxn>
                  <a:cxn ang="0">
                    <a:pos x="872" y="662"/>
                  </a:cxn>
                  <a:cxn ang="0">
                    <a:pos x="931" y="746"/>
                  </a:cxn>
                  <a:cxn ang="0">
                    <a:pos x="960" y="866"/>
                  </a:cxn>
                  <a:cxn ang="0">
                    <a:pos x="934" y="1000"/>
                  </a:cxn>
                  <a:cxn ang="0">
                    <a:pos x="887" y="1128"/>
                  </a:cxn>
                  <a:cxn ang="0">
                    <a:pos x="821" y="1248"/>
                  </a:cxn>
                  <a:cxn ang="0">
                    <a:pos x="734" y="1342"/>
                  </a:cxn>
                  <a:cxn ang="0">
                    <a:pos x="625" y="1390"/>
                  </a:cxn>
                  <a:cxn ang="0">
                    <a:pos x="494" y="1382"/>
                  </a:cxn>
                  <a:cxn ang="0">
                    <a:pos x="323" y="1310"/>
                  </a:cxn>
                  <a:cxn ang="0">
                    <a:pos x="170" y="1208"/>
                  </a:cxn>
                  <a:cxn ang="0">
                    <a:pos x="54" y="1073"/>
                  </a:cxn>
                  <a:cxn ang="0">
                    <a:pos x="0" y="913"/>
                  </a:cxn>
                  <a:cxn ang="0">
                    <a:pos x="18" y="713"/>
                  </a:cxn>
                  <a:cxn ang="0">
                    <a:pos x="50" y="531"/>
                  </a:cxn>
                  <a:cxn ang="0">
                    <a:pos x="76" y="407"/>
                  </a:cxn>
                  <a:cxn ang="0">
                    <a:pos x="87" y="364"/>
                  </a:cxn>
                  <a:cxn ang="0">
                    <a:pos x="94" y="327"/>
                  </a:cxn>
                  <a:cxn ang="0">
                    <a:pos x="120" y="240"/>
                  </a:cxn>
                  <a:cxn ang="0">
                    <a:pos x="163" y="134"/>
                  </a:cxn>
                  <a:cxn ang="0">
                    <a:pos x="218" y="43"/>
                  </a:cxn>
                  <a:cxn ang="0">
                    <a:pos x="287" y="0"/>
                  </a:cxn>
                </a:cxnLst>
                <a:rect l="0" t="0" r="r" b="b"/>
                <a:pathLst>
                  <a:path w="960" h="1393">
                    <a:moveTo>
                      <a:pt x="287" y="0"/>
                    </a:moveTo>
                    <a:lnTo>
                      <a:pt x="327" y="7"/>
                    </a:lnTo>
                    <a:lnTo>
                      <a:pt x="370" y="25"/>
                    </a:lnTo>
                    <a:lnTo>
                      <a:pt x="403" y="32"/>
                    </a:lnTo>
                    <a:lnTo>
                      <a:pt x="425" y="36"/>
                    </a:lnTo>
                    <a:lnTo>
                      <a:pt x="440" y="32"/>
                    </a:lnTo>
                    <a:lnTo>
                      <a:pt x="450" y="29"/>
                    </a:lnTo>
                    <a:lnTo>
                      <a:pt x="450" y="22"/>
                    </a:lnTo>
                    <a:lnTo>
                      <a:pt x="450" y="14"/>
                    </a:lnTo>
                    <a:lnTo>
                      <a:pt x="450" y="11"/>
                    </a:lnTo>
                    <a:lnTo>
                      <a:pt x="450" y="7"/>
                    </a:lnTo>
                    <a:lnTo>
                      <a:pt x="458" y="11"/>
                    </a:lnTo>
                    <a:lnTo>
                      <a:pt x="480" y="18"/>
                    </a:lnTo>
                    <a:lnTo>
                      <a:pt x="516" y="36"/>
                    </a:lnTo>
                    <a:lnTo>
                      <a:pt x="556" y="58"/>
                    </a:lnTo>
                    <a:lnTo>
                      <a:pt x="603" y="87"/>
                    </a:lnTo>
                    <a:lnTo>
                      <a:pt x="654" y="127"/>
                    </a:lnTo>
                    <a:lnTo>
                      <a:pt x="701" y="174"/>
                    </a:lnTo>
                    <a:lnTo>
                      <a:pt x="745" y="233"/>
                    </a:lnTo>
                    <a:lnTo>
                      <a:pt x="781" y="298"/>
                    </a:lnTo>
                    <a:lnTo>
                      <a:pt x="811" y="378"/>
                    </a:lnTo>
                    <a:lnTo>
                      <a:pt x="814" y="411"/>
                    </a:lnTo>
                    <a:lnTo>
                      <a:pt x="814" y="451"/>
                    </a:lnTo>
                    <a:lnTo>
                      <a:pt x="807" y="491"/>
                    </a:lnTo>
                    <a:lnTo>
                      <a:pt x="800" y="531"/>
                    </a:lnTo>
                    <a:lnTo>
                      <a:pt x="796" y="564"/>
                    </a:lnTo>
                    <a:lnTo>
                      <a:pt x="789" y="586"/>
                    </a:lnTo>
                    <a:lnTo>
                      <a:pt x="789" y="593"/>
                    </a:lnTo>
                    <a:lnTo>
                      <a:pt x="796" y="596"/>
                    </a:lnTo>
                    <a:lnTo>
                      <a:pt x="814" y="611"/>
                    </a:lnTo>
                    <a:lnTo>
                      <a:pt x="840" y="633"/>
                    </a:lnTo>
                    <a:lnTo>
                      <a:pt x="872" y="662"/>
                    </a:lnTo>
                    <a:lnTo>
                      <a:pt x="905" y="702"/>
                    </a:lnTo>
                    <a:lnTo>
                      <a:pt x="931" y="746"/>
                    </a:lnTo>
                    <a:lnTo>
                      <a:pt x="952" y="804"/>
                    </a:lnTo>
                    <a:lnTo>
                      <a:pt x="960" y="866"/>
                    </a:lnTo>
                    <a:lnTo>
                      <a:pt x="952" y="935"/>
                    </a:lnTo>
                    <a:lnTo>
                      <a:pt x="934" y="1000"/>
                    </a:lnTo>
                    <a:lnTo>
                      <a:pt x="912" y="1062"/>
                    </a:lnTo>
                    <a:lnTo>
                      <a:pt x="887" y="1128"/>
                    </a:lnTo>
                    <a:lnTo>
                      <a:pt x="858" y="1190"/>
                    </a:lnTo>
                    <a:lnTo>
                      <a:pt x="821" y="1248"/>
                    </a:lnTo>
                    <a:lnTo>
                      <a:pt x="778" y="1299"/>
                    </a:lnTo>
                    <a:lnTo>
                      <a:pt x="734" y="1342"/>
                    </a:lnTo>
                    <a:lnTo>
                      <a:pt x="683" y="1372"/>
                    </a:lnTo>
                    <a:lnTo>
                      <a:pt x="625" y="1390"/>
                    </a:lnTo>
                    <a:lnTo>
                      <a:pt x="563" y="1393"/>
                    </a:lnTo>
                    <a:lnTo>
                      <a:pt x="494" y="1382"/>
                    </a:lnTo>
                    <a:lnTo>
                      <a:pt x="407" y="1350"/>
                    </a:lnTo>
                    <a:lnTo>
                      <a:pt x="323" y="1310"/>
                    </a:lnTo>
                    <a:lnTo>
                      <a:pt x="243" y="1262"/>
                    </a:lnTo>
                    <a:lnTo>
                      <a:pt x="170" y="1208"/>
                    </a:lnTo>
                    <a:lnTo>
                      <a:pt x="105" y="1142"/>
                    </a:lnTo>
                    <a:lnTo>
                      <a:pt x="54" y="1073"/>
                    </a:lnTo>
                    <a:lnTo>
                      <a:pt x="18" y="997"/>
                    </a:lnTo>
                    <a:lnTo>
                      <a:pt x="0" y="913"/>
                    </a:lnTo>
                    <a:lnTo>
                      <a:pt x="0" y="826"/>
                    </a:lnTo>
                    <a:lnTo>
                      <a:pt x="18" y="713"/>
                    </a:lnTo>
                    <a:lnTo>
                      <a:pt x="36" y="615"/>
                    </a:lnTo>
                    <a:lnTo>
                      <a:pt x="50" y="531"/>
                    </a:lnTo>
                    <a:lnTo>
                      <a:pt x="65" y="458"/>
                    </a:lnTo>
                    <a:lnTo>
                      <a:pt x="76" y="407"/>
                    </a:lnTo>
                    <a:lnTo>
                      <a:pt x="83" y="375"/>
                    </a:lnTo>
                    <a:lnTo>
                      <a:pt x="87" y="364"/>
                    </a:lnTo>
                    <a:lnTo>
                      <a:pt x="90" y="353"/>
                    </a:lnTo>
                    <a:lnTo>
                      <a:pt x="94" y="327"/>
                    </a:lnTo>
                    <a:lnTo>
                      <a:pt x="105" y="287"/>
                    </a:lnTo>
                    <a:lnTo>
                      <a:pt x="120" y="240"/>
                    </a:lnTo>
                    <a:lnTo>
                      <a:pt x="138" y="189"/>
                    </a:lnTo>
                    <a:lnTo>
                      <a:pt x="163" y="134"/>
                    </a:lnTo>
                    <a:lnTo>
                      <a:pt x="189" y="87"/>
                    </a:lnTo>
                    <a:lnTo>
                      <a:pt x="218" y="43"/>
                    </a:lnTo>
                    <a:lnTo>
                      <a:pt x="250" y="14"/>
                    </a:lnTo>
                    <a:lnTo>
                      <a:pt x="287" y="0"/>
                    </a:lnTo>
                    <a:close/>
                  </a:path>
                </a:pathLst>
              </a:custGeom>
              <a:solidFill>
                <a:srgbClr val="E3EBE9"/>
              </a:solidFill>
              <a:ln w="0">
                <a:solidFill>
                  <a:srgbClr val="E3EBE9"/>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88880" name="Freeform 112"/>
              <p:cNvSpPr>
                <a:spLocks noEditPoints="1"/>
              </p:cNvSpPr>
              <p:nvPr/>
            </p:nvSpPr>
            <p:spPr bwMode="auto">
              <a:xfrm>
                <a:off x="5052" y="8031"/>
                <a:ext cx="978" cy="1415"/>
              </a:xfrm>
              <a:custGeom>
                <a:avLst/>
                <a:gdLst/>
                <a:ahLst/>
                <a:cxnLst>
                  <a:cxn ang="0">
                    <a:pos x="269" y="33"/>
                  </a:cxn>
                  <a:cxn ang="0">
                    <a:pos x="203" y="109"/>
                  </a:cxn>
                  <a:cxn ang="0">
                    <a:pos x="134" y="280"/>
                  </a:cxn>
                  <a:cxn ang="0">
                    <a:pos x="109" y="371"/>
                  </a:cxn>
                  <a:cxn ang="0">
                    <a:pos x="109" y="378"/>
                  </a:cxn>
                  <a:cxn ang="0">
                    <a:pos x="105" y="386"/>
                  </a:cxn>
                  <a:cxn ang="0">
                    <a:pos x="91" y="451"/>
                  </a:cxn>
                  <a:cxn ang="0">
                    <a:pos x="43" y="709"/>
                  </a:cxn>
                  <a:cxn ang="0">
                    <a:pos x="18" y="891"/>
                  </a:cxn>
                  <a:cxn ang="0">
                    <a:pos x="109" y="1131"/>
                  </a:cxn>
                  <a:cxn ang="0">
                    <a:pos x="331" y="1306"/>
                  </a:cxn>
                  <a:cxn ang="0">
                    <a:pos x="552" y="1393"/>
                  </a:cxn>
                  <a:cxn ang="0">
                    <a:pos x="683" y="1375"/>
                  </a:cxn>
                  <a:cxn ang="0">
                    <a:pos x="829" y="1244"/>
                  </a:cxn>
                  <a:cxn ang="0">
                    <a:pos x="931" y="1022"/>
                  </a:cxn>
                  <a:cxn ang="0">
                    <a:pos x="952" y="822"/>
                  </a:cxn>
                  <a:cxn ang="0">
                    <a:pos x="883" y="691"/>
                  </a:cxn>
                  <a:cxn ang="0">
                    <a:pos x="807" y="622"/>
                  </a:cxn>
                  <a:cxn ang="0">
                    <a:pos x="785" y="611"/>
                  </a:cxn>
                  <a:cxn ang="0">
                    <a:pos x="789" y="593"/>
                  </a:cxn>
                  <a:cxn ang="0">
                    <a:pos x="800" y="560"/>
                  </a:cxn>
                  <a:cxn ang="0">
                    <a:pos x="814" y="429"/>
                  </a:cxn>
                  <a:cxn ang="0">
                    <a:pos x="785" y="316"/>
                  </a:cxn>
                  <a:cxn ang="0">
                    <a:pos x="669" y="156"/>
                  </a:cxn>
                  <a:cxn ang="0">
                    <a:pos x="538" y="62"/>
                  </a:cxn>
                  <a:cxn ang="0">
                    <a:pos x="472" y="33"/>
                  </a:cxn>
                  <a:cxn ang="0">
                    <a:pos x="465" y="47"/>
                  </a:cxn>
                  <a:cxn ang="0">
                    <a:pos x="436" y="58"/>
                  </a:cxn>
                  <a:cxn ang="0">
                    <a:pos x="334" y="29"/>
                  </a:cxn>
                  <a:cxn ang="0">
                    <a:pos x="305" y="0"/>
                  </a:cxn>
                  <a:cxn ang="0">
                    <a:pos x="385" y="25"/>
                  </a:cxn>
                  <a:cxn ang="0">
                    <a:pos x="443" y="36"/>
                  </a:cxn>
                  <a:cxn ang="0">
                    <a:pos x="454" y="33"/>
                  </a:cxn>
                  <a:cxn ang="0">
                    <a:pos x="451" y="22"/>
                  </a:cxn>
                  <a:cxn ang="0">
                    <a:pos x="465" y="7"/>
                  </a:cxn>
                  <a:cxn ang="0">
                    <a:pos x="531" y="36"/>
                  </a:cxn>
                  <a:cxn ang="0">
                    <a:pos x="672" y="131"/>
                  </a:cxn>
                  <a:cxn ang="0">
                    <a:pos x="803" y="305"/>
                  </a:cxn>
                  <a:cxn ang="0">
                    <a:pos x="836" y="429"/>
                  </a:cxn>
                  <a:cxn ang="0">
                    <a:pos x="822" y="546"/>
                  </a:cxn>
                  <a:cxn ang="0">
                    <a:pos x="811" y="600"/>
                  </a:cxn>
                  <a:cxn ang="0">
                    <a:pos x="858" y="637"/>
                  </a:cxn>
                  <a:cxn ang="0">
                    <a:pos x="952" y="757"/>
                  </a:cxn>
                  <a:cxn ang="0">
                    <a:pos x="971" y="950"/>
                  </a:cxn>
                  <a:cxn ang="0">
                    <a:pos x="887" y="1186"/>
                  </a:cxn>
                  <a:cxn ang="0">
                    <a:pos x="734" y="1372"/>
                  </a:cxn>
                  <a:cxn ang="0">
                    <a:pos x="589" y="1415"/>
                  </a:cxn>
                  <a:cxn ang="0">
                    <a:pos x="411" y="1368"/>
                  </a:cxn>
                  <a:cxn ang="0">
                    <a:pos x="160" y="1212"/>
                  </a:cxn>
                  <a:cxn ang="0">
                    <a:pos x="29" y="1033"/>
                  </a:cxn>
                  <a:cxn ang="0">
                    <a:pos x="0" y="862"/>
                  </a:cxn>
                  <a:cxn ang="0">
                    <a:pos x="36" y="626"/>
                  </a:cxn>
                  <a:cxn ang="0">
                    <a:pos x="80" y="415"/>
                  </a:cxn>
                  <a:cxn ang="0">
                    <a:pos x="91" y="364"/>
                  </a:cxn>
                  <a:cxn ang="0">
                    <a:pos x="120" y="258"/>
                  </a:cxn>
                  <a:cxn ang="0">
                    <a:pos x="181" y="105"/>
                  </a:cxn>
                  <a:cxn ang="0">
                    <a:pos x="269" y="11"/>
                  </a:cxn>
                </a:cxnLst>
                <a:rect l="0" t="0" r="r" b="b"/>
                <a:pathLst>
                  <a:path w="978" h="1415">
                    <a:moveTo>
                      <a:pt x="305" y="22"/>
                    </a:moveTo>
                    <a:lnTo>
                      <a:pt x="287" y="25"/>
                    </a:lnTo>
                    <a:lnTo>
                      <a:pt x="269" y="33"/>
                    </a:lnTo>
                    <a:lnTo>
                      <a:pt x="254" y="47"/>
                    </a:lnTo>
                    <a:lnTo>
                      <a:pt x="236" y="62"/>
                    </a:lnTo>
                    <a:lnTo>
                      <a:pt x="203" y="109"/>
                    </a:lnTo>
                    <a:lnTo>
                      <a:pt x="174" y="164"/>
                    </a:lnTo>
                    <a:lnTo>
                      <a:pt x="152" y="222"/>
                    </a:lnTo>
                    <a:lnTo>
                      <a:pt x="134" y="280"/>
                    </a:lnTo>
                    <a:lnTo>
                      <a:pt x="120" y="327"/>
                    </a:lnTo>
                    <a:lnTo>
                      <a:pt x="112" y="360"/>
                    </a:lnTo>
                    <a:lnTo>
                      <a:pt x="109" y="371"/>
                    </a:lnTo>
                    <a:lnTo>
                      <a:pt x="109" y="375"/>
                    </a:lnTo>
                    <a:lnTo>
                      <a:pt x="109" y="378"/>
                    </a:lnTo>
                    <a:lnTo>
                      <a:pt x="109" y="378"/>
                    </a:lnTo>
                    <a:lnTo>
                      <a:pt x="109" y="378"/>
                    </a:lnTo>
                    <a:lnTo>
                      <a:pt x="109" y="378"/>
                    </a:lnTo>
                    <a:lnTo>
                      <a:pt x="105" y="386"/>
                    </a:lnTo>
                    <a:lnTo>
                      <a:pt x="105" y="396"/>
                    </a:lnTo>
                    <a:lnTo>
                      <a:pt x="101" y="411"/>
                    </a:lnTo>
                    <a:lnTo>
                      <a:pt x="91" y="451"/>
                    </a:lnTo>
                    <a:lnTo>
                      <a:pt x="80" y="506"/>
                    </a:lnTo>
                    <a:lnTo>
                      <a:pt x="61" y="597"/>
                    </a:lnTo>
                    <a:lnTo>
                      <a:pt x="43" y="709"/>
                    </a:lnTo>
                    <a:lnTo>
                      <a:pt x="21" y="840"/>
                    </a:lnTo>
                    <a:lnTo>
                      <a:pt x="18" y="866"/>
                    </a:lnTo>
                    <a:lnTo>
                      <a:pt x="18" y="891"/>
                    </a:lnTo>
                    <a:lnTo>
                      <a:pt x="29" y="975"/>
                    </a:lnTo>
                    <a:lnTo>
                      <a:pt x="61" y="1059"/>
                    </a:lnTo>
                    <a:lnTo>
                      <a:pt x="109" y="1131"/>
                    </a:lnTo>
                    <a:lnTo>
                      <a:pt x="174" y="1197"/>
                    </a:lnTo>
                    <a:lnTo>
                      <a:pt x="247" y="1255"/>
                    </a:lnTo>
                    <a:lnTo>
                      <a:pt x="331" y="1306"/>
                    </a:lnTo>
                    <a:lnTo>
                      <a:pt x="418" y="1350"/>
                    </a:lnTo>
                    <a:lnTo>
                      <a:pt x="509" y="1383"/>
                    </a:lnTo>
                    <a:lnTo>
                      <a:pt x="552" y="1393"/>
                    </a:lnTo>
                    <a:lnTo>
                      <a:pt x="589" y="1397"/>
                    </a:lnTo>
                    <a:lnTo>
                      <a:pt x="636" y="1390"/>
                    </a:lnTo>
                    <a:lnTo>
                      <a:pt x="683" y="1375"/>
                    </a:lnTo>
                    <a:lnTo>
                      <a:pt x="723" y="1353"/>
                    </a:lnTo>
                    <a:lnTo>
                      <a:pt x="778" y="1306"/>
                    </a:lnTo>
                    <a:lnTo>
                      <a:pt x="829" y="1244"/>
                    </a:lnTo>
                    <a:lnTo>
                      <a:pt x="869" y="1175"/>
                    </a:lnTo>
                    <a:lnTo>
                      <a:pt x="905" y="1099"/>
                    </a:lnTo>
                    <a:lnTo>
                      <a:pt x="931" y="1022"/>
                    </a:lnTo>
                    <a:lnTo>
                      <a:pt x="952" y="946"/>
                    </a:lnTo>
                    <a:lnTo>
                      <a:pt x="960" y="880"/>
                    </a:lnTo>
                    <a:lnTo>
                      <a:pt x="952" y="822"/>
                    </a:lnTo>
                    <a:lnTo>
                      <a:pt x="938" y="771"/>
                    </a:lnTo>
                    <a:lnTo>
                      <a:pt x="912" y="728"/>
                    </a:lnTo>
                    <a:lnTo>
                      <a:pt x="883" y="691"/>
                    </a:lnTo>
                    <a:lnTo>
                      <a:pt x="854" y="658"/>
                    </a:lnTo>
                    <a:lnTo>
                      <a:pt x="829" y="637"/>
                    </a:lnTo>
                    <a:lnTo>
                      <a:pt x="807" y="622"/>
                    </a:lnTo>
                    <a:lnTo>
                      <a:pt x="796" y="615"/>
                    </a:lnTo>
                    <a:lnTo>
                      <a:pt x="792" y="615"/>
                    </a:lnTo>
                    <a:lnTo>
                      <a:pt x="785" y="611"/>
                    </a:lnTo>
                    <a:lnTo>
                      <a:pt x="789" y="600"/>
                    </a:lnTo>
                    <a:lnTo>
                      <a:pt x="789" y="600"/>
                    </a:lnTo>
                    <a:lnTo>
                      <a:pt x="789" y="593"/>
                    </a:lnTo>
                    <a:lnTo>
                      <a:pt x="792" y="586"/>
                    </a:lnTo>
                    <a:lnTo>
                      <a:pt x="796" y="575"/>
                    </a:lnTo>
                    <a:lnTo>
                      <a:pt x="800" y="560"/>
                    </a:lnTo>
                    <a:lnTo>
                      <a:pt x="803" y="542"/>
                    </a:lnTo>
                    <a:lnTo>
                      <a:pt x="811" y="487"/>
                    </a:lnTo>
                    <a:lnTo>
                      <a:pt x="814" y="429"/>
                    </a:lnTo>
                    <a:lnTo>
                      <a:pt x="814" y="407"/>
                    </a:lnTo>
                    <a:lnTo>
                      <a:pt x="811" y="389"/>
                    </a:lnTo>
                    <a:lnTo>
                      <a:pt x="785" y="316"/>
                    </a:lnTo>
                    <a:lnTo>
                      <a:pt x="752" y="255"/>
                    </a:lnTo>
                    <a:lnTo>
                      <a:pt x="712" y="200"/>
                    </a:lnTo>
                    <a:lnTo>
                      <a:pt x="669" y="156"/>
                    </a:lnTo>
                    <a:lnTo>
                      <a:pt x="625" y="116"/>
                    </a:lnTo>
                    <a:lnTo>
                      <a:pt x="578" y="87"/>
                    </a:lnTo>
                    <a:lnTo>
                      <a:pt x="538" y="62"/>
                    </a:lnTo>
                    <a:lnTo>
                      <a:pt x="501" y="47"/>
                    </a:lnTo>
                    <a:lnTo>
                      <a:pt x="476" y="36"/>
                    </a:lnTo>
                    <a:lnTo>
                      <a:pt x="472" y="33"/>
                    </a:lnTo>
                    <a:lnTo>
                      <a:pt x="472" y="36"/>
                    </a:lnTo>
                    <a:lnTo>
                      <a:pt x="469" y="43"/>
                    </a:lnTo>
                    <a:lnTo>
                      <a:pt x="465" y="47"/>
                    </a:lnTo>
                    <a:lnTo>
                      <a:pt x="458" y="54"/>
                    </a:lnTo>
                    <a:lnTo>
                      <a:pt x="447" y="58"/>
                    </a:lnTo>
                    <a:lnTo>
                      <a:pt x="436" y="58"/>
                    </a:lnTo>
                    <a:lnTo>
                      <a:pt x="414" y="54"/>
                    </a:lnTo>
                    <a:lnTo>
                      <a:pt x="378" y="43"/>
                    </a:lnTo>
                    <a:lnTo>
                      <a:pt x="334" y="29"/>
                    </a:lnTo>
                    <a:lnTo>
                      <a:pt x="320" y="22"/>
                    </a:lnTo>
                    <a:lnTo>
                      <a:pt x="305" y="22"/>
                    </a:lnTo>
                    <a:close/>
                    <a:moveTo>
                      <a:pt x="305" y="0"/>
                    </a:moveTo>
                    <a:lnTo>
                      <a:pt x="323" y="3"/>
                    </a:lnTo>
                    <a:lnTo>
                      <a:pt x="341" y="11"/>
                    </a:lnTo>
                    <a:lnTo>
                      <a:pt x="385" y="25"/>
                    </a:lnTo>
                    <a:lnTo>
                      <a:pt x="418" y="36"/>
                    </a:lnTo>
                    <a:lnTo>
                      <a:pt x="436" y="36"/>
                    </a:lnTo>
                    <a:lnTo>
                      <a:pt x="443" y="36"/>
                    </a:lnTo>
                    <a:lnTo>
                      <a:pt x="451" y="36"/>
                    </a:lnTo>
                    <a:lnTo>
                      <a:pt x="451" y="33"/>
                    </a:lnTo>
                    <a:lnTo>
                      <a:pt x="454" y="33"/>
                    </a:lnTo>
                    <a:lnTo>
                      <a:pt x="454" y="29"/>
                    </a:lnTo>
                    <a:lnTo>
                      <a:pt x="451" y="25"/>
                    </a:lnTo>
                    <a:lnTo>
                      <a:pt x="451" y="22"/>
                    </a:lnTo>
                    <a:lnTo>
                      <a:pt x="451" y="22"/>
                    </a:lnTo>
                    <a:lnTo>
                      <a:pt x="443" y="3"/>
                    </a:lnTo>
                    <a:lnTo>
                      <a:pt x="465" y="7"/>
                    </a:lnTo>
                    <a:lnTo>
                      <a:pt x="472" y="11"/>
                    </a:lnTo>
                    <a:lnTo>
                      <a:pt x="494" y="22"/>
                    </a:lnTo>
                    <a:lnTo>
                      <a:pt x="531" y="36"/>
                    </a:lnTo>
                    <a:lnTo>
                      <a:pt x="574" y="58"/>
                    </a:lnTo>
                    <a:lnTo>
                      <a:pt x="621" y="91"/>
                    </a:lnTo>
                    <a:lnTo>
                      <a:pt x="672" y="131"/>
                    </a:lnTo>
                    <a:lnTo>
                      <a:pt x="720" y="178"/>
                    </a:lnTo>
                    <a:lnTo>
                      <a:pt x="767" y="236"/>
                    </a:lnTo>
                    <a:lnTo>
                      <a:pt x="803" y="305"/>
                    </a:lnTo>
                    <a:lnTo>
                      <a:pt x="832" y="386"/>
                    </a:lnTo>
                    <a:lnTo>
                      <a:pt x="836" y="407"/>
                    </a:lnTo>
                    <a:lnTo>
                      <a:pt x="836" y="429"/>
                    </a:lnTo>
                    <a:lnTo>
                      <a:pt x="832" y="469"/>
                    </a:lnTo>
                    <a:lnTo>
                      <a:pt x="829" y="509"/>
                    </a:lnTo>
                    <a:lnTo>
                      <a:pt x="822" y="546"/>
                    </a:lnTo>
                    <a:lnTo>
                      <a:pt x="814" y="578"/>
                    </a:lnTo>
                    <a:lnTo>
                      <a:pt x="811" y="600"/>
                    </a:lnTo>
                    <a:lnTo>
                      <a:pt x="811" y="600"/>
                    </a:lnTo>
                    <a:lnTo>
                      <a:pt x="811" y="600"/>
                    </a:lnTo>
                    <a:lnTo>
                      <a:pt x="832" y="615"/>
                    </a:lnTo>
                    <a:lnTo>
                      <a:pt x="858" y="637"/>
                    </a:lnTo>
                    <a:lnTo>
                      <a:pt x="891" y="666"/>
                    </a:lnTo>
                    <a:lnTo>
                      <a:pt x="923" y="706"/>
                    </a:lnTo>
                    <a:lnTo>
                      <a:pt x="952" y="757"/>
                    </a:lnTo>
                    <a:lnTo>
                      <a:pt x="971" y="811"/>
                    </a:lnTo>
                    <a:lnTo>
                      <a:pt x="978" y="880"/>
                    </a:lnTo>
                    <a:lnTo>
                      <a:pt x="971" y="950"/>
                    </a:lnTo>
                    <a:lnTo>
                      <a:pt x="952" y="1026"/>
                    </a:lnTo>
                    <a:lnTo>
                      <a:pt x="923" y="1106"/>
                    </a:lnTo>
                    <a:lnTo>
                      <a:pt x="887" y="1186"/>
                    </a:lnTo>
                    <a:lnTo>
                      <a:pt x="843" y="1259"/>
                    </a:lnTo>
                    <a:lnTo>
                      <a:pt x="792" y="1321"/>
                    </a:lnTo>
                    <a:lnTo>
                      <a:pt x="734" y="1372"/>
                    </a:lnTo>
                    <a:lnTo>
                      <a:pt x="691" y="1397"/>
                    </a:lnTo>
                    <a:lnTo>
                      <a:pt x="643" y="1412"/>
                    </a:lnTo>
                    <a:lnTo>
                      <a:pt x="589" y="1415"/>
                    </a:lnTo>
                    <a:lnTo>
                      <a:pt x="549" y="1412"/>
                    </a:lnTo>
                    <a:lnTo>
                      <a:pt x="501" y="1404"/>
                    </a:lnTo>
                    <a:lnTo>
                      <a:pt x="411" y="1368"/>
                    </a:lnTo>
                    <a:lnTo>
                      <a:pt x="320" y="1324"/>
                    </a:lnTo>
                    <a:lnTo>
                      <a:pt x="236" y="1273"/>
                    </a:lnTo>
                    <a:lnTo>
                      <a:pt x="160" y="1212"/>
                    </a:lnTo>
                    <a:lnTo>
                      <a:pt x="105" y="1157"/>
                    </a:lnTo>
                    <a:lnTo>
                      <a:pt x="61" y="1099"/>
                    </a:lnTo>
                    <a:lnTo>
                      <a:pt x="29" y="1033"/>
                    </a:lnTo>
                    <a:lnTo>
                      <a:pt x="7" y="964"/>
                    </a:lnTo>
                    <a:lnTo>
                      <a:pt x="0" y="891"/>
                    </a:lnTo>
                    <a:lnTo>
                      <a:pt x="0" y="862"/>
                    </a:lnTo>
                    <a:lnTo>
                      <a:pt x="3" y="837"/>
                    </a:lnTo>
                    <a:lnTo>
                      <a:pt x="18" y="724"/>
                    </a:lnTo>
                    <a:lnTo>
                      <a:pt x="36" y="626"/>
                    </a:lnTo>
                    <a:lnTo>
                      <a:pt x="54" y="538"/>
                    </a:lnTo>
                    <a:lnTo>
                      <a:pt x="65" y="469"/>
                    </a:lnTo>
                    <a:lnTo>
                      <a:pt x="80" y="415"/>
                    </a:lnTo>
                    <a:lnTo>
                      <a:pt x="87" y="382"/>
                    </a:lnTo>
                    <a:lnTo>
                      <a:pt x="87" y="371"/>
                    </a:lnTo>
                    <a:lnTo>
                      <a:pt x="91" y="364"/>
                    </a:lnTo>
                    <a:lnTo>
                      <a:pt x="94" y="338"/>
                    </a:lnTo>
                    <a:lnTo>
                      <a:pt x="105" y="302"/>
                    </a:lnTo>
                    <a:lnTo>
                      <a:pt x="120" y="258"/>
                    </a:lnTo>
                    <a:lnTo>
                      <a:pt x="138" y="207"/>
                    </a:lnTo>
                    <a:lnTo>
                      <a:pt x="156" y="156"/>
                    </a:lnTo>
                    <a:lnTo>
                      <a:pt x="181" y="105"/>
                    </a:lnTo>
                    <a:lnTo>
                      <a:pt x="214" y="54"/>
                    </a:lnTo>
                    <a:lnTo>
                      <a:pt x="254" y="18"/>
                    </a:lnTo>
                    <a:lnTo>
                      <a:pt x="269" y="11"/>
                    </a:lnTo>
                    <a:lnTo>
                      <a:pt x="287" y="3"/>
                    </a:lnTo>
                    <a:lnTo>
                      <a:pt x="305"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88881" name="Freeform 113"/>
              <p:cNvSpPr>
                <a:spLocks/>
              </p:cNvSpPr>
              <p:nvPr/>
            </p:nvSpPr>
            <p:spPr bwMode="auto">
              <a:xfrm>
                <a:off x="3266" y="7198"/>
                <a:ext cx="2746" cy="1702"/>
              </a:xfrm>
              <a:custGeom>
                <a:avLst/>
                <a:gdLst/>
                <a:ahLst/>
                <a:cxnLst>
                  <a:cxn ang="0">
                    <a:pos x="2626" y="7"/>
                  </a:cxn>
                  <a:cxn ang="0">
                    <a:pos x="2662" y="43"/>
                  </a:cxn>
                  <a:cxn ang="0">
                    <a:pos x="2709" y="116"/>
                  </a:cxn>
                  <a:cxn ang="0">
                    <a:pos x="2742" y="211"/>
                  </a:cxn>
                  <a:cxn ang="0">
                    <a:pos x="2738" y="323"/>
                  </a:cxn>
                  <a:cxn ang="0">
                    <a:pos x="2680" y="451"/>
                  </a:cxn>
                  <a:cxn ang="0">
                    <a:pos x="2589" y="593"/>
                  </a:cxn>
                  <a:cxn ang="0">
                    <a:pos x="2477" y="731"/>
                  </a:cxn>
                  <a:cxn ang="0">
                    <a:pos x="2364" y="851"/>
                  </a:cxn>
                  <a:cxn ang="0">
                    <a:pos x="2226" y="942"/>
                  </a:cxn>
                  <a:cxn ang="0">
                    <a:pos x="2106" y="971"/>
                  </a:cxn>
                  <a:cxn ang="0">
                    <a:pos x="2033" y="971"/>
                  </a:cxn>
                  <a:cxn ang="0">
                    <a:pos x="2022" y="978"/>
                  </a:cxn>
                  <a:cxn ang="0">
                    <a:pos x="2033" y="1047"/>
                  </a:cxn>
                  <a:cxn ang="0">
                    <a:pos x="2051" y="1178"/>
                  </a:cxn>
                  <a:cxn ang="0">
                    <a:pos x="2055" y="1342"/>
                  </a:cxn>
                  <a:cxn ang="0">
                    <a:pos x="1993" y="1495"/>
                  </a:cxn>
                  <a:cxn ang="0">
                    <a:pos x="1880" y="1619"/>
                  </a:cxn>
                  <a:cxn ang="0">
                    <a:pos x="1742" y="1692"/>
                  </a:cxn>
                  <a:cxn ang="0">
                    <a:pos x="1615" y="1695"/>
                  </a:cxn>
                  <a:cxn ang="0">
                    <a:pos x="1473" y="1644"/>
                  </a:cxn>
                  <a:cxn ang="0">
                    <a:pos x="1342" y="1564"/>
                  </a:cxn>
                  <a:cxn ang="0">
                    <a:pos x="1244" y="1477"/>
                  </a:cxn>
                  <a:cxn ang="0">
                    <a:pos x="1200" y="1390"/>
                  </a:cxn>
                  <a:cxn ang="0">
                    <a:pos x="1218" y="1309"/>
                  </a:cxn>
                  <a:cxn ang="0">
                    <a:pos x="1262" y="1255"/>
                  </a:cxn>
                  <a:cxn ang="0">
                    <a:pos x="1302" y="1222"/>
                  </a:cxn>
                  <a:cxn ang="0">
                    <a:pos x="1298" y="1215"/>
                  </a:cxn>
                  <a:cxn ang="0">
                    <a:pos x="1233" y="1186"/>
                  </a:cxn>
                  <a:cxn ang="0">
                    <a:pos x="1135" y="1131"/>
                  </a:cxn>
                  <a:cxn ang="0">
                    <a:pos x="1029" y="1066"/>
                  </a:cxn>
                  <a:cxn ang="0">
                    <a:pos x="887" y="1026"/>
                  </a:cxn>
                  <a:cxn ang="0">
                    <a:pos x="720" y="1018"/>
                  </a:cxn>
                  <a:cxn ang="0">
                    <a:pos x="542" y="1040"/>
                  </a:cxn>
                  <a:cxn ang="0">
                    <a:pos x="429" y="1055"/>
                  </a:cxn>
                  <a:cxn ang="0">
                    <a:pos x="324" y="1051"/>
                  </a:cxn>
                  <a:cxn ang="0">
                    <a:pos x="225" y="1015"/>
                  </a:cxn>
                  <a:cxn ang="0">
                    <a:pos x="134" y="935"/>
                  </a:cxn>
                  <a:cxn ang="0">
                    <a:pos x="54" y="786"/>
                  </a:cxn>
                  <a:cxn ang="0">
                    <a:pos x="4" y="611"/>
                  </a:cxn>
                  <a:cxn ang="0">
                    <a:pos x="11" y="483"/>
                  </a:cxn>
                  <a:cxn ang="0">
                    <a:pos x="65" y="389"/>
                  </a:cxn>
                  <a:cxn ang="0">
                    <a:pos x="142" y="320"/>
                  </a:cxn>
                  <a:cxn ang="0">
                    <a:pos x="233" y="276"/>
                  </a:cxn>
                  <a:cxn ang="0">
                    <a:pos x="316" y="251"/>
                  </a:cxn>
                  <a:cxn ang="0">
                    <a:pos x="378" y="240"/>
                  </a:cxn>
                  <a:cxn ang="0">
                    <a:pos x="404" y="236"/>
                  </a:cxn>
                  <a:cxn ang="0">
                    <a:pos x="2618" y="0"/>
                  </a:cxn>
                </a:cxnLst>
                <a:rect l="0" t="0" r="r" b="b"/>
                <a:pathLst>
                  <a:path w="2746" h="1702">
                    <a:moveTo>
                      <a:pt x="2618" y="0"/>
                    </a:moveTo>
                    <a:lnTo>
                      <a:pt x="2626" y="7"/>
                    </a:lnTo>
                    <a:lnTo>
                      <a:pt x="2640" y="21"/>
                    </a:lnTo>
                    <a:lnTo>
                      <a:pt x="2662" y="43"/>
                    </a:lnTo>
                    <a:lnTo>
                      <a:pt x="2684" y="76"/>
                    </a:lnTo>
                    <a:lnTo>
                      <a:pt x="2709" y="116"/>
                    </a:lnTo>
                    <a:lnTo>
                      <a:pt x="2731" y="160"/>
                    </a:lnTo>
                    <a:lnTo>
                      <a:pt x="2742" y="211"/>
                    </a:lnTo>
                    <a:lnTo>
                      <a:pt x="2746" y="265"/>
                    </a:lnTo>
                    <a:lnTo>
                      <a:pt x="2738" y="323"/>
                    </a:lnTo>
                    <a:lnTo>
                      <a:pt x="2717" y="385"/>
                    </a:lnTo>
                    <a:lnTo>
                      <a:pt x="2680" y="451"/>
                    </a:lnTo>
                    <a:lnTo>
                      <a:pt x="2637" y="524"/>
                    </a:lnTo>
                    <a:lnTo>
                      <a:pt x="2589" y="593"/>
                    </a:lnTo>
                    <a:lnTo>
                      <a:pt x="2531" y="665"/>
                    </a:lnTo>
                    <a:lnTo>
                      <a:pt x="2477" y="731"/>
                    </a:lnTo>
                    <a:lnTo>
                      <a:pt x="2418" y="793"/>
                    </a:lnTo>
                    <a:lnTo>
                      <a:pt x="2364" y="851"/>
                    </a:lnTo>
                    <a:lnTo>
                      <a:pt x="2295" y="906"/>
                    </a:lnTo>
                    <a:lnTo>
                      <a:pt x="2226" y="942"/>
                    </a:lnTo>
                    <a:lnTo>
                      <a:pt x="2164" y="960"/>
                    </a:lnTo>
                    <a:lnTo>
                      <a:pt x="2106" y="971"/>
                    </a:lnTo>
                    <a:lnTo>
                      <a:pt x="2062" y="971"/>
                    </a:lnTo>
                    <a:lnTo>
                      <a:pt x="2033" y="971"/>
                    </a:lnTo>
                    <a:lnTo>
                      <a:pt x="2022" y="967"/>
                    </a:lnTo>
                    <a:lnTo>
                      <a:pt x="2022" y="978"/>
                    </a:lnTo>
                    <a:lnTo>
                      <a:pt x="2029" y="1004"/>
                    </a:lnTo>
                    <a:lnTo>
                      <a:pt x="2033" y="1047"/>
                    </a:lnTo>
                    <a:lnTo>
                      <a:pt x="2040" y="1106"/>
                    </a:lnTo>
                    <a:lnTo>
                      <a:pt x="2051" y="1178"/>
                    </a:lnTo>
                    <a:lnTo>
                      <a:pt x="2058" y="1262"/>
                    </a:lnTo>
                    <a:lnTo>
                      <a:pt x="2055" y="1342"/>
                    </a:lnTo>
                    <a:lnTo>
                      <a:pt x="2033" y="1419"/>
                    </a:lnTo>
                    <a:lnTo>
                      <a:pt x="1993" y="1495"/>
                    </a:lnTo>
                    <a:lnTo>
                      <a:pt x="1942" y="1561"/>
                    </a:lnTo>
                    <a:lnTo>
                      <a:pt x="1880" y="1619"/>
                    </a:lnTo>
                    <a:lnTo>
                      <a:pt x="1811" y="1662"/>
                    </a:lnTo>
                    <a:lnTo>
                      <a:pt x="1742" y="1692"/>
                    </a:lnTo>
                    <a:lnTo>
                      <a:pt x="1680" y="1702"/>
                    </a:lnTo>
                    <a:lnTo>
                      <a:pt x="1615" y="1695"/>
                    </a:lnTo>
                    <a:lnTo>
                      <a:pt x="1542" y="1677"/>
                    </a:lnTo>
                    <a:lnTo>
                      <a:pt x="1473" y="1644"/>
                    </a:lnTo>
                    <a:lnTo>
                      <a:pt x="1404" y="1608"/>
                    </a:lnTo>
                    <a:lnTo>
                      <a:pt x="1342" y="1564"/>
                    </a:lnTo>
                    <a:lnTo>
                      <a:pt x="1287" y="1521"/>
                    </a:lnTo>
                    <a:lnTo>
                      <a:pt x="1244" y="1477"/>
                    </a:lnTo>
                    <a:lnTo>
                      <a:pt x="1215" y="1433"/>
                    </a:lnTo>
                    <a:lnTo>
                      <a:pt x="1200" y="1390"/>
                    </a:lnTo>
                    <a:lnTo>
                      <a:pt x="1204" y="1346"/>
                    </a:lnTo>
                    <a:lnTo>
                      <a:pt x="1218" y="1309"/>
                    </a:lnTo>
                    <a:lnTo>
                      <a:pt x="1236" y="1280"/>
                    </a:lnTo>
                    <a:lnTo>
                      <a:pt x="1262" y="1255"/>
                    </a:lnTo>
                    <a:lnTo>
                      <a:pt x="1284" y="1233"/>
                    </a:lnTo>
                    <a:lnTo>
                      <a:pt x="1302" y="1222"/>
                    </a:lnTo>
                    <a:lnTo>
                      <a:pt x="1306" y="1219"/>
                    </a:lnTo>
                    <a:lnTo>
                      <a:pt x="1298" y="1215"/>
                    </a:lnTo>
                    <a:lnTo>
                      <a:pt x="1273" y="1204"/>
                    </a:lnTo>
                    <a:lnTo>
                      <a:pt x="1233" y="1186"/>
                    </a:lnTo>
                    <a:lnTo>
                      <a:pt x="1189" y="1164"/>
                    </a:lnTo>
                    <a:lnTo>
                      <a:pt x="1135" y="1131"/>
                    </a:lnTo>
                    <a:lnTo>
                      <a:pt x="1080" y="1095"/>
                    </a:lnTo>
                    <a:lnTo>
                      <a:pt x="1029" y="1066"/>
                    </a:lnTo>
                    <a:lnTo>
                      <a:pt x="964" y="1040"/>
                    </a:lnTo>
                    <a:lnTo>
                      <a:pt x="887" y="1026"/>
                    </a:lnTo>
                    <a:lnTo>
                      <a:pt x="804" y="1018"/>
                    </a:lnTo>
                    <a:lnTo>
                      <a:pt x="720" y="1018"/>
                    </a:lnTo>
                    <a:lnTo>
                      <a:pt x="629" y="1026"/>
                    </a:lnTo>
                    <a:lnTo>
                      <a:pt x="542" y="1040"/>
                    </a:lnTo>
                    <a:lnTo>
                      <a:pt x="484" y="1047"/>
                    </a:lnTo>
                    <a:lnTo>
                      <a:pt x="429" y="1055"/>
                    </a:lnTo>
                    <a:lnTo>
                      <a:pt x="378" y="1055"/>
                    </a:lnTo>
                    <a:lnTo>
                      <a:pt x="324" y="1051"/>
                    </a:lnTo>
                    <a:lnTo>
                      <a:pt x="273" y="1040"/>
                    </a:lnTo>
                    <a:lnTo>
                      <a:pt x="225" y="1015"/>
                    </a:lnTo>
                    <a:lnTo>
                      <a:pt x="178" y="982"/>
                    </a:lnTo>
                    <a:lnTo>
                      <a:pt x="134" y="935"/>
                    </a:lnTo>
                    <a:lnTo>
                      <a:pt x="94" y="869"/>
                    </a:lnTo>
                    <a:lnTo>
                      <a:pt x="54" y="786"/>
                    </a:lnTo>
                    <a:lnTo>
                      <a:pt x="18" y="687"/>
                    </a:lnTo>
                    <a:lnTo>
                      <a:pt x="4" y="611"/>
                    </a:lnTo>
                    <a:lnTo>
                      <a:pt x="0" y="542"/>
                    </a:lnTo>
                    <a:lnTo>
                      <a:pt x="11" y="483"/>
                    </a:lnTo>
                    <a:lnTo>
                      <a:pt x="33" y="433"/>
                    </a:lnTo>
                    <a:lnTo>
                      <a:pt x="65" y="389"/>
                    </a:lnTo>
                    <a:lnTo>
                      <a:pt x="102" y="352"/>
                    </a:lnTo>
                    <a:lnTo>
                      <a:pt x="142" y="320"/>
                    </a:lnTo>
                    <a:lnTo>
                      <a:pt x="185" y="298"/>
                    </a:lnTo>
                    <a:lnTo>
                      <a:pt x="233" y="276"/>
                    </a:lnTo>
                    <a:lnTo>
                      <a:pt x="276" y="262"/>
                    </a:lnTo>
                    <a:lnTo>
                      <a:pt x="316" y="251"/>
                    </a:lnTo>
                    <a:lnTo>
                      <a:pt x="349" y="243"/>
                    </a:lnTo>
                    <a:lnTo>
                      <a:pt x="378" y="240"/>
                    </a:lnTo>
                    <a:lnTo>
                      <a:pt x="396" y="236"/>
                    </a:lnTo>
                    <a:lnTo>
                      <a:pt x="404" y="236"/>
                    </a:lnTo>
                    <a:lnTo>
                      <a:pt x="1211" y="174"/>
                    </a:lnTo>
                    <a:lnTo>
                      <a:pt x="2618" y="0"/>
                    </a:lnTo>
                    <a:close/>
                  </a:path>
                </a:pathLst>
              </a:custGeom>
              <a:solidFill>
                <a:srgbClr val="E3EBE9"/>
              </a:solidFill>
              <a:ln w="0">
                <a:solidFill>
                  <a:srgbClr val="E3EBE9"/>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88882" name="Freeform 114"/>
              <p:cNvSpPr>
                <a:spLocks noEditPoints="1"/>
              </p:cNvSpPr>
              <p:nvPr/>
            </p:nvSpPr>
            <p:spPr bwMode="auto">
              <a:xfrm>
                <a:off x="3255" y="7187"/>
                <a:ext cx="2768" cy="1724"/>
              </a:xfrm>
              <a:custGeom>
                <a:avLst/>
                <a:gdLst/>
                <a:ahLst/>
                <a:cxnLst>
                  <a:cxn ang="0">
                    <a:pos x="415" y="258"/>
                  </a:cxn>
                  <a:cxn ang="0">
                    <a:pos x="378" y="262"/>
                  </a:cxn>
                  <a:cxn ang="0">
                    <a:pos x="178" y="327"/>
                  </a:cxn>
                  <a:cxn ang="0">
                    <a:pos x="29" y="509"/>
                  </a:cxn>
                  <a:cxn ang="0">
                    <a:pos x="76" y="797"/>
                  </a:cxn>
                  <a:cxn ang="0">
                    <a:pos x="262" y="1029"/>
                  </a:cxn>
                  <a:cxn ang="0">
                    <a:pos x="549" y="1040"/>
                  </a:cxn>
                  <a:cxn ang="0">
                    <a:pos x="924" y="1033"/>
                  </a:cxn>
                  <a:cxn ang="0">
                    <a:pos x="1157" y="1135"/>
                  </a:cxn>
                  <a:cxn ang="0">
                    <a:pos x="1317" y="1219"/>
                  </a:cxn>
                  <a:cxn ang="0">
                    <a:pos x="1324" y="1237"/>
                  </a:cxn>
                  <a:cxn ang="0">
                    <a:pos x="1306" y="1248"/>
                  </a:cxn>
                  <a:cxn ang="0">
                    <a:pos x="1247" y="1310"/>
                  </a:cxn>
                  <a:cxn ang="0">
                    <a:pos x="1226" y="1419"/>
                  </a:cxn>
                  <a:cxn ang="0">
                    <a:pos x="1357" y="1568"/>
                  </a:cxn>
                  <a:cxn ang="0">
                    <a:pos x="1626" y="1695"/>
                  </a:cxn>
                  <a:cxn ang="0">
                    <a:pos x="1898" y="1608"/>
                  </a:cxn>
                  <a:cxn ang="0">
                    <a:pos x="2058" y="1299"/>
                  </a:cxn>
                  <a:cxn ang="0">
                    <a:pos x="2033" y="1040"/>
                  </a:cxn>
                  <a:cxn ang="0">
                    <a:pos x="2022" y="982"/>
                  </a:cxn>
                  <a:cxn ang="0">
                    <a:pos x="2037" y="971"/>
                  </a:cxn>
                  <a:cxn ang="0">
                    <a:pos x="2124" y="971"/>
                  </a:cxn>
                  <a:cxn ang="0">
                    <a:pos x="2368" y="855"/>
                  </a:cxn>
                  <a:cxn ang="0">
                    <a:pos x="2659" y="498"/>
                  </a:cxn>
                  <a:cxn ang="0">
                    <a:pos x="2749" y="276"/>
                  </a:cxn>
                  <a:cxn ang="0">
                    <a:pos x="2691" y="98"/>
                  </a:cxn>
                  <a:cxn ang="0">
                    <a:pos x="2626" y="21"/>
                  </a:cxn>
                  <a:cxn ang="0">
                    <a:pos x="2659" y="25"/>
                  </a:cxn>
                  <a:cxn ang="0">
                    <a:pos x="2749" y="163"/>
                  </a:cxn>
                  <a:cxn ang="0">
                    <a:pos x="2764" y="320"/>
                  </a:cxn>
                  <a:cxn ang="0">
                    <a:pos x="2633" y="575"/>
                  </a:cxn>
                  <a:cxn ang="0">
                    <a:pos x="2382" y="869"/>
                  </a:cxn>
                  <a:cxn ang="0">
                    <a:pos x="2124" y="989"/>
                  </a:cxn>
                  <a:cxn ang="0">
                    <a:pos x="2044" y="993"/>
                  </a:cxn>
                  <a:cxn ang="0">
                    <a:pos x="2069" y="1189"/>
                  </a:cxn>
                  <a:cxn ang="0">
                    <a:pos x="2033" y="1477"/>
                  </a:cxn>
                  <a:cxn ang="0">
                    <a:pos x="1757" y="1713"/>
                  </a:cxn>
                  <a:cxn ang="0">
                    <a:pos x="1549" y="1695"/>
                  </a:cxn>
                  <a:cxn ang="0">
                    <a:pos x="1291" y="1539"/>
                  </a:cxn>
                  <a:cxn ang="0">
                    <a:pos x="1200" y="1386"/>
                  </a:cxn>
                  <a:cxn ang="0">
                    <a:pos x="1269" y="1251"/>
                  </a:cxn>
                  <a:cxn ang="0">
                    <a:pos x="1280" y="1226"/>
                  </a:cxn>
                  <a:cxn ang="0">
                    <a:pos x="1087" y="1113"/>
                  </a:cxn>
                  <a:cxn ang="0">
                    <a:pos x="847" y="1044"/>
                  </a:cxn>
                  <a:cxn ang="0">
                    <a:pos x="473" y="1073"/>
                  </a:cxn>
                  <a:cxn ang="0">
                    <a:pos x="236" y="1040"/>
                  </a:cxn>
                  <a:cxn ang="0">
                    <a:pos x="58" y="804"/>
                  </a:cxn>
                  <a:cxn ang="0">
                    <a:pos x="7" y="505"/>
                  </a:cxn>
                  <a:cxn ang="0">
                    <a:pos x="156" y="316"/>
                  </a:cxn>
                  <a:cxn ang="0">
                    <a:pos x="371" y="243"/>
                  </a:cxn>
                  <a:cxn ang="0">
                    <a:pos x="1218" y="174"/>
                  </a:cxn>
                </a:cxnLst>
                <a:rect l="0" t="0" r="r" b="b"/>
                <a:pathLst>
                  <a:path w="2768" h="1724">
                    <a:moveTo>
                      <a:pt x="2626" y="21"/>
                    </a:moveTo>
                    <a:lnTo>
                      <a:pt x="1222" y="196"/>
                    </a:lnTo>
                    <a:lnTo>
                      <a:pt x="415" y="258"/>
                    </a:lnTo>
                    <a:lnTo>
                      <a:pt x="415" y="258"/>
                    </a:lnTo>
                    <a:lnTo>
                      <a:pt x="411" y="258"/>
                    </a:lnTo>
                    <a:lnTo>
                      <a:pt x="404" y="258"/>
                    </a:lnTo>
                    <a:lnTo>
                      <a:pt x="393" y="262"/>
                    </a:lnTo>
                    <a:lnTo>
                      <a:pt x="378" y="262"/>
                    </a:lnTo>
                    <a:lnTo>
                      <a:pt x="338" y="269"/>
                    </a:lnTo>
                    <a:lnTo>
                      <a:pt x="287" y="283"/>
                    </a:lnTo>
                    <a:lnTo>
                      <a:pt x="236" y="302"/>
                    </a:lnTo>
                    <a:lnTo>
                      <a:pt x="178" y="327"/>
                    </a:lnTo>
                    <a:lnTo>
                      <a:pt x="127" y="363"/>
                    </a:lnTo>
                    <a:lnTo>
                      <a:pt x="80" y="407"/>
                    </a:lnTo>
                    <a:lnTo>
                      <a:pt x="51" y="454"/>
                    </a:lnTo>
                    <a:lnTo>
                      <a:pt x="29" y="509"/>
                    </a:lnTo>
                    <a:lnTo>
                      <a:pt x="22" y="578"/>
                    </a:lnTo>
                    <a:lnTo>
                      <a:pt x="25" y="633"/>
                    </a:lnTo>
                    <a:lnTo>
                      <a:pt x="40" y="695"/>
                    </a:lnTo>
                    <a:lnTo>
                      <a:pt x="76" y="797"/>
                    </a:lnTo>
                    <a:lnTo>
                      <a:pt x="113" y="877"/>
                    </a:lnTo>
                    <a:lnTo>
                      <a:pt x="156" y="942"/>
                    </a:lnTo>
                    <a:lnTo>
                      <a:pt x="200" y="989"/>
                    </a:lnTo>
                    <a:lnTo>
                      <a:pt x="262" y="1029"/>
                    </a:lnTo>
                    <a:lnTo>
                      <a:pt x="327" y="1051"/>
                    </a:lnTo>
                    <a:lnTo>
                      <a:pt x="396" y="1058"/>
                    </a:lnTo>
                    <a:lnTo>
                      <a:pt x="473" y="1051"/>
                    </a:lnTo>
                    <a:lnTo>
                      <a:pt x="549" y="1040"/>
                    </a:lnTo>
                    <a:lnTo>
                      <a:pt x="662" y="1026"/>
                    </a:lnTo>
                    <a:lnTo>
                      <a:pt x="771" y="1018"/>
                    </a:lnTo>
                    <a:lnTo>
                      <a:pt x="851" y="1022"/>
                    </a:lnTo>
                    <a:lnTo>
                      <a:pt x="924" y="1033"/>
                    </a:lnTo>
                    <a:lnTo>
                      <a:pt x="989" y="1048"/>
                    </a:lnTo>
                    <a:lnTo>
                      <a:pt x="1051" y="1069"/>
                    </a:lnTo>
                    <a:lnTo>
                      <a:pt x="1098" y="1099"/>
                    </a:lnTo>
                    <a:lnTo>
                      <a:pt x="1157" y="1135"/>
                    </a:lnTo>
                    <a:lnTo>
                      <a:pt x="1207" y="1168"/>
                    </a:lnTo>
                    <a:lnTo>
                      <a:pt x="1255" y="1193"/>
                    </a:lnTo>
                    <a:lnTo>
                      <a:pt x="1295" y="1208"/>
                    </a:lnTo>
                    <a:lnTo>
                      <a:pt x="1317" y="1219"/>
                    </a:lnTo>
                    <a:lnTo>
                      <a:pt x="1320" y="1219"/>
                    </a:lnTo>
                    <a:lnTo>
                      <a:pt x="1320" y="1219"/>
                    </a:lnTo>
                    <a:lnTo>
                      <a:pt x="1342" y="1226"/>
                    </a:lnTo>
                    <a:lnTo>
                      <a:pt x="1324" y="1237"/>
                    </a:lnTo>
                    <a:lnTo>
                      <a:pt x="1320" y="1237"/>
                    </a:lnTo>
                    <a:lnTo>
                      <a:pt x="1320" y="1240"/>
                    </a:lnTo>
                    <a:lnTo>
                      <a:pt x="1313" y="1244"/>
                    </a:lnTo>
                    <a:lnTo>
                      <a:pt x="1306" y="1248"/>
                    </a:lnTo>
                    <a:lnTo>
                      <a:pt x="1295" y="1255"/>
                    </a:lnTo>
                    <a:lnTo>
                      <a:pt x="1284" y="1266"/>
                    </a:lnTo>
                    <a:lnTo>
                      <a:pt x="1273" y="1280"/>
                    </a:lnTo>
                    <a:lnTo>
                      <a:pt x="1247" y="1310"/>
                    </a:lnTo>
                    <a:lnTo>
                      <a:pt x="1229" y="1346"/>
                    </a:lnTo>
                    <a:lnTo>
                      <a:pt x="1222" y="1386"/>
                    </a:lnTo>
                    <a:lnTo>
                      <a:pt x="1222" y="1401"/>
                    </a:lnTo>
                    <a:lnTo>
                      <a:pt x="1226" y="1419"/>
                    </a:lnTo>
                    <a:lnTo>
                      <a:pt x="1237" y="1441"/>
                    </a:lnTo>
                    <a:lnTo>
                      <a:pt x="1262" y="1481"/>
                    </a:lnTo>
                    <a:lnTo>
                      <a:pt x="1306" y="1524"/>
                    </a:lnTo>
                    <a:lnTo>
                      <a:pt x="1357" y="1568"/>
                    </a:lnTo>
                    <a:lnTo>
                      <a:pt x="1418" y="1612"/>
                    </a:lnTo>
                    <a:lnTo>
                      <a:pt x="1487" y="1648"/>
                    </a:lnTo>
                    <a:lnTo>
                      <a:pt x="1557" y="1677"/>
                    </a:lnTo>
                    <a:lnTo>
                      <a:pt x="1626" y="1695"/>
                    </a:lnTo>
                    <a:lnTo>
                      <a:pt x="1691" y="1703"/>
                    </a:lnTo>
                    <a:lnTo>
                      <a:pt x="1749" y="1695"/>
                    </a:lnTo>
                    <a:lnTo>
                      <a:pt x="1826" y="1659"/>
                    </a:lnTo>
                    <a:lnTo>
                      <a:pt x="1898" y="1608"/>
                    </a:lnTo>
                    <a:lnTo>
                      <a:pt x="1964" y="1542"/>
                    </a:lnTo>
                    <a:lnTo>
                      <a:pt x="2015" y="1466"/>
                    </a:lnTo>
                    <a:lnTo>
                      <a:pt x="2048" y="1382"/>
                    </a:lnTo>
                    <a:lnTo>
                      <a:pt x="2058" y="1299"/>
                    </a:lnTo>
                    <a:lnTo>
                      <a:pt x="2058" y="1277"/>
                    </a:lnTo>
                    <a:lnTo>
                      <a:pt x="2051" y="1179"/>
                    </a:lnTo>
                    <a:lnTo>
                      <a:pt x="2040" y="1102"/>
                    </a:lnTo>
                    <a:lnTo>
                      <a:pt x="2033" y="1040"/>
                    </a:lnTo>
                    <a:lnTo>
                      <a:pt x="2026" y="1000"/>
                    </a:lnTo>
                    <a:lnTo>
                      <a:pt x="2026" y="989"/>
                    </a:lnTo>
                    <a:lnTo>
                      <a:pt x="2022" y="986"/>
                    </a:lnTo>
                    <a:lnTo>
                      <a:pt x="2022" y="982"/>
                    </a:lnTo>
                    <a:lnTo>
                      <a:pt x="2018" y="968"/>
                    </a:lnTo>
                    <a:lnTo>
                      <a:pt x="2037" y="971"/>
                    </a:lnTo>
                    <a:lnTo>
                      <a:pt x="2037" y="971"/>
                    </a:lnTo>
                    <a:lnTo>
                      <a:pt x="2037" y="971"/>
                    </a:lnTo>
                    <a:lnTo>
                      <a:pt x="2048" y="971"/>
                    </a:lnTo>
                    <a:lnTo>
                      <a:pt x="2062" y="971"/>
                    </a:lnTo>
                    <a:lnTo>
                      <a:pt x="2080" y="971"/>
                    </a:lnTo>
                    <a:lnTo>
                      <a:pt x="2124" y="971"/>
                    </a:lnTo>
                    <a:lnTo>
                      <a:pt x="2178" y="960"/>
                    </a:lnTo>
                    <a:lnTo>
                      <a:pt x="2237" y="942"/>
                    </a:lnTo>
                    <a:lnTo>
                      <a:pt x="2302" y="906"/>
                    </a:lnTo>
                    <a:lnTo>
                      <a:pt x="2368" y="855"/>
                    </a:lnTo>
                    <a:lnTo>
                      <a:pt x="2444" y="778"/>
                    </a:lnTo>
                    <a:lnTo>
                      <a:pt x="2520" y="691"/>
                    </a:lnTo>
                    <a:lnTo>
                      <a:pt x="2593" y="596"/>
                    </a:lnTo>
                    <a:lnTo>
                      <a:pt x="2659" y="498"/>
                    </a:lnTo>
                    <a:lnTo>
                      <a:pt x="2709" y="407"/>
                    </a:lnTo>
                    <a:lnTo>
                      <a:pt x="2731" y="360"/>
                    </a:lnTo>
                    <a:lnTo>
                      <a:pt x="2742" y="316"/>
                    </a:lnTo>
                    <a:lnTo>
                      <a:pt x="2749" y="276"/>
                    </a:lnTo>
                    <a:lnTo>
                      <a:pt x="2749" y="269"/>
                    </a:lnTo>
                    <a:lnTo>
                      <a:pt x="2739" y="203"/>
                    </a:lnTo>
                    <a:lnTo>
                      <a:pt x="2720" y="149"/>
                    </a:lnTo>
                    <a:lnTo>
                      <a:pt x="2691" y="98"/>
                    </a:lnTo>
                    <a:lnTo>
                      <a:pt x="2669" y="69"/>
                    </a:lnTo>
                    <a:lnTo>
                      <a:pt x="2651" y="47"/>
                    </a:lnTo>
                    <a:lnTo>
                      <a:pt x="2633" y="29"/>
                    </a:lnTo>
                    <a:lnTo>
                      <a:pt x="2626" y="21"/>
                    </a:lnTo>
                    <a:close/>
                    <a:moveTo>
                      <a:pt x="2633" y="0"/>
                    </a:moveTo>
                    <a:lnTo>
                      <a:pt x="2637" y="3"/>
                    </a:lnTo>
                    <a:lnTo>
                      <a:pt x="2644" y="11"/>
                    </a:lnTo>
                    <a:lnTo>
                      <a:pt x="2659" y="25"/>
                    </a:lnTo>
                    <a:lnTo>
                      <a:pt x="2680" y="47"/>
                    </a:lnTo>
                    <a:lnTo>
                      <a:pt x="2702" y="80"/>
                    </a:lnTo>
                    <a:lnTo>
                      <a:pt x="2728" y="116"/>
                    </a:lnTo>
                    <a:lnTo>
                      <a:pt x="2749" y="163"/>
                    </a:lnTo>
                    <a:lnTo>
                      <a:pt x="2764" y="214"/>
                    </a:lnTo>
                    <a:lnTo>
                      <a:pt x="2768" y="269"/>
                    </a:lnTo>
                    <a:lnTo>
                      <a:pt x="2768" y="280"/>
                    </a:lnTo>
                    <a:lnTo>
                      <a:pt x="2764" y="320"/>
                    </a:lnTo>
                    <a:lnTo>
                      <a:pt x="2749" y="367"/>
                    </a:lnTo>
                    <a:lnTo>
                      <a:pt x="2728" y="418"/>
                    </a:lnTo>
                    <a:lnTo>
                      <a:pt x="2684" y="494"/>
                    </a:lnTo>
                    <a:lnTo>
                      <a:pt x="2633" y="575"/>
                    </a:lnTo>
                    <a:lnTo>
                      <a:pt x="2571" y="655"/>
                    </a:lnTo>
                    <a:lnTo>
                      <a:pt x="2509" y="735"/>
                    </a:lnTo>
                    <a:lnTo>
                      <a:pt x="2444" y="804"/>
                    </a:lnTo>
                    <a:lnTo>
                      <a:pt x="2382" y="869"/>
                    </a:lnTo>
                    <a:lnTo>
                      <a:pt x="2313" y="924"/>
                    </a:lnTo>
                    <a:lnTo>
                      <a:pt x="2248" y="960"/>
                    </a:lnTo>
                    <a:lnTo>
                      <a:pt x="2182" y="982"/>
                    </a:lnTo>
                    <a:lnTo>
                      <a:pt x="2124" y="989"/>
                    </a:lnTo>
                    <a:lnTo>
                      <a:pt x="2080" y="993"/>
                    </a:lnTo>
                    <a:lnTo>
                      <a:pt x="2062" y="993"/>
                    </a:lnTo>
                    <a:lnTo>
                      <a:pt x="2051" y="993"/>
                    </a:lnTo>
                    <a:lnTo>
                      <a:pt x="2044" y="993"/>
                    </a:lnTo>
                    <a:lnTo>
                      <a:pt x="2048" y="1015"/>
                    </a:lnTo>
                    <a:lnTo>
                      <a:pt x="2055" y="1058"/>
                    </a:lnTo>
                    <a:lnTo>
                      <a:pt x="2062" y="1117"/>
                    </a:lnTo>
                    <a:lnTo>
                      <a:pt x="2069" y="1189"/>
                    </a:lnTo>
                    <a:lnTo>
                      <a:pt x="2080" y="1273"/>
                    </a:lnTo>
                    <a:lnTo>
                      <a:pt x="2080" y="1299"/>
                    </a:lnTo>
                    <a:lnTo>
                      <a:pt x="2066" y="1390"/>
                    </a:lnTo>
                    <a:lnTo>
                      <a:pt x="2033" y="1477"/>
                    </a:lnTo>
                    <a:lnTo>
                      <a:pt x="1978" y="1557"/>
                    </a:lnTo>
                    <a:lnTo>
                      <a:pt x="1913" y="1626"/>
                    </a:lnTo>
                    <a:lnTo>
                      <a:pt x="1837" y="1677"/>
                    </a:lnTo>
                    <a:lnTo>
                      <a:pt x="1757" y="1713"/>
                    </a:lnTo>
                    <a:lnTo>
                      <a:pt x="1724" y="1721"/>
                    </a:lnTo>
                    <a:lnTo>
                      <a:pt x="1691" y="1724"/>
                    </a:lnTo>
                    <a:lnTo>
                      <a:pt x="1622" y="1717"/>
                    </a:lnTo>
                    <a:lnTo>
                      <a:pt x="1549" y="1695"/>
                    </a:lnTo>
                    <a:lnTo>
                      <a:pt x="1477" y="1666"/>
                    </a:lnTo>
                    <a:lnTo>
                      <a:pt x="1407" y="1626"/>
                    </a:lnTo>
                    <a:lnTo>
                      <a:pt x="1346" y="1586"/>
                    </a:lnTo>
                    <a:lnTo>
                      <a:pt x="1291" y="1539"/>
                    </a:lnTo>
                    <a:lnTo>
                      <a:pt x="1247" y="1492"/>
                    </a:lnTo>
                    <a:lnTo>
                      <a:pt x="1218" y="1448"/>
                    </a:lnTo>
                    <a:lnTo>
                      <a:pt x="1204" y="1415"/>
                    </a:lnTo>
                    <a:lnTo>
                      <a:pt x="1200" y="1386"/>
                    </a:lnTo>
                    <a:lnTo>
                      <a:pt x="1211" y="1339"/>
                    </a:lnTo>
                    <a:lnTo>
                      <a:pt x="1229" y="1299"/>
                    </a:lnTo>
                    <a:lnTo>
                      <a:pt x="1258" y="1266"/>
                    </a:lnTo>
                    <a:lnTo>
                      <a:pt x="1269" y="1251"/>
                    </a:lnTo>
                    <a:lnTo>
                      <a:pt x="1284" y="1240"/>
                    </a:lnTo>
                    <a:lnTo>
                      <a:pt x="1295" y="1233"/>
                    </a:lnTo>
                    <a:lnTo>
                      <a:pt x="1295" y="1230"/>
                    </a:lnTo>
                    <a:lnTo>
                      <a:pt x="1280" y="1226"/>
                    </a:lnTo>
                    <a:lnTo>
                      <a:pt x="1240" y="1208"/>
                    </a:lnTo>
                    <a:lnTo>
                      <a:pt x="1193" y="1182"/>
                    </a:lnTo>
                    <a:lnTo>
                      <a:pt x="1142" y="1153"/>
                    </a:lnTo>
                    <a:lnTo>
                      <a:pt x="1087" y="1113"/>
                    </a:lnTo>
                    <a:lnTo>
                      <a:pt x="1040" y="1088"/>
                    </a:lnTo>
                    <a:lnTo>
                      <a:pt x="986" y="1066"/>
                    </a:lnTo>
                    <a:lnTo>
                      <a:pt x="920" y="1051"/>
                    </a:lnTo>
                    <a:lnTo>
                      <a:pt x="847" y="1044"/>
                    </a:lnTo>
                    <a:lnTo>
                      <a:pt x="771" y="1040"/>
                    </a:lnTo>
                    <a:lnTo>
                      <a:pt x="662" y="1044"/>
                    </a:lnTo>
                    <a:lnTo>
                      <a:pt x="553" y="1058"/>
                    </a:lnTo>
                    <a:lnTo>
                      <a:pt x="473" y="1073"/>
                    </a:lnTo>
                    <a:lnTo>
                      <a:pt x="396" y="1077"/>
                    </a:lnTo>
                    <a:lnTo>
                      <a:pt x="342" y="1073"/>
                    </a:lnTo>
                    <a:lnTo>
                      <a:pt x="287" y="1062"/>
                    </a:lnTo>
                    <a:lnTo>
                      <a:pt x="236" y="1040"/>
                    </a:lnTo>
                    <a:lnTo>
                      <a:pt x="185" y="1004"/>
                    </a:lnTo>
                    <a:lnTo>
                      <a:pt x="138" y="953"/>
                    </a:lnTo>
                    <a:lnTo>
                      <a:pt x="95" y="887"/>
                    </a:lnTo>
                    <a:lnTo>
                      <a:pt x="58" y="804"/>
                    </a:lnTo>
                    <a:lnTo>
                      <a:pt x="22" y="698"/>
                    </a:lnTo>
                    <a:lnTo>
                      <a:pt x="7" y="636"/>
                    </a:lnTo>
                    <a:lnTo>
                      <a:pt x="0" y="578"/>
                    </a:lnTo>
                    <a:lnTo>
                      <a:pt x="7" y="505"/>
                    </a:lnTo>
                    <a:lnTo>
                      <a:pt x="33" y="444"/>
                    </a:lnTo>
                    <a:lnTo>
                      <a:pt x="65" y="393"/>
                    </a:lnTo>
                    <a:lnTo>
                      <a:pt x="109" y="353"/>
                    </a:lnTo>
                    <a:lnTo>
                      <a:pt x="156" y="316"/>
                    </a:lnTo>
                    <a:lnTo>
                      <a:pt x="207" y="291"/>
                    </a:lnTo>
                    <a:lnTo>
                      <a:pt x="269" y="269"/>
                    </a:lnTo>
                    <a:lnTo>
                      <a:pt x="324" y="251"/>
                    </a:lnTo>
                    <a:lnTo>
                      <a:pt x="371" y="243"/>
                    </a:lnTo>
                    <a:lnTo>
                      <a:pt x="400" y="240"/>
                    </a:lnTo>
                    <a:lnTo>
                      <a:pt x="411" y="236"/>
                    </a:lnTo>
                    <a:lnTo>
                      <a:pt x="411" y="236"/>
                    </a:lnTo>
                    <a:lnTo>
                      <a:pt x="1218" y="174"/>
                    </a:lnTo>
                    <a:lnTo>
                      <a:pt x="2633"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88883" name="Freeform 115"/>
              <p:cNvSpPr>
                <a:spLocks/>
              </p:cNvSpPr>
              <p:nvPr/>
            </p:nvSpPr>
            <p:spPr bwMode="auto">
              <a:xfrm>
                <a:off x="5786" y="8002"/>
                <a:ext cx="273" cy="265"/>
              </a:xfrm>
              <a:custGeom>
                <a:avLst/>
                <a:gdLst/>
                <a:ahLst/>
                <a:cxnLst>
                  <a:cxn ang="0">
                    <a:pos x="266" y="0"/>
                  </a:cxn>
                  <a:cxn ang="0">
                    <a:pos x="269" y="0"/>
                  </a:cxn>
                  <a:cxn ang="0">
                    <a:pos x="273" y="7"/>
                  </a:cxn>
                  <a:cxn ang="0">
                    <a:pos x="273" y="11"/>
                  </a:cxn>
                  <a:cxn ang="0">
                    <a:pos x="273" y="14"/>
                  </a:cxn>
                  <a:cxn ang="0">
                    <a:pos x="229" y="69"/>
                  </a:cxn>
                  <a:cxn ang="0">
                    <a:pos x="189" y="116"/>
                  </a:cxn>
                  <a:cxn ang="0">
                    <a:pos x="146" y="160"/>
                  </a:cxn>
                  <a:cxn ang="0">
                    <a:pos x="106" y="196"/>
                  </a:cxn>
                  <a:cxn ang="0">
                    <a:pos x="69" y="225"/>
                  </a:cxn>
                  <a:cxn ang="0">
                    <a:pos x="44" y="247"/>
                  </a:cxn>
                  <a:cxn ang="0">
                    <a:pos x="26" y="258"/>
                  </a:cxn>
                  <a:cxn ang="0">
                    <a:pos x="18" y="262"/>
                  </a:cxn>
                  <a:cxn ang="0">
                    <a:pos x="11" y="265"/>
                  </a:cxn>
                  <a:cxn ang="0">
                    <a:pos x="8" y="265"/>
                  </a:cxn>
                  <a:cxn ang="0">
                    <a:pos x="4" y="262"/>
                  </a:cxn>
                  <a:cxn ang="0">
                    <a:pos x="0" y="254"/>
                  </a:cxn>
                  <a:cxn ang="0">
                    <a:pos x="4" y="251"/>
                  </a:cxn>
                  <a:cxn ang="0">
                    <a:pos x="8" y="247"/>
                  </a:cxn>
                  <a:cxn ang="0">
                    <a:pos x="8" y="243"/>
                  </a:cxn>
                  <a:cxn ang="0">
                    <a:pos x="11" y="243"/>
                  </a:cxn>
                  <a:cxn ang="0">
                    <a:pos x="18" y="236"/>
                  </a:cxn>
                  <a:cxn ang="0">
                    <a:pos x="29" y="229"/>
                  </a:cxn>
                  <a:cxn ang="0">
                    <a:pos x="58" y="207"/>
                  </a:cxn>
                  <a:cxn ang="0">
                    <a:pos x="91" y="182"/>
                  </a:cxn>
                  <a:cxn ang="0">
                    <a:pos x="146" y="131"/>
                  </a:cxn>
                  <a:cxn ang="0">
                    <a:pos x="200" y="72"/>
                  </a:cxn>
                  <a:cxn ang="0">
                    <a:pos x="255" y="3"/>
                  </a:cxn>
                  <a:cxn ang="0">
                    <a:pos x="258" y="0"/>
                  </a:cxn>
                  <a:cxn ang="0">
                    <a:pos x="266" y="0"/>
                  </a:cxn>
                </a:cxnLst>
                <a:rect l="0" t="0" r="r" b="b"/>
                <a:pathLst>
                  <a:path w="273" h="265">
                    <a:moveTo>
                      <a:pt x="266" y="0"/>
                    </a:moveTo>
                    <a:lnTo>
                      <a:pt x="269" y="0"/>
                    </a:lnTo>
                    <a:lnTo>
                      <a:pt x="273" y="7"/>
                    </a:lnTo>
                    <a:lnTo>
                      <a:pt x="273" y="11"/>
                    </a:lnTo>
                    <a:lnTo>
                      <a:pt x="273" y="14"/>
                    </a:lnTo>
                    <a:lnTo>
                      <a:pt x="229" y="69"/>
                    </a:lnTo>
                    <a:lnTo>
                      <a:pt x="189" y="116"/>
                    </a:lnTo>
                    <a:lnTo>
                      <a:pt x="146" y="160"/>
                    </a:lnTo>
                    <a:lnTo>
                      <a:pt x="106" y="196"/>
                    </a:lnTo>
                    <a:lnTo>
                      <a:pt x="69" y="225"/>
                    </a:lnTo>
                    <a:lnTo>
                      <a:pt x="44" y="247"/>
                    </a:lnTo>
                    <a:lnTo>
                      <a:pt x="26" y="258"/>
                    </a:lnTo>
                    <a:lnTo>
                      <a:pt x="18" y="262"/>
                    </a:lnTo>
                    <a:lnTo>
                      <a:pt x="11" y="265"/>
                    </a:lnTo>
                    <a:lnTo>
                      <a:pt x="8" y="265"/>
                    </a:lnTo>
                    <a:lnTo>
                      <a:pt x="4" y="262"/>
                    </a:lnTo>
                    <a:lnTo>
                      <a:pt x="0" y="254"/>
                    </a:lnTo>
                    <a:lnTo>
                      <a:pt x="4" y="251"/>
                    </a:lnTo>
                    <a:lnTo>
                      <a:pt x="8" y="247"/>
                    </a:lnTo>
                    <a:lnTo>
                      <a:pt x="8" y="243"/>
                    </a:lnTo>
                    <a:lnTo>
                      <a:pt x="11" y="243"/>
                    </a:lnTo>
                    <a:lnTo>
                      <a:pt x="18" y="236"/>
                    </a:lnTo>
                    <a:lnTo>
                      <a:pt x="29" y="229"/>
                    </a:lnTo>
                    <a:lnTo>
                      <a:pt x="58" y="207"/>
                    </a:lnTo>
                    <a:lnTo>
                      <a:pt x="91" y="182"/>
                    </a:lnTo>
                    <a:lnTo>
                      <a:pt x="146" y="131"/>
                    </a:lnTo>
                    <a:lnTo>
                      <a:pt x="200" y="72"/>
                    </a:lnTo>
                    <a:lnTo>
                      <a:pt x="255" y="3"/>
                    </a:lnTo>
                    <a:lnTo>
                      <a:pt x="258" y="0"/>
                    </a:lnTo>
                    <a:lnTo>
                      <a:pt x="266"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88884" name="Freeform 116"/>
              <p:cNvSpPr>
                <a:spLocks/>
              </p:cNvSpPr>
              <p:nvPr/>
            </p:nvSpPr>
            <p:spPr bwMode="auto">
              <a:xfrm>
                <a:off x="5521" y="8624"/>
                <a:ext cx="338" cy="364"/>
              </a:xfrm>
              <a:custGeom>
                <a:avLst/>
                <a:gdLst/>
                <a:ahLst/>
                <a:cxnLst>
                  <a:cxn ang="0">
                    <a:pos x="331" y="0"/>
                  </a:cxn>
                  <a:cxn ang="0">
                    <a:pos x="334" y="4"/>
                  </a:cxn>
                  <a:cxn ang="0">
                    <a:pos x="338" y="7"/>
                  </a:cxn>
                  <a:cxn ang="0">
                    <a:pos x="338" y="14"/>
                  </a:cxn>
                  <a:cxn ang="0">
                    <a:pos x="323" y="55"/>
                  </a:cxn>
                  <a:cxn ang="0">
                    <a:pos x="291" y="95"/>
                  </a:cxn>
                  <a:cxn ang="0">
                    <a:pos x="251" y="138"/>
                  </a:cxn>
                  <a:cxn ang="0">
                    <a:pos x="207" y="182"/>
                  </a:cxn>
                  <a:cxn ang="0">
                    <a:pos x="160" y="226"/>
                  </a:cxn>
                  <a:cxn ang="0">
                    <a:pos x="112" y="266"/>
                  </a:cxn>
                  <a:cxn ang="0">
                    <a:pos x="69" y="302"/>
                  </a:cxn>
                  <a:cxn ang="0">
                    <a:pos x="40" y="331"/>
                  </a:cxn>
                  <a:cxn ang="0">
                    <a:pos x="29" y="342"/>
                  </a:cxn>
                  <a:cxn ang="0">
                    <a:pos x="22" y="353"/>
                  </a:cxn>
                  <a:cxn ang="0">
                    <a:pos x="18" y="357"/>
                  </a:cxn>
                  <a:cxn ang="0">
                    <a:pos x="14" y="364"/>
                  </a:cxn>
                  <a:cxn ang="0">
                    <a:pos x="11" y="364"/>
                  </a:cxn>
                  <a:cxn ang="0">
                    <a:pos x="7" y="364"/>
                  </a:cxn>
                  <a:cxn ang="0">
                    <a:pos x="3" y="360"/>
                  </a:cxn>
                  <a:cxn ang="0">
                    <a:pos x="0" y="357"/>
                  </a:cxn>
                  <a:cxn ang="0">
                    <a:pos x="0" y="349"/>
                  </a:cxn>
                  <a:cxn ang="0">
                    <a:pos x="11" y="335"/>
                  </a:cxn>
                  <a:cxn ang="0">
                    <a:pos x="22" y="320"/>
                  </a:cxn>
                  <a:cxn ang="0">
                    <a:pos x="40" y="302"/>
                  </a:cxn>
                  <a:cxn ang="0">
                    <a:pos x="72" y="273"/>
                  </a:cxn>
                  <a:cxn ang="0">
                    <a:pos x="112" y="240"/>
                  </a:cxn>
                  <a:cxn ang="0">
                    <a:pos x="163" y="189"/>
                  </a:cxn>
                  <a:cxn ang="0">
                    <a:pos x="218" y="142"/>
                  </a:cxn>
                  <a:cxn ang="0">
                    <a:pos x="265" y="95"/>
                  </a:cxn>
                  <a:cxn ang="0">
                    <a:pos x="291" y="62"/>
                  </a:cxn>
                  <a:cxn ang="0">
                    <a:pos x="309" y="33"/>
                  </a:cxn>
                  <a:cxn ang="0">
                    <a:pos x="320" y="11"/>
                  </a:cxn>
                  <a:cxn ang="0">
                    <a:pos x="320" y="4"/>
                  </a:cxn>
                  <a:cxn ang="0">
                    <a:pos x="327" y="4"/>
                  </a:cxn>
                  <a:cxn ang="0">
                    <a:pos x="331" y="0"/>
                  </a:cxn>
                </a:cxnLst>
                <a:rect l="0" t="0" r="r" b="b"/>
                <a:pathLst>
                  <a:path w="338" h="364">
                    <a:moveTo>
                      <a:pt x="331" y="0"/>
                    </a:moveTo>
                    <a:lnTo>
                      <a:pt x="334" y="4"/>
                    </a:lnTo>
                    <a:lnTo>
                      <a:pt x="338" y="7"/>
                    </a:lnTo>
                    <a:lnTo>
                      <a:pt x="338" y="14"/>
                    </a:lnTo>
                    <a:lnTo>
                      <a:pt x="323" y="55"/>
                    </a:lnTo>
                    <a:lnTo>
                      <a:pt x="291" y="95"/>
                    </a:lnTo>
                    <a:lnTo>
                      <a:pt x="251" y="138"/>
                    </a:lnTo>
                    <a:lnTo>
                      <a:pt x="207" y="182"/>
                    </a:lnTo>
                    <a:lnTo>
                      <a:pt x="160" y="226"/>
                    </a:lnTo>
                    <a:lnTo>
                      <a:pt x="112" y="266"/>
                    </a:lnTo>
                    <a:lnTo>
                      <a:pt x="69" y="302"/>
                    </a:lnTo>
                    <a:lnTo>
                      <a:pt x="40" y="331"/>
                    </a:lnTo>
                    <a:lnTo>
                      <a:pt x="29" y="342"/>
                    </a:lnTo>
                    <a:lnTo>
                      <a:pt x="22" y="353"/>
                    </a:lnTo>
                    <a:lnTo>
                      <a:pt x="18" y="357"/>
                    </a:lnTo>
                    <a:lnTo>
                      <a:pt x="14" y="364"/>
                    </a:lnTo>
                    <a:lnTo>
                      <a:pt x="11" y="364"/>
                    </a:lnTo>
                    <a:lnTo>
                      <a:pt x="7" y="364"/>
                    </a:lnTo>
                    <a:lnTo>
                      <a:pt x="3" y="360"/>
                    </a:lnTo>
                    <a:lnTo>
                      <a:pt x="0" y="357"/>
                    </a:lnTo>
                    <a:lnTo>
                      <a:pt x="0" y="349"/>
                    </a:lnTo>
                    <a:lnTo>
                      <a:pt x="11" y="335"/>
                    </a:lnTo>
                    <a:lnTo>
                      <a:pt x="22" y="320"/>
                    </a:lnTo>
                    <a:lnTo>
                      <a:pt x="40" y="302"/>
                    </a:lnTo>
                    <a:lnTo>
                      <a:pt x="72" y="273"/>
                    </a:lnTo>
                    <a:lnTo>
                      <a:pt x="112" y="240"/>
                    </a:lnTo>
                    <a:lnTo>
                      <a:pt x="163" y="189"/>
                    </a:lnTo>
                    <a:lnTo>
                      <a:pt x="218" y="142"/>
                    </a:lnTo>
                    <a:lnTo>
                      <a:pt x="265" y="95"/>
                    </a:lnTo>
                    <a:lnTo>
                      <a:pt x="291" y="62"/>
                    </a:lnTo>
                    <a:lnTo>
                      <a:pt x="309" y="33"/>
                    </a:lnTo>
                    <a:lnTo>
                      <a:pt x="320" y="11"/>
                    </a:lnTo>
                    <a:lnTo>
                      <a:pt x="320" y="4"/>
                    </a:lnTo>
                    <a:lnTo>
                      <a:pt x="327" y="4"/>
                    </a:lnTo>
                    <a:lnTo>
                      <a:pt x="331"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88885" name="Freeform 117"/>
              <p:cNvSpPr>
                <a:spLocks/>
              </p:cNvSpPr>
              <p:nvPr/>
            </p:nvSpPr>
            <p:spPr bwMode="auto">
              <a:xfrm>
                <a:off x="5644" y="8853"/>
                <a:ext cx="106" cy="160"/>
              </a:xfrm>
              <a:custGeom>
                <a:avLst/>
                <a:gdLst/>
                <a:ahLst/>
                <a:cxnLst>
                  <a:cxn ang="0">
                    <a:pos x="15" y="0"/>
                  </a:cxn>
                  <a:cxn ang="0">
                    <a:pos x="55" y="47"/>
                  </a:cxn>
                  <a:cxn ang="0">
                    <a:pos x="88" y="102"/>
                  </a:cxn>
                  <a:cxn ang="0">
                    <a:pos x="106" y="160"/>
                  </a:cxn>
                  <a:cxn ang="0">
                    <a:pos x="80" y="106"/>
                  </a:cxn>
                  <a:cxn ang="0">
                    <a:pos x="44" y="58"/>
                  </a:cxn>
                  <a:cxn ang="0">
                    <a:pos x="0" y="18"/>
                  </a:cxn>
                  <a:cxn ang="0">
                    <a:pos x="15" y="0"/>
                  </a:cxn>
                </a:cxnLst>
                <a:rect l="0" t="0" r="r" b="b"/>
                <a:pathLst>
                  <a:path w="106" h="160">
                    <a:moveTo>
                      <a:pt x="15" y="0"/>
                    </a:moveTo>
                    <a:lnTo>
                      <a:pt x="55" y="47"/>
                    </a:lnTo>
                    <a:lnTo>
                      <a:pt x="88" y="102"/>
                    </a:lnTo>
                    <a:lnTo>
                      <a:pt x="106" y="160"/>
                    </a:lnTo>
                    <a:lnTo>
                      <a:pt x="80" y="106"/>
                    </a:lnTo>
                    <a:lnTo>
                      <a:pt x="44" y="58"/>
                    </a:lnTo>
                    <a:lnTo>
                      <a:pt x="0" y="18"/>
                    </a:lnTo>
                    <a:lnTo>
                      <a:pt x="15"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88886" name="Freeform 118"/>
              <p:cNvSpPr>
                <a:spLocks/>
              </p:cNvSpPr>
              <p:nvPr/>
            </p:nvSpPr>
            <p:spPr bwMode="auto">
              <a:xfrm>
                <a:off x="6092" y="8307"/>
                <a:ext cx="127" cy="117"/>
              </a:xfrm>
              <a:custGeom>
                <a:avLst/>
                <a:gdLst/>
                <a:ahLst/>
                <a:cxnLst>
                  <a:cxn ang="0">
                    <a:pos x="109" y="0"/>
                  </a:cxn>
                  <a:cxn ang="0">
                    <a:pos x="127" y="11"/>
                  </a:cxn>
                  <a:cxn ang="0">
                    <a:pos x="91" y="55"/>
                  </a:cxn>
                  <a:cxn ang="0">
                    <a:pos x="47" y="88"/>
                  </a:cxn>
                  <a:cxn ang="0">
                    <a:pos x="0" y="117"/>
                  </a:cxn>
                  <a:cxn ang="0">
                    <a:pos x="43" y="84"/>
                  </a:cxn>
                  <a:cxn ang="0">
                    <a:pos x="80" y="44"/>
                  </a:cxn>
                  <a:cxn ang="0">
                    <a:pos x="109" y="0"/>
                  </a:cxn>
                </a:cxnLst>
                <a:rect l="0" t="0" r="r" b="b"/>
                <a:pathLst>
                  <a:path w="127" h="117">
                    <a:moveTo>
                      <a:pt x="109" y="0"/>
                    </a:moveTo>
                    <a:lnTo>
                      <a:pt x="127" y="11"/>
                    </a:lnTo>
                    <a:lnTo>
                      <a:pt x="91" y="55"/>
                    </a:lnTo>
                    <a:lnTo>
                      <a:pt x="47" y="88"/>
                    </a:lnTo>
                    <a:lnTo>
                      <a:pt x="0" y="117"/>
                    </a:lnTo>
                    <a:lnTo>
                      <a:pt x="43" y="84"/>
                    </a:lnTo>
                    <a:lnTo>
                      <a:pt x="80" y="44"/>
                    </a:lnTo>
                    <a:lnTo>
                      <a:pt x="109"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88887" name="Freeform 119"/>
              <p:cNvSpPr>
                <a:spLocks/>
              </p:cNvSpPr>
              <p:nvPr/>
            </p:nvSpPr>
            <p:spPr bwMode="auto">
              <a:xfrm>
                <a:off x="6183" y="7547"/>
                <a:ext cx="120" cy="94"/>
              </a:xfrm>
              <a:custGeom>
                <a:avLst/>
                <a:gdLst/>
                <a:ahLst/>
                <a:cxnLst>
                  <a:cxn ang="0">
                    <a:pos x="0" y="0"/>
                  </a:cxn>
                  <a:cxn ang="0">
                    <a:pos x="40" y="22"/>
                  </a:cxn>
                  <a:cxn ang="0">
                    <a:pos x="80" y="51"/>
                  </a:cxn>
                  <a:cxn ang="0">
                    <a:pos x="120" y="84"/>
                  </a:cxn>
                  <a:cxn ang="0">
                    <a:pos x="101" y="94"/>
                  </a:cxn>
                  <a:cxn ang="0">
                    <a:pos x="54" y="44"/>
                  </a:cxn>
                  <a:cxn ang="0">
                    <a:pos x="0" y="0"/>
                  </a:cxn>
                </a:cxnLst>
                <a:rect l="0" t="0" r="r" b="b"/>
                <a:pathLst>
                  <a:path w="120" h="94">
                    <a:moveTo>
                      <a:pt x="0" y="0"/>
                    </a:moveTo>
                    <a:lnTo>
                      <a:pt x="40" y="22"/>
                    </a:lnTo>
                    <a:lnTo>
                      <a:pt x="80" y="51"/>
                    </a:lnTo>
                    <a:lnTo>
                      <a:pt x="120" y="84"/>
                    </a:lnTo>
                    <a:lnTo>
                      <a:pt x="101" y="94"/>
                    </a:lnTo>
                    <a:lnTo>
                      <a:pt x="54" y="44"/>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88888" name="Freeform 120"/>
              <p:cNvSpPr>
                <a:spLocks/>
              </p:cNvSpPr>
              <p:nvPr/>
            </p:nvSpPr>
            <p:spPr bwMode="auto">
              <a:xfrm>
                <a:off x="4124" y="8686"/>
                <a:ext cx="77" cy="196"/>
              </a:xfrm>
              <a:custGeom>
                <a:avLst/>
                <a:gdLst/>
                <a:ahLst/>
                <a:cxnLst>
                  <a:cxn ang="0">
                    <a:pos x="77" y="0"/>
                  </a:cxn>
                  <a:cxn ang="0">
                    <a:pos x="47" y="33"/>
                  </a:cxn>
                  <a:cxn ang="0">
                    <a:pos x="26" y="69"/>
                  </a:cxn>
                  <a:cxn ang="0">
                    <a:pos x="15" y="109"/>
                  </a:cxn>
                  <a:cxn ang="0">
                    <a:pos x="15" y="153"/>
                  </a:cxn>
                  <a:cxn ang="0">
                    <a:pos x="22" y="193"/>
                  </a:cxn>
                  <a:cxn ang="0">
                    <a:pos x="0" y="196"/>
                  </a:cxn>
                  <a:cxn ang="0">
                    <a:pos x="0" y="153"/>
                  </a:cxn>
                  <a:cxn ang="0">
                    <a:pos x="4" y="109"/>
                  </a:cxn>
                  <a:cxn ang="0">
                    <a:pos x="18" y="65"/>
                  </a:cxn>
                  <a:cxn ang="0">
                    <a:pos x="44" y="29"/>
                  </a:cxn>
                  <a:cxn ang="0">
                    <a:pos x="77" y="0"/>
                  </a:cxn>
                </a:cxnLst>
                <a:rect l="0" t="0" r="r" b="b"/>
                <a:pathLst>
                  <a:path w="77" h="196">
                    <a:moveTo>
                      <a:pt x="77" y="0"/>
                    </a:moveTo>
                    <a:lnTo>
                      <a:pt x="47" y="33"/>
                    </a:lnTo>
                    <a:lnTo>
                      <a:pt x="26" y="69"/>
                    </a:lnTo>
                    <a:lnTo>
                      <a:pt x="15" y="109"/>
                    </a:lnTo>
                    <a:lnTo>
                      <a:pt x="15" y="153"/>
                    </a:lnTo>
                    <a:lnTo>
                      <a:pt x="22" y="193"/>
                    </a:lnTo>
                    <a:lnTo>
                      <a:pt x="0" y="196"/>
                    </a:lnTo>
                    <a:lnTo>
                      <a:pt x="0" y="153"/>
                    </a:lnTo>
                    <a:lnTo>
                      <a:pt x="4" y="109"/>
                    </a:lnTo>
                    <a:lnTo>
                      <a:pt x="18" y="65"/>
                    </a:lnTo>
                    <a:lnTo>
                      <a:pt x="44" y="29"/>
                    </a:lnTo>
                    <a:lnTo>
                      <a:pt x="77"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88889" name="Freeform 121"/>
              <p:cNvSpPr>
                <a:spLocks/>
              </p:cNvSpPr>
              <p:nvPr/>
            </p:nvSpPr>
            <p:spPr bwMode="auto">
              <a:xfrm>
                <a:off x="5313" y="8446"/>
                <a:ext cx="146" cy="32"/>
              </a:xfrm>
              <a:custGeom>
                <a:avLst/>
                <a:gdLst/>
                <a:ahLst/>
                <a:cxnLst>
                  <a:cxn ang="0">
                    <a:pos x="99" y="0"/>
                  </a:cxn>
                  <a:cxn ang="0">
                    <a:pos x="146" y="7"/>
                  </a:cxn>
                  <a:cxn ang="0">
                    <a:pos x="99" y="7"/>
                  </a:cxn>
                  <a:cxn ang="0">
                    <a:pos x="51" y="14"/>
                  </a:cxn>
                  <a:cxn ang="0">
                    <a:pos x="11" y="32"/>
                  </a:cxn>
                  <a:cxn ang="0">
                    <a:pos x="0" y="18"/>
                  </a:cxn>
                  <a:cxn ang="0">
                    <a:pos x="48" y="0"/>
                  </a:cxn>
                  <a:cxn ang="0">
                    <a:pos x="99" y="0"/>
                  </a:cxn>
                </a:cxnLst>
                <a:rect l="0" t="0" r="r" b="b"/>
                <a:pathLst>
                  <a:path w="146" h="32">
                    <a:moveTo>
                      <a:pt x="99" y="0"/>
                    </a:moveTo>
                    <a:lnTo>
                      <a:pt x="146" y="7"/>
                    </a:lnTo>
                    <a:lnTo>
                      <a:pt x="99" y="7"/>
                    </a:lnTo>
                    <a:lnTo>
                      <a:pt x="51" y="14"/>
                    </a:lnTo>
                    <a:lnTo>
                      <a:pt x="11" y="32"/>
                    </a:lnTo>
                    <a:lnTo>
                      <a:pt x="0" y="18"/>
                    </a:lnTo>
                    <a:lnTo>
                      <a:pt x="48" y="0"/>
                    </a:lnTo>
                    <a:lnTo>
                      <a:pt x="99"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88890" name="Freeform 122"/>
              <p:cNvSpPr>
                <a:spLocks/>
              </p:cNvSpPr>
              <p:nvPr/>
            </p:nvSpPr>
            <p:spPr bwMode="auto">
              <a:xfrm>
                <a:off x="4615" y="9188"/>
                <a:ext cx="335" cy="193"/>
              </a:xfrm>
              <a:custGeom>
                <a:avLst/>
                <a:gdLst/>
                <a:ahLst/>
                <a:cxnLst>
                  <a:cxn ang="0">
                    <a:pos x="335" y="0"/>
                  </a:cxn>
                  <a:cxn ang="0">
                    <a:pos x="280" y="55"/>
                  </a:cxn>
                  <a:cxn ang="0">
                    <a:pos x="218" y="105"/>
                  </a:cxn>
                  <a:cxn ang="0">
                    <a:pos x="153" y="149"/>
                  </a:cxn>
                  <a:cxn ang="0">
                    <a:pos x="80" y="178"/>
                  </a:cxn>
                  <a:cxn ang="0">
                    <a:pos x="0" y="193"/>
                  </a:cxn>
                  <a:cxn ang="0">
                    <a:pos x="0" y="175"/>
                  </a:cxn>
                  <a:cxn ang="0">
                    <a:pos x="77" y="164"/>
                  </a:cxn>
                  <a:cxn ang="0">
                    <a:pos x="149" y="138"/>
                  </a:cxn>
                  <a:cxn ang="0">
                    <a:pos x="215" y="98"/>
                  </a:cxn>
                  <a:cxn ang="0">
                    <a:pos x="277" y="51"/>
                  </a:cxn>
                  <a:cxn ang="0">
                    <a:pos x="335" y="0"/>
                  </a:cxn>
                </a:cxnLst>
                <a:rect l="0" t="0" r="r" b="b"/>
                <a:pathLst>
                  <a:path w="335" h="193">
                    <a:moveTo>
                      <a:pt x="335" y="0"/>
                    </a:moveTo>
                    <a:lnTo>
                      <a:pt x="280" y="55"/>
                    </a:lnTo>
                    <a:lnTo>
                      <a:pt x="218" y="105"/>
                    </a:lnTo>
                    <a:lnTo>
                      <a:pt x="153" y="149"/>
                    </a:lnTo>
                    <a:lnTo>
                      <a:pt x="80" y="178"/>
                    </a:lnTo>
                    <a:lnTo>
                      <a:pt x="0" y="193"/>
                    </a:lnTo>
                    <a:lnTo>
                      <a:pt x="0" y="175"/>
                    </a:lnTo>
                    <a:lnTo>
                      <a:pt x="77" y="164"/>
                    </a:lnTo>
                    <a:lnTo>
                      <a:pt x="149" y="138"/>
                    </a:lnTo>
                    <a:lnTo>
                      <a:pt x="215" y="98"/>
                    </a:lnTo>
                    <a:lnTo>
                      <a:pt x="277" y="51"/>
                    </a:lnTo>
                    <a:lnTo>
                      <a:pt x="335"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88891" name="Freeform 123"/>
              <p:cNvSpPr>
                <a:spLocks/>
              </p:cNvSpPr>
              <p:nvPr/>
            </p:nvSpPr>
            <p:spPr bwMode="auto">
              <a:xfrm>
                <a:off x="4048" y="7638"/>
                <a:ext cx="873" cy="411"/>
              </a:xfrm>
              <a:custGeom>
                <a:avLst/>
                <a:gdLst/>
                <a:ahLst/>
                <a:cxnLst>
                  <a:cxn ang="0">
                    <a:pos x="0" y="0"/>
                  </a:cxn>
                  <a:cxn ang="0">
                    <a:pos x="11" y="0"/>
                  </a:cxn>
                  <a:cxn ang="0">
                    <a:pos x="40" y="3"/>
                  </a:cxn>
                  <a:cxn ang="0">
                    <a:pos x="87" y="3"/>
                  </a:cxn>
                  <a:cxn ang="0">
                    <a:pos x="149" y="7"/>
                  </a:cxn>
                  <a:cxn ang="0">
                    <a:pos x="222" y="11"/>
                  </a:cxn>
                  <a:cxn ang="0">
                    <a:pos x="305" y="14"/>
                  </a:cxn>
                  <a:cxn ang="0">
                    <a:pos x="389" y="22"/>
                  </a:cxn>
                  <a:cxn ang="0">
                    <a:pos x="476" y="25"/>
                  </a:cxn>
                  <a:cxn ang="0">
                    <a:pos x="560" y="33"/>
                  </a:cxn>
                  <a:cxn ang="0">
                    <a:pos x="644" y="40"/>
                  </a:cxn>
                  <a:cxn ang="0">
                    <a:pos x="716" y="51"/>
                  </a:cxn>
                  <a:cxn ang="0">
                    <a:pos x="778" y="58"/>
                  </a:cxn>
                  <a:cxn ang="0">
                    <a:pos x="829" y="69"/>
                  </a:cxn>
                  <a:cxn ang="0">
                    <a:pos x="862" y="80"/>
                  </a:cxn>
                  <a:cxn ang="0">
                    <a:pos x="873" y="91"/>
                  </a:cxn>
                  <a:cxn ang="0">
                    <a:pos x="862" y="102"/>
                  </a:cxn>
                  <a:cxn ang="0">
                    <a:pos x="807" y="142"/>
                  </a:cxn>
                  <a:cxn ang="0">
                    <a:pos x="767" y="185"/>
                  </a:cxn>
                  <a:cxn ang="0">
                    <a:pos x="734" y="233"/>
                  </a:cxn>
                  <a:cxn ang="0">
                    <a:pos x="713" y="291"/>
                  </a:cxn>
                  <a:cxn ang="0">
                    <a:pos x="694" y="349"/>
                  </a:cxn>
                  <a:cxn ang="0">
                    <a:pos x="684" y="411"/>
                  </a:cxn>
                  <a:cxn ang="0">
                    <a:pos x="669" y="400"/>
                  </a:cxn>
                  <a:cxn ang="0">
                    <a:pos x="636" y="382"/>
                  </a:cxn>
                  <a:cxn ang="0">
                    <a:pos x="596" y="356"/>
                  </a:cxn>
                  <a:cxn ang="0">
                    <a:pos x="545" y="324"/>
                  </a:cxn>
                  <a:cxn ang="0">
                    <a:pos x="487" y="291"/>
                  </a:cxn>
                  <a:cxn ang="0">
                    <a:pos x="425" y="251"/>
                  </a:cxn>
                  <a:cxn ang="0">
                    <a:pos x="360" y="215"/>
                  </a:cxn>
                  <a:cxn ang="0">
                    <a:pos x="291" y="174"/>
                  </a:cxn>
                  <a:cxn ang="0">
                    <a:pos x="229" y="134"/>
                  </a:cxn>
                  <a:cxn ang="0">
                    <a:pos x="167" y="98"/>
                  </a:cxn>
                  <a:cxn ang="0">
                    <a:pos x="113" y="69"/>
                  </a:cxn>
                  <a:cxn ang="0">
                    <a:pos x="65" y="40"/>
                  </a:cxn>
                  <a:cxn ang="0">
                    <a:pos x="29" y="18"/>
                  </a:cxn>
                  <a:cxn ang="0">
                    <a:pos x="7" y="7"/>
                  </a:cxn>
                  <a:cxn ang="0">
                    <a:pos x="0" y="0"/>
                  </a:cxn>
                </a:cxnLst>
                <a:rect l="0" t="0" r="r" b="b"/>
                <a:pathLst>
                  <a:path w="873" h="411">
                    <a:moveTo>
                      <a:pt x="0" y="0"/>
                    </a:moveTo>
                    <a:lnTo>
                      <a:pt x="11" y="0"/>
                    </a:lnTo>
                    <a:lnTo>
                      <a:pt x="40" y="3"/>
                    </a:lnTo>
                    <a:lnTo>
                      <a:pt x="87" y="3"/>
                    </a:lnTo>
                    <a:lnTo>
                      <a:pt x="149" y="7"/>
                    </a:lnTo>
                    <a:lnTo>
                      <a:pt x="222" y="11"/>
                    </a:lnTo>
                    <a:lnTo>
                      <a:pt x="305" y="14"/>
                    </a:lnTo>
                    <a:lnTo>
                      <a:pt x="389" y="22"/>
                    </a:lnTo>
                    <a:lnTo>
                      <a:pt x="476" y="25"/>
                    </a:lnTo>
                    <a:lnTo>
                      <a:pt x="560" y="33"/>
                    </a:lnTo>
                    <a:lnTo>
                      <a:pt x="644" y="40"/>
                    </a:lnTo>
                    <a:lnTo>
                      <a:pt x="716" y="51"/>
                    </a:lnTo>
                    <a:lnTo>
                      <a:pt x="778" y="58"/>
                    </a:lnTo>
                    <a:lnTo>
                      <a:pt x="829" y="69"/>
                    </a:lnTo>
                    <a:lnTo>
                      <a:pt x="862" y="80"/>
                    </a:lnTo>
                    <a:lnTo>
                      <a:pt x="873" y="91"/>
                    </a:lnTo>
                    <a:lnTo>
                      <a:pt x="862" y="102"/>
                    </a:lnTo>
                    <a:lnTo>
                      <a:pt x="807" y="142"/>
                    </a:lnTo>
                    <a:lnTo>
                      <a:pt x="767" y="185"/>
                    </a:lnTo>
                    <a:lnTo>
                      <a:pt x="734" y="233"/>
                    </a:lnTo>
                    <a:lnTo>
                      <a:pt x="713" y="291"/>
                    </a:lnTo>
                    <a:lnTo>
                      <a:pt x="694" y="349"/>
                    </a:lnTo>
                    <a:lnTo>
                      <a:pt x="684" y="411"/>
                    </a:lnTo>
                    <a:lnTo>
                      <a:pt x="669" y="400"/>
                    </a:lnTo>
                    <a:lnTo>
                      <a:pt x="636" y="382"/>
                    </a:lnTo>
                    <a:lnTo>
                      <a:pt x="596" y="356"/>
                    </a:lnTo>
                    <a:lnTo>
                      <a:pt x="545" y="324"/>
                    </a:lnTo>
                    <a:lnTo>
                      <a:pt x="487" y="291"/>
                    </a:lnTo>
                    <a:lnTo>
                      <a:pt x="425" y="251"/>
                    </a:lnTo>
                    <a:lnTo>
                      <a:pt x="360" y="215"/>
                    </a:lnTo>
                    <a:lnTo>
                      <a:pt x="291" y="174"/>
                    </a:lnTo>
                    <a:lnTo>
                      <a:pt x="229" y="134"/>
                    </a:lnTo>
                    <a:lnTo>
                      <a:pt x="167" y="98"/>
                    </a:lnTo>
                    <a:lnTo>
                      <a:pt x="113" y="69"/>
                    </a:lnTo>
                    <a:lnTo>
                      <a:pt x="65" y="40"/>
                    </a:lnTo>
                    <a:lnTo>
                      <a:pt x="29" y="18"/>
                    </a:lnTo>
                    <a:lnTo>
                      <a:pt x="7" y="7"/>
                    </a:lnTo>
                    <a:lnTo>
                      <a:pt x="0" y="0"/>
                    </a:lnTo>
                    <a:close/>
                  </a:path>
                </a:pathLst>
              </a:custGeom>
              <a:solidFill>
                <a:srgbClr val="A6B8B7"/>
              </a:solidFill>
              <a:ln w="0">
                <a:solidFill>
                  <a:srgbClr val="A6B8B7"/>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88892" name="Freeform 124"/>
              <p:cNvSpPr>
                <a:spLocks noEditPoints="1"/>
              </p:cNvSpPr>
              <p:nvPr/>
            </p:nvSpPr>
            <p:spPr bwMode="auto">
              <a:xfrm>
                <a:off x="4041" y="7627"/>
                <a:ext cx="891" cy="440"/>
              </a:xfrm>
              <a:custGeom>
                <a:avLst/>
                <a:gdLst/>
                <a:ahLst/>
                <a:cxnLst>
                  <a:cxn ang="0">
                    <a:pos x="80" y="44"/>
                  </a:cxn>
                  <a:cxn ang="0">
                    <a:pos x="181" y="102"/>
                  </a:cxn>
                  <a:cxn ang="0">
                    <a:pos x="305" y="178"/>
                  </a:cxn>
                  <a:cxn ang="0">
                    <a:pos x="440" y="255"/>
                  </a:cxn>
                  <a:cxn ang="0">
                    <a:pos x="560" y="327"/>
                  </a:cxn>
                  <a:cxn ang="0">
                    <a:pos x="651" y="386"/>
                  </a:cxn>
                  <a:cxn ang="0">
                    <a:pos x="683" y="404"/>
                  </a:cxn>
                  <a:cxn ang="0">
                    <a:pos x="709" y="298"/>
                  </a:cxn>
                  <a:cxn ang="0">
                    <a:pos x="763" y="189"/>
                  </a:cxn>
                  <a:cxn ang="0">
                    <a:pos x="865" y="105"/>
                  </a:cxn>
                  <a:cxn ang="0">
                    <a:pos x="865" y="102"/>
                  </a:cxn>
                  <a:cxn ang="0">
                    <a:pos x="847" y="95"/>
                  </a:cxn>
                  <a:cxn ang="0">
                    <a:pos x="771" y="76"/>
                  </a:cxn>
                  <a:cxn ang="0">
                    <a:pos x="614" y="58"/>
                  </a:cxn>
                  <a:cxn ang="0">
                    <a:pos x="429" y="44"/>
                  </a:cxn>
                  <a:cxn ang="0">
                    <a:pos x="243" y="33"/>
                  </a:cxn>
                  <a:cxn ang="0">
                    <a:pos x="94" y="25"/>
                  </a:cxn>
                  <a:cxn ang="0">
                    <a:pos x="7" y="0"/>
                  </a:cxn>
                  <a:cxn ang="0">
                    <a:pos x="47" y="4"/>
                  </a:cxn>
                  <a:cxn ang="0">
                    <a:pos x="156" y="7"/>
                  </a:cxn>
                  <a:cxn ang="0">
                    <a:pos x="309" y="14"/>
                  </a:cxn>
                  <a:cxn ang="0">
                    <a:pos x="516" y="29"/>
                  </a:cxn>
                  <a:cxn ang="0">
                    <a:pos x="709" y="47"/>
                  </a:cxn>
                  <a:cxn ang="0">
                    <a:pos x="829" y="69"/>
                  </a:cxn>
                  <a:cxn ang="0">
                    <a:pos x="876" y="84"/>
                  </a:cxn>
                  <a:cxn ang="0">
                    <a:pos x="887" y="95"/>
                  </a:cxn>
                  <a:cxn ang="0">
                    <a:pos x="887" y="109"/>
                  </a:cxn>
                  <a:cxn ang="0">
                    <a:pos x="880" y="120"/>
                  </a:cxn>
                  <a:cxn ang="0">
                    <a:pos x="821" y="160"/>
                  </a:cxn>
                  <a:cxn ang="0">
                    <a:pos x="749" y="251"/>
                  </a:cxn>
                  <a:cxn ang="0">
                    <a:pos x="712" y="364"/>
                  </a:cxn>
                  <a:cxn ang="0">
                    <a:pos x="698" y="440"/>
                  </a:cxn>
                  <a:cxn ang="0">
                    <a:pos x="680" y="426"/>
                  </a:cxn>
                  <a:cxn ang="0">
                    <a:pos x="661" y="415"/>
                  </a:cxn>
                  <a:cxn ang="0">
                    <a:pos x="621" y="389"/>
                  </a:cxn>
                  <a:cxn ang="0">
                    <a:pos x="527" y="331"/>
                  </a:cxn>
                  <a:cxn ang="0">
                    <a:pos x="389" y="251"/>
                  </a:cxn>
                  <a:cxn ang="0">
                    <a:pos x="247" y="164"/>
                  </a:cxn>
                  <a:cxn ang="0">
                    <a:pos x="116" y="91"/>
                  </a:cxn>
                  <a:cxn ang="0">
                    <a:pos x="29" y="36"/>
                  </a:cxn>
                  <a:cxn ang="0">
                    <a:pos x="7" y="25"/>
                  </a:cxn>
                  <a:cxn ang="0">
                    <a:pos x="0" y="22"/>
                  </a:cxn>
                </a:cxnLst>
                <a:rect l="0" t="0" r="r" b="b"/>
                <a:pathLst>
                  <a:path w="891" h="440">
                    <a:moveTo>
                      <a:pt x="47" y="22"/>
                    </a:moveTo>
                    <a:lnTo>
                      <a:pt x="80" y="44"/>
                    </a:lnTo>
                    <a:lnTo>
                      <a:pt x="127" y="69"/>
                    </a:lnTo>
                    <a:lnTo>
                      <a:pt x="181" y="102"/>
                    </a:lnTo>
                    <a:lnTo>
                      <a:pt x="243" y="138"/>
                    </a:lnTo>
                    <a:lnTo>
                      <a:pt x="305" y="178"/>
                    </a:lnTo>
                    <a:lnTo>
                      <a:pt x="374" y="218"/>
                    </a:lnTo>
                    <a:lnTo>
                      <a:pt x="440" y="255"/>
                    </a:lnTo>
                    <a:lnTo>
                      <a:pt x="501" y="295"/>
                    </a:lnTo>
                    <a:lnTo>
                      <a:pt x="560" y="327"/>
                    </a:lnTo>
                    <a:lnTo>
                      <a:pt x="611" y="360"/>
                    </a:lnTo>
                    <a:lnTo>
                      <a:pt x="651" y="386"/>
                    </a:lnTo>
                    <a:lnTo>
                      <a:pt x="680" y="404"/>
                    </a:lnTo>
                    <a:lnTo>
                      <a:pt x="683" y="404"/>
                    </a:lnTo>
                    <a:lnTo>
                      <a:pt x="691" y="357"/>
                    </a:lnTo>
                    <a:lnTo>
                      <a:pt x="709" y="298"/>
                    </a:lnTo>
                    <a:lnTo>
                      <a:pt x="731" y="240"/>
                    </a:lnTo>
                    <a:lnTo>
                      <a:pt x="763" y="189"/>
                    </a:lnTo>
                    <a:lnTo>
                      <a:pt x="807" y="142"/>
                    </a:lnTo>
                    <a:lnTo>
                      <a:pt x="865" y="105"/>
                    </a:lnTo>
                    <a:lnTo>
                      <a:pt x="869" y="102"/>
                    </a:lnTo>
                    <a:lnTo>
                      <a:pt x="865" y="102"/>
                    </a:lnTo>
                    <a:lnTo>
                      <a:pt x="858" y="98"/>
                    </a:lnTo>
                    <a:lnTo>
                      <a:pt x="847" y="95"/>
                    </a:lnTo>
                    <a:lnTo>
                      <a:pt x="814" y="87"/>
                    </a:lnTo>
                    <a:lnTo>
                      <a:pt x="771" y="76"/>
                    </a:lnTo>
                    <a:lnTo>
                      <a:pt x="698" y="69"/>
                    </a:lnTo>
                    <a:lnTo>
                      <a:pt x="614" y="58"/>
                    </a:lnTo>
                    <a:lnTo>
                      <a:pt x="523" y="51"/>
                    </a:lnTo>
                    <a:lnTo>
                      <a:pt x="429" y="44"/>
                    </a:lnTo>
                    <a:lnTo>
                      <a:pt x="334" y="36"/>
                    </a:lnTo>
                    <a:lnTo>
                      <a:pt x="243" y="33"/>
                    </a:lnTo>
                    <a:lnTo>
                      <a:pt x="163" y="29"/>
                    </a:lnTo>
                    <a:lnTo>
                      <a:pt x="94" y="25"/>
                    </a:lnTo>
                    <a:lnTo>
                      <a:pt x="47" y="22"/>
                    </a:lnTo>
                    <a:close/>
                    <a:moveTo>
                      <a:pt x="7" y="0"/>
                    </a:moveTo>
                    <a:lnTo>
                      <a:pt x="18" y="4"/>
                    </a:lnTo>
                    <a:lnTo>
                      <a:pt x="47" y="4"/>
                    </a:lnTo>
                    <a:lnTo>
                      <a:pt x="94" y="4"/>
                    </a:lnTo>
                    <a:lnTo>
                      <a:pt x="156" y="7"/>
                    </a:lnTo>
                    <a:lnTo>
                      <a:pt x="229" y="11"/>
                    </a:lnTo>
                    <a:lnTo>
                      <a:pt x="309" y="14"/>
                    </a:lnTo>
                    <a:lnTo>
                      <a:pt x="414" y="22"/>
                    </a:lnTo>
                    <a:lnTo>
                      <a:pt x="516" y="29"/>
                    </a:lnTo>
                    <a:lnTo>
                      <a:pt x="618" y="40"/>
                    </a:lnTo>
                    <a:lnTo>
                      <a:pt x="709" y="47"/>
                    </a:lnTo>
                    <a:lnTo>
                      <a:pt x="785" y="58"/>
                    </a:lnTo>
                    <a:lnTo>
                      <a:pt x="829" y="69"/>
                    </a:lnTo>
                    <a:lnTo>
                      <a:pt x="861" y="76"/>
                    </a:lnTo>
                    <a:lnTo>
                      <a:pt x="876" y="84"/>
                    </a:lnTo>
                    <a:lnTo>
                      <a:pt x="883" y="91"/>
                    </a:lnTo>
                    <a:lnTo>
                      <a:pt x="887" y="95"/>
                    </a:lnTo>
                    <a:lnTo>
                      <a:pt x="891" y="102"/>
                    </a:lnTo>
                    <a:lnTo>
                      <a:pt x="887" y="109"/>
                    </a:lnTo>
                    <a:lnTo>
                      <a:pt x="883" y="116"/>
                    </a:lnTo>
                    <a:lnTo>
                      <a:pt x="880" y="120"/>
                    </a:lnTo>
                    <a:lnTo>
                      <a:pt x="872" y="124"/>
                    </a:lnTo>
                    <a:lnTo>
                      <a:pt x="821" y="160"/>
                    </a:lnTo>
                    <a:lnTo>
                      <a:pt x="781" y="200"/>
                    </a:lnTo>
                    <a:lnTo>
                      <a:pt x="749" y="251"/>
                    </a:lnTo>
                    <a:lnTo>
                      <a:pt x="727" y="302"/>
                    </a:lnTo>
                    <a:lnTo>
                      <a:pt x="712" y="364"/>
                    </a:lnTo>
                    <a:lnTo>
                      <a:pt x="701" y="426"/>
                    </a:lnTo>
                    <a:lnTo>
                      <a:pt x="698" y="440"/>
                    </a:lnTo>
                    <a:lnTo>
                      <a:pt x="683" y="429"/>
                    </a:lnTo>
                    <a:lnTo>
                      <a:pt x="680" y="426"/>
                    </a:lnTo>
                    <a:lnTo>
                      <a:pt x="672" y="422"/>
                    </a:lnTo>
                    <a:lnTo>
                      <a:pt x="661" y="415"/>
                    </a:lnTo>
                    <a:lnTo>
                      <a:pt x="651" y="407"/>
                    </a:lnTo>
                    <a:lnTo>
                      <a:pt x="621" y="389"/>
                    </a:lnTo>
                    <a:lnTo>
                      <a:pt x="585" y="367"/>
                    </a:lnTo>
                    <a:lnTo>
                      <a:pt x="527" y="331"/>
                    </a:lnTo>
                    <a:lnTo>
                      <a:pt x="461" y="291"/>
                    </a:lnTo>
                    <a:lnTo>
                      <a:pt x="389" y="251"/>
                    </a:lnTo>
                    <a:lnTo>
                      <a:pt x="316" y="207"/>
                    </a:lnTo>
                    <a:lnTo>
                      <a:pt x="247" y="164"/>
                    </a:lnTo>
                    <a:lnTo>
                      <a:pt x="178" y="124"/>
                    </a:lnTo>
                    <a:lnTo>
                      <a:pt x="116" y="91"/>
                    </a:lnTo>
                    <a:lnTo>
                      <a:pt x="65" y="58"/>
                    </a:lnTo>
                    <a:lnTo>
                      <a:pt x="29" y="36"/>
                    </a:lnTo>
                    <a:lnTo>
                      <a:pt x="18" y="29"/>
                    </a:lnTo>
                    <a:lnTo>
                      <a:pt x="7" y="25"/>
                    </a:lnTo>
                    <a:lnTo>
                      <a:pt x="3" y="22"/>
                    </a:lnTo>
                    <a:lnTo>
                      <a:pt x="0" y="22"/>
                    </a:lnTo>
                    <a:lnTo>
                      <a:pt x="7"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88893" name="Freeform 125"/>
              <p:cNvSpPr>
                <a:spLocks/>
              </p:cNvSpPr>
              <p:nvPr/>
            </p:nvSpPr>
            <p:spPr bwMode="auto">
              <a:xfrm>
                <a:off x="5186" y="7470"/>
                <a:ext cx="371" cy="375"/>
              </a:xfrm>
              <a:custGeom>
                <a:avLst/>
                <a:gdLst/>
                <a:ahLst/>
                <a:cxnLst>
                  <a:cxn ang="0">
                    <a:pos x="357" y="0"/>
                  </a:cxn>
                  <a:cxn ang="0">
                    <a:pos x="367" y="4"/>
                  </a:cxn>
                  <a:cxn ang="0">
                    <a:pos x="371" y="33"/>
                  </a:cxn>
                  <a:cxn ang="0">
                    <a:pos x="367" y="70"/>
                  </a:cxn>
                  <a:cxn ang="0">
                    <a:pos x="360" y="113"/>
                  </a:cxn>
                  <a:cxn ang="0">
                    <a:pos x="349" y="157"/>
                  </a:cxn>
                  <a:cxn ang="0">
                    <a:pos x="335" y="193"/>
                  </a:cxn>
                  <a:cxn ang="0">
                    <a:pos x="320" y="226"/>
                  </a:cxn>
                  <a:cxn ang="0">
                    <a:pos x="306" y="241"/>
                  </a:cxn>
                  <a:cxn ang="0">
                    <a:pos x="284" y="252"/>
                  </a:cxn>
                  <a:cxn ang="0">
                    <a:pos x="258" y="266"/>
                  </a:cxn>
                  <a:cxn ang="0">
                    <a:pos x="226" y="292"/>
                  </a:cxn>
                  <a:cxn ang="0">
                    <a:pos x="197" y="324"/>
                  </a:cxn>
                  <a:cxn ang="0">
                    <a:pos x="175" y="375"/>
                  </a:cxn>
                  <a:cxn ang="0">
                    <a:pos x="160" y="353"/>
                  </a:cxn>
                  <a:cxn ang="0">
                    <a:pos x="135" y="324"/>
                  </a:cxn>
                  <a:cxn ang="0">
                    <a:pos x="106" y="299"/>
                  </a:cxn>
                  <a:cxn ang="0">
                    <a:pos x="77" y="270"/>
                  </a:cxn>
                  <a:cxn ang="0">
                    <a:pos x="47" y="244"/>
                  </a:cxn>
                  <a:cxn ang="0">
                    <a:pos x="22" y="222"/>
                  </a:cxn>
                  <a:cxn ang="0">
                    <a:pos x="7" y="208"/>
                  </a:cxn>
                  <a:cxn ang="0">
                    <a:pos x="0" y="204"/>
                  </a:cxn>
                  <a:cxn ang="0">
                    <a:pos x="7" y="201"/>
                  </a:cxn>
                  <a:cxn ang="0">
                    <a:pos x="26" y="186"/>
                  </a:cxn>
                  <a:cxn ang="0">
                    <a:pos x="55" y="168"/>
                  </a:cxn>
                  <a:cxn ang="0">
                    <a:pos x="91" y="142"/>
                  </a:cxn>
                  <a:cxn ang="0">
                    <a:pos x="135" y="117"/>
                  </a:cxn>
                  <a:cxn ang="0">
                    <a:pos x="178" y="88"/>
                  </a:cxn>
                  <a:cxn ang="0">
                    <a:pos x="222" y="62"/>
                  </a:cxn>
                  <a:cxn ang="0">
                    <a:pos x="266" y="37"/>
                  </a:cxn>
                  <a:cxn ang="0">
                    <a:pos x="302" y="19"/>
                  </a:cxn>
                  <a:cxn ang="0">
                    <a:pos x="335" y="4"/>
                  </a:cxn>
                  <a:cxn ang="0">
                    <a:pos x="357" y="0"/>
                  </a:cxn>
                </a:cxnLst>
                <a:rect l="0" t="0" r="r" b="b"/>
                <a:pathLst>
                  <a:path w="371" h="375">
                    <a:moveTo>
                      <a:pt x="357" y="0"/>
                    </a:moveTo>
                    <a:lnTo>
                      <a:pt x="367" y="4"/>
                    </a:lnTo>
                    <a:lnTo>
                      <a:pt x="371" y="33"/>
                    </a:lnTo>
                    <a:lnTo>
                      <a:pt x="367" y="70"/>
                    </a:lnTo>
                    <a:lnTo>
                      <a:pt x="360" y="113"/>
                    </a:lnTo>
                    <a:lnTo>
                      <a:pt x="349" y="157"/>
                    </a:lnTo>
                    <a:lnTo>
                      <a:pt x="335" y="193"/>
                    </a:lnTo>
                    <a:lnTo>
                      <a:pt x="320" y="226"/>
                    </a:lnTo>
                    <a:lnTo>
                      <a:pt x="306" y="241"/>
                    </a:lnTo>
                    <a:lnTo>
                      <a:pt x="284" y="252"/>
                    </a:lnTo>
                    <a:lnTo>
                      <a:pt x="258" y="266"/>
                    </a:lnTo>
                    <a:lnTo>
                      <a:pt x="226" y="292"/>
                    </a:lnTo>
                    <a:lnTo>
                      <a:pt x="197" y="324"/>
                    </a:lnTo>
                    <a:lnTo>
                      <a:pt x="175" y="375"/>
                    </a:lnTo>
                    <a:lnTo>
                      <a:pt x="160" y="353"/>
                    </a:lnTo>
                    <a:lnTo>
                      <a:pt x="135" y="324"/>
                    </a:lnTo>
                    <a:lnTo>
                      <a:pt x="106" y="299"/>
                    </a:lnTo>
                    <a:lnTo>
                      <a:pt x="77" y="270"/>
                    </a:lnTo>
                    <a:lnTo>
                      <a:pt x="47" y="244"/>
                    </a:lnTo>
                    <a:lnTo>
                      <a:pt x="22" y="222"/>
                    </a:lnTo>
                    <a:lnTo>
                      <a:pt x="7" y="208"/>
                    </a:lnTo>
                    <a:lnTo>
                      <a:pt x="0" y="204"/>
                    </a:lnTo>
                    <a:lnTo>
                      <a:pt x="7" y="201"/>
                    </a:lnTo>
                    <a:lnTo>
                      <a:pt x="26" y="186"/>
                    </a:lnTo>
                    <a:lnTo>
                      <a:pt x="55" y="168"/>
                    </a:lnTo>
                    <a:lnTo>
                      <a:pt x="91" y="142"/>
                    </a:lnTo>
                    <a:lnTo>
                      <a:pt x="135" y="117"/>
                    </a:lnTo>
                    <a:lnTo>
                      <a:pt x="178" y="88"/>
                    </a:lnTo>
                    <a:lnTo>
                      <a:pt x="222" y="62"/>
                    </a:lnTo>
                    <a:lnTo>
                      <a:pt x="266" y="37"/>
                    </a:lnTo>
                    <a:lnTo>
                      <a:pt x="302" y="19"/>
                    </a:lnTo>
                    <a:lnTo>
                      <a:pt x="335" y="4"/>
                    </a:lnTo>
                    <a:lnTo>
                      <a:pt x="357" y="0"/>
                    </a:lnTo>
                    <a:close/>
                  </a:path>
                </a:pathLst>
              </a:custGeom>
              <a:solidFill>
                <a:srgbClr val="A6B8B7"/>
              </a:solidFill>
              <a:ln w="0">
                <a:solidFill>
                  <a:srgbClr val="A6B8B7"/>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88894" name="Freeform 126"/>
              <p:cNvSpPr>
                <a:spLocks noEditPoints="1"/>
              </p:cNvSpPr>
              <p:nvPr/>
            </p:nvSpPr>
            <p:spPr bwMode="auto">
              <a:xfrm>
                <a:off x="5168" y="7460"/>
                <a:ext cx="400" cy="411"/>
              </a:xfrm>
              <a:custGeom>
                <a:avLst/>
                <a:gdLst/>
                <a:ahLst/>
                <a:cxnLst>
                  <a:cxn ang="0">
                    <a:pos x="367" y="21"/>
                  </a:cxn>
                  <a:cxn ang="0">
                    <a:pos x="349" y="25"/>
                  </a:cxn>
                  <a:cxn ang="0">
                    <a:pos x="309" y="43"/>
                  </a:cxn>
                  <a:cxn ang="0">
                    <a:pos x="207" y="101"/>
                  </a:cxn>
                  <a:cxn ang="0">
                    <a:pos x="105" y="167"/>
                  </a:cxn>
                  <a:cxn ang="0">
                    <a:pos x="36" y="214"/>
                  </a:cxn>
                  <a:cxn ang="0">
                    <a:pos x="47" y="225"/>
                  </a:cxn>
                  <a:cxn ang="0">
                    <a:pos x="102" y="272"/>
                  </a:cxn>
                  <a:cxn ang="0">
                    <a:pos x="160" y="331"/>
                  </a:cxn>
                  <a:cxn ang="0">
                    <a:pos x="189" y="363"/>
                  </a:cxn>
                  <a:cxn ang="0">
                    <a:pos x="229" y="305"/>
                  </a:cxn>
                  <a:cxn ang="0">
                    <a:pos x="291" y="254"/>
                  </a:cxn>
                  <a:cxn ang="0">
                    <a:pos x="324" y="240"/>
                  </a:cxn>
                  <a:cxn ang="0">
                    <a:pos x="331" y="225"/>
                  </a:cxn>
                  <a:cxn ang="0">
                    <a:pos x="342" y="200"/>
                  </a:cxn>
                  <a:cxn ang="0">
                    <a:pos x="356" y="163"/>
                  </a:cxn>
                  <a:cxn ang="0">
                    <a:pos x="375" y="76"/>
                  </a:cxn>
                  <a:cxn ang="0">
                    <a:pos x="378" y="29"/>
                  </a:cxn>
                  <a:cxn ang="0">
                    <a:pos x="375" y="21"/>
                  </a:cxn>
                  <a:cxn ang="0">
                    <a:pos x="382" y="0"/>
                  </a:cxn>
                  <a:cxn ang="0">
                    <a:pos x="393" y="7"/>
                  </a:cxn>
                  <a:cxn ang="0">
                    <a:pos x="396" y="25"/>
                  </a:cxn>
                  <a:cxn ang="0">
                    <a:pos x="393" y="94"/>
                  </a:cxn>
                  <a:cxn ang="0">
                    <a:pos x="364" y="207"/>
                  </a:cxn>
                  <a:cxn ang="0">
                    <a:pos x="342" y="247"/>
                  </a:cxn>
                  <a:cxn ang="0">
                    <a:pos x="327" y="258"/>
                  </a:cxn>
                  <a:cxn ang="0">
                    <a:pos x="265" y="294"/>
                  </a:cxn>
                  <a:cxn ang="0">
                    <a:pos x="222" y="349"/>
                  </a:cxn>
                  <a:cxn ang="0">
                    <a:pos x="193" y="411"/>
                  </a:cxn>
                  <a:cxn ang="0">
                    <a:pos x="175" y="378"/>
                  </a:cxn>
                  <a:cxn ang="0">
                    <a:pos x="153" y="349"/>
                  </a:cxn>
                  <a:cxn ang="0">
                    <a:pos x="102" y="302"/>
                  </a:cxn>
                  <a:cxn ang="0">
                    <a:pos x="40" y="243"/>
                  </a:cxn>
                  <a:cxn ang="0">
                    <a:pos x="15" y="225"/>
                  </a:cxn>
                  <a:cxn ang="0">
                    <a:pos x="0" y="214"/>
                  </a:cxn>
                  <a:cxn ang="0">
                    <a:pos x="18" y="203"/>
                  </a:cxn>
                  <a:cxn ang="0">
                    <a:pos x="62" y="171"/>
                  </a:cxn>
                  <a:cxn ang="0">
                    <a:pos x="138" y="123"/>
                  </a:cxn>
                  <a:cxn ang="0">
                    <a:pos x="244" y="58"/>
                  </a:cxn>
                  <a:cxn ang="0">
                    <a:pos x="338" y="10"/>
                  </a:cxn>
                  <a:cxn ang="0">
                    <a:pos x="364" y="0"/>
                  </a:cxn>
                </a:cxnLst>
                <a:rect l="0" t="0" r="r" b="b"/>
                <a:pathLst>
                  <a:path w="400" h="411">
                    <a:moveTo>
                      <a:pt x="375" y="21"/>
                    </a:moveTo>
                    <a:lnTo>
                      <a:pt x="367" y="21"/>
                    </a:lnTo>
                    <a:lnTo>
                      <a:pt x="360" y="21"/>
                    </a:lnTo>
                    <a:lnTo>
                      <a:pt x="349" y="25"/>
                    </a:lnTo>
                    <a:lnTo>
                      <a:pt x="331" y="32"/>
                    </a:lnTo>
                    <a:lnTo>
                      <a:pt x="309" y="43"/>
                    </a:lnTo>
                    <a:lnTo>
                      <a:pt x="262" y="69"/>
                    </a:lnTo>
                    <a:lnTo>
                      <a:pt x="207" y="101"/>
                    </a:lnTo>
                    <a:lnTo>
                      <a:pt x="156" y="134"/>
                    </a:lnTo>
                    <a:lnTo>
                      <a:pt x="105" y="167"/>
                    </a:lnTo>
                    <a:lnTo>
                      <a:pt x="65" y="196"/>
                    </a:lnTo>
                    <a:lnTo>
                      <a:pt x="36" y="214"/>
                    </a:lnTo>
                    <a:lnTo>
                      <a:pt x="36" y="214"/>
                    </a:lnTo>
                    <a:lnTo>
                      <a:pt x="47" y="225"/>
                    </a:lnTo>
                    <a:lnTo>
                      <a:pt x="73" y="247"/>
                    </a:lnTo>
                    <a:lnTo>
                      <a:pt x="102" y="272"/>
                    </a:lnTo>
                    <a:lnTo>
                      <a:pt x="131" y="302"/>
                    </a:lnTo>
                    <a:lnTo>
                      <a:pt x="160" y="331"/>
                    </a:lnTo>
                    <a:lnTo>
                      <a:pt x="178" y="349"/>
                    </a:lnTo>
                    <a:lnTo>
                      <a:pt x="189" y="363"/>
                    </a:lnTo>
                    <a:lnTo>
                      <a:pt x="204" y="338"/>
                    </a:lnTo>
                    <a:lnTo>
                      <a:pt x="229" y="305"/>
                    </a:lnTo>
                    <a:lnTo>
                      <a:pt x="255" y="280"/>
                    </a:lnTo>
                    <a:lnTo>
                      <a:pt x="291" y="254"/>
                    </a:lnTo>
                    <a:lnTo>
                      <a:pt x="320" y="240"/>
                    </a:lnTo>
                    <a:lnTo>
                      <a:pt x="324" y="240"/>
                    </a:lnTo>
                    <a:lnTo>
                      <a:pt x="327" y="232"/>
                    </a:lnTo>
                    <a:lnTo>
                      <a:pt x="331" y="225"/>
                    </a:lnTo>
                    <a:lnTo>
                      <a:pt x="335" y="218"/>
                    </a:lnTo>
                    <a:lnTo>
                      <a:pt x="342" y="200"/>
                    </a:lnTo>
                    <a:lnTo>
                      <a:pt x="349" y="181"/>
                    </a:lnTo>
                    <a:lnTo>
                      <a:pt x="356" y="163"/>
                    </a:lnTo>
                    <a:lnTo>
                      <a:pt x="367" y="120"/>
                    </a:lnTo>
                    <a:lnTo>
                      <a:pt x="375" y="76"/>
                    </a:lnTo>
                    <a:lnTo>
                      <a:pt x="378" y="40"/>
                    </a:lnTo>
                    <a:lnTo>
                      <a:pt x="378" y="29"/>
                    </a:lnTo>
                    <a:lnTo>
                      <a:pt x="375" y="21"/>
                    </a:lnTo>
                    <a:lnTo>
                      <a:pt x="375" y="21"/>
                    </a:lnTo>
                    <a:close/>
                    <a:moveTo>
                      <a:pt x="375" y="0"/>
                    </a:moveTo>
                    <a:lnTo>
                      <a:pt x="382" y="0"/>
                    </a:lnTo>
                    <a:lnTo>
                      <a:pt x="385" y="3"/>
                    </a:lnTo>
                    <a:lnTo>
                      <a:pt x="393" y="7"/>
                    </a:lnTo>
                    <a:lnTo>
                      <a:pt x="396" y="10"/>
                    </a:lnTo>
                    <a:lnTo>
                      <a:pt x="396" y="25"/>
                    </a:lnTo>
                    <a:lnTo>
                      <a:pt x="400" y="40"/>
                    </a:lnTo>
                    <a:lnTo>
                      <a:pt x="393" y="94"/>
                    </a:lnTo>
                    <a:lnTo>
                      <a:pt x="382" y="152"/>
                    </a:lnTo>
                    <a:lnTo>
                      <a:pt x="364" y="207"/>
                    </a:lnTo>
                    <a:lnTo>
                      <a:pt x="353" y="229"/>
                    </a:lnTo>
                    <a:lnTo>
                      <a:pt x="342" y="247"/>
                    </a:lnTo>
                    <a:lnTo>
                      <a:pt x="338" y="254"/>
                    </a:lnTo>
                    <a:lnTo>
                      <a:pt x="327" y="258"/>
                    </a:lnTo>
                    <a:lnTo>
                      <a:pt x="302" y="272"/>
                    </a:lnTo>
                    <a:lnTo>
                      <a:pt x="265" y="294"/>
                    </a:lnTo>
                    <a:lnTo>
                      <a:pt x="244" y="316"/>
                    </a:lnTo>
                    <a:lnTo>
                      <a:pt x="222" y="349"/>
                    </a:lnTo>
                    <a:lnTo>
                      <a:pt x="200" y="389"/>
                    </a:lnTo>
                    <a:lnTo>
                      <a:pt x="193" y="411"/>
                    </a:lnTo>
                    <a:lnTo>
                      <a:pt x="182" y="389"/>
                    </a:lnTo>
                    <a:lnTo>
                      <a:pt x="175" y="378"/>
                    </a:lnTo>
                    <a:lnTo>
                      <a:pt x="164" y="363"/>
                    </a:lnTo>
                    <a:lnTo>
                      <a:pt x="153" y="349"/>
                    </a:lnTo>
                    <a:lnTo>
                      <a:pt x="131" y="327"/>
                    </a:lnTo>
                    <a:lnTo>
                      <a:pt x="102" y="302"/>
                    </a:lnTo>
                    <a:lnTo>
                      <a:pt x="69" y="269"/>
                    </a:lnTo>
                    <a:lnTo>
                      <a:pt x="40" y="243"/>
                    </a:lnTo>
                    <a:lnTo>
                      <a:pt x="18" y="229"/>
                    </a:lnTo>
                    <a:lnTo>
                      <a:pt x="15" y="225"/>
                    </a:lnTo>
                    <a:lnTo>
                      <a:pt x="11" y="221"/>
                    </a:lnTo>
                    <a:lnTo>
                      <a:pt x="0" y="214"/>
                    </a:lnTo>
                    <a:lnTo>
                      <a:pt x="11" y="207"/>
                    </a:lnTo>
                    <a:lnTo>
                      <a:pt x="18" y="203"/>
                    </a:lnTo>
                    <a:lnTo>
                      <a:pt x="36" y="189"/>
                    </a:lnTo>
                    <a:lnTo>
                      <a:pt x="62" y="171"/>
                    </a:lnTo>
                    <a:lnTo>
                      <a:pt x="98" y="149"/>
                    </a:lnTo>
                    <a:lnTo>
                      <a:pt x="138" y="123"/>
                    </a:lnTo>
                    <a:lnTo>
                      <a:pt x="189" y="90"/>
                    </a:lnTo>
                    <a:lnTo>
                      <a:pt x="244" y="58"/>
                    </a:lnTo>
                    <a:lnTo>
                      <a:pt x="295" y="29"/>
                    </a:lnTo>
                    <a:lnTo>
                      <a:pt x="338" y="10"/>
                    </a:lnTo>
                    <a:lnTo>
                      <a:pt x="353" y="3"/>
                    </a:lnTo>
                    <a:lnTo>
                      <a:pt x="364" y="0"/>
                    </a:lnTo>
                    <a:lnTo>
                      <a:pt x="375"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88895" name="Freeform 127"/>
              <p:cNvSpPr>
                <a:spLocks/>
              </p:cNvSpPr>
              <p:nvPr/>
            </p:nvSpPr>
            <p:spPr bwMode="auto">
              <a:xfrm>
                <a:off x="4721" y="8038"/>
                <a:ext cx="294" cy="560"/>
              </a:xfrm>
              <a:custGeom>
                <a:avLst/>
                <a:gdLst/>
                <a:ahLst/>
                <a:cxnLst>
                  <a:cxn ang="0">
                    <a:pos x="7" y="0"/>
                  </a:cxn>
                  <a:cxn ang="0">
                    <a:pos x="14" y="0"/>
                  </a:cxn>
                  <a:cxn ang="0">
                    <a:pos x="18" y="4"/>
                  </a:cxn>
                  <a:cxn ang="0">
                    <a:pos x="25" y="11"/>
                  </a:cxn>
                  <a:cxn ang="0">
                    <a:pos x="40" y="29"/>
                  </a:cxn>
                  <a:cxn ang="0">
                    <a:pos x="65" y="58"/>
                  </a:cxn>
                  <a:cxn ang="0">
                    <a:pos x="91" y="95"/>
                  </a:cxn>
                  <a:cxn ang="0">
                    <a:pos x="120" y="131"/>
                  </a:cxn>
                  <a:cxn ang="0">
                    <a:pos x="141" y="171"/>
                  </a:cxn>
                  <a:cxn ang="0">
                    <a:pos x="185" y="248"/>
                  </a:cxn>
                  <a:cxn ang="0">
                    <a:pos x="221" y="320"/>
                  </a:cxn>
                  <a:cxn ang="0">
                    <a:pos x="251" y="389"/>
                  </a:cxn>
                  <a:cxn ang="0">
                    <a:pos x="272" y="451"/>
                  </a:cxn>
                  <a:cxn ang="0">
                    <a:pos x="291" y="506"/>
                  </a:cxn>
                  <a:cxn ang="0">
                    <a:pos x="294" y="553"/>
                  </a:cxn>
                  <a:cxn ang="0">
                    <a:pos x="294" y="557"/>
                  </a:cxn>
                  <a:cxn ang="0">
                    <a:pos x="291" y="560"/>
                  </a:cxn>
                  <a:cxn ang="0">
                    <a:pos x="283" y="560"/>
                  </a:cxn>
                  <a:cxn ang="0">
                    <a:pos x="280" y="560"/>
                  </a:cxn>
                  <a:cxn ang="0">
                    <a:pos x="276" y="557"/>
                  </a:cxn>
                  <a:cxn ang="0">
                    <a:pos x="272" y="553"/>
                  </a:cxn>
                  <a:cxn ang="0">
                    <a:pos x="269" y="513"/>
                  </a:cxn>
                  <a:cxn ang="0">
                    <a:pos x="254" y="459"/>
                  </a:cxn>
                  <a:cxn ang="0">
                    <a:pos x="232" y="397"/>
                  </a:cxn>
                  <a:cxn ang="0">
                    <a:pos x="203" y="328"/>
                  </a:cxn>
                  <a:cxn ang="0">
                    <a:pos x="167" y="255"/>
                  </a:cxn>
                  <a:cxn ang="0">
                    <a:pos x="127" y="182"/>
                  </a:cxn>
                  <a:cxn ang="0">
                    <a:pos x="101" y="142"/>
                  </a:cxn>
                  <a:cxn ang="0">
                    <a:pos x="72" y="102"/>
                  </a:cxn>
                  <a:cxn ang="0">
                    <a:pos x="43" y="66"/>
                  </a:cxn>
                  <a:cxn ang="0">
                    <a:pos x="21" y="40"/>
                  </a:cxn>
                  <a:cxn ang="0">
                    <a:pos x="7" y="22"/>
                  </a:cxn>
                  <a:cxn ang="0">
                    <a:pos x="3" y="18"/>
                  </a:cxn>
                  <a:cxn ang="0">
                    <a:pos x="3" y="18"/>
                  </a:cxn>
                  <a:cxn ang="0">
                    <a:pos x="3" y="18"/>
                  </a:cxn>
                  <a:cxn ang="0">
                    <a:pos x="0" y="15"/>
                  </a:cxn>
                  <a:cxn ang="0">
                    <a:pos x="0" y="7"/>
                  </a:cxn>
                  <a:cxn ang="0">
                    <a:pos x="3" y="4"/>
                  </a:cxn>
                  <a:cxn ang="0">
                    <a:pos x="7" y="0"/>
                  </a:cxn>
                </a:cxnLst>
                <a:rect l="0" t="0" r="r" b="b"/>
                <a:pathLst>
                  <a:path w="294" h="560">
                    <a:moveTo>
                      <a:pt x="7" y="0"/>
                    </a:moveTo>
                    <a:lnTo>
                      <a:pt x="14" y="0"/>
                    </a:lnTo>
                    <a:lnTo>
                      <a:pt x="18" y="4"/>
                    </a:lnTo>
                    <a:lnTo>
                      <a:pt x="25" y="11"/>
                    </a:lnTo>
                    <a:lnTo>
                      <a:pt x="40" y="29"/>
                    </a:lnTo>
                    <a:lnTo>
                      <a:pt x="65" y="58"/>
                    </a:lnTo>
                    <a:lnTo>
                      <a:pt x="91" y="95"/>
                    </a:lnTo>
                    <a:lnTo>
                      <a:pt x="120" y="131"/>
                    </a:lnTo>
                    <a:lnTo>
                      <a:pt x="141" y="171"/>
                    </a:lnTo>
                    <a:lnTo>
                      <a:pt x="185" y="248"/>
                    </a:lnTo>
                    <a:lnTo>
                      <a:pt x="221" y="320"/>
                    </a:lnTo>
                    <a:lnTo>
                      <a:pt x="251" y="389"/>
                    </a:lnTo>
                    <a:lnTo>
                      <a:pt x="272" y="451"/>
                    </a:lnTo>
                    <a:lnTo>
                      <a:pt x="291" y="506"/>
                    </a:lnTo>
                    <a:lnTo>
                      <a:pt x="294" y="553"/>
                    </a:lnTo>
                    <a:lnTo>
                      <a:pt x="294" y="557"/>
                    </a:lnTo>
                    <a:lnTo>
                      <a:pt x="291" y="560"/>
                    </a:lnTo>
                    <a:lnTo>
                      <a:pt x="283" y="560"/>
                    </a:lnTo>
                    <a:lnTo>
                      <a:pt x="280" y="560"/>
                    </a:lnTo>
                    <a:lnTo>
                      <a:pt x="276" y="557"/>
                    </a:lnTo>
                    <a:lnTo>
                      <a:pt x="272" y="553"/>
                    </a:lnTo>
                    <a:lnTo>
                      <a:pt x="269" y="513"/>
                    </a:lnTo>
                    <a:lnTo>
                      <a:pt x="254" y="459"/>
                    </a:lnTo>
                    <a:lnTo>
                      <a:pt x="232" y="397"/>
                    </a:lnTo>
                    <a:lnTo>
                      <a:pt x="203" y="328"/>
                    </a:lnTo>
                    <a:lnTo>
                      <a:pt x="167" y="255"/>
                    </a:lnTo>
                    <a:lnTo>
                      <a:pt x="127" y="182"/>
                    </a:lnTo>
                    <a:lnTo>
                      <a:pt x="101" y="142"/>
                    </a:lnTo>
                    <a:lnTo>
                      <a:pt x="72" y="102"/>
                    </a:lnTo>
                    <a:lnTo>
                      <a:pt x="43" y="66"/>
                    </a:lnTo>
                    <a:lnTo>
                      <a:pt x="21" y="40"/>
                    </a:lnTo>
                    <a:lnTo>
                      <a:pt x="7" y="22"/>
                    </a:lnTo>
                    <a:lnTo>
                      <a:pt x="3" y="18"/>
                    </a:lnTo>
                    <a:lnTo>
                      <a:pt x="3" y="18"/>
                    </a:lnTo>
                    <a:lnTo>
                      <a:pt x="3" y="18"/>
                    </a:lnTo>
                    <a:lnTo>
                      <a:pt x="0" y="15"/>
                    </a:lnTo>
                    <a:lnTo>
                      <a:pt x="0" y="7"/>
                    </a:lnTo>
                    <a:lnTo>
                      <a:pt x="3" y="4"/>
                    </a:lnTo>
                    <a:lnTo>
                      <a:pt x="7"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88896" name="Freeform 128"/>
              <p:cNvSpPr>
                <a:spLocks/>
              </p:cNvSpPr>
              <p:nvPr/>
            </p:nvSpPr>
            <p:spPr bwMode="auto">
              <a:xfrm>
                <a:off x="3699" y="7834"/>
                <a:ext cx="753" cy="106"/>
              </a:xfrm>
              <a:custGeom>
                <a:avLst/>
                <a:gdLst/>
                <a:ahLst/>
                <a:cxnLst>
                  <a:cxn ang="0">
                    <a:pos x="447" y="0"/>
                  </a:cxn>
                  <a:cxn ang="0">
                    <a:pos x="600" y="8"/>
                  </a:cxn>
                  <a:cxn ang="0">
                    <a:pos x="753" y="33"/>
                  </a:cxn>
                  <a:cxn ang="0">
                    <a:pos x="749" y="55"/>
                  </a:cxn>
                  <a:cxn ang="0">
                    <a:pos x="625" y="26"/>
                  </a:cxn>
                  <a:cxn ang="0">
                    <a:pos x="498" y="15"/>
                  </a:cxn>
                  <a:cxn ang="0">
                    <a:pos x="371" y="19"/>
                  </a:cxn>
                  <a:cxn ang="0">
                    <a:pos x="243" y="33"/>
                  </a:cxn>
                  <a:cxn ang="0">
                    <a:pos x="120" y="62"/>
                  </a:cxn>
                  <a:cxn ang="0">
                    <a:pos x="0" y="106"/>
                  </a:cxn>
                  <a:cxn ang="0">
                    <a:pos x="142" y="51"/>
                  </a:cxn>
                  <a:cxn ang="0">
                    <a:pos x="294" y="19"/>
                  </a:cxn>
                  <a:cxn ang="0">
                    <a:pos x="447" y="0"/>
                  </a:cxn>
                </a:cxnLst>
                <a:rect l="0" t="0" r="r" b="b"/>
                <a:pathLst>
                  <a:path w="753" h="106">
                    <a:moveTo>
                      <a:pt x="447" y="0"/>
                    </a:moveTo>
                    <a:lnTo>
                      <a:pt x="600" y="8"/>
                    </a:lnTo>
                    <a:lnTo>
                      <a:pt x="753" y="33"/>
                    </a:lnTo>
                    <a:lnTo>
                      <a:pt x="749" y="55"/>
                    </a:lnTo>
                    <a:lnTo>
                      <a:pt x="625" y="26"/>
                    </a:lnTo>
                    <a:lnTo>
                      <a:pt x="498" y="15"/>
                    </a:lnTo>
                    <a:lnTo>
                      <a:pt x="371" y="19"/>
                    </a:lnTo>
                    <a:lnTo>
                      <a:pt x="243" y="33"/>
                    </a:lnTo>
                    <a:lnTo>
                      <a:pt x="120" y="62"/>
                    </a:lnTo>
                    <a:lnTo>
                      <a:pt x="0" y="106"/>
                    </a:lnTo>
                    <a:lnTo>
                      <a:pt x="142" y="51"/>
                    </a:lnTo>
                    <a:lnTo>
                      <a:pt x="294" y="19"/>
                    </a:lnTo>
                    <a:lnTo>
                      <a:pt x="447"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88897" name="Freeform 129"/>
              <p:cNvSpPr>
                <a:spLocks/>
              </p:cNvSpPr>
              <p:nvPr/>
            </p:nvSpPr>
            <p:spPr bwMode="auto">
              <a:xfrm>
                <a:off x="5197" y="8027"/>
                <a:ext cx="102" cy="142"/>
              </a:xfrm>
              <a:custGeom>
                <a:avLst/>
                <a:gdLst/>
                <a:ahLst/>
                <a:cxnLst>
                  <a:cxn ang="0">
                    <a:pos x="0" y="0"/>
                  </a:cxn>
                  <a:cxn ang="0">
                    <a:pos x="40" y="37"/>
                  </a:cxn>
                  <a:cxn ang="0">
                    <a:pos x="76" y="84"/>
                  </a:cxn>
                  <a:cxn ang="0">
                    <a:pos x="102" y="138"/>
                  </a:cxn>
                  <a:cxn ang="0">
                    <a:pos x="80" y="142"/>
                  </a:cxn>
                  <a:cxn ang="0">
                    <a:pos x="62" y="91"/>
                  </a:cxn>
                  <a:cxn ang="0">
                    <a:pos x="36" y="44"/>
                  </a:cxn>
                  <a:cxn ang="0">
                    <a:pos x="0" y="0"/>
                  </a:cxn>
                </a:cxnLst>
                <a:rect l="0" t="0" r="r" b="b"/>
                <a:pathLst>
                  <a:path w="102" h="142">
                    <a:moveTo>
                      <a:pt x="0" y="0"/>
                    </a:moveTo>
                    <a:lnTo>
                      <a:pt x="40" y="37"/>
                    </a:lnTo>
                    <a:lnTo>
                      <a:pt x="76" y="84"/>
                    </a:lnTo>
                    <a:lnTo>
                      <a:pt x="102" y="138"/>
                    </a:lnTo>
                    <a:lnTo>
                      <a:pt x="80" y="142"/>
                    </a:lnTo>
                    <a:lnTo>
                      <a:pt x="62" y="91"/>
                    </a:lnTo>
                    <a:lnTo>
                      <a:pt x="36" y="44"/>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88898" name="Freeform 130"/>
              <p:cNvSpPr>
                <a:spLocks/>
              </p:cNvSpPr>
              <p:nvPr/>
            </p:nvSpPr>
            <p:spPr bwMode="auto">
              <a:xfrm>
                <a:off x="2535" y="4039"/>
                <a:ext cx="4091" cy="2351"/>
              </a:xfrm>
              <a:custGeom>
                <a:avLst/>
                <a:gdLst/>
                <a:ahLst/>
                <a:cxnLst>
                  <a:cxn ang="0">
                    <a:pos x="1156" y="4"/>
                  </a:cxn>
                  <a:cxn ang="0">
                    <a:pos x="1451" y="40"/>
                  </a:cxn>
                  <a:cxn ang="0">
                    <a:pos x="1706" y="80"/>
                  </a:cxn>
                  <a:cxn ang="0">
                    <a:pos x="1917" y="102"/>
                  </a:cxn>
                  <a:cxn ang="0">
                    <a:pos x="2302" y="51"/>
                  </a:cxn>
                  <a:cxn ang="0">
                    <a:pos x="2666" y="4"/>
                  </a:cxn>
                  <a:cxn ang="0">
                    <a:pos x="3000" y="29"/>
                  </a:cxn>
                  <a:cxn ang="0">
                    <a:pos x="3299" y="73"/>
                  </a:cxn>
                  <a:cxn ang="0">
                    <a:pos x="3480" y="109"/>
                  </a:cxn>
                  <a:cxn ang="0">
                    <a:pos x="3691" y="215"/>
                  </a:cxn>
                  <a:cxn ang="0">
                    <a:pos x="3917" y="360"/>
                  </a:cxn>
                  <a:cxn ang="0">
                    <a:pos x="4070" y="484"/>
                  </a:cxn>
                  <a:cxn ang="0">
                    <a:pos x="4084" y="542"/>
                  </a:cxn>
                  <a:cxn ang="0">
                    <a:pos x="4000" y="553"/>
                  </a:cxn>
                  <a:cxn ang="0">
                    <a:pos x="3888" y="557"/>
                  </a:cxn>
                  <a:cxn ang="0">
                    <a:pos x="3764" y="619"/>
                  </a:cxn>
                  <a:cxn ang="0">
                    <a:pos x="3575" y="761"/>
                  </a:cxn>
                  <a:cxn ang="0">
                    <a:pos x="3255" y="943"/>
                  </a:cxn>
                  <a:cxn ang="0">
                    <a:pos x="2942" y="1073"/>
                  </a:cxn>
                  <a:cxn ang="0">
                    <a:pos x="2680" y="1172"/>
                  </a:cxn>
                  <a:cxn ang="0">
                    <a:pos x="2458" y="1255"/>
                  </a:cxn>
                  <a:cxn ang="0">
                    <a:pos x="2346" y="1303"/>
                  </a:cxn>
                  <a:cxn ang="0">
                    <a:pos x="2309" y="1386"/>
                  </a:cxn>
                  <a:cxn ang="0">
                    <a:pos x="2269" y="1543"/>
                  </a:cxn>
                  <a:cxn ang="0">
                    <a:pos x="2149" y="1714"/>
                  </a:cxn>
                  <a:cxn ang="0">
                    <a:pos x="1935" y="1870"/>
                  </a:cxn>
                  <a:cxn ang="0">
                    <a:pos x="1731" y="1958"/>
                  </a:cxn>
                  <a:cxn ang="0">
                    <a:pos x="1433" y="1943"/>
                  </a:cxn>
                  <a:cxn ang="0">
                    <a:pos x="1233" y="1925"/>
                  </a:cxn>
                  <a:cxn ang="0">
                    <a:pos x="1069" y="1976"/>
                  </a:cxn>
                  <a:cxn ang="0">
                    <a:pos x="807" y="2180"/>
                  </a:cxn>
                  <a:cxn ang="0">
                    <a:pos x="505" y="2318"/>
                  </a:cxn>
                  <a:cxn ang="0">
                    <a:pos x="320" y="2351"/>
                  </a:cxn>
                  <a:cxn ang="0">
                    <a:pos x="251" y="2307"/>
                  </a:cxn>
                  <a:cxn ang="0">
                    <a:pos x="233" y="2121"/>
                  </a:cxn>
                  <a:cxn ang="0">
                    <a:pos x="218" y="1874"/>
                  </a:cxn>
                  <a:cxn ang="0">
                    <a:pos x="124" y="1528"/>
                  </a:cxn>
                  <a:cxn ang="0">
                    <a:pos x="11" y="1190"/>
                  </a:cxn>
                  <a:cxn ang="0">
                    <a:pos x="18" y="895"/>
                  </a:cxn>
                  <a:cxn ang="0">
                    <a:pos x="134" y="666"/>
                  </a:cxn>
                  <a:cxn ang="0">
                    <a:pos x="305" y="466"/>
                  </a:cxn>
                  <a:cxn ang="0">
                    <a:pos x="527" y="244"/>
                  </a:cxn>
                  <a:cxn ang="0">
                    <a:pos x="731" y="69"/>
                  </a:cxn>
                  <a:cxn ang="0">
                    <a:pos x="898" y="4"/>
                  </a:cxn>
                </a:cxnLst>
                <a:rect l="0" t="0" r="r" b="b"/>
                <a:pathLst>
                  <a:path w="4091" h="2351">
                    <a:moveTo>
                      <a:pt x="975" y="0"/>
                    </a:moveTo>
                    <a:lnTo>
                      <a:pt x="1062" y="0"/>
                    </a:lnTo>
                    <a:lnTo>
                      <a:pt x="1156" y="4"/>
                    </a:lnTo>
                    <a:lnTo>
                      <a:pt x="1255" y="15"/>
                    </a:lnTo>
                    <a:lnTo>
                      <a:pt x="1353" y="26"/>
                    </a:lnTo>
                    <a:lnTo>
                      <a:pt x="1451" y="40"/>
                    </a:lnTo>
                    <a:lnTo>
                      <a:pt x="1542" y="55"/>
                    </a:lnTo>
                    <a:lnTo>
                      <a:pt x="1629" y="66"/>
                    </a:lnTo>
                    <a:lnTo>
                      <a:pt x="1706" y="80"/>
                    </a:lnTo>
                    <a:lnTo>
                      <a:pt x="1767" y="91"/>
                    </a:lnTo>
                    <a:lnTo>
                      <a:pt x="1811" y="95"/>
                    </a:lnTo>
                    <a:lnTo>
                      <a:pt x="1917" y="102"/>
                    </a:lnTo>
                    <a:lnTo>
                      <a:pt x="2029" y="95"/>
                    </a:lnTo>
                    <a:lnTo>
                      <a:pt x="2157" y="76"/>
                    </a:lnTo>
                    <a:lnTo>
                      <a:pt x="2302" y="51"/>
                    </a:lnTo>
                    <a:lnTo>
                      <a:pt x="2466" y="22"/>
                    </a:lnTo>
                    <a:lnTo>
                      <a:pt x="2560" y="11"/>
                    </a:lnTo>
                    <a:lnTo>
                      <a:pt x="2666" y="4"/>
                    </a:lnTo>
                    <a:lnTo>
                      <a:pt x="2775" y="7"/>
                    </a:lnTo>
                    <a:lnTo>
                      <a:pt x="2888" y="15"/>
                    </a:lnTo>
                    <a:lnTo>
                      <a:pt x="3000" y="29"/>
                    </a:lnTo>
                    <a:lnTo>
                      <a:pt x="3109" y="44"/>
                    </a:lnTo>
                    <a:lnTo>
                      <a:pt x="3208" y="58"/>
                    </a:lnTo>
                    <a:lnTo>
                      <a:pt x="3299" y="73"/>
                    </a:lnTo>
                    <a:lnTo>
                      <a:pt x="3371" y="87"/>
                    </a:lnTo>
                    <a:lnTo>
                      <a:pt x="3426" y="95"/>
                    </a:lnTo>
                    <a:lnTo>
                      <a:pt x="3480" y="109"/>
                    </a:lnTo>
                    <a:lnTo>
                      <a:pt x="3542" y="138"/>
                    </a:lnTo>
                    <a:lnTo>
                      <a:pt x="3615" y="171"/>
                    </a:lnTo>
                    <a:lnTo>
                      <a:pt x="3691" y="215"/>
                    </a:lnTo>
                    <a:lnTo>
                      <a:pt x="3768" y="262"/>
                    </a:lnTo>
                    <a:lnTo>
                      <a:pt x="3844" y="313"/>
                    </a:lnTo>
                    <a:lnTo>
                      <a:pt x="3917" y="360"/>
                    </a:lnTo>
                    <a:lnTo>
                      <a:pt x="3979" y="408"/>
                    </a:lnTo>
                    <a:lnTo>
                      <a:pt x="4030" y="451"/>
                    </a:lnTo>
                    <a:lnTo>
                      <a:pt x="4070" y="484"/>
                    </a:lnTo>
                    <a:lnTo>
                      <a:pt x="4088" y="509"/>
                    </a:lnTo>
                    <a:lnTo>
                      <a:pt x="4091" y="528"/>
                    </a:lnTo>
                    <a:lnTo>
                      <a:pt x="4084" y="542"/>
                    </a:lnTo>
                    <a:lnTo>
                      <a:pt x="4062" y="546"/>
                    </a:lnTo>
                    <a:lnTo>
                      <a:pt x="4033" y="550"/>
                    </a:lnTo>
                    <a:lnTo>
                      <a:pt x="4000" y="553"/>
                    </a:lnTo>
                    <a:lnTo>
                      <a:pt x="3964" y="553"/>
                    </a:lnTo>
                    <a:lnTo>
                      <a:pt x="3924" y="553"/>
                    </a:lnTo>
                    <a:lnTo>
                      <a:pt x="3888" y="557"/>
                    </a:lnTo>
                    <a:lnTo>
                      <a:pt x="3855" y="568"/>
                    </a:lnTo>
                    <a:lnTo>
                      <a:pt x="3811" y="590"/>
                    </a:lnTo>
                    <a:lnTo>
                      <a:pt x="3764" y="619"/>
                    </a:lnTo>
                    <a:lnTo>
                      <a:pt x="3713" y="659"/>
                    </a:lnTo>
                    <a:lnTo>
                      <a:pt x="3651" y="706"/>
                    </a:lnTo>
                    <a:lnTo>
                      <a:pt x="3575" y="761"/>
                    </a:lnTo>
                    <a:lnTo>
                      <a:pt x="3488" y="819"/>
                    </a:lnTo>
                    <a:lnTo>
                      <a:pt x="3382" y="881"/>
                    </a:lnTo>
                    <a:lnTo>
                      <a:pt x="3255" y="943"/>
                    </a:lnTo>
                    <a:lnTo>
                      <a:pt x="3106" y="1008"/>
                    </a:lnTo>
                    <a:lnTo>
                      <a:pt x="3026" y="1041"/>
                    </a:lnTo>
                    <a:lnTo>
                      <a:pt x="2942" y="1073"/>
                    </a:lnTo>
                    <a:lnTo>
                      <a:pt x="2855" y="1110"/>
                    </a:lnTo>
                    <a:lnTo>
                      <a:pt x="2768" y="1143"/>
                    </a:lnTo>
                    <a:lnTo>
                      <a:pt x="2680" y="1172"/>
                    </a:lnTo>
                    <a:lnTo>
                      <a:pt x="2600" y="1204"/>
                    </a:lnTo>
                    <a:lnTo>
                      <a:pt x="2524" y="1230"/>
                    </a:lnTo>
                    <a:lnTo>
                      <a:pt x="2458" y="1255"/>
                    </a:lnTo>
                    <a:lnTo>
                      <a:pt x="2404" y="1277"/>
                    </a:lnTo>
                    <a:lnTo>
                      <a:pt x="2367" y="1292"/>
                    </a:lnTo>
                    <a:lnTo>
                      <a:pt x="2346" y="1303"/>
                    </a:lnTo>
                    <a:lnTo>
                      <a:pt x="2327" y="1321"/>
                    </a:lnTo>
                    <a:lnTo>
                      <a:pt x="2317" y="1350"/>
                    </a:lnTo>
                    <a:lnTo>
                      <a:pt x="2309" y="1386"/>
                    </a:lnTo>
                    <a:lnTo>
                      <a:pt x="2302" y="1434"/>
                    </a:lnTo>
                    <a:lnTo>
                      <a:pt x="2291" y="1485"/>
                    </a:lnTo>
                    <a:lnTo>
                      <a:pt x="2269" y="1543"/>
                    </a:lnTo>
                    <a:lnTo>
                      <a:pt x="2244" y="1601"/>
                    </a:lnTo>
                    <a:lnTo>
                      <a:pt x="2204" y="1659"/>
                    </a:lnTo>
                    <a:lnTo>
                      <a:pt x="2149" y="1714"/>
                    </a:lnTo>
                    <a:lnTo>
                      <a:pt x="2084" y="1772"/>
                    </a:lnTo>
                    <a:lnTo>
                      <a:pt x="2011" y="1823"/>
                    </a:lnTo>
                    <a:lnTo>
                      <a:pt x="1935" y="1870"/>
                    </a:lnTo>
                    <a:lnTo>
                      <a:pt x="1862" y="1910"/>
                    </a:lnTo>
                    <a:lnTo>
                      <a:pt x="1793" y="1940"/>
                    </a:lnTo>
                    <a:lnTo>
                      <a:pt x="1731" y="1958"/>
                    </a:lnTo>
                    <a:lnTo>
                      <a:pt x="1629" y="1961"/>
                    </a:lnTo>
                    <a:lnTo>
                      <a:pt x="1531" y="1958"/>
                    </a:lnTo>
                    <a:lnTo>
                      <a:pt x="1433" y="1943"/>
                    </a:lnTo>
                    <a:lnTo>
                      <a:pt x="1364" y="1936"/>
                    </a:lnTo>
                    <a:lnTo>
                      <a:pt x="1298" y="1929"/>
                    </a:lnTo>
                    <a:lnTo>
                      <a:pt x="1233" y="1925"/>
                    </a:lnTo>
                    <a:lnTo>
                      <a:pt x="1175" y="1932"/>
                    </a:lnTo>
                    <a:lnTo>
                      <a:pt x="1120" y="1947"/>
                    </a:lnTo>
                    <a:lnTo>
                      <a:pt x="1069" y="1976"/>
                    </a:lnTo>
                    <a:lnTo>
                      <a:pt x="982" y="2049"/>
                    </a:lnTo>
                    <a:lnTo>
                      <a:pt x="895" y="2114"/>
                    </a:lnTo>
                    <a:lnTo>
                      <a:pt x="807" y="2180"/>
                    </a:lnTo>
                    <a:lnTo>
                      <a:pt x="713" y="2234"/>
                    </a:lnTo>
                    <a:lnTo>
                      <a:pt x="611" y="2282"/>
                    </a:lnTo>
                    <a:lnTo>
                      <a:pt x="505" y="2318"/>
                    </a:lnTo>
                    <a:lnTo>
                      <a:pt x="433" y="2336"/>
                    </a:lnTo>
                    <a:lnTo>
                      <a:pt x="371" y="2347"/>
                    </a:lnTo>
                    <a:lnTo>
                      <a:pt x="320" y="2351"/>
                    </a:lnTo>
                    <a:lnTo>
                      <a:pt x="284" y="2347"/>
                    </a:lnTo>
                    <a:lnTo>
                      <a:pt x="258" y="2333"/>
                    </a:lnTo>
                    <a:lnTo>
                      <a:pt x="251" y="2307"/>
                    </a:lnTo>
                    <a:lnTo>
                      <a:pt x="244" y="2260"/>
                    </a:lnTo>
                    <a:lnTo>
                      <a:pt x="236" y="2194"/>
                    </a:lnTo>
                    <a:lnTo>
                      <a:pt x="233" y="2121"/>
                    </a:lnTo>
                    <a:lnTo>
                      <a:pt x="229" y="2041"/>
                    </a:lnTo>
                    <a:lnTo>
                      <a:pt x="225" y="1958"/>
                    </a:lnTo>
                    <a:lnTo>
                      <a:pt x="218" y="1874"/>
                    </a:lnTo>
                    <a:lnTo>
                      <a:pt x="200" y="1761"/>
                    </a:lnTo>
                    <a:lnTo>
                      <a:pt x="167" y="1645"/>
                    </a:lnTo>
                    <a:lnTo>
                      <a:pt x="124" y="1528"/>
                    </a:lnTo>
                    <a:lnTo>
                      <a:pt x="76" y="1408"/>
                    </a:lnTo>
                    <a:lnTo>
                      <a:pt x="36" y="1288"/>
                    </a:lnTo>
                    <a:lnTo>
                      <a:pt x="11" y="1190"/>
                    </a:lnTo>
                    <a:lnTo>
                      <a:pt x="0" y="1088"/>
                    </a:lnTo>
                    <a:lnTo>
                      <a:pt x="0" y="990"/>
                    </a:lnTo>
                    <a:lnTo>
                      <a:pt x="18" y="895"/>
                    </a:lnTo>
                    <a:lnTo>
                      <a:pt x="51" y="801"/>
                    </a:lnTo>
                    <a:lnTo>
                      <a:pt x="94" y="717"/>
                    </a:lnTo>
                    <a:lnTo>
                      <a:pt x="134" y="666"/>
                    </a:lnTo>
                    <a:lnTo>
                      <a:pt x="182" y="604"/>
                    </a:lnTo>
                    <a:lnTo>
                      <a:pt x="240" y="539"/>
                    </a:lnTo>
                    <a:lnTo>
                      <a:pt x="305" y="466"/>
                    </a:lnTo>
                    <a:lnTo>
                      <a:pt x="378" y="389"/>
                    </a:lnTo>
                    <a:lnTo>
                      <a:pt x="451" y="317"/>
                    </a:lnTo>
                    <a:lnTo>
                      <a:pt x="527" y="244"/>
                    </a:lnTo>
                    <a:lnTo>
                      <a:pt x="600" y="178"/>
                    </a:lnTo>
                    <a:lnTo>
                      <a:pt x="669" y="120"/>
                    </a:lnTo>
                    <a:lnTo>
                      <a:pt x="731" y="69"/>
                    </a:lnTo>
                    <a:lnTo>
                      <a:pt x="785" y="36"/>
                    </a:lnTo>
                    <a:lnTo>
                      <a:pt x="833" y="15"/>
                    </a:lnTo>
                    <a:lnTo>
                      <a:pt x="898" y="4"/>
                    </a:lnTo>
                    <a:lnTo>
                      <a:pt x="975" y="0"/>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88899" name="Freeform 131"/>
              <p:cNvSpPr>
                <a:spLocks noEditPoints="1"/>
              </p:cNvSpPr>
              <p:nvPr/>
            </p:nvSpPr>
            <p:spPr bwMode="auto">
              <a:xfrm>
                <a:off x="2524" y="4028"/>
                <a:ext cx="4113" cy="2373"/>
              </a:xfrm>
              <a:custGeom>
                <a:avLst/>
                <a:gdLst/>
                <a:ahLst/>
                <a:cxnLst>
                  <a:cxn ang="0">
                    <a:pos x="800" y="55"/>
                  </a:cxn>
                  <a:cxn ang="0">
                    <a:pos x="433" y="371"/>
                  </a:cxn>
                  <a:cxn ang="0">
                    <a:pos x="149" y="688"/>
                  </a:cxn>
                  <a:cxn ang="0">
                    <a:pos x="18" y="1066"/>
                  </a:cxn>
                  <a:cxn ang="0">
                    <a:pos x="200" y="1692"/>
                  </a:cxn>
                  <a:cxn ang="0">
                    <a:pos x="258" y="2213"/>
                  </a:cxn>
                  <a:cxn ang="0">
                    <a:pos x="280" y="2336"/>
                  </a:cxn>
                  <a:cxn ang="0">
                    <a:pos x="382" y="2347"/>
                  </a:cxn>
                  <a:cxn ang="0">
                    <a:pos x="811" y="2180"/>
                  </a:cxn>
                  <a:cxn ang="0">
                    <a:pos x="1189" y="1929"/>
                  </a:cxn>
                  <a:cxn ang="0">
                    <a:pos x="1647" y="1965"/>
                  </a:cxn>
                  <a:cxn ang="0">
                    <a:pos x="2015" y="1827"/>
                  </a:cxn>
                  <a:cxn ang="0">
                    <a:pos x="2277" y="1539"/>
                  </a:cxn>
                  <a:cxn ang="0">
                    <a:pos x="2324" y="1339"/>
                  </a:cxn>
                  <a:cxn ang="0">
                    <a:pos x="2371" y="1296"/>
                  </a:cxn>
                  <a:cxn ang="0">
                    <a:pos x="2575" y="1215"/>
                  </a:cxn>
                  <a:cxn ang="0">
                    <a:pos x="3113" y="1012"/>
                  </a:cxn>
                  <a:cxn ang="0">
                    <a:pos x="3619" y="735"/>
                  </a:cxn>
                  <a:cxn ang="0">
                    <a:pos x="3910" y="557"/>
                  </a:cxn>
                  <a:cxn ang="0">
                    <a:pos x="4084" y="546"/>
                  </a:cxn>
                  <a:cxn ang="0">
                    <a:pos x="4088" y="524"/>
                  </a:cxn>
                  <a:cxn ang="0">
                    <a:pos x="3935" y="389"/>
                  </a:cxn>
                  <a:cxn ang="0">
                    <a:pos x="3528" y="149"/>
                  </a:cxn>
                  <a:cxn ang="0">
                    <a:pos x="3219" y="80"/>
                  </a:cxn>
                  <a:cxn ang="0">
                    <a:pos x="2680" y="26"/>
                  </a:cxn>
                  <a:cxn ang="0">
                    <a:pos x="2033" y="117"/>
                  </a:cxn>
                  <a:cxn ang="0">
                    <a:pos x="1647" y="91"/>
                  </a:cxn>
                  <a:cxn ang="0">
                    <a:pos x="1124" y="22"/>
                  </a:cxn>
                  <a:cxn ang="0">
                    <a:pos x="1364" y="26"/>
                  </a:cxn>
                  <a:cxn ang="0">
                    <a:pos x="1782" y="91"/>
                  </a:cxn>
                  <a:cxn ang="0">
                    <a:pos x="2306" y="55"/>
                  </a:cxn>
                  <a:cxn ang="0">
                    <a:pos x="2906" y="18"/>
                  </a:cxn>
                  <a:cxn ang="0">
                    <a:pos x="3386" y="87"/>
                  </a:cxn>
                  <a:cxn ang="0">
                    <a:pos x="3688" y="208"/>
                  </a:cxn>
                  <a:cxn ang="0">
                    <a:pos x="4055" y="459"/>
                  </a:cxn>
                  <a:cxn ang="0">
                    <a:pos x="4113" y="535"/>
                  </a:cxn>
                  <a:cxn ang="0">
                    <a:pos x="4081" y="568"/>
                  </a:cxn>
                  <a:cxn ang="0">
                    <a:pos x="3870" y="586"/>
                  </a:cxn>
                  <a:cxn ang="0">
                    <a:pos x="3560" y="801"/>
                  </a:cxn>
                  <a:cxn ang="0">
                    <a:pos x="3037" y="1063"/>
                  </a:cxn>
                  <a:cxn ang="0">
                    <a:pos x="2582" y="1237"/>
                  </a:cxn>
                  <a:cxn ang="0">
                    <a:pos x="2368" y="1317"/>
                  </a:cxn>
                  <a:cxn ang="0">
                    <a:pos x="2342" y="1354"/>
                  </a:cxn>
                  <a:cxn ang="0">
                    <a:pos x="2262" y="1619"/>
                  </a:cxn>
                  <a:cxn ang="0">
                    <a:pos x="1953" y="1892"/>
                  </a:cxn>
                  <a:cxn ang="0">
                    <a:pos x="1542" y="1980"/>
                  </a:cxn>
                  <a:cxn ang="0">
                    <a:pos x="1138" y="1965"/>
                  </a:cxn>
                  <a:cxn ang="0">
                    <a:pos x="727" y="2256"/>
                  </a:cxn>
                  <a:cxn ang="0">
                    <a:pos x="335" y="2373"/>
                  </a:cxn>
                  <a:cxn ang="0">
                    <a:pos x="262" y="2351"/>
                  </a:cxn>
                  <a:cxn ang="0">
                    <a:pos x="240" y="2234"/>
                  </a:cxn>
                  <a:cxn ang="0">
                    <a:pos x="207" y="1794"/>
                  </a:cxn>
                  <a:cxn ang="0">
                    <a:pos x="7" y="1186"/>
                  </a:cxn>
                  <a:cxn ang="0">
                    <a:pos x="98" y="721"/>
                  </a:cxn>
                  <a:cxn ang="0">
                    <a:pos x="418" y="357"/>
                  </a:cxn>
                  <a:cxn ang="0">
                    <a:pos x="789" y="37"/>
                  </a:cxn>
                </a:cxnLst>
                <a:rect l="0" t="0" r="r" b="b"/>
                <a:pathLst>
                  <a:path w="4113" h="2373">
                    <a:moveTo>
                      <a:pt x="1018" y="18"/>
                    </a:moveTo>
                    <a:lnTo>
                      <a:pt x="949" y="22"/>
                    </a:lnTo>
                    <a:lnTo>
                      <a:pt x="887" y="29"/>
                    </a:lnTo>
                    <a:lnTo>
                      <a:pt x="840" y="40"/>
                    </a:lnTo>
                    <a:lnTo>
                      <a:pt x="800" y="55"/>
                    </a:lnTo>
                    <a:lnTo>
                      <a:pt x="753" y="87"/>
                    </a:lnTo>
                    <a:lnTo>
                      <a:pt x="698" y="127"/>
                    </a:lnTo>
                    <a:lnTo>
                      <a:pt x="636" y="178"/>
                    </a:lnTo>
                    <a:lnTo>
                      <a:pt x="535" y="269"/>
                    </a:lnTo>
                    <a:lnTo>
                      <a:pt x="433" y="371"/>
                    </a:lnTo>
                    <a:lnTo>
                      <a:pt x="367" y="440"/>
                    </a:lnTo>
                    <a:lnTo>
                      <a:pt x="302" y="506"/>
                    </a:lnTo>
                    <a:lnTo>
                      <a:pt x="244" y="571"/>
                    </a:lnTo>
                    <a:lnTo>
                      <a:pt x="193" y="633"/>
                    </a:lnTo>
                    <a:lnTo>
                      <a:pt x="149" y="688"/>
                    </a:lnTo>
                    <a:lnTo>
                      <a:pt x="116" y="732"/>
                    </a:lnTo>
                    <a:lnTo>
                      <a:pt x="73" y="812"/>
                    </a:lnTo>
                    <a:lnTo>
                      <a:pt x="44" y="892"/>
                    </a:lnTo>
                    <a:lnTo>
                      <a:pt x="25" y="979"/>
                    </a:lnTo>
                    <a:lnTo>
                      <a:pt x="18" y="1066"/>
                    </a:lnTo>
                    <a:lnTo>
                      <a:pt x="29" y="1183"/>
                    </a:lnTo>
                    <a:lnTo>
                      <a:pt x="55" y="1296"/>
                    </a:lnTo>
                    <a:lnTo>
                      <a:pt x="109" y="1445"/>
                    </a:lnTo>
                    <a:lnTo>
                      <a:pt x="164" y="1594"/>
                    </a:lnTo>
                    <a:lnTo>
                      <a:pt x="200" y="1692"/>
                    </a:lnTo>
                    <a:lnTo>
                      <a:pt x="225" y="1790"/>
                    </a:lnTo>
                    <a:lnTo>
                      <a:pt x="240" y="1885"/>
                    </a:lnTo>
                    <a:lnTo>
                      <a:pt x="247" y="2012"/>
                    </a:lnTo>
                    <a:lnTo>
                      <a:pt x="255" y="2136"/>
                    </a:lnTo>
                    <a:lnTo>
                      <a:pt x="258" y="2213"/>
                    </a:lnTo>
                    <a:lnTo>
                      <a:pt x="265" y="2274"/>
                    </a:lnTo>
                    <a:lnTo>
                      <a:pt x="273" y="2318"/>
                    </a:lnTo>
                    <a:lnTo>
                      <a:pt x="273" y="2325"/>
                    </a:lnTo>
                    <a:lnTo>
                      <a:pt x="276" y="2333"/>
                    </a:lnTo>
                    <a:lnTo>
                      <a:pt x="280" y="2336"/>
                    </a:lnTo>
                    <a:lnTo>
                      <a:pt x="287" y="2344"/>
                    </a:lnTo>
                    <a:lnTo>
                      <a:pt x="298" y="2347"/>
                    </a:lnTo>
                    <a:lnTo>
                      <a:pt x="313" y="2351"/>
                    </a:lnTo>
                    <a:lnTo>
                      <a:pt x="335" y="2354"/>
                    </a:lnTo>
                    <a:lnTo>
                      <a:pt x="382" y="2347"/>
                    </a:lnTo>
                    <a:lnTo>
                      <a:pt x="444" y="2336"/>
                    </a:lnTo>
                    <a:lnTo>
                      <a:pt x="513" y="2318"/>
                    </a:lnTo>
                    <a:lnTo>
                      <a:pt x="618" y="2282"/>
                    </a:lnTo>
                    <a:lnTo>
                      <a:pt x="716" y="2238"/>
                    </a:lnTo>
                    <a:lnTo>
                      <a:pt x="811" y="2180"/>
                    </a:lnTo>
                    <a:lnTo>
                      <a:pt x="898" y="2118"/>
                    </a:lnTo>
                    <a:lnTo>
                      <a:pt x="986" y="2052"/>
                    </a:lnTo>
                    <a:lnTo>
                      <a:pt x="1076" y="1980"/>
                    </a:lnTo>
                    <a:lnTo>
                      <a:pt x="1131" y="1947"/>
                    </a:lnTo>
                    <a:lnTo>
                      <a:pt x="1189" y="1929"/>
                    </a:lnTo>
                    <a:lnTo>
                      <a:pt x="1255" y="1925"/>
                    </a:lnTo>
                    <a:lnTo>
                      <a:pt x="1349" y="1932"/>
                    </a:lnTo>
                    <a:lnTo>
                      <a:pt x="1444" y="1947"/>
                    </a:lnTo>
                    <a:lnTo>
                      <a:pt x="1546" y="1958"/>
                    </a:lnTo>
                    <a:lnTo>
                      <a:pt x="1647" y="1965"/>
                    </a:lnTo>
                    <a:lnTo>
                      <a:pt x="1742" y="1958"/>
                    </a:lnTo>
                    <a:lnTo>
                      <a:pt x="1800" y="1943"/>
                    </a:lnTo>
                    <a:lnTo>
                      <a:pt x="1869" y="1914"/>
                    </a:lnTo>
                    <a:lnTo>
                      <a:pt x="1942" y="1874"/>
                    </a:lnTo>
                    <a:lnTo>
                      <a:pt x="2015" y="1827"/>
                    </a:lnTo>
                    <a:lnTo>
                      <a:pt x="2088" y="1776"/>
                    </a:lnTo>
                    <a:lnTo>
                      <a:pt x="2149" y="1718"/>
                    </a:lnTo>
                    <a:lnTo>
                      <a:pt x="2208" y="1663"/>
                    </a:lnTo>
                    <a:lnTo>
                      <a:pt x="2244" y="1608"/>
                    </a:lnTo>
                    <a:lnTo>
                      <a:pt x="2277" y="1539"/>
                    </a:lnTo>
                    <a:lnTo>
                      <a:pt x="2295" y="1477"/>
                    </a:lnTo>
                    <a:lnTo>
                      <a:pt x="2306" y="1419"/>
                    </a:lnTo>
                    <a:lnTo>
                      <a:pt x="2317" y="1372"/>
                    </a:lnTo>
                    <a:lnTo>
                      <a:pt x="2320" y="1354"/>
                    </a:lnTo>
                    <a:lnTo>
                      <a:pt x="2324" y="1339"/>
                    </a:lnTo>
                    <a:lnTo>
                      <a:pt x="2331" y="1325"/>
                    </a:lnTo>
                    <a:lnTo>
                      <a:pt x="2338" y="1314"/>
                    </a:lnTo>
                    <a:lnTo>
                      <a:pt x="2349" y="1306"/>
                    </a:lnTo>
                    <a:lnTo>
                      <a:pt x="2360" y="1299"/>
                    </a:lnTo>
                    <a:lnTo>
                      <a:pt x="2371" y="1296"/>
                    </a:lnTo>
                    <a:lnTo>
                      <a:pt x="2386" y="1288"/>
                    </a:lnTo>
                    <a:lnTo>
                      <a:pt x="2415" y="1277"/>
                    </a:lnTo>
                    <a:lnTo>
                      <a:pt x="2451" y="1263"/>
                    </a:lnTo>
                    <a:lnTo>
                      <a:pt x="2509" y="1241"/>
                    </a:lnTo>
                    <a:lnTo>
                      <a:pt x="2575" y="1215"/>
                    </a:lnTo>
                    <a:lnTo>
                      <a:pt x="2648" y="1190"/>
                    </a:lnTo>
                    <a:lnTo>
                      <a:pt x="2764" y="1146"/>
                    </a:lnTo>
                    <a:lnTo>
                      <a:pt x="2884" y="1103"/>
                    </a:lnTo>
                    <a:lnTo>
                      <a:pt x="3004" y="1055"/>
                    </a:lnTo>
                    <a:lnTo>
                      <a:pt x="3113" y="1012"/>
                    </a:lnTo>
                    <a:lnTo>
                      <a:pt x="3248" y="954"/>
                    </a:lnTo>
                    <a:lnTo>
                      <a:pt x="3364" y="895"/>
                    </a:lnTo>
                    <a:lnTo>
                      <a:pt x="3462" y="837"/>
                    </a:lnTo>
                    <a:lnTo>
                      <a:pt x="3550" y="786"/>
                    </a:lnTo>
                    <a:lnTo>
                      <a:pt x="3619" y="735"/>
                    </a:lnTo>
                    <a:lnTo>
                      <a:pt x="3695" y="677"/>
                    </a:lnTo>
                    <a:lnTo>
                      <a:pt x="3757" y="630"/>
                    </a:lnTo>
                    <a:lnTo>
                      <a:pt x="3811" y="593"/>
                    </a:lnTo>
                    <a:lnTo>
                      <a:pt x="3862" y="568"/>
                    </a:lnTo>
                    <a:lnTo>
                      <a:pt x="3910" y="557"/>
                    </a:lnTo>
                    <a:lnTo>
                      <a:pt x="3964" y="553"/>
                    </a:lnTo>
                    <a:lnTo>
                      <a:pt x="4011" y="553"/>
                    </a:lnTo>
                    <a:lnTo>
                      <a:pt x="4055" y="550"/>
                    </a:lnTo>
                    <a:lnTo>
                      <a:pt x="4073" y="550"/>
                    </a:lnTo>
                    <a:lnTo>
                      <a:pt x="4084" y="546"/>
                    </a:lnTo>
                    <a:lnTo>
                      <a:pt x="4091" y="542"/>
                    </a:lnTo>
                    <a:lnTo>
                      <a:pt x="4091" y="539"/>
                    </a:lnTo>
                    <a:lnTo>
                      <a:pt x="4091" y="535"/>
                    </a:lnTo>
                    <a:lnTo>
                      <a:pt x="4091" y="531"/>
                    </a:lnTo>
                    <a:lnTo>
                      <a:pt x="4088" y="524"/>
                    </a:lnTo>
                    <a:lnTo>
                      <a:pt x="4081" y="513"/>
                    </a:lnTo>
                    <a:lnTo>
                      <a:pt x="4070" y="502"/>
                    </a:lnTo>
                    <a:lnTo>
                      <a:pt x="4037" y="470"/>
                    </a:lnTo>
                    <a:lnTo>
                      <a:pt x="3990" y="433"/>
                    </a:lnTo>
                    <a:lnTo>
                      <a:pt x="3935" y="389"/>
                    </a:lnTo>
                    <a:lnTo>
                      <a:pt x="3870" y="342"/>
                    </a:lnTo>
                    <a:lnTo>
                      <a:pt x="3775" y="280"/>
                    </a:lnTo>
                    <a:lnTo>
                      <a:pt x="3677" y="226"/>
                    </a:lnTo>
                    <a:lnTo>
                      <a:pt x="3582" y="175"/>
                    </a:lnTo>
                    <a:lnTo>
                      <a:pt x="3528" y="149"/>
                    </a:lnTo>
                    <a:lnTo>
                      <a:pt x="3477" y="127"/>
                    </a:lnTo>
                    <a:lnTo>
                      <a:pt x="3437" y="117"/>
                    </a:lnTo>
                    <a:lnTo>
                      <a:pt x="3382" y="106"/>
                    </a:lnTo>
                    <a:lnTo>
                      <a:pt x="3310" y="95"/>
                    </a:lnTo>
                    <a:lnTo>
                      <a:pt x="3219" y="80"/>
                    </a:lnTo>
                    <a:lnTo>
                      <a:pt x="3120" y="66"/>
                    </a:lnTo>
                    <a:lnTo>
                      <a:pt x="3015" y="51"/>
                    </a:lnTo>
                    <a:lnTo>
                      <a:pt x="2902" y="37"/>
                    </a:lnTo>
                    <a:lnTo>
                      <a:pt x="2789" y="29"/>
                    </a:lnTo>
                    <a:lnTo>
                      <a:pt x="2680" y="26"/>
                    </a:lnTo>
                    <a:lnTo>
                      <a:pt x="2575" y="29"/>
                    </a:lnTo>
                    <a:lnTo>
                      <a:pt x="2480" y="44"/>
                    </a:lnTo>
                    <a:lnTo>
                      <a:pt x="2309" y="73"/>
                    </a:lnTo>
                    <a:lnTo>
                      <a:pt x="2164" y="98"/>
                    </a:lnTo>
                    <a:lnTo>
                      <a:pt x="2033" y="117"/>
                    </a:lnTo>
                    <a:lnTo>
                      <a:pt x="1917" y="124"/>
                    </a:lnTo>
                    <a:lnTo>
                      <a:pt x="1822" y="117"/>
                    </a:lnTo>
                    <a:lnTo>
                      <a:pt x="1778" y="109"/>
                    </a:lnTo>
                    <a:lnTo>
                      <a:pt x="1717" y="102"/>
                    </a:lnTo>
                    <a:lnTo>
                      <a:pt x="1647" y="91"/>
                    </a:lnTo>
                    <a:lnTo>
                      <a:pt x="1564" y="77"/>
                    </a:lnTo>
                    <a:lnTo>
                      <a:pt x="1477" y="62"/>
                    </a:lnTo>
                    <a:lnTo>
                      <a:pt x="1360" y="47"/>
                    </a:lnTo>
                    <a:lnTo>
                      <a:pt x="1240" y="33"/>
                    </a:lnTo>
                    <a:lnTo>
                      <a:pt x="1124" y="22"/>
                    </a:lnTo>
                    <a:lnTo>
                      <a:pt x="1018" y="18"/>
                    </a:lnTo>
                    <a:close/>
                    <a:moveTo>
                      <a:pt x="1018" y="0"/>
                    </a:moveTo>
                    <a:lnTo>
                      <a:pt x="1127" y="4"/>
                    </a:lnTo>
                    <a:lnTo>
                      <a:pt x="1244" y="11"/>
                    </a:lnTo>
                    <a:lnTo>
                      <a:pt x="1364" y="26"/>
                    </a:lnTo>
                    <a:lnTo>
                      <a:pt x="1480" y="44"/>
                    </a:lnTo>
                    <a:lnTo>
                      <a:pt x="1567" y="55"/>
                    </a:lnTo>
                    <a:lnTo>
                      <a:pt x="1651" y="69"/>
                    </a:lnTo>
                    <a:lnTo>
                      <a:pt x="1720" y="80"/>
                    </a:lnTo>
                    <a:lnTo>
                      <a:pt x="1782" y="91"/>
                    </a:lnTo>
                    <a:lnTo>
                      <a:pt x="1826" y="98"/>
                    </a:lnTo>
                    <a:lnTo>
                      <a:pt x="1917" y="102"/>
                    </a:lnTo>
                    <a:lnTo>
                      <a:pt x="2029" y="95"/>
                    </a:lnTo>
                    <a:lnTo>
                      <a:pt x="2160" y="80"/>
                    </a:lnTo>
                    <a:lnTo>
                      <a:pt x="2306" y="55"/>
                    </a:lnTo>
                    <a:lnTo>
                      <a:pt x="2477" y="22"/>
                    </a:lnTo>
                    <a:lnTo>
                      <a:pt x="2575" y="11"/>
                    </a:lnTo>
                    <a:lnTo>
                      <a:pt x="2680" y="7"/>
                    </a:lnTo>
                    <a:lnTo>
                      <a:pt x="2793" y="11"/>
                    </a:lnTo>
                    <a:lnTo>
                      <a:pt x="2906" y="18"/>
                    </a:lnTo>
                    <a:lnTo>
                      <a:pt x="3015" y="29"/>
                    </a:lnTo>
                    <a:lnTo>
                      <a:pt x="3124" y="44"/>
                    </a:lnTo>
                    <a:lnTo>
                      <a:pt x="3222" y="58"/>
                    </a:lnTo>
                    <a:lnTo>
                      <a:pt x="3313" y="73"/>
                    </a:lnTo>
                    <a:lnTo>
                      <a:pt x="3386" y="87"/>
                    </a:lnTo>
                    <a:lnTo>
                      <a:pt x="3440" y="98"/>
                    </a:lnTo>
                    <a:lnTo>
                      <a:pt x="3491" y="109"/>
                    </a:lnTo>
                    <a:lnTo>
                      <a:pt x="3550" y="135"/>
                    </a:lnTo>
                    <a:lnTo>
                      <a:pt x="3615" y="168"/>
                    </a:lnTo>
                    <a:lnTo>
                      <a:pt x="3688" y="208"/>
                    </a:lnTo>
                    <a:lnTo>
                      <a:pt x="3786" y="266"/>
                    </a:lnTo>
                    <a:lnTo>
                      <a:pt x="3881" y="328"/>
                    </a:lnTo>
                    <a:lnTo>
                      <a:pt x="3964" y="386"/>
                    </a:lnTo>
                    <a:lnTo>
                      <a:pt x="4015" y="426"/>
                    </a:lnTo>
                    <a:lnTo>
                      <a:pt x="4055" y="459"/>
                    </a:lnTo>
                    <a:lnTo>
                      <a:pt x="4088" y="488"/>
                    </a:lnTo>
                    <a:lnTo>
                      <a:pt x="4099" y="502"/>
                    </a:lnTo>
                    <a:lnTo>
                      <a:pt x="4106" y="513"/>
                    </a:lnTo>
                    <a:lnTo>
                      <a:pt x="4110" y="524"/>
                    </a:lnTo>
                    <a:lnTo>
                      <a:pt x="4113" y="535"/>
                    </a:lnTo>
                    <a:lnTo>
                      <a:pt x="4113" y="546"/>
                    </a:lnTo>
                    <a:lnTo>
                      <a:pt x="4110" y="553"/>
                    </a:lnTo>
                    <a:lnTo>
                      <a:pt x="4102" y="557"/>
                    </a:lnTo>
                    <a:lnTo>
                      <a:pt x="4091" y="564"/>
                    </a:lnTo>
                    <a:lnTo>
                      <a:pt x="4081" y="568"/>
                    </a:lnTo>
                    <a:lnTo>
                      <a:pt x="4051" y="571"/>
                    </a:lnTo>
                    <a:lnTo>
                      <a:pt x="4015" y="571"/>
                    </a:lnTo>
                    <a:lnTo>
                      <a:pt x="3964" y="575"/>
                    </a:lnTo>
                    <a:lnTo>
                      <a:pt x="3913" y="579"/>
                    </a:lnTo>
                    <a:lnTo>
                      <a:pt x="3870" y="586"/>
                    </a:lnTo>
                    <a:lnTo>
                      <a:pt x="3822" y="611"/>
                    </a:lnTo>
                    <a:lnTo>
                      <a:pt x="3771" y="648"/>
                    </a:lnTo>
                    <a:lnTo>
                      <a:pt x="3706" y="695"/>
                    </a:lnTo>
                    <a:lnTo>
                      <a:pt x="3633" y="750"/>
                    </a:lnTo>
                    <a:lnTo>
                      <a:pt x="3560" y="801"/>
                    </a:lnTo>
                    <a:lnTo>
                      <a:pt x="3473" y="855"/>
                    </a:lnTo>
                    <a:lnTo>
                      <a:pt x="3375" y="913"/>
                    </a:lnTo>
                    <a:lnTo>
                      <a:pt x="3259" y="972"/>
                    </a:lnTo>
                    <a:lnTo>
                      <a:pt x="3120" y="1030"/>
                    </a:lnTo>
                    <a:lnTo>
                      <a:pt x="3037" y="1063"/>
                    </a:lnTo>
                    <a:lnTo>
                      <a:pt x="2946" y="1099"/>
                    </a:lnTo>
                    <a:lnTo>
                      <a:pt x="2851" y="1135"/>
                    </a:lnTo>
                    <a:lnTo>
                      <a:pt x="2757" y="1172"/>
                    </a:lnTo>
                    <a:lnTo>
                      <a:pt x="2666" y="1205"/>
                    </a:lnTo>
                    <a:lnTo>
                      <a:pt x="2582" y="1237"/>
                    </a:lnTo>
                    <a:lnTo>
                      <a:pt x="2506" y="1263"/>
                    </a:lnTo>
                    <a:lnTo>
                      <a:pt x="2444" y="1288"/>
                    </a:lnTo>
                    <a:lnTo>
                      <a:pt x="2393" y="1306"/>
                    </a:lnTo>
                    <a:lnTo>
                      <a:pt x="2378" y="1314"/>
                    </a:lnTo>
                    <a:lnTo>
                      <a:pt x="2368" y="1317"/>
                    </a:lnTo>
                    <a:lnTo>
                      <a:pt x="2360" y="1321"/>
                    </a:lnTo>
                    <a:lnTo>
                      <a:pt x="2353" y="1328"/>
                    </a:lnTo>
                    <a:lnTo>
                      <a:pt x="2349" y="1336"/>
                    </a:lnTo>
                    <a:lnTo>
                      <a:pt x="2346" y="1343"/>
                    </a:lnTo>
                    <a:lnTo>
                      <a:pt x="2342" y="1354"/>
                    </a:lnTo>
                    <a:lnTo>
                      <a:pt x="2335" y="1383"/>
                    </a:lnTo>
                    <a:lnTo>
                      <a:pt x="2328" y="1423"/>
                    </a:lnTo>
                    <a:lnTo>
                      <a:pt x="2317" y="1481"/>
                    </a:lnTo>
                    <a:lnTo>
                      <a:pt x="2295" y="1547"/>
                    </a:lnTo>
                    <a:lnTo>
                      <a:pt x="2262" y="1619"/>
                    </a:lnTo>
                    <a:lnTo>
                      <a:pt x="2222" y="1674"/>
                    </a:lnTo>
                    <a:lnTo>
                      <a:pt x="2168" y="1732"/>
                    </a:lnTo>
                    <a:lnTo>
                      <a:pt x="2102" y="1790"/>
                    </a:lnTo>
                    <a:lnTo>
                      <a:pt x="2029" y="1845"/>
                    </a:lnTo>
                    <a:lnTo>
                      <a:pt x="1953" y="1892"/>
                    </a:lnTo>
                    <a:lnTo>
                      <a:pt x="1877" y="1932"/>
                    </a:lnTo>
                    <a:lnTo>
                      <a:pt x="1807" y="1961"/>
                    </a:lnTo>
                    <a:lnTo>
                      <a:pt x="1742" y="1980"/>
                    </a:lnTo>
                    <a:lnTo>
                      <a:pt x="1647" y="1987"/>
                    </a:lnTo>
                    <a:lnTo>
                      <a:pt x="1542" y="1980"/>
                    </a:lnTo>
                    <a:lnTo>
                      <a:pt x="1444" y="1965"/>
                    </a:lnTo>
                    <a:lnTo>
                      <a:pt x="1346" y="1951"/>
                    </a:lnTo>
                    <a:lnTo>
                      <a:pt x="1255" y="1947"/>
                    </a:lnTo>
                    <a:lnTo>
                      <a:pt x="1193" y="1951"/>
                    </a:lnTo>
                    <a:lnTo>
                      <a:pt x="1138" y="1965"/>
                    </a:lnTo>
                    <a:lnTo>
                      <a:pt x="1087" y="1998"/>
                    </a:lnTo>
                    <a:lnTo>
                      <a:pt x="1000" y="2067"/>
                    </a:lnTo>
                    <a:lnTo>
                      <a:pt x="913" y="2136"/>
                    </a:lnTo>
                    <a:lnTo>
                      <a:pt x="822" y="2198"/>
                    </a:lnTo>
                    <a:lnTo>
                      <a:pt x="727" y="2256"/>
                    </a:lnTo>
                    <a:lnTo>
                      <a:pt x="629" y="2303"/>
                    </a:lnTo>
                    <a:lnTo>
                      <a:pt x="520" y="2340"/>
                    </a:lnTo>
                    <a:lnTo>
                      <a:pt x="447" y="2358"/>
                    </a:lnTo>
                    <a:lnTo>
                      <a:pt x="385" y="2369"/>
                    </a:lnTo>
                    <a:lnTo>
                      <a:pt x="335" y="2373"/>
                    </a:lnTo>
                    <a:lnTo>
                      <a:pt x="313" y="2373"/>
                    </a:lnTo>
                    <a:lnTo>
                      <a:pt x="291" y="2369"/>
                    </a:lnTo>
                    <a:lnTo>
                      <a:pt x="280" y="2362"/>
                    </a:lnTo>
                    <a:lnTo>
                      <a:pt x="269" y="2358"/>
                    </a:lnTo>
                    <a:lnTo>
                      <a:pt x="262" y="2351"/>
                    </a:lnTo>
                    <a:lnTo>
                      <a:pt x="255" y="2336"/>
                    </a:lnTo>
                    <a:lnTo>
                      <a:pt x="251" y="2325"/>
                    </a:lnTo>
                    <a:lnTo>
                      <a:pt x="247" y="2307"/>
                    </a:lnTo>
                    <a:lnTo>
                      <a:pt x="244" y="2285"/>
                    </a:lnTo>
                    <a:lnTo>
                      <a:pt x="240" y="2234"/>
                    </a:lnTo>
                    <a:lnTo>
                      <a:pt x="236" y="2172"/>
                    </a:lnTo>
                    <a:lnTo>
                      <a:pt x="229" y="2078"/>
                    </a:lnTo>
                    <a:lnTo>
                      <a:pt x="225" y="1983"/>
                    </a:lnTo>
                    <a:lnTo>
                      <a:pt x="218" y="1889"/>
                    </a:lnTo>
                    <a:lnTo>
                      <a:pt x="207" y="1794"/>
                    </a:lnTo>
                    <a:lnTo>
                      <a:pt x="178" y="1699"/>
                    </a:lnTo>
                    <a:lnTo>
                      <a:pt x="145" y="1601"/>
                    </a:lnTo>
                    <a:lnTo>
                      <a:pt x="87" y="1452"/>
                    </a:lnTo>
                    <a:lnTo>
                      <a:pt x="36" y="1303"/>
                    </a:lnTo>
                    <a:lnTo>
                      <a:pt x="7" y="1186"/>
                    </a:lnTo>
                    <a:lnTo>
                      <a:pt x="0" y="1066"/>
                    </a:lnTo>
                    <a:lnTo>
                      <a:pt x="4" y="975"/>
                    </a:lnTo>
                    <a:lnTo>
                      <a:pt x="22" y="888"/>
                    </a:lnTo>
                    <a:lnTo>
                      <a:pt x="55" y="801"/>
                    </a:lnTo>
                    <a:lnTo>
                      <a:pt x="98" y="721"/>
                    </a:lnTo>
                    <a:lnTo>
                      <a:pt x="138" y="670"/>
                    </a:lnTo>
                    <a:lnTo>
                      <a:pt x="189" y="604"/>
                    </a:lnTo>
                    <a:lnTo>
                      <a:pt x="251" y="535"/>
                    </a:lnTo>
                    <a:lnTo>
                      <a:pt x="320" y="459"/>
                    </a:lnTo>
                    <a:lnTo>
                      <a:pt x="418" y="357"/>
                    </a:lnTo>
                    <a:lnTo>
                      <a:pt x="520" y="255"/>
                    </a:lnTo>
                    <a:lnTo>
                      <a:pt x="622" y="164"/>
                    </a:lnTo>
                    <a:lnTo>
                      <a:pt x="684" y="113"/>
                    </a:lnTo>
                    <a:lnTo>
                      <a:pt x="742" y="69"/>
                    </a:lnTo>
                    <a:lnTo>
                      <a:pt x="789" y="37"/>
                    </a:lnTo>
                    <a:lnTo>
                      <a:pt x="833" y="18"/>
                    </a:lnTo>
                    <a:lnTo>
                      <a:pt x="887" y="7"/>
                    </a:lnTo>
                    <a:lnTo>
                      <a:pt x="949" y="0"/>
                    </a:lnTo>
                    <a:lnTo>
                      <a:pt x="1018"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88900" name="Freeform 132"/>
              <p:cNvSpPr>
                <a:spLocks/>
              </p:cNvSpPr>
              <p:nvPr/>
            </p:nvSpPr>
            <p:spPr bwMode="auto">
              <a:xfrm>
                <a:off x="2779" y="4425"/>
                <a:ext cx="3684" cy="1866"/>
              </a:xfrm>
              <a:custGeom>
                <a:avLst/>
                <a:gdLst/>
                <a:ahLst/>
                <a:cxnLst>
                  <a:cxn ang="0">
                    <a:pos x="3124" y="0"/>
                  </a:cxn>
                  <a:cxn ang="0">
                    <a:pos x="3247" y="11"/>
                  </a:cxn>
                  <a:cxn ang="0">
                    <a:pos x="3331" y="40"/>
                  </a:cxn>
                  <a:cxn ang="0">
                    <a:pos x="3404" y="83"/>
                  </a:cxn>
                  <a:cxn ang="0">
                    <a:pos x="3469" y="116"/>
                  </a:cxn>
                  <a:cxn ang="0">
                    <a:pos x="3560" y="142"/>
                  </a:cxn>
                  <a:cxn ang="0">
                    <a:pos x="3647" y="156"/>
                  </a:cxn>
                  <a:cxn ang="0">
                    <a:pos x="3684" y="156"/>
                  </a:cxn>
                  <a:cxn ang="0">
                    <a:pos x="3644" y="164"/>
                  </a:cxn>
                  <a:cxn ang="0">
                    <a:pos x="3607" y="171"/>
                  </a:cxn>
                  <a:cxn ang="0">
                    <a:pos x="3556" y="164"/>
                  </a:cxn>
                  <a:cxn ang="0">
                    <a:pos x="3425" y="120"/>
                  </a:cxn>
                  <a:cxn ang="0">
                    <a:pos x="3360" y="80"/>
                  </a:cxn>
                  <a:cxn ang="0">
                    <a:pos x="3287" y="43"/>
                  </a:cxn>
                  <a:cxn ang="0">
                    <a:pos x="3189" y="22"/>
                  </a:cxn>
                  <a:cxn ang="0">
                    <a:pos x="3095" y="22"/>
                  </a:cxn>
                  <a:cxn ang="0">
                    <a:pos x="2942" y="40"/>
                  </a:cxn>
                  <a:cxn ang="0">
                    <a:pos x="2753" y="80"/>
                  </a:cxn>
                  <a:cxn ang="0">
                    <a:pos x="2476" y="167"/>
                  </a:cxn>
                  <a:cxn ang="0">
                    <a:pos x="2153" y="291"/>
                  </a:cxn>
                  <a:cxn ang="0">
                    <a:pos x="1862" y="404"/>
                  </a:cxn>
                  <a:cxn ang="0">
                    <a:pos x="1629" y="466"/>
                  </a:cxn>
                  <a:cxn ang="0">
                    <a:pos x="1465" y="495"/>
                  </a:cxn>
                  <a:cxn ang="0">
                    <a:pos x="1400" y="498"/>
                  </a:cxn>
                  <a:cxn ang="0">
                    <a:pos x="1280" y="509"/>
                  </a:cxn>
                  <a:cxn ang="0">
                    <a:pos x="1127" y="535"/>
                  </a:cxn>
                  <a:cxn ang="0">
                    <a:pos x="942" y="589"/>
                  </a:cxn>
                  <a:cxn ang="0">
                    <a:pos x="756" y="662"/>
                  </a:cxn>
                  <a:cxn ang="0">
                    <a:pos x="643" y="749"/>
                  </a:cxn>
                  <a:cxn ang="0">
                    <a:pos x="538" y="869"/>
                  </a:cxn>
                  <a:cxn ang="0">
                    <a:pos x="432" y="1019"/>
                  </a:cxn>
                  <a:cxn ang="0">
                    <a:pos x="341" y="1171"/>
                  </a:cxn>
                  <a:cxn ang="0">
                    <a:pos x="272" y="1317"/>
                  </a:cxn>
                  <a:cxn ang="0">
                    <a:pos x="221" y="1466"/>
                  </a:cxn>
                  <a:cxn ang="0">
                    <a:pos x="167" y="1594"/>
                  </a:cxn>
                  <a:cxn ang="0">
                    <a:pos x="112" y="1685"/>
                  </a:cxn>
                  <a:cxn ang="0">
                    <a:pos x="65" y="1739"/>
                  </a:cxn>
                  <a:cxn ang="0">
                    <a:pos x="40" y="1765"/>
                  </a:cxn>
                  <a:cxn ang="0">
                    <a:pos x="21" y="1797"/>
                  </a:cxn>
                  <a:cxn ang="0">
                    <a:pos x="7" y="1866"/>
                  </a:cxn>
                  <a:cxn ang="0">
                    <a:pos x="3" y="1783"/>
                  </a:cxn>
                  <a:cxn ang="0">
                    <a:pos x="25" y="1750"/>
                  </a:cxn>
                  <a:cxn ang="0">
                    <a:pos x="58" y="1717"/>
                  </a:cxn>
                  <a:cxn ang="0">
                    <a:pos x="105" y="1659"/>
                  </a:cxn>
                  <a:cxn ang="0">
                    <a:pos x="167" y="1550"/>
                  </a:cxn>
                  <a:cxn ang="0">
                    <a:pos x="232" y="1372"/>
                  </a:cxn>
                  <a:cxn ang="0">
                    <a:pos x="283" y="1237"/>
                  </a:cxn>
                  <a:cxn ang="0">
                    <a:pos x="367" y="1084"/>
                  </a:cxn>
                  <a:cxn ang="0">
                    <a:pos x="480" y="909"/>
                  </a:cxn>
                  <a:cxn ang="0">
                    <a:pos x="614" y="749"/>
                  </a:cxn>
                  <a:cxn ang="0">
                    <a:pos x="749" y="644"/>
                  </a:cxn>
                  <a:cxn ang="0">
                    <a:pos x="934" y="567"/>
                  </a:cxn>
                  <a:cxn ang="0">
                    <a:pos x="1123" y="516"/>
                  </a:cxn>
                  <a:cxn ang="0">
                    <a:pos x="1276" y="487"/>
                  </a:cxn>
                  <a:cxn ang="0">
                    <a:pos x="1400" y="476"/>
                  </a:cxn>
                  <a:cxn ang="0">
                    <a:pos x="1462" y="473"/>
                  </a:cxn>
                  <a:cxn ang="0">
                    <a:pos x="1625" y="447"/>
                  </a:cxn>
                  <a:cxn ang="0">
                    <a:pos x="1854" y="382"/>
                  </a:cxn>
                  <a:cxn ang="0">
                    <a:pos x="2145" y="273"/>
                  </a:cxn>
                  <a:cxn ang="0">
                    <a:pos x="2469" y="145"/>
                  </a:cxn>
                  <a:cxn ang="0">
                    <a:pos x="2745" y="62"/>
                  </a:cxn>
                  <a:cxn ang="0">
                    <a:pos x="2935" y="18"/>
                  </a:cxn>
                  <a:cxn ang="0">
                    <a:pos x="3095" y="0"/>
                  </a:cxn>
                </a:cxnLst>
                <a:rect l="0" t="0" r="r" b="b"/>
                <a:pathLst>
                  <a:path w="3684" h="1866">
                    <a:moveTo>
                      <a:pt x="3124" y="0"/>
                    </a:moveTo>
                    <a:lnTo>
                      <a:pt x="3124" y="0"/>
                    </a:lnTo>
                    <a:lnTo>
                      <a:pt x="3193" y="3"/>
                    </a:lnTo>
                    <a:lnTo>
                      <a:pt x="3247" y="11"/>
                    </a:lnTo>
                    <a:lnTo>
                      <a:pt x="3295" y="25"/>
                    </a:lnTo>
                    <a:lnTo>
                      <a:pt x="3331" y="40"/>
                    </a:lnTo>
                    <a:lnTo>
                      <a:pt x="3371" y="62"/>
                    </a:lnTo>
                    <a:lnTo>
                      <a:pt x="3404" y="83"/>
                    </a:lnTo>
                    <a:lnTo>
                      <a:pt x="3433" y="102"/>
                    </a:lnTo>
                    <a:lnTo>
                      <a:pt x="3469" y="116"/>
                    </a:lnTo>
                    <a:lnTo>
                      <a:pt x="3513" y="131"/>
                    </a:lnTo>
                    <a:lnTo>
                      <a:pt x="3560" y="142"/>
                    </a:lnTo>
                    <a:lnTo>
                      <a:pt x="3607" y="149"/>
                    </a:lnTo>
                    <a:lnTo>
                      <a:pt x="3647" y="156"/>
                    </a:lnTo>
                    <a:lnTo>
                      <a:pt x="3680" y="156"/>
                    </a:lnTo>
                    <a:lnTo>
                      <a:pt x="3684" y="156"/>
                    </a:lnTo>
                    <a:lnTo>
                      <a:pt x="3684" y="156"/>
                    </a:lnTo>
                    <a:lnTo>
                      <a:pt x="3644" y="164"/>
                    </a:lnTo>
                    <a:lnTo>
                      <a:pt x="3607" y="171"/>
                    </a:lnTo>
                    <a:lnTo>
                      <a:pt x="3607" y="171"/>
                    </a:lnTo>
                    <a:lnTo>
                      <a:pt x="3582" y="167"/>
                    </a:lnTo>
                    <a:lnTo>
                      <a:pt x="3556" y="164"/>
                    </a:lnTo>
                    <a:lnTo>
                      <a:pt x="3484" y="145"/>
                    </a:lnTo>
                    <a:lnTo>
                      <a:pt x="3425" y="120"/>
                    </a:lnTo>
                    <a:lnTo>
                      <a:pt x="3393" y="102"/>
                    </a:lnTo>
                    <a:lnTo>
                      <a:pt x="3360" y="80"/>
                    </a:lnTo>
                    <a:lnTo>
                      <a:pt x="3324" y="58"/>
                    </a:lnTo>
                    <a:lnTo>
                      <a:pt x="3287" y="43"/>
                    </a:lnTo>
                    <a:lnTo>
                      <a:pt x="3244" y="33"/>
                    </a:lnTo>
                    <a:lnTo>
                      <a:pt x="3189" y="22"/>
                    </a:lnTo>
                    <a:lnTo>
                      <a:pt x="3124" y="22"/>
                    </a:lnTo>
                    <a:lnTo>
                      <a:pt x="3095" y="22"/>
                    </a:lnTo>
                    <a:lnTo>
                      <a:pt x="3022" y="25"/>
                    </a:lnTo>
                    <a:lnTo>
                      <a:pt x="2942" y="40"/>
                    </a:lnTo>
                    <a:lnTo>
                      <a:pt x="2847" y="58"/>
                    </a:lnTo>
                    <a:lnTo>
                      <a:pt x="2753" y="80"/>
                    </a:lnTo>
                    <a:lnTo>
                      <a:pt x="2651" y="109"/>
                    </a:lnTo>
                    <a:lnTo>
                      <a:pt x="2476" y="167"/>
                    </a:lnTo>
                    <a:lnTo>
                      <a:pt x="2309" y="229"/>
                    </a:lnTo>
                    <a:lnTo>
                      <a:pt x="2153" y="291"/>
                    </a:lnTo>
                    <a:lnTo>
                      <a:pt x="2003" y="353"/>
                    </a:lnTo>
                    <a:lnTo>
                      <a:pt x="1862" y="404"/>
                    </a:lnTo>
                    <a:lnTo>
                      <a:pt x="1723" y="444"/>
                    </a:lnTo>
                    <a:lnTo>
                      <a:pt x="1629" y="466"/>
                    </a:lnTo>
                    <a:lnTo>
                      <a:pt x="1542" y="484"/>
                    </a:lnTo>
                    <a:lnTo>
                      <a:pt x="1465" y="495"/>
                    </a:lnTo>
                    <a:lnTo>
                      <a:pt x="1400" y="498"/>
                    </a:lnTo>
                    <a:lnTo>
                      <a:pt x="1400" y="498"/>
                    </a:lnTo>
                    <a:lnTo>
                      <a:pt x="1345" y="498"/>
                    </a:lnTo>
                    <a:lnTo>
                      <a:pt x="1280" y="509"/>
                    </a:lnTo>
                    <a:lnTo>
                      <a:pt x="1207" y="520"/>
                    </a:lnTo>
                    <a:lnTo>
                      <a:pt x="1127" y="535"/>
                    </a:lnTo>
                    <a:lnTo>
                      <a:pt x="1043" y="557"/>
                    </a:lnTo>
                    <a:lnTo>
                      <a:pt x="942" y="589"/>
                    </a:lnTo>
                    <a:lnTo>
                      <a:pt x="843" y="622"/>
                    </a:lnTo>
                    <a:lnTo>
                      <a:pt x="756" y="662"/>
                    </a:lnTo>
                    <a:lnTo>
                      <a:pt x="691" y="706"/>
                    </a:lnTo>
                    <a:lnTo>
                      <a:pt x="643" y="749"/>
                    </a:lnTo>
                    <a:lnTo>
                      <a:pt x="589" y="804"/>
                    </a:lnTo>
                    <a:lnTo>
                      <a:pt x="538" y="869"/>
                    </a:lnTo>
                    <a:lnTo>
                      <a:pt x="483" y="942"/>
                    </a:lnTo>
                    <a:lnTo>
                      <a:pt x="432" y="1019"/>
                    </a:lnTo>
                    <a:lnTo>
                      <a:pt x="385" y="1095"/>
                    </a:lnTo>
                    <a:lnTo>
                      <a:pt x="341" y="1171"/>
                    </a:lnTo>
                    <a:lnTo>
                      <a:pt x="301" y="1248"/>
                    </a:lnTo>
                    <a:lnTo>
                      <a:pt x="272" y="1317"/>
                    </a:lnTo>
                    <a:lnTo>
                      <a:pt x="251" y="1375"/>
                    </a:lnTo>
                    <a:lnTo>
                      <a:pt x="221" y="1466"/>
                    </a:lnTo>
                    <a:lnTo>
                      <a:pt x="192" y="1535"/>
                    </a:lnTo>
                    <a:lnTo>
                      <a:pt x="167" y="1594"/>
                    </a:lnTo>
                    <a:lnTo>
                      <a:pt x="145" y="1641"/>
                    </a:lnTo>
                    <a:lnTo>
                      <a:pt x="112" y="1685"/>
                    </a:lnTo>
                    <a:lnTo>
                      <a:pt x="87" y="1717"/>
                    </a:lnTo>
                    <a:lnTo>
                      <a:pt x="65" y="1739"/>
                    </a:lnTo>
                    <a:lnTo>
                      <a:pt x="50" y="1754"/>
                    </a:lnTo>
                    <a:lnTo>
                      <a:pt x="40" y="1765"/>
                    </a:lnTo>
                    <a:lnTo>
                      <a:pt x="29" y="1775"/>
                    </a:lnTo>
                    <a:lnTo>
                      <a:pt x="21" y="1797"/>
                    </a:lnTo>
                    <a:lnTo>
                      <a:pt x="14" y="1826"/>
                    </a:lnTo>
                    <a:lnTo>
                      <a:pt x="7" y="1866"/>
                    </a:lnTo>
                    <a:lnTo>
                      <a:pt x="0" y="1790"/>
                    </a:lnTo>
                    <a:lnTo>
                      <a:pt x="3" y="1783"/>
                    </a:lnTo>
                    <a:lnTo>
                      <a:pt x="14" y="1765"/>
                    </a:lnTo>
                    <a:lnTo>
                      <a:pt x="25" y="1750"/>
                    </a:lnTo>
                    <a:lnTo>
                      <a:pt x="36" y="1739"/>
                    </a:lnTo>
                    <a:lnTo>
                      <a:pt x="58" y="1717"/>
                    </a:lnTo>
                    <a:lnTo>
                      <a:pt x="80" y="1695"/>
                    </a:lnTo>
                    <a:lnTo>
                      <a:pt x="105" y="1659"/>
                    </a:lnTo>
                    <a:lnTo>
                      <a:pt x="138" y="1612"/>
                    </a:lnTo>
                    <a:lnTo>
                      <a:pt x="167" y="1550"/>
                    </a:lnTo>
                    <a:lnTo>
                      <a:pt x="196" y="1473"/>
                    </a:lnTo>
                    <a:lnTo>
                      <a:pt x="232" y="1372"/>
                    </a:lnTo>
                    <a:lnTo>
                      <a:pt x="254" y="1310"/>
                    </a:lnTo>
                    <a:lnTo>
                      <a:pt x="283" y="1237"/>
                    </a:lnTo>
                    <a:lnTo>
                      <a:pt x="323" y="1164"/>
                    </a:lnTo>
                    <a:lnTo>
                      <a:pt x="367" y="1084"/>
                    </a:lnTo>
                    <a:lnTo>
                      <a:pt x="418" y="1008"/>
                    </a:lnTo>
                    <a:lnTo>
                      <a:pt x="480" y="909"/>
                    </a:lnTo>
                    <a:lnTo>
                      <a:pt x="549" y="822"/>
                    </a:lnTo>
                    <a:lnTo>
                      <a:pt x="614" y="749"/>
                    </a:lnTo>
                    <a:lnTo>
                      <a:pt x="676" y="691"/>
                    </a:lnTo>
                    <a:lnTo>
                      <a:pt x="749" y="644"/>
                    </a:lnTo>
                    <a:lnTo>
                      <a:pt x="836" y="604"/>
                    </a:lnTo>
                    <a:lnTo>
                      <a:pt x="934" y="567"/>
                    </a:lnTo>
                    <a:lnTo>
                      <a:pt x="1040" y="538"/>
                    </a:lnTo>
                    <a:lnTo>
                      <a:pt x="1123" y="516"/>
                    </a:lnTo>
                    <a:lnTo>
                      <a:pt x="1203" y="498"/>
                    </a:lnTo>
                    <a:lnTo>
                      <a:pt x="1276" y="487"/>
                    </a:lnTo>
                    <a:lnTo>
                      <a:pt x="1345" y="480"/>
                    </a:lnTo>
                    <a:lnTo>
                      <a:pt x="1400" y="476"/>
                    </a:lnTo>
                    <a:lnTo>
                      <a:pt x="1400" y="476"/>
                    </a:lnTo>
                    <a:lnTo>
                      <a:pt x="1462" y="473"/>
                    </a:lnTo>
                    <a:lnTo>
                      <a:pt x="1538" y="462"/>
                    </a:lnTo>
                    <a:lnTo>
                      <a:pt x="1625" y="447"/>
                    </a:lnTo>
                    <a:lnTo>
                      <a:pt x="1720" y="422"/>
                    </a:lnTo>
                    <a:lnTo>
                      <a:pt x="1854" y="382"/>
                    </a:lnTo>
                    <a:lnTo>
                      <a:pt x="1996" y="335"/>
                    </a:lnTo>
                    <a:lnTo>
                      <a:pt x="2145" y="273"/>
                    </a:lnTo>
                    <a:lnTo>
                      <a:pt x="2302" y="207"/>
                    </a:lnTo>
                    <a:lnTo>
                      <a:pt x="2469" y="145"/>
                    </a:lnTo>
                    <a:lnTo>
                      <a:pt x="2644" y="91"/>
                    </a:lnTo>
                    <a:lnTo>
                      <a:pt x="2745" y="62"/>
                    </a:lnTo>
                    <a:lnTo>
                      <a:pt x="2844" y="36"/>
                    </a:lnTo>
                    <a:lnTo>
                      <a:pt x="2935" y="18"/>
                    </a:lnTo>
                    <a:lnTo>
                      <a:pt x="3022" y="7"/>
                    </a:lnTo>
                    <a:lnTo>
                      <a:pt x="3095" y="0"/>
                    </a:lnTo>
                    <a:lnTo>
                      <a:pt x="3124" y="0"/>
                    </a:lnTo>
                    <a:close/>
                  </a:path>
                </a:pathLst>
              </a:custGeom>
              <a:solidFill>
                <a:srgbClr val="8FA3A2"/>
              </a:solidFill>
              <a:ln w="0">
                <a:solidFill>
                  <a:srgbClr val="8FA3A2"/>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88901" name="Freeform 133"/>
              <p:cNvSpPr>
                <a:spLocks noEditPoints="1"/>
              </p:cNvSpPr>
              <p:nvPr/>
            </p:nvSpPr>
            <p:spPr bwMode="auto">
              <a:xfrm>
                <a:off x="2768" y="4581"/>
                <a:ext cx="3706" cy="1710"/>
              </a:xfrm>
              <a:custGeom>
                <a:avLst/>
                <a:gdLst/>
                <a:ahLst/>
                <a:cxnLst>
                  <a:cxn ang="0">
                    <a:pos x="11" y="1634"/>
                  </a:cxn>
                  <a:cxn ang="0">
                    <a:pos x="18" y="1710"/>
                  </a:cxn>
                  <a:cxn ang="0">
                    <a:pos x="18" y="1710"/>
                  </a:cxn>
                  <a:cxn ang="0">
                    <a:pos x="0" y="1707"/>
                  </a:cxn>
                  <a:cxn ang="0">
                    <a:pos x="3" y="1667"/>
                  </a:cxn>
                  <a:cxn ang="0">
                    <a:pos x="11" y="1634"/>
                  </a:cxn>
                  <a:cxn ang="0">
                    <a:pos x="3706" y="0"/>
                  </a:cxn>
                  <a:cxn ang="0">
                    <a:pos x="3706" y="0"/>
                  </a:cxn>
                  <a:cxn ang="0">
                    <a:pos x="3706" y="22"/>
                  </a:cxn>
                  <a:cxn ang="0">
                    <a:pos x="3698" y="22"/>
                  </a:cxn>
                  <a:cxn ang="0">
                    <a:pos x="3695" y="22"/>
                  </a:cxn>
                  <a:cxn ang="0">
                    <a:pos x="3658" y="18"/>
                  </a:cxn>
                  <a:cxn ang="0">
                    <a:pos x="3618" y="15"/>
                  </a:cxn>
                  <a:cxn ang="0">
                    <a:pos x="3618" y="15"/>
                  </a:cxn>
                  <a:cxn ang="0">
                    <a:pos x="3655" y="8"/>
                  </a:cxn>
                  <a:cxn ang="0">
                    <a:pos x="3695" y="0"/>
                  </a:cxn>
                  <a:cxn ang="0">
                    <a:pos x="3706" y="0"/>
                  </a:cxn>
                </a:cxnLst>
                <a:rect l="0" t="0" r="r" b="b"/>
                <a:pathLst>
                  <a:path w="3706" h="1710">
                    <a:moveTo>
                      <a:pt x="11" y="1634"/>
                    </a:moveTo>
                    <a:lnTo>
                      <a:pt x="18" y="1710"/>
                    </a:lnTo>
                    <a:lnTo>
                      <a:pt x="18" y="1710"/>
                    </a:lnTo>
                    <a:lnTo>
                      <a:pt x="0" y="1707"/>
                    </a:lnTo>
                    <a:lnTo>
                      <a:pt x="3" y="1667"/>
                    </a:lnTo>
                    <a:lnTo>
                      <a:pt x="11" y="1634"/>
                    </a:lnTo>
                    <a:close/>
                    <a:moveTo>
                      <a:pt x="3706" y="0"/>
                    </a:moveTo>
                    <a:lnTo>
                      <a:pt x="3706" y="0"/>
                    </a:lnTo>
                    <a:lnTo>
                      <a:pt x="3706" y="22"/>
                    </a:lnTo>
                    <a:lnTo>
                      <a:pt x="3698" y="22"/>
                    </a:lnTo>
                    <a:lnTo>
                      <a:pt x="3695" y="22"/>
                    </a:lnTo>
                    <a:lnTo>
                      <a:pt x="3658" y="18"/>
                    </a:lnTo>
                    <a:lnTo>
                      <a:pt x="3618" y="15"/>
                    </a:lnTo>
                    <a:lnTo>
                      <a:pt x="3618" y="15"/>
                    </a:lnTo>
                    <a:lnTo>
                      <a:pt x="3655" y="8"/>
                    </a:lnTo>
                    <a:lnTo>
                      <a:pt x="3695" y="0"/>
                    </a:lnTo>
                    <a:lnTo>
                      <a:pt x="3706"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88902" name="Freeform 134"/>
              <p:cNvSpPr>
                <a:spLocks/>
              </p:cNvSpPr>
              <p:nvPr/>
            </p:nvSpPr>
            <p:spPr bwMode="auto">
              <a:xfrm>
                <a:off x="3110" y="5273"/>
                <a:ext cx="1334" cy="596"/>
              </a:xfrm>
              <a:custGeom>
                <a:avLst/>
                <a:gdLst/>
                <a:ahLst/>
                <a:cxnLst>
                  <a:cxn ang="0">
                    <a:pos x="527" y="11"/>
                  </a:cxn>
                  <a:cxn ang="0">
                    <a:pos x="629" y="43"/>
                  </a:cxn>
                  <a:cxn ang="0">
                    <a:pos x="705" y="65"/>
                  </a:cxn>
                  <a:cxn ang="0">
                    <a:pos x="785" y="69"/>
                  </a:cxn>
                  <a:cxn ang="0">
                    <a:pos x="858" y="101"/>
                  </a:cxn>
                  <a:cxn ang="0">
                    <a:pos x="938" y="167"/>
                  </a:cxn>
                  <a:cxn ang="0">
                    <a:pos x="1029" y="225"/>
                  </a:cxn>
                  <a:cxn ang="0">
                    <a:pos x="1120" y="269"/>
                  </a:cxn>
                  <a:cxn ang="0">
                    <a:pos x="1171" y="294"/>
                  </a:cxn>
                  <a:cxn ang="0">
                    <a:pos x="1181" y="273"/>
                  </a:cxn>
                  <a:cxn ang="0">
                    <a:pos x="1174" y="203"/>
                  </a:cxn>
                  <a:cxn ang="0">
                    <a:pos x="1145" y="131"/>
                  </a:cxn>
                  <a:cxn ang="0">
                    <a:pos x="1134" y="69"/>
                  </a:cxn>
                  <a:cxn ang="0">
                    <a:pos x="1167" y="14"/>
                  </a:cxn>
                  <a:cxn ang="0">
                    <a:pos x="1229" y="3"/>
                  </a:cxn>
                  <a:cxn ang="0">
                    <a:pos x="1272" y="43"/>
                  </a:cxn>
                  <a:cxn ang="0">
                    <a:pos x="1287" y="105"/>
                  </a:cxn>
                  <a:cxn ang="0">
                    <a:pos x="1291" y="171"/>
                  </a:cxn>
                  <a:cxn ang="0">
                    <a:pos x="1291" y="225"/>
                  </a:cxn>
                  <a:cxn ang="0">
                    <a:pos x="1302" y="316"/>
                  </a:cxn>
                  <a:cxn ang="0">
                    <a:pos x="1316" y="411"/>
                  </a:cxn>
                  <a:cxn ang="0">
                    <a:pos x="1327" y="480"/>
                  </a:cxn>
                  <a:cxn ang="0">
                    <a:pos x="1334" y="520"/>
                  </a:cxn>
                  <a:cxn ang="0">
                    <a:pos x="1323" y="564"/>
                  </a:cxn>
                  <a:cxn ang="0">
                    <a:pos x="1276" y="596"/>
                  </a:cxn>
                  <a:cxn ang="0">
                    <a:pos x="1232" y="571"/>
                  </a:cxn>
                  <a:cxn ang="0">
                    <a:pos x="1192" y="502"/>
                  </a:cxn>
                  <a:cxn ang="0">
                    <a:pos x="1131" y="418"/>
                  </a:cxn>
                  <a:cxn ang="0">
                    <a:pos x="1036" y="349"/>
                  </a:cxn>
                  <a:cxn ang="0">
                    <a:pos x="912" y="316"/>
                  </a:cxn>
                  <a:cxn ang="0">
                    <a:pos x="814" y="327"/>
                  </a:cxn>
                  <a:cxn ang="0">
                    <a:pos x="727" y="378"/>
                  </a:cxn>
                  <a:cxn ang="0">
                    <a:pos x="658" y="400"/>
                  </a:cxn>
                  <a:cxn ang="0">
                    <a:pos x="607" y="393"/>
                  </a:cxn>
                  <a:cxn ang="0">
                    <a:pos x="563" y="396"/>
                  </a:cxn>
                  <a:cxn ang="0">
                    <a:pos x="498" y="429"/>
                  </a:cxn>
                  <a:cxn ang="0">
                    <a:pos x="389" y="469"/>
                  </a:cxn>
                  <a:cxn ang="0">
                    <a:pos x="250" y="491"/>
                  </a:cxn>
                  <a:cxn ang="0">
                    <a:pos x="116" y="476"/>
                  </a:cxn>
                  <a:cxn ang="0">
                    <a:pos x="32" y="425"/>
                  </a:cxn>
                  <a:cxn ang="0">
                    <a:pos x="0" y="349"/>
                  </a:cxn>
                  <a:cxn ang="0">
                    <a:pos x="3" y="262"/>
                  </a:cxn>
                  <a:cxn ang="0">
                    <a:pos x="36" y="178"/>
                  </a:cxn>
                  <a:cxn ang="0">
                    <a:pos x="130" y="87"/>
                  </a:cxn>
                  <a:cxn ang="0">
                    <a:pos x="261" y="29"/>
                  </a:cxn>
                  <a:cxn ang="0">
                    <a:pos x="403" y="0"/>
                  </a:cxn>
                </a:cxnLst>
                <a:rect l="0" t="0" r="r" b="b"/>
                <a:pathLst>
                  <a:path w="1334" h="596">
                    <a:moveTo>
                      <a:pt x="469" y="0"/>
                    </a:moveTo>
                    <a:lnTo>
                      <a:pt x="527" y="11"/>
                    </a:lnTo>
                    <a:lnTo>
                      <a:pt x="581" y="25"/>
                    </a:lnTo>
                    <a:lnTo>
                      <a:pt x="629" y="43"/>
                    </a:lnTo>
                    <a:lnTo>
                      <a:pt x="669" y="58"/>
                    </a:lnTo>
                    <a:lnTo>
                      <a:pt x="705" y="65"/>
                    </a:lnTo>
                    <a:lnTo>
                      <a:pt x="749" y="65"/>
                    </a:lnTo>
                    <a:lnTo>
                      <a:pt x="785" y="69"/>
                    </a:lnTo>
                    <a:lnTo>
                      <a:pt x="821" y="80"/>
                    </a:lnTo>
                    <a:lnTo>
                      <a:pt x="858" y="101"/>
                    </a:lnTo>
                    <a:lnTo>
                      <a:pt x="901" y="138"/>
                    </a:lnTo>
                    <a:lnTo>
                      <a:pt x="938" y="167"/>
                    </a:lnTo>
                    <a:lnTo>
                      <a:pt x="981" y="196"/>
                    </a:lnTo>
                    <a:lnTo>
                      <a:pt x="1029" y="225"/>
                    </a:lnTo>
                    <a:lnTo>
                      <a:pt x="1080" y="251"/>
                    </a:lnTo>
                    <a:lnTo>
                      <a:pt x="1120" y="269"/>
                    </a:lnTo>
                    <a:lnTo>
                      <a:pt x="1152" y="287"/>
                    </a:lnTo>
                    <a:lnTo>
                      <a:pt x="1171" y="294"/>
                    </a:lnTo>
                    <a:lnTo>
                      <a:pt x="1178" y="291"/>
                    </a:lnTo>
                    <a:lnTo>
                      <a:pt x="1181" y="273"/>
                    </a:lnTo>
                    <a:lnTo>
                      <a:pt x="1181" y="240"/>
                    </a:lnTo>
                    <a:lnTo>
                      <a:pt x="1174" y="203"/>
                    </a:lnTo>
                    <a:lnTo>
                      <a:pt x="1163" y="163"/>
                    </a:lnTo>
                    <a:lnTo>
                      <a:pt x="1145" y="131"/>
                    </a:lnTo>
                    <a:lnTo>
                      <a:pt x="1134" y="101"/>
                    </a:lnTo>
                    <a:lnTo>
                      <a:pt x="1134" y="69"/>
                    </a:lnTo>
                    <a:lnTo>
                      <a:pt x="1145" y="40"/>
                    </a:lnTo>
                    <a:lnTo>
                      <a:pt x="1167" y="14"/>
                    </a:lnTo>
                    <a:lnTo>
                      <a:pt x="1192" y="3"/>
                    </a:lnTo>
                    <a:lnTo>
                      <a:pt x="1229" y="3"/>
                    </a:lnTo>
                    <a:lnTo>
                      <a:pt x="1254" y="18"/>
                    </a:lnTo>
                    <a:lnTo>
                      <a:pt x="1272" y="43"/>
                    </a:lnTo>
                    <a:lnTo>
                      <a:pt x="1283" y="72"/>
                    </a:lnTo>
                    <a:lnTo>
                      <a:pt x="1287" y="105"/>
                    </a:lnTo>
                    <a:lnTo>
                      <a:pt x="1291" y="138"/>
                    </a:lnTo>
                    <a:lnTo>
                      <a:pt x="1291" y="171"/>
                    </a:lnTo>
                    <a:lnTo>
                      <a:pt x="1291" y="200"/>
                    </a:lnTo>
                    <a:lnTo>
                      <a:pt x="1291" y="225"/>
                    </a:lnTo>
                    <a:lnTo>
                      <a:pt x="1294" y="269"/>
                    </a:lnTo>
                    <a:lnTo>
                      <a:pt x="1302" y="316"/>
                    </a:lnTo>
                    <a:lnTo>
                      <a:pt x="1309" y="363"/>
                    </a:lnTo>
                    <a:lnTo>
                      <a:pt x="1316" y="411"/>
                    </a:lnTo>
                    <a:lnTo>
                      <a:pt x="1323" y="451"/>
                    </a:lnTo>
                    <a:lnTo>
                      <a:pt x="1327" y="480"/>
                    </a:lnTo>
                    <a:lnTo>
                      <a:pt x="1331" y="491"/>
                    </a:lnTo>
                    <a:lnTo>
                      <a:pt x="1334" y="520"/>
                    </a:lnTo>
                    <a:lnTo>
                      <a:pt x="1334" y="545"/>
                    </a:lnTo>
                    <a:lnTo>
                      <a:pt x="1323" y="564"/>
                    </a:lnTo>
                    <a:lnTo>
                      <a:pt x="1298" y="585"/>
                    </a:lnTo>
                    <a:lnTo>
                      <a:pt x="1276" y="596"/>
                    </a:lnTo>
                    <a:lnTo>
                      <a:pt x="1254" y="589"/>
                    </a:lnTo>
                    <a:lnTo>
                      <a:pt x="1232" y="571"/>
                    </a:lnTo>
                    <a:lnTo>
                      <a:pt x="1214" y="542"/>
                    </a:lnTo>
                    <a:lnTo>
                      <a:pt x="1192" y="502"/>
                    </a:lnTo>
                    <a:lnTo>
                      <a:pt x="1163" y="462"/>
                    </a:lnTo>
                    <a:lnTo>
                      <a:pt x="1131" y="418"/>
                    </a:lnTo>
                    <a:lnTo>
                      <a:pt x="1087" y="382"/>
                    </a:lnTo>
                    <a:lnTo>
                      <a:pt x="1036" y="349"/>
                    </a:lnTo>
                    <a:lnTo>
                      <a:pt x="971" y="327"/>
                    </a:lnTo>
                    <a:lnTo>
                      <a:pt x="912" y="316"/>
                    </a:lnTo>
                    <a:lnTo>
                      <a:pt x="858" y="316"/>
                    </a:lnTo>
                    <a:lnTo>
                      <a:pt x="814" y="327"/>
                    </a:lnTo>
                    <a:lnTo>
                      <a:pt x="771" y="349"/>
                    </a:lnTo>
                    <a:lnTo>
                      <a:pt x="727" y="378"/>
                    </a:lnTo>
                    <a:lnTo>
                      <a:pt x="691" y="396"/>
                    </a:lnTo>
                    <a:lnTo>
                      <a:pt x="658" y="400"/>
                    </a:lnTo>
                    <a:lnTo>
                      <a:pt x="632" y="396"/>
                    </a:lnTo>
                    <a:lnTo>
                      <a:pt x="607" y="393"/>
                    </a:lnTo>
                    <a:lnTo>
                      <a:pt x="585" y="389"/>
                    </a:lnTo>
                    <a:lnTo>
                      <a:pt x="563" y="396"/>
                    </a:lnTo>
                    <a:lnTo>
                      <a:pt x="538" y="411"/>
                    </a:lnTo>
                    <a:lnTo>
                      <a:pt x="498" y="429"/>
                    </a:lnTo>
                    <a:lnTo>
                      <a:pt x="447" y="451"/>
                    </a:lnTo>
                    <a:lnTo>
                      <a:pt x="389" y="469"/>
                    </a:lnTo>
                    <a:lnTo>
                      <a:pt x="323" y="484"/>
                    </a:lnTo>
                    <a:lnTo>
                      <a:pt x="250" y="491"/>
                    </a:lnTo>
                    <a:lnTo>
                      <a:pt x="174" y="491"/>
                    </a:lnTo>
                    <a:lnTo>
                      <a:pt x="116" y="476"/>
                    </a:lnTo>
                    <a:lnTo>
                      <a:pt x="69" y="454"/>
                    </a:lnTo>
                    <a:lnTo>
                      <a:pt x="32" y="425"/>
                    </a:lnTo>
                    <a:lnTo>
                      <a:pt x="10" y="389"/>
                    </a:lnTo>
                    <a:lnTo>
                      <a:pt x="0" y="349"/>
                    </a:lnTo>
                    <a:lnTo>
                      <a:pt x="0" y="309"/>
                    </a:lnTo>
                    <a:lnTo>
                      <a:pt x="3" y="262"/>
                    </a:lnTo>
                    <a:lnTo>
                      <a:pt x="18" y="218"/>
                    </a:lnTo>
                    <a:lnTo>
                      <a:pt x="36" y="178"/>
                    </a:lnTo>
                    <a:lnTo>
                      <a:pt x="76" y="127"/>
                    </a:lnTo>
                    <a:lnTo>
                      <a:pt x="130" y="87"/>
                    </a:lnTo>
                    <a:lnTo>
                      <a:pt x="192" y="54"/>
                    </a:lnTo>
                    <a:lnTo>
                      <a:pt x="261" y="29"/>
                    </a:lnTo>
                    <a:lnTo>
                      <a:pt x="334" y="14"/>
                    </a:lnTo>
                    <a:lnTo>
                      <a:pt x="403" y="0"/>
                    </a:lnTo>
                    <a:lnTo>
                      <a:pt x="469" y="0"/>
                    </a:lnTo>
                    <a:close/>
                  </a:path>
                </a:pathLst>
              </a:custGeom>
              <a:solidFill>
                <a:srgbClr val="A6B8B7"/>
              </a:solidFill>
              <a:ln w="0">
                <a:solidFill>
                  <a:srgbClr val="A6B8B7"/>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88903" name="Freeform 135"/>
              <p:cNvSpPr>
                <a:spLocks noEditPoints="1"/>
              </p:cNvSpPr>
              <p:nvPr/>
            </p:nvSpPr>
            <p:spPr bwMode="auto">
              <a:xfrm>
                <a:off x="3099" y="5262"/>
                <a:ext cx="1356" cy="618"/>
              </a:xfrm>
              <a:custGeom>
                <a:avLst/>
                <a:gdLst/>
                <a:ahLst/>
                <a:cxnLst>
                  <a:cxn ang="0">
                    <a:pos x="349" y="32"/>
                  </a:cxn>
                  <a:cxn ang="0">
                    <a:pos x="94" y="145"/>
                  </a:cxn>
                  <a:cxn ang="0">
                    <a:pos x="21" y="367"/>
                  </a:cxn>
                  <a:cxn ang="0">
                    <a:pos x="131" y="480"/>
                  </a:cxn>
                  <a:cxn ang="0">
                    <a:pos x="381" y="473"/>
                  </a:cxn>
                  <a:cxn ang="0">
                    <a:pos x="571" y="400"/>
                  </a:cxn>
                  <a:cxn ang="0">
                    <a:pos x="636" y="396"/>
                  </a:cxn>
                  <a:cxn ang="0">
                    <a:pos x="774" y="353"/>
                  </a:cxn>
                  <a:cxn ang="0">
                    <a:pos x="942" y="316"/>
                  </a:cxn>
                  <a:cxn ang="0">
                    <a:pos x="1149" y="422"/>
                  </a:cxn>
                  <a:cxn ang="0">
                    <a:pos x="1243" y="560"/>
                  </a:cxn>
                  <a:cxn ang="0">
                    <a:pos x="1276" y="596"/>
                  </a:cxn>
                  <a:cxn ang="0">
                    <a:pos x="1305" y="589"/>
                  </a:cxn>
                  <a:cxn ang="0">
                    <a:pos x="1334" y="556"/>
                  </a:cxn>
                  <a:cxn ang="0">
                    <a:pos x="1331" y="502"/>
                  </a:cxn>
                  <a:cxn ang="0">
                    <a:pos x="1316" y="425"/>
                  </a:cxn>
                  <a:cxn ang="0">
                    <a:pos x="1291" y="240"/>
                  </a:cxn>
                  <a:cxn ang="0">
                    <a:pos x="1291" y="131"/>
                  </a:cxn>
                  <a:cxn ang="0">
                    <a:pos x="1265" y="43"/>
                  </a:cxn>
                  <a:cxn ang="0">
                    <a:pos x="1225" y="22"/>
                  </a:cxn>
                  <a:cxn ang="0">
                    <a:pos x="1182" y="36"/>
                  </a:cxn>
                  <a:cxn ang="0">
                    <a:pos x="1152" y="98"/>
                  </a:cxn>
                  <a:cxn ang="0">
                    <a:pos x="1189" y="182"/>
                  </a:cxn>
                  <a:cxn ang="0">
                    <a:pos x="1203" y="302"/>
                  </a:cxn>
                  <a:cxn ang="0">
                    <a:pos x="1185" y="316"/>
                  </a:cxn>
                  <a:cxn ang="0">
                    <a:pos x="1171" y="309"/>
                  </a:cxn>
                  <a:cxn ang="0">
                    <a:pos x="1102" y="276"/>
                  </a:cxn>
                  <a:cxn ang="0">
                    <a:pos x="905" y="156"/>
                  </a:cxn>
                  <a:cxn ang="0">
                    <a:pos x="767" y="87"/>
                  </a:cxn>
                  <a:cxn ang="0">
                    <a:pos x="560" y="36"/>
                  </a:cxn>
                  <a:cxn ang="0">
                    <a:pos x="512" y="3"/>
                  </a:cxn>
                  <a:cxn ang="0">
                    <a:pos x="687" y="62"/>
                  </a:cxn>
                  <a:cxn ang="0">
                    <a:pos x="851" y="87"/>
                  </a:cxn>
                  <a:cxn ang="0">
                    <a:pos x="1000" y="200"/>
                  </a:cxn>
                  <a:cxn ang="0">
                    <a:pos x="1171" y="287"/>
                  </a:cxn>
                  <a:cxn ang="0">
                    <a:pos x="1185" y="276"/>
                  </a:cxn>
                  <a:cxn ang="0">
                    <a:pos x="1138" y="131"/>
                  </a:cxn>
                  <a:cxn ang="0">
                    <a:pos x="1156" y="32"/>
                  </a:cxn>
                  <a:cxn ang="0">
                    <a:pos x="1240" y="3"/>
                  </a:cxn>
                  <a:cxn ang="0">
                    <a:pos x="1287" y="43"/>
                  </a:cxn>
                  <a:cxn ang="0">
                    <a:pos x="1309" y="163"/>
                  </a:cxn>
                  <a:cxn ang="0">
                    <a:pos x="1316" y="276"/>
                  </a:cxn>
                  <a:cxn ang="0">
                    <a:pos x="1345" y="462"/>
                  </a:cxn>
                  <a:cxn ang="0">
                    <a:pos x="1353" y="498"/>
                  </a:cxn>
                  <a:cxn ang="0">
                    <a:pos x="1356" y="546"/>
                  </a:cxn>
                  <a:cxn ang="0">
                    <a:pos x="1342" y="586"/>
                  </a:cxn>
                  <a:cxn ang="0">
                    <a:pos x="1283" y="618"/>
                  </a:cxn>
                  <a:cxn ang="0">
                    <a:pos x="1236" y="586"/>
                  </a:cxn>
                  <a:cxn ang="0">
                    <a:pos x="1134" y="436"/>
                  </a:cxn>
                  <a:cxn ang="0">
                    <a:pos x="938" y="338"/>
                  </a:cxn>
                  <a:cxn ang="0">
                    <a:pos x="782" y="371"/>
                  </a:cxn>
                  <a:cxn ang="0">
                    <a:pos x="629" y="415"/>
                  </a:cxn>
                  <a:cxn ang="0">
                    <a:pos x="552" y="433"/>
                  </a:cxn>
                  <a:cxn ang="0">
                    <a:pos x="312" y="509"/>
                  </a:cxn>
                  <a:cxn ang="0">
                    <a:pos x="76" y="476"/>
                  </a:cxn>
                  <a:cxn ang="0">
                    <a:pos x="0" y="331"/>
                  </a:cxn>
                  <a:cxn ang="0">
                    <a:pos x="105" y="109"/>
                  </a:cxn>
                  <a:cxn ang="0">
                    <a:pos x="341" y="14"/>
                  </a:cxn>
                </a:cxnLst>
                <a:rect l="0" t="0" r="r" b="b"/>
                <a:pathLst>
                  <a:path w="1356" h="618">
                    <a:moveTo>
                      <a:pt x="454" y="18"/>
                    </a:moveTo>
                    <a:lnTo>
                      <a:pt x="436" y="22"/>
                    </a:lnTo>
                    <a:lnTo>
                      <a:pt x="418" y="22"/>
                    </a:lnTo>
                    <a:lnTo>
                      <a:pt x="349" y="32"/>
                    </a:lnTo>
                    <a:lnTo>
                      <a:pt x="276" y="51"/>
                    </a:lnTo>
                    <a:lnTo>
                      <a:pt x="207" y="76"/>
                    </a:lnTo>
                    <a:lnTo>
                      <a:pt x="145" y="105"/>
                    </a:lnTo>
                    <a:lnTo>
                      <a:pt x="94" y="145"/>
                    </a:lnTo>
                    <a:lnTo>
                      <a:pt x="58" y="193"/>
                    </a:lnTo>
                    <a:lnTo>
                      <a:pt x="29" y="262"/>
                    </a:lnTo>
                    <a:lnTo>
                      <a:pt x="18" y="331"/>
                    </a:lnTo>
                    <a:lnTo>
                      <a:pt x="21" y="367"/>
                    </a:lnTo>
                    <a:lnTo>
                      <a:pt x="36" y="404"/>
                    </a:lnTo>
                    <a:lnTo>
                      <a:pt x="58" y="436"/>
                    </a:lnTo>
                    <a:lnTo>
                      <a:pt x="87" y="462"/>
                    </a:lnTo>
                    <a:lnTo>
                      <a:pt x="131" y="480"/>
                    </a:lnTo>
                    <a:lnTo>
                      <a:pt x="189" y="491"/>
                    </a:lnTo>
                    <a:lnTo>
                      <a:pt x="236" y="491"/>
                    </a:lnTo>
                    <a:lnTo>
                      <a:pt x="312" y="487"/>
                    </a:lnTo>
                    <a:lnTo>
                      <a:pt x="381" y="473"/>
                    </a:lnTo>
                    <a:lnTo>
                      <a:pt x="447" y="455"/>
                    </a:lnTo>
                    <a:lnTo>
                      <a:pt x="501" y="433"/>
                    </a:lnTo>
                    <a:lnTo>
                      <a:pt x="541" y="415"/>
                    </a:lnTo>
                    <a:lnTo>
                      <a:pt x="571" y="400"/>
                    </a:lnTo>
                    <a:lnTo>
                      <a:pt x="578" y="396"/>
                    </a:lnTo>
                    <a:lnTo>
                      <a:pt x="589" y="393"/>
                    </a:lnTo>
                    <a:lnTo>
                      <a:pt x="600" y="393"/>
                    </a:lnTo>
                    <a:lnTo>
                      <a:pt x="636" y="396"/>
                    </a:lnTo>
                    <a:lnTo>
                      <a:pt x="669" y="400"/>
                    </a:lnTo>
                    <a:lnTo>
                      <a:pt x="698" y="396"/>
                    </a:lnTo>
                    <a:lnTo>
                      <a:pt x="731" y="378"/>
                    </a:lnTo>
                    <a:lnTo>
                      <a:pt x="774" y="353"/>
                    </a:lnTo>
                    <a:lnTo>
                      <a:pt x="814" y="334"/>
                    </a:lnTo>
                    <a:lnTo>
                      <a:pt x="854" y="320"/>
                    </a:lnTo>
                    <a:lnTo>
                      <a:pt x="902" y="316"/>
                    </a:lnTo>
                    <a:lnTo>
                      <a:pt x="942" y="316"/>
                    </a:lnTo>
                    <a:lnTo>
                      <a:pt x="985" y="327"/>
                    </a:lnTo>
                    <a:lnTo>
                      <a:pt x="1051" y="353"/>
                    </a:lnTo>
                    <a:lnTo>
                      <a:pt x="1102" y="385"/>
                    </a:lnTo>
                    <a:lnTo>
                      <a:pt x="1149" y="422"/>
                    </a:lnTo>
                    <a:lnTo>
                      <a:pt x="1182" y="465"/>
                    </a:lnTo>
                    <a:lnTo>
                      <a:pt x="1211" y="509"/>
                    </a:lnTo>
                    <a:lnTo>
                      <a:pt x="1229" y="538"/>
                    </a:lnTo>
                    <a:lnTo>
                      <a:pt x="1243" y="560"/>
                    </a:lnTo>
                    <a:lnTo>
                      <a:pt x="1251" y="575"/>
                    </a:lnTo>
                    <a:lnTo>
                      <a:pt x="1262" y="586"/>
                    </a:lnTo>
                    <a:lnTo>
                      <a:pt x="1269" y="593"/>
                    </a:lnTo>
                    <a:lnTo>
                      <a:pt x="1276" y="596"/>
                    </a:lnTo>
                    <a:lnTo>
                      <a:pt x="1283" y="596"/>
                    </a:lnTo>
                    <a:lnTo>
                      <a:pt x="1291" y="596"/>
                    </a:lnTo>
                    <a:lnTo>
                      <a:pt x="1298" y="593"/>
                    </a:lnTo>
                    <a:lnTo>
                      <a:pt x="1305" y="589"/>
                    </a:lnTo>
                    <a:lnTo>
                      <a:pt x="1316" y="582"/>
                    </a:lnTo>
                    <a:lnTo>
                      <a:pt x="1323" y="571"/>
                    </a:lnTo>
                    <a:lnTo>
                      <a:pt x="1331" y="564"/>
                    </a:lnTo>
                    <a:lnTo>
                      <a:pt x="1334" y="556"/>
                    </a:lnTo>
                    <a:lnTo>
                      <a:pt x="1338" y="546"/>
                    </a:lnTo>
                    <a:lnTo>
                      <a:pt x="1334" y="531"/>
                    </a:lnTo>
                    <a:lnTo>
                      <a:pt x="1334" y="520"/>
                    </a:lnTo>
                    <a:lnTo>
                      <a:pt x="1331" y="502"/>
                    </a:lnTo>
                    <a:lnTo>
                      <a:pt x="1331" y="502"/>
                    </a:lnTo>
                    <a:lnTo>
                      <a:pt x="1331" y="491"/>
                    </a:lnTo>
                    <a:lnTo>
                      <a:pt x="1323" y="465"/>
                    </a:lnTo>
                    <a:lnTo>
                      <a:pt x="1316" y="425"/>
                    </a:lnTo>
                    <a:lnTo>
                      <a:pt x="1309" y="378"/>
                    </a:lnTo>
                    <a:lnTo>
                      <a:pt x="1302" y="327"/>
                    </a:lnTo>
                    <a:lnTo>
                      <a:pt x="1298" y="280"/>
                    </a:lnTo>
                    <a:lnTo>
                      <a:pt x="1291" y="240"/>
                    </a:lnTo>
                    <a:lnTo>
                      <a:pt x="1291" y="211"/>
                    </a:lnTo>
                    <a:lnTo>
                      <a:pt x="1291" y="189"/>
                    </a:lnTo>
                    <a:lnTo>
                      <a:pt x="1291" y="163"/>
                    </a:lnTo>
                    <a:lnTo>
                      <a:pt x="1291" y="131"/>
                    </a:lnTo>
                    <a:lnTo>
                      <a:pt x="1287" y="98"/>
                    </a:lnTo>
                    <a:lnTo>
                      <a:pt x="1280" y="76"/>
                    </a:lnTo>
                    <a:lnTo>
                      <a:pt x="1273" y="58"/>
                    </a:lnTo>
                    <a:lnTo>
                      <a:pt x="1265" y="43"/>
                    </a:lnTo>
                    <a:lnTo>
                      <a:pt x="1254" y="36"/>
                    </a:lnTo>
                    <a:lnTo>
                      <a:pt x="1247" y="29"/>
                    </a:lnTo>
                    <a:lnTo>
                      <a:pt x="1236" y="25"/>
                    </a:lnTo>
                    <a:lnTo>
                      <a:pt x="1225" y="22"/>
                    </a:lnTo>
                    <a:lnTo>
                      <a:pt x="1218" y="22"/>
                    </a:lnTo>
                    <a:lnTo>
                      <a:pt x="1203" y="25"/>
                    </a:lnTo>
                    <a:lnTo>
                      <a:pt x="1192" y="29"/>
                    </a:lnTo>
                    <a:lnTo>
                      <a:pt x="1182" y="36"/>
                    </a:lnTo>
                    <a:lnTo>
                      <a:pt x="1171" y="43"/>
                    </a:lnTo>
                    <a:lnTo>
                      <a:pt x="1160" y="62"/>
                    </a:lnTo>
                    <a:lnTo>
                      <a:pt x="1156" y="80"/>
                    </a:lnTo>
                    <a:lnTo>
                      <a:pt x="1152" y="98"/>
                    </a:lnTo>
                    <a:lnTo>
                      <a:pt x="1152" y="112"/>
                    </a:lnTo>
                    <a:lnTo>
                      <a:pt x="1160" y="123"/>
                    </a:lnTo>
                    <a:lnTo>
                      <a:pt x="1163" y="138"/>
                    </a:lnTo>
                    <a:lnTo>
                      <a:pt x="1189" y="182"/>
                    </a:lnTo>
                    <a:lnTo>
                      <a:pt x="1200" y="233"/>
                    </a:lnTo>
                    <a:lnTo>
                      <a:pt x="1203" y="276"/>
                    </a:lnTo>
                    <a:lnTo>
                      <a:pt x="1203" y="294"/>
                    </a:lnTo>
                    <a:lnTo>
                      <a:pt x="1203" y="302"/>
                    </a:lnTo>
                    <a:lnTo>
                      <a:pt x="1200" y="309"/>
                    </a:lnTo>
                    <a:lnTo>
                      <a:pt x="1196" y="313"/>
                    </a:lnTo>
                    <a:lnTo>
                      <a:pt x="1192" y="316"/>
                    </a:lnTo>
                    <a:lnTo>
                      <a:pt x="1185" y="316"/>
                    </a:lnTo>
                    <a:lnTo>
                      <a:pt x="1182" y="316"/>
                    </a:lnTo>
                    <a:lnTo>
                      <a:pt x="1178" y="316"/>
                    </a:lnTo>
                    <a:lnTo>
                      <a:pt x="1174" y="313"/>
                    </a:lnTo>
                    <a:lnTo>
                      <a:pt x="1171" y="309"/>
                    </a:lnTo>
                    <a:lnTo>
                      <a:pt x="1163" y="305"/>
                    </a:lnTo>
                    <a:lnTo>
                      <a:pt x="1152" y="302"/>
                    </a:lnTo>
                    <a:lnTo>
                      <a:pt x="1138" y="294"/>
                    </a:lnTo>
                    <a:lnTo>
                      <a:pt x="1102" y="276"/>
                    </a:lnTo>
                    <a:lnTo>
                      <a:pt x="1062" y="258"/>
                    </a:lnTo>
                    <a:lnTo>
                      <a:pt x="1003" y="225"/>
                    </a:lnTo>
                    <a:lnTo>
                      <a:pt x="949" y="193"/>
                    </a:lnTo>
                    <a:lnTo>
                      <a:pt x="905" y="156"/>
                    </a:lnTo>
                    <a:lnTo>
                      <a:pt x="872" y="127"/>
                    </a:lnTo>
                    <a:lnTo>
                      <a:pt x="840" y="105"/>
                    </a:lnTo>
                    <a:lnTo>
                      <a:pt x="811" y="94"/>
                    </a:lnTo>
                    <a:lnTo>
                      <a:pt x="767" y="87"/>
                    </a:lnTo>
                    <a:lnTo>
                      <a:pt x="716" y="87"/>
                    </a:lnTo>
                    <a:lnTo>
                      <a:pt x="662" y="76"/>
                    </a:lnTo>
                    <a:lnTo>
                      <a:pt x="603" y="51"/>
                    </a:lnTo>
                    <a:lnTo>
                      <a:pt x="560" y="36"/>
                    </a:lnTo>
                    <a:lnTo>
                      <a:pt x="509" y="25"/>
                    </a:lnTo>
                    <a:lnTo>
                      <a:pt x="454" y="18"/>
                    </a:lnTo>
                    <a:close/>
                    <a:moveTo>
                      <a:pt x="454" y="0"/>
                    </a:moveTo>
                    <a:lnTo>
                      <a:pt x="512" y="3"/>
                    </a:lnTo>
                    <a:lnTo>
                      <a:pt x="563" y="18"/>
                    </a:lnTo>
                    <a:lnTo>
                      <a:pt x="611" y="32"/>
                    </a:lnTo>
                    <a:lnTo>
                      <a:pt x="651" y="51"/>
                    </a:lnTo>
                    <a:lnTo>
                      <a:pt x="687" y="62"/>
                    </a:lnTo>
                    <a:lnTo>
                      <a:pt x="716" y="65"/>
                    </a:lnTo>
                    <a:lnTo>
                      <a:pt x="767" y="69"/>
                    </a:lnTo>
                    <a:lnTo>
                      <a:pt x="818" y="76"/>
                    </a:lnTo>
                    <a:lnTo>
                      <a:pt x="851" y="87"/>
                    </a:lnTo>
                    <a:lnTo>
                      <a:pt x="883" y="109"/>
                    </a:lnTo>
                    <a:lnTo>
                      <a:pt x="920" y="142"/>
                    </a:lnTo>
                    <a:lnTo>
                      <a:pt x="956" y="171"/>
                    </a:lnTo>
                    <a:lnTo>
                      <a:pt x="1000" y="200"/>
                    </a:lnTo>
                    <a:lnTo>
                      <a:pt x="1051" y="229"/>
                    </a:lnTo>
                    <a:lnTo>
                      <a:pt x="1098" y="254"/>
                    </a:lnTo>
                    <a:lnTo>
                      <a:pt x="1142" y="273"/>
                    </a:lnTo>
                    <a:lnTo>
                      <a:pt x="1171" y="287"/>
                    </a:lnTo>
                    <a:lnTo>
                      <a:pt x="1182" y="294"/>
                    </a:lnTo>
                    <a:lnTo>
                      <a:pt x="1182" y="294"/>
                    </a:lnTo>
                    <a:lnTo>
                      <a:pt x="1182" y="287"/>
                    </a:lnTo>
                    <a:lnTo>
                      <a:pt x="1185" y="276"/>
                    </a:lnTo>
                    <a:lnTo>
                      <a:pt x="1182" y="236"/>
                    </a:lnTo>
                    <a:lnTo>
                      <a:pt x="1167" y="189"/>
                    </a:lnTo>
                    <a:lnTo>
                      <a:pt x="1149" y="149"/>
                    </a:lnTo>
                    <a:lnTo>
                      <a:pt x="1138" y="131"/>
                    </a:lnTo>
                    <a:lnTo>
                      <a:pt x="1134" y="116"/>
                    </a:lnTo>
                    <a:lnTo>
                      <a:pt x="1131" y="98"/>
                    </a:lnTo>
                    <a:lnTo>
                      <a:pt x="1138" y="62"/>
                    </a:lnTo>
                    <a:lnTo>
                      <a:pt x="1156" y="32"/>
                    </a:lnTo>
                    <a:lnTo>
                      <a:pt x="1185" y="11"/>
                    </a:lnTo>
                    <a:lnTo>
                      <a:pt x="1218" y="3"/>
                    </a:lnTo>
                    <a:lnTo>
                      <a:pt x="1229" y="3"/>
                    </a:lnTo>
                    <a:lnTo>
                      <a:pt x="1240" y="3"/>
                    </a:lnTo>
                    <a:lnTo>
                      <a:pt x="1258" y="11"/>
                    </a:lnTo>
                    <a:lnTo>
                      <a:pt x="1269" y="18"/>
                    </a:lnTo>
                    <a:lnTo>
                      <a:pt x="1280" y="29"/>
                    </a:lnTo>
                    <a:lnTo>
                      <a:pt x="1287" y="43"/>
                    </a:lnTo>
                    <a:lnTo>
                      <a:pt x="1294" y="54"/>
                    </a:lnTo>
                    <a:lnTo>
                      <a:pt x="1302" y="69"/>
                    </a:lnTo>
                    <a:lnTo>
                      <a:pt x="1309" y="116"/>
                    </a:lnTo>
                    <a:lnTo>
                      <a:pt x="1309" y="163"/>
                    </a:lnTo>
                    <a:lnTo>
                      <a:pt x="1309" y="189"/>
                    </a:lnTo>
                    <a:lnTo>
                      <a:pt x="1309" y="211"/>
                    </a:lnTo>
                    <a:lnTo>
                      <a:pt x="1313" y="236"/>
                    </a:lnTo>
                    <a:lnTo>
                      <a:pt x="1316" y="276"/>
                    </a:lnTo>
                    <a:lnTo>
                      <a:pt x="1323" y="324"/>
                    </a:lnTo>
                    <a:lnTo>
                      <a:pt x="1331" y="374"/>
                    </a:lnTo>
                    <a:lnTo>
                      <a:pt x="1338" y="422"/>
                    </a:lnTo>
                    <a:lnTo>
                      <a:pt x="1345" y="462"/>
                    </a:lnTo>
                    <a:lnTo>
                      <a:pt x="1349" y="476"/>
                    </a:lnTo>
                    <a:lnTo>
                      <a:pt x="1349" y="487"/>
                    </a:lnTo>
                    <a:lnTo>
                      <a:pt x="1349" y="495"/>
                    </a:lnTo>
                    <a:lnTo>
                      <a:pt x="1353" y="498"/>
                    </a:lnTo>
                    <a:lnTo>
                      <a:pt x="1353" y="498"/>
                    </a:lnTo>
                    <a:lnTo>
                      <a:pt x="1353" y="498"/>
                    </a:lnTo>
                    <a:lnTo>
                      <a:pt x="1356" y="524"/>
                    </a:lnTo>
                    <a:lnTo>
                      <a:pt x="1356" y="546"/>
                    </a:lnTo>
                    <a:lnTo>
                      <a:pt x="1356" y="556"/>
                    </a:lnTo>
                    <a:lnTo>
                      <a:pt x="1353" y="567"/>
                    </a:lnTo>
                    <a:lnTo>
                      <a:pt x="1349" y="578"/>
                    </a:lnTo>
                    <a:lnTo>
                      <a:pt x="1342" y="586"/>
                    </a:lnTo>
                    <a:lnTo>
                      <a:pt x="1331" y="596"/>
                    </a:lnTo>
                    <a:lnTo>
                      <a:pt x="1316" y="607"/>
                    </a:lnTo>
                    <a:lnTo>
                      <a:pt x="1298" y="615"/>
                    </a:lnTo>
                    <a:lnTo>
                      <a:pt x="1283" y="618"/>
                    </a:lnTo>
                    <a:lnTo>
                      <a:pt x="1269" y="615"/>
                    </a:lnTo>
                    <a:lnTo>
                      <a:pt x="1258" y="607"/>
                    </a:lnTo>
                    <a:lnTo>
                      <a:pt x="1247" y="600"/>
                    </a:lnTo>
                    <a:lnTo>
                      <a:pt x="1236" y="586"/>
                    </a:lnTo>
                    <a:lnTo>
                      <a:pt x="1214" y="556"/>
                    </a:lnTo>
                    <a:lnTo>
                      <a:pt x="1192" y="520"/>
                    </a:lnTo>
                    <a:lnTo>
                      <a:pt x="1167" y="476"/>
                    </a:lnTo>
                    <a:lnTo>
                      <a:pt x="1134" y="436"/>
                    </a:lnTo>
                    <a:lnTo>
                      <a:pt x="1091" y="400"/>
                    </a:lnTo>
                    <a:lnTo>
                      <a:pt x="1040" y="371"/>
                    </a:lnTo>
                    <a:lnTo>
                      <a:pt x="982" y="345"/>
                    </a:lnTo>
                    <a:lnTo>
                      <a:pt x="938" y="338"/>
                    </a:lnTo>
                    <a:lnTo>
                      <a:pt x="902" y="334"/>
                    </a:lnTo>
                    <a:lnTo>
                      <a:pt x="858" y="338"/>
                    </a:lnTo>
                    <a:lnTo>
                      <a:pt x="822" y="353"/>
                    </a:lnTo>
                    <a:lnTo>
                      <a:pt x="782" y="371"/>
                    </a:lnTo>
                    <a:lnTo>
                      <a:pt x="745" y="396"/>
                    </a:lnTo>
                    <a:lnTo>
                      <a:pt x="705" y="415"/>
                    </a:lnTo>
                    <a:lnTo>
                      <a:pt x="669" y="422"/>
                    </a:lnTo>
                    <a:lnTo>
                      <a:pt x="629" y="415"/>
                    </a:lnTo>
                    <a:lnTo>
                      <a:pt x="600" y="411"/>
                    </a:lnTo>
                    <a:lnTo>
                      <a:pt x="589" y="415"/>
                    </a:lnTo>
                    <a:lnTo>
                      <a:pt x="582" y="418"/>
                    </a:lnTo>
                    <a:lnTo>
                      <a:pt x="552" y="433"/>
                    </a:lnTo>
                    <a:lnTo>
                      <a:pt x="509" y="451"/>
                    </a:lnTo>
                    <a:lnTo>
                      <a:pt x="454" y="473"/>
                    </a:lnTo>
                    <a:lnTo>
                      <a:pt x="389" y="495"/>
                    </a:lnTo>
                    <a:lnTo>
                      <a:pt x="312" y="509"/>
                    </a:lnTo>
                    <a:lnTo>
                      <a:pt x="236" y="513"/>
                    </a:lnTo>
                    <a:lnTo>
                      <a:pt x="185" y="509"/>
                    </a:lnTo>
                    <a:lnTo>
                      <a:pt x="123" y="498"/>
                    </a:lnTo>
                    <a:lnTo>
                      <a:pt x="76" y="476"/>
                    </a:lnTo>
                    <a:lnTo>
                      <a:pt x="40" y="447"/>
                    </a:lnTo>
                    <a:lnTo>
                      <a:pt x="18" y="415"/>
                    </a:lnTo>
                    <a:lnTo>
                      <a:pt x="3" y="371"/>
                    </a:lnTo>
                    <a:lnTo>
                      <a:pt x="0" y="331"/>
                    </a:lnTo>
                    <a:lnTo>
                      <a:pt x="11" y="254"/>
                    </a:lnTo>
                    <a:lnTo>
                      <a:pt x="40" y="185"/>
                    </a:lnTo>
                    <a:lnTo>
                      <a:pt x="69" y="142"/>
                    </a:lnTo>
                    <a:lnTo>
                      <a:pt x="105" y="109"/>
                    </a:lnTo>
                    <a:lnTo>
                      <a:pt x="149" y="80"/>
                    </a:lnTo>
                    <a:lnTo>
                      <a:pt x="200" y="54"/>
                    </a:lnTo>
                    <a:lnTo>
                      <a:pt x="269" y="32"/>
                    </a:lnTo>
                    <a:lnTo>
                      <a:pt x="341" y="14"/>
                    </a:lnTo>
                    <a:lnTo>
                      <a:pt x="414" y="3"/>
                    </a:lnTo>
                    <a:lnTo>
                      <a:pt x="436" y="0"/>
                    </a:lnTo>
                    <a:lnTo>
                      <a:pt x="454"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88904" name="Freeform 136"/>
              <p:cNvSpPr>
                <a:spLocks/>
              </p:cNvSpPr>
              <p:nvPr/>
            </p:nvSpPr>
            <p:spPr bwMode="auto">
              <a:xfrm>
                <a:off x="3659" y="200"/>
                <a:ext cx="2964" cy="6837"/>
              </a:xfrm>
              <a:custGeom>
                <a:avLst/>
                <a:gdLst/>
                <a:ahLst/>
                <a:cxnLst>
                  <a:cxn ang="0">
                    <a:pos x="1444" y="160"/>
                  </a:cxn>
                  <a:cxn ang="0">
                    <a:pos x="1447" y="728"/>
                  </a:cxn>
                  <a:cxn ang="0">
                    <a:pos x="1444" y="1510"/>
                  </a:cxn>
                  <a:cxn ang="0">
                    <a:pos x="1436" y="2365"/>
                  </a:cxn>
                  <a:cxn ang="0">
                    <a:pos x="1433" y="3162"/>
                  </a:cxn>
                  <a:cxn ang="0">
                    <a:pos x="1440" y="3763"/>
                  </a:cxn>
                  <a:cxn ang="0">
                    <a:pos x="1502" y="4243"/>
                  </a:cxn>
                  <a:cxn ang="0">
                    <a:pos x="1636" y="4534"/>
                  </a:cxn>
                  <a:cxn ang="0">
                    <a:pos x="1760" y="4654"/>
                  </a:cxn>
                  <a:cxn ang="0">
                    <a:pos x="1807" y="4665"/>
                  </a:cxn>
                  <a:cxn ang="0">
                    <a:pos x="1942" y="4567"/>
                  </a:cxn>
                  <a:cxn ang="0">
                    <a:pos x="2200" y="4439"/>
                  </a:cxn>
                  <a:cxn ang="0">
                    <a:pos x="2535" y="4410"/>
                  </a:cxn>
                  <a:cxn ang="0">
                    <a:pos x="2815" y="4610"/>
                  </a:cxn>
                  <a:cxn ang="0">
                    <a:pos x="2953" y="4971"/>
                  </a:cxn>
                  <a:cxn ang="0">
                    <a:pos x="2909" y="5444"/>
                  </a:cxn>
                  <a:cxn ang="0">
                    <a:pos x="2629" y="5979"/>
                  </a:cxn>
                  <a:cxn ang="0">
                    <a:pos x="2320" y="6288"/>
                  </a:cxn>
                  <a:cxn ang="0">
                    <a:pos x="1905" y="6397"/>
                  </a:cxn>
                  <a:cxn ang="0">
                    <a:pos x="1447" y="6419"/>
                  </a:cxn>
                  <a:cxn ang="0">
                    <a:pos x="1058" y="6404"/>
                  </a:cxn>
                  <a:cxn ang="0">
                    <a:pos x="771" y="6299"/>
                  </a:cxn>
                  <a:cxn ang="0">
                    <a:pos x="665" y="6139"/>
                  </a:cxn>
                  <a:cxn ang="0">
                    <a:pos x="647" y="6055"/>
                  </a:cxn>
                  <a:cxn ang="0">
                    <a:pos x="578" y="6041"/>
                  </a:cxn>
                  <a:cxn ang="0">
                    <a:pos x="509" y="6088"/>
                  </a:cxn>
                  <a:cxn ang="0">
                    <a:pos x="447" y="6099"/>
                  </a:cxn>
                  <a:cxn ang="0">
                    <a:pos x="382" y="6168"/>
                  </a:cxn>
                  <a:cxn ang="0">
                    <a:pos x="371" y="6241"/>
                  </a:cxn>
                  <a:cxn ang="0">
                    <a:pos x="342" y="6262"/>
                  </a:cxn>
                  <a:cxn ang="0">
                    <a:pos x="327" y="6310"/>
                  </a:cxn>
                  <a:cxn ang="0">
                    <a:pos x="363" y="6401"/>
                  </a:cxn>
                  <a:cxn ang="0">
                    <a:pos x="345" y="6441"/>
                  </a:cxn>
                  <a:cxn ang="0">
                    <a:pos x="360" y="6521"/>
                  </a:cxn>
                  <a:cxn ang="0">
                    <a:pos x="218" y="6837"/>
                  </a:cxn>
                  <a:cxn ang="0">
                    <a:pos x="167" y="6812"/>
                  </a:cxn>
                  <a:cxn ang="0">
                    <a:pos x="65" y="6630"/>
                  </a:cxn>
                  <a:cxn ang="0">
                    <a:pos x="3" y="6233"/>
                  </a:cxn>
                  <a:cxn ang="0">
                    <a:pos x="98" y="5960"/>
                  </a:cxn>
                  <a:cxn ang="0">
                    <a:pos x="243" y="5797"/>
                  </a:cxn>
                  <a:cxn ang="0">
                    <a:pos x="414" y="5688"/>
                  </a:cxn>
                  <a:cxn ang="0">
                    <a:pos x="600" y="5669"/>
                  </a:cxn>
                  <a:cxn ang="0">
                    <a:pos x="727" y="5589"/>
                  </a:cxn>
                  <a:cxn ang="0">
                    <a:pos x="949" y="5578"/>
                  </a:cxn>
                  <a:cxn ang="0">
                    <a:pos x="1123" y="5688"/>
                  </a:cxn>
                  <a:cxn ang="0">
                    <a:pos x="1345" y="5618"/>
                  </a:cxn>
                  <a:cxn ang="0">
                    <a:pos x="1480" y="5415"/>
                  </a:cxn>
                  <a:cxn ang="0">
                    <a:pos x="1556" y="5211"/>
                  </a:cxn>
                  <a:cxn ang="0">
                    <a:pos x="1473" y="4927"/>
                  </a:cxn>
                  <a:cxn ang="0">
                    <a:pos x="1302" y="4570"/>
                  </a:cxn>
                  <a:cxn ang="0">
                    <a:pos x="1182" y="4094"/>
                  </a:cxn>
                  <a:cxn ang="0">
                    <a:pos x="1134" y="3512"/>
                  </a:cxn>
                  <a:cxn ang="0">
                    <a:pos x="1113" y="3075"/>
                  </a:cxn>
                  <a:cxn ang="0">
                    <a:pos x="1113" y="2569"/>
                  </a:cxn>
                  <a:cxn ang="0">
                    <a:pos x="1120" y="1892"/>
                  </a:cxn>
                  <a:cxn ang="0">
                    <a:pos x="1134" y="1175"/>
                  </a:cxn>
                  <a:cxn ang="0">
                    <a:pos x="1145" y="539"/>
                  </a:cxn>
                  <a:cxn ang="0">
                    <a:pos x="1156" y="113"/>
                  </a:cxn>
                </a:cxnLst>
                <a:rect l="0" t="0" r="r" b="b"/>
                <a:pathLst>
                  <a:path w="2964" h="6837">
                    <a:moveTo>
                      <a:pt x="1160" y="0"/>
                    </a:moveTo>
                    <a:lnTo>
                      <a:pt x="1440" y="0"/>
                    </a:lnTo>
                    <a:lnTo>
                      <a:pt x="1444" y="69"/>
                    </a:lnTo>
                    <a:lnTo>
                      <a:pt x="1444" y="160"/>
                    </a:lnTo>
                    <a:lnTo>
                      <a:pt x="1447" y="277"/>
                    </a:lnTo>
                    <a:lnTo>
                      <a:pt x="1447" y="411"/>
                    </a:lnTo>
                    <a:lnTo>
                      <a:pt x="1447" y="561"/>
                    </a:lnTo>
                    <a:lnTo>
                      <a:pt x="1447" y="728"/>
                    </a:lnTo>
                    <a:lnTo>
                      <a:pt x="1447" y="910"/>
                    </a:lnTo>
                    <a:lnTo>
                      <a:pt x="1447" y="1103"/>
                    </a:lnTo>
                    <a:lnTo>
                      <a:pt x="1447" y="1303"/>
                    </a:lnTo>
                    <a:lnTo>
                      <a:pt x="1444" y="1510"/>
                    </a:lnTo>
                    <a:lnTo>
                      <a:pt x="1444" y="1721"/>
                    </a:lnTo>
                    <a:lnTo>
                      <a:pt x="1440" y="1936"/>
                    </a:lnTo>
                    <a:lnTo>
                      <a:pt x="1440" y="2151"/>
                    </a:lnTo>
                    <a:lnTo>
                      <a:pt x="1436" y="2365"/>
                    </a:lnTo>
                    <a:lnTo>
                      <a:pt x="1436" y="2576"/>
                    </a:lnTo>
                    <a:lnTo>
                      <a:pt x="1436" y="2780"/>
                    </a:lnTo>
                    <a:lnTo>
                      <a:pt x="1436" y="2977"/>
                    </a:lnTo>
                    <a:lnTo>
                      <a:pt x="1433" y="3162"/>
                    </a:lnTo>
                    <a:lnTo>
                      <a:pt x="1436" y="3337"/>
                    </a:lnTo>
                    <a:lnTo>
                      <a:pt x="1436" y="3497"/>
                    </a:lnTo>
                    <a:lnTo>
                      <a:pt x="1440" y="3639"/>
                    </a:lnTo>
                    <a:lnTo>
                      <a:pt x="1440" y="3763"/>
                    </a:lnTo>
                    <a:lnTo>
                      <a:pt x="1444" y="3868"/>
                    </a:lnTo>
                    <a:lnTo>
                      <a:pt x="1458" y="4010"/>
                    </a:lnTo>
                    <a:lnTo>
                      <a:pt x="1476" y="4134"/>
                    </a:lnTo>
                    <a:lnTo>
                      <a:pt x="1502" y="4243"/>
                    </a:lnTo>
                    <a:lnTo>
                      <a:pt x="1531" y="4338"/>
                    </a:lnTo>
                    <a:lnTo>
                      <a:pt x="1564" y="4414"/>
                    </a:lnTo>
                    <a:lnTo>
                      <a:pt x="1600" y="4479"/>
                    </a:lnTo>
                    <a:lnTo>
                      <a:pt x="1636" y="4534"/>
                    </a:lnTo>
                    <a:lnTo>
                      <a:pt x="1669" y="4578"/>
                    </a:lnTo>
                    <a:lnTo>
                      <a:pt x="1705" y="4610"/>
                    </a:lnTo>
                    <a:lnTo>
                      <a:pt x="1734" y="4636"/>
                    </a:lnTo>
                    <a:lnTo>
                      <a:pt x="1760" y="4654"/>
                    </a:lnTo>
                    <a:lnTo>
                      <a:pt x="1782" y="4665"/>
                    </a:lnTo>
                    <a:lnTo>
                      <a:pt x="1796" y="4669"/>
                    </a:lnTo>
                    <a:lnTo>
                      <a:pt x="1800" y="4672"/>
                    </a:lnTo>
                    <a:lnTo>
                      <a:pt x="1807" y="4665"/>
                    </a:lnTo>
                    <a:lnTo>
                      <a:pt x="1825" y="4651"/>
                    </a:lnTo>
                    <a:lnTo>
                      <a:pt x="1854" y="4629"/>
                    </a:lnTo>
                    <a:lnTo>
                      <a:pt x="1891" y="4600"/>
                    </a:lnTo>
                    <a:lnTo>
                      <a:pt x="1942" y="4567"/>
                    </a:lnTo>
                    <a:lnTo>
                      <a:pt x="1996" y="4534"/>
                    </a:lnTo>
                    <a:lnTo>
                      <a:pt x="2058" y="4498"/>
                    </a:lnTo>
                    <a:lnTo>
                      <a:pt x="2127" y="4465"/>
                    </a:lnTo>
                    <a:lnTo>
                      <a:pt x="2200" y="4439"/>
                    </a:lnTo>
                    <a:lnTo>
                      <a:pt x="2280" y="4418"/>
                    </a:lnTo>
                    <a:lnTo>
                      <a:pt x="2360" y="4403"/>
                    </a:lnTo>
                    <a:lnTo>
                      <a:pt x="2440" y="4399"/>
                    </a:lnTo>
                    <a:lnTo>
                      <a:pt x="2535" y="4410"/>
                    </a:lnTo>
                    <a:lnTo>
                      <a:pt x="2618" y="4439"/>
                    </a:lnTo>
                    <a:lnTo>
                      <a:pt x="2691" y="4483"/>
                    </a:lnTo>
                    <a:lnTo>
                      <a:pt x="2756" y="4541"/>
                    </a:lnTo>
                    <a:lnTo>
                      <a:pt x="2815" y="4610"/>
                    </a:lnTo>
                    <a:lnTo>
                      <a:pt x="2862" y="4691"/>
                    </a:lnTo>
                    <a:lnTo>
                      <a:pt x="2902" y="4778"/>
                    </a:lnTo>
                    <a:lnTo>
                      <a:pt x="2931" y="4872"/>
                    </a:lnTo>
                    <a:lnTo>
                      <a:pt x="2953" y="4971"/>
                    </a:lnTo>
                    <a:lnTo>
                      <a:pt x="2964" y="5073"/>
                    </a:lnTo>
                    <a:lnTo>
                      <a:pt x="2964" y="5193"/>
                    </a:lnTo>
                    <a:lnTo>
                      <a:pt x="2946" y="5316"/>
                    </a:lnTo>
                    <a:lnTo>
                      <a:pt x="2909" y="5444"/>
                    </a:lnTo>
                    <a:lnTo>
                      <a:pt x="2855" y="5575"/>
                    </a:lnTo>
                    <a:lnTo>
                      <a:pt x="2793" y="5709"/>
                    </a:lnTo>
                    <a:lnTo>
                      <a:pt x="2716" y="5844"/>
                    </a:lnTo>
                    <a:lnTo>
                      <a:pt x="2629" y="5979"/>
                    </a:lnTo>
                    <a:lnTo>
                      <a:pt x="2535" y="6117"/>
                    </a:lnTo>
                    <a:lnTo>
                      <a:pt x="2476" y="6182"/>
                    </a:lnTo>
                    <a:lnTo>
                      <a:pt x="2404" y="6241"/>
                    </a:lnTo>
                    <a:lnTo>
                      <a:pt x="2320" y="6288"/>
                    </a:lnTo>
                    <a:lnTo>
                      <a:pt x="2225" y="6328"/>
                    </a:lnTo>
                    <a:lnTo>
                      <a:pt x="2127" y="6357"/>
                    </a:lnTo>
                    <a:lnTo>
                      <a:pt x="2018" y="6383"/>
                    </a:lnTo>
                    <a:lnTo>
                      <a:pt x="1905" y="6397"/>
                    </a:lnTo>
                    <a:lnTo>
                      <a:pt x="1793" y="6412"/>
                    </a:lnTo>
                    <a:lnTo>
                      <a:pt x="1676" y="6419"/>
                    </a:lnTo>
                    <a:lnTo>
                      <a:pt x="1560" y="6423"/>
                    </a:lnTo>
                    <a:lnTo>
                      <a:pt x="1447" y="6419"/>
                    </a:lnTo>
                    <a:lnTo>
                      <a:pt x="1342" y="6419"/>
                    </a:lnTo>
                    <a:lnTo>
                      <a:pt x="1236" y="6415"/>
                    </a:lnTo>
                    <a:lnTo>
                      <a:pt x="1142" y="6408"/>
                    </a:lnTo>
                    <a:lnTo>
                      <a:pt x="1058" y="6404"/>
                    </a:lnTo>
                    <a:lnTo>
                      <a:pt x="963" y="6390"/>
                    </a:lnTo>
                    <a:lnTo>
                      <a:pt x="887" y="6368"/>
                    </a:lnTo>
                    <a:lnTo>
                      <a:pt x="822" y="6335"/>
                    </a:lnTo>
                    <a:lnTo>
                      <a:pt x="771" y="6299"/>
                    </a:lnTo>
                    <a:lnTo>
                      <a:pt x="731" y="6259"/>
                    </a:lnTo>
                    <a:lnTo>
                      <a:pt x="702" y="6219"/>
                    </a:lnTo>
                    <a:lnTo>
                      <a:pt x="680" y="6179"/>
                    </a:lnTo>
                    <a:lnTo>
                      <a:pt x="665" y="6139"/>
                    </a:lnTo>
                    <a:lnTo>
                      <a:pt x="654" y="6106"/>
                    </a:lnTo>
                    <a:lnTo>
                      <a:pt x="651" y="6081"/>
                    </a:lnTo>
                    <a:lnTo>
                      <a:pt x="647" y="6062"/>
                    </a:lnTo>
                    <a:lnTo>
                      <a:pt x="647" y="6055"/>
                    </a:lnTo>
                    <a:lnTo>
                      <a:pt x="640" y="6051"/>
                    </a:lnTo>
                    <a:lnTo>
                      <a:pt x="625" y="6044"/>
                    </a:lnTo>
                    <a:lnTo>
                      <a:pt x="603" y="6041"/>
                    </a:lnTo>
                    <a:lnTo>
                      <a:pt x="578" y="6041"/>
                    </a:lnTo>
                    <a:lnTo>
                      <a:pt x="560" y="6048"/>
                    </a:lnTo>
                    <a:lnTo>
                      <a:pt x="542" y="6062"/>
                    </a:lnTo>
                    <a:lnTo>
                      <a:pt x="523" y="6077"/>
                    </a:lnTo>
                    <a:lnTo>
                      <a:pt x="509" y="6088"/>
                    </a:lnTo>
                    <a:lnTo>
                      <a:pt x="505" y="6091"/>
                    </a:lnTo>
                    <a:lnTo>
                      <a:pt x="498" y="6091"/>
                    </a:lnTo>
                    <a:lnTo>
                      <a:pt x="476" y="6095"/>
                    </a:lnTo>
                    <a:lnTo>
                      <a:pt x="447" y="6099"/>
                    </a:lnTo>
                    <a:lnTo>
                      <a:pt x="418" y="6106"/>
                    </a:lnTo>
                    <a:lnTo>
                      <a:pt x="396" y="6117"/>
                    </a:lnTo>
                    <a:lnTo>
                      <a:pt x="385" y="6139"/>
                    </a:lnTo>
                    <a:lnTo>
                      <a:pt x="382" y="6168"/>
                    </a:lnTo>
                    <a:lnTo>
                      <a:pt x="374" y="6201"/>
                    </a:lnTo>
                    <a:lnTo>
                      <a:pt x="374" y="6230"/>
                    </a:lnTo>
                    <a:lnTo>
                      <a:pt x="374" y="6241"/>
                    </a:lnTo>
                    <a:lnTo>
                      <a:pt x="371" y="6241"/>
                    </a:lnTo>
                    <a:lnTo>
                      <a:pt x="363" y="6244"/>
                    </a:lnTo>
                    <a:lnTo>
                      <a:pt x="356" y="6248"/>
                    </a:lnTo>
                    <a:lnTo>
                      <a:pt x="349" y="6255"/>
                    </a:lnTo>
                    <a:lnTo>
                      <a:pt x="342" y="6262"/>
                    </a:lnTo>
                    <a:lnTo>
                      <a:pt x="331" y="6270"/>
                    </a:lnTo>
                    <a:lnTo>
                      <a:pt x="327" y="6281"/>
                    </a:lnTo>
                    <a:lnTo>
                      <a:pt x="323" y="6292"/>
                    </a:lnTo>
                    <a:lnTo>
                      <a:pt x="327" y="6310"/>
                    </a:lnTo>
                    <a:lnTo>
                      <a:pt x="334" y="6335"/>
                    </a:lnTo>
                    <a:lnTo>
                      <a:pt x="345" y="6361"/>
                    </a:lnTo>
                    <a:lnTo>
                      <a:pt x="356" y="6383"/>
                    </a:lnTo>
                    <a:lnTo>
                      <a:pt x="363" y="6401"/>
                    </a:lnTo>
                    <a:lnTo>
                      <a:pt x="367" y="6404"/>
                    </a:lnTo>
                    <a:lnTo>
                      <a:pt x="363" y="6412"/>
                    </a:lnTo>
                    <a:lnTo>
                      <a:pt x="356" y="6423"/>
                    </a:lnTo>
                    <a:lnTo>
                      <a:pt x="345" y="6441"/>
                    </a:lnTo>
                    <a:lnTo>
                      <a:pt x="338" y="6459"/>
                    </a:lnTo>
                    <a:lnTo>
                      <a:pt x="338" y="6474"/>
                    </a:lnTo>
                    <a:lnTo>
                      <a:pt x="345" y="6503"/>
                    </a:lnTo>
                    <a:lnTo>
                      <a:pt x="360" y="6521"/>
                    </a:lnTo>
                    <a:lnTo>
                      <a:pt x="371" y="6535"/>
                    </a:lnTo>
                    <a:lnTo>
                      <a:pt x="374" y="6539"/>
                    </a:lnTo>
                    <a:lnTo>
                      <a:pt x="382" y="6743"/>
                    </a:lnTo>
                    <a:lnTo>
                      <a:pt x="218" y="6837"/>
                    </a:lnTo>
                    <a:lnTo>
                      <a:pt x="214" y="6837"/>
                    </a:lnTo>
                    <a:lnTo>
                      <a:pt x="203" y="6834"/>
                    </a:lnTo>
                    <a:lnTo>
                      <a:pt x="189" y="6826"/>
                    </a:lnTo>
                    <a:lnTo>
                      <a:pt x="167" y="6812"/>
                    </a:lnTo>
                    <a:lnTo>
                      <a:pt x="145" y="6786"/>
                    </a:lnTo>
                    <a:lnTo>
                      <a:pt x="120" y="6750"/>
                    </a:lnTo>
                    <a:lnTo>
                      <a:pt x="91" y="6699"/>
                    </a:lnTo>
                    <a:lnTo>
                      <a:pt x="65" y="6630"/>
                    </a:lnTo>
                    <a:lnTo>
                      <a:pt x="40" y="6539"/>
                    </a:lnTo>
                    <a:lnTo>
                      <a:pt x="14" y="6430"/>
                    </a:lnTo>
                    <a:lnTo>
                      <a:pt x="0" y="6324"/>
                    </a:lnTo>
                    <a:lnTo>
                      <a:pt x="3" y="6233"/>
                    </a:lnTo>
                    <a:lnTo>
                      <a:pt x="14" y="6150"/>
                    </a:lnTo>
                    <a:lnTo>
                      <a:pt x="36" y="6081"/>
                    </a:lnTo>
                    <a:lnTo>
                      <a:pt x="65" y="6019"/>
                    </a:lnTo>
                    <a:lnTo>
                      <a:pt x="98" y="5960"/>
                    </a:lnTo>
                    <a:lnTo>
                      <a:pt x="134" y="5913"/>
                    </a:lnTo>
                    <a:lnTo>
                      <a:pt x="174" y="5869"/>
                    </a:lnTo>
                    <a:lnTo>
                      <a:pt x="211" y="5833"/>
                    </a:lnTo>
                    <a:lnTo>
                      <a:pt x="243" y="5797"/>
                    </a:lnTo>
                    <a:lnTo>
                      <a:pt x="272" y="5760"/>
                    </a:lnTo>
                    <a:lnTo>
                      <a:pt x="312" y="5724"/>
                    </a:lnTo>
                    <a:lnTo>
                      <a:pt x="363" y="5698"/>
                    </a:lnTo>
                    <a:lnTo>
                      <a:pt x="414" y="5688"/>
                    </a:lnTo>
                    <a:lnTo>
                      <a:pt x="469" y="5680"/>
                    </a:lnTo>
                    <a:lnTo>
                      <a:pt x="520" y="5677"/>
                    </a:lnTo>
                    <a:lnTo>
                      <a:pt x="563" y="5677"/>
                    </a:lnTo>
                    <a:lnTo>
                      <a:pt x="600" y="5669"/>
                    </a:lnTo>
                    <a:lnTo>
                      <a:pt x="622" y="5658"/>
                    </a:lnTo>
                    <a:lnTo>
                      <a:pt x="647" y="5637"/>
                    </a:lnTo>
                    <a:lnTo>
                      <a:pt x="680" y="5611"/>
                    </a:lnTo>
                    <a:lnTo>
                      <a:pt x="727" y="5589"/>
                    </a:lnTo>
                    <a:lnTo>
                      <a:pt x="778" y="5571"/>
                    </a:lnTo>
                    <a:lnTo>
                      <a:pt x="840" y="5560"/>
                    </a:lnTo>
                    <a:lnTo>
                      <a:pt x="905" y="5564"/>
                    </a:lnTo>
                    <a:lnTo>
                      <a:pt x="949" y="5578"/>
                    </a:lnTo>
                    <a:lnTo>
                      <a:pt x="989" y="5604"/>
                    </a:lnTo>
                    <a:lnTo>
                      <a:pt x="1033" y="5637"/>
                    </a:lnTo>
                    <a:lnTo>
                      <a:pt x="1080" y="5666"/>
                    </a:lnTo>
                    <a:lnTo>
                      <a:pt x="1123" y="5688"/>
                    </a:lnTo>
                    <a:lnTo>
                      <a:pt x="1171" y="5695"/>
                    </a:lnTo>
                    <a:lnTo>
                      <a:pt x="1240" y="5680"/>
                    </a:lnTo>
                    <a:lnTo>
                      <a:pt x="1298" y="5655"/>
                    </a:lnTo>
                    <a:lnTo>
                      <a:pt x="1345" y="5618"/>
                    </a:lnTo>
                    <a:lnTo>
                      <a:pt x="1385" y="5575"/>
                    </a:lnTo>
                    <a:lnTo>
                      <a:pt x="1422" y="5524"/>
                    </a:lnTo>
                    <a:lnTo>
                      <a:pt x="1451" y="5469"/>
                    </a:lnTo>
                    <a:lnTo>
                      <a:pt x="1480" y="5415"/>
                    </a:lnTo>
                    <a:lnTo>
                      <a:pt x="1505" y="5360"/>
                    </a:lnTo>
                    <a:lnTo>
                      <a:pt x="1534" y="5313"/>
                    </a:lnTo>
                    <a:lnTo>
                      <a:pt x="1553" y="5265"/>
                    </a:lnTo>
                    <a:lnTo>
                      <a:pt x="1556" y="5211"/>
                    </a:lnTo>
                    <a:lnTo>
                      <a:pt x="1549" y="5149"/>
                    </a:lnTo>
                    <a:lnTo>
                      <a:pt x="1531" y="5084"/>
                    </a:lnTo>
                    <a:lnTo>
                      <a:pt x="1505" y="5007"/>
                    </a:lnTo>
                    <a:lnTo>
                      <a:pt x="1473" y="4927"/>
                    </a:lnTo>
                    <a:lnTo>
                      <a:pt x="1433" y="4843"/>
                    </a:lnTo>
                    <a:lnTo>
                      <a:pt x="1393" y="4752"/>
                    </a:lnTo>
                    <a:lnTo>
                      <a:pt x="1345" y="4661"/>
                    </a:lnTo>
                    <a:lnTo>
                      <a:pt x="1302" y="4570"/>
                    </a:lnTo>
                    <a:lnTo>
                      <a:pt x="1262" y="4469"/>
                    </a:lnTo>
                    <a:lnTo>
                      <a:pt x="1229" y="4352"/>
                    </a:lnTo>
                    <a:lnTo>
                      <a:pt x="1200" y="4228"/>
                    </a:lnTo>
                    <a:lnTo>
                      <a:pt x="1182" y="4094"/>
                    </a:lnTo>
                    <a:lnTo>
                      <a:pt x="1163" y="3952"/>
                    </a:lnTo>
                    <a:lnTo>
                      <a:pt x="1153" y="3806"/>
                    </a:lnTo>
                    <a:lnTo>
                      <a:pt x="1142" y="3657"/>
                    </a:lnTo>
                    <a:lnTo>
                      <a:pt x="1134" y="3512"/>
                    </a:lnTo>
                    <a:lnTo>
                      <a:pt x="1127" y="3366"/>
                    </a:lnTo>
                    <a:lnTo>
                      <a:pt x="1120" y="3228"/>
                    </a:lnTo>
                    <a:lnTo>
                      <a:pt x="1116" y="3162"/>
                    </a:lnTo>
                    <a:lnTo>
                      <a:pt x="1113" y="3075"/>
                    </a:lnTo>
                    <a:lnTo>
                      <a:pt x="1113" y="2969"/>
                    </a:lnTo>
                    <a:lnTo>
                      <a:pt x="1113" y="2849"/>
                    </a:lnTo>
                    <a:lnTo>
                      <a:pt x="1113" y="2715"/>
                    </a:lnTo>
                    <a:lnTo>
                      <a:pt x="1113" y="2569"/>
                    </a:lnTo>
                    <a:lnTo>
                      <a:pt x="1113" y="2409"/>
                    </a:lnTo>
                    <a:lnTo>
                      <a:pt x="1116" y="2245"/>
                    </a:lnTo>
                    <a:lnTo>
                      <a:pt x="1120" y="2071"/>
                    </a:lnTo>
                    <a:lnTo>
                      <a:pt x="1120" y="1892"/>
                    </a:lnTo>
                    <a:lnTo>
                      <a:pt x="1123" y="1714"/>
                    </a:lnTo>
                    <a:lnTo>
                      <a:pt x="1127" y="1532"/>
                    </a:lnTo>
                    <a:lnTo>
                      <a:pt x="1131" y="1354"/>
                    </a:lnTo>
                    <a:lnTo>
                      <a:pt x="1134" y="1175"/>
                    </a:lnTo>
                    <a:lnTo>
                      <a:pt x="1138" y="1004"/>
                    </a:lnTo>
                    <a:lnTo>
                      <a:pt x="1142" y="841"/>
                    </a:lnTo>
                    <a:lnTo>
                      <a:pt x="1142" y="684"/>
                    </a:lnTo>
                    <a:lnTo>
                      <a:pt x="1145" y="539"/>
                    </a:lnTo>
                    <a:lnTo>
                      <a:pt x="1149" y="408"/>
                    </a:lnTo>
                    <a:lnTo>
                      <a:pt x="1153" y="291"/>
                    </a:lnTo>
                    <a:lnTo>
                      <a:pt x="1153" y="193"/>
                    </a:lnTo>
                    <a:lnTo>
                      <a:pt x="1156" y="113"/>
                    </a:lnTo>
                    <a:lnTo>
                      <a:pt x="1156" y="51"/>
                    </a:lnTo>
                    <a:lnTo>
                      <a:pt x="1160" y="15"/>
                    </a:lnTo>
                    <a:lnTo>
                      <a:pt x="1160" y="0"/>
                    </a:lnTo>
                    <a:close/>
                  </a:path>
                </a:pathLst>
              </a:custGeom>
              <a:solidFill>
                <a:srgbClr val="E3EBE9"/>
              </a:solidFill>
              <a:ln w="0">
                <a:solidFill>
                  <a:srgbClr val="E3EBE9"/>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88905" name="Freeform 137"/>
              <p:cNvSpPr>
                <a:spLocks noEditPoints="1"/>
              </p:cNvSpPr>
              <p:nvPr/>
            </p:nvSpPr>
            <p:spPr bwMode="auto">
              <a:xfrm>
                <a:off x="3648" y="189"/>
                <a:ext cx="2989" cy="6859"/>
              </a:xfrm>
              <a:custGeom>
                <a:avLst/>
                <a:gdLst/>
                <a:ahLst/>
                <a:cxnLst>
                  <a:cxn ang="0">
                    <a:pos x="1164" y="666"/>
                  </a:cxn>
                  <a:cxn ang="0">
                    <a:pos x="1134" y="2460"/>
                  </a:cxn>
                  <a:cxn ang="0">
                    <a:pos x="1167" y="3719"/>
                  </a:cxn>
                  <a:cxn ang="0">
                    <a:pos x="1444" y="4825"/>
                  </a:cxn>
                  <a:cxn ang="0">
                    <a:pos x="1509" y="5411"/>
                  </a:cxn>
                  <a:cxn ang="0">
                    <a:pos x="1178" y="5717"/>
                  </a:cxn>
                  <a:cxn ang="0">
                    <a:pos x="916" y="5586"/>
                  </a:cxn>
                  <a:cxn ang="0">
                    <a:pos x="629" y="5684"/>
                  </a:cxn>
                  <a:cxn ang="0">
                    <a:pos x="378" y="5720"/>
                  </a:cxn>
                  <a:cxn ang="0">
                    <a:pos x="40" y="6139"/>
                  </a:cxn>
                  <a:cxn ang="0">
                    <a:pos x="134" y="6750"/>
                  </a:cxn>
                  <a:cxn ang="0">
                    <a:pos x="374" y="6554"/>
                  </a:cxn>
                  <a:cxn ang="0">
                    <a:pos x="360" y="6426"/>
                  </a:cxn>
                  <a:cxn ang="0">
                    <a:pos x="327" y="6303"/>
                  </a:cxn>
                  <a:cxn ang="0">
                    <a:pos x="371" y="6244"/>
                  </a:cxn>
                  <a:cxn ang="0">
                    <a:pos x="396" y="6128"/>
                  </a:cxn>
                  <a:cxn ang="0">
                    <a:pos x="509" y="6095"/>
                  </a:cxn>
                  <a:cxn ang="0">
                    <a:pos x="574" y="6044"/>
                  </a:cxn>
                  <a:cxn ang="0">
                    <a:pos x="669" y="6066"/>
                  </a:cxn>
                  <a:cxn ang="0">
                    <a:pos x="720" y="6223"/>
                  </a:cxn>
                  <a:cxn ang="0">
                    <a:pos x="1356" y="6419"/>
                  </a:cxn>
                  <a:cxn ang="0">
                    <a:pos x="2404" y="6248"/>
                  </a:cxn>
                  <a:cxn ang="0">
                    <a:pos x="2935" y="5367"/>
                  </a:cxn>
                  <a:cxn ang="0">
                    <a:pos x="2818" y="4629"/>
                  </a:cxn>
                  <a:cxn ang="0">
                    <a:pos x="2222" y="4458"/>
                  </a:cxn>
                  <a:cxn ang="0">
                    <a:pos x="1818" y="4691"/>
                  </a:cxn>
                  <a:cxn ang="0">
                    <a:pos x="1636" y="4552"/>
                  </a:cxn>
                  <a:cxn ang="0">
                    <a:pos x="1440" y="3766"/>
                  </a:cxn>
                  <a:cxn ang="0">
                    <a:pos x="1440" y="1987"/>
                  </a:cxn>
                  <a:cxn ang="0">
                    <a:pos x="1447" y="248"/>
                  </a:cxn>
                  <a:cxn ang="0">
                    <a:pos x="1462" y="69"/>
                  </a:cxn>
                  <a:cxn ang="0">
                    <a:pos x="1465" y="1405"/>
                  </a:cxn>
                  <a:cxn ang="0">
                    <a:pos x="1458" y="3475"/>
                  </a:cxn>
                  <a:cxn ang="0">
                    <a:pos x="1582" y="4418"/>
                  </a:cxn>
                  <a:cxn ang="0">
                    <a:pos x="1811" y="4669"/>
                  </a:cxn>
                  <a:cxn ang="0">
                    <a:pos x="2316" y="4410"/>
                  </a:cxn>
                  <a:cxn ang="0">
                    <a:pos x="2833" y="4618"/>
                  </a:cxn>
                  <a:cxn ang="0">
                    <a:pos x="2953" y="5371"/>
                  </a:cxn>
                  <a:cxn ang="0">
                    <a:pos x="2415" y="6263"/>
                  </a:cxn>
                  <a:cxn ang="0">
                    <a:pos x="1356" y="6441"/>
                  </a:cxn>
                  <a:cxn ang="0">
                    <a:pos x="705" y="6233"/>
                  </a:cxn>
                  <a:cxn ang="0">
                    <a:pos x="625" y="6062"/>
                  </a:cxn>
                  <a:cxn ang="0">
                    <a:pos x="545" y="6092"/>
                  </a:cxn>
                  <a:cxn ang="0">
                    <a:pos x="509" y="6113"/>
                  </a:cxn>
                  <a:cxn ang="0">
                    <a:pos x="411" y="6139"/>
                  </a:cxn>
                  <a:cxn ang="0">
                    <a:pos x="393" y="6248"/>
                  </a:cxn>
                  <a:cxn ang="0">
                    <a:pos x="374" y="6266"/>
                  </a:cxn>
                  <a:cxn ang="0">
                    <a:pos x="353" y="6335"/>
                  </a:cxn>
                  <a:cxn ang="0">
                    <a:pos x="393" y="6419"/>
                  </a:cxn>
                  <a:cxn ang="0">
                    <a:pos x="360" y="6477"/>
                  </a:cxn>
                  <a:cxn ang="0">
                    <a:pos x="389" y="6539"/>
                  </a:cxn>
                  <a:cxn ang="0">
                    <a:pos x="203" y="6852"/>
                  </a:cxn>
                  <a:cxn ang="0">
                    <a:pos x="3" y="6364"/>
                  </a:cxn>
                  <a:cxn ang="0">
                    <a:pos x="229" y="5822"/>
                  </a:cxn>
                  <a:cxn ang="0">
                    <a:pos x="607" y="5673"/>
                  </a:cxn>
                  <a:cxn ang="0">
                    <a:pos x="894" y="5564"/>
                  </a:cxn>
                  <a:cxn ang="0">
                    <a:pos x="1182" y="5695"/>
                  </a:cxn>
                  <a:cxn ang="0">
                    <a:pos x="1535" y="5316"/>
                  </a:cxn>
                  <a:cxn ang="0">
                    <a:pos x="1364" y="4712"/>
                  </a:cxn>
                  <a:cxn ang="0">
                    <a:pos x="1131" y="3475"/>
                  </a:cxn>
                  <a:cxn ang="0">
                    <a:pos x="1116" y="2398"/>
                  </a:cxn>
                  <a:cxn ang="0">
                    <a:pos x="1138" y="1001"/>
                  </a:cxn>
                  <a:cxn ang="0">
                    <a:pos x="1160" y="62"/>
                  </a:cxn>
                </a:cxnLst>
                <a:rect l="0" t="0" r="r" b="b"/>
                <a:pathLst>
                  <a:path w="2989" h="6859">
                    <a:moveTo>
                      <a:pt x="1178" y="22"/>
                    </a:moveTo>
                    <a:lnTo>
                      <a:pt x="1178" y="51"/>
                    </a:lnTo>
                    <a:lnTo>
                      <a:pt x="1178" y="95"/>
                    </a:lnTo>
                    <a:lnTo>
                      <a:pt x="1178" y="157"/>
                    </a:lnTo>
                    <a:lnTo>
                      <a:pt x="1174" y="237"/>
                    </a:lnTo>
                    <a:lnTo>
                      <a:pt x="1174" y="328"/>
                    </a:lnTo>
                    <a:lnTo>
                      <a:pt x="1171" y="484"/>
                    </a:lnTo>
                    <a:lnTo>
                      <a:pt x="1164" y="666"/>
                    </a:lnTo>
                    <a:lnTo>
                      <a:pt x="1160" y="870"/>
                    </a:lnTo>
                    <a:lnTo>
                      <a:pt x="1156" y="1085"/>
                    </a:lnTo>
                    <a:lnTo>
                      <a:pt x="1153" y="1314"/>
                    </a:lnTo>
                    <a:lnTo>
                      <a:pt x="1149" y="1547"/>
                    </a:lnTo>
                    <a:lnTo>
                      <a:pt x="1145" y="1783"/>
                    </a:lnTo>
                    <a:lnTo>
                      <a:pt x="1142" y="2016"/>
                    </a:lnTo>
                    <a:lnTo>
                      <a:pt x="1138" y="2242"/>
                    </a:lnTo>
                    <a:lnTo>
                      <a:pt x="1134" y="2460"/>
                    </a:lnTo>
                    <a:lnTo>
                      <a:pt x="1134" y="2660"/>
                    </a:lnTo>
                    <a:lnTo>
                      <a:pt x="1134" y="2838"/>
                    </a:lnTo>
                    <a:lnTo>
                      <a:pt x="1134" y="2966"/>
                    </a:lnTo>
                    <a:lnTo>
                      <a:pt x="1134" y="3079"/>
                    </a:lnTo>
                    <a:lnTo>
                      <a:pt x="1138" y="3170"/>
                    </a:lnTo>
                    <a:lnTo>
                      <a:pt x="1138" y="3235"/>
                    </a:lnTo>
                    <a:lnTo>
                      <a:pt x="1153" y="3472"/>
                    </a:lnTo>
                    <a:lnTo>
                      <a:pt x="1167" y="3719"/>
                    </a:lnTo>
                    <a:lnTo>
                      <a:pt x="1185" y="3963"/>
                    </a:lnTo>
                    <a:lnTo>
                      <a:pt x="1200" y="4101"/>
                    </a:lnTo>
                    <a:lnTo>
                      <a:pt x="1222" y="4236"/>
                    </a:lnTo>
                    <a:lnTo>
                      <a:pt x="1247" y="4363"/>
                    </a:lnTo>
                    <a:lnTo>
                      <a:pt x="1284" y="4476"/>
                    </a:lnTo>
                    <a:lnTo>
                      <a:pt x="1324" y="4574"/>
                    </a:lnTo>
                    <a:lnTo>
                      <a:pt x="1382" y="4702"/>
                    </a:lnTo>
                    <a:lnTo>
                      <a:pt x="1444" y="4825"/>
                    </a:lnTo>
                    <a:lnTo>
                      <a:pt x="1495" y="4942"/>
                    </a:lnTo>
                    <a:lnTo>
                      <a:pt x="1527" y="5022"/>
                    </a:lnTo>
                    <a:lnTo>
                      <a:pt x="1553" y="5098"/>
                    </a:lnTo>
                    <a:lnTo>
                      <a:pt x="1571" y="5167"/>
                    </a:lnTo>
                    <a:lnTo>
                      <a:pt x="1578" y="5233"/>
                    </a:lnTo>
                    <a:lnTo>
                      <a:pt x="1571" y="5284"/>
                    </a:lnTo>
                    <a:lnTo>
                      <a:pt x="1553" y="5327"/>
                    </a:lnTo>
                    <a:lnTo>
                      <a:pt x="1509" y="5411"/>
                    </a:lnTo>
                    <a:lnTo>
                      <a:pt x="1462" y="5506"/>
                    </a:lnTo>
                    <a:lnTo>
                      <a:pt x="1422" y="5564"/>
                    </a:lnTo>
                    <a:lnTo>
                      <a:pt x="1378" y="5622"/>
                    </a:lnTo>
                    <a:lnTo>
                      <a:pt x="1327" y="5666"/>
                    </a:lnTo>
                    <a:lnTo>
                      <a:pt x="1284" y="5691"/>
                    </a:lnTo>
                    <a:lnTo>
                      <a:pt x="1236" y="5706"/>
                    </a:lnTo>
                    <a:lnTo>
                      <a:pt x="1185" y="5717"/>
                    </a:lnTo>
                    <a:lnTo>
                      <a:pt x="1178" y="5717"/>
                    </a:lnTo>
                    <a:lnTo>
                      <a:pt x="1138" y="5709"/>
                    </a:lnTo>
                    <a:lnTo>
                      <a:pt x="1102" y="5695"/>
                    </a:lnTo>
                    <a:lnTo>
                      <a:pt x="1069" y="5677"/>
                    </a:lnTo>
                    <a:lnTo>
                      <a:pt x="1018" y="5640"/>
                    </a:lnTo>
                    <a:lnTo>
                      <a:pt x="974" y="5608"/>
                    </a:lnTo>
                    <a:lnTo>
                      <a:pt x="953" y="5597"/>
                    </a:lnTo>
                    <a:lnTo>
                      <a:pt x="934" y="5589"/>
                    </a:lnTo>
                    <a:lnTo>
                      <a:pt x="916" y="5586"/>
                    </a:lnTo>
                    <a:lnTo>
                      <a:pt x="891" y="5582"/>
                    </a:lnTo>
                    <a:lnTo>
                      <a:pt x="869" y="5582"/>
                    </a:lnTo>
                    <a:lnTo>
                      <a:pt x="804" y="5589"/>
                    </a:lnTo>
                    <a:lnTo>
                      <a:pt x="749" y="5604"/>
                    </a:lnTo>
                    <a:lnTo>
                      <a:pt x="702" y="5629"/>
                    </a:lnTo>
                    <a:lnTo>
                      <a:pt x="665" y="5655"/>
                    </a:lnTo>
                    <a:lnTo>
                      <a:pt x="640" y="5677"/>
                    </a:lnTo>
                    <a:lnTo>
                      <a:pt x="629" y="5684"/>
                    </a:lnTo>
                    <a:lnTo>
                      <a:pt x="618" y="5688"/>
                    </a:lnTo>
                    <a:lnTo>
                      <a:pt x="607" y="5691"/>
                    </a:lnTo>
                    <a:lnTo>
                      <a:pt x="593" y="5695"/>
                    </a:lnTo>
                    <a:lnTo>
                      <a:pt x="563" y="5699"/>
                    </a:lnTo>
                    <a:lnTo>
                      <a:pt x="531" y="5699"/>
                    </a:lnTo>
                    <a:lnTo>
                      <a:pt x="480" y="5702"/>
                    </a:lnTo>
                    <a:lnTo>
                      <a:pt x="429" y="5706"/>
                    </a:lnTo>
                    <a:lnTo>
                      <a:pt x="378" y="5720"/>
                    </a:lnTo>
                    <a:lnTo>
                      <a:pt x="331" y="5742"/>
                    </a:lnTo>
                    <a:lnTo>
                      <a:pt x="291" y="5779"/>
                    </a:lnTo>
                    <a:lnTo>
                      <a:pt x="243" y="5833"/>
                    </a:lnTo>
                    <a:lnTo>
                      <a:pt x="185" y="5895"/>
                    </a:lnTo>
                    <a:lnTo>
                      <a:pt x="123" y="5968"/>
                    </a:lnTo>
                    <a:lnTo>
                      <a:pt x="91" y="6019"/>
                    </a:lnTo>
                    <a:lnTo>
                      <a:pt x="65" y="6073"/>
                    </a:lnTo>
                    <a:lnTo>
                      <a:pt x="40" y="6139"/>
                    </a:lnTo>
                    <a:lnTo>
                      <a:pt x="25" y="6212"/>
                    </a:lnTo>
                    <a:lnTo>
                      <a:pt x="22" y="6292"/>
                    </a:lnTo>
                    <a:lnTo>
                      <a:pt x="25" y="6361"/>
                    </a:lnTo>
                    <a:lnTo>
                      <a:pt x="36" y="6437"/>
                    </a:lnTo>
                    <a:lnTo>
                      <a:pt x="58" y="6546"/>
                    </a:lnTo>
                    <a:lnTo>
                      <a:pt x="83" y="6634"/>
                    </a:lnTo>
                    <a:lnTo>
                      <a:pt x="109" y="6699"/>
                    </a:lnTo>
                    <a:lnTo>
                      <a:pt x="134" y="6750"/>
                    </a:lnTo>
                    <a:lnTo>
                      <a:pt x="160" y="6787"/>
                    </a:lnTo>
                    <a:lnTo>
                      <a:pt x="189" y="6816"/>
                    </a:lnTo>
                    <a:lnTo>
                      <a:pt x="211" y="6834"/>
                    </a:lnTo>
                    <a:lnTo>
                      <a:pt x="225" y="6837"/>
                    </a:lnTo>
                    <a:lnTo>
                      <a:pt x="229" y="6837"/>
                    </a:lnTo>
                    <a:lnTo>
                      <a:pt x="382" y="6750"/>
                    </a:lnTo>
                    <a:lnTo>
                      <a:pt x="378" y="6554"/>
                    </a:lnTo>
                    <a:lnTo>
                      <a:pt x="374" y="6554"/>
                    </a:lnTo>
                    <a:lnTo>
                      <a:pt x="360" y="6539"/>
                    </a:lnTo>
                    <a:lnTo>
                      <a:pt x="349" y="6517"/>
                    </a:lnTo>
                    <a:lnTo>
                      <a:pt x="338" y="6488"/>
                    </a:lnTo>
                    <a:lnTo>
                      <a:pt x="338" y="6485"/>
                    </a:lnTo>
                    <a:lnTo>
                      <a:pt x="338" y="6470"/>
                    </a:lnTo>
                    <a:lnTo>
                      <a:pt x="342" y="6459"/>
                    </a:lnTo>
                    <a:lnTo>
                      <a:pt x="356" y="6437"/>
                    </a:lnTo>
                    <a:lnTo>
                      <a:pt x="360" y="6426"/>
                    </a:lnTo>
                    <a:lnTo>
                      <a:pt x="367" y="6419"/>
                    </a:lnTo>
                    <a:lnTo>
                      <a:pt x="367" y="6415"/>
                    </a:lnTo>
                    <a:lnTo>
                      <a:pt x="367" y="6412"/>
                    </a:lnTo>
                    <a:lnTo>
                      <a:pt x="356" y="6394"/>
                    </a:lnTo>
                    <a:lnTo>
                      <a:pt x="345" y="6364"/>
                    </a:lnTo>
                    <a:lnTo>
                      <a:pt x="334" y="6335"/>
                    </a:lnTo>
                    <a:lnTo>
                      <a:pt x="327" y="6321"/>
                    </a:lnTo>
                    <a:lnTo>
                      <a:pt x="327" y="6303"/>
                    </a:lnTo>
                    <a:lnTo>
                      <a:pt x="327" y="6303"/>
                    </a:lnTo>
                    <a:lnTo>
                      <a:pt x="327" y="6292"/>
                    </a:lnTo>
                    <a:lnTo>
                      <a:pt x="331" y="6284"/>
                    </a:lnTo>
                    <a:lnTo>
                      <a:pt x="334" y="6277"/>
                    </a:lnTo>
                    <a:lnTo>
                      <a:pt x="345" y="6266"/>
                    </a:lnTo>
                    <a:lnTo>
                      <a:pt x="353" y="6255"/>
                    </a:lnTo>
                    <a:lnTo>
                      <a:pt x="363" y="6252"/>
                    </a:lnTo>
                    <a:lnTo>
                      <a:pt x="371" y="6244"/>
                    </a:lnTo>
                    <a:lnTo>
                      <a:pt x="374" y="6244"/>
                    </a:lnTo>
                    <a:lnTo>
                      <a:pt x="374" y="6241"/>
                    </a:lnTo>
                    <a:lnTo>
                      <a:pt x="374" y="6233"/>
                    </a:lnTo>
                    <a:lnTo>
                      <a:pt x="374" y="6219"/>
                    </a:lnTo>
                    <a:lnTo>
                      <a:pt x="378" y="6204"/>
                    </a:lnTo>
                    <a:lnTo>
                      <a:pt x="382" y="6168"/>
                    </a:lnTo>
                    <a:lnTo>
                      <a:pt x="393" y="6135"/>
                    </a:lnTo>
                    <a:lnTo>
                      <a:pt x="396" y="6128"/>
                    </a:lnTo>
                    <a:lnTo>
                      <a:pt x="400" y="6121"/>
                    </a:lnTo>
                    <a:lnTo>
                      <a:pt x="411" y="6113"/>
                    </a:lnTo>
                    <a:lnTo>
                      <a:pt x="425" y="6106"/>
                    </a:lnTo>
                    <a:lnTo>
                      <a:pt x="440" y="6102"/>
                    </a:lnTo>
                    <a:lnTo>
                      <a:pt x="458" y="6099"/>
                    </a:lnTo>
                    <a:lnTo>
                      <a:pt x="476" y="6095"/>
                    </a:lnTo>
                    <a:lnTo>
                      <a:pt x="494" y="6095"/>
                    </a:lnTo>
                    <a:lnTo>
                      <a:pt x="509" y="6095"/>
                    </a:lnTo>
                    <a:lnTo>
                      <a:pt x="513" y="6095"/>
                    </a:lnTo>
                    <a:lnTo>
                      <a:pt x="516" y="6092"/>
                    </a:lnTo>
                    <a:lnTo>
                      <a:pt x="520" y="6084"/>
                    </a:lnTo>
                    <a:lnTo>
                      <a:pt x="531" y="6077"/>
                    </a:lnTo>
                    <a:lnTo>
                      <a:pt x="538" y="6070"/>
                    </a:lnTo>
                    <a:lnTo>
                      <a:pt x="549" y="6059"/>
                    </a:lnTo>
                    <a:lnTo>
                      <a:pt x="560" y="6052"/>
                    </a:lnTo>
                    <a:lnTo>
                      <a:pt x="574" y="6044"/>
                    </a:lnTo>
                    <a:lnTo>
                      <a:pt x="589" y="6041"/>
                    </a:lnTo>
                    <a:lnTo>
                      <a:pt x="600" y="6041"/>
                    </a:lnTo>
                    <a:lnTo>
                      <a:pt x="625" y="6044"/>
                    </a:lnTo>
                    <a:lnTo>
                      <a:pt x="643" y="6048"/>
                    </a:lnTo>
                    <a:lnTo>
                      <a:pt x="658" y="6055"/>
                    </a:lnTo>
                    <a:lnTo>
                      <a:pt x="665" y="6059"/>
                    </a:lnTo>
                    <a:lnTo>
                      <a:pt x="669" y="6059"/>
                    </a:lnTo>
                    <a:lnTo>
                      <a:pt x="669" y="6066"/>
                    </a:lnTo>
                    <a:lnTo>
                      <a:pt x="669" y="6066"/>
                    </a:lnTo>
                    <a:lnTo>
                      <a:pt x="669" y="6070"/>
                    </a:lnTo>
                    <a:lnTo>
                      <a:pt x="669" y="6073"/>
                    </a:lnTo>
                    <a:lnTo>
                      <a:pt x="669" y="6077"/>
                    </a:lnTo>
                    <a:lnTo>
                      <a:pt x="673" y="6095"/>
                    </a:lnTo>
                    <a:lnTo>
                      <a:pt x="676" y="6113"/>
                    </a:lnTo>
                    <a:lnTo>
                      <a:pt x="691" y="6164"/>
                    </a:lnTo>
                    <a:lnTo>
                      <a:pt x="720" y="6223"/>
                    </a:lnTo>
                    <a:lnTo>
                      <a:pt x="753" y="6266"/>
                    </a:lnTo>
                    <a:lnTo>
                      <a:pt x="789" y="6303"/>
                    </a:lnTo>
                    <a:lnTo>
                      <a:pt x="840" y="6339"/>
                    </a:lnTo>
                    <a:lnTo>
                      <a:pt x="902" y="6368"/>
                    </a:lnTo>
                    <a:lnTo>
                      <a:pt x="978" y="6390"/>
                    </a:lnTo>
                    <a:lnTo>
                      <a:pt x="1069" y="6404"/>
                    </a:lnTo>
                    <a:lnTo>
                      <a:pt x="1204" y="6412"/>
                    </a:lnTo>
                    <a:lnTo>
                      <a:pt x="1356" y="6419"/>
                    </a:lnTo>
                    <a:lnTo>
                      <a:pt x="1524" y="6423"/>
                    </a:lnTo>
                    <a:lnTo>
                      <a:pt x="1673" y="6419"/>
                    </a:lnTo>
                    <a:lnTo>
                      <a:pt x="1822" y="6408"/>
                    </a:lnTo>
                    <a:lnTo>
                      <a:pt x="1971" y="6394"/>
                    </a:lnTo>
                    <a:lnTo>
                      <a:pt x="2113" y="6364"/>
                    </a:lnTo>
                    <a:lnTo>
                      <a:pt x="2218" y="6335"/>
                    </a:lnTo>
                    <a:lnTo>
                      <a:pt x="2316" y="6295"/>
                    </a:lnTo>
                    <a:lnTo>
                      <a:pt x="2404" y="6248"/>
                    </a:lnTo>
                    <a:lnTo>
                      <a:pt x="2476" y="6190"/>
                    </a:lnTo>
                    <a:lnTo>
                      <a:pt x="2538" y="6121"/>
                    </a:lnTo>
                    <a:lnTo>
                      <a:pt x="2626" y="5993"/>
                    </a:lnTo>
                    <a:lnTo>
                      <a:pt x="2709" y="5866"/>
                    </a:lnTo>
                    <a:lnTo>
                      <a:pt x="2782" y="5739"/>
                    </a:lnTo>
                    <a:lnTo>
                      <a:pt x="2844" y="5611"/>
                    </a:lnTo>
                    <a:lnTo>
                      <a:pt x="2895" y="5488"/>
                    </a:lnTo>
                    <a:lnTo>
                      <a:pt x="2935" y="5367"/>
                    </a:lnTo>
                    <a:lnTo>
                      <a:pt x="2960" y="5251"/>
                    </a:lnTo>
                    <a:lnTo>
                      <a:pt x="2967" y="5138"/>
                    </a:lnTo>
                    <a:lnTo>
                      <a:pt x="2964" y="5084"/>
                    </a:lnTo>
                    <a:lnTo>
                      <a:pt x="2953" y="4985"/>
                    </a:lnTo>
                    <a:lnTo>
                      <a:pt x="2931" y="4887"/>
                    </a:lnTo>
                    <a:lnTo>
                      <a:pt x="2902" y="4793"/>
                    </a:lnTo>
                    <a:lnTo>
                      <a:pt x="2866" y="4705"/>
                    </a:lnTo>
                    <a:lnTo>
                      <a:pt x="2818" y="4629"/>
                    </a:lnTo>
                    <a:lnTo>
                      <a:pt x="2760" y="4560"/>
                    </a:lnTo>
                    <a:lnTo>
                      <a:pt x="2698" y="4501"/>
                    </a:lnTo>
                    <a:lnTo>
                      <a:pt x="2626" y="4458"/>
                    </a:lnTo>
                    <a:lnTo>
                      <a:pt x="2542" y="4432"/>
                    </a:lnTo>
                    <a:lnTo>
                      <a:pt x="2451" y="4421"/>
                    </a:lnTo>
                    <a:lnTo>
                      <a:pt x="2440" y="4421"/>
                    </a:lnTo>
                    <a:lnTo>
                      <a:pt x="2327" y="4429"/>
                    </a:lnTo>
                    <a:lnTo>
                      <a:pt x="2222" y="4458"/>
                    </a:lnTo>
                    <a:lnTo>
                      <a:pt x="2120" y="4498"/>
                    </a:lnTo>
                    <a:lnTo>
                      <a:pt x="2029" y="4541"/>
                    </a:lnTo>
                    <a:lnTo>
                      <a:pt x="1967" y="4581"/>
                    </a:lnTo>
                    <a:lnTo>
                      <a:pt x="1913" y="4618"/>
                    </a:lnTo>
                    <a:lnTo>
                      <a:pt x="1869" y="4647"/>
                    </a:lnTo>
                    <a:lnTo>
                      <a:pt x="1836" y="4672"/>
                    </a:lnTo>
                    <a:lnTo>
                      <a:pt x="1822" y="4687"/>
                    </a:lnTo>
                    <a:lnTo>
                      <a:pt x="1818" y="4691"/>
                    </a:lnTo>
                    <a:lnTo>
                      <a:pt x="1818" y="4691"/>
                    </a:lnTo>
                    <a:lnTo>
                      <a:pt x="1815" y="4694"/>
                    </a:lnTo>
                    <a:lnTo>
                      <a:pt x="1807" y="4691"/>
                    </a:lnTo>
                    <a:lnTo>
                      <a:pt x="1796" y="4687"/>
                    </a:lnTo>
                    <a:lnTo>
                      <a:pt x="1771" y="4676"/>
                    </a:lnTo>
                    <a:lnTo>
                      <a:pt x="1735" y="4651"/>
                    </a:lnTo>
                    <a:lnTo>
                      <a:pt x="1687" y="4611"/>
                    </a:lnTo>
                    <a:lnTo>
                      <a:pt x="1636" y="4552"/>
                    </a:lnTo>
                    <a:lnTo>
                      <a:pt x="1600" y="4498"/>
                    </a:lnTo>
                    <a:lnTo>
                      <a:pt x="1564" y="4432"/>
                    </a:lnTo>
                    <a:lnTo>
                      <a:pt x="1531" y="4352"/>
                    </a:lnTo>
                    <a:lnTo>
                      <a:pt x="1502" y="4258"/>
                    </a:lnTo>
                    <a:lnTo>
                      <a:pt x="1476" y="4148"/>
                    </a:lnTo>
                    <a:lnTo>
                      <a:pt x="1458" y="4021"/>
                    </a:lnTo>
                    <a:lnTo>
                      <a:pt x="1447" y="3879"/>
                    </a:lnTo>
                    <a:lnTo>
                      <a:pt x="1440" y="3766"/>
                    </a:lnTo>
                    <a:lnTo>
                      <a:pt x="1440" y="3632"/>
                    </a:lnTo>
                    <a:lnTo>
                      <a:pt x="1436" y="3475"/>
                    </a:lnTo>
                    <a:lnTo>
                      <a:pt x="1436" y="3301"/>
                    </a:lnTo>
                    <a:lnTo>
                      <a:pt x="1436" y="3108"/>
                    </a:lnTo>
                    <a:lnTo>
                      <a:pt x="1436" y="2846"/>
                    </a:lnTo>
                    <a:lnTo>
                      <a:pt x="1436" y="2569"/>
                    </a:lnTo>
                    <a:lnTo>
                      <a:pt x="1440" y="2282"/>
                    </a:lnTo>
                    <a:lnTo>
                      <a:pt x="1440" y="1987"/>
                    </a:lnTo>
                    <a:lnTo>
                      <a:pt x="1444" y="1692"/>
                    </a:lnTo>
                    <a:lnTo>
                      <a:pt x="1447" y="1405"/>
                    </a:lnTo>
                    <a:lnTo>
                      <a:pt x="1447" y="1128"/>
                    </a:lnTo>
                    <a:lnTo>
                      <a:pt x="1451" y="870"/>
                    </a:lnTo>
                    <a:lnTo>
                      <a:pt x="1451" y="630"/>
                    </a:lnTo>
                    <a:lnTo>
                      <a:pt x="1451" y="488"/>
                    </a:lnTo>
                    <a:lnTo>
                      <a:pt x="1447" y="360"/>
                    </a:lnTo>
                    <a:lnTo>
                      <a:pt x="1447" y="248"/>
                    </a:lnTo>
                    <a:lnTo>
                      <a:pt x="1444" y="149"/>
                    </a:lnTo>
                    <a:lnTo>
                      <a:pt x="1444" y="73"/>
                    </a:lnTo>
                    <a:lnTo>
                      <a:pt x="1440" y="22"/>
                    </a:lnTo>
                    <a:lnTo>
                      <a:pt x="1178" y="22"/>
                    </a:lnTo>
                    <a:close/>
                    <a:moveTo>
                      <a:pt x="1160" y="0"/>
                    </a:moveTo>
                    <a:lnTo>
                      <a:pt x="1458" y="0"/>
                    </a:lnTo>
                    <a:lnTo>
                      <a:pt x="1458" y="11"/>
                    </a:lnTo>
                    <a:lnTo>
                      <a:pt x="1462" y="69"/>
                    </a:lnTo>
                    <a:lnTo>
                      <a:pt x="1465" y="149"/>
                    </a:lnTo>
                    <a:lnTo>
                      <a:pt x="1469" y="248"/>
                    </a:lnTo>
                    <a:lnTo>
                      <a:pt x="1469" y="360"/>
                    </a:lnTo>
                    <a:lnTo>
                      <a:pt x="1469" y="488"/>
                    </a:lnTo>
                    <a:lnTo>
                      <a:pt x="1469" y="630"/>
                    </a:lnTo>
                    <a:lnTo>
                      <a:pt x="1469" y="870"/>
                    </a:lnTo>
                    <a:lnTo>
                      <a:pt x="1469" y="1128"/>
                    </a:lnTo>
                    <a:lnTo>
                      <a:pt x="1465" y="1405"/>
                    </a:lnTo>
                    <a:lnTo>
                      <a:pt x="1465" y="1692"/>
                    </a:lnTo>
                    <a:lnTo>
                      <a:pt x="1462" y="1987"/>
                    </a:lnTo>
                    <a:lnTo>
                      <a:pt x="1458" y="2282"/>
                    </a:lnTo>
                    <a:lnTo>
                      <a:pt x="1458" y="2569"/>
                    </a:lnTo>
                    <a:lnTo>
                      <a:pt x="1455" y="2849"/>
                    </a:lnTo>
                    <a:lnTo>
                      <a:pt x="1455" y="3108"/>
                    </a:lnTo>
                    <a:lnTo>
                      <a:pt x="1455" y="3301"/>
                    </a:lnTo>
                    <a:lnTo>
                      <a:pt x="1458" y="3475"/>
                    </a:lnTo>
                    <a:lnTo>
                      <a:pt x="1458" y="3632"/>
                    </a:lnTo>
                    <a:lnTo>
                      <a:pt x="1462" y="3766"/>
                    </a:lnTo>
                    <a:lnTo>
                      <a:pt x="1465" y="3879"/>
                    </a:lnTo>
                    <a:lnTo>
                      <a:pt x="1476" y="4017"/>
                    </a:lnTo>
                    <a:lnTo>
                      <a:pt x="1495" y="4141"/>
                    </a:lnTo>
                    <a:lnTo>
                      <a:pt x="1520" y="4247"/>
                    </a:lnTo>
                    <a:lnTo>
                      <a:pt x="1549" y="4338"/>
                    </a:lnTo>
                    <a:lnTo>
                      <a:pt x="1582" y="4418"/>
                    </a:lnTo>
                    <a:lnTo>
                      <a:pt x="1615" y="4480"/>
                    </a:lnTo>
                    <a:lnTo>
                      <a:pt x="1651" y="4534"/>
                    </a:lnTo>
                    <a:lnTo>
                      <a:pt x="1698" y="4592"/>
                    </a:lnTo>
                    <a:lnTo>
                      <a:pt x="1742" y="4632"/>
                    </a:lnTo>
                    <a:lnTo>
                      <a:pt x="1778" y="4654"/>
                    </a:lnTo>
                    <a:lnTo>
                      <a:pt x="1804" y="4669"/>
                    </a:lnTo>
                    <a:lnTo>
                      <a:pt x="1807" y="4669"/>
                    </a:lnTo>
                    <a:lnTo>
                      <a:pt x="1811" y="4669"/>
                    </a:lnTo>
                    <a:lnTo>
                      <a:pt x="1829" y="4654"/>
                    </a:lnTo>
                    <a:lnTo>
                      <a:pt x="1858" y="4632"/>
                    </a:lnTo>
                    <a:lnTo>
                      <a:pt x="1895" y="4603"/>
                    </a:lnTo>
                    <a:lnTo>
                      <a:pt x="1942" y="4571"/>
                    </a:lnTo>
                    <a:lnTo>
                      <a:pt x="2000" y="4538"/>
                    </a:lnTo>
                    <a:lnTo>
                      <a:pt x="2095" y="4487"/>
                    </a:lnTo>
                    <a:lnTo>
                      <a:pt x="2200" y="4443"/>
                    </a:lnTo>
                    <a:lnTo>
                      <a:pt x="2316" y="4410"/>
                    </a:lnTo>
                    <a:lnTo>
                      <a:pt x="2440" y="4400"/>
                    </a:lnTo>
                    <a:lnTo>
                      <a:pt x="2451" y="4400"/>
                    </a:lnTo>
                    <a:lnTo>
                      <a:pt x="2531" y="4407"/>
                    </a:lnTo>
                    <a:lnTo>
                      <a:pt x="2604" y="4429"/>
                    </a:lnTo>
                    <a:lnTo>
                      <a:pt x="2673" y="4461"/>
                    </a:lnTo>
                    <a:lnTo>
                      <a:pt x="2731" y="4505"/>
                    </a:lnTo>
                    <a:lnTo>
                      <a:pt x="2786" y="4556"/>
                    </a:lnTo>
                    <a:lnTo>
                      <a:pt x="2833" y="4618"/>
                    </a:lnTo>
                    <a:lnTo>
                      <a:pt x="2884" y="4698"/>
                    </a:lnTo>
                    <a:lnTo>
                      <a:pt x="2920" y="4785"/>
                    </a:lnTo>
                    <a:lnTo>
                      <a:pt x="2953" y="4880"/>
                    </a:lnTo>
                    <a:lnTo>
                      <a:pt x="2971" y="4982"/>
                    </a:lnTo>
                    <a:lnTo>
                      <a:pt x="2986" y="5084"/>
                    </a:lnTo>
                    <a:lnTo>
                      <a:pt x="2989" y="5138"/>
                    </a:lnTo>
                    <a:lnTo>
                      <a:pt x="2978" y="5255"/>
                    </a:lnTo>
                    <a:lnTo>
                      <a:pt x="2953" y="5371"/>
                    </a:lnTo>
                    <a:lnTo>
                      <a:pt x="2917" y="5495"/>
                    </a:lnTo>
                    <a:lnTo>
                      <a:pt x="2862" y="5622"/>
                    </a:lnTo>
                    <a:lnTo>
                      <a:pt x="2800" y="5750"/>
                    </a:lnTo>
                    <a:lnTo>
                      <a:pt x="2724" y="5877"/>
                    </a:lnTo>
                    <a:lnTo>
                      <a:pt x="2644" y="6004"/>
                    </a:lnTo>
                    <a:lnTo>
                      <a:pt x="2553" y="6132"/>
                    </a:lnTo>
                    <a:lnTo>
                      <a:pt x="2491" y="6204"/>
                    </a:lnTo>
                    <a:lnTo>
                      <a:pt x="2415" y="6263"/>
                    </a:lnTo>
                    <a:lnTo>
                      <a:pt x="2324" y="6314"/>
                    </a:lnTo>
                    <a:lnTo>
                      <a:pt x="2226" y="6354"/>
                    </a:lnTo>
                    <a:lnTo>
                      <a:pt x="2116" y="6383"/>
                    </a:lnTo>
                    <a:lnTo>
                      <a:pt x="1975" y="6412"/>
                    </a:lnTo>
                    <a:lnTo>
                      <a:pt x="1822" y="6430"/>
                    </a:lnTo>
                    <a:lnTo>
                      <a:pt x="1673" y="6441"/>
                    </a:lnTo>
                    <a:lnTo>
                      <a:pt x="1524" y="6441"/>
                    </a:lnTo>
                    <a:lnTo>
                      <a:pt x="1356" y="6441"/>
                    </a:lnTo>
                    <a:lnTo>
                      <a:pt x="1200" y="6434"/>
                    </a:lnTo>
                    <a:lnTo>
                      <a:pt x="1065" y="6423"/>
                    </a:lnTo>
                    <a:lnTo>
                      <a:pt x="974" y="6412"/>
                    </a:lnTo>
                    <a:lnTo>
                      <a:pt x="894" y="6386"/>
                    </a:lnTo>
                    <a:lnTo>
                      <a:pt x="829" y="6357"/>
                    </a:lnTo>
                    <a:lnTo>
                      <a:pt x="778" y="6321"/>
                    </a:lnTo>
                    <a:lnTo>
                      <a:pt x="734" y="6277"/>
                    </a:lnTo>
                    <a:lnTo>
                      <a:pt x="705" y="6233"/>
                    </a:lnTo>
                    <a:lnTo>
                      <a:pt x="676" y="6186"/>
                    </a:lnTo>
                    <a:lnTo>
                      <a:pt x="662" y="6139"/>
                    </a:lnTo>
                    <a:lnTo>
                      <a:pt x="654" y="6102"/>
                    </a:lnTo>
                    <a:lnTo>
                      <a:pt x="651" y="6077"/>
                    </a:lnTo>
                    <a:lnTo>
                      <a:pt x="651" y="6073"/>
                    </a:lnTo>
                    <a:lnTo>
                      <a:pt x="643" y="6070"/>
                    </a:lnTo>
                    <a:lnTo>
                      <a:pt x="636" y="6066"/>
                    </a:lnTo>
                    <a:lnTo>
                      <a:pt x="625" y="6062"/>
                    </a:lnTo>
                    <a:lnTo>
                      <a:pt x="614" y="6062"/>
                    </a:lnTo>
                    <a:lnTo>
                      <a:pt x="600" y="6059"/>
                    </a:lnTo>
                    <a:lnTo>
                      <a:pt x="593" y="6062"/>
                    </a:lnTo>
                    <a:lnTo>
                      <a:pt x="585" y="6062"/>
                    </a:lnTo>
                    <a:lnTo>
                      <a:pt x="574" y="6070"/>
                    </a:lnTo>
                    <a:lnTo>
                      <a:pt x="563" y="6073"/>
                    </a:lnTo>
                    <a:lnTo>
                      <a:pt x="556" y="6081"/>
                    </a:lnTo>
                    <a:lnTo>
                      <a:pt x="545" y="6092"/>
                    </a:lnTo>
                    <a:lnTo>
                      <a:pt x="538" y="6099"/>
                    </a:lnTo>
                    <a:lnTo>
                      <a:pt x="531" y="6106"/>
                    </a:lnTo>
                    <a:lnTo>
                      <a:pt x="527" y="6110"/>
                    </a:lnTo>
                    <a:lnTo>
                      <a:pt x="523" y="6110"/>
                    </a:lnTo>
                    <a:lnTo>
                      <a:pt x="520" y="6113"/>
                    </a:lnTo>
                    <a:lnTo>
                      <a:pt x="516" y="6113"/>
                    </a:lnTo>
                    <a:lnTo>
                      <a:pt x="513" y="6113"/>
                    </a:lnTo>
                    <a:lnTo>
                      <a:pt x="509" y="6113"/>
                    </a:lnTo>
                    <a:lnTo>
                      <a:pt x="494" y="6113"/>
                    </a:lnTo>
                    <a:lnTo>
                      <a:pt x="480" y="6117"/>
                    </a:lnTo>
                    <a:lnTo>
                      <a:pt x="458" y="6117"/>
                    </a:lnTo>
                    <a:lnTo>
                      <a:pt x="447" y="6121"/>
                    </a:lnTo>
                    <a:lnTo>
                      <a:pt x="433" y="6124"/>
                    </a:lnTo>
                    <a:lnTo>
                      <a:pt x="422" y="6132"/>
                    </a:lnTo>
                    <a:lnTo>
                      <a:pt x="414" y="6135"/>
                    </a:lnTo>
                    <a:lnTo>
                      <a:pt x="411" y="6139"/>
                    </a:lnTo>
                    <a:lnTo>
                      <a:pt x="411" y="6142"/>
                    </a:lnTo>
                    <a:lnTo>
                      <a:pt x="407" y="6150"/>
                    </a:lnTo>
                    <a:lnTo>
                      <a:pt x="403" y="6161"/>
                    </a:lnTo>
                    <a:lnTo>
                      <a:pt x="403" y="6175"/>
                    </a:lnTo>
                    <a:lnTo>
                      <a:pt x="396" y="6208"/>
                    </a:lnTo>
                    <a:lnTo>
                      <a:pt x="396" y="6237"/>
                    </a:lnTo>
                    <a:lnTo>
                      <a:pt x="393" y="6244"/>
                    </a:lnTo>
                    <a:lnTo>
                      <a:pt x="393" y="6248"/>
                    </a:lnTo>
                    <a:lnTo>
                      <a:pt x="393" y="6252"/>
                    </a:lnTo>
                    <a:lnTo>
                      <a:pt x="393" y="6259"/>
                    </a:lnTo>
                    <a:lnTo>
                      <a:pt x="389" y="6259"/>
                    </a:lnTo>
                    <a:lnTo>
                      <a:pt x="389" y="6259"/>
                    </a:lnTo>
                    <a:lnTo>
                      <a:pt x="385" y="6263"/>
                    </a:lnTo>
                    <a:lnTo>
                      <a:pt x="385" y="6263"/>
                    </a:lnTo>
                    <a:lnTo>
                      <a:pt x="378" y="6266"/>
                    </a:lnTo>
                    <a:lnTo>
                      <a:pt x="374" y="6266"/>
                    </a:lnTo>
                    <a:lnTo>
                      <a:pt x="363" y="6277"/>
                    </a:lnTo>
                    <a:lnTo>
                      <a:pt x="353" y="6288"/>
                    </a:lnTo>
                    <a:lnTo>
                      <a:pt x="349" y="6295"/>
                    </a:lnTo>
                    <a:lnTo>
                      <a:pt x="345" y="6303"/>
                    </a:lnTo>
                    <a:lnTo>
                      <a:pt x="345" y="6303"/>
                    </a:lnTo>
                    <a:lnTo>
                      <a:pt x="345" y="6310"/>
                    </a:lnTo>
                    <a:lnTo>
                      <a:pt x="349" y="6321"/>
                    </a:lnTo>
                    <a:lnTo>
                      <a:pt x="353" y="6335"/>
                    </a:lnTo>
                    <a:lnTo>
                      <a:pt x="360" y="6350"/>
                    </a:lnTo>
                    <a:lnTo>
                      <a:pt x="367" y="6368"/>
                    </a:lnTo>
                    <a:lnTo>
                      <a:pt x="374" y="6383"/>
                    </a:lnTo>
                    <a:lnTo>
                      <a:pt x="382" y="6397"/>
                    </a:lnTo>
                    <a:lnTo>
                      <a:pt x="385" y="6404"/>
                    </a:lnTo>
                    <a:lnTo>
                      <a:pt x="389" y="6412"/>
                    </a:lnTo>
                    <a:lnTo>
                      <a:pt x="389" y="6412"/>
                    </a:lnTo>
                    <a:lnTo>
                      <a:pt x="393" y="6419"/>
                    </a:lnTo>
                    <a:lnTo>
                      <a:pt x="389" y="6423"/>
                    </a:lnTo>
                    <a:lnTo>
                      <a:pt x="385" y="6423"/>
                    </a:lnTo>
                    <a:lnTo>
                      <a:pt x="385" y="6426"/>
                    </a:lnTo>
                    <a:lnTo>
                      <a:pt x="382" y="6430"/>
                    </a:lnTo>
                    <a:lnTo>
                      <a:pt x="378" y="6437"/>
                    </a:lnTo>
                    <a:lnTo>
                      <a:pt x="371" y="6452"/>
                    </a:lnTo>
                    <a:lnTo>
                      <a:pt x="363" y="6466"/>
                    </a:lnTo>
                    <a:lnTo>
                      <a:pt x="360" y="6477"/>
                    </a:lnTo>
                    <a:lnTo>
                      <a:pt x="360" y="6485"/>
                    </a:lnTo>
                    <a:lnTo>
                      <a:pt x="360" y="6485"/>
                    </a:lnTo>
                    <a:lnTo>
                      <a:pt x="360" y="6499"/>
                    </a:lnTo>
                    <a:lnTo>
                      <a:pt x="367" y="6510"/>
                    </a:lnTo>
                    <a:lnTo>
                      <a:pt x="374" y="6521"/>
                    </a:lnTo>
                    <a:lnTo>
                      <a:pt x="378" y="6528"/>
                    </a:lnTo>
                    <a:lnTo>
                      <a:pt x="385" y="6535"/>
                    </a:lnTo>
                    <a:lnTo>
                      <a:pt x="389" y="6539"/>
                    </a:lnTo>
                    <a:lnTo>
                      <a:pt x="393" y="6543"/>
                    </a:lnTo>
                    <a:lnTo>
                      <a:pt x="393" y="6543"/>
                    </a:lnTo>
                    <a:lnTo>
                      <a:pt x="396" y="6546"/>
                    </a:lnTo>
                    <a:lnTo>
                      <a:pt x="403" y="6761"/>
                    </a:lnTo>
                    <a:lnTo>
                      <a:pt x="233" y="6859"/>
                    </a:lnTo>
                    <a:lnTo>
                      <a:pt x="229" y="6859"/>
                    </a:lnTo>
                    <a:lnTo>
                      <a:pt x="222" y="6859"/>
                    </a:lnTo>
                    <a:lnTo>
                      <a:pt x="203" y="6852"/>
                    </a:lnTo>
                    <a:lnTo>
                      <a:pt x="178" y="6837"/>
                    </a:lnTo>
                    <a:lnTo>
                      <a:pt x="149" y="6805"/>
                    </a:lnTo>
                    <a:lnTo>
                      <a:pt x="120" y="6768"/>
                    </a:lnTo>
                    <a:lnTo>
                      <a:pt x="94" y="6714"/>
                    </a:lnTo>
                    <a:lnTo>
                      <a:pt x="65" y="6645"/>
                    </a:lnTo>
                    <a:lnTo>
                      <a:pt x="40" y="6554"/>
                    </a:lnTo>
                    <a:lnTo>
                      <a:pt x="14" y="6445"/>
                    </a:lnTo>
                    <a:lnTo>
                      <a:pt x="3" y="6364"/>
                    </a:lnTo>
                    <a:lnTo>
                      <a:pt x="0" y="6292"/>
                    </a:lnTo>
                    <a:lnTo>
                      <a:pt x="7" y="6208"/>
                    </a:lnTo>
                    <a:lnTo>
                      <a:pt x="22" y="6132"/>
                    </a:lnTo>
                    <a:lnTo>
                      <a:pt x="43" y="6066"/>
                    </a:lnTo>
                    <a:lnTo>
                      <a:pt x="76" y="6008"/>
                    </a:lnTo>
                    <a:lnTo>
                      <a:pt x="109" y="5957"/>
                    </a:lnTo>
                    <a:lnTo>
                      <a:pt x="171" y="5880"/>
                    </a:lnTo>
                    <a:lnTo>
                      <a:pt x="229" y="5822"/>
                    </a:lnTo>
                    <a:lnTo>
                      <a:pt x="276" y="5768"/>
                    </a:lnTo>
                    <a:lnTo>
                      <a:pt x="313" y="5731"/>
                    </a:lnTo>
                    <a:lnTo>
                      <a:pt x="356" y="5706"/>
                    </a:lnTo>
                    <a:lnTo>
                      <a:pt x="403" y="5691"/>
                    </a:lnTo>
                    <a:lnTo>
                      <a:pt x="473" y="5680"/>
                    </a:lnTo>
                    <a:lnTo>
                      <a:pt x="542" y="5677"/>
                    </a:lnTo>
                    <a:lnTo>
                      <a:pt x="578" y="5677"/>
                    </a:lnTo>
                    <a:lnTo>
                      <a:pt x="607" y="5673"/>
                    </a:lnTo>
                    <a:lnTo>
                      <a:pt x="618" y="5669"/>
                    </a:lnTo>
                    <a:lnTo>
                      <a:pt x="625" y="5662"/>
                    </a:lnTo>
                    <a:lnTo>
                      <a:pt x="654" y="5637"/>
                    </a:lnTo>
                    <a:lnTo>
                      <a:pt x="691" y="5611"/>
                    </a:lnTo>
                    <a:lnTo>
                      <a:pt x="742" y="5586"/>
                    </a:lnTo>
                    <a:lnTo>
                      <a:pt x="800" y="5568"/>
                    </a:lnTo>
                    <a:lnTo>
                      <a:pt x="869" y="5560"/>
                    </a:lnTo>
                    <a:lnTo>
                      <a:pt x="894" y="5564"/>
                    </a:lnTo>
                    <a:lnTo>
                      <a:pt x="920" y="5564"/>
                    </a:lnTo>
                    <a:lnTo>
                      <a:pt x="967" y="5582"/>
                    </a:lnTo>
                    <a:lnTo>
                      <a:pt x="1014" y="5611"/>
                    </a:lnTo>
                    <a:lnTo>
                      <a:pt x="1062" y="5648"/>
                    </a:lnTo>
                    <a:lnTo>
                      <a:pt x="1113" y="5677"/>
                    </a:lnTo>
                    <a:lnTo>
                      <a:pt x="1145" y="5691"/>
                    </a:lnTo>
                    <a:lnTo>
                      <a:pt x="1178" y="5695"/>
                    </a:lnTo>
                    <a:lnTo>
                      <a:pt x="1182" y="5695"/>
                    </a:lnTo>
                    <a:lnTo>
                      <a:pt x="1233" y="5688"/>
                    </a:lnTo>
                    <a:lnTo>
                      <a:pt x="1276" y="5673"/>
                    </a:lnTo>
                    <a:lnTo>
                      <a:pt x="1316" y="5651"/>
                    </a:lnTo>
                    <a:lnTo>
                      <a:pt x="1364" y="5608"/>
                    </a:lnTo>
                    <a:lnTo>
                      <a:pt x="1407" y="5553"/>
                    </a:lnTo>
                    <a:lnTo>
                      <a:pt x="1455" y="5473"/>
                    </a:lnTo>
                    <a:lnTo>
                      <a:pt x="1495" y="5393"/>
                    </a:lnTo>
                    <a:lnTo>
                      <a:pt x="1535" y="5316"/>
                    </a:lnTo>
                    <a:lnTo>
                      <a:pt x="1553" y="5280"/>
                    </a:lnTo>
                    <a:lnTo>
                      <a:pt x="1556" y="5233"/>
                    </a:lnTo>
                    <a:lnTo>
                      <a:pt x="1549" y="5171"/>
                    </a:lnTo>
                    <a:lnTo>
                      <a:pt x="1535" y="5105"/>
                    </a:lnTo>
                    <a:lnTo>
                      <a:pt x="1509" y="5029"/>
                    </a:lnTo>
                    <a:lnTo>
                      <a:pt x="1476" y="4949"/>
                    </a:lnTo>
                    <a:lnTo>
                      <a:pt x="1425" y="4833"/>
                    </a:lnTo>
                    <a:lnTo>
                      <a:pt x="1364" y="4712"/>
                    </a:lnTo>
                    <a:lnTo>
                      <a:pt x="1305" y="4585"/>
                    </a:lnTo>
                    <a:lnTo>
                      <a:pt x="1262" y="4483"/>
                    </a:lnTo>
                    <a:lnTo>
                      <a:pt x="1229" y="4367"/>
                    </a:lnTo>
                    <a:lnTo>
                      <a:pt x="1204" y="4239"/>
                    </a:lnTo>
                    <a:lnTo>
                      <a:pt x="1182" y="4105"/>
                    </a:lnTo>
                    <a:lnTo>
                      <a:pt x="1164" y="3963"/>
                    </a:lnTo>
                    <a:lnTo>
                      <a:pt x="1145" y="3719"/>
                    </a:lnTo>
                    <a:lnTo>
                      <a:pt x="1131" y="3475"/>
                    </a:lnTo>
                    <a:lnTo>
                      <a:pt x="1120" y="3239"/>
                    </a:lnTo>
                    <a:lnTo>
                      <a:pt x="1116" y="3170"/>
                    </a:lnTo>
                    <a:lnTo>
                      <a:pt x="1113" y="3079"/>
                    </a:lnTo>
                    <a:lnTo>
                      <a:pt x="1113" y="2966"/>
                    </a:lnTo>
                    <a:lnTo>
                      <a:pt x="1113" y="2838"/>
                    </a:lnTo>
                    <a:lnTo>
                      <a:pt x="1113" y="2704"/>
                    </a:lnTo>
                    <a:lnTo>
                      <a:pt x="1113" y="2555"/>
                    </a:lnTo>
                    <a:lnTo>
                      <a:pt x="1116" y="2398"/>
                    </a:lnTo>
                    <a:lnTo>
                      <a:pt x="1116" y="2231"/>
                    </a:lnTo>
                    <a:lnTo>
                      <a:pt x="1120" y="2060"/>
                    </a:lnTo>
                    <a:lnTo>
                      <a:pt x="1124" y="1881"/>
                    </a:lnTo>
                    <a:lnTo>
                      <a:pt x="1124" y="1703"/>
                    </a:lnTo>
                    <a:lnTo>
                      <a:pt x="1127" y="1525"/>
                    </a:lnTo>
                    <a:lnTo>
                      <a:pt x="1131" y="1347"/>
                    </a:lnTo>
                    <a:lnTo>
                      <a:pt x="1134" y="1172"/>
                    </a:lnTo>
                    <a:lnTo>
                      <a:pt x="1138" y="1001"/>
                    </a:lnTo>
                    <a:lnTo>
                      <a:pt x="1142" y="841"/>
                    </a:lnTo>
                    <a:lnTo>
                      <a:pt x="1145" y="684"/>
                    </a:lnTo>
                    <a:lnTo>
                      <a:pt x="1149" y="542"/>
                    </a:lnTo>
                    <a:lnTo>
                      <a:pt x="1149" y="415"/>
                    </a:lnTo>
                    <a:lnTo>
                      <a:pt x="1153" y="299"/>
                    </a:lnTo>
                    <a:lnTo>
                      <a:pt x="1156" y="200"/>
                    </a:lnTo>
                    <a:lnTo>
                      <a:pt x="1156" y="120"/>
                    </a:lnTo>
                    <a:lnTo>
                      <a:pt x="1160" y="62"/>
                    </a:lnTo>
                    <a:lnTo>
                      <a:pt x="1160" y="26"/>
                    </a:lnTo>
                    <a:lnTo>
                      <a:pt x="1160" y="11"/>
                    </a:lnTo>
                    <a:lnTo>
                      <a:pt x="116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88906" name="Freeform 138"/>
              <p:cNvSpPr>
                <a:spLocks/>
              </p:cNvSpPr>
              <p:nvPr/>
            </p:nvSpPr>
            <p:spPr bwMode="auto">
              <a:xfrm>
                <a:off x="2673" y="6288"/>
                <a:ext cx="4124" cy="1506"/>
              </a:xfrm>
              <a:custGeom>
                <a:avLst/>
                <a:gdLst/>
                <a:ahLst/>
                <a:cxnLst>
                  <a:cxn ang="0">
                    <a:pos x="3688" y="36"/>
                  </a:cxn>
                  <a:cxn ang="0">
                    <a:pos x="3830" y="84"/>
                  </a:cxn>
                  <a:cxn ang="0">
                    <a:pos x="4012" y="105"/>
                  </a:cxn>
                  <a:cxn ang="0">
                    <a:pos x="4117" y="244"/>
                  </a:cxn>
                  <a:cxn ang="0">
                    <a:pos x="4095" y="418"/>
                  </a:cxn>
                  <a:cxn ang="0">
                    <a:pos x="3957" y="524"/>
                  </a:cxn>
                  <a:cxn ang="0">
                    <a:pos x="3801" y="527"/>
                  </a:cxn>
                  <a:cxn ang="0">
                    <a:pos x="3724" y="695"/>
                  </a:cxn>
                  <a:cxn ang="0">
                    <a:pos x="3575" y="764"/>
                  </a:cxn>
                  <a:cxn ang="0">
                    <a:pos x="3502" y="859"/>
                  </a:cxn>
                  <a:cxn ang="0">
                    <a:pos x="3346" y="920"/>
                  </a:cxn>
                  <a:cxn ang="0">
                    <a:pos x="3346" y="957"/>
                  </a:cxn>
                  <a:cxn ang="0">
                    <a:pos x="3244" y="1131"/>
                  </a:cxn>
                  <a:cxn ang="0">
                    <a:pos x="2997" y="1222"/>
                  </a:cxn>
                  <a:cxn ang="0">
                    <a:pos x="2826" y="1281"/>
                  </a:cxn>
                  <a:cxn ang="0">
                    <a:pos x="2579" y="1375"/>
                  </a:cxn>
                  <a:cxn ang="0">
                    <a:pos x="2371" y="1466"/>
                  </a:cxn>
                  <a:cxn ang="0">
                    <a:pos x="2124" y="1506"/>
                  </a:cxn>
                  <a:cxn ang="0">
                    <a:pos x="1895" y="1448"/>
                  </a:cxn>
                  <a:cxn ang="0">
                    <a:pos x="1651" y="1506"/>
                  </a:cxn>
                  <a:cxn ang="0">
                    <a:pos x="1386" y="1426"/>
                  </a:cxn>
                  <a:cxn ang="0">
                    <a:pos x="1233" y="1266"/>
                  </a:cxn>
                  <a:cxn ang="0">
                    <a:pos x="1040" y="1277"/>
                  </a:cxn>
                  <a:cxn ang="0">
                    <a:pos x="855" y="1172"/>
                  </a:cxn>
                  <a:cxn ang="0">
                    <a:pos x="738" y="1073"/>
                  </a:cxn>
                  <a:cxn ang="0">
                    <a:pos x="546" y="1041"/>
                  </a:cxn>
                  <a:cxn ang="0">
                    <a:pos x="422" y="877"/>
                  </a:cxn>
                  <a:cxn ang="0">
                    <a:pos x="415" y="764"/>
                  </a:cxn>
                  <a:cxn ang="0">
                    <a:pos x="200" y="797"/>
                  </a:cxn>
                  <a:cxn ang="0">
                    <a:pos x="36" y="669"/>
                  </a:cxn>
                  <a:cxn ang="0">
                    <a:pos x="7" y="462"/>
                  </a:cxn>
                  <a:cxn ang="0">
                    <a:pos x="135" y="298"/>
                  </a:cxn>
                  <a:cxn ang="0">
                    <a:pos x="335" y="269"/>
                  </a:cxn>
                  <a:cxn ang="0">
                    <a:pos x="484" y="215"/>
                  </a:cxn>
                  <a:cxn ang="0">
                    <a:pos x="677" y="196"/>
                  </a:cxn>
                  <a:cxn ang="0">
                    <a:pos x="844" y="331"/>
                  </a:cxn>
                  <a:cxn ang="0">
                    <a:pos x="975" y="342"/>
                  </a:cxn>
                  <a:cxn ang="0">
                    <a:pos x="1168" y="371"/>
                  </a:cxn>
                  <a:cxn ang="0">
                    <a:pos x="1335" y="447"/>
                  </a:cxn>
                  <a:cxn ang="0">
                    <a:pos x="1560" y="517"/>
                  </a:cxn>
                  <a:cxn ang="0">
                    <a:pos x="1684" y="586"/>
                  </a:cxn>
                  <a:cxn ang="0">
                    <a:pos x="1844" y="538"/>
                  </a:cxn>
                  <a:cxn ang="0">
                    <a:pos x="1982" y="640"/>
                  </a:cxn>
                  <a:cxn ang="0">
                    <a:pos x="2095" y="600"/>
                  </a:cxn>
                  <a:cxn ang="0">
                    <a:pos x="2266" y="589"/>
                  </a:cxn>
                  <a:cxn ang="0">
                    <a:pos x="2371" y="600"/>
                  </a:cxn>
                  <a:cxn ang="0">
                    <a:pos x="2524" y="524"/>
                  </a:cxn>
                  <a:cxn ang="0">
                    <a:pos x="2695" y="582"/>
                  </a:cxn>
                  <a:cxn ang="0">
                    <a:pos x="2840" y="546"/>
                  </a:cxn>
                  <a:cxn ang="0">
                    <a:pos x="3070" y="520"/>
                  </a:cxn>
                  <a:cxn ang="0">
                    <a:pos x="3124" y="458"/>
                  </a:cxn>
                  <a:cxn ang="0">
                    <a:pos x="3190" y="302"/>
                  </a:cxn>
                  <a:cxn ang="0">
                    <a:pos x="3346" y="236"/>
                  </a:cxn>
                  <a:cxn ang="0">
                    <a:pos x="3353" y="160"/>
                  </a:cxn>
                  <a:cxn ang="0">
                    <a:pos x="3455" y="29"/>
                  </a:cxn>
                </a:cxnLst>
                <a:rect l="0" t="0" r="r" b="b"/>
                <a:pathLst>
                  <a:path w="4124" h="1506">
                    <a:moveTo>
                      <a:pt x="3568" y="0"/>
                    </a:moveTo>
                    <a:lnTo>
                      <a:pt x="3630" y="7"/>
                    </a:lnTo>
                    <a:lnTo>
                      <a:pt x="3688" y="36"/>
                    </a:lnTo>
                    <a:lnTo>
                      <a:pt x="3735" y="76"/>
                    </a:lnTo>
                    <a:lnTo>
                      <a:pt x="3761" y="73"/>
                    </a:lnTo>
                    <a:lnTo>
                      <a:pt x="3830" y="84"/>
                    </a:lnTo>
                    <a:lnTo>
                      <a:pt x="3895" y="73"/>
                    </a:lnTo>
                    <a:lnTo>
                      <a:pt x="3957" y="80"/>
                    </a:lnTo>
                    <a:lnTo>
                      <a:pt x="4012" y="105"/>
                    </a:lnTo>
                    <a:lnTo>
                      <a:pt x="4059" y="142"/>
                    </a:lnTo>
                    <a:lnTo>
                      <a:pt x="4095" y="185"/>
                    </a:lnTo>
                    <a:lnTo>
                      <a:pt x="4117" y="244"/>
                    </a:lnTo>
                    <a:lnTo>
                      <a:pt x="4124" y="302"/>
                    </a:lnTo>
                    <a:lnTo>
                      <a:pt x="4117" y="364"/>
                    </a:lnTo>
                    <a:lnTo>
                      <a:pt x="4095" y="418"/>
                    </a:lnTo>
                    <a:lnTo>
                      <a:pt x="4059" y="466"/>
                    </a:lnTo>
                    <a:lnTo>
                      <a:pt x="4012" y="502"/>
                    </a:lnTo>
                    <a:lnTo>
                      <a:pt x="3957" y="524"/>
                    </a:lnTo>
                    <a:lnTo>
                      <a:pt x="3895" y="531"/>
                    </a:lnTo>
                    <a:lnTo>
                      <a:pt x="3830" y="524"/>
                    </a:lnTo>
                    <a:lnTo>
                      <a:pt x="3801" y="527"/>
                    </a:lnTo>
                    <a:lnTo>
                      <a:pt x="3786" y="593"/>
                    </a:lnTo>
                    <a:lnTo>
                      <a:pt x="3761" y="648"/>
                    </a:lnTo>
                    <a:lnTo>
                      <a:pt x="3724" y="695"/>
                    </a:lnTo>
                    <a:lnTo>
                      <a:pt x="3681" y="731"/>
                    </a:lnTo>
                    <a:lnTo>
                      <a:pt x="3630" y="753"/>
                    </a:lnTo>
                    <a:lnTo>
                      <a:pt x="3575" y="764"/>
                    </a:lnTo>
                    <a:lnTo>
                      <a:pt x="3564" y="760"/>
                    </a:lnTo>
                    <a:lnTo>
                      <a:pt x="3539" y="815"/>
                    </a:lnTo>
                    <a:lnTo>
                      <a:pt x="3502" y="859"/>
                    </a:lnTo>
                    <a:lnTo>
                      <a:pt x="3459" y="891"/>
                    </a:lnTo>
                    <a:lnTo>
                      <a:pt x="3404" y="913"/>
                    </a:lnTo>
                    <a:lnTo>
                      <a:pt x="3346" y="920"/>
                    </a:lnTo>
                    <a:lnTo>
                      <a:pt x="3342" y="920"/>
                    </a:lnTo>
                    <a:lnTo>
                      <a:pt x="3346" y="939"/>
                    </a:lnTo>
                    <a:lnTo>
                      <a:pt x="3346" y="957"/>
                    </a:lnTo>
                    <a:lnTo>
                      <a:pt x="3331" y="1019"/>
                    </a:lnTo>
                    <a:lnTo>
                      <a:pt x="3299" y="1081"/>
                    </a:lnTo>
                    <a:lnTo>
                      <a:pt x="3244" y="1131"/>
                    </a:lnTo>
                    <a:lnTo>
                      <a:pt x="3175" y="1172"/>
                    </a:lnTo>
                    <a:lnTo>
                      <a:pt x="3091" y="1204"/>
                    </a:lnTo>
                    <a:lnTo>
                      <a:pt x="2997" y="1222"/>
                    </a:lnTo>
                    <a:lnTo>
                      <a:pt x="2895" y="1230"/>
                    </a:lnTo>
                    <a:lnTo>
                      <a:pt x="2880" y="1226"/>
                    </a:lnTo>
                    <a:lnTo>
                      <a:pt x="2826" y="1281"/>
                    </a:lnTo>
                    <a:lnTo>
                      <a:pt x="2757" y="1324"/>
                    </a:lnTo>
                    <a:lnTo>
                      <a:pt x="2673" y="1353"/>
                    </a:lnTo>
                    <a:lnTo>
                      <a:pt x="2579" y="1375"/>
                    </a:lnTo>
                    <a:lnTo>
                      <a:pt x="2477" y="1379"/>
                    </a:lnTo>
                    <a:lnTo>
                      <a:pt x="2433" y="1430"/>
                    </a:lnTo>
                    <a:lnTo>
                      <a:pt x="2371" y="1466"/>
                    </a:lnTo>
                    <a:lnTo>
                      <a:pt x="2299" y="1492"/>
                    </a:lnTo>
                    <a:lnTo>
                      <a:pt x="2215" y="1506"/>
                    </a:lnTo>
                    <a:lnTo>
                      <a:pt x="2124" y="1506"/>
                    </a:lnTo>
                    <a:lnTo>
                      <a:pt x="2026" y="1492"/>
                    </a:lnTo>
                    <a:lnTo>
                      <a:pt x="1957" y="1474"/>
                    </a:lnTo>
                    <a:lnTo>
                      <a:pt x="1895" y="1448"/>
                    </a:lnTo>
                    <a:lnTo>
                      <a:pt x="1826" y="1481"/>
                    </a:lnTo>
                    <a:lnTo>
                      <a:pt x="1742" y="1503"/>
                    </a:lnTo>
                    <a:lnTo>
                      <a:pt x="1651" y="1506"/>
                    </a:lnTo>
                    <a:lnTo>
                      <a:pt x="1553" y="1492"/>
                    </a:lnTo>
                    <a:lnTo>
                      <a:pt x="1462" y="1466"/>
                    </a:lnTo>
                    <a:lnTo>
                      <a:pt x="1386" y="1426"/>
                    </a:lnTo>
                    <a:lnTo>
                      <a:pt x="1320" y="1379"/>
                    </a:lnTo>
                    <a:lnTo>
                      <a:pt x="1266" y="1324"/>
                    </a:lnTo>
                    <a:lnTo>
                      <a:pt x="1233" y="1266"/>
                    </a:lnTo>
                    <a:lnTo>
                      <a:pt x="1171" y="1281"/>
                    </a:lnTo>
                    <a:lnTo>
                      <a:pt x="1106" y="1284"/>
                    </a:lnTo>
                    <a:lnTo>
                      <a:pt x="1040" y="1277"/>
                    </a:lnTo>
                    <a:lnTo>
                      <a:pt x="967" y="1252"/>
                    </a:lnTo>
                    <a:lnTo>
                      <a:pt x="906" y="1215"/>
                    </a:lnTo>
                    <a:lnTo>
                      <a:pt x="855" y="1172"/>
                    </a:lnTo>
                    <a:lnTo>
                      <a:pt x="815" y="1117"/>
                    </a:lnTo>
                    <a:lnTo>
                      <a:pt x="789" y="1059"/>
                    </a:lnTo>
                    <a:lnTo>
                      <a:pt x="738" y="1073"/>
                    </a:lnTo>
                    <a:lnTo>
                      <a:pt x="684" y="1077"/>
                    </a:lnTo>
                    <a:lnTo>
                      <a:pt x="611" y="1070"/>
                    </a:lnTo>
                    <a:lnTo>
                      <a:pt x="546" y="1041"/>
                    </a:lnTo>
                    <a:lnTo>
                      <a:pt x="491" y="997"/>
                    </a:lnTo>
                    <a:lnTo>
                      <a:pt x="447" y="942"/>
                    </a:lnTo>
                    <a:lnTo>
                      <a:pt x="422" y="877"/>
                    </a:lnTo>
                    <a:lnTo>
                      <a:pt x="411" y="804"/>
                    </a:lnTo>
                    <a:lnTo>
                      <a:pt x="411" y="786"/>
                    </a:lnTo>
                    <a:lnTo>
                      <a:pt x="415" y="764"/>
                    </a:lnTo>
                    <a:lnTo>
                      <a:pt x="349" y="793"/>
                    </a:lnTo>
                    <a:lnTo>
                      <a:pt x="273" y="804"/>
                    </a:lnTo>
                    <a:lnTo>
                      <a:pt x="200" y="797"/>
                    </a:lnTo>
                    <a:lnTo>
                      <a:pt x="135" y="768"/>
                    </a:lnTo>
                    <a:lnTo>
                      <a:pt x="80" y="728"/>
                    </a:lnTo>
                    <a:lnTo>
                      <a:pt x="36" y="669"/>
                    </a:lnTo>
                    <a:lnTo>
                      <a:pt x="7" y="604"/>
                    </a:lnTo>
                    <a:lnTo>
                      <a:pt x="0" y="531"/>
                    </a:lnTo>
                    <a:lnTo>
                      <a:pt x="7" y="462"/>
                    </a:lnTo>
                    <a:lnTo>
                      <a:pt x="36" y="396"/>
                    </a:lnTo>
                    <a:lnTo>
                      <a:pt x="80" y="338"/>
                    </a:lnTo>
                    <a:lnTo>
                      <a:pt x="135" y="298"/>
                    </a:lnTo>
                    <a:lnTo>
                      <a:pt x="200" y="269"/>
                    </a:lnTo>
                    <a:lnTo>
                      <a:pt x="273" y="262"/>
                    </a:lnTo>
                    <a:lnTo>
                      <a:pt x="335" y="269"/>
                    </a:lnTo>
                    <a:lnTo>
                      <a:pt x="393" y="287"/>
                    </a:lnTo>
                    <a:lnTo>
                      <a:pt x="433" y="247"/>
                    </a:lnTo>
                    <a:lnTo>
                      <a:pt x="484" y="215"/>
                    </a:lnTo>
                    <a:lnTo>
                      <a:pt x="542" y="193"/>
                    </a:lnTo>
                    <a:lnTo>
                      <a:pt x="604" y="185"/>
                    </a:lnTo>
                    <a:lnTo>
                      <a:pt x="677" y="196"/>
                    </a:lnTo>
                    <a:lnTo>
                      <a:pt x="746" y="225"/>
                    </a:lnTo>
                    <a:lnTo>
                      <a:pt x="800" y="273"/>
                    </a:lnTo>
                    <a:lnTo>
                      <a:pt x="844" y="331"/>
                    </a:lnTo>
                    <a:lnTo>
                      <a:pt x="869" y="396"/>
                    </a:lnTo>
                    <a:lnTo>
                      <a:pt x="917" y="364"/>
                    </a:lnTo>
                    <a:lnTo>
                      <a:pt x="975" y="342"/>
                    </a:lnTo>
                    <a:lnTo>
                      <a:pt x="1037" y="335"/>
                    </a:lnTo>
                    <a:lnTo>
                      <a:pt x="1106" y="346"/>
                    </a:lnTo>
                    <a:lnTo>
                      <a:pt x="1168" y="371"/>
                    </a:lnTo>
                    <a:lnTo>
                      <a:pt x="1218" y="411"/>
                    </a:lnTo>
                    <a:lnTo>
                      <a:pt x="1258" y="466"/>
                    </a:lnTo>
                    <a:lnTo>
                      <a:pt x="1335" y="447"/>
                    </a:lnTo>
                    <a:lnTo>
                      <a:pt x="1418" y="451"/>
                    </a:lnTo>
                    <a:lnTo>
                      <a:pt x="1495" y="477"/>
                    </a:lnTo>
                    <a:lnTo>
                      <a:pt x="1560" y="517"/>
                    </a:lnTo>
                    <a:lnTo>
                      <a:pt x="1611" y="567"/>
                    </a:lnTo>
                    <a:lnTo>
                      <a:pt x="1644" y="633"/>
                    </a:lnTo>
                    <a:lnTo>
                      <a:pt x="1684" y="586"/>
                    </a:lnTo>
                    <a:lnTo>
                      <a:pt x="1735" y="553"/>
                    </a:lnTo>
                    <a:lnTo>
                      <a:pt x="1789" y="538"/>
                    </a:lnTo>
                    <a:lnTo>
                      <a:pt x="1844" y="538"/>
                    </a:lnTo>
                    <a:lnTo>
                      <a:pt x="1899" y="557"/>
                    </a:lnTo>
                    <a:lnTo>
                      <a:pt x="1946" y="593"/>
                    </a:lnTo>
                    <a:lnTo>
                      <a:pt x="1982" y="640"/>
                    </a:lnTo>
                    <a:lnTo>
                      <a:pt x="2000" y="698"/>
                    </a:lnTo>
                    <a:lnTo>
                      <a:pt x="2044" y="640"/>
                    </a:lnTo>
                    <a:lnTo>
                      <a:pt x="2095" y="600"/>
                    </a:lnTo>
                    <a:lnTo>
                      <a:pt x="2157" y="575"/>
                    </a:lnTo>
                    <a:lnTo>
                      <a:pt x="2222" y="575"/>
                    </a:lnTo>
                    <a:lnTo>
                      <a:pt x="2266" y="589"/>
                    </a:lnTo>
                    <a:lnTo>
                      <a:pt x="2306" y="615"/>
                    </a:lnTo>
                    <a:lnTo>
                      <a:pt x="2339" y="648"/>
                    </a:lnTo>
                    <a:lnTo>
                      <a:pt x="2371" y="600"/>
                    </a:lnTo>
                    <a:lnTo>
                      <a:pt x="2415" y="564"/>
                    </a:lnTo>
                    <a:lnTo>
                      <a:pt x="2466" y="538"/>
                    </a:lnTo>
                    <a:lnTo>
                      <a:pt x="2524" y="524"/>
                    </a:lnTo>
                    <a:lnTo>
                      <a:pt x="2582" y="527"/>
                    </a:lnTo>
                    <a:lnTo>
                      <a:pt x="2644" y="549"/>
                    </a:lnTo>
                    <a:lnTo>
                      <a:pt x="2695" y="582"/>
                    </a:lnTo>
                    <a:lnTo>
                      <a:pt x="2739" y="629"/>
                    </a:lnTo>
                    <a:lnTo>
                      <a:pt x="2782" y="582"/>
                    </a:lnTo>
                    <a:lnTo>
                      <a:pt x="2840" y="546"/>
                    </a:lnTo>
                    <a:lnTo>
                      <a:pt x="2913" y="520"/>
                    </a:lnTo>
                    <a:lnTo>
                      <a:pt x="2993" y="513"/>
                    </a:lnTo>
                    <a:lnTo>
                      <a:pt x="3070" y="520"/>
                    </a:lnTo>
                    <a:lnTo>
                      <a:pt x="3139" y="542"/>
                    </a:lnTo>
                    <a:lnTo>
                      <a:pt x="3128" y="502"/>
                    </a:lnTo>
                    <a:lnTo>
                      <a:pt x="3124" y="458"/>
                    </a:lnTo>
                    <a:lnTo>
                      <a:pt x="3131" y="400"/>
                    </a:lnTo>
                    <a:lnTo>
                      <a:pt x="3153" y="349"/>
                    </a:lnTo>
                    <a:lnTo>
                      <a:pt x="3190" y="302"/>
                    </a:lnTo>
                    <a:lnTo>
                      <a:pt x="3233" y="269"/>
                    </a:lnTo>
                    <a:lnTo>
                      <a:pt x="3288" y="247"/>
                    </a:lnTo>
                    <a:lnTo>
                      <a:pt x="3346" y="236"/>
                    </a:lnTo>
                    <a:lnTo>
                      <a:pt x="3346" y="236"/>
                    </a:lnTo>
                    <a:lnTo>
                      <a:pt x="3346" y="222"/>
                    </a:lnTo>
                    <a:lnTo>
                      <a:pt x="3353" y="160"/>
                    </a:lnTo>
                    <a:lnTo>
                      <a:pt x="3375" y="109"/>
                    </a:lnTo>
                    <a:lnTo>
                      <a:pt x="3411" y="62"/>
                    </a:lnTo>
                    <a:lnTo>
                      <a:pt x="3455" y="29"/>
                    </a:lnTo>
                    <a:lnTo>
                      <a:pt x="3510" y="7"/>
                    </a:lnTo>
                    <a:lnTo>
                      <a:pt x="3568" y="0"/>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88907" name="Freeform 139"/>
              <p:cNvSpPr>
                <a:spLocks noEditPoints="1"/>
              </p:cNvSpPr>
              <p:nvPr/>
            </p:nvSpPr>
            <p:spPr bwMode="auto">
              <a:xfrm>
                <a:off x="2662" y="6277"/>
                <a:ext cx="4146" cy="1528"/>
              </a:xfrm>
              <a:custGeom>
                <a:avLst/>
                <a:gdLst/>
                <a:ahLst/>
                <a:cxnLst>
                  <a:cxn ang="0">
                    <a:pos x="3368" y="233"/>
                  </a:cxn>
                  <a:cxn ang="0">
                    <a:pos x="3208" y="320"/>
                  </a:cxn>
                  <a:cxn ang="0">
                    <a:pos x="3146" y="560"/>
                  </a:cxn>
                  <a:cxn ang="0">
                    <a:pos x="2746" y="659"/>
                  </a:cxn>
                  <a:cxn ang="0">
                    <a:pos x="2495" y="553"/>
                  </a:cxn>
                  <a:cxn ang="0">
                    <a:pos x="2273" y="611"/>
                  </a:cxn>
                  <a:cxn ang="0">
                    <a:pos x="2011" y="739"/>
                  </a:cxn>
                  <a:cxn ang="0">
                    <a:pos x="1764" y="568"/>
                  </a:cxn>
                  <a:cxn ang="0">
                    <a:pos x="1502" y="498"/>
                  </a:cxn>
                  <a:cxn ang="0">
                    <a:pos x="1262" y="480"/>
                  </a:cxn>
                  <a:cxn ang="0">
                    <a:pos x="888" y="418"/>
                  </a:cxn>
                  <a:cxn ang="0">
                    <a:pos x="615" y="207"/>
                  </a:cxn>
                  <a:cxn ang="0">
                    <a:pos x="342" y="287"/>
                  </a:cxn>
                  <a:cxn ang="0">
                    <a:pos x="22" y="542"/>
                  </a:cxn>
                  <a:cxn ang="0">
                    <a:pos x="357" y="797"/>
                  </a:cxn>
                  <a:cxn ang="0">
                    <a:pos x="469" y="950"/>
                  </a:cxn>
                  <a:cxn ang="0">
                    <a:pos x="808" y="1055"/>
                  </a:cxn>
                  <a:cxn ang="0">
                    <a:pos x="1128" y="1284"/>
                  </a:cxn>
                  <a:cxn ang="0">
                    <a:pos x="1400" y="1430"/>
                  </a:cxn>
                  <a:cxn ang="0">
                    <a:pos x="1902" y="1452"/>
                  </a:cxn>
                  <a:cxn ang="0">
                    <a:pos x="2244" y="1503"/>
                  </a:cxn>
                  <a:cxn ang="0">
                    <a:pos x="2488" y="1383"/>
                  </a:cxn>
                  <a:cxn ang="0">
                    <a:pos x="2884" y="1230"/>
                  </a:cxn>
                  <a:cxn ang="0">
                    <a:pos x="3161" y="1183"/>
                  </a:cxn>
                  <a:cxn ang="0">
                    <a:pos x="3342" y="931"/>
                  </a:cxn>
                  <a:cxn ang="0">
                    <a:pos x="3542" y="819"/>
                  </a:cxn>
                  <a:cxn ang="0">
                    <a:pos x="3728" y="699"/>
                  </a:cxn>
                  <a:cxn ang="0">
                    <a:pos x="3841" y="524"/>
                  </a:cxn>
                  <a:cxn ang="0">
                    <a:pos x="4117" y="371"/>
                  </a:cxn>
                  <a:cxn ang="0">
                    <a:pos x="3906" y="95"/>
                  </a:cxn>
                  <a:cxn ang="0">
                    <a:pos x="3739" y="95"/>
                  </a:cxn>
                  <a:cxn ang="0">
                    <a:pos x="3750" y="76"/>
                  </a:cxn>
                  <a:cxn ang="0">
                    <a:pos x="4113" y="193"/>
                  </a:cxn>
                  <a:cxn ang="0">
                    <a:pos x="3972" y="546"/>
                  </a:cxn>
                  <a:cxn ang="0">
                    <a:pos x="3699" y="749"/>
                  </a:cxn>
                  <a:cxn ang="0">
                    <a:pos x="3419" y="931"/>
                  </a:cxn>
                  <a:cxn ang="0">
                    <a:pos x="3288" y="1128"/>
                  </a:cxn>
                  <a:cxn ang="0">
                    <a:pos x="2906" y="1248"/>
                  </a:cxn>
                  <a:cxn ang="0">
                    <a:pos x="2491" y="1401"/>
                  </a:cxn>
                  <a:cxn ang="0">
                    <a:pos x="2106" y="1525"/>
                  </a:cxn>
                  <a:cxn ang="0">
                    <a:pos x="1626" y="1525"/>
                  </a:cxn>
                  <a:cxn ang="0">
                    <a:pos x="1189" y="1299"/>
                  </a:cxn>
                  <a:cxn ang="0">
                    <a:pos x="797" y="1081"/>
                  </a:cxn>
                  <a:cxn ang="0">
                    <a:pos x="422" y="891"/>
                  </a:cxn>
                  <a:cxn ang="0">
                    <a:pos x="207" y="819"/>
                  </a:cxn>
                  <a:cxn ang="0">
                    <a:pos x="40" y="400"/>
                  </a:cxn>
                  <a:cxn ang="0">
                    <a:pos x="440" y="251"/>
                  </a:cxn>
                  <a:cxn ang="0">
                    <a:pos x="862" y="335"/>
                  </a:cxn>
                  <a:cxn ang="0">
                    <a:pos x="1237" y="415"/>
                  </a:cxn>
                  <a:cxn ang="0">
                    <a:pos x="1600" y="538"/>
                  </a:cxn>
                  <a:cxn ang="0">
                    <a:pos x="1859" y="538"/>
                  </a:cxn>
                  <a:cxn ang="0">
                    <a:pos x="2142" y="582"/>
                  </a:cxn>
                  <a:cxn ang="0">
                    <a:pos x="2430" y="560"/>
                  </a:cxn>
                  <a:cxn ang="0">
                    <a:pos x="2750" y="626"/>
                  </a:cxn>
                  <a:cxn ang="0">
                    <a:pos x="3128" y="517"/>
                  </a:cxn>
                  <a:cxn ang="0">
                    <a:pos x="3346" y="240"/>
                  </a:cxn>
                  <a:cxn ang="0">
                    <a:pos x="3579" y="0"/>
                  </a:cxn>
                </a:cxnLst>
                <a:rect l="0" t="0" r="r" b="b"/>
                <a:pathLst>
                  <a:path w="4146" h="1528">
                    <a:moveTo>
                      <a:pt x="3579" y="18"/>
                    </a:moveTo>
                    <a:lnTo>
                      <a:pt x="3521" y="29"/>
                    </a:lnTo>
                    <a:lnTo>
                      <a:pt x="3473" y="47"/>
                    </a:lnTo>
                    <a:lnTo>
                      <a:pt x="3430" y="80"/>
                    </a:lnTo>
                    <a:lnTo>
                      <a:pt x="3397" y="124"/>
                    </a:lnTo>
                    <a:lnTo>
                      <a:pt x="3375" y="175"/>
                    </a:lnTo>
                    <a:lnTo>
                      <a:pt x="3368" y="233"/>
                    </a:lnTo>
                    <a:lnTo>
                      <a:pt x="3368" y="247"/>
                    </a:lnTo>
                    <a:lnTo>
                      <a:pt x="3368" y="258"/>
                    </a:lnTo>
                    <a:lnTo>
                      <a:pt x="3357" y="258"/>
                    </a:lnTo>
                    <a:lnTo>
                      <a:pt x="3357" y="258"/>
                    </a:lnTo>
                    <a:lnTo>
                      <a:pt x="3299" y="266"/>
                    </a:lnTo>
                    <a:lnTo>
                      <a:pt x="3252" y="287"/>
                    </a:lnTo>
                    <a:lnTo>
                      <a:pt x="3208" y="320"/>
                    </a:lnTo>
                    <a:lnTo>
                      <a:pt x="3175" y="364"/>
                    </a:lnTo>
                    <a:lnTo>
                      <a:pt x="3153" y="415"/>
                    </a:lnTo>
                    <a:lnTo>
                      <a:pt x="3146" y="469"/>
                    </a:lnTo>
                    <a:lnTo>
                      <a:pt x="3150" y="509"/>
                    </a:lnTo>
                    <a:lnTo>
                      <a:pt x="3161" y="549"/>
                    </a:lnTo>
                    <a:lnTo>
                      <a:pt x="3168" y="571"/>
                    </a:lnTo>
                    <a:lnTo>
                      <a:pt x="3146" y="560"/>
                    </a:lnTo>
                    <a:lnTo>
                      <a:pt x="3081" y="542"/>
                    </a:lnTo>
                    <a:lnTo>
                      <a:pt x="3004" y="535"/>
                    </a:lnTo>
                    <a:lnTo>
                      <a:pt x="2928" y="542"/>
                    </a:lnTo>
                    <a:lnTo>
                      <a:pt x="2859" y="564"/>
                    </a:lnTo>
                    <a:lnTo>
                      <a:pt x="2801" y="600"/>
                    </a:lnTo>
                    <a:lnTo>
                      <a:pt x="2757" y="648"/>
                    </a:lnTo>
                    <a:lnTo>
                      <a:pt x="2746" y="659"/>
                    </a:lnTo>
                    <a:lnTo>
                      <a:pt x="2739" y="648"/>
                    </a:lnTo>
                    <a:lnTo>
                      <a:pt x="2702" y="600"/>
                    </a:lnTo>
                    <a:lnTo>
                      <a:pt x="2651" y="568"/>
                    </a:lnTo>
                    <a:lnTo>
                      <a:pt x="2593" y="549"/>
                    </a:lnTo>
                    <a:lnTo>
                      <a:pt x="2575" y="546"/>
                    </a:lnTo>
                    <a:lnTo>
                      <a:pt x="2553" y="546"/>
                    </a:lnTo>
                    <a:lnTo>
                      <a:pt x="2495" y="553"/>
                    </a:lnTo>
                    <a:lnTo>
                      <a:pt x="2441" y="578"/>
                    </a:lnTo>
                    <a:lnTo>
                      <a:pt x="2393" y="615"/>
                    </a:lnTo>
                    <a:lnTo>
                      <a:pt x="2357" y="666"/>
                    </a:lnTo>
                    <a:lnTo>
                      <a:pt x="2350" y="680"/>
                    </a:lnTo>
                    <a:lnTo>
                      <a:pt x="2339" y="666"/>
                    </a:lnTo>
                    <a:lnTo>
                      <a:pt x="2310" y="633"/>
                    </a:lnTo>
                    <a:lnTo>
                      <a:pt x="2273" y="611"/>
                    </a:lnTo>
                    <a:lnTo>
                      <a:pt x="2230" y="597"/>
                    </a:lnTo>
                    <a:lnTo>
                      <a:pt x="2200" y="593"/>
                    </a:lnTo>
                    <a:lnTo>
                      <a:pt x="2150" y="604"/>
                    </a:lnTo>
                    <a:lnTo>
                      <a:pt x="2099" y="626"/>
                    </a:lnTo>
                    <a:lnTo>
                      <a:pt x="2055" y="666"/>
                    </a:lnTo>
                    <a:lnTo>
                      <a:pt x="2022" y="717"/>
                    </a:lnTo>
                    <a:lnTo>
                      <a:pt x="2011" y="739"/>
                    </a:lnTo>
                    <a:lnTo>
                      <a:pt x="2004" y="713"/>
                    </a:lnTo>
                    <a:lnTo>
                      <a:pt x="1982" y="659"/>
                    </a:lnTo>
                    <a:lnTo>
                      <a:pt x="1950" y="611"/>
                    </a:lnTo>
                    <a:lnTo>
                      <a:pt x="1906" y="578"/>
                    </a:lnTo>
                    <a:lnTo>
                      <a:pt x="1855" y="560"/>
                    </a:lnTo>
                    <a:lnTo>
                      <a:pt x="1826" y="557"/>
                    </a:lnTo>
                    <a:lnTo>
                      <a:pt x="1764" y="568"/>
                    </a:lnTo>
                    <a:lnTo>
                      <a:pt x="1710" y="600"/>
                    </a:lnTo>
                    <a:lnTo>
                      <a:pt x="1666" y="648"/>
                    </a:lnTo>
                    <a:lnTo>
                      <a:pt x="1651" y="666"/>
                    </a:lnTo>
                    <a:lnTo>
                      <a:pt x="1648" y="644"/>
                    </a:lnTo>
                    <a:lnTo>
                      <a:pt x="1615" y="586"/>
                    </a:lnTo>
                    <a:lnTo>
                      <a:pt x="1568" y="535"/>
                    </a:lnTo>
                    <a:lnTo>
                      <a:pt x="1502" y="498"/>
                    </a:lnTo>
                    <a:lnTo>
                      <a:pt x="1429" y="473"/>
                    </a:lnTo>
                    <a:lnTo>
                      <a:pt x="1400" y="469"/>
                    </a:lnTo>
                    <a:lnTo>
                      <a:pt x="1375" y="469"/>
                    </a:lnTo>
                    <a:lnTo>
                      <a:pt x="1320" y="473"/>
                    </a:lnTo>
                    <a:lnTo>
                      <a:pt x="1273" y="488"/>
                    </a:lnTo>
                    <a:lnTo>
                      <a:pt x="1266" y="488"/>
                    </a:lnTo>
                    <a:lnTo>
                      <a:pt x="1262" y="480"/>
                    </a:lnTo>
                    <a:lnTo>
                      <a:pt x="1222" y="429"/>
                    </a:lnTo>
                    <a:lnTo>
                      <a:pt x="1171" y="389"/>
                    </a:lnTo>
                    <a:lnTo>
                      <a:pt x="1113" y="364"/>
                    </a:lnTo>
                    <a:lnTo>
                      <a:pt x="1048" y="357"/>
                    </a:lnTo>
                    <a:lnTo>
                      <a:pt x="989" y="364"/>
                    </a:lnTo>
                    <a:lnTo>
                      <a:pt x="935" y="386"/>
                    </a:lnTo>
                    <a:lnTo>
                      <a:pt x="888" y="418"/>
                    </a:lnTo>
                    <a:lnTo>
                      <a:pt x="873" y="429"/>
                    </a:lnTo>
                    <a:lnTo>
                      <a:pt x="869" y="411"/>
                    </a:lnTo>
                    <a:lnTo>
                      <a:pt x="844" y="346"/>
                    </a:lnTo>
                    <a:lnTo>
                      <a:pt x="804" y="291"/>
                    </a:lnTo>
                    <a:lnTo>
                      <a:pt x="749" y="247"/>
                    </a:lnTo>
                    <a:lnTo>
                      <a:pt x="688" y="218"/>
                    </a:lnTo>
                    <a:lnTo>
                      <a:pt x="615" y="207"/>
                    </a:lnTo>
                    <a:lnTo>
                      <a:pt x="553" y="215"/>
                    </a:lnTo>
                    <a:lnTo>
                      <a:pt x="498" y="236"/>
                    </a:lnTo>
                    <a:lnTo>
                      <a:pt x="451" y="266"/>
                    </a:lnTo>
                    <a:lnTo>
                      <a:pt x="411" y="306"/>
                    </a:lnTo>
                    <a:lnTo>
                      <a:pt x="404" y="313"/>
                    </a:lnTo>
                    <a:lnTo>
                      <a:pt x="397" y="309"/>
                    </a:lnTo>
                    <a:lnTo>
                      <a:pt x="342" y="287"/>
                    </a:lnTo>
                    <a:lnTo>
                      <a:pt x="284" y="280"/>
                    </a:lnTo>
                    <a:lnTo>
                      <a:pt x="211" y="291"/>
                    </a:lnTo>
                    <a:lnTo>
                      <a:pt x="149" y="316"/>
                    </a:lnTo>
                    <a:lnTo>
                      <a:pt x="98" y="357"/>
                    </a:lnTo>
                    <a:lnTo>
                      <a:pt x="55" y="411"/>
                    </a:lnTo>
                    <a:lnTo>
                      <a:pt x="29" y="473"/>
                    </a:lnTo>
                    <a:lnTo>
                      <a:pt x="22" y="542"/>
                    </a:lnTo>
                    <a:lnTo>
                      <a:pt x="29" y="615"/>
                    </a:lnTo>
                    <a:lnTo>
                      <a:pt x="55" y="677"/>
                    </a:lnTo>
                    <a:lnTo>
                      <a:pt x="98" y="731"/>
                    </a:lnTo>
                    <a:lnTo>
                      <a:pt x="149" y="771"/>
                    </a:lnTo>
                    <a:lnTo>
                      <a:pt x="211" y="797"/>
                    </a:lnTo>
                    <a:lnTo>
                      <a:pt x="284" y="808"/>
                    </a:lnTo>
                    <a:lnTo>
                      <a:pt x="357" y="797"/>
                    </a:lnTo>
                    <a:lnTo>
                      <a:pt x="422" y="768"/>
                    </a:lnTo>
                    <a:lnTo>
                      <a:pt x="440" y="757"/>
                    </a:lnTo>
                    <a:lnTo>
                      <a:pt x="437" y="779"/>
                    </a:lnTo>
                    <a:lnTo>
                      <a:pt x="433" y="797"/>
                    </a:lnTo>
                    <a:lnTo>
                      <a:pt x="433" y="815"/>
                    </a:lnTo>
                    <a:lnTo>
                      <a:pt x="444" y="888"/>
                    </a:lnTo>
                    <a:lnTo>
                      <a:pt x="469" y="950"/>
                    </a:lnTo>
                    <a:lnTo>
                      <a:pt x="509" y="1001"/>
                    </a:lnTo>
                    <a:lnTo>
                      <a:pt x="564" y="1044"/>
                    </a:lnTo>
                    <a:lnTo>
                      <a:pt x="626" y="1070"/>
                    </a:lnTo>
                    <a:lnTo>
                      <a:pt x="695" y="1081"/>
                    </a:lnTo>
                    <a:lnTo>
                      <a:pt x="749" y="1073"/>
                    </a:lnTo>
                    <a:lnTo>
                      <a:pt x="797" y="1059"/>
                    </a:lnTo>
                    <a:lnTo>
                      <a:pt x="808" y="1055"/>
                    </a:lnTo>
                    <a:lnTo>
                      <a:pt x="811" y="1066"/>
                    </a:lnTo>
                    <a:lnTo>
                      <a:pt x="833" y="1124"/>
                    </a:lnTo>
                    <a:lnTo>
                      <a:pt x="873" y="1175"/>
                    </a:lnTo>
                    <a:lnTo>
                      <a:pt x="924" y="1219"/>
                    </a:lnTo>
                    <a:lnTo>
                      <a:pt x="982" y="1255"/>
                    </a:lnTo>
                    <a:lnTo>
                      <a:pt x="1051" y="1277"/>
                    </a:lnTo>
                    <a:lnTo>
                      <a:pt x="1128" y="1284"/>
                    </a:lnTo>
                    <a:lnTo>
                      <a:pt x="1186" y="1281"/>
                    </a:lnTo>
                    <a:lnTo>
                      <a:pt x="1240" y="1266"/>
                    </a:lnTo>
                    <a:lnTo>
                      <a:pt x="1248" y="1263"/>
                    </a:lnTo>
                    <a:lnTo>
                      <a:pt x="1251" y="1270"/>
                    </a:lnTo>
                    <a:lnTo>
                      <a:pt x="1288" y="1328"/>
                    </a:lnTo>
                    <a:lnTo>
                      <a:pt x="1339" y="1383"/>
                    </a:lnTo>
                    <a:lnTo>
                      <a:pt x="1400" y="1430"/>
                    </a:lnTo>
                    <a:lnTo>
                      <a:pt x="1477" y="1466"/>
                    </a:lnTo>
                    <a:lnTo>
                      <a:pt x="1564" y="1492"/>
                    </a:lnTo>
                    <a:lnTo>
                      <a:pt x="1626" y="1503"/>
                    </a:lnTo>
                    <a:lnTo>
                      <a:pt x="1684" y="1506"/>
                    </a:lnTo>
                    <a:lnTo>
                      <a:pt x="1768" y="1499"/>
                    </a:lnTo>
                    <a:lnTo>
                      <a:pt x="1840" y="1481"/>
                    </a:lnTo>
                    <a:lnTo>
                      <a:pt x="1902" y="1452"/>
                    </a:lnTo>
                    <a:lnTo>
                      <a:pt x="1906" y="1448"/>
                    </a:lnTo>
                    <a:lnTo>
                      <a:pt x="1910" y="1452"/>
                    </a:lnTo>
                    <a:lnTo>
                      <a:pt x="1971" y="1474"/>
                    </a:lnTo>
                    <a:lnTo>
                      <a:pt x="2040" y="1492"/>
                    </a:lnTo>
                    <a:lnTo>
                      <a:pt x="2110" y="1503"/>
                    </a:lnTo>
                    <a:lnTo>
                      <a:pt x="2175" y="1506"/>
                    </a:lnTo>
                    <a:lnTo>
                      <a:pt x="2244" y="1503"/>
                    </a:lnTo>
                    <a:lnTo>
                      <a:pt x="2306" y="1492"/>
                    </a:lnTo>
                    <a:lnTo>
                      <a:pt x="2361" y="1474"/>
                    </a:lnTo>
                    <a:lnTo>
                      <a:pt x="2408" y="1452"/>
                    </a:lnTo>
                    <a:lnTo>
                      <a:pt x="2448" y="1423"/>
                    </a:lnTo>
                    <a:lnTo>
                      <a:pt x="2481" y="1386"/>
                    </a:lnTo>
                    <a:lnTo>
                      <a:pt x="2484" y="1383"/>
                    </a:lnTo>
                    <a:lnTo>
                      <a:pt x="2488" y="1383"/>
                    </a:lnTo>
                    <a:lnTo>
                      <a:pt x="2499" y="1383"/>
                    </a:lnTo>
                    <a:lnTo>
                      <a:pt x="2597" y="1375"/>
                    </a:lnTo>
                    <a:lnTo>
                      <a:pt x="2688" y="1354"/>
                    </a:lnTo>
                    <a:lnTo>
                      <a:pt x="2768" y="1324"/>
                    </a:lnTo>
                    <a:lnTo>
                      <a:pt x="2833" y="1281"/>
                    </a:lnTo>
                    <a:lnTo>
                      <a:pt x="2881" y="1233"/>
                    </a:lnTo>
                    <a:lnTo>
                      <a:pt x="2884" y="1230"/>
                    </a:lnTo>
                    <a:lnTo>
                      <a:pt x="2891" y="1230"/>
                    </a:lnTo>
                    <a:lnTo>
                      <a:pt x="2906" y="1230"/>
                    </a:lnTo>
                    <a:lnTo>
                      <a:pt x="2906" y="1230"/>
                    </a:lnTo>
                    <a:lnTo>
                      <a:pt x="2921" y="1230"/>
                    </a:lnTo>
                    <a:lnTo>
                      <a:pt x="3008" y="1223"/>
                    </a:lnTo>
                    <a:lnTo>
                      <a:pt x="3088" y="1208"/>
                    </a:lnTo>
                    <a:lnTo>
                      <a:pt x="3161" y="1183"/>
                    </a:lnTo>
                    <a:lnTo>
                      <a:pt x="3222" y="1150"/>
                    </a:lnTo>
                    <a:lnTo>
                      <a:pt x="3273" y="1113"/>
                    </a:lnTo>
                    <a:lnTo>
                      <a:pt x="3313" y="1066"/>
                    </a:lnTo>
                    <a:lnTo>
                      <a:pt x="3339" y="1019"/>
                    </a:lnTo>
                    <a:lnTo>
                      <a:pt x="3346" y="968"/>
                    </a:lnTo>
                    <a:lnTo>
                      <a:pt x="3346" y="964"/>
                    </a:lnTo>
                    <a:lnTo>
                      <a:pt x="3342" y="931"/>
                    </a:lnTo>
                    <a:lnTo>
                      <a:pt x="3342" y="921"/>
                    </a:lnTo>
                    <a:lnTo>
                      <a:pt x="3353" y="921"/>
                    </a:lnTo>
                    <a:lnTo>
                      <a:pt x="3357" y="921"/>
                    </a:lnTo>
                    <a:lnTo>
                      <a:pt x="3412" y="913"/>
                    </a:lnTo>
                    <a:lnTo>
                      <a:pt x="3462" y="891"/>
                    </a:lnTo>
                    <a:lnTo>
                      <a:pt x="3506" y="859"/>
                    </a:lnTo>
                    <a:lnTo>
                      <a:pt x="3542" y="819"/>
                    </a:lnTo>
                    <a:lnTo>
                      <a:pt x="3564" y="771"/>
                    </a:lnTo>
                    <a:lnTo>
                      <a:pt x="3568" y="760"/>
                    </a:lnTo>
                    <a:lnTo>
                      <a:pt x="3575" y="764"/>
                    </a:lnTo>
                    <a:lnTo>
                      <a:pt x="3586" y="764"/>
                    </a:lnTo>
                    <a:lnTo>
                      <a:pt x="3641" y="757"/>
                    </a:lnTo>
                    <a:lnTo>
                      <a:pt x="3688" y="735"/>
                    </a:lnTo>
                    <a:lnTo>
                      <a:pt x="3728" y="699"/>
                    </a:lnTo>
                    <a:lnTo>
                      <a:pt x="3764" y="655"/>
                    </a:lnTo>
                    <a:lnTo>
                      <a:pt x="3790" y="600"/>
                    </a:lnTo>
                    <a:lnTo>
                      <a:pt x="3804" y="538"/>
                    </a:lnTo>
                    <a:lnTo>
                      <a:pt x="3804" y="531"/>
                    </a:lnTo>
                    <a:lnTo>
                      <a:pt x="3812" y="531"/>
                    </a:lnTo>
                    <a:lnTo>
                      <a:pt x="3837" y="524"/>
                    </a:lnTo>
                    <a:lnTo>
                      <a:pt x="3841" y="524"/>
                    </a:lnTo>
                    <a:lnTo>
                      <a:pt x="3844" y="524"/>
                    </a:lnTo>
                    <a:lnTo>
                      <a:pt x="3906" y="535"/>
                    </a:lnTo>
                    <a:lnTo>
                      <a:pt x="3964" y="528"/>
                    </a:lnTo>
                    <a:lnTo>
                      <a:pt x="4019" y="502"/>
                    </a:lnTo>
                    <a:lnTo>
                      <a:pt x="4063" y="469"/>
                    </a:lnTo>
                    <a:lnTo>
                      <a:pt x="4095" y="426"/>
                    </a:lnTo>
                    <a:lnTo>
                      <a:pt x="4117" y="371"/>
                    </a:lnTo>
                    <a:lnTo>
                      <a:pt x="4128" y="313"/>
                    </a:lnTo>
                    <a:lnTo>
                      <a:pt x="4117" y="255"/>
                    </a:lnTo>
                    <a:lnTo>
                      <a:pt x="4095" y="204"/>
                    </a:lnTo>
                    <a:lnTo>
                      <a:pt x="4063" y="160"/>
                    </a:lnTo>
                    <a:lnTo>
                      <a:pt x="4019" y="124"/>
                    </a:lnTo>
                    <a:lnTo>
                      <a:pt x="3964" y="102"/>
                    </a:lnTo>
                    <a:lnTo>
                      <a:pt x="3906" y="95"/>
                    </a:lnTo>
                    <a:lnTo>
                      <a:pt x="3844" y="105"/>
                    </a:lnTo>
                    <a:lnTo>
                      <a:pt x="3841" y="105"/>
                    </a:lnTo>
                    <a:lnTo>
                      <a:pt x="3837" y="105"/>
                    </a:lnTo>
                    <a:lnTo>
                      <a:pt x="3772" y="95"/>
                    </a:lnTo>
                    <a:lnTo>
                      <a:pt x="3746" y="95"/>
                    </a:lnTo>
                    <a:lnTo>
                      <a:pt x="3743" y="98"/>
                    </a:lnTo>
                    <a:lnTo>
                      <a:pt x="3739" y="95"/>
                    </a:lnTo>
                    <a:lnTo>
                      <a:pt x="3695" y="54"/>
                    </a:lnTo>
                    <a:lnTo>
                      <a:pt x="3641" y="29"/>
                    </a:lnTo>
                    <a:lnTo>
                      <a:pt x="3579" y="18"/>
                    </a:lnTo>
                    <a:close/>
                    <a:moveTo>
                      <a:pt x="3579" y="0"/>
                    </a:moveTo>
                    <a:lnTo>
                      <a:pt x="3644" y="11"/>
                    </a:lnTo>
                    <a:lnTo>
                      <a:pt x="3706" y="36"/>
                    </a:lnTo>
                    <a:lnTo>
                      <a:pt x="3750" y="76"/>
                    </a:lnTo>
                    <a:lnTo>
                      <a:pt x="3772" y="73"/>
                    </a:lnTo>
                    <a:lnTo>
                      <a:pt x="3841" y="84"/>
                    </a:lnTo>
                    <a:lnTo>
                      <a:pt x="3906" y="73"/>
                    </a:lnTo>
                    <a:lnTo>
                      <a:pt x="3972" y="84"/>
                    </a:lnTo>
                    <a:lnTo>
                      <a:pt x="4030" y="105"/>
                    </a:lnTo>
                    <a:lnTo>
                      <a:pt x="4077" y="145"/>
                    </a:lnTo>
                    <a:lnTo>
                      <a:pt x="4113" y="193"/>
                    </a:lnTo>
                    <a:lnTo>
                      <a:pt x="4139" y="251"/>
                    </a:lnTo>
                    <a:lnTo>
                      <a:pt x="4146" y="313"/>
                    </a:lnTo>
                    <a:lnTo>
                      <a:pt x="4139" y="378"/>
                    </a:lnTo>
                    <a:lnTo>
                      <a:pt x="4113" y="437"/>
                    </a:lnTo>
                    <a:lnTo>
                      <a:pt x="4077" y="484"/>
                    </a:lnTo>
                    <a:lnTo>
                      <a:pt x="4030" y="520"/>
                    </a:lnTo>
                    <a:lnTo>
                      <a:pt x="3972" y="546"/>
                    </a:lnTo>
                    <a:lnTo>
                      <a:pt x="3906" y="553"/>
                    </a:lnTo>
                    <a:lnTo>
                      <a:pt x="3841" y="546"/>
                    </a:lnTo>
                    <a:lnTo>
                      <a:pt x="3823" y="549"/>
                    </a:lnTo>
                    <a:lnTo>
                      <a:pt x="3808" y="608"/>
                    </a:lnTo>
                    <a:lnTo>
                      <a:pt x="3783" y="666"/>
                    </a:lnTo>
                    <a:lnTo>
                      <a:pt x="3743" y="713"/>
                    </a:lnTo>
                    <a:lnTo>
                      <a:pt x="3699" y="749"/>
                    </a:lnTo>
                    <a:lnTo>
                      <a:pt x="3644" y="775"/>
                    </a:lnTo>
                    <a:lnTo>
                      <a:pt x="3586" y="782"/>
                    </a:lnTo>
                    <a:lnTo>
                      <a:pt x="3579" y="782"/>
                    </a:lnTo>
                    <a:lnTo>
                      <a:pt x="3557" y="830"/>
                    </a:lnTo>
                    <a:lnTo>
                      <a:pt x="3521" y="877"/>
                    </a:lnTo>
                    <a:lnTo>
                      <a:pt x="3473" y="910"/>
                    </a:lnTo>
                    <a:lnTo>
                      <a:pt x="3419" y="931"/>
                    </a:lnTo>
                    <a:lnTo>
                      <a:pt x="3364" y="939"/>
                    </a:lnTo>
                    <a:lnTo>
                      <a:pt x="3364" y="946"/>
                    </a:lnTo>
                    <a:lnTo>
                      <a:pt x="3368" y="964"/>
                    </a:lnTo>
                    <a:lnTo>
                      <a:pt x="3368" y="968"/>
                    </a:lnTo>
                    <a:lnTo>
                      <a:pt x="3357" y="1026"/>
                    </a:lnTo>
                    <a:lnTo>
                      <a:pt x="3328" y="1081"/>
                    </a:lnTo>
                    <a:lnTo>
                      <a:pt x="3288" y="1128"/>
                    </a:lnTo>
                    <a:lnTo>
                      <a:pt x="3233" y="1168"/>
                    </a:lnTo>
                    <a:lnTo>
                      <a:pt x="3168" y="1204"/>
                    </a:lnTo>
                    <a:lnTo>
                      <a:pt x="3092" y="1230"/>
                    </a:lnTo>
                    <a:lnTo>
                      <a:pt x="3011" y="1244"/>
                    </a:lnTo>
                    <a:lnTo>
                      <a:pt x="2921" y="1248"/>
                    </a:lnTo>
                    <a:lnTo>
                      <a:pt x="2906" y="1248"/>
                    </a:lnTo>
                    <a:lnTo>
                      <a:pt x="2906" y="1248"/>
                    </a:lnTo>
                    <a:lnTo>
                      <a:pt x="2895" y="1248"/>
                    </a:lnTo>
                    <a:lnTo>
                      <a:pt x="2844" y="1299"/>
                    </a:lnTo>
                    <a:lnTo>
                      <a:pt x="2775" y="1343"/>
                    </a:lnTo>
                    <a:lnTo>
                      <a:pt x="2695" y="1375"/>
                    </a:lnTo>
                    <a:lnTo>
                      <a:pt x="2601" y="1394"/>
                    </a:lnTo>
                    <a:lnTo>
                      <a:pt x="2499" y="1401"/>
                    </a:lnTo>
                    <a:lnTo>
                      <a:pt x="2491" y="1401"/>
                    </a:lnTo>
                    <a:lnTo>
                      <a:pt x="2462" y="1437"/>
                    </a:lnTo>
                    <a:lnTo>
                      <a:pt x="2419" y="1470"/>
                    </a:lnTo>
                    <a:lnTo>
                      <a:pt x="2368" y="1495"/>
                    </a:lnTo>
                    <a:lnTo>
                      <a:pt x="2310" y="1514"/>
                    </a:lnTo>
                    <a:lnTo>
                      <a:pt x="2244" y="1525"/>
                    </a:lnTo>
                    <a:lnTo>
                      <a:pt x="2175" y="1528"/>
                    </a:lnTo>
                    <a:lnTo>
                      <a:pt x="2106" y="1525"/>
                    </a:lnTo>
                    <a:lnTo>
                      <a:pt x="2033" y="1514"/>
                    </a:lnTo>
                    <a:lnTo>
                      <a:pt x="1968" y="1495"/>
                    </a:lnTo>
                    <a:lnTo>
                      <a:pt x="1906" y="1470"/>
                    </a:lnTo>
                    <a:lnTo>
                      <a:pt x="1844" y="1499"/>
                    </a:lnTo>
                    <a:lnTo>
                      <a:pt x="1768" y="1521"/>
                    </a:lnTo>
                    <a:lnTo>
                      <a:pt x="1684" y="1528"/>
                    </a:lnTo>
                    <a:lnTo>
                      <a:pt x="1626" y="1525"/>
                    </a:lnTo>
                    <a:lnTo>
                      <a:pt x="1560" y="1514"/>
                    </a:lnTo>
                    <a:lnTo>
                      <a:pt x="1469" y="1485"/>
                    </a:lnTo>
                    <a:lnTo>
                      <a:pt x="1389" y="1448"/>
                    </a:lnTo>
                    <a:lnTo>
                      <a:pt x="1324" y="1397"/>
                    </a:lnTo>
                    <a:lnTo>
                      <a:pt x="1269" y="1343"/>
                    </a:lnTo>
                    <a:lnTo>
                      <a:pt x="1237" y="1288"/>
                    </a:lnTo>
                    <a:lnTo>
                      <a:pt x="1189" y="1299"/>
                    </a:lnTo>
                    <a:lnTo>
                      <a:pt x="1128" y="1306"/>
                    </a:lnTo>
                    <a:lnTo>
                      <a:pt x="1048" y="1295"/>
                    </a:lnTo>
                    <a:lnTo>
                      <a:pt x="975" y="1273"/>
                    </a:lnTo>
                    <a:lnTo>
                      <a:pt x="909" y="1237"/>
                    </a:lnTo>
                    <a:lnTo>
                      <a:pt x="858" y="1190"/>
                    </a:lnTo>
                    <a:lnTo>
                      <a:pt x="818" y="1132"/>
                    </a:lnTo>
                    <a:lnTo>
                      <a:pt x="797" y="1081"/>
                    </a:lnTo>
                    <a:lnTo>
                      <a:pt x="753" y="1095"/>
                    </a:lnTo>
                    <a:lnTo>
                      <a:pt x="695" y="1099"/>
                    </a:lnTo>
                    <a:lnTo>
                      <a:pt x="618" y="1088"/>
                    </a:lnTo>
                    <a:lnTo>
                      <a:pt x="553" y="1062"/>
                    </a:lnTo>
                    <a:lnTo>
                      <a:pt x="495" y="1015"/>
                    </a:lnTo>
                    <a:lnTo>
                      <a:pt x="451" y="961"/>
                    </a:lnTo>
                    <a:lnTo>
                      <a:pt x="422" y="891"/>
                    </a:lnTo>
                    <a:lnTo>
                      <a:pt x="411" y="815"/>
                    </a:lnTo>
                    <a:lnTo>
                      <a:pt x="415" y="797"/>
                    </a:lnTo>
                    <a:lnTo>
                      <a:pt x="415" y="793"/>
                    </a:lnTo>
                    <a:lnTo>
                      <a:pt x="386" y="808"/>
                    </a:lnTo>
                    <a:lnTo>
                      <a:pt x="335" y="822"/>
                    </a:lnTo>
                    <a:lnTo>
                      <a:pt x="284" y="826"/>
                    </a:lnTo>
                    <a:lnTo>
                      <a:pt x="207" y="819"/>
                    </a:lnTo>
                    <a:lnTo>
                      <a:pt x="138" y="790"/>
                    </a:lnTo>
                    <a:lnTo>
                      <a:pt x="84" y="742"/>
                    </a:lnTo>
                    <a:lnTo>
                      <a:pt x="40" y="688"/>
                    </a:lnTo>
                    <a:lnTo>
                      <a:pt x="11" y="619"/>
                    </a:lnTo>
                    <a:lnTo>
                      <a:pt x="0" y="542"/>
                    </a:lnTo>
                    <a:lnTo>
                      <a:pt x="11" y="469"/>
                    </a:lnTo>
                    <a:lnTo>
                      <a:pt x="40" y="400"/>
                    </a:lnTo>
                    <a:lnTo>
                      <a:pt x="84" y="346"/>
                    </a:lnTo>
                    <a:lnTo>
                      <a:pt x="138" y="298"/>
                    </a:lnTo>
                    <a:lnTo>
                      <a:pt x="207" y="273"/>
                    </a:lnTo>
                    <a:lnTo>
                      <a:pt x="284" y="262"/>
                    </a:lnTo>
                    <a:lnTo>
                      <a:pt x="349" y="269"/>
                    </a:lnTo>
                    <a:lnTo>
                      <a:pt x="400" y="287"/>
                    </a:lnTo>
                    <a:lnTo>
                      <a:pt x="440" y="251"/>
                    </a:lnTo>
                    <a:lnTo>
                      <a:pt x="491" y="215"/>
                    </a:lnTo>
                    <a:lnTo>
                      <a:pt x="549" y="196"/>
                    </a:lnTo>
                    <a:lnTo>
                      <a:pt x="615" y="189"/>
                    </a:lnTo>
                    <a:lnTo>
                      <a:pt x="691" y="200"/>
                    </a:lnTo>
                    <a:lnTo>
                      <a:pt x="760" y="229"/>
                    </a:lnTo>
                    <a:lnTo>
                      <a:pt x="818" y="276"/>
                    </a:lnTo>
                    <a:lnTo>
                      <a:pt x="862" y="335"/>
                    </a:lnTo>
                    <a:lnTo>
                      <a:pt x="884" y="393"/>
                    </a:lnTo>
                    <a:lnTo>
                      <a:pt x="924" y="367"/>
                    </a:lnTo>
                    <a:lnTo>
                      <a:pt x="982" y="342"/>
                    </a:lnTo>
                    <a:lnTo>
                      <a:pt x="1048" y="335"/>
                    </a:lnTo>
                    <a:lnTo>
                      <a:pt x="1120" y="346"/>
                    </a:lnTo>
                    <a:lnTo>
                      <a:pt x="1182" y="375"/>
                    </a:lnTo>
                    <a:lnTo>
                      <a:pt x="1237" y="415"/>
                    </a:lnTo>
                    <a:lnTo>
                      <a:pt x="1273" y="466"/>
                    </a:lnTo>
                    <a:lnTo>
                      <a:pt x="1317" y="455"/>
                    </a:lnTo>
                    <a:lnTo>
                      <a:pt x="1375" y="447"/>
                    </a:lnTo>
                    <a:lnTo>
                      <a:pt x="1433" y="455"/>
                    </a:lnTo>
                    <a:lnTo>
                      <a:pt x="1499" y="473"/>
                    </a:lnTo>
                    <a:lnTo>
                      <a:pt x="1553" y="502"/>
                    </a:lnTo>
                    <a:lnTo>
                      <a:pt x="1600" y="538"/>
                    </a:lnTo>
                    <a:lnTo>
                      <a:pt x="1640" y="586"/>
                    </a:lnTo>
                    <a:lnTo>
                      <a:pt x="1659" y="626"/>
                    </a:lnTo>
                    <a:lnTo>
                      <a:pt x="1684" y="593"/>
                    </a:lnTo>
                    <a:lnTo>
                      <a:pt x="1728" y="564"/>
                    </a:lnTo>
                    <a:lnTo>
                      <a:pt x="1775" y="542"/>
                    </a:lnTo>
                    <a:lnTo>
                      <a:pt x="1826" y="535"/>
                    </a:lnTo>
                    <a:lnTo>
                      <a:pt x="1859" y="538"/>
                    </a:lnTo>
                    <a:lnTo>
                      <a:pt x="1917" y="560"/>
                    </a:lnTo>
                    <a:lnTo>
                      <a:pt x="1964" y="597"/>
                    </a:lnTo>
                    <a:lnTo>
                      <a:pt x="2000" y="648"/>
                    </a:lnTo>
                    <a:lnTo>
                      <a:pt x="2015" y="688"/>
                    </a:lnTo>
                    <a:lnTo>
                      <a:pt x="2040" y="651"/>
                    </a:lnTo>
                    <a:lnTo>
                      <a:pt x="2088" y="611"/>
                    </a:lnTo>
                    <a:lnTo>
                      <a:pt x="2142" y="582"/>
                    </a:lnTo>
                    <a:lnTo>
                      <a:pt x="2200" y="575"/>
                    </a:lnTo>
                    <a:lnTo>
                      <a:pt x="2233" y="575"/>
                    </a:lnTo>
                    <a:lnTo>
                      <a:pt x="2280" y="593"/>
                    </a:lnTo>
                    <a:lnTo>
                      <a:pt x="2324" y="619"/>
                    </a:lnTo>
                    <a:lnTo>
                      <a:pt x="2346" y="644"/>
                    </a:lnTo>
                    <a:lnTo>
                      <a:pt x="2379" y="600"/>
                    </a:lnTo>
                    <a:lnTo>
                      <a:pt x="2430" y="560"/>
                    </a:lnTo>
                    <a:lnTo>
                      <a:pt x="2488" y="535"/>
                    </a:lnTo>
                    <a:lnTo>
                      <a:pt x="2553" y="524"/>
                    </a:lnTo>
                    <a:lnTo>
                      <a:pt x="2575" y="528"/>
                    </a:lnTo>
                    <a:lnTo>
                      <a:pt x="2597" y="528"/>
                    </a:lnTo>
                    <a:lnTo>
                      <a:pt x="2659" y="549"/>
                    </a:lnTo>
                    <a:lnTo>
                      <a:pt x="2713" y="586"/>
                    </a:lnTo>
                    <a:lnTo>
                      <a:pt x="2750" y="626"/>
                    </a:lnTo>
                    <a:lnTo>
                      <a:pt x="2786" y="586"/>
                    </a:lnTo>
                    <a:lnTo>
                      <a:pt x="2848" y="546"/>
                    </a:lnTo>
                    <a:lnTo>
                      <a:pt x="2924" y="520"/>
                    </a:lnTo>
                    <a:lnTo>
                      <a:pt x="3004" y="513"/>
                    </a:lnTo>
                    <a:lnTo>
                      <a:pt x="3084" y="520"/>
                    </a:lnTo>
                    <a:lnTo>
                      <a:pt x="3135" y="538"/>
                    </a:lnTo>
                    <a:lnTo>
                      <a:pt x="3128" y="517"/>
                    </a:lnTo>
                    <a:lnTo>
                      <a:pt x="3124" y="469"/>
                    </a:lnTo>
                    <a:lnTo>
                      <a:pt x="3132" y="407"/>
                    </a:lnTo>
                    <a:lnTo>
                      <a:pt x="3157" y="353"/>
                    </a:lnTo>
                    <a:lnTo>
                      <a:pt x="3193" y="306"/>
                    </a:lnTo>
                    <a:lnTo>
                      <a:pt x="3241" y="269"/>
                    </a:lnTo>
                    <a:lnTo>
                      <a:pt x="3295" y="247"/>
                    </a:lnTo>
                    <a:lnTo>
                      <a:pt x="3346" y="240"/>
                    </a:lnTo>
                    <a:lnTo>
                      <a:pt x="3346" y="233"/>
                    </a:lnTo>
                    <a:lnTo>
                      <a:pt x="3353" y="171"/>
                    </a:lnTo>
                    <a:lnTo>
                      <a:pt x="3379" y="113"/>
                    </a:lnTo>
                    <a:lnTo>
                      <a:pt x="3415" y="69"/>
                    </a:lnTo>
                    <a:lnTo>
                      <a:pt x="3462" y="33"/>
                    </a:lnTo>
                    <a:lnTo>
                      <a:pt x="3517" y="7"/>
                    </a:lnTo>
                    <a:lnTo>
                      <a:pt x="3579"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88908" name="Freeform 140"/>
              <p:cNvSpPr>
                <a:spLocks/>
              </p:cNvSpPr>
              <p:nvPr/>
            </p:nvSpPr>
            <p:spPr bwMode="auto">
              <a:xfrm>
                <a:off x="3455" y="7026"/>
                <a:ext cx="509" cy="328"/>
              </a:xfrm>
              <a:custGeom>
                <a:avLst/>
                <a:gdLst/>
                <a:ahLst/>
                <a:cxnLst>
                  <a:cxn ang="0">
                    <a:pos x="291" y="0"/>
                  </a:cxn>
                  <a:cxn ang="0">
                    <a:pos x="349" y="11"/>
                  </a:cxn>
                  <a:cxn ang="0">
                    <a:pos x="407" y="33"/>
                  </a:cxn>
                  <a:cxn ang="0">
                    <a:pos x="462" y="66"/>
                  </a:cxn>
                  <a:cxn ang="0">
                    <a:pos x="509" y="102"/>
                  </a:cxn>
                  <a:cxn ang="0">
                    <a:pos x="458" y="70"/>
                  </a:cxn>
                  <a:cxn ang="0">
                    <a:pos x="407" y="37"/>
                  </a:cxn>
                  <a:cxn ang="0">
                    <a:pos x="349" y="15"/>
                  </a:cxn>
                  <a:cxn ang="0">
                    <a:pos x="291" y="4"/>
                  </a:cxn>
                  <a:cxn ang="0">
                    <a:pos x="229" y="8"/>
                  </a:cxn>
                  <a:cxn ang="0">
                    <a:pos x="171" y="26"/>
                  </a:cxn>
                  <a:cxn ang="0">
                    <a:pos x="120" y="59"/>
                  </a:cxn>
                  <a:cxn ang="0">
                    <a:pos x="80" y="102"/>
                  </a:cxn>
                  <a:cxn ang="0">
                    <a:pos x="47" y="150"/>
                  </a:cxn>
                  <a:cxn ang="0">
                    <a:pos x="29" y="208"/>
                  </a:cxn>
                  <a:cxn ang="0">
                    <a:pos x="18" y="266"/>
                  </a:cxn>
                  <a:cxn ang="0">
                    <a:pos x="22" y="324"/>
                  </a:cxn>
                  <a:cxn ang="0">
                    <a:pos x="0" y="328"/>
                  </a:cxn>
                  <a:cxn ang="0">
                    <a:pos x="0" y="266"/>
                  </a:cxn>
                  <a:cxn ang="0">
                    <a:pos x="11" y="204"/>
                  </a:cxn>
                  <a:cxn ang="0">
                    <a:pos x="36" y="142"/>
                  </a:cxn>
                  <a:cxn ang="0">
                    <a:pos x="69" y="91"/>
                  </a:cxn>
                  <a:cxn ang="0">
                    <a:pos x="113" y="48"/>
                  </a:cxn>
                  <a:cxn ang="0">
                    <a:pos x="167" y="19"/>
                  </a:cxn>
                  <a:cxn ang="0">
                    <a:pos x="229" y="0"/>
                  </a:cxn>
                  <a:cxn ang="0">
                    <a:pos x="291" y="0"/>
                  </a:cxn>
                </a:cxnLst>
                <a:rect l="0" t="0" r="r" b="b"/>
                <a:pathLst>
                  <a:path w="509" h="328">
                    <a:moveTo>
                      <a:pt x="291" y="0"/>
                    </a:moveTo>
                    <a:lnTo>
                      <a:pt x="349" y="11"/>
                    </a:lnTo>
                    <a:lnTo>
                      <a:pt x="407" y="33"/>
                    </a:lnTo>
                    <a:lnTo>
                      <a:pt x="462" y="66"/>
                    </a:lnTo>
                    <a:lnTo>
                      <a:pt x="509" y="102"/>
                    </a:lnTo>
                    <a:lnTo>
                      <a:pt x="458" y="70"/>
                    </a:lnTo>
                    <a:lnTo>
                      <a:pt x="407" y="37"/>
                    </a:lnTo>
                    <a:lnTo>
                      <a:pt x="349" y="15"/>
                    </a:lnTo>
                    <a:lnTo>
                      <a:pt x="291" y="4"/>
                    </a:lnTo>
                    <a:lnTo>
                      <a:pt x="229" y="8"/>
                    </a:lnTo>
                    <a:lnTo>
                      <a:pt x="171" y="26"/>
                    </a:lnTo>
                    <a:lnTo>
                      <a:pt x="120" y="59"/>
                    </a:lnTo>
                    <a:lnTo>
                      <a:pt x="80" y="102"/>
                    </a:lnTo>
                    <a:lnTo>
                      <a:pt x="47" y="150"/>
                    </a:lnTo>
                    <a:lnTo>
                      <a:pt x="29" y="208"/>
                    </a:lnTo>
                    <a:lnTo>
                      <a:pt x="18" y="266"/>
                    </a:lnTo>
                    <a:lnTo>
                      <a:pt x="22" y="324"/>
                    </a:lnTo>
                    <a:lnTo>
                      <a:pt x="0" y="328"/>
                    </a:lnTo>
                    <a:lnTo>
                      <a:pt x="0" y="266"/>
                    </a:lnTo>
                    <a:lnTo>
                      <a:pt x="11" y="204"/>
                    </a:lnTo>
                    <a:lnTo>
                      <a:pt x="36" y="142"/>
                    </a:lnTo>
                    <a:lnTo>
                      <a:pt x="69" y="91"/>
                    </a:lnTo>
                    <a:lnTo>
                      <a:pt x="113" y="48"/>
                    </a:lnTo>
                    <a:lnTo>
                      <a:pt x="167" y="19"/>
                    </a:lnTo>
                    <a:lnTo>
                      <a:pt x="229" y="0"/>
                    </a:lnTo>
                    <a:lnTo>
                      <a:pt x="291"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88909" name="Freeform 141"/>
              <p:cNvSpPr>
                <a:spLocks/>
              </p:cNvSpPr>
              <p:nvPr/>
            </p:nvSpPr>
            <p:spPr bwMode="auto">
              <a:xfrm>
                <a:off x="3077" y="6801"/>
                <a:ext cx="465" cy="255"/>
              </a:xfrm>
              <a:custGeom>
                <a:avLst/>
                <a:gdLst/>
                <a:ahLst/>
                <a:cxnLst>
                  <a:cxn ang="0">
                    <a:pos x="243" y="0"/>
                  </a:cxn>
                  <a:cxn ang="0">
                    <a:pos x="298" y="4"/>
                  </a:cxn>
                  <a:cxn ang="0">
                    <a:pos x="349" y="18"/>
                  </a:cxn>
                  <a:cxn ang="0">
                    <a:pos x="396" y="44"/>
                  </a:cxn>
                  <a:cxn ang="0">
                    <a:pos x="436" y="76"/>
                  </a:cxn>
                  <a:cxn ang="0">
                    <a:pos x="465" y="124"/>
                  </a:cxn>
                  <a:cxn ang="0">
                    <a:pos x="436" y="80"/>
                  </a:cxn>
                  <a:cxn ang="0">
                    <a:pos x="396" y="47"/>
                  </a:cxn>
                  <a:cxn ang="0">
                    <a:pos x="349" y="22"/>
                  </a:cxn>
                  <a:cxn ang="0">
                    <a:pos x="298" y="11"/>
                  </a:cxn>
                  <a:cxn ang="0">
                    <a:pos x="243" y="7"/>
                  </a:cxn>
                  <a:cxn ang="0">
                    <a:pos x="193" y="18"/>
                  </a:cxn>
                  <a:cxn ang="0">
                    <a:pos x="145" y="36"/>
                  </a:cxn>
                  <a:cxn ang="0">
                    <a:pos x="105" y="69"/>
                  </a:cxn>
                  <a:cxn ang="0">
                    <a:pos x="73" y="105"/>
                  </a:cxn>
                  <a:cxn ang="0">
                    <a:pos x="47" y="153"/>
                  </a:cxn>
                  <a:cxn ang="0">
                    <a:pos x="33" y="204"/>
                  </a:cxn>
                  <a:cxn ang="0">
                    <a:pos x="22" y="255"/>
                  </a:cxn>
                  <a:cxn ang="0">
                    <a:pos x="0" y="251"/>
                  </a:cxn>
                  <a:cxn ang="0">
                    <a:pos x="14" y="196"/>
                  </a:cxn>
                  <a:cxn ang="0">
                    <a:pos x="33" y="145"/>
                  </a:cxn>
                  <a:cxn ang="0">
                    <a:pos x="58" y="98"/>
                  </a:cxn>
                  <a:cxn ang="0">
                    <a:pos x="94" y="58"/>
                  </a:cxn>
                  <a:cxn ang="0">
                    <a:pos x="138" y="25"/>
                  </a:cxn>
                  <a:cxn ang="0">
                    <a:pos x="189" y="7"/>
                  </a:cxn>
                  <a:cxn ang="0">
                    <a:pos x="243" y="0"/>
                  </a:cxn>
                </a:cxnLst>
                <a:rect l="0" t="0" r="r" b="b"/>
                <a:pathLst>
                  <a:path w="465" h="255">
                    <a:moveTo>
                      <a:pt x="243" y="0"/>
                    </a:moveTo>
                    <a:lnTo>
                      <a:pt x="298" y="4"/>
                    </a:lnTo>
                    <a:lnTo>
                      <a:pt x="349" y="18"/>
                    </a:lnTo>
                    <a:lnTo>
                      <a:pt x="396" y="44"/>
                    </a:lnTo>
                    <a:lnTo>
                      <a:pt x="436" y="76"/>
                    </a:lnTo>
                    <a:lnTo>
                      <a:pt x="465" y="124"/>
                    </a:lnTo>
                    <a:lnTo>
                      <a:pt x="436" y="80"/>
                    </a:lnTo>
                    <a:lnTo>
                      <a:pt x="396" y="47"/>
                    </a:lnTo>
                    <a:lnTo>
                      <a:pt x="349" y="22"/>
                    </a:lnTo>
                    <a:lnTo>
                      <a:pt x="298" y="11"/>
                    </a:lnTo>
                    <a:lnTo>
                      <a:pt x="243" y="7"/>
                    </a:lnTo>
                    <a:lnTo>
                      <a:pt x="193" y="18"/>
                    </a:lnTo>
                    <a:lnTo>
                      <a:pt x="145" y="36"/>
                    </a:lnTo>
                    <a:lnTo>
                      <a:pt x="105" y="69"/>
                    </a:lnTo>
                    <a:lnTo>
                      <a:pt x="73" y="105"/>
                    </a:lnTo>
                    <a:lnTo>
                      <a:pt x="47" y="153"/>
                    </a:lnTo>
                    <a:lnTo>
                      <a:pt x="33" y="204"/>
                    </a:lnTo>
                    <a:lnTo>
                      <a:pt x="22" y="255"/>
                    </a:lnTo>
                    <a:lnTo>
                      <a:pt x="0" y="251"/>
                    </a:lnTo>
                    <a:lnTo>
                      <a:pt x="14" y="196"/>
                    </a:lnTo>
                    <a:lnTo>
                      <a:pt x="33" y="145"/>
                    </a:lnTo>
                    <a:lnTo>
                      <a:pt x="58" y="98"/>
                    </a:lnTo>
                    <a:lnTo>
                      <a:pt x="94" y="58"/>
                    </a:lnTo>
                    <a:lnTo>
                      <a:pt x="138" y="25"/>
                    </a:lnTo>
                    <a:lnTo>
                      <a:pt x="189" y="7"/>
                    </a:lnTo>
                    <a:lnTo>
                      <a:pt x="243"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88910" name="Freeform 142"/>
              <p:cNvSpPr>
                <a:spLocks/>
              </p:cNvSpPr>
              <p:nvPr/>
            </p:nvSpPr>
            <p:spPr bwMode="auto">
              <a:xfrm>
                <a:off x="3059" y="6568"/>
                <a:ext cx="116" cy="146"/>
              </a:xfrm>
              <a:custGeom>
                <a:avLst/>
                <a:gdLst/>
                <a:ahLst/>
                <a:cxnLst>
                  <a:cxn ang="0">
                    <a:pos x="11" y="0"/>
                  </a:cxn>
                  <a:cxn ang="0">
                    <a:pos x="58" y="44"/>
                  </a:cxn>
                  <a:cxn ang="0">
                    <a:pos x="94" y="91"/>
                  </a:cxn>
                  <a:cxn ang="0">
                    <a:pos x="116" y="146"/>
                  </a:cxn>
                  <a:cxn ang="0">
                    <a:pos x="87" y="95"/>
                  </a:cxn>
                  <a:cxn ang="0">
                    <a:pos x="47" y="51"/>
                  </a:cxn>
                  <a:cxn ang="0">
                    <a:pos x="0" y="18"/>
                  </a:cxn>
                  <a:cxn ang="0">
                    <a:pos x="11" y="0"/>
                  </a:cxn>
                </a:cxnLst>
                <a:rect l="0" t="0" r="r" b="b"/>
                <a:pathLst>
                  <a:path w="116" h="146">
                    <a:moveTo>
                      <a:pt x="11" y="0"/>
                    </a:moveTo>
                    <a:lnTo>
                      <a:pt x="58" y="44"/>
                    </a:lnTo>
                    <a:lnTo>
                      <a:pt x="94" y="91"/>
                    </a:lnTo>
                    <a:lnTo>
                      <a:pt x="116" y="146"/>
                    </a:lnTo>
                    <a:lnTo>
                      <a:pt x="87" y="95"/>
                    </a:lnTo>
                    <a:lnTo>
                      <a:pt x="47" y="51"/>
                    </a:lnTo>
                    <a:lnTo>
                      <a:pt x="0" y="18"/>
                    </a:lnTo>
                    <a:lnTo>
                      <a:pt x="11"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88911" name="Freeform 143"/>
              <p:cNvSpPr>
                <a:spLocks/>
              </p:cNvSpPr>
              <p:nvPr/>
            </p:nvSpPr>
            <p:spPr bwMode="auto">
              <a:xfrm>
                <a:off x="3921" y="6746"/>
                <a:ext cx="21" cy="88"/>
              </a:xfrm>
              <a:custGeom>
                <a:avLst/>
                <a:gdLst/>
                <a:ahLst/>
                <a:cxnLst>
                  <a:cxn ang="0">
                    <a:pos x="0" y="0"/>
                  </a:cxn>
                  <a:cxn ang="0">
                    <a:pos x="21" y="0"/>
                  </a:cxn>
                  <a:cxn ang="0">
                    <a:pos x="10" y="44"/>
                  </a:cxn>
                  <a:cxn ang="0">
                    <a:pos x="0" y="88"/>
                  </a:cxn>
                  <a:cxn ang="0">
                    <a:pos x="0" y="0"/>
                  </a:cxn>
                </a:cxnLst>
                <a:rect l="0" t="0" r="r" b="b"/>
                <a:pathLst>
                  <a:path w="21" h="88">
                    <a:moveTo>
                      <a:pt x="0" y="0"/>
                    </a:moveTo>
                    <a:lnTo>
                      <a:pt x="21" y="0"/>
                    </a:lnTo>
                    <a:lnTo>
                      <a:pt x="10" y="44"/>
                    </a:lnTo>
                    <a:lnTo>
                      <a:pt x="0" y="88"/>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88912" name="Freeform 144"/>
              <p:cNvSpPr>
                <a:spLocks/>
              </p:cNvSpPr>
              <p:nvPr/>
            </p:nvSpPr>
            <p:spPr bwMode="auto">
              <a:xfrm>
                <a:off x="4299" y="6906"/>
                <a:ext cx="29" cy="106"/>
              </a:xfrm>
              <a:custGeom>
                <a:avLst/>
                <a:gdLst/>
                <a:ahLst/>
                <a:cxnLst>
                  <a:cxn ang="0">
                    <a:pos x="11" y="0"/>
                  </a:cxn>
                  <a:cxn ang="0">
                    <a:pos x="29" y="0"/>
                  </a:cxn>
                  <a:cxn ang="0">
                    <a:pos x="25" y="37"/>
                  </a:cxn>
                  <a:cxn ang="0">
                    <a:pos x="14" y="73"/>
                  </a:cxn>
                  <a:cxn ang="0">
                    <a:pos x="0" y="106"/>
                  </a:cxn>
                  <a:cxn ang="0">
                    <a:pos x="11" y="55"/>
                  </a:cxn>
                  <a:cxn ang="0">
                    <a:pos x="11" y="0"/>
                  </a:cxn>
                </a:cxnLst>
                <a:rect l="0" t="0" r="r" b="b"/>
                <a:pathLst>
                  <a:path w="29" h="106">
                    <a:moveTo>
                      <a:pt x="11" y="0"/>
                    </a:moveTo>
                    <a:lnTo>
                      <a:pt x="29" y="0"/>
                    </a:lnTo>
                    <a:lnTo>
                      <a:pt x="25" y="37"/>
                    </a:lnTo>
                    <a:lnTo>
                      <a:pt x="14" y="73"/>
                    </a:lnTo>
                    <a:lnTo>
                      <a:pt x="0" y="106"/>
                    </a:lnTo>
                    <a:lnTo>
                      <a:pt x="11" y="55"/>
                    </a:lnTo>
                    <a:lnTo>
                      <a:pt x="11"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88913" name="Freeform 145"/>
              <p:cNvSpPr>
                <a:spLocks/>
              </p:cNvSpPr>
              <p:nvPr/>
            </p:nvSpPr>
            <p:spPr bwMode="auto">
              <a:xfrm>
                <a:off x="4993" y="7358"/>
                <a:ext cx="197" cy="316"/>
              </a:xfrm>
              <a:custGeom>
                <a:avLst/>
                <a:gdLst/>
                <a:ahLst/>
                <a:cxnLst>
                  <a:cxn ang="0">
                    <a:pos x="0" y="0"/>
                  </a:cxn>
                  <a:cxn ang="0">
                    <a:pos x="51" y="11"/>
                  </a:cxn>
                  <a:cxn ang="0">
                    <a:pos x="99" y="32"/>
                  </a:cxn>
                  <a:cxn ang="0">
                    <a:pos x="142" y="65"/>
                  </a:cxn>
                  <a:cxn ang="0">
                    <a:pos x="175" y="109"/>
                  </a:cxn>
                  <a:cxn ang="0">
                    <a:pos x="193" y="160"/>
                  </a:cxn>
                  <a:cxn ang="0">
                    <a:pos x="197" y="214"/>
                  </a:cxn>
                  <a:cxn ang="0">
                    <a:pos x="190" y="265"/>
                  </a:cxn>
                  <a:cxn ang="0">
                    <a:pos x="168" y="316"/>
                  </a:cxn>
                  <a:cxn ang="0">
                    <a:pos x="150" y="305"/>
                  </a:cxn>
                  <a:cxn ang="0">
                    <a:pos x="171" y="262"/>
                  </a:cxn>
                  <a:cxn ang="0">
                    <a:pos x="182" y="211"/>
                  </a:cxn>
                  <a:cxn ang="0">
                    <a:pos x="182" y="160"/>
                  </a:cxn>
                  <a:cxn ang="0">
                    <a:pos x="168" y="112"/>
                  </a:cxn>
                  <a:cxn ang="0">
                    <a:pos x="135" y="72"/>
                  </a:cxn>
                  <a:cxn ang="0">
                    <a:pos x="99" y="40"/>
                  </a:cxn>
                  <a:cxn ang="0">
                    <a:pos x="51" y="14"/>
                  </a:cxn>
                  <a:cxn ang="0">
                    <a:pos x="0" y="0"/>
                  </a:cxn>
                </a:cxnLst>
                <a:rect l="0" t="0" r="r" b="b"/>
                <a:pathLst>
                  <a:path w="197" h="316">
                    <a:moveTo>
                      <a:pt x="0" y="0"/>
                    </a:moveTo>
                    <a:lnTo>
                      <a:pt x="51" y="11"/>
                    </a:lnTo>
                    <a:lnTo>
                      <a:pt x="99" y="32"/>
                    </a:lnTo>
                    <a:lnTo>
                      <a:pt x="142" y="65"/>
                    </a:lnTo>
                    <a:lnTo>
                      <a:pt x="175" y="109"/>
                    </a:lnTo>
                    <a:lnTo>
                      <a:pt x="193" y="160"/>
                    </a:lnTo>
                    <a:lnTo>
                      <a:pt x="197" y="214"/>
                    </a:lnTo>
                    <a:lnTo>
                      <a:pt x="190" y="265"/>
                    </a:lnTo>
                    <a:lnTo>
                      <a:pt x="168" y="316"/>
                    </a:lnTo>
                    <a:lnTo>
                      <a:pt x="150" y="305"/>
                    </a:lnTo>
                    <a:lnTo>
                      <a:pt x="171" y="262"/>
                    </a:lnTo>
                    <a:lnTo>
                      <a:pt x="182" y="211"/>
                    </a:lnTo>
                    <a:lnTo>
                      <a:pt x="182" y="160"/>
                    </a:lnTo>
                    <a:lnTo>
                      <a:pt x="168" y="112"/>
                    </a:lnTo>
                    <a:lnTo>
                      <a:pt x="135" y="72"/>
                    </a:lnTo>
                    <a:lnTo>
                      <a:pt x="99" y="40"/>
                    </a:lnTo>
                    <a:lnTo>
                      <a:pt x="51" y="14"/>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88914" name="Freeform 146"/>
              <p:cNvSpPr>
                <a:spLocks/>
              </p:cNvSpPr>
              <p:nvPr/>
            </p:nvSpPr>
            <p:spPr bwMode="auto">
              <a:xfrm>
                <a:off x="4477" y="7358"/>
                <a:ext cx="200" cy="393"/>
              </a:xfrm>
              <a:custGeom>
                <a:avLst/>
                <a:gdLst/>
                <a:ahLst/>
                <a:cxnLst>
                  <a:cxn ang="0">
                    <a:pos x="200" y="0"/>
                  </a:cxn>
                  <a:cxn ang="0">
                    <a:pos x="145" y="7"/>
                  </a:cxn>
                  <a:cxn ang="0">
                    <a:pos x="98" y="29"/>
                  </a:cxn>
                  <a:cxn ang="0">
                    <a:pos x="62" y="65"/>
                  </a:cxn>
                  <a:cxn ang="0">
                    <a:pos x="33" y="109"/>
                  </a:cxn>
                  <a:cxn ang="0">
                    <a:pos x="18" y="160"/>
                  </a:cxn>
                  <a:cxn ang="0">
                    <a:pos x="11" y="211"/>
                  </a:cxn>
                  <a:cxn ang="0">
                    <a:pos x="18" y="262"/>
                  </a:cxn>
                  <a:cxn ang="0">
                    <a:pos x="33" y="309"/>
                  </a:cxn>
                  <a:cxn ang="0">
                    <a:pos x="62" y="345"/>
                  </a:cxn>
                  <a:cxn ang="0">
                    <a:pos x="105" y="374"/>
                  </a:cxn>
                  <a:cxn ang="0">
                    <a:pos x="102" y="393"/>
                  </a:cxn>
                  <a:cxn ang="0">
                    <a:pos x="55" y="364"/>
                  </a:cxn>
                  <a:cxn ang="0">
                    <a:pos x="25" y="323"/>
                  </a:cxn>
                  <a:cxn ang="0">
                    <a:pos x="7" y="280"/>
                  </a:cxn>
                  <a:cxn ang="0">
                    <a:pos x="0" y="229"/>
                  </a:cxn>
                  <a:cxn ang="0">
                    <a:pos x="0" y="182"/>
                  </a:cxn>
                  <a:cxn ang="0">
                    <a:pos x="15" y="134"/>
                  </a:cxn>
                  <a:cxn ang="0">
                    <a:pos x="36" y="91"/>
                  </a:cxn>
                  <a:cxn ang="0">
                    <a:pos x="65" y="51"/>
                  </a:cxn>
                  <a:cxn ang="0">
                    <a:pos x="105" y="21"/>
                  </a:cxn>
                  <a:cxn ang="0">
                    <a:pos x="149" y="3"/>
                  </a:cxn>
                  <a:cxn ang="0">
                    <a:pos x="200" y="0"/>
                  </a:cxn>
                </a:cxnLst>
                <a:rect l="0" t="0" r="r" b="b"/>
                <a:pathLst>
                  <a:path w="200" h="393">
                    <a:moveTo>
                      <a:pt x="200" y="0"/>
                    </a:moveTo>
                    <a:lnTo>
                      <a:pt x="145" y="7"/>
                    </a:lnTo>
                    <a:lnTo>
                      <a:pt x="98" y="29"/>
                    </a:lnTo>
                    <a:lnTo>
                      <a:pt x="62" y="65"/>
                    </a:lnTo>
                    <a:lnTo>
                      <a:pt x="33" y="109"/>
                    </a:lnTo>
                    <a:lnTo>
                      <a:pt x="18" y="160"/>
                    </a:lnTo>
                    <a:lnTo>
                      <a:pt x="11" y="211"/>
                    </a:lnTo>
                    <a:lnTo>
                      <a:pt x="18" y="262"/>
                    </a:lnTo>
                    <a:lnTo>
                      <a:pt x="33" y="309"/>
                    </a:lnTo>
                    <a:lnTo>
                      <a:pt x="62" y="345"/>
                    </a:lnTo>
                    <a:lnTo>
                      <a:pt x="105" y="374"/>
                    </a:lnTo>
                    <a:lnTo>
                      <a:pt x="102" y="393"/>
                    </a:lnTo>
                    <a:lnTo>
                      <a:pt x="55" y="364"/>
                    </a:lnTo>
                    <a:lnTo>
                      <a:pt x="25" y="323"/>
                    </a:lnTo>
                    <a:lnTo>
                      <a:pt x="7" y="280"/>
                    </a:lnTo>
                    <a:lnTo>
                      <a:pt x="0" y="229"/>
                    </a:lnTo>
                    <a:lnTo>
                      <a:pt x="0" y="182"/>
                    </a:lnTo>
                    <a:lnTo>
                      <a:pt x="15" y="134"/>
                    </a:lnTo>
                    <a:lnTo>
                      <a:pt x="36" y="91"/>
                    </a:lnTo>
                    <a:lnTo>
                      <a:pt x="65" y="51"/>
                    </a:lnTo>
                    <a:lnTo>
                      <a:pt x="105" y="21"/>
                    </a:lnTo>
                    <a:lnTo>
                      <a:pt x="149" y="3"/>
                    </a:lnTo>
                    <a:lnTo>
                      <a:pt x="20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88915" name="Freeform 147"/>
              <p:cNvSpPr>
                <a:spLocks/>
              </p:cNvSpPr>
              <p:nvPr/>
            </p:nvSpPr>
            <p:spPr bwMode="auto">
              <a:xfrm>
                <a:off x="5543" y="7252"/>
                <a:ext cx="61" cy="273"/>
              </a:xfrm>
              <a:custGeom>
                <a:avLst/>
                <a:gdLst/>
                <a:ahLst/>
                <a:cxnLst>
                  <a:cxn ang="0">
                    <a:pos x="43" y="0"/>
                  </a:cxn>
                  <a:cxn ang="0">
                    <a:pos x="61" y="69"/>
                  </a:cxn>
                  <a:cxn ang="0">
                    <a:pos x="61" y="138"/>
                  </a:cxn>
                  <a:cxn ang="0">
                    <a:pos x="47" y="208"/>
                  </a:cxn>
                  <a:cxn ang="0">
                    <a:pos x="14" y="273"/>
                  </a:cxn>
                  <a:cxn ang="0">
                    <a:pos x="0" y="258"/>
                  </a:cxn>
                  <a:cxn ang="0">
                    <a:pos x="25" y="215"/>
                  </a:cxn>
                  <a:cxn ang="0">
                    <a:pos x="47" y="164"/>
                  </a:cxn>
                  <a:cxn ang="0">
                    <a:pos x="58" y="109"/>
                  </a:cxn>
                  <a:cxn ang="0">
                    <a:pos x="54" y="55"/>
                  </a:cxn>
                  <a:cxn ang="0">
                    <a:pos x="43" y="0"/>
                  </a:cxn>
                </a:cxnLst>
                <a:rect l="0" t="0" r="r" b="b"/>
                <a:pathLst>
                  <a:path w="61" h="273">
                    <a:moveTo>
                      <a:pt x="43" y="0"/>
                    </a:moveTo>
                    <a:lnTo>
                      <a:pt x="61" y="69"/>
                    </a:lnTo>
                    <a:lnTo>
                      <a:pt x="61" y="138"/>
                    </a:lnTo>
                    <a:lnTo>
                      <a:pt x="47" y="208"/>
                    </a:lnTo>
                    <a:lnTo>
                      <a:pt x="14" y="273"/>
                    </a:lnTo>
                    <a:lnTo>
                      <a:pt x="0" y="258"/>
                    </a:lnTo>
                    <a:lnTo>
                      <a:pt x="25" y="215"/>
                    </a:lnTo>
                    <a:lnTo>
                      <a:pt x="47" y="164"/>
                    </a:lnTo>
                    <a:lnTo>
                      <a:pt x="58" y="109"/>
                    </a:lnTo>
                    <a:lnTo>
                      <a:pt x="54" y="55"/>
                    </a:lnTo>
                    <a:lnTo>
                      <a:pt x="43"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88916" name="Freeform 148"/>
              <p:cNvSpPr>
                <a:spLocks/>
              </p:cNvSpPr>
              <p:nvPr/>
            </p:nvSpPr>
            <p:spPr bwMode="auto">
              <a:xfrm>
                <a:off x="5961" y="7147"/>
                <a:ext cx="69" cy="69"/>
              </a:xfrm>
              <a:custGeom>
                <a:avLst/>
                <a:gdLst/>
                <a:ahLst/>
                <a:cxnLst>
                  <a:cxn ang="0">
                    <a:pos x="0" y="0"/>
                  </a:cxn>
                  <a:cxn ang="0">
                    <a:pos x="29" y="14"/>
                  </a:cxn>
                  <a:cxn ang="0">
                    <a:pos x="51" y="36"/>
                  </a:cxn>
                  <a:cxn ang="0">
                    <a:pos x="69" y="61"/>
                  </a:cxn>
                  <a:cxn ang="0">
                    <a:pos x="47" y="69"/>
                  </a:cxn>
                  <a:cxn ang="0">
                    <a:pos x="40" y="43"/>
                  </a:cxn>
                  <a:cxn ang="0">
                    <a:pos x="25" y="18"/>
                  </a:cxn>
                  <a:cxn ang="0">
                    <a:pos x="0" y="0"/>
                  </a:cxn>
                </a:cxnLst>
                <a:rect l="0" t="0" r="r" b="b"/>
                <a:pathLst>
                  <a:path w="69" h="69">
                    <a:moveTo>
                      <a:pt x="0" y="0"/>
                    </a:moveTo>
                    <a:lnTo>
                      <a:pt x="29" y="14"/>
                    </a:lnTo>
                    <a:lnTo>
                      <a:pt x="51" y="36"/>
                    </a:lnTo>
                    <a:lnTo>
                      <a:pt x="69" y="61"/>
                    </a:lnTo>
                    <a:lnTo>
                      <a:pt x="47" y="69"/>
                    </a:lnTo>
                    <a:lnTo>
                      <a:pt x="40" y="43"/>
                    </a:lnTo>
                    <a:lnTo>
                      <a:pt x="25" y="18"/>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88917" name="Freeform 149"/>
              <p:cNvSpPr>
                <a:spLocks/>
              </p:cNvSpPr>
              <p:nvPr/>
            </p:nvSpPr>
            <p:spPr bwMode="auto">
              <a:xfrm>
                <a:off x="5801" y="6815"/>
                <a:ext cx="69" cy="95"/>
              </a:xfrm>
              <a:custGeom>
                <a:avLst/>
                <a:gdLst/>
                <a:ahLst/>
                <a:cxnLst>
                  <a:cxn ang="0">
                    <a:pos x="14" y="0"/>
                  </a:cxn>
                  <a:cxn ang="0">
                    <a:pos x="36" y="30"/>
                  </a:cxn>
                  <a:cxn ang="0">
                    <a:pos x="58" y="62"/>
                  </a:cxn>
                  <a:cxn ang="0">
                    <a:pos x="69" y="95"/>
                  </a:cxn>
                  <a:cxn ang="0">
                    <a:pos x="51" y="66"/>
                  </a:cxn>
                  <a:cxn ang="0">
                    <a:pos x="29" y="40"/>
                  </a:cxn>
                  <a:cxn ang="0">
                    <a:pos x="0" y="15"/>
                  </a:cxn>
                  <a:cxn ang="0">
                    <a:pos x="14" y="0"/>
                  </a:cxn>
                </a:cxnLst>
                <a:rect l="0" t="0" r="r" b="b"/>
                <a:pathLst>
                  <a:path w="69" h="95">
                    <a:moveTo>
                      <a:pt x="14" y="0"/>
                    </a:moveTo>
                    <a:lnTo>
                      <a:pt x="36" y="30"/>
                    </a:lnTo>
                    <a:lnTo>
                      <a:pt x="58" y="62"/>
                    </a:lnTo>
                    <a:lnTo>
                      <a:pt x="69" y="95"/>
                    </a:lnTo>
                    <a:lnTo>
                      <a:pt x="51" y="66"/>
                    </a:lnTo>
                    <a:lnTo>
                      <a:pt x="29" y="40"/>
                    </a:lnTo>
                    <a:lnTo>
                      <a:pt x="0" y="15"/>
                    </a:lnTo>
                    <a:lnTo>
                      <a:pt x="14"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88918" name="Freeform 150"/>
              <p:cNvSpPr>
                <a:spLocks/>
              </p:cNvSpPr>
              <p:nvPr/>
            </p:nvSpPr>
            <p:spPr bwMode="auto">
              <a:xfrm>
                <a:off x="5393" y="6899"/>
                <a:ext cx="33" cy="102"/>
              </a:xfrm>
              <a:custGeom>
                <a:avLst/>
                <a:gdLst/>
                <a:ahLst/>
                <a:cxnLst>
                  <a:cxn ang="0">
                    <a:pos x="19" y="0"/>
                  </a:cxn>
                  <a:cxn ang="0">
                    <a:pos x="33" y="15"/>
                  </a:cxn>
                  <a:cxn ang="0">
                    <a:pos x="19" y="40"/>
                  </a:cxn>
                  <a:cxn ang="0">
                    <a:pos x="8" y="69"/>
                  </a:cxn>
                  <a:cxn ang="0">
                    <a:pos x="4" y="102"/>
                  </a:cxn>
                  <a:cxn ang="0">
                    <a:pos x="0" y="69"/>
                  </a:cxn>
                  <a:cxn ang="0">
                    <a:pos x="4" y="37"/>
                  </a:cxn>
                  <a:cxn ang="0">
                    <a:pos x="19" y="0"/>
                  </a:cxn>
                </a:cxnLst>
                <a:rect l="0" t="0" r="r" b="b"/>
                <a:pathLst>
                  <a:path w="33" h="102">
                    <a:moveTo>
                      <a:pt x="19" y="0"/>
                    </a:moveTo>
                    <a:lnTo>
                      <a:pt x="33" y="15"/>
                    </a:lnTo>
                    <a:lnTo>
                      <a:pt x="19" y="40"/>
                    </a:lnTo>
                    <a:lnTo>
                      <a:pt x="8" y="69"/>
                    </a:lnTo>
                    <a:lnTo>
                      <a:pt x="4" y="102"/>
                    </a:lnTo>
                    <a:lnTo>
                      <a:pt x="0" y="69"/>
                    </a:lnTo>
                    <a:lnTo>
                      <a:pt x="4" y="37"/>
                    </a:lnTo>
                    <a:lnTo>
                      <a:pt x="19"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88919" name="Freeform 151"/>
              <p:cNvSpPr>
                <a:spLocks/>
              </p:cNvSpPr>
              <p:nvPr/>
            </p:nvSpPr>
            <p:spPr bwMode="auto">
              <a:xfrm>
                <a:off x="4997" y="6925"/>
                <a:ext cx="29" cy="109"/>
              </a:xfrm>
              <a:custGeom>
                <a:avLst/>
                <a:gdLst/>
                <a:ahLst/>
                <a:cxnLst>
                  <a:cxn ang="0">
                    <a:pos x="7" y="0"/>
                  </a:cxn>
                  <a:cxn ang="0">
                    <a:pos x="29" y="7"/>
                  </a:cxn>
                  <a:cxn ang="0">
                    <a:pos x="11" y="54"/>
                  </a:cxn>
                  <a:cxn ang="0">
                    <a:pos x="4" y="109"/>
                  </a:cxn>
                  <a:cxn ang="0">
                    <a:pos x="0" y="54"/>
                  </a:cxn>
                  <a:cxn ang="0">
                    <a:pos x="7" y="0"/>
                  </a:cxn>
                </a:cxnLst>
                <a:rect l="0" t="0" r="r" b="b"/>
                <a:pathLst>
                  <a:path w="29" h="109">
                    <a:moveTo>
                      <a:pt x="7" y="0"/>
                    </a:moveTo>
                    <a:lnTo>
                      <a:pt x="29" y="7"/>
                    </a:lnTo>
                    <a:lnTo>
                      <a:pt x="11" y="54"/>
                    </a:lnTo>
                    <a:lnTo>
                      <a:pt x="4" y="109"/>
                    </a:lnTo>
                    <a:lnTo>
                      <a:pt x="0" y="54"/>
                    </a:lnTo>
                    <a:lnTo>
                      <a:pt x="7"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88920" name="Freeform 152"/>
              <p:cNvSpPr>
                <a:spLocks/>
              </p:cNvSpPr>
              <p:nvPr/>
            </p:nvSpPr>
            <p:spPr bwMode="auto">
              <a:xfrm>
                <a:off x="4662" y="6979"/>
                <a:ext cx="26" cy="66"/>
              </a:xfrm>
              <a:custGeom>
                <a:avLst/>
                <a:gdLst/>
                <a:ahLst/>
                <a:cxnLst>
                  <a:cxn ang="0">
                    <a:pos x="4" y="0"/>
                  </a:cxn>
                  <a:cxn ang="0">
                    <a:pos x="26" y="7"/>
                  </a:cxn>
                  <a:cxn ang="0">
                    <a:pos x="15" y="26"/>
                  </a:cxn>
                  <a:cxn ang="0">
                    <a:pos x="8" y="44"/>
                  </a:cxn>
                  <a:cxn ang="0">
                    <a:pos x="4" y="66"/>
                  </a:cxn>
                  <a:cxn ang="0">
                    <a:pos x="0" y="33"/>
                  </a:cxn>
                  <a:cxn ang="0">
                    <a:pos x="4" y="0"/>
                  </a:cxn>
                </a:cxnLst>
                <a:rect l="0" t="0" r="r" b="b"/>
                <a:pathLst>
                  <a:path w="26" h="66">
                    <a:moveTo>
                      <a:pt x="4" y="0"/>
                    </a:moveTo>
                    <a:lnTo>
                      <a:pt x="26" y="7"/>
                    </a:lnTo>
                    <a:lnTo>
                      <a:pt x="15" y="26"/>
                    </a:lnTo>
                    <a:lnTo>
                      <a:pt x="8" y="44"/>
                    </a:lnTo>
                    <a:lnTo>
                      <a:pt x="4" y="66"/>
                    </a:lnTo>
                    <a:lnTo>
                      <a:pt x="0" y="33"/>
                    </a:lnTo>
                    <a:lnTo>
                      <a:pt x="4"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88921" name="Freeform 153"/>
              <p:cNvSpPr>
                <a:spLocks/>
              </p:cNvSpPr>
              <p:nvPr/>
            </p:nvSpPr>
            <p:spPr bwMode="auto">
              <a:xfrm>
                <a:off x="6012" y="6521"/>
                <a:ext cx="182" cy="80"/>
              </a:xfrm>
              <a:custGeom>
                <a:avLst/>
                <a:gdLst/>
                <a:ahLst/>
                <a:cxnLst>
                  <a:cxn ang="0">
                    <a:pos x="14" y="0"/>
                  </a:cxn>
                  <a:cxn ang="0">
                    <a:pos x="65" y="36"/>
                  </a:cxn>
                  <a:cxn ang="0">
                    <a:pos x="120" y="62"/>
                  </a:cxn>
                  <a:cxn ang="0">
                    <a:pos x="182" y="80"/>
                  </a:cxn>
                  <a:cxn ang="0">
                    <a:pos x="120" y="69"/>
                  </a:cxn>
                  <a:cxn ang="0">
                    <a:pos x="58" y="47"/>
                  </a:cxn>
                  <a:cxn ang="0">
                    <a:pos x="0" y="14"/>
                  </a:cxn>
                  <a:cxn ang="0">
                    <a:pos x="14" y="0"/>
                  </a:cxn>
                </a:cxnLst>
                <a:rect l="0" t="0" r="r" b="b"/>
                <a:pathLst>
                  <a:path w="182" h="80">
                    <a:moveTo>
                      <a:pt x="14" y="0"/>
                    </a:moveTo>
                    <a:lnTo>
                      <a:pt x="65" y="36"/>
                    </a:lnTo>
                    <a:lnTo>
                      <a:pt x="120" y="62"/>
                    </a:lnTo>
                    <a:lnTo>
                      <a:pt x="182" y="80"/>
                    </a:lnTo>
                    <a:lnTo>
                      <a:pt x="120" y="69"/>
                    </a:lnTo>
                    <a:lnTo>
                      <a:pt x="58" y="47"/>
                    </a:lnTo>
                    <a:lnTo>
                      <a:pt x="0" y="14"/>
                    </a:lnTo>
                    <a:lnTo>
                      <a:pt x="14"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88922" name="Freeform 154"/>
              <p:cNvSpPr>
                <a:spLocks/>
              </p:cNvSpPr>
              <p:nvPr/>
            </p:nvSpPr>
            <p:spPr bwMode="auto">
              <a:xfrm>
                <a:off x="6019" y="6524"/>
                <a:ext cx="84" cy="113"/>
              </a:xfrm>
              <a:custGeom>
                <a:avLst/>
                <a:gdLst/>
                <a:ahLst/>
                <a:cxnLst>
                  <a:cxn ang="0">
                    <a:pos x="7" y="0"/>
                  </a:cxn>
                  <a:cxn ang="0">
                    <a:pos x="36" y="22"/>
                  </a:cxn>
                  <a:cxn ang="0">
                    <a:pos x="58" y="51"/>
                  </a:cxn>
                  <a:cxn ang="0">
                    <a:pos x="73" y="80"/>
                  </a:cxn>
                  <a:cxn ang="0">
                    <a:pos x="84" y="113"/>
                  </a:cxn>
                  <a:cxn ang="0">
                    <a:pos x="62" y="73"/>
                  </a:cxn>
                  <a:cxn ang="0">
                    <a:pos x="36" y="40"/>
                  </a:cxn>
                  <a:cxn ang="0">
                    <a:pos x="0" y="19"/>
                  </a:cxn>
                  <a:cxn ang="0">
                    <a:pos x="7" y="0"/>
                  </a:cxn>
                </a:cxnLst>
                <a:rect l="0" t="0" r="r" b="b"/>
                <a:pathLst>
                  <a:path w="84" h="113">
                    <a:moveTo>
                      <a:pt x="7" y="0"/>
                    </a:moveTo>
                    <a:lnTo>
                      <a:pt x="36" y="22"/>
                    </a:lnTo>
                    <a:lnTo>
                      <a:pt x="58" y="51"/>
                    </a:lnTo>
                    <a:lnTo>
                      <a:pt x="73" y="80"/>
                    </a:lnTo>
                    <a:lnTo>
                      <a:pt x="84" y="113"/>
                    </a:lnTo>
                    <a:lnTo>
                      <a:pt x="62" y="73"/>
                    </a:lnTo>
                    <a:lnTo>
                      <a:pt x="36" y="40"/>
                    </a:lnTo>
                    <a:lnTo>
                      <a:pt x="0" y="19"/>
                    </a:lnTo>
                    <a:lnTo>
                      <a:pt x="7"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88923" name="Freeform 155"/>
              <p:cNvSpPr>
                <a:spLocks/>
              </p:cNvSpPr>
              <p:nvPr/>
            </p:nvSpPr>
            <p:spPr bwMode="auto">
              <a:xfrm>
                <a:off x="6383" y="6342"/>
                <a:ext cx="40" cy="153"/>
              </a:xfrm>
              <a:custGeom>
                <a:avLst/>
                <a:gdLst/>
                <a:ahLst/>
                <a:cxnLst>
                  <a:cxn ang="0">
                    <a:pos x="18" y="0"/>
                  </a:cxn>
                  <a:cxn ang="0">
                    <a:pos x="36" y="37"/>
                  </a:cxn>
                  <a:cxn ang="0">
                    <a:pos x="40" y="77"/>
                  </a:cxn>
                  <a:cxn ang="0">
                    <a:pos x="36" y="117"/>
                  </a:cxn>
                  <a:cxn ang="0">
                    <a:pos x="25" y="153"/>
                  </a:cxn>
                  <a:cxn ang="0">
                    <a:pos x="29" y="117"/>
                  </a:cxn>
                  <a:cxn ang="0">
                    <a:pos x="29" y="77"/>
                  </a:cxn>
                  <a:cxn ang="0">
                    <a:pos x="22" y="44"/>
                  </a:cxn>
                  <a:cxn ang="0">
                    <a:pos x="0" y="11"/>
                  </a:cxn>
                  <a:cxn ang="0">
                    <a:pos x="18" y="0"/>
                  </a:cxn>
                </a:cxnLst>
                <a:rect l="0" t="0" r="r" b="b"/>
                <a:pathLst>
                  <a:path w="40" h="153">
                    <a:moveTo>
                      <a:pt x="18" y="0"/>
                    </a:moveTo>
                    <a:lnTo>
                      <a:pt x="36" y="37"/>
                    </a:lnTo>
                    <a:lnTo>
                      <a:pt x="40" y="77"/>
                    </a:lnTo>
                    <a:lnTo>
                      <a:pt x="36" y="117"/>
                    </a:lnTo>
                    <a:lnTo>
                      <a:pt x="25" y="153"/>
                    </a:lnTo>
                    <a:lnTo>
                      <a:pt x="29" y="117"/>
                    </a:lnTo>
                    <a:lnTo>
                      <a:pt x="29" y="77"/>
                    </a:lnTo>
                    <a:lnTo>
                      <a:pt x="22" y="44"/>
                    </a:lnTo>
                    <a:lnTo>
                      <a:pt x="0" y="11"/>
                    </a:lnTo>
                    <a:lnTo>
                      <a:pt x="18"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88924" name="Freeform 156"/>
              <p:cNvSpPr>
                <a:spLocks/>
              </p:cNvSpPr>
              <p:nvPr/>
            </p:nvSpPr>
            <p:spPr bwMode="auto">
              <a:xfrm>
                <a:off x="6459" y="6361"/>
                <a:ext cx="55" cy="80"/>
              </a:xfrm>
              <a:custGeom>
                <a:avLst/>
                <a:gdLst/>
                <a:ahLst/>
                <a:cxnLst>
                  <a:cxn ang="0">
                    <a:pos x="47" y="0"/>
                  </a:cxn>
                  <a:cxn ang="0">
                    <a:pos x="55" y="18"/>
                  </a:cxn>
                  <a:cxn ang="0">
                    <a:pos x="33" y="32"/>
                  </a:cxn>
                  <a:cxn ang="0">
                    <a:pos x="11" y="54"/>
                  </a:cxn>
                  <a:cxn ang="0">
                    <a:pos x="0" y="80"/>
                  </a:cxn>
                  <a:cxn ang="0">
                    <a:pos x="7" y="51"/>
                  </a:cxn>
                  <a:cxn ang="0">
                    <a:pos x="22" y="21"/>
                  </a:cxn>
                  <a:cxn ang="0">
                    <a:pos x="47" y="0"/>
                  </a:cxn>
                </a:cxnLst>
                <a:rect l="0" t="0" r="r" b="b"/>
                <a:pathLst>
                  <a:path w="55" h="80">
                    <a:moveTo>
                      <a:pt x="47" y="0"/>
                    </a:moveTo>
                    <a:lnTo>
                      <a:pt x="55" y="18"/>
                    </a:lnTo>
                    <a:lnTo>
                      <a:pt x="33" y="32"/>
                    </a:lnTo>
                    <a:lnTo>
                      <a:pt x="11" y="54"/>
                    </a:lnTo>
                    <a:lnTo>
                      <a:pt x="0" y="80"/>
                    </a:lnTo>
                    <a:lnTo>
                      <a:pt x="7" y="51"/>
                    </a:lnTo>
                    <a:lnTo>
                      <a:pt x="22" y="21"/>
                    </a:lnTo>
                    <a:lnTo>
                      <a:pt x="47"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88925" name="Freeform 157"/>
              <p:cNvSpPr>
                <a:spLocks/>
              </p:cNvSpPr>
              <p:nvPr/>
            </p:nvSpPr>
            <p:spPr bwMode="auto">
              <a:xfrm>
                <a:off x="3884" y="7248"/>
                <a:ext cx="415" cy="313"/>
              </a:xfrm>
              <a:custGeom>
                <a:avLst/>
                <a:gdLst/>
                <a:ahLst/>
                <a:cxnLst>
                  <a:cxn ang="0">
                    <a:pos x="338" y="0"/>
                  </a:cxn>
                  <a:cxn ang="0">
                    <a:pos x="415" y="4"/>
                  </a:cxn>
                  <a:cxn ang="0">
                    <a:pos x="338" y="0"/>
                  </a:cxn>
                  <a:cxn ang="0">
                    <a:pos x="262" y="8"/>
                  </a:cxn>
                  <a:cxn ang="0">
                    <a:pos x="189" y="22"/>
                  </a:cxn>
                  <a:cxn ang="0">
                    <a:pos x="120" y="51"/>
                  </a:cxn>
                  <a:cxn ang="0">
                    <a:pos x="73" y="88"/>
                  </a:cxn>
                  <a:cxn ang="0">
                    <a:pos x="40" y="135"/>
                  </a:cxn>
                  <a:cxn ang="0">
                    <a:pos x="18" y="190"/>
                  </a:cxn>
                  <a:cxn ang="0">
                    <a:pos x="18" y="248"/>
                  </a:cxn>
                  <a:cxn ang="0">
                    <a:pos x="33" y="306"/>
                  </a:cxn>
                  <a:cxn ang="0">
                    <a:pos x="15" y="313"/>
                  </a:cxn>
                  <a:cxn ang="0">
                    <a:pos x="0" y="262"/>
                  </a:cxn>
                  <a:cxn ang="0">
                    <a:pos x="0" y="208"/>
                  </a:cxn>
                  <a:cxn ang="0">
                    <a:pos x="11" y="157"/>
                  </a:cxn>
                  <a:cxn ang="0">
                    <a:pos x="37" y="110"/>
                  </a:cxn>
                  <a:cxn ang="0">
                    <a:pos x="73" y="73"/>
                  </a:cxn>
                  <a:cxn ang="0">
                    <a:pos x="113" y="44"/>
                  </a:cxn>
                  <a:cxn ang="0">
                    <a:pos x="186" y="15"/>
                  </a:cxn>
                  <a:cxn ang="0">
                    <a:pos x="262" y="0"/>
                  </a:cxn>
                  <a:cxn ang="0">
                    <a:pos x="338" y="0"/>
                  </a:cxn>
                </a:cxnLst>
                <a:rect l="0" t="0" r="r" b="b"/>
                <a:pathLst>
                  <a:path w="415" h="313">
                    <a:moveTo>
                      <a:pt x="338" y="0"/>
                    </a:moveTo>
                    <a:lnTo>
                      <a:pt x="415" y="4"/>
                    </a:lnTo>
                    <a:lnTo>
                      <a:pt x="338" y="0"/>
                    </a:lnTo>
                    <a:lnTo>
                      <a:pt x="262" y="8"/>
                    </a:lnTo>
                    <a:lnTo>
                      <a:pt x="189" y="22"/>
                    </a:lnTo>
                    <a:lnTo>
                      <a:pt x="120" y="51"/>
                    </a:lnTo>
                    <a:lnTo>
                      <a:pt x="73" y="88"/>
                    </a:lnTo>
                    <a:lnTo>
                      <a:pt x="40" y="135"/>
                    </a:lnTo>
                    <a:lnTo>
                      <a:pt x="18" y="190"/>
                    </a:lnTo>
                    <a:lnTo>
                      <a:pt x="18" y="248"/>
                    </a:lnTo>
                    <a:lnTo>
                      <a:pt x="33" y="306"/>
                    </a:lnTo>
                    <a:lnTo>
                      <a:pt x="15" y="313"/>
                    </a:lnTo>
                    <a:lnTo>
                      <a:pt x="0" y="262"/>
                    </a:lnTo>
                    <a:lnTo>
                      <a:pt x="0" y="208"/>
                    </a:lnTo>
                    <a:lnTo>
                      <a:pt x="11" y="157"/>
                    </a:lnTo>
                    <a:lnTo>
                      <a:pt x="37" y="110"/>
                    </a:lnTo>
                    <a:lnTo>
                      <a:pt x="73" y="73"/>
                    </a:lnTo>
                    <a:lnTo>
                      <a:pt x="113" y="44"/>
                    </a:lnTo>
                    <a:lnTo>
                      <a:pt x="186" y="15"/>
                    </a:lnTo>
                    <a:lnTo>
                      <a:pt x="262" y="0"/>
                    </a:lnTo>
                    <a:lnTo>
                      <a:pt x="338"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88926" name="Freeform 158"/>
              <p:cNvSpPr>
                <a:spLocks/>
              </p:cNvSpPr>
              <p:nvPr/>
            </p:nvSpPr>
            <p:spPr bwMode="auto">
              <a:xfrm>
                <a:off x="3528" y="6674"/>
                <a:ext cx="22" cy="54"/>
              </a:xfrm>
              <a:custGeom>
                <a:avLst/>
                <a:gdLst/>
                <a:ahLst/>
                <a:cxnLst>
                  <a:cxn ang="0">
                    <a:pos x="0" y="0"/>
                  </a:cxn>
                  <a:cxn ang="0">
                    <a:pos x="22" y="0"/>
                  </a:cxn>
                  <a:cxn ang="0">
                    <a:pos x="18" y="18"/>
                  </a:cxn>
                  <a:cxn ang="0">
                    <a:pos x="11" y="36"/>
                  </a:cxn>
                  <a:cxn ang="0">
                    <a:pos x="3" y="54"/>
                  </a:cxn>
                  <a:cxn ang="0">
                    <a:pos x="3" y="36"/>
                  </a:cxn>
                  <a:cxn ang="0">
                    <a:pos x="3" y="18"/>
                  </a:cxn>
                  <a:cxn ang="0">
                    <a:pos x="0" y="0"/>
                  </a:cxn>
                </a:cxnLst>
                <a:rect l="0" t="0" r="r" b="b"/>
                <a:pathLst>
                  <a:path w="22" h="54">
                    <a:moveTo>
                      <a:pt x="0" y="0"/>
                    </a:moveTo>
                    <a:lnTo>
                      <a:pt x="22" y="0"/>
                    </a:lnTo>
                    <a:lnTo>
                      <a:pt x="18" y="18"/>
                    </a:lnTo>
                    <a:lnTo>
                      <a:pt x="11" y="36"/>
                    </a:lnTo>
                    <a:lnTo>
                      <a:pt x="3" y="54"/>
                    </a:lnTo>
                    <a:lnTo>
                      <a:pt x="3" y="36"/>
                    </a:lnTo>
                    <a:lnTo>
                      <a:pt x="3" y="18"/>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88927" name="Freeform 159"/>
              <p:cNvSpPr>
                <a:spLocks/>
              </p:cNvSpPr>
              <p:nvPr/>
            </p:nvSpPr>
            <p:spPr bwMode="auto">
              <a:xfrm>
                <a:off x="6208" y="1870"/>
                <a:ext cx="157" cy="182"/>
              </a:xfrm>
              <a:custGeom>
                <a:avLst/>
                <a:gdLst/>
                <a:ahLst/>
                <a:cxnLst>
                  <a:cxn ang="0">
                    <a:pos x="142" y="0"/>
                  </a:cxn>
                  <a:cxn ang="0">
                    <a:pos x="135" y="44"/>
                  </a:cxn>
                  <a:cxn ang="0">
                    <a:pos x="124" y="22"/>
                  </a:cxn>
                  <a:cxn ang="0">
                    <a:pos x="106" y="11"/>
                  </a:cxn>
                  <a:cxn ang="0">
                    <a:pos x="84" y="8"/>
                  </a:cxn>
                  <a:cxn ang="0">
                    <a:pos x="55" y="84"/>
                  </a:cxn>
                  <a:cxn ang="0">
                    <a:pos x="84" y="80"/>
                  </a:cxn>
                  <a:cxn ang="0">
                    <a:pos x="95" y="77"/>
                  </a:cxn>
                  <a:cxn ang="0">
                    <a:pos x="102" y="66"/>
                  </a:cxn>
                  <a:cxn ang="0">
                    <a:pos x="116" y="51"/>
                  </a:cxn>
                  <a:cxn ang="0">
                    <a:pos x="106" y="124"/>
                  </a:cxn>
                  <a:cxn ang="0">
                    <a:pos x="102" y="106"/>
                  </a:cxn>
                  <a:cxn ang="0">
                    <a:pos x="95" y="99"/>
                  </a:cxn>
                  <a:cxn ang="0">
                    <a:pos x="84" y="95"/>
                  </a:cxn>
                  <a:cxn ang="0">
                    <a:pos x="55" y="91"/>
                  </a:cxn>
                  <a:cxn ang="0">
                    <a:pos x="55" y="157"/>
                  </a:cxn>
                  <a:cxn ang="0">
                    <a:pos x="58" y="164"/>
                  </a:cxn>
                  <a:cxn ang="0">
                    <a:pos x="66" y="171"/>
                  </a:cxn>
                  <a:cxn ang="0">
                    <a:pos x="76" y="171"/>
                  </a:cxn>
                  <a:cxn ang="0">
                    <a:pos x="98" y="171"/>
                  </a:cxn>
                  <a:cxn ang="0">
                    <a:pos x="120" y="171"/>
                  </a:cxn>
                  <a:cxn ang="0">
                    <a:pos x="127" y="168"/>
                  </a:cxn>
                  <a:cxn ang="0">
                    <a:pos x="138" y="146"/>
                  </a:cxn>
                  <a:cxn ang="0">
                    <a:pos x="149" y="128"/>
                  </a:cxn>
                  <a:cxn ang="0">
                    <a:pos x="153" y="182"/>
                  </a:cxn>
                  <a:cxn ang="0">
                    <a:pos x="0" y="175"/>
                  </a:cxn>
                  <a:cxn ang="0">
                    <a:pos x="15" y="171"/>
                  </a:cxn>
                  <a:cxn ang="0">
                    <a:pos x="22" y="168"/>
                  </a:cxn>
                  <a:cxn ang="0">
                    <a:pos x="26" y="157"/>
                  </a:cxn>
                  <a:cxn ang="0">
                    <a:pos x="26" y="19"/>
                  </a:cxn>
                  <a:cxn ang="0">
                    <a:pos x="18" y="11"/>
                  </a:cxn>
                  <a:cxn ang="0">
                    <a:pos x="0" y="8"/>
                  </a:cxn>
                </a:cxnLst>
                <a:rect l="0" t="0" r="r" b="b"/>
                <a:pathLst>
                  <a:path w="157" h="182">
                    <a:moveTo>
                      <a:pt x="0" y="0"/>
                    </a:moveTo>
                    <a:lnTo>
                      <a:pt x="142" y="0"/>
                    </a:lnTo>
                    <a:lnTo>
                      <a:pt x="142" y="44"/>
                    </a:lnTo>
                    <a:lnTo>
                      <a:pt x="135" y="44"/>
                    </a:lnTo>
                    <a:lnTo>
                      <a:pt x="127" y="33"/>
                    </a:lnTo>
                    <a:lnTo>
                      <a:pt x="124" y="22"/>
                    </a:lnTo>
                    <a:lnTo>
                      <a:pt x="113" y="15"/>
                    </a:lnTo>
                    <a:lnTo>
                      <a:pt x="106" y="11"/>
                    </a:lnTo>
                    <a:lnTo>
                      <a:pt x="95" y="11"/>
                    </a:lnTo>
                    <a:lnTo>
                      <a:pt x="84" y="8"/>
                    </a:lnTo>
                    <a:lnTo>
                      <a:pt x="55" y="8"/>
                    </a:lnTo>
                    <a:lnTo>
                      <a:pt x="55" y="84"/>
                    </a:lnTo>
                    <a:lnTo>
                      <a:pt x="76" y="84"/>
                    </a:lnTo>
                    <a:lnTo>
                      <a:pt x="84" y="80"/>
                    </a:lnTo>
                    <a:lnTo>
                      <a:pt x="91" y="80"/>
                    </a:lnTo>
                    <a:lnTo>
                      <a:pt x="95" y="77"/>
                    </a:lnTo>
                    <a:lnTo>
                      <a:pt x="98" y="73"/>
                    </a:lnTo>
                    <a:lnTo>
                      <a:pt x="102" y="66"/>
                    </a:lnTo>
                    <a:lnTo>
                      <a:pt x="106" y="51"/>
                    </a:lnTo>
                    <a:lnTo>
                      <a:pt x="116" y="51"/>
                    </a:lnTo>
                    <a:lnTo>
                      <a:pt x="116" y="124"/>
                    </a:lnTo>
                    <a:lnTo>
                      <a:pt x="106" y="124"/>
                    </a:lnTo>
                    <a:lnTo>
                      <a:pt x="102" y="113"/>
                    </a:lnTo>
                    <a:lnTo>
                      <a:pt x="102" y="106"/>
                    </a:lnTo>
                    <a:lnTo>
                      <a:pt x="98" y="102"/>
                    </a:lnTo>
                    <a:lnTo>
                      <a:pt x="95" y="99"/>
                    </a:lnTo>
                    <a:lnTo>
                      <a:pt x="87" y="95"/>
                    </a:lnTo>
                    <a:lnTo>
                      <a:pt x="84" y="95"/>
                    </a:lnTo>
                    <a:lnTo>
                      <a:pt x="76" y="91"/>
                    </a:lnTo>
                    <a:lnTo>
                      <a:pt x="55" y="91"/>
                    </a:lnTo>
                    <a:lnTo>
                      <a:pt x="55" y="150"/>
                    </a:lnTo>
                    <a:lnTo>
                      <a:pt x="55" y="157"/>
                    </a:lnTo>
                    <a:lnTo>
                      <a:pt x="55" y="160"/>
                    </a:lnTo>
                    <a:lnTo>
                      <a:pt x="58" y="164"/>
                    </a:lnTo>
                    <a:lnTo>
                      <a:pt x="62" y="168"/>
                    </a:lnTo>
                    <a:lnTo>
                      <a:pt x="66" y="171"/>
                    </a:lnTo>
                    <a:lnTo>
                      <a:pt x="69" y="171"/>
                    </a:lnTo>
                    <a:lnTo>
                      <a:pt x="76" y="171"/>
                    </a:lnTo>
                    <a:lnTo>
                      <a:pt x="87" y="171"/>
                    </a:lnTo>
                    <a:lnTo>
                      <a:pt x="98" y="171"/>
                    </a:lnTo>
                    <a:lnTo>
                      <a:pt x="109" y="171"/>
                    </a:lnTo>
                    <a:lnTo>
                      <a:pt x="120" y="171"/>
                    </a:lnTo>
                    <a:lnTo>
                      <a:pt x="124" y="168"/>
                    </a:lnTo>
                    <a:lnTo>
                      <a:pt x="127" y="168"/>
                    </a:lnTo>
                    <a:lnTo>
                      <a:pt x="131" y="157"/>
                    </a:lnTo>
                    <a:lnTo>
                      <a:pt x="138" y="146"/>
                    </a:lnTo>
                    <a:lnTo>
                      <a:pt x="146" y="135"/>
                    </a:lnTo>
                    <a:lnTo>
                      <a:pt x="149" y="128"/>
                    </a:lnTo>
                    <a:lnTo>
                      <a:pt x="157" y="128"/>
                    </a:lnTo>
                    <a:lnTo>
                      <a:pt x="153" y="182"/>
                    </a:lnTo>
                    <a:lnTo>
                      <a:pt x="0" y="182"/>
                    </a:lnTo>
                    <a:lnTo>
                      <a:pt x="0" y="175"/>
                    </a:lnTo>
                    <a:lnTo>
                      <a:pt x="11" y="171"/>
                    </a:lnTo>
                    <a:lnTo>
                      <a:pt x="15" y="171"/>
                    </a:lnTo>
                    <a:lnTo>
                      <a:pt x="18" y="171"/>
                    </a:lnTo>
                    <a:lnTo>
                      <a:pt x="22" y="168"/>
                    </a:lnTo>
                    <a:lnTo>
                      <a:pt x="26" y="168"/>
                    </a:lnTo>
                    <a:lnTo>
                      <a:pt x="26" y="157"/>
                    </a:lnTo>
                    <a:lnTo>
                      <a:pt x="26" y="26"/>
                    </a:lnTo>
                    <a:lnTo>
                      <a:pt x="26" y="19"/>
                    </a:lnTo>
                    <a:lnTo>
                      <a:pt x="22" y="15"/>
                    </a:lnTo>
                    <a:lnTo>
                      <a:pt x="18" y="11"/>
                    </a:lnTo>
                    <a:lnTo>
                      <a:pt x="11" y="11"/>
                    </a:lnTo>
                    <a:lnTo>
                      <a:pt x="0" y="8"/>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88928" name="Freeform 160"/>
              <p:cNvSpPr>
                <a:spLocks/>
              </p:cNvSpPr>
              <p:nvPr/>
            </p:nvSpPr>
            <p:spPr bwMode="auto">
              <a:xfrm>
                <a:off x="6379" y="1921"/>
                <a:ext cx="98" cy="135"/>
              </a:xfrm>
              <a:custGeom>
                <a:avLst/>
                <a:gdLst/>
                <a:ahLst/>
                <a:cxnLst>
                  <a:cxn ang="0">
                    <a:pos x="87" y="0"/>
                  </a:cxn>
                  <a:cxn ang="0">
                    <a:pos x="80" y="40"/>
                  </a:cxn>
                  <a:cxn ang="0">
                    <a:pos x="69" y="18"/>
                  </a:cxn>
                  <a:cxn ang="0">
                    <a:pos x="47" y="11"/>
                  </a:cxn>
                  <a:cxn ang="0">
                    <a:pos x="29" y="15"/>
                  </a:cxn>
                  <a:cxn ang="0">
                    <a:pos x="26" y="29"/>
                  </a:cxn>
                  <a:cxn ang="0">
                    <a:pos x="26" y="37"/>
                  </a:cxn>
                  <a:cxn ang="0">
                    <a:pos x="44" y="51"/>
                  </a:cxn>
                  <a:cxn ang="0">
                    <a:pos x="73" y="62"/>
                  </a:cxn>
                  <a:cxn ang="0">
                    <a:pos x="91" y="73"/>
                  </a:cxn>
                  <a:cxn ang="0">
                    <a:pos x="95" y="88"/>
                  </a:cxn>
                  <a:cxn ang="0">
                    <a:pos x="95" y="106"/>
                  </a:cxn>
                  <a:cxn ang="0">
                    <a:pos x="84" y="124"/>
                  </a:cxn>
                  <a:cxn ang="0">
                    <a:pos x="62" y="135"/>
                  </a:cxn>
                  <a:cxn ang="0">
                    <a:pos x="40" y="135"/>
                  </a:cxn>
                  <a:cxn ang="0">
                    <a:pos x="22" y="128"/>
                  </a:cxn>
                  <a:cxn ang="0">
                    <a:pos x="11" y="131"/>
                  </a:cxn>
                  <a:cxn ang="0">
                    <a:pos x="0" y="88"/>
                  </a:cxn>
                  <a:cxn ang="0">
                    <a:pos x="11" y="95"/>
                  </a:cxn>
                  <a:cxn ang="0">
                    <a:pos x="22" y="113"/>
                  </a:cxn>
                  <a:cxn ang="0">
                    <a:pos x="36" y="120"/>
                  </a:cxn>
                  <a:cxn ang="0">
                    <a:pos x="51" y="124"/>
                  </a:cxn>
                  <a:cxn ang="0">
                    <a:pos x="69" y="120"/>
                  </a:cxn>
                  <a:cxn ang="0">
                    <a:pos x="76" y="102"/>
                  </a:cxn>
                  <a:cxn ang="0">
                    <a:pos x="76" y="95"/>
                  </a:cxn>
                  <a:cxn ang="0">
                    <a:pos x="58" y="80"/>
                  </a:cxn>
                  <a:cxn ang="0">
                    <a:pos x="29" y="73"/>
                  </a:cxn>
                  <a:cxn ang="0">
                    <a:pos x="11" y="59"/>
                  </a:cxn>
                  <a:cxn ang="0">
                    <a:pos x="7" y="48"/>
                  </a:cxn>
                  <a:cxn ang="0">
                    <a:pos x="7" y="29"/>
                  </a:cxn>
                  <a:cxn ang="0">
                    <a:pos x="18" y="11"/>
                  </a:cxn>
                  <a:cxn ang="0">
                    <a:pos x="36" y="0"/>
                  </a:cxn>
                  <a:cxn ang="0">
                    <a:pos x="62" y="4"/>
                  </a:cxn>
                  <a:cxn ang="0">
                    <a:pos x="76" y="8"/>
                  </a:cxn>
                </a:cxnLst>
                <a:rect l="0" t="0" r="r" b="b"/>
                <a:pathLst>
                  <a:path w="98" h="135">
                    <a:moveTo>
                      <a:pt x="80" y="0"/>
                    </a:moveTo>
                    <a:lnTo>
                      <a:pt x="87" y="0"/>
                    </a:lnTo>
                    <a:lnTo>
                      <a:pt x="91" y="40"/>
                    </a:lnTo>
                    <a:lnTo>
                      <a:pt x="80" y="40"/>
                    </a:lnTo>
                    <a:lnTo>
                      <a:pt x="76" y="29"/>
                    </a:lnTo>
                    <a:lnTo>
                      <a:pt x="69" y="18"/>
                    </a:lnTo>
                    <a:lnTo>
                      <a:pt x="58" y="11"/>
                    </a:lnTo>
                    <a:lnTo>
                      <a:pt x="47" y="11"/>
                    </a:lnTo>
                    <a:lnTo>
                      <a:pt x="36" y="11"/>
                    </a:lnTo>
                    <a:lnTo>
                      <a:pt x="29" y="15"/>
                    </a:lnTo>
                    <a:lnTo>
                      <a:pt x="26" y="22"/>
                    </a:lnTo>
                    <a:lnTo>
                      <a:pt x="26" y="29"/>
                    </a:lnTo>
                    <a:lnTo>
                      <a:pt x="26" y="33"/>
                    </a:lnTo>
                    <a:lnTo>
                      <a:pt x="26" y="37"/>
                    </a:lnTo>
                    <a:lnTo>
                      <a:pt x="33" y="44"/>
                    </a:lnTo>
                    <a:lnTo>
                      <a:pt x="44" y="51"/>
                    </a:lnTo>
                    <a:lnTo>
                      <a:pt x="58" y="55"/>
                    </a:lnTo>
                    <a:lnTo>
                      <a:pt x="73" y="62"/>
                    </a:lnTo>
                    <a:lnTo>
                      <a:pt x="87" y="69"/>
                    </a:lnTo>
                    <a:lnTo>
                      <a:pt x="91" y="73"/>
                    </a:lnTo>
                    <a:lnTo>
                      <a:pt x="95" y="80"/>
                    </a:lnTo>
                    <a:lnTo>
                      <a:pt x="95" y="88"/>
                    </a:lnTo>
                    <a:lnTo>
                      <a:pt x="98" y="95"/>
                    </a:lnTo>
                    <a:lnTo>
                      <a:pt x="95" y="106"/>
                    </a:lnTo>
                    <a:lnTo>
                      <a:pt x="91" y="117"/>
                    </a:lnTo>
                    <a:lnTo>
                      <a:pt x="84" y="124"/>
                    </a:lnTo>
                    <a:lnTo>
                      <a:pt x="73" y="131"/>
                    </a:lnTo>
                    <a:lnTo>
                      <a:pt x="62" y="135"/>
                    </a:lnTo>
                    <a:lnTo>
                      <a:pt x="47" y="135"/>
                    </a:lnTo>
                    <a:lnTo>
                      <a:pt x="40" y="135"/>
                    </a:lnTo>
                    <a:lnTo>
                      <a:pt x="29" y="131"/>
                    </a:lnTo>
                    <a:lnTo>
                      <a:pt x="22" y="128"/>
                    </a:lnTo>
                    <a:lnTo>
                      <a:pt x="15" y="124"/>
                    </a:lnTo>
                    <a:lnTo>
                      <a:pt x="11" y="131"/>
                    </a:lnTo>
                    <a:lnTo>
                      <a:pt x="4" y="131"/>
                    </a:lnTo>
                    <a:lnTo>
                      <a:pt x="0" y="88"/>
                    </a:lnTo>
                    <a:lnTo>
                      <a:pt x="11" y="88"/>
                    </a:lnTo>
                    <a:lnTo>
                      <a:pt x="11" y="95"/>
                    </a:lnTo>
                    <a:lnTo>
                      <a:pt x="15" y="99"/>
                    </a:lnTo>
                    <a:lnTo>
                      <a:pt x="22" y="113"/>
                    </a:lnTo>
                    <a:lnTo>
                      <a:pt x="29" y="117"/>
                    </a:lnTo>
                    <a:lnTo>
                      <a:pt x="36" y="120"/>
                    </a:lnTo>
                    <a:lnTo>
                      <a:pt x="44" y="124"/>
                    </a:lnTo>
                    <a:lnTo>
                      <a:pt x="51" y="124"/>
                    </a:lnTo>
                    <a:lnTo>
                      <a:pt x="62" y="124"/>
                    </a:lnTo>
                    <a:lnTo>
                      <a:pt x="69" y="120"/>
                    </a:lnTo>
                    <a:lnTo>
                      <a:pt x="76" y="113"/>
                    </a:lnTo>
                    <a:lnTo>
                      <a:pt x="76" y="102"/>
                    </a:lnTo>
                    <a:lnTo>
                      <a:pt x="76" y="99"/>
                    </a:lnTo>
                    <a:lnTo>
                      <a:pt x="76" y="95"/>
                    </a:lnTo>
                    <a:lnTo>
                      <a:pt x="69" y="88"/>
                    </a:lnTo>
                    <a:lnTo>
                      <a:pt x="58" y="80"/>
                    </a:lnTo>
                    <a:lnTo>
                      <a:pt x="44" y="77"/>
                    </a:lnTo>
                    <a:lnTo>
                      <a:pt x="29" y="73"/>
                    </a:lnTo>
                    <a:lnTo>
                      <a:pt x="18" y="66"/>
                    </a:lnTo>
                    <a:lnTo>
                      <a:pt x="11" y="59"/>
                    </a:lnTo>
                    <a:lnTo>
                      <a:pt x="7" y="55"/>
                    </a:lnTo>
                    <a:lnTo>
                      <a:pt x="7" y="48"/>
                    </a:lnTo>
                    <a:lnTo>
                      <a:pt x="4" y="37"/>
                    </a:lnTo>
                    <a:lnTo>
                      <a:pt x="7" y="29"/>
                    </a:lnTo>
                    <a:lnTo>
                      <a:pt x="11" y="18"/>
                    </a:lnTo>
                    <a:lnTo>
                      <a:pt x="18" y="11"/>
                    </a:lnTo>
                    <a:lnTo>
                      <a:pt x="26" y="4"/>
                    </a:lnTo>
                    <a:lnTo>
                      <a:pt x="36" y="0"/>
                    </a:lnTo>
                    <a:lnTo>
                      <a:pt x="47" y="0"/>
                    </a:lnTo>
                    <a:lnTo>
                      <a:pt x="62" y="4"/>
                    </a:lnTo>
                    <a:lnTo>
                      <a:pt x="69" y="4"/>
                    </a:lnTo>
                    <a:lnTo>
                      <a:pt x="76" y="8"/>
                    </a:lnTo>
                    <a:lnTo>
                      <a:pt x="8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88929" name="Freeform 161"/>
              <p:cNvSpPr>
                <a:spLocks noEditPoints="1"/>
              </p:cNvSpPr>
              <p:nvPr/>
            </p:nvSpPr>
            <p:spPr bwMode="auto">
              <a:xfrm>
                <a:off x="6495" y="1921"/>
                <a:ext cx="124" cy="135"/>
              </a:xfrm>
              <a:custGeom>
                <a:avLst/>
                <a:gdLst/>
                <a:ahLst/>
                <a:cxnLst>
                  <a:cxn ang="0">
                    <a:pos x="62" y="11"/>
                  </a:cxn>
                  <a:cxn ang="0">
                    <a:pos x="55" y="11"/>
                  </a:cxn>
                  <a:cxn ang="0">
                    <a:pos x="44" y="15"/>
                  </a:cxn>
                  <a:cxn ang="0">
                    <a:pos x="40" y="22"/>
                  </a:cxn>
                  <a:cxn ang="0">
                    <a:pos x="33" y="29"/>
                  </a:cxn>
                  <a:cxn ang="0">
                    <a:pos x="30" y="37"/>
                  </a:cxn>
                  <a:cxn ang="0">
                    <a:pos x="30" y="48"/>
                  </a:cxn>
                  <a:cxn ang="0">
                    <a:pos x="26" y="66"/>
                  </a:cxn>
                  <a:cxn ang="0">
                    <a:pos x="26" y="77"/>
                  </a:cxn>
                  <a:cxn ang="0">
                    <a:pos x="30" y="91"/>
                  </a:cxn>
                  <a:cxn ang="0">
                    <a:pos x="33" y="99"/>
                  </a:cxn>
                  <a:cxn ang="0">
                    <a:pos x="37" y="109"/>
                  </a:cxn>
                  <a:cxn ang="0">
                    <a:pos x="40" y="117"/>
                  </a:cxn>
                  <a:cxn ang="0">
                    <a:pos x="48" y="120"/>
                  </a:cxn>
                  <a:cxn ang="0">
                    <a:pos x="55" y="124"/>
                  </a:cxn>
                  <a:cxn ang="0">
                    <a:pos x="62" y="128"/>
                  </a:cxn>
                  <a:cxn ang="0">
                    <a:pos x="73" y="124"/>
                  </a:cxn>
                  <a:cxn ang="0">
                    <a:pos x="80" y="120"/>
                  </a:cxn>
                  <a:cxn ang="0">
                    <a:pos x="88" y="109"/>
                  </a:cxn>
                  <a:cxn ang="0">
                    <a:pos x="95" y="99"/>
                  </a:cxn>
                  <a:cxn ang="0">
                    <a:pos x="99" y="84"/>
                  </a:cxn>
                  <a:cxn ang="0">
                    <a:pos x="99" y="66"/>
                  </a:cxn>
                  <a:cxn ang="0">
                    <a:pos x="95" y="48"/>
                  </a:cxn>
                  <a:cxn ang="0">
                    <a:pos x="95" y="37"/>
                  </a:cxn>
                  <a:cxn ang="0">
                    <a:pos x="91" y="29"/>
                  </a:cxn>
                  <a:cxn ang="0">
                    <a:pos x="84" y="22"/>
                  </a:cxn>
                  <a:cxn ang="0">
                    <a:pos x="80" y="15"/>
                  </a:cxn>
                  <a:cxn ang="0">
                    <a:pos x="73" y="11"/>
                  </a:cxn>
                  <a:cxn ang="0">
                    <a:pos x="62" y="11"/>
                  </a:cxn>
                  <a:cxn ang="0">
                    <a:pos x="62" y="0"/>
                  </a:cxn>
                  <a:cxn ang="0">
                    <a:pos x="80" y="4"/>
                  </a:cxn>
                  <a:cxn ang="0">
                    <a:pos x="95" y="8"/>
                  </a:cxn>
                  <a:cxn ang="0">
                    <a:pos x="106" y="18"/>
                  </a:cxn>
                  <a:cxn ang="0">
                    <a:pos x="117" y="33"/>
                  </a:cxn>
                  <a:cxn ang="0">
                    <a:pos x="124" y="48"/>
                  </a:cxn>
                  <a:cxn ang="0">
                    <a:pos x="124" y="66"/>
                  </a:cxn>
                  <a:cxn ang="0">
                    <a:pos x="124" y="80"/>
                  </a:cxn>
                  <a:cxn ang="0">
                    <a:pos x="120" y="95"/>
                  </a:cxn>
                  <a:cxn ang="0">
                    <a:pos x="117" y="106"/>
                  </a:cxn>
                  <a:cxn ang="0">
                    <a:pos x="110" y="117"/>
                  </a:cxn>
                  <a:cxn ang="0">
                    <a:pos x="99" y="124"/>
                  </a:cxn>
                  <a:cxn ang="0">
                    <a:pos x="88" y="131"/>
                  </a:cxn>
                  <a:cxn ang="0">
                    <a:pos x="77" y="135"/>
                  </a:cxn>
                  <a:cxn ang="0">
                    <a:pos x="62" y="135"/>
                  </a:cxn>
                  <a:cxn ang="0">
                    <a:pos x="48" y="135"/>
                  </a:cxn>
                  <a:cxn ang="0">
                    <a:pos x="37" y="131"/>
                  </a:cxn>
                  <a:cxn ang="0">
                    <a:pos x="26" y="124"/>
                  </a:cxn>
                  <a:cxn ang="0">
                    <a:pos x="19" y="117"/>
                  </a:cxn>
                  <a:cxn ang="0">
                    <a:pos x="11" y="109"/>
                  </a:cxn>
                  <a:cxn ang="0">
                    <a:pos x="4" y="99"/>
                  </a:cxn>
                  <a:cxn ang="0">
                    <a:pos x="0" y="84"/>
                  </a:cxn>
                  <a:cxn ang="0">
                    <a:pos x="0" y="69"/>
                  </a:cxn>
                  <a:cxn ang="0">
                    <a:pos x="0" y="51"/>
                  </a:cxn>
                  <a:cxn ang="0">
                    <a:pos x="8" y="33"/>
                  </a:cxn>
                  <a:cxn ang="0">
                    <a:pos x="19" y="18"/>
                  </a:cxn>
                  <a:cxn ang="0">
                    <a:pos x="30" y="8"/>
                  </a:cxn>
                  <a:cxn ang="0">
                    <a:pos x="44" y="4"/>
                  </a:cxn>
                  <a:cxn ang="0">
                    <a:pos x="62" y="0"/>
                  </a:cxn>
                </a:cxnLst>
                <a:rect l="0" t="0" r="r" b="b"/>
                <a:pathLst>
                  <a:path w="124" h="135">
                    <a:moveTo>
                      <a:pt x="62" y="11"/>
                    </a:moveTo>
                    <a:lnTo>
                      <a:pt x="55" y="11"/>
                    </a:lnTo>
                    <a:lnTo>
                      <a:pt x="44" y="15"/>
                    </a:lnTo>
                    <a:lnTo>
                      <a:pt x="40" y="22"/>
                    </a:lnTo>
                    <a:lnTo>
                      <a:pt x="33" y="29"/>
                    </a:lnTo>
                    <a:lnTo>
                      <a:pt x="30" y="37"/>
                    </a:lnTo>
                    <a:lnTo>
                      <a:pt x="30" y="48"/>
                    </a:lnTo>
                    <a:lnTo>
                      <a:pt x="26" y="66"/>
                    </a:lnTo>
                    <a:lnTo>
                      <a:pt x="26" y="77"/>
                    </a:lnTo>
                    <a:lnTo>
                      <a:pt x="30" y="91"/>
                    </a:lnTo>
                    <a:lnTo>
                      <a:pt x="33" y="99"/>
                    </a:lnTo>
                    <a:lnTo>
                      <a:pt x="37" y="109"/>
                    </a:lnTo>
                    <a:lnTo>
                      <a:pt x="40" y="117"/>
                    </a:lnTo>
                    <a:lnTo>
                      <a:pt x="48" y="120"/>
                    </a:lnTo>
                    <a:lnTo>
                      <a:pt x="55" y="124"/>
                    </a:lnTo>
                    <a:lnTo>
                      <a:pt x="62" y="128"/>
                    </a:lnTo>
                    <a:lnTo>
                      <a:pt x="73" y="124"/>
                    </a:lnTo>
                    <a:lnTo>
                      <a:pt x="80" y="120"/>
                    </a:lnTo>
                    <a:lnTo>
                      <a:pt x="88" y="109"/>
                    </a:lnTo>
                    <a:lnTo>
                      <a:pt x="95" y="99"/>
                    </a:lnTo>
                    <a:lnTo>
                      <a:pt x="99" y="84"/>
                    </a:lnTo>
                    <a:lnTo>
                      <a:pt x="99" y="66"/>
                    </a:lnTo>
                    <a:lnTo>
                      <a:pt x="95" y="48"/>
                    </a:lnTo>
                    <a:lnTo>
                      <a:pt x="95" y="37"/>
                    </a:lnTo>
                    <a:lnTo>
                      <a:pt x="91" y="29"/>
                    </a:lnTo>
                    <a:lnTo>
                      <a:pt x="84" y="22"/>
                    </a:lnTo>
                    <a:lnTo>
                      <a:pt x="80" y="15"/>
                    </a:lnTo>
                    <a:lnTo>
                      <a:pt x="73" y="11"/>
                    </a:lnTo>
                    <a:lnTo>
                      <a:pt x="62" y="11"/>
                    </a:lnTo>
                    <a:close/>
                    <a:moveTo>
                      <a:pt x="62" y="0"/>
                    </a:moveTo>
                    <a:lnTo>
                      <a:pt x="80" y="4"/>
                    </a:lnTo>
                    <a:lnTo>
                      <a:pt x="95" y="8"/>
                    </a:lnTo>
                    <a:lnTo>
                      <a:pt x="106" y="18"/>
                    </a:lnTo>
                    <a:lnTo>
                      <a:pt x="117" y="33"/>
                    </a:lnTo>
                    <a:lnTo>
                      <a:pt x="124" y="48"/>
                    </a:lnTo>
                    <a:lnTo>
                      <a:pt x="124" y="66"/>
                    </a:lnTo>
                    <a:lnTo>
                      <a:pt x="124" y="80"/>
                    </a:lnTo>
                    <a:lnTo>
                      <a:pt x="120" y="95"/>
                    </a:lnTo>
                    <a:lnTo>
                      <a:pt x="117" y="106"/>
                    </a:lnTo>
                    <a:lnTo>
                      <a:pt x="110" y="117"/>
                    </a:lnTo>
                    <a:lnTo>
                      <a:pt x="99" y="124"/>
                    </a:lnTo>
                    <a:lnTo>
                      <a:pt x="88" y="131"/>
                    </a:lnTo>
                    <a:lnTo>
                      <a:pt x="77" y="135"/>
                    </a:lnTo>
                    <a:lnTo>
                      <a:pt x="62" y="135"/>
                    </a:lnTo>
                    <a:lnTo>
                      <a:pt x="48" y="135"/>
                    </a:lnTo>
                    <a:lnTo>
                      <a:pt x="37" y="131"/>
                    </a:lnTo>
                    <a:lnTo>
                      <a:pt x="26" y="124"/>
                    </a:lnTo>
                    <a:lnTo>
                      <a:pt x="19" y="117"/>
                    </a:lnTo>
                    <a:lnTo>
                      <a:pt x="11" y="109"/>
                    </a:lnTo>
                    <a:lnTo>
                      <a:pt x="4" y="99"/>
                    </a:lnTo>
                    <a:lnTo>
                      <a:pt x="0" y="84"/>
                    </a:lnTo>
                    <a:lnTo>
                      <a:pt x="0" y="69"/>
                    </a:lnTo>
                    <a:lnTo>
                      <a:pt x="0" y="51"/>
                    </a:lnTo>
                    <a:lnTo>
                      <a:pt x="8" y="33"/>
                    </a:lnTo>
                    <a:lnTo>
                      <a:pt x="19" y="18"/>
                    </a:lnTo>
                    <a:lnTo>
                      <a:pt x="30" y="8"/>
                    </a:lnTo>
                    <a:lnTo>
                      <a:pt x="44" y="4"/>
                    </a:lnTo>
                    <a:lnTo>
                      <a:pt x="62"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88930" name="Freeform 162"/>
              <p:cNvSpPr>
                <a:spLocks noEditPoints="1"/>
              </p:cNvSpPr>
              <p:nvPr/>
            </p:nvSpPr>
            <p:spPr bwMode="auto">
              <a:xfrm>
                <a:off x="6634" y="1921"/>
                <a:ext cx="138" cy="189"/>
              </a:xfrm>
              <a:custGeom>
                <a:avLst/>
                <a:gdLst/>
                <a:ahLst/>
                <a:cxnLst>
                  <a:cxn ang="0">
                    <a:pos x="65" y="15"/>
                  </a:cxn>
                  <a:cxn ang="0">
                    <a:pos x="43" y="29"/>
                  </a:cxn>
                  <a:cxn ang="0">
                    <a:pos x="51" y="113"/>
                  </a:cxn>
                  <a:cxn ang="0">
                    <a:pos x="65" y="124"/>
                  </a:cxn>
                  <a:cxn ang="0">
                    <a:pos x="76" y="128"/>
                  </a:cxn>
                  <a:cxn ang="0">
                    <a:pos x="91" y="124"/>
                  </a:cxn>
                  <a:cxn ang="0">
                    <a:pos x="101" y="113"/>
                  </a:cxn>
                  <a:cxn ang="0">
                    <a:pos x="109" y="91"/>
                  </a:cxn>
                  <a:cxn ang="0">
                    <a:pos x="109" y="69"/>
                  </a:cxn>
                  <a:cxn ang="0">
                    <a:pos x="105" y="40"/>
                  </a:cxn>
                  <a:cxn ang="0">
                    <a:pos x="98" y="26"/>
                  </a:cxn>
                  <a:cxn ang="0">
                    <a:pos x="83" y="15"/>
                  </a:cxn>
                  <a:cxn ang="0">
                    <a:pos x="83" y="0"/>
                  </a:cxn>
                  <a:cxn ang="0">
                    <a:pos x="105" y="8"/>
                  </a:cxn>
                  <a:cxn ang="0">
                    <a:pos x="120" y="18"/>
                  </a:cxn>
                  <a:cxn ang="0">
                    <a:pos x="134" y="40"/>
                  </a:cxn>
                  <a:cxn ang="0">
                    <a:pos x="138" y="69"/>
                  </a:cxn>
                  <a:cxn ang="0">
                    <a:pos x="131" y="95"/>
                  </a:cxn>
                  <a:cxn ang="0">
                    <a:pos x="120" y="117"/>
                  </a:cxn>
                  <a:cxn ang="0">
                    <a:pos x="98" y="131"/>
                  </a:cxn>
                  <a:cxn ang="0">
                    <a:pos x="76" y="135"/>
                  </a:cxn>
                  <a:cxn ang="0">
                    <a:pos x="58" y="131"/>
                  </a:cxn>
                  <a:cxn ang="0">
                    <a:pos x="47" y="128"/>
                  </a:cxn>
                  <a:cxn ang="0">
                    <a:pos x="43" y="164"/>
                  </a:cxn>
                  <a:cxn ang="0">
                    <a:pos x="51" y="175"/>
                  </a:cxn>
                  <a:cxn ang="0">
                    <a:pos x="61" y="179"/>
                  </a:cxn>
                  <a:cxn ang="0">
                    <a:pos x="72" y="189"/>
                  </a:cxn>
                  <a:cxn ang="0">
                    <a:pos x="0" y="182"/>
                  </a:cxn>
                  <a:cxn ang="0">
                    <a:pos x="14" y="179"/>
                  </a:cxn>
                  <a:cxn ang="0">
                    <a:pos x="18" y="175"/>
                  </a:cxn>
                  <a:cxn ang="0">
                    <a:pos x="21" y="29"/>
                  </a:cxn>
                  <a:cxn ang="0">
                    <a:pos x="14" y="18"/>
                  </a:cxn>
                  <a:cxn ang="0">
                    <a:pos x="0" y="15"/>
                  </a:cxn>
                  <a:cxn ang="0">
                    <a:pos x="43" y="4"/>
                  </a:cxn>
                  <a:cxn ang="0">
                    <a:pos x="43" y="18"/>
                  </a:cxn>
                  <a:cxn ang="0">
                    <a:pos x="54" y="11"/>
                  </a:cxn>
                  <a:cxn ang="0">
                    <a:pos x="72" y="0"/>
                  </a:cxn>
                </a:cxnLst>
                <a:rect l="0" t="0" r="r" b="b"/>
                <a:pathLst>
                  <a:path w="138" h="189">
                    <a:moveTo>
                      <a:pt x="72" y="15"/>
                    </a:moveTo>
                    <a:lnTo>
                      <a:pt x="65" y="15"/>
                    </a:lnTo>
                    <a:lnTo>
                      <a:pt x="58" y="18"/>
                    </a:lnTo>
                    <a:lnTo>
                      <a:pt x="43" y="29"/>
                    </a:lnTo>
                    <a:lnTo>
                      <a:pt x="43" y="106"/>
                    </a:lnTo>
                    <a:lnTo>
                      <a:pt x="51" y="113"/>
                    </a:lnTo>
                    <a:lnTo>
                      <a:pt x="54" y="120"/>
                    </a:lnTo>
                    <a:lnTo>
                      <a:pt x="65" y="124"/>
                    </a:lnTo>
                    <a:lnTo>
                      <a:pt x="69" y="124"/>
                    </a:lnTo>
                    <a:lnTo>
                      <a:pt x="76" y="128"/>
                    </a:lnTo>
                    <a:lnTo>
                      <a:pt x="83" y="124"/>
                    </a:lnTo>
                    <a:lnTo>
                      <a:pt x="91" y="124"/>
                    </a:lnTo>
                    <a:lnTo>
                      <a:pt x="94" y="117"/>
                    </a:lnTo>
                    <a:lnTo>
                      <a:pt x="101" y="113"/>
                    </a:lnTo>
                    <a:lnTo>
                      <a:pt x="105" y="102"/>
                    </a:lnTo>
                    <a:lnTo>
                      <a:pt x="109" y="91"/>
                    </a:lnTo>
                    <a:lnTo>
                      <a:pt x="109" y="80"/>
                    </a:lnTo>
                    <a:lnTo>
                      <a:pt x="109" y="69"/>
                    </a:lnTo>
                    <a:lnTo>
                      <a:pt x="109" y="48"/>
                    </a:lnTo>
                    <a:lnTo>
                      <a:pt x="105" y="40"/>
                    </a:lnTo>
                    <a:lnTo>
                      <a:pt x="101" y="33"/>
                    </a:lnTo>
                    <a:lnTo>
                      <a:pt x="98" y="26"/>
                    </a:lnTo>
                    <a:lnTo>
                      <a:pt x="91" y="18"/>
                    </a:lnTo>
                    <a:lnTo>
                      <a:pt x="83" y="15"/>
                    </a:lnTo>
                    <a:lnTo>
                      <a:pt x="72" y="15"/>
                    </a:lnTo>
                    <a:close/>
                    <a:moveTo>
                      <a:pt x="83" y="0"/>
                    </a:moveTo>
                    <a:lnTo>
                      <a:pt x="94" y="0"/>
                    </a:lnTo>
                    <a:lnTo>
                      <a:pt x="105" y="8"/>
                    </a:lnTo>
                    <a:lnTo>
                      <a:pt x="112" y="11"/>
                    </a:lnTo>
                    <a:lnTo>
                      <a:pt x="120" y="18"/>
                    </a:lnTo>
                    <a:lnTo>
                      <a:pt x="127" y="29"/>
                    </a:lnTo>
                    <a:lnTo>
                      <a:pt x="134" y="40"/>
                    </a:lnTo>
                    <a:lnTo>
                      <a:pt x="138" y="55"/>
                    </a:lnTo>
                    <a:lnTo>
                      <a:pt x="138" y="69"/>
                    </a:lnTo>
                    <a:lnTo>
                      <a:pt x="138" y="84"/>
                    </a:lnTo>
                    <a:lnTo>
                      <a:pt x="131" y="95"/>
                    </a:lnTo>
                    <a:lnTo>
                      <a:pt x="127" y="106"/>
                    </a:lnTo>
                    <a:lnTo>
                      <a:pt x="120" y="117"/>
                    </a:lnTo>
                    <a:lnTo>
                      <a:pt x="109" y="124"/>
                    </a:lnTo>
                    <a:lnTo>
                      <a:pt x="98" y="131"/>
                    </a:lnTo>
                    <a:lnTo>
                      <a:pt x="87" y="135"/>
                    </a:lnTo>
                    <a:lnTo>
                      <a:pt x="76" y="135"/>
                    </a:lnTo>
                    <a:lnTo>
                      <a:pt x="65" y="135"/>
                    </a:lnTo>
                    <a:lnTo>
                      <a:pt x="58" y="131"/>
                    </a:lnTo>
                    <a:lnTo>
                      <a:pt x="51" y="131"/>
                    </a:lnTo>
                    <a:lnTo>
                      <a:pt x="47" y="128"/>
                    </a:lnTo>
                    <a:lnTo>
                      <a:pt x="43" y="128"/>
                    </a:lnTo>
                    <a:lnTo>
                      <a:pt x="43" y="164"/>
                    </a:lnTo>
                    <a:lnTo>
                      <a:pt x="47" y="175"/>
                    </a:lnTo>
                    <a:lnTo>
                      <a:pt x="51" y="175"/>
                    </a:lnTo>
                    <a:lnTo>
                      <a:pt x="54" y="179"/>
                    </a:lnTo>
                    <a:lnTo>
                      <a:pt x="61" y="179"/>
                    </a:lnTo>
                    <a:lnTo>
                      <a:pt x="72" y="182"/>
                    </a:lnTo>
                    <a:lnTo>
                      <a:pt x="72" y="189"/>
                    </a:lnTo>
                    <a:lnTo>
                      <a:pt x="0" y="189"/>
                    </a:lnTo>
                    <a:lnTo>
                      <a:pt x="0" y="182"/>
                    </a:lnTo>
                    <a:lnTo>
                      <a:pt x="7" y="182"/>
                    </a:lnTo>
                    <a:lnTo>
                      <a:pt x="14" y="179"/>
                    </a:lnTo>
                    <a:lnTo>
                      <a:pt x="18" y="179"/>
                    </a:lnTo>
                    <a:lnTo>
                      <a:pt x="18" y="175"/>
                    </a:lnTo>
                    <a:lnTo>
                      <a:pt x="21" y="168"/>
                    </a:lnTo>
                    <a:lnTo>
                      <a:pt x="21" y="29"/>
                    </a:lnTo>
                    <a:lnTo>
                      <a:pt x="18" y="22"/>
                    </a:lnTo>
                    <a:lnTo>
                      <a:pt x="14" y="18"/>
                    </a:lnTo>
                    <a:lnTo>
                      <a:pt x="7" y="15"/>
                    </a:lnTo>
                    <a:lnTo>
                      <a:pt x="0" y="15"/>
                    </a:lnTo>
                    <a:lnTo>
                      <a:pt x="0" y="4"/>
                    </a:lnTo>
                    <a:lnTo>
                      <a:pt x="43" y="4"/>
                    </a:lnTo>
                    <a:lnTo>
                      <a:pt x="43" y="4"/>
                    </a:lnTo>
                    <a:lnTo>
                      <a:pt x="43" y="18"/>
                    </a:lnTo>
                    <a:lnTo>
                      <a:pt x="47" y="18"/>
                    </a:lnTo>
                    <a:lnTo>
                      <a:pt x="54" y="11"/>
                    </a:lnTo>
                    <a:lnTo>
                      <a:pt x="61" y="8"/>
                    </a:lnTo>
                    <a:lnTo>
                      <a:pt x="72" y="0"/>
                    </a:lnTo>
                    <a:lnTo>
                      <a:pt x="83"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88931" name="Freeform 163"/>
              <p:cNvSpPr>
                <a:spLocks/>
              </p:cNvSpPr>
              <p:nvPr/>
            </p:nvSpPr>
            <p:spPr bwMode="auto">
              <a:xfrm>
                <a:off x="6783" y="1852"/>
                <a:ext cx="145" cy="200"/>
              </a:xfrm>
              <a:custGeom>
                <a:avLst/>
                <a:gdLst/>
                <a:ahLst/>
                <a:cxnLst>
                  <a:cxn ang="0">
                    <a:pos x="47" y="0"/>
                  </a:cxn>
                  <a:cxn ang="0">
                    <a:pos x="47" y="4"/>
                  </a:cxn>
                  <a:cxn ang="0">
                    <a:pos x="47" y="91"/>
                  </a:cxn>
                  <a:cxn ang="0">
                    <a:pos x="47" y="91"/>
                  </a:cxn>
                  <a:cxn ang="0">
                    <a:pos x="58" y="84"/>
                  </a:cxn>
                  <a:cxn ang="0">
                    <a:pos x="65" y="77"/>
                  </a:cxn>
                  <a:cxn ang="0">
                    <a:pos x="76" y="73"/>
                  </a:cxn>
                  <a:cxn ang="0">
                    <a:pos x="83" y="69"/>
                  </a:cxn>
                  <a:cxn ang="0">
                    <a:pos x="91" y="69"/>
                  </a:cxn>
                  <a:cxn ang="0">
                    <a:pos x="102" y="69"/>
                  </a:cxn>
                  <a:cxn ang="0">
                    <a:pos x="112" y="73"/>
                  </a:cxn>
                  <a:cxn ang="0">
                    <a:pos x="120" y="80"/>
                  </a:cxn>
                  <a:cxn ang="0">
                    <a:pos x="123" y="87"/>
                  </a:cxn>
                  <a:cxn ang="0">
                    <a:pos x="127" y="98"/>
                  </a:cxn>
                  <a:cxn ang="0">
                    <a:pos x="127" y="113"/>
                  </a:cxn>
                  <a:cxn ang="0">
                    <a:pos x="127" y="178"/>
                  </a:cxn>
                  <a:cxn ang="0">
                    <a:pos x="131" y="186"/>
                  </a:cxn>
                  <a:cxn ang="0">
                    <a:pos x="134" y="189"/>
                  </a:cxn>
                  <a:cxn ang="0">
                    <a:pos x="142" y="193"/>
                  </a:cxn>
                  <a:cxn ang="0">
                    <a:pos x="145" y="193"/>
                  </a:cxn>
                  <a:cxn ang="0">
                    <a:pos x="145" y="200"/>
                  </a:cxn>
                  <a:cxn ang="0">
                    <a:pos x="83" y="200"/>
                  </a:cxn>
                  <a:cxn ang="0">
                    <a:pos x="83" y="193"/>
                  </a:cxn>
                  <a:cxn ang="0">
                    <a:pos x="91" y="193"/>
                  </a:cxn>
                  <a:cxn ang="0">
                    <a:pos x="94" y="189"/>
                  </a:cxn>
                  <a:cxn ang="0">
                    <a:pos x="98" y="189"/>
                  </a:cxn>
                  <a:cxn ang="0">
                    <a:pos x="102" y="186"/>
                  </a:cxn>
                  <a:cxn ang="0">
                    <a:pos x="102" y="182"/>
                  </a:cxn>
                  <a:cxn ang="0">
                    <a:pos x="102" y="178"/>
                  </a:cxn>
                  <a:cxn ang="0">
                    <a:pos x="102" y="113"/>
                  </a:cxn>
                  <a:cxn ang="0">
                    <a:pos x="102" y="102"/>
                  </a:cxn>
                  <a:cxn ang="0">
                    <a:pos x="98" y="91"/>
                  </a:cxn>
                  <a:cxn ang="0">
                    <a:pos x="91" y="87"/>
                  </a:cxn>
                  <a:cxn ang="0">
                    <a:pos x="80" y="84"/>
                  </a:cxn>
                  <a:cxn ang="0">
                    <a:pos x="69" y="87"/>
                  </a:cxn>
                  <a:cxn ang="0">
                    <a:pos x="58" y="91"/>
                  </a:cxn>
                  <a:cxn ang="0">
                    <a:pos x="51" y="98"/>
                  </a:cxn>
                  <a:cxn ang="0">
                    <a:pos x="47" y="106"/>
                  </a:cxn>
                  <a:cxn ang="0">
                    <a:pos x="47" y="178"/>
                  </a:cxn>
                  <a:cxn ang="0">
                    <a:pos x="51" y="186"/>
                  </a:cxn>
                  <a:cxn ang="0">
                    <a:pos x="54" y="189"/>
                  </a:cxn>
                  <a:cxn ang="0">
                    <a:pos x="62" y="193"/>
                  </a:cxn>
                  <a:cxn ang="0">
                    <a:pos x="69" y="193"/>
                  </a:cxn>
                  <a:cxn ang="0">
                    <a:pos x="69" y="200"/>
                  </a:cxn>
                  <a:cxn ang="0">
                    <a:pos x="3" y="200"/>
                  </a:cxn>
                  <a:cxn ang="0">
                    <a:pos x="3" y="193"/>
                  </a:cxn>
                  <a:cxn ang="0">
                    <a:pos x="11" y="193"/>
                  </a:cxn>
                  <a:cxn ang="0">
                    <a:pos x="18" y="189"/>
                  </a:cxn>
                  <a:cxn ang="0">
                    <a:pos x="18" y="189"/>
                  </a:cxn>
                  <a:cxn ang="0">
                    <a:pos x="22" y="186"/>
                  </a:cxn>
                  <a:cxn ang="0">
                    <a:pos x="22" y="182"/>
                  </a:cxn>
                  <a:cxn ang="0">
                    <a:pos x="25" y="178"/>
                  </a:cxn>
                  <a:cxn ang="0">
                    <a:pos x="25" y="29"/>
                  </a:cxn>
                  <a:cxn ang="0">
                    <a:pos x="22" y="22"/>
                  </a:cxn>
                  <a:cxn ang="0">
                    <a:pos x="18" y="15"/>
                  </a:cxn>
                  <a:cxn ang="0">
                    <a:pos x="14" y="15"/>
                  </a:cxn>
                  <a:cxn ang="0">
                    <a:pos x="7" y="11"/>
                  </a:cxn>
                  <a:cxn ang="0">
                    <a:pos x="0" y="11"/>
                  </a:cxn>
                  <a:cxn ang="0">
                    <a:pos x="0" y="4"/>
                  </a:cxn>
                  <a:cxn ang="0">
                    <a:pos x="47" y="0"/>
                  </a:cxn>
                </a:cxnLst>
                <a:rect l="0" t="0" r="r" b="b"/>
                <a:pathLst>
                  <a:path w="145" h="200">
                    <a:moveTo>
                      <a:pt x="47" y="0"/>
                    </a:moveTo>
                    <a:lnTo>
                      <a:pt x="47" y="4"/>
                    </a:lnTo>
                    <a:lnTo>
                      <a:pt x="47" y="91"/>
                    </a:lnTo>
                    <a:lnTo>
                      <a:pt x="47" y="91"/>
                    </a:lnTo>
                    <a:lnTo>
                      <a:pt x="58" y="84"/>
                    </a:lnTo>
                    <a:lnTo>
                      <a:pt x="65" y="77"/>
                    </a:lnTo>
                    <a:lnTo>
                      <a:pt x="76" y="73"/>
                    </a:lnTo>
                    <a:lnTo>
                      <a:pt x="83" y="69"/>
                    </a:lnTo>
                    <a:lnTo>
                      <a:pt x="91" y="69"/>
                    </a:lnTo>
                    <a:lnTo>
                      <a:pt x="102" y="69"/>
                    </a:lnTo>
                    <a:lnTo>
                      <a:pt x="112" y="73"/>
                    </a:lnTo>
                    <a:lnTo>
                      <a:pt x="120" y="80"/>
                    </a:lnTo>
                    <a:lnTo>
                      <a:pt x="123" y="87"/>
                    </a:lnTo>
                    <a:lnTo>
                      <a:pt x="127" y="98"/>
                    </a:lnTo>
                    <a:lnTo>
                      <a:pt x="127" y="113"/>
                    </a:lnTo>
                    <a:lnTo>
                      <a:pt x="127" y="178"/>
                    </a:lnTo>
                    <a:lnTo>
                      <a:pt x="131" y="186"/>
                    </a:lnTo>
                    <a:lnTo>
                      <a:pt x="134" y="189"/>
                    </a:lnTo>
                    <a:lnTo>
                      <a:pt x="142" y="193"/>
                    </a:lnTo>
                    <a:lnTo>
                      <a:pt x="145" y="193"/>
                    </a:lnTo>
                    <a:lnTo>
                      <a:pt x="145" y="200"/>
                    </a:lnTo>
                    <a:lnTo>
                      <a:pt x="83" y="200"/>
                    </a:lnTo>
                    <a:lnTo>
                      <a:pt x="83" y="193"/>
                    </a:lnTo>
                    <a:lnTo>
                      <a:pt x="91" y="193"/>
                    </a:lnTo>
                    <a:lnTo>
                      <a:pt x="94" y="189"/>
                    </a:lnTo>
                    <a:lnTo>
                      <a:pt x="98" y="189"/>
                    </a:lnTo>
                    <a:lnTo>
                      <a:pt x="102" y="186"/>
                    </a:lnTo>
                    <a:lnTo>
                      <a:pt x="102" y="182"/>
                    </a:lnTo>
                    <a:lnTo>
                      <a:pt x="102" y="178"/>
                    </a:lnTo>
                    <a:lnTo>
                      <a:pt x="102" y="113"/>
                    </a:lnTo>
                    <a:lnTo>
                      <a:pt x="102" y="102"/>
                    </a:lnTo>
                    <a:lnTo>
                      <a:pt x="98" y="91"/>
                    </a:lnTo>
                    <a:lnTo>
                      <a:pt x="91" y="87"/>
                    </a:lnTo>
                    <a:lnTo>
                      <a:pt x="80" y="84"/>
                    </a:lnTo>
                    <a:lnTo>
                      <a:pt x="69" y="87"/>
                    </a:lnTo>
                    <a:lnTo>
                      <a:pt x="58" y="91"/>
                    </a:lnTo>
                    <a:lnTo>
                      <a:pt x="51" y="98"/>
                    </a:lnTo>
                    <a:lnTo>
                      <a:pt x="47" y="106"/>
                    </a:lnTo>
                    <a:lnTo>
                      <a:pt x="47" y="178"/>
                    </a:lnTo>
                    <a:lnTo>
                      <a:pt x="51" y="186"/>
                    </a:lnTo>
                    <a:lnTo>
                      <a:pt x="54" y="189"/>
                    </a:lnTo>
                    <a:lnTo>
                      <a:pt x="62" y="193"/>
                    </a:lnTo>
                    <a:lnTo>
                      <a:pt x="69" y="193"/>
                    </a:lnTo>
                    <a:lnTo>
                      <a:pt x="69" y="200"/>
                    </a:lnTo>
                    <a:lnTo>
                      <a:pt x="3" y="200"/>
                    </a:lnTo>
                    <a:lnTo>
                      <a:pt x="3" y="193"/>
                    </a:lnTo>
                    <a:lnTo>
                      <a:pt x="11" y="193"/>
                    </a:lnTo>
                    <a:lnTo>
                      <a:pt x="18" y="189"/>
                    </a:lnTo>
                    <a:lnTo>
                      <a:pt x="18" y="189"/>
                    </a:lnTo>
                    <a:lnTo>
                      <a:pt x="22" y="186"/>
                    </a:lnTo>
                    <a:lnTo>
                      <a:pt x="22" y="182"/>
                    </a:lnTo>
                    <a:lnTo>
                      <a:pt x="25" y="178"/>
                    </a:lnTo>
                    <a:lnTo>
                      <a:pt x="25" y="29"/>
                    </a:lnTo>
                    <a:lnTo>
                      <a:pt x="22" y="22"/>
                    </a:lnTo>
                    <a:lnTo>
                      <a:pt x="18" y="15"/>
                    </a:lnTo>
                    <a:lnTo>
                      <a:pt x="14" y="15"/>
                    </a:lnTo>
                    <a:lnTo>
                      <a:pt x="7" y="11"/>
                    </a:lnTo>
                    <a:lnTo>
                      <a:pt x="0" y="11"/>
                    </a:lnTo>
                    <a:lnTo>
                      <a:pt x="0" y="4"/>
                    </a:lnTo>
                    <a:lnTo>
                      <a:pt x="47"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88932" name="Freeform 164"/>
              <p:cNvSpPr>
                <a:spLocks noEditPoints="1"/>
              </p:cNvSpPr>
              <p:nvPr/>
            </p:nvSpPr>
            <p:spPr bwMode="auto">
              <a:xfrm>
                <a:off x="6946" y="1921"/>
                <a:ext cx="120" cy="135"/>
              </a:xfrm>
              <a:custGeom>
                <a:avLst/>
                <a:gdLst/>
                <a:ahLst/>
                <a:cxnLst>
                  <a:cxn ang="0">
                    <a:pos x="55" y="69"/>
                  </a:cxn>
                  <a:cxn ang="0">
                    <a:pos x="33" y="80"/>
                  </a:cxn>
                  <a:cxn ang="0">
                    <a:pos x="26" y="91"/>
                  </a:cxn>
                  <a:cxn ang="0">
                    <a:pos x="26" y="109"/>
                  </a:cxn>
                  <a:cxn ang="0">
                    <a:pos x="37" y="120"/>
                  </a:cxn>
                  <a:cxn ang="0">
                    <a:pos x="55" y="120"/>
                  </a:cxn>
                  <a:cxn ang="0">
                    <a:pos x="70" y="113"/>
                  </a:cxn>
                  <a:cxn ang="0">
                    <a:pos x="73" y="62"/>
                  </a:cxn>
                  <a:cxn ang="0">
                    <a:pos x="62" y="0"/>
                  </a:cxn>
                  <a:cxn ang="0">
                    <a:pos x="77" y="4"/>
                  </a:cxn>
                  <a:cxn ang="0">
                    <a:pos x="91" y="15"/>
                  </a:cxn>
                  <a:cxn ang="0">
                    <a:pos x="99" y="29"/>
                  </a:cxn>
                  <a:cxn ang="0">
                    <a:pos x="99" y="59"/>
                  </a:cxn>
                  <a:cxn ang="0">
                    <a:pos x="99" y="106"/>
                  </a:cxn>
                  <a:cxn ang="0">
                    <a:pos x="99" y="117"/>
                  </a:cxn>
                  <a:cxn ang="0">
                    <a:pos x="113" y="120"/>
                  </a:cxn>
                  <a:cxn ang="0">
                    <a:pos x="120" y="131"/>
                  </a:cxn>
                  <a:cxn ang="0">
                    <a:pos x="99" y="135"/>
                  </a:cxn>
                  <a:cxn ang="0">
                    <a:pos x="84" y="131"/>
                  </a:cxn>
                  <a:cxn ang="0">
                    <a:pos x="77" y="117"/>
                  </a:cxn>
                  <a:cxn ang="0">
                    <a:pos x="66" y="124"/>
                  </a:cxn>
                  <a:cxn ang="0">
                    <a:pos x="44" y="135"/>
                  </a:cxn>
                  <a:cxn ang="0">
                    <a:pos x="19" y="135"/>
                  </a:cxn>
                  <a:cxn ang="0">
                    <a:pos x="4" y="120"/>
                  </a:cxn>
                  <a:cxn ang="0">
                    <a:pos x="0" y="102"/>
                  </a:cxn>
                  <a:cxn ang="0">
                    <a:pos x="0" y="91"/>
                  </a:cxn>
                  <a:cxn ang="0">
                    <a:pos x="15" y="73"/>
                  </a:cxn>
                  <a:cxn ang="0">
                    <a:pos x="33" y="66"/>
                  </a:cxn>
                  <a:cxn ang="0">
                    <a:pos x="51" y="59"/>
                  </a:cxn>
                  <a:cxn ang="0">
                    <a:pos x="73" y="51"/>
                  </a:cxn>
                  <a:cxn ang="0">
                    <a:pos x="73" y="37"/>
                  </a:cxn>
                  <a:cxn ang="0">
                    <a:pos x="70" y="22"/>
                  </a:cxn>
                  <a:cxn ang="0">
                    <a:pos x="59" y="11"/>
                  </a:cxn>
                  <a:cxn ang="0">
                    <a:pos x="40" y="11"/>
                  </a:cxn>
                  <a:cxn ang="0">
                    <a:pos x="33" y="18"/>
                  </a:cxn>
                  <a:cxn ang="0">
                    <a:pos x="33" y="33"/>
                  </a:cxn>
                  <a:cxn ang="0">
                    <a:pos x="29" y="40"/>
                  </a:cxn>
                  <a:cxn ang="0">
                    <a:pos x="19" y="44"/>
                  </a:cxn>
                  <a:cxn ang="0">
                    <a:pos x="8" y="40"/>
                  </a:cxn>
                  <a:cxn ang="0">
                    <a:pos x="8" y="29"/>
                  </a:cxn>
                  <a:cxn ang="0">
                    <a:pos x="11" y="18"/>
                  </a:cxn>
                  <a:cxn ang="0">
                    <a:pos x="22" y="8"/>
                  </a:cxn>
                  <a:cxn ang="0">
                    <a:pos x="37" y="4"/>
                  </a:cxn>
                </a:cxnLst>
                <a:rect l="0" t="0" r="r" b="b"/>
                <a:pathLst>
                  <a:path w="120" h="135">
                    <a:moveTo>
                      <a:pt x="73" y="62"/>
                    </a:moveTo>
                    <a:lnTo>
                      <a:pt x="55" y="69"/>
                    </a:lnTo>
                    <a:lnTo>
                      <a:pt x="40" y="77"/>
                    </a:lnTo>
                    <a:lnTo>
                      <a:pt x="33" y="80"/>
                    </a:lnTo>
                    <a:lnTo>
                      <a:pt x="29" y="88"/>
                    </a:lnTo>
                    <a:lnTo>
                      <a:pt x="26" y="91"/>
                    </a:lnTo>
                    <a:lnTo>
                      <a:pt x="26" y="99"/>
                    </a:lnTo>
                    <a:lnTo>
                      <a:pt x="26" y="109"/>
                    </a:lnTo>
                    <a:lnTo>
                      <a:pt x="33" y="117"/>
                    </a:lnTo>
                    <a:lnTo>
                      <a:pt x="37" y="120"/>
                    </a:lnTo>
                    <a:lnTo>
                      <a:pt x="48" y="120"/>
                    </a:lnTo>
                    <a:lnTo>
                      <a:pt x="55" y="120"/>
                    </a:lnTo>
                    <a:lnTo>
                      <a:pt x="62" y="117"/>
                    </a:lnTo>
                    <a:lnTo>
                      <a:pt x="70" y="113"/>
                    </a:lnTo>
                    <a:lnTo>
                      <a:pt x="73" y="106"/>
                    </a:lnTo>
                    <a:lnTo>
                      <a:pt x="73" y="62"/>
                    </a:lnTo>
                    <a:close/>
                    <a:moveTo>
                      <a:pt x="51" y="0"/>
                    </a:moveTo>
                    <a:lnTo>
                      <a:pt x="62" y="0"/>
                    </a:lnTo>
                    <a:lnTo>
                      <a:pt x="70" y="0"/>
                    </a:lnTo>
                    <a:lnTo>
                      <a:pt x="77" y="4"/>
                    </a:lnTo>
                    <a:lnTo>
                      <a:pt x="84" y="8"/>
                    </a:lnTo>
                    <a:lnTo>
                      <a:pt x="91" y="15"/>
                    </a:lnTo>
                    <a:lnTo>
                      <a:pt x="95" y="22"/>
                    </a:lnTo>
                    <a:lnTo>
                      <a:pt x="99" y="29"/>
                    </a:lnTo>
                    <a:lnTo>
                      <a:pt x="99" y="44"/>
                    </a:lnTo>
                    <a:lnTo>
                      <a:pt x="99" y="59"/>
                    </a:lnTo>
                    <a:lnTo>
                      <a:pt x="99" y="77"/>
                    </a:lnTo>
                    <a:lnTo>
                      <a:pt x="99" y="106"/>
                    </a:lnTo>
                    <a:lnTo>
                      <a:pt x="99" y="113"/>
                    </a:lnTo>
                    <a:lnTo>
                      <a:pt x="99" y="117"/>
                    </a:lnTo>
                    <a:lnTo>
                      <a:pt x="106" y="120"/>
                    </a:lnTo>
                    <a:lnTo>
                      <a:pt x="113" y="120"/>
                    </a:lnTo>
                    <a:lnTo>
                      <a:pt x="120" y="120"/>
                    </a:lnTo>
                    <a:lnTo>
                      <a:pt x="120" y="131"/>
                    </a:lnTo>
                    <a:lnTo>
                      <a:pt x="110" y="135"/>
                    </a:lnTo>
                    <a:lnTo>
                      <a:pt x="99" y="135"/>
                    </a:lnTo>
                    <a:lnTo>
                      <a:pt x="91" y="135"/>
                    </a:lnTo>
                    <a:lnTo>
                      <a:pt x="84" y="131"/>
                    </a:lnTo>
                    <a:lnTo>
                      <a:pt x="77" y="124"/>
                    </a:lnTo>
                    <a:lnTo>
                      <a:pt x="77" y="117"/>
                    </a:lnTo>
                    <a:lnTo>
                      <a:pt x="73" y="117"/>
                    </a:lnTo>
                    <a:lnTo>
                      <a:pt x="66" y="124"/>
                    </a:lnTo>
                    <a:lnTo>
                      <a:pt x="55" y="131"/>
                    </a:lnTo>
                    <a:lnTo>
                      <a:pt x="44" y="135"/>
                    </a:lnTo>
                    <a:lnTo>
                      <a:pt x="33" y="135"/>
                    </a:lnTo>
                    <a:lnTo>
                      <a:pt x="19" y="135"/>
                    </a:lnTo>
                    <a:lnTo>
                      <a:pt x="8" y="128"/>
                    </a:lnTo>
                    <a:lnTo>
                      <a:pt x="4" y="120"/>
                    </a:lnTo>
                    <a:lnTo>
                      <a:pt x="0" y="113"/>
                    </a:lnTo>
                    <a:lnTo>
                      <a:pt x="0" y="102"/>
                    </a:lnTo>
                    <a:lnTo>
                      <a:pt x="0" y="95"/>
                    </a:lnTo>
                    <a:lnTo>
                      <a:pt x="0" y="91"/>
                    </a:lnTo>
                    <a:lnTo>
                      <a:pt x="8" y="80"/>
                    </a:lnTo>
                    <a:lnTo>
                      <a:pt x="15" y="73"/>
                    </a:lnTo>
                    <a:lnTo>
                      <a:pt x="26" y="69"/>
                    </a:lnTo>
                    <a:lnTo>
                      <a:pt x="33" y="66"/>
                    </a:lnTo>
                    <a:lnTo>
                      <a:pt x="40" y="62"/>
                    </a:lnTo>
                    <a:lnTo>
                      <a:pt x="51" y="59"/>
                    </a:lnTo>
                    <a:lnTo>
                      <a:pt x="66" y="55"/>
                    </a:lnTo>
                    <a:lnTo>
                      <a:pt x="73" y="51"/>
                    </a:lnTo>
                    <a:lnTo>
                      <a:pt x="73" y="37"/>
                    </a:lnTo>
                    <a:lnTo>
                      <a:pt x="73" y="37"/>
                    </a:lnTo>
                    <a:lnTo>
                      <a:pt x="73" y="29"/>
                    </a:lnTo>
                    <a:lnTo>
                      <a:pt x="70" y="22"/>
                    </a:lnTo>
                    <a:lnTo>
                      <a:pt x="62" y="15"/>
                    </a:lnTo>
                    <a:lnTo>
                      <a:pt x="59" y="11"/>
                    </a:lnTo>
                    <a:lnTo>
                      <a:pt x="51" y="11"/>
                    </a:lnTo>
                    <a:lnTo>
                      <a:pt x="40" y="11"/>
                    </a:lnTo>
                    <a:lnTo>
                      <a:pt x="33" y="15"/>
                    </a:lnTo>
                    <a:lnTo>
                      <a:pt x="33" y="18"/>
                    </a:lnTo>
                    <a:lnTo>
                      <a:pt x="33" y="22"/>
                    </a:lnTo>
                    <a:lnTo>
                      <a:pt x="33" y="33"/>
                    </a:lnTo>
                    <a:lnTo>
                      <a:pt x="33" y="37"/>
                    </a:lnTo>
                    <a:lnTo>
                      <a:pt x="29" y="40"/>
                    </a:lnTo>
                    <a:lnTo>
                      <a:pt x="26" y="44"/>
                    </a:lnTo>
                    <a:lnTo>
                      <a:pt x="19" y="44"/>
                    </a:lnTo>
                    <a:lnTo>
                      <a:pt x="11" y="44"/>
                    </a:lnTo>
                    <a:lnTo>
                      <a:pt x="8" y="40"/>
                    </a:lnTo>
                    <a:lnTo>
                      <a:pt x="8" y="37"/>
                    </a:lnTo>
                    <a:lnTo>
                      <a:pt x="8" y="29"/>
                    </a:lnTo>
                    <a:lnTo>
                      <a:pt x="8" y="26"/>
                    </a:lnTo>
                    <a:lnTo>
                      <a:pt x="11" y="18"/>
                    </a:lnTo>
                    <a:lnTo>
                      <a:pt x="15" y="15"/>
                    </a:lnTo>
                    <a:lnTo>
                      <a:pt x="22" y="8"/>
                    </a:lnTo>
                    <a:lnTo>
                      <a:pt x="29" y="8"/>
                    </a:lnTo>
                    <a:lnTo>
                      <a:pt x="37" y="4"/>
                    </a:lnTo>
                    <a:lnTo>
                      <a:pt x="51"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88933" name="Freeform 165"/>
              <p:cNvSpPr>
                <a:spLocks noEditPoints="1"/>
              </p:cNvSpPr>
              <p:nvPr/>
            </p:nvSpPr>
            <p:spPr bwMode="auto">
              <a:xfrm>
                <a:off x="7074" y="1921"/>
                <a:ext cx="127" cy="189"/>
              </a:xfrm>
              <a:custGeom>
                <a:avLst/>
                <a:gdLst/>
                <a:ahLst/>
                <a:cxnLst>
                  <a:cxn ang="0">
                    <a:pos x="36" y="135"/>
                  </a:cxn>
                  <a:cxn ang="0">
                    <a:pos x="25" y="146"/>
                  </a:cxn>
                  <a:cxn ang="0">
                    <a:pos x="25" y="164"/>
                  </a:cxn>
                  <a:cxn ang="0">
                    <a:pos x="36" y="175"/>
                  </a:cxn>
                  <a:cxn ang="0">
                    <a:pos x="54" y="179"/>
                  </a:cxn>
                  <a:cxn ang="0">
                    <a:pos x="76" y="179"/>
                  </a:cxn>
                  <a:cxn ang="0">
                    <a:pos x="94" y="171"/>
                  </a:cxn>
                  <a:cxn ang="0">
                    <a:pos x="102" y="160"/>
                  </a:cxn>
                  <a:cxn ang="0">
                    <a:pos x="105" y="142"/>
                  </a:cxn>
                  <a:cxn ang="0">
                    <a:pos x="98" y="135"/>
                  </a:cxn>
                  <a:cxn ang="0">
                    <a:pos x="83" y="131"/>
                  </a:cxn>
                  <a:cxn ang="0">
                    <a:pos x="65" y="131"/>
                  </a:cxn>
                  <a:cxn ang="0">
                    <a:pos x="54" y="11"/>
                  </a:cxn>
                  <a:cxn ang="0">
                    <a:pos x="47" y="11"/>
                  </a:cxn>
                  <a:cxn ang="0">
                    <a:pos x="40" y="18"/>
                  </a:cxn>
                  <a:cxn ang="0">
                    <a:pos x="32" y="44"/>
                  </a:cxn>
                  <a:cxn ang="0">
                    <a:pos x="40" y="66"/>
                  </a:cxn>
                  <a:cxn ang="0">
                    <a:pos x="58" y="73"/>
                  </a:cxn>
                  <a:cxn ang="0">
                    <a:pos x="72" y="66"/>
                  </a:cxn>
                  <a:cxn ang="0">
                    <a:pos x="80" y="44"/>
                  </a:cxn>
                  <a:cxn ang="0">
                    <a:pos x="72" y="18"/>
                  </a:cxn>
                  <a:cxn ang="0">
                    <a:pos x="54" y="11"/>
                  </a:cxn>
                  <a:cxn ang="0">
                    <a:pos x="69" y="0"/>
                  </a:cxn>
                  <a:cxn ang="0">
                    <a:pos x="123" y="4"/>
                  </a:cxn>
                  <a:cxn ang="0">
                    <a:pos x="94" y="18"/>
                  </a:cxn>
                  <a:cxn ang="0">
                    <a:pos x="98" y="22"/>
                  </a:cxn>
                  <a:cxn ang="0">
                    <a:pos x="105" y="44"/>
                  </a:cxn>
                  <a:cxn ang="0">
                    <a:pos x="98" y="62"/>
                  </a:cxn>
                  <a:cxn ang="0">
                    <a:pos x="80" y="80"/>
                  </a:cxn>
                  <a:cxn ang="0">
                    <a:pos x="58" y="84"/>
                  </a:cxn>
                  <a:cxn ang="0">
                    <a:pos x="36" y="88"/>
                  </a:cxn>
                  <a:cxn ang="0">
                    <a:pos x="32" y="95"/>
                  </a:cxn>
                  <a:cxn ang="0">
                    <a:pos x="36" y="102"/>
                  </a:cxn>
                  <a:cxn ang="0">
                    <a:pos x="51" y="106"/>
                  </a:cxn>
                  <a:cxn ang="0">
                    <a:pos x="69" y="109"/>
                  </a:cxn>
                  <a:cxn ang="0">
                    <a:pos x="87" y="109"/>
                  </a:cxn>
                  <a:cxn ang="0">
                    <a:pos x="105" y="113"/>
                  </a:cxn>
                  <a:cxn ang="0">
                    <a:pos x="123" y="131"/>
                  </a:cxn>
                  <a:cxn ang="0">
                    <a:pos x="127" y="146"/>
                  </a:cxn>
                  <a:cxn ang="0">
                    <a:pos x="120" y="164"/>
                  </a:cxn>
                  <a:cxn ang="0">
                    <a:pos x="109" y="179"/>
                  </a:cxn>
                  <a:cxn ang="0">
                    <a:pos x="87" y="186"/>
                  </a:cxn>
                  <a:cxn ang="0">
                    <a:pos x="58" y="189"/>
                  </a:cxn>
                  <a:cxn ang="0">
                    <a:pos x="25" y="186"/>
                  </a:cxn>
                  <a:cxn ang="0">
                    <a:pos x="7" y="175"/>
                  </a:cxn>
                  <a:cxn ang="0">
                    <a:pos x="0" y="157"/>
                  </a:cxn>
                  <a:cxn ang="0">
                    <a:pos x="7" y="142"/>
                  </a:cxn>
                  <a:cxn ang="0">
                    <a:pos x="22" y="131"/>
                  </a:cxn>
                  <a:cxn ang="0">
                    <a:pos x="36" y="124"/>
                  </a:cxn>
                  <a:cxn ang="0">
                    <a:pos x="22" y="117"/>
                  </a:cxn>
                  <a:cxn ang="0">
                    <a:pos x="14" y="109"/>
                  </a:cxn>
                  <a:cxn ang="0">
                    <a:pos x="18" y="95"/>
                  </a:cxn>
                  <a:cxn ang="0">
                    <a:pos x="25" y="84"/>
                  </a:cxn>
                  <a:cxn ang="0">
                    <a:pos x="36" y="77"/>
                  </a:cxn>
                  <a:cxn ang="0">
                    <a:pos x="14" y="62"/>
                  </a:cxn>
                  <a:cxn ang="0">
                    <a:pos x="7" y="40"/>
                  </a:cxn>
                  <a:cxn ang="0">
                    <a:pos x="14" y="22"/>
                  </a:cxn>
                  <a:cxn ang="0">
                    <a:pos x="32" y="8"/>
                  </a:cxn>
                  <a:cxn ang="0">
                    <a:pos x="58" y="0"/>
                  </a:cxn>
                </a:cxnLst>
                <a:rect l="0" t="0" r="r" b="b"/>
                <a:pathLst>
                  <a:path w="127" h="189">
                    <a:moveTo>
                      <a:pt x="51" y="131"/>
                    </a:moveTo>
                    <a:lnTo>
                      <a:pt x="36" y="135"/>
                    </a:lnTo>
                    <a:lnTo>
                      <a:pt x="29" y="139"/>
                    </a:lnTo>
                    <a:lnTo>
                      <a:pt x="25" y="146"/>
                    </a:lnTo>
                    <a:lnTo>
                      <a:pt x="25" y="157"/>
                    </a:lnTo>
                    <a:lnTo>
                      <a:pt x="25" y="164"/>
                    </a:lnTo>
                    <a:lnTo>
                      <a:pt x="32" y="171"/>
                    </a:lnTo>
                    <a:lnTo>
                      <a:pt x="36" y="175"/>
                    </a:lnTo>
                    <a:lnTo>
                      <a:pt x="43" y="179"/>
                    </a:lnTo>
                    <a:lnTo>
                      <a:pt x="54" y="179"/>
                    </a:lnTo>
                    <a:lnTo>
                      <a:pt x="62" y="179"/>
                    </a:lnTo>
                    <a:lnTo>
                      <a:pt x="76" y="179"/>
                    </a:lnTo>
                    <a:lnTo>
                      <a:pt x="83" y="175"/>
                    </a:lnTo>
                    <a:lnTo>
                      <a:pt x="94" y="171"/>
                    </a:lnTo>
                    <a:lnTo>
                      <a:pt x="98" y="168"/>
                    </a:lnTo>
                    <a:lnTo>
                      <a:pt x="102" y="160"/>
                    </a:lnTo>
                    <a:lnTo>
                      <a:pt x="105" y="149"/>
                    </a:lnTo>
                    <a:lnTo>
                      <a:pt x="105" y="142"/>
                    </a:lnTo>
                    <a:lnTo>
                      <a:pt x="102" y="139"/>
                    </a:lnTo>
                    <a:lnTo>
                      <a:pt x="98" y="135"/>
                    </a:lnTo>
                    <a:lnTo>
                      <a:pt x="91" y="131"/>
                    </a:lnTo>
                    <a:lnTo>
                      <a:pt x="83" y="131"/>
                    </a:lnTo>
                    <a:lnTo>
                      <a:pt x="76" y="131"/>
                    </a:lnTo>
                    <a:lnTo>
                      <a:pt x="65" y="131"/>
                    </a:lnTo>
                    <a:lnTo>
                      <a:pt x="51" y="131"/>
                    </a:lnTo>
                    <a:close/>
                    <a:moveTo>
                      <a:pt x="54" y="11"/>
                    </a:moveTo>
                    <a:lnTo>
                      <a:pt x="51" y="11"/>
                    </a:lnTo>
                    <a:lnTo>
                      <a:pt x="47" y="11"/>
                    </a:lnTo>
                    <a:lnTo>
                      <a:pt x="40" y="15"/>
                    </a:lnTo>
                    <a:lnTo>
                      <a:pt x="40" y="18"/>
                    </a:lnTo>
                    <a:lnTo>
                      <a:pt x="36" y="29"/>
                    </a:lnTo>
                    <a:lnTo>
                      <a:pt x="32" y="44"/>
                    </a:lnTo>
                    <a:lnTo>
                      <a:pt x="36" y="55"/>
                    </a:lnTo>
                    <a:lnTo>
                      <a:pt x="40" y="66"/>
                    </a:lnTo>
                    <a:lnTo>
                      <a:pt x="47" y="73"/>
                    </a:lnTo>
                    <a:lnTo>
                      <a:pt x="58" y="73"/>
                    </a:lnTo>
                    <a:lnTo>
                      <a:pt x="65" y="73"/>
                    </a:lnTo>
                    <a:lnTo>
                      <a:pt x="72" y="66"/>
                    </a:lnTo>
                    <a:lnTo>
                      <a:pt x="76" y="55"/>
                    </a:lnTo>
                    <a:lnTo>
                      <a:pt x="80" y="44"/>
                    </a:lnTo>
                    <a:lnTo>
                      <a:pt x="76" y="29"/>
                    </a:lnTo>
                    <a:lnTo>
                      <a:pt x="72" y="18"/>
                    </a:lnTo>
                    <a:lnTo>
                      <a:pt x="65" y="11"/>
                    </a:lnTo>
                    <a:lnTo>
                      <a:pt x="54" y="11"/>
                    </a:lnTo>
                    <a:close/>
                    <a:moveTo>
                      <a:pt x="58" y="0"/>
                    </a:moveTo>
                    <a:lnTo>
                      <a:pt x="69" y="0"/>
                    </a:lnTo>
                    <a:lnTo>
                      <a:pt x="80" y="4"/>
                    </a:lnTo>
                    <a:lnTo>
                      <a:pt x="123" y="4"/>
                    </a:lnTo>
                    <a:lnTo>
                      <a:pt x="123" y="18"/>
                    </a:lnTo>
                    <a:lnTo>
                      <a:pt x="94" y="18"/>
                    </a:lnTo>
                    <a:lnTo>
                      <a:pt x="94" y="18"/>
                    </a:lnTo>
                    <a:lnTo>
                      <a:pt x="98" y="22"/>
                    </a:lnTo>
                    <a:lnTo>
                      <a:pt x="102" y="29"/>
                    </a:lnTo>
                    <a:lnTo>
                      <a:pt x="105" y="44"/>
                    </a:lnTo>
                    <a:lnTo>
                      <a:pt x="102" y="55"/>
                    </a:lnTo>
                    <a:lnTo>
                      <a:pt x="98" y="62"/>
                    </a:lnTo>
                    <a:lnTo>
                      <a:pt x="91" y="73"/>
                    </a:lnTo>
                    <a:lnTo>
                      <a:pt x="80" y="80"/>
                    </a:lnTo>
                    <a:lnTo>
                      <a:pt x="69" y="84"/>
                    </a:lnTo>
                    <a:lnTo>
                      <a:pt x="58" y="84"/>
                    </a:lnTo>
                    <a:lnTo>
                      <a:pt x="43" y="84"/>
                    </a:lnTo>
                    <a:lnTo>
                      <a:pt x="36" y="88"/>
                    </a:lnTo>
                    <a:lnTo>
                      <a:pt x="32" y="91"/>
                    </a:lnTo>
                    <a:lnTo>
                      <a:pt x="32" y="95"/>
                    </a:lnTo>
                    <a:lnTo>
                      <a:pt x="32" y="99"/>
                    </a:lnTo>
                    <a:lnTo>
                      <a:pt x="36" y="102"/>
                    </a:lnTo>
                    <a:lnTo>
                      <a:pt x="43" y="106"/>
                    </a:lnTo>
                    <a:lnTo>
                      <a:pt x="51" y="106"/>
                    </a:lnTo>
                    <a:lnTo>
                      <a:pt x="62" y="106"/>
                    </a:lnTo>
                    <a:lnTo>
                      <a:pt x="69" y="109"/>
                    </a:lnTo>
                    <a:lnTo>
                      <a:pt x="76" y="109"/>
                    </a:lnTo>
                    <a:lnTo>
                      <a:pt x="87" y="109"/>
                    </a:lnTo>
                    <a:lnTo>
                      <a:pt x="91" y="109"/>
                    </a:lnTo>
                    <a:lnTo>
                      <a:pt x="105" y="113"/>
                    </a:lnTo>
                    <a:lnTo>
                      <a:pt x="116" y="120"/>
                    </a:lnTo>
                    <a:lnTo>
                      <a:pt x="123" y="131"/>
                    </a:lnTo>
                    <a:lnTo>
                      <a:pt x="123" y="139"/>
                    </a:lnTo>
                    <a:lnTo>
                      <a:pt x="127" y="146"/>
                    </a:lnTo>
                    <a:lnTo>
                      <a:pt x="123" y="153"/>
                    </a:lnTo>
                    <a:lnTo>
                      <a:pt x="120" y="164"/>
                    </a:lnTo>
                    <a:lnTo>
                      <a:pt x="116" y="171"/>
                    </a:lnTo>
                    <a:lnTo>
                      <a:pt x="109" y="179"/>
                    </a:lnTo>
                    <a:lnTo>
                      <a:pt x="102" y="182"/>
                    </a:lnTo>
                    <a:lnTo>
                      <a:pt x="87" y="186"/>
                    </a:lnTo>
                    <a:lnTo>
                      <a:pt x="76" y="189"/>
                    </a:lnTo>
                    <a:lnTo>
                      <a:pt x="58" y="189"/>
                    </a:lnTo>
                    <a:lnTo>
                      <a:pt x="40" y="189"/>
                    </a:lnTo>
                    <a:lnTo>
                      <a:pt x="25" y="186"/>
                    </a:lnTo>
                    <a:lnTo>
                      <a:pt x="14" y="182"/>
                    </a:lnTo>
                    <a:lnTo>
                      <a:pt x="7" y="175"/>
                    </a:lnTo>
                    <a:lnTo>
                      <a:pt x="3" y="168"/>
                    </a:lnTo>
                    <a:lnTo>
                      <a:pt x="0" y="157"/>
                    </a:lnTo>
                    <a:lnTo>
                      <a:pt x="3" y="149"/>
                    </a:lnTo>
                    <a:lnTo>
                      <a:pt x="7" y="142"/>
                    </a:lnTo>
                    <a:lnTo>
                      <a:pt x="11" y="135"/>
                    </a:lnTo>
                    <a:lnTo>
                      <a:pt x="22" y="131"/>
                    </a:lnTo>
                    <a:lnTo>
                      <a:pt x="36" y="128"/>
                    </a:lnTo>
                    <a:lnTo>
                      <a:pt x="36" y="124"/>
                    </a:lnTo>
                    <a:lnTo>
                      <a:pt x="29" y="124"/>
                    </a:lnTo>
                    <a:lnTo>
                      <a:pt x="22" y="117"/>
                    </a:lnTo>
                    <a:lnTo>
                      <a:pt x="18" y="113"/>
                    </a:lnTo>
                    <a:lnTo>
                      <a:pt x="14" y="109"/>
                    </a:lnTo>
                    <a:lnTo>
                      <a:pt x="14" y="102"/>
                    </a:lnTo>
                    <a:lnTo>
                      <a:pt x="18" y="95"/>
                    </a:lnTo>
                    <a:lnTo>
                      <a:pt x="22" y="91"/>
                    </a:lnTo>
                    <a:lnTo>
                      <a:pt x="25" y="84"/>
                    </a:lnTo>
                    <a:lnTo>
                      <a:pt x="36" y="80"/>
                    </a:lnTo>
                    <a:lnTo>
                      <a:pt x="36" y="77"/>
                    </a:lnTo>
                    <a:lnTo>
                      <a:pt x="25" y="73"/>
                    </a:lnTo>
                    <a:lnTo>
                      <a:pt x="14" y="62"/>
                    </a:lnTo>
                    <a:lnTo>
                      <a:pt x="11" y="55"/>
                    </a:lnTo>
                    <a:lnTo>
                      <a:pt x="7" y="40"/>
                    </a:lnTo>
                    <a:lnTo>
                      <a:pt x="11" y="29"/>
                    </a:lnTo>
                    <a:lnTo>
                      <a:pt x="14" y="22"/>
                    </a:lnTo>
                    <a:lnTo>
                      <a:pt x="22" y="11"/>
                    </a:lnTo>
                    <a:lnTo>
                      <a:pt x="32" y="8"/>
                    </a:lnTo>
                    <a:lnTo>
                      <a:pt x="43" y="0"/>
                    </a:lnTo>
                    <a:lnTo>
                      <a:pt x="58"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88934" name="Freeform 166"/>
              <p:cNvSpPr>
                <a:spLocks/>
              </p:cNvSpPr>
              <p:nvPr/>
            </p:nvSpPr>
            <p:spPr bwMode="auto">
              <a:xfrm>
                <a:off x="7208" y="1925"/>
                <a:ext cx="142" cy="131"/>
              </a:xfrm>
              <a:custGeom>
                <a:avLst/>
                <a:gdLst/>
                <a:ahLst/>
                <a:cxnLst>
                  <a:cxn ang="0">
                    <a:pos x="44" y="0"/>
                  </a:cxn>
                  <a:cxn ang="0">
                    <a:pos x="44" y="0"/>
                  </a:cxn>
                  <a:cxn ang="0">
                    <a:pos x="44" y="91"/>
                  </a:cxn>
                  <a:cxn ang="0">
                    <a:pos x="48" y="102"/>
                  </a:cxn>
                  <a:cxn ang="0">
                    <a:pos x="51" y="109"/>
                  </a:cxn>
                  <a:cxn ang="0">
                    <a:pos x="58" y="116"/>
                  </a:cxn>
                  <a:cxn ang="0">
                    <a:pos x="66" y="116"/>
                  </a:cxn>
                  <a:cxn ang="0">
                    <a:pos x="73" y="116"/>
                  </a:cxn>
                  <a:cxn ang="0">
                    <a:pos x="80" y="116"/>
                  </a:cxn>
                  <a:cxn ang="0">
                    <a:pos x="88" y="109"/>
                  </a:cxn>
                  <a:cxn ang="0">
                    <a:pos x="95" y="105"/>
                  </a:cxn>
                  <a:cxn ang="0">
                    <a:pos x="98" y="98"/>
                  </a:cxn>
                  <a:cxn ang="0">
                    <a:pos x="98" y="25"/>
                  </a:cxn>
                  <a:cxn ang="0">
                    <a:pos x="98" y="18"/>
                  </a:cxn>
                  <a:cxn ang="0">
                    <a:pos x="91" y="14"/>
                  </a:cxn>
                  <a:cxn ang="0">
                    <a:pos x="84" y="11"/>
                  </a:cxn>
                  <a:cxn ang="0">
                    <a:pos x="77" y="11"/>
                  </a:cxn>
                  <a:cxn ang="0">
                    <a:pos x="77" y="4"/>
                  </a:cxn>
                  <a:cxn ang="0">
                    <a:pos x="120" y="0"/>
                  </a:cxn>
                  <a:cxn ang="0">
                    <a:pos x="124" y="0"/>
                  </a:cxn>
                  <a:cxn ang="0">
                    <a:pos x="124" y="102"/>
                  </a:cxn>
                  <a:cxn ang="0">
                    <a:pos x="124" y="109"/>
                  </a:cxn>
                  <a:cxn ang="0">
                    <a:pos x="131" y="116"/>
                  </a:cxn>
                  <a:cxn ang="0">
                    <a:pos x="135" y="116"/>
                  </a:cxn>
                  <a:cxn ang="0">
                    <a:pos x="142" y="116"/>
                  </a:cxn>
                  <a:cxn ang="0">
                    <a:pos x="142" y="127"/>
                  </a:cxn>
                  <a:cxn ang="0">
                    <a:pos x="102" y="127"/>
                  </a:cxn>
                  <a:cxn ang="0">
                    <a:pos x="98" y="127"/>
                  </a:cxn>
                  <a:cxn ang="0">
                    <a:pos x="98" y="109"/>
                  </a:cxn>
                  <a:cxn ang="0">
                    <a:pos x="98" y="109"/>
                  </a:cxn>
                  <a:cxn ang="0">
                    <a:pos x="91" y="116"/>
                  </a:cxn>
                  <a:cxn ang="0">
                    <a:pos x="84" y="124"/>
                  </a:cxn>
                  <a:cxn ang="0">
                    <a:pos x="73" y="131"/>
                  </a:cxn>
                  <a:cxn ang="0">
                    <a:pos x="66" y="131"/>
                  </a:cxn>
                  <a:cxn ang="0">
                    <a:pos x="55" y="131"/>
                  </a:cxn>
                  <a:cxn ang="0">
                    <a:pos x="44" y="131"/>
                  </a:cxn>
                  <a:cxn ang="0">
                    <a:pos x="37" y="127"/>
                  </a:cxn>
                  <a:cxn ang="0">
                    <a:pos x="29" y="120"/>
                  </a:cxn>
                  <a:cxn ang="0">
                    <a:pos x="26" y="113"/>
                  </a:cxn>
                  <a:cxn ang="0">
                    <a:pos x="22" y="102"/>
                  </a:cxn>
                  <a:cxn ang="0">
                    <a:pos x="22" y="87"/>
                  </a:cxn>
                  <a:cxn ang="0">
                    <a:pos x="22" y="25"/>
                  </a:cxn>
                  <a:cxn ang="0">
                    <a:pos x="18" y="18"/>
                  </a:cxn>
                  <a:cxn ang="0">
                    <a:pos x="15" y="14"/>
                  </a:cxn>
                  <a:cxn ang="0">
                    <a:pos x="8" y="11"/>
                  </a:cxn>
                  <a:cxn ang="0">
                    <a:pos x="0" y="11"/>
                  </a:cxn>
                  <a:cxn ang="0">
                    <a:pos x="0" y="4"/>
                  </a:cxn>
                  <a:cxn ang="0">
                    <a:pos x="44" y="0"/>
                  </a:cxn>
                </a:cxnLst>
                <a:rect l="0" t="0" r="r" b="b"/>
                <a:pathLst>
                  <a:path w="142" h="131">
                    <a:moveTo>
                      <a:pt x="44" y="0"/>
                    </a:moveTo>
                    <a:lnTo>
                      <a:pt x="44" y="0"/>
                    </a:lnTo>
                    <a:lnTo>
                      <a:pt x="44" y="91"/>
                    </a:lnTo>
                    <a:lnTo>
                      <a:pt x="48" y="102"/>
                    </a:lnTo>
                    <a:lnTo>
                      <a:pt x="51" y="109"/>
                    </a:lnTo>
                    <a:lnTo>
                      <a:pt x="58" y="116"/>
                    </a:lnTo>
                    <a:lnTo>
                      <a:pt x="66" y="116"/>
                    </a:lnTo>
                    <a:lnTo>
                      <a:pt x="73" y="116"/>
                    </a:lnTo>
                    <a:lnTo>
                      <a:pt x="80" y="116"/>
                    </a:lnTo>
                    <a:lnTo>
                      <a:pt x="88" y="109"/>
                    </a:lnTo>
                    <a:lnTo>
                      <a:pt x="95" y="105"/>
                    </a:lnTo>
                    <a:lnTo>
                      <a:pt x="98" y="98"/>
                    </a:lnTo>
                    <a:lnTo>
                      <a:pt x="98" y="25"/>
                    </a:lnTo>
                    <a:lnTo>
                      <a:pt x="98" y="18"/>
                    </a:lnTo>
                    <a:lnTo>
                      <a:pt x="91" y="14"/>
                    </a:lnTo>
                    <a:lnTo>
                      <a:pt x="84" y="11"/>
                    </a:lnTo>
                    <a:lnTo>
                      <a:pt x="77" y="11"/>
                    </a:lnTo>
                    <a:lnTo>
                      <a:pt x="77" y="4"/>
                    </a:lnTo>
                    <a:lnTo>
                      <a:pt x="120" y="0"/>
                    </a:lnTo>
                    <a:lnTo>
                      <a:pt x="124" y="0"/>
                    </a:lnTo>
                    <a:lnTo>
                      <a:pt x="124" y="102"/>
                    </a:lnTo>
                    <a:lnTo>
                      <a:pt x="124" y="109"/>
                    </a:lnTo>
                    <a:lnTo>
                      <a:pt x="131" y="116"/>
                    </a:lnTo>
                    <a:lnTo>
                      <a:pt x="135" y="116"/>
                    </a:lnTo>
                    <a:lnTo>
                      <a:pt x="142" y="116"/>
                    </a:lnTo>
                    <a:lnTo>
                      <a:pt x="142" y="127"/>
                    </a:lnTo>
                    <a:lnTo>
                      <a:pt x="102" y="127"/>
                    </a:lnTo>
                    <a:lnTo>
                      <a:pt x="98" y="127"/>
                    </a:lnTo>
                    <a:lnTo>
                      <a:pt x="98" y="109"/>
                    </a:lnTo>
                    <a:lnTo>
                      <a:pt x="98" y="109"/>
                    </a:lnTo>
                    <a:lnTo>
                      <a:pt x="91" y="116"/>
                    </a:lnTo>
                    <a:lnTo>
                      <a:pt x="84" y="124"/>
                    </a:lnTo>
                    <a:lnTo>
                      <a:pt x="73" y="131"/>
                    </a:lnTo>
                    <a:lnTo>
                      <a:pt x="66" y="131"/>
                    </a:lnTo>
                    <a:lnTo>
                      <a:pt x="55" y="131"/>
                    </a:lnTo>
                    <a:lnTo>
                      <a:pt x="44" y="131"/>
                    </a:lnTo>
                    <a:lnTo>
                      <a:pt x="37" y="127"/>
                    </a:lnTo>
                    <a:lnTo>
                      <a:pt x="29" y="120"/>
                    </a:lnTo>
                    <a:lnTo>
                      <a:pt x="26" y="113"/>
                    </a:lnTo>
                    <a:lnTo>
                      <a:pt x="22" y="102"/>
                    </a:lnTo>
                    <a:lnTo>
                      <a:pt x="22" y="87"/>
                    </a:lnTo>
                    <a:lnTo>
                      <a:pt x="22" y="25"/>
                    </a:lnTo>
                    <a:lnTo>
                      <a:pt x="18" y="18"/>
                    </a:lnTo>
                    <a:lnTo>
                      <a:pt x="15" y="14"/>
                    </a:lnTo>
                    <a:lnTo>
                      <a:pt x="8" y="11"/>
                    </a:lnTo>
                    <a:lnTo>
                      <a:pt x="0" y="11"/>
                    </a:lnTo>
                    <a:lnTo>
                      <a:pt x="0" y="4"/>
                    </a:lnTo>
                    <a:lnTo>
                      <a:pt x="44"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88935" name="Freeform 167"/>
              <p:cNvSpPr>
                <a:spLocks/>
              </p:cNvSpPr>
              <p:nvPr/>
            </p:nvSpPr>
            <p:spPr bwMode="auto">
              <a:xfrm>
                <a:off x="7368" y="1921"/>
                <a:ext cx="95" cy="135"/>
              </a:xfrm>
              <a:custGeom>
                <a:avLst/>
                <a:gdLst/>
                <a:ahLst/>
                <a:cxnLst>
                  <a:cxn ang="0">
                    <a:pos x="88" y="0"/>
                  </a:cxn>
                  <a:cxn ang="0">
                    <a:pos x="80" y="40"/>
                  </a:cxn>
                  <a:cxn ang="0">
                    <a:pos x="66" y="18"/>
                  </a:cxn>
                  <a:cxn ang="0">
                    <a:pos x="44" y="11"/>
                  </a:cxn>
                  <a:cxn ang="0">
                    <a:pos x="29" y="15"/>
                  </a:cxn>
                  <a:cxn ang="0">
                    <a:pos x="22" y="29"/>
                  </a:cxn>
                  <a:cxn ang="0">
                    <a:pos x="26" y="37"/>
                  </a:cxn>
                  <a:cxn ang="0">
                    <a:pos x="40" y="51"/>
                  </a:cxn>
                  <a:cxn ang="0">
                    <a:pos x="69" y="62"/>
                  </a:cxn>
                  <a:cxn ang="0">
                    <a:pos x="88" y="73"/>
                  </a:cxn>
                  <a:cxn ang="0">
                    <a:pos x="95" y="88"/>
                  </a:cxn>
                  <a:cxn ang="0">
                    <a:pos x="91" y="106"/>
                  </a:cxn>
                  <a:cxn ang="0">
                    <a:pos x="80" y="124"/>
                  </a:cxn>
                  <a:cxn ang="0">
                    <a:pos x="58" y="135"/>
                  </a:cxn>
                  <a:cxn ang="0">
                    <a:pos x="37" y="135"/>
                  </a:cxn>
                  <a:cxn ang="0">
                    <a:pos x="18" y="128"/>
                  </a:cxn>
                  <a:cxn ang="0">
                    <a:pos x="11" y="131"/>
                  </a:cxn>
                  <a:cxn ang="0">
                    <a:pos x="0" y="88"/>
                  </a:cxn>
                  <a:cxn ang="0">
                    <a:pos x="11" y="95"/>
                  </a:cxn>
                  <a:cxn ang="0">
                    <a:pos x="22" y="113"/>
                  </a:cxn>
                  <a:cxn ang="0">
                    <a:pos x="33" y="120"/>
                  </a:cxn>
                  <a:cxn ang="0">
                    <a:pos x="48" y="124"/>
                  </a:cxn>
                  <a:cxn ang="0">
                    <a:pos x="69" y="120"/>
                  </a:cxn>
                  <a:cxn ang="0">
                    <a:pos x="73" y="102"/>
                  </a:cxn>
                  <a:cxn ang="0">
                    <a:pos x="73" y="95"/>
                  </a:cxn>
                  <a:cxn ang="0">
                    <a:pos x="55" y="80"/>
                  </a:cxn>
                  <a:cxn ang="0">
                    <a:pos x="29" y="73"/>
                  </a:cxn>
                  <a:cxn ang="0">
                    <a:pos x="11" y="59"/>
                  </a:cxn>
                  <a:cxn ang="0">
                    <a:pos x="4" y="48"/>
                  </a:cxn>
                  <a:cxn ang="0">
                    <a:pos x="4" y="29"/>
                  </a:cxn>
                  <a:cxn ang="0">
                    <a:pos x="15" y="11"/>
                  </a:cxn>
                  <a:cxn ang="0">
                    <a:pos x="33" y="0"/>
                  </a:cxn>
                  <a:cxn ang="0">
                    <a:pos x="62" y="4"/>
                  </a:cxn>
                  <a:cxn ang="0">
                    <a:pos x="73" y="8"/>
                  </a:cxn>
                </a:cxnLst>
                <a:rect l="0" t="0" r="r" b="b"/>
                <a:pathLst>
                  <a:path w="95" h="135">
                    <a:moveTo>
                      <a:pt x="77" y="0"/>
                    </a:moveTo>
                    <a:lnTo>
                      <a:pt x="88" y="0"/>
                    </a:lnTo>
                    <a:lnTo>
                      <a:pt x="88" y="40"/>
                    </a:lnTo>
                    <a:lnTo>
                      <a:pt x="80" y="40"/>
                    </a:lnTo>
                    <a:lnTo>
                      <a:pt x="73" y="29"/>
                    </a:lnTo>
                    <a:lnTo>
                      <a:pt x="66" y="18"/>
                    </a:lnTo>
                    <a:lnTo>
                      <a:pt x="58" y="11"/>
                    </a:lnTo>
                    <a:lnTo>
                      <a:pt x="44" y="11"/>
                    </a:lnTo>
                    <a:lnTo>
                      <a:pt x="37" y="11"/>
                    </a:lnTo>
                    <a:lnTo>
                      <a:pt x="29" y="15"/>
                    </a:lnTo>
                    <a:lnTo>
                      <a:pt x="22" y="22"/>
                    </a:lnTo>
                    <a:lnTo>
                      <a:pt x="22" y="29"/>
                    </a:lnTo>
                    <a:lnTo>
                      <a:pt x="22" y="33"/>
                    </a:lnTo>
                    <a:lnTo>
                      <a:pt x="26" y="37"/>
                    </a:lnTo>
                    <a:lnTo>
                      <a:pt x="29" y="44"/>
                    </a:lnTo>
                    <a:lnTo>
                      <a:pt x="40" y="51"/>
                    </a:lnTo>
                    <a:lnTo>
                      <a:pt x="55" y="55"/>
                    </a:lnTo>
                    <a:lnTo>
                      <a:pt x="69" y="62"/>
                    </a:lnTo>
                    <a:lnTo>
                      <a:pt x="84" y="69"/>
                    </a:lnTo>
                    <a:lnTo>
                      <a:pt x="88" y="73"/>
                    </a:lnTo>
                    <a:lnTo>
                      <a:pt x="91" y="80"/>
                    </a:lnTo>
                    <a:lnTo>
                      <a:pt x="95" y="88"/>
                    </a:lnTo>
                    <a:lnTo>
                      <a:pt x="95" y="95"/>
                    </a:lnTo>
                    <a:lnTo>
                      <a:pt x="91" y="106"/>
                    </a:lnTo>
                    <a:lnTo>
                      <a:pt x="88" y="117"/>
                    </a:lnTo>
                    <a:lnTo>
                      <a:pt x="80" y="124"/>
                    </a:lnTo>
                    <a:lnTo>
                      <a:pt x="73" y="131"/>
                    </a:lnTo>
                    <a:lnTo>
                      <a:pt x="58" y="135"/>
                    </a:lnTo>
                    <a:lnTo>
                      <a:pt x="48" y="135"/>
                    </a:lnTo>
                    <a:lnTo>
                      <a:pt x="37" y="135"/>
                    </a:lnTo>
                    <a:lnTo>
                      <a:pt x="26" y="131"/>
                    </a:lnTo>
                    <a:lnTo>
                      <a:pt x="18" y="128"/>
                    </a:lnTo>
                    <a:lnTo>
                      <a:pt x="11" y="124"/>
                    </a:lnTo>
                    <a:lnTo>
                      <a:pt x="11" y="131"/>
                    </a:lnTo>
                    <a:lnTo>
                      <a:pt x="0" y="131"/>
                    </a:lnTo>
                    <a:lnTo>
                      <a:pt x="0" y="88"/>
                    </a:lnTo>
                    <a:lnTo>
                      <a:pt x="8" y="88"/>
                    </a:lnTo>
                    <a:lnTo>
                      <a:pt x="11" y="95"/>
                    </a:lnTo>
                    <a:lnTo>
                      <a:pt x="11" y="99"/>
                    </a:lnTo>
                    <a:lnTo>
                      <a:pt x="22" y="113"/>
                    </a:lnTo>
                    <a:lnTo>
                      <a:pt x="26" y="117"/>
                    </a:lnTo>
                    <a:lnTo>
                      <a:pt x="33" y="120"/>
                    </a:lnTo>
                    <a:lnTo>
                      <a:pt x="40" y="124"/>
                    </a:lnTo>
                    <a:lnTo>
                      <a:pt x="48" y="124"/>
                    </a:lnTo>
                    <a:lnTo>
                      <a:pt x="58" y="124"/>
                    </a:lnTo>
                    <a:lnTo>
                      <a:pt x="69" y="120"/>
                    </a:lnTo>
                    <a:lnTo>
                      <a:pt x="73" y="113"/>
                    </a:lnTo>
                    <a:lnTo>
                      <a:pt x="73" y="102"/>
                    </a:lnTo>
                    <a:lnTo>
                      <a:pt x="73" y="99"/>
                    </a:lnTo>
                    <a:lnTo>
                      <a:pt x="73" y="95"/>
                    </a:lnTo>
                    <a:lnTo>
                      <a:pt x="66" y="88"/>
                    </a:lnTo>
                    <a:lnTo>
                      <a:pt x="55" y="80"/>
                    </a:lnTo>
                    <a:lnTo>
                      <a:pt x="40" y="77"/>
                    </a:lnTo>
                    <a:lnTo>
                      <a:pt x="29" y="73"/>
                    </a:lnTo>
                    <a:lnTo>
                      <a:pt x="15" y="66"/>
                    </a:lnTo>
                    <a:lnTo>
                      <a:pt x="11" y="59"/>
                    </a:lnTo>
                    <a:lnTo>
                      <a:pt x="8" y="55"/>
                    </a:lnTo>
                    <a:lnTo>
                      <a:pt x="4" y="48"/>
                    </a:lnTo>
                    <a:lnTo>
                      <a:pt x="4" y="37"/>
                    </a:lnTo>
                    <a:lnTo>
                      <a:pt x="4" y="29"/>
                    </a:lnTo>
                    <a:lnTo>
                      <a:pt x="8" y="18"/>
                    </a:lnTo>
                    <a:lnTo>
                      <a:pt x="15" y="11"/>
                    </a:lnTo>
                    <a:lnTo>
                      <a:pt x="22" y="4"/>
                    </a:lnTo>
                    <a:lnTo>
                      <a:pt x="33" y="0"/>
                    </a:lnTo>
                    <a:lnTo>
                      <a:pt x="44" y="0"/>
                    </a:lnTo>
                    <a:lnTo>
                      <a:pt x="62" y="4"/>
                    </a:lnTo>
                    <a:lnTo>
                      <a:pt x="69" y="4"/>
                    </a:lnTo>
                    <a:lnTo>
                      <a:pt x="73" y="8"/>
                    </a:lnTo>
                    <a:lnTo>
                      <a:pt x="77"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88936" name="Freeform 168"/>
              <p:cNvSpPr>
                <a:spLocks/>
              </p:cNvSpPr>
              <p:nvPr/>
            </p:nvSpPr>
            <p:spPr bwMode="auto">
              <a:xfrm>
                <a:off x="138" y="5069"/>
                <a:ext cx="182" cy="193"/>
              </a:xfrm>
              <a:custGeom>
                <a:avLst/>
                <a:gdLst/>
                <a:ahLst/>
                <a:cxnLst>
                  <a:cxn ang="0">
                    <a:pos x="106" y="0"/>
                  </a:cxn>
                  <a:cxn ang="0">
                    <a:pos x="131" y="7"/>
                  </a:cxn>
                  <a:cxn ang="0">
                    <a:pos x="146" y="3"/>
                  </a:cxn>
                  <a:cxn ang="0">
                    <a:pos x="157" y="69"/>
                  </a:cxn>
                  <a:cxn ang="0">
                    <a:pos x="138" y="47"/>
                  </a:cxn>
                  <a:cxn ang="0">
                    <a:pos x="127" y="29"/>
                  </a:cxn>
                  <a:cxn ang="0">
                    <a:pos x="113" y="14"/>
                  </a:cxn>
                  <a:cxn ang="0">
                    <a:pos x="91" y="11"/>
                  </a:cxn>
                  <a:cxn ang="0">
                    <a:pos x="66" y="18"/>
                  </a:cxn>
                  <a:cxn ang="0">
                    <a:pos x="47" y="33"/>
                  </a:cxn>
                  <a:cxn ang="0">
                    <a:pos x="37" y="62"/>
                  </a:cxn>
                  <a:cxn ang="0">
                    <a:pos x="33" y="94"/>
                  </a:cxn>
                  <a:cxn ang="0">
                    <a:pos x="37" y="127"/>
                  </a:cxn>
                  <a:cxn ang="0">
                    <a:pos x="47" y="156"/>
                  </a:cxn>
                  <a:cxn ang="0">
                    <a:pos x="69" y="174"/>
                  </a:cxn>
                  <a:cxn ang="0">
                    <a:pos x="95" y="182"/>
                  </a:cxn>
                  <a:cxn ang="0">
                    <a:pos x="117" y="178"/>
                  </a:cxn>
                  <a:cxn ang="0">
                    <a:pos x="131" y="171"/>
                  </a:cxn>
                  <a:cxn ang="0">
                    <a:pos x="131" y="145"/>
                  </a:cxn>
                  <a:cxn ang="0">
                    <a:pos x="131" y="124"/>
                  </a:cxn>
                  <a:cxn ang="0">
                    <a:pos x="124" y="120"/>
                  </a:cxn>
                  <a:cxn ang="0">
                    <a:pos x="113" y="116"/>
                  </a:cxn>
                  <a:cxn ang="0">
                    <a:pos x="98" y="113"/>
                  </a:cxn>
                  <a:cxn ang="0">
                    <a:pos x="182" y="105"/>
                  </a:cxn>
                  <a:cxn ang="0">
                    <a:pos x="171" y="116"/>
                  </a:cxn>
                  <a:cxn ang="0">
                    <a:pos x="160" y="120"/>
                  </a:cxn>
                  <a:cxn ang="0">
                    <a:pos x="157" y="131"/>
                  </a:cxn>
                  <a:cxn ang="0">
                    <a:pos x="157" y="160"/>
                  </a:cxn>
                  <a:cxn ang="0">
                    <a:pos x="157" y="174"/>
                  </a:cxn>
                  <a:cxn ang="0">
                    <a:pos x="124" y="189"/>
                  </a:cxn>
                  <a:cxn ang="0">
                    <a:pos x="91" y="193"/>
                  </a:cxn>
                  <a:cxn ang="0">
                    <a:pos x="55" y="185"/>
                  </a:cxn>
                  <a:cxn ang="0">
                    <a:pos x="26" y="167"/>
                  </a:cxn>
                  <a:cxn ang="0">
                    <a:pos x="7" y="138"/>
                  </a:cxn>
                  <a:cxn ang="0">
                    <a:pos x="0" y="98"/>
                  </a:cxn>
                  <a:cxn ang="0">
                    <a:pos x="7" y="58"/>
                  </a:cxn>
                  <a:cxn ang="0">
                    <a:pos x="26" y="25"/>
                  </a:cxn>
                  <a:cxn ang="0">
                    <a:pos x="55" y="7"/>
                  </a:cxn>
                  <a:cxn ang="0">
                    <a:pos x="91" y="0"/>
                  </a:cxn>
                </a:cxnLst>
                <a:rect l="0" t="0" r="r" b="b"/>
                <a:pathLst>
                  <a:path w="182" h="193">
                    <a:moveTo>
                      <a:pt x="91" y="0"/>
                    </a:moveTo>
                    <a:lnTo>
                      <a:pt x="106" y="0"/>
                    </a:lnTo>
                    <a:lnTo>
                      <a:pt x="120" y="3"/>
                    </a:lnTo>
                    <a:lnTo>
                      <a:pt x="131" y="7"/>
                    </a:lnTo>
                    <a:lnTo>
                      <a:pt x="138" y="11"/>
                    </a:lnTo>
                    <a:lnTo>
                      <a:pt x="146" y="3"/>
                    </a:lnTo>
                    <a:lnTo>
                      <a:pt x="157" y="3"/>
                    </a:lnTo>
                    <a:lnTo>
                      <a:pt x="157" y="69"/>
                    </a:lnTo>
                    <a:lnTo>
                      <a:pt x="146" y="69"/>
                    </a:lnTo>
                    <a:lnTo>
                      <a:pt x="138" y="47"/>
                    </a:lnTo>
                    <a:lnTo>
                      <a:pt x="135" y="36"/>
                    </a:lnTo>
                    <a:lnTo>
                      <a:pt x="127" y="29"/>
                    </a:lnTo>
                    <a:lnTo>
                      <a:pt x="124" y="22"/>
                    </a:lnTo>
                    <a:lnTo>
                      <a:pt x="113" y="14"/>
                    </a:lnTo>
                    <a:lnTo>
                      <a:pt x="102" y="11"/>
                    </a:lnTo>
                    <a:lnTo>
                      <a:pt x="91" y="11"/>
                    </a:lnTo>
                    <a:lnTo>
                      <a:pt x="80" y="11"/>
                    </a:lnTo>
                    <a:lnTo>
                      <a:pt x="66" y="18"/>
                    </a:lnTo>
                    <a:lnTo>
                      <a:pt x="58" y="22"/>
                    </a:lnTo>
                    <a:lnTo>
                      <a:pt x="47" y="33"/>
                    </a:lnTo>
                    <a:lnTo>
                      <a:pt x="40" y="43"/>
                    </a:lnTo>
                    <a:lnTo>
                      <a:pt x="37" y="62"/>
                    </a:lnTo>
                    <a:lnTo>
                      <a:pt x="33" y="76"/>
                    </a:lnTo>
                    <a:lnTo>
                      <a:pt x="33" y="94"/>
                    </a:lnTo>
                    <a:lnTo>
                      <a:pt x="33" y="113"/>
                    </a:lnTo>
                    <a:lnTo>
                      <a:pt x="37" y="127"/>
                    </a:lnTo>
                    <a:lnTo>
                      <a:pt x="40" y="142"/>
                    </a:lnTo>
                    <a:lnTo>
                      <a:pt x="47" y="156"/>
                    </a:lnTo>
                    <a:lnTo>
                      <a:pt x="58" y="167"/>
                    </a:lnTo>
                    <a:lnTo>
                      <a:pt x="69" y="174"/>
                    </a:lnTo>
                    <a:lnTo>
                      <a:pt x="80" y="178"/>
                    </a:lnTo>
                    <a:lnTo>
                      <a:pt x="95" y="182"/>
                    </a:lnTo>
                    <a:lnTo>
                      <a:pt x="106" y="178"/>
                    </a:lnTo>
                    <a:lnTo>
                      <a:pt x="117" y="178"/>
                    </a:lnTo>
                    <a:lnTo>
                      <a:pt x="124" y="174"/>
                    </a:lnTo>
                    <a:lnTo>
                      <a:pt x="131" y="171"/>
                    </a:lnTo>
                    <a:lnTo>
                      <a:pt x="131" y="156"/>
                    </a:lnTo>
                    <a:lnTo>
                      <a:pt x="131" y="145"/>
                    </a:lnTo>
                    <a:lnTo>
                      <a:pt x="131" y="134"/>
                    </a:lnTo>
                    <a:lnTo>
                      <a:pt x="131" y="124"/>
                    </a:lnTo>
                    <a:lnTo>
                      <a:pt x="127" y="120"/>
                    </a:lnTo>
                    <a:lnTo>
                      <a:pt x="124" y="120"/>
                    </a:lnTo>
                    <a:lnTo>
                      <a:pt x="117" y="116"/>
                    </a:lnTo>
                    <a:lnTo>
                      <a:pt x="113" y="116"/>
                    </a:lnTo>
                    <a:lnTo>
                      <a:pt x="106" y="116"/>
                    </a:lnTo>
                    <a:lnTo>
                      <a:pt x="98" y="113"/>
                    </a:lnTo>
                    <a:lnTo>
                      <a:pt x="98" y="105"/>
                    </a:lnTo>
                    <a:lnTo>
                      <a:pt x="182" y="105"/>
                    </a:lnTo>
                    <a:lnTo>
                      <a:pt x="182" y="113"/>
                    </a:lnTo>
                    <a:lnTo>
                      <a:pt x="171" y="116"/>
                    </a:lnTo>
                    <a:lnTo>
                      <a:pt x="164" y="116"/>
                    </a:lnTo>
                    <a:lnTo>
                      <a:pt x="160" y="120"/>
                    </a:lnTo>
                    <a:lnTo>
                      <a:pt x="160" y="124"/>
                    </a:lnTo>
                    <a:lnTo>
                      <a:pt x="157" y="131"/>
                    </a:lnTo>
                    <a:lnTo>
                      <a:pt x="157" y="145"/>
                    </a:lnTo>
                    <a:lnTo>
                      <a:pt x="157" y="160"/>
                    </a:lnTo>
                    <a:lnTo>
                      <a:pt x="157" y="167"/>
                    </a:lnTo>
                    <a:lnTo>
                      <a:pt x="157" y="174"/>
                    </a:lnTo>
                    <a:lnTo>
                      <a:pt x="142" y="182"/>
                    </a:lnTo>
                    <a:lnTo>
                      <a:pt x="124" y="189"/>
                    </a:lnTo>
                    <a:lnTo>
                      <a:pt x="106" y="193"/>
                    </a:lnTo>
                    <a:lnTo>
                      <a:pt x="91" y="193"/>
                    </a:lnTo>
                    <a:lnTo>
                      <a:pt x="73" y="189"/>
                    </a:lnTo>
                    <a:lnTo>
                      <a:pt x="55" y="185"/>
                    </a:lnTo>
                    <a:lnTo>
                      <a:pt x="40" y="178"/>
                    </a:lnTo>
                    <a:lnTo>
                      <a:pt x="26" y="167"/>
                    </a:lnTo>
                    <a:lnTo>
                      <a:pt x="15" y="153"/>
                    </a:lnTo>
                    <a:lnTo>
                      <a:pt x="7" y="138"/>
                    </a:lnTo>
                    <a:lnTo>
                      <a:pt x="0" y="116"/>
                    </a:lnTo>
                    <a:lnTo>
                      <a:pt x="0" y="98"/>
                    </a:lnTo>
                    <a:lnTo>
                      <a:pt x="0" y="76"/>
                    </a:lnTo>
                    <a:lnTo>
                      <a:pt x="7" y="58"/>
                    </a:lnTo>
                    <a:lnTo>
                      <a:pt x="15" y="40"/>
                    </a:lnTo>
                    <a:lnTo>
                      <a:pt x="26" y="25"/>
                    </a:lnTo>
                    <a:lnTo>
                      <a:pt x="40" y="14"/>
                    </a:lnTo>
                    <a:lnTo>
                      <a:pt x="55" y="7"/>
                    </a:lnTo>
                    <a:lnTo>
                      <a:pt x="73" y="0"/>
                    </a:lnTo>
                    <a:lnTo>
                      <a:pt x="91"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88937" name="Freeform 169"/>
              <p:cNvSpPr>
                <a:spLocks noEditPoints="1"/>
              </p:cNvSpPr>
              <p:nvPr/>
            </p:nvSpPr>
            <p:spPr bwMode="auto">
              <a:xfrm>
                <a:off x="331" y="5123"/>
                <a:ext cx="120" cy="139"/>
              </a:xfrm>
              <a:custGeom>
                <a:avLst/>
                <a:gdLst/>
                <a:ahLst/>
                <a:cxnLst>
                  <a:cxn ang="0">
                    <a:pos x="55" y="70"/>
                  </a:cxn>
                  <a:cxn ang="0">
                    <a:pos x="33" y="80"/>
                  </a:cxn>
                  <a:cxn ang="0">
                    <a:pos x="25" y="95"/>
                  </a:cxn>
                  <a:cxn ang="0">
                    <a:pos x="29" y="110"/>
                  </a:cxn>
                  <a:cxn ang="0">
                    <a:pos x="40" y="120"/>
                  </a:cxn>
                  <a:cxn ang="0">
                    <a:pos x="55" y="120"/>
                  </a:cxn>
                  <a:cxn ang="0">
                    <a:pos x="69" y="113"/>
                  </a:cxn>
                  <a:cxn ang="0">
                    <a:pos x="76" y="62"/>
                  </a:cxn>
                  <a:cxn ang="0">
                    <a:pos x="62" y="4"/>
                  </a:cxn>
                  <a:cxn ang="0">
                    <a:pos x="80" y="8"/>
                  </a:cxn>
                  <a:cxn ang="0">
                    <a:pos x="91" y="15"/>
                  </a:cxn>
                  <a:cxn ang="0">
                    <a:pos x="98" y="33"/>
                  </a:cxn>
                  <a:cxn ang="0">
                    <a:pos x="98" y="62"/>
                  </a:cxn>
                  <a:cxn ang="0">
                    <a:pos x="98" y="110"/>
                  </a:cxn>
                  <a:cxn ang="0">
                    <a:pos x="102" y="117"/>
                  </a:cxn>
                  <a:cxn ang="0">
                    <a:pos x="113" y="124"/>
                  </a:cxn>
                  <a:cxn ang="0">
                    <a:pos x="120" y="131"/>
                  </a:cxn>
                  <a:cxn ang="0">
                    <a:pos x="98" y="135"/>
                  </a:cxn>
                  <a:cxn ang="0">
                    <a:pos x="84" y="131"/>
                  </a:cxn>
                  <a:cxn ang="0">
                    <a:pos x="76" y="117"/>
                  </a:cxn>
                  <a:cxn ang="0">
                    <a:pos x="65" y="128"/>
                  </a:cxn>
                  <a:cxn ang="0">
                    <a:pos x="47" y="135"/>
                  </a:cxn>
                  <a:cxn ang="0">
                    <a:pos x="18" y="135"/>
                  </a:cxn>
                  <a:cxn ang="0">
                    <a:pos x="4" y="120"/>
                  </a:cxn>
                  <a:cxn ang="0">
                    <a:pos x="0" y="106"/>
                  </a:cxn>
                  <a:cxn ang="0">
                    <a:pos x="4" y="91"/>
                  </a:cxn>
                  <a:cxn ang="0">
                    <a:pos x="18" y="73"/>
                  </a:cxn>
                  <a:cxn ang="0">
                    <a:pos x="33" y="66"/>
                  </a:cxn>
                  <a:cxn ang="0">
                    <a:pos x="51" y="62"/>
                  </a:cxn>
                  <a:cxn ang="0">
                    <a:pos x="76" y="51"/>
                  </a:cxn>
                  <a:cxn ang="0">
                    <a:pos x="73" y="37"/>
                  </a:cxn>
                  <a:cxn ang="0">
                    <a:pos x="69" y="22"/>
                  </a:cxn>
                  <a:cxn ang="0">
                    <a:pos x="58" y="11"/>
                  </a:cxn>
                  <a:cxn ang="0">
                    <a:pos x="40" y="15"/>
                  </a:cxn>
                  <a:cxn ang="0">
                    <a:pos x="33" y="22"/>
                  </a:cxn>
                  <a:cxn ang="0">
                    <a:pos x="33" y="33"/>
                  </a:cxn>
                  <a:cxn ang="0">
                    <a:pos x="29" y="44"/>
                  </a:cxn>
                  <a:cxn ang="0">
                    <a:pos x="18" y="48"/>
                  </a:cxn>
                  <a:cxn ang="0">
                    <a:pos x="11" y="44"/>
                  </a:cxn>
                  <a:cxn ang="0">
                    <a:pos x="7" y="33"/>
                  </a:cxn>
                  <a:cxn ang="0">
                    <a:pos x="11" y="22"/>
                  </a:cxn>
                  <a:cxn ang="0">
                    <a:pos x="22" y="11"/>
                  </a:cxn>
                  <a:cxn ang="0">
                    <a:pos x="51" y="0"/>
                  </a:cxn>
                </a:cxnLst>
                <a:rect l="0" t="0" r="r" b="b"/>
                <a:pathLst>
                  <a:path w="120" h="139">
                    <a:moveTo>
                      <a:pt x="76" y="62"/>
                    </a:moveTo>
                    <a:lnTo>
                      <a:pt x="55" y="70"/>
                    </a:lnTo>
                    <a:lnTo>
                      <a:pt x="40" y="77"/>
                    </a:lnTo>
                    <a:lnTo>
                      <a:pt x="33" y="80"/>
                    </a:lnTo>
                    <a:lnTo>
                      <a:pt x="29" y="88"/>
                    </a:lnTo>
                    <a:lnTo>
                      <a:pt x="25" y="95"/>
                    </a:lnTo>
                    <a:lnTo>
                      <a:pt x="25" y="102"/>
                    </a:lnTo>
                    <a:lnTo>
                      <a:pt x="29" y="110"/>
                    </a:lnTo>
                    <a:lnTo>
                      <a:pt x="33" y="117"/>
                    </a:lnTo>
                    <a:lnTo>
                      <a:pt x="40" y="120"/>
                    </a:lnTo>
                    <a:lnTo>
                      <a:pt x="47" y="124"/>
                    </a:lnTo>
                    <a:lnTo>
                      <a:pt x="55" y="120"/>
                    </a:lnTo>
                    <a:lnTo>
                      <a:pt x="62" y="117"/>
                    </a:lnTo>
                    <a:lnTo>
                      <a:pt x="69" y="113"/>
                    </a:lnTo>
                    <a:lnTo>
                      <a:pt x="73" y="106"/>
                    </a:lnTo>
                    <a:lnTo>
                      <a:pt x="76" y="62"/>
                    </a:lnTo>
                    <a:close/>
                    <a:moveTo>
                      <a:pt x="51" y="0"/>
                    </a:moveTo>
                    <a:lnTo>
                      <a:pt x="62" y="4"/>
                    </a:lnTo>
                    <a:lnTo>
                      <a:pt x="69" y="4"/>
                    </a:lnTo>
                    <a:lnTo>
                      <a:pt x="80" y="8"/>
                    </a:lnTo>
                    <a:lnTo>
                      <a:pt x="87" y="11"/>
                    </a:lnTo>
                    <a:lnTo>
                      <a:pt x="91" y="15"/>
                    </a:lnTo>
                    <a:lnTo>
                      <a:pt x="95" y="22"/>
                    </a:lnTo>
                    <a:lnTo>
                      <a:pt x="98" y="33"/>
                    </a:lnTo>
                    <a:lnTo>
                      <a:pt x="98" y="44"/>
                    </a:lnTo>
                    <a:lnTo>
                      <a:pt x="98" y="62"/>
                    </a:lnTo>
                    <a:lnTo>
                      <a:pt x="98" y="77"/>
                    </a:lnTo>
                    <a:lnTo>
                      <a:pt x="98" y="110"/>
                    </a:lnTo>
                    <a:lnTo>
                      <a:pt x="98" y="113"/>
                    </a:lnTo>
                    <a:lnTo>
                      <a:pt x="102" y="117"/>
                    </a:lnTo>
                    <a:lnTo>
                      <a:pt x="105" y="120"/>
                    </a:lnTo>
                    <a:lnTo>
                      <a:pt x="113" y="124"/>
                    </a:lnTo>
                    <a:lnTo>
                      <a:pt x="120" y="124"/>
                    </a:lnTo>
                    <a:lnTo>
                      <a:pt x="120" y="131"/>
                    </a:lnTo>
                    <a:lnTo>
                      <a:pt x="109" y="135"/>
                    </a:lnTo>
                    <a:lnTo>
                      <a:pt x="98" y="135"/>
                    </a:lnTo>
                    <a:lnTo>
                      <a:pt x="91" y="135"/>
                    </a:lnTo>
                    <a:lnTo>
                      <a:pt x="84" y="131"/>
                    </a:lnTo>
                    <a:lnTo>
                      <a:pt x="76" y="124"/>
                    </a:lnTo>
                    <a:lnTo>
                      <a:pt x="76" y="117"/>
                    </a:lnTo>
                    <a:lnTo>
                      <a:pt x="73" y="117"/>
                    </a:lnTo>
                    <a:lnTo>
                      <a:pt x="65" y="128"/>
                    </a:lnTo>
                    <a:lnTo>
                      <a:pt x="55" y="131"/>
                    </a:lnTo>
                    <a:lnTo>
                      <a:pt x="47" y="135"/>
                    </a:lnTo>
                    <a:lnTo>
                      <a:pt x="33" y="139"/>
                    </a:lnTo>
                    <a:lnTo>
                      <a:pt x="18" y="135"/>
                    </a:lnTo>
                    <a:lnTo>
                      <a:pt x="11" y="128"/>
                    </a:lnTo>
                    <a:lnTo>
                      <a:pt x="4" y="120"/>
                    </a:lnTo>
                    <a:lnTo>
                      <a:pt x="0" y="113"/>
                    </a:lnTo>
                    <a:lnTo>
                      <a:pt x="0" y="106"/>
                    </a:lnTo>
                    <a:lnTo>
                      <a:pt x="0" y="99"/>
                    </a:lnTo>
                    <a:lnTo>
                      <a:pt x="4" y="91"/>
                    </a:lnTo>
                    <a:lnTo>
                      <a:pt x="7" y="80"/>
                    </a:lnTo>
                    <a:lnTo>
                      <a:pt x="18" y="73"/>
                    </a:lnTo>
                    <a:lnTo>
                      <a:pt x="25" y="70"/>
                    </a:lnTo>
                    <a:lnTo>
                      <a:pt x="33" y="66"/>
                    </a:lnTo>
                    <a:lnTo>
                      <a:pt x="40" y="66"/>
                    </a:lnTo>
                    <a:lnTo>
                      <a:pt x="51" y="62"/>
                    </a:lnTo>
                    <a:lnTo>
                      <a:pt x="65" y="55"/>
                    </a:lnTo>
                    <a:lnTo>
                      <a:pt x="76" y="51"/>
                    </a:lnTo>
                    <a:lnTo>
                      <a:pt x="76" y="40"/>
                    </a:lnTo>
                    <a:lnTo>
                      <a:pt x="73" y="37"/>
                    </a:lnTo>
                    <a:lnTo>
                      <a:pt x="73" y="33"/>
                    </a:lnTo>
                    <a:lnTo>
                      <a:pt x="69" y="22"/>
                    </a:lnTo>
                    <a:lnTo>
                      <a:pt x="62" y="15"/>
                    </a:lnTo>
                    <a:lnTo>
                      <a:pt x="58" y="11"/>
                    </a:lnTo>
                    <a:lnTo>
                      <a:pt x="51" y="11"/>
                    </a:lnTo>
                    <a:lnTo>
                      <a:pt x="40" y="15"/>
                    </a:lnTo>
                    <a:lnTo>
                      <a:pt x="33" y="19"/>
                    </a:lnTo>
                    <a:lnTo>
                      <a:pt x="33" y="22"/>
                    </a:lnTo>
                    <a:lnTo>
                      <a:pt x="33" y="26"/>
                    </a:lnTo>
                    <a:lnTo>
                      <a:pt x="33" y="33"/>
                    </a:lnTo>
                    <a:lnTo>
                      <a:pt x="33" y="40"/>
                    </a:lnTo>
                    <a:lnTo>
                      <a:pt x="29" y="44"/>
                    </a:lnTo>
                    <a:lnTo>
                      <a:pt x="25" y="48"/>
                    </a:lnTo>
                    <a:lnTo>
                      <a:pt x="18" y="48"/>
                    </a:lnTo>
                    <a:lnTo>
                      <a:pt x="15" y="44"/>
                    </a:lnTo>
                    <a:lnTo>
                      <a:pt x="11" y="44"/>
                    </a:lnTo>
                    <a:lnTo>
                      <a:pt x="7" y="37"/>
                    </a:lnTo>
                    <a:lnTo>
                      <a:pt x="7" y="33"/>
                    </a:lnTo>
                    <a:lnTo>
                      <a:pt x="7" y="26"/>
                    </a:lnTo>
                    <a:lnTo>
                      <a:pt x="11" y="22"/>
                    </a:lnTo>
                    <a:lnTo>
                      <a:pt x="15" y="15"/>
                    </a:lnTo>
                    <a:lnTo>
                      <a:pt x="22" y="11"/>
                    </a:lnTo>
                    <a:lnTo>
                      <a:pt x="36" y="4"/>
                    </a:lnTo>
                    <a:lnTo>
                      <a:pt x="51"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88938" name="Freeform 170"/>
              <p:cNvSpPr>
                <a:spLocks/>
              </p:cNvSpPr>
              <p:nvPr/>
            </p:nvSpPr>
            <p:spPr bwMode="auto">
              <a:xfrm>
                <a:off x="455" y="5054"/>
                <a:ext cx="69" cy="204"/>
              </a:xfrm>
              <a:custGeom>
                <a:avLst/>
                <a:gdLst/>
                <a:ahLst/>
                <a:cxnLst>
                  <a:cxn ang="0">
                    <a:pos x="47" y="0"/>
                  </a:cxn>
                  <a:cxn ang="0">
                    <a:pos x="51" y="4"/>
                  </a:cxn>
                  <a:cxn ang="0">
                    <a:pos x="51" y="179"/>
                  </a:cxn>
                  <a:cxn ang="0">
                    <a:pos x="51" y="186"/>
                  </a:cxn>
                  <a:cxn ang="0">
                    <a:pos x="58" y="189"/>
                  </a:cxn>
                  <a:cxn ang="0">
                    <a:pos x="61" y="193"/>
                  </a:cxn>
                  <a:cxn ang="0">
                    <a:pos x="69" y="193"/>
                  </a:cxn>
                  <a:cxn ang="0">
                    <a:pos x="69" y="204"/>
                  </a:cxn>
                  <a:cxn ang="0">
                    <a:pos x="7" y="204"/>
                  </a:cxn>
                  <a:cxn ang="0">
                    <a:pos x="7" y="193"/>
                  </a:cxn>
                  <a:cxn ang="0">
                    <a:pos x="14" y="193"/>
                  </a:cxn>
                  <a:cxn ang="0">
                    <a:pos x="18" y="193"/>
                  </a:cxn>
                  <a:cxn ang="0">
                    <a:pos x="25" y="189"/>
                  </a:cxn>
                  <a:cxn ang="0">
                    <a:pos x="25" y="186"/>
                  </a:cxn>
                  <a:cxn ang="0">
                    <a:pos x="25" y="182"/>
                  </a:cxn>
                  <a:cxn ang="0">
                    <a:pos x="25" y="33"/>
                  </a:cxn>
                  <a:cxn ang="0">
                    <a:pos x="25" y="22"/>
                  </a:cxn>
                  <a:cxn ang="0">
                    <a:pos x="18" y="18"/>
                  </a:cxn>
                  <a:cxn ang="0">
                    <a:pos x="14" y="15"/>
                  </a:cxn>
                  <a:cxn ang="0">
                    <a:pos x="11" y="15"/>
                  </a:cxn>
                  <a:cxn ang="0">
                    <a:pos x="0" y="11"/>
                  </a:cxn>
                  <a:cxn ang="0">
                    <a:pos x="0" y="4"/>
                  </a:cxn>
                  <a:cxn ang="0">
                    <a:pos x="47" y="0"/>
                  </a:cxn>
                </a:cxnLst>
                <a:rect l="0" t="0" r="r" b="b"/>
                <a:pathLst>
                  <a:path w="69" h="204">
                    <a:moveTo>
                      <a:pt x="47" y="0"/>
                    </a:moveTo>
                    <a:lnTo>
                      <a:pt x="51" y="4"/>
                    </a:lnTo>
                    <a:lnTo>
                      <a:pt x="51" y="179"/>
                    </a:lnTo>
                    <a:lnTo>
                      <a:pt x="51" y="186"/>
                    </a:lnTo>
                    <a:lnTo>
                      <a:pt x="58" y="189"/>
                    </a:lnTo>
                    <a:lnTo>
                      <a:pt x="61" y="193"/>
                    </a:lnTo>
                    <a:lnTo>
                      <a:pt x="69" y="193"/>
                    </a:lnTo>
                    <a:lnTo>
                      <a:pt x="69" y="204"/>
                    </a:lnTo>
                    <a:lnTo>
                      <a:pt x="7" y="204"/>
                    </a:lnTo>
                    <a:lnTo>
                      <a:pt x="7" y="193"/>
                    </a:lnTo>
                    <a:lnTo>
                      <a:pt x="14" y="193"/>
                    </a:lnTo>
                    <a:lnTo>
                      <a:pt x="18" y="193"/>
                    </a:lnTo>
                    <a:lnTo>
                      <a:pt x="25" y="189"/>
                    </a:lnTo>
                    <a:lnTo>
                      <a:pt x="25" y="186"/>
                    </a:lnTo>
                    <a:lnTo>
                      <a:pt x="25" y="182"/>
                    </a:lnTo>
                    <a:lnTo>
                      <a:pt x="25" y="33"/>
                    </a:lnTo>
                    <a:lnTo>
                      <a:pt x="25" y="22"/>
                    </a:lnTo>
                    <a:lnTo>
                      <a:pt x="18" y="18"/>
                    </a:lnTo>
                    <a:lnTo>
                      <a:pt x="14" y="15"/>
                    </a:lnTo>
                    <a:lnTo>
                      <a:pt x="11" y="15"/>
                    </a:lnTo>
                    <a:lnTo>
                      <a:pt x="0" y="11"/>
                    </a:lnTo>
                    <a:lnTo>
                      <a:pt x="0" y="4"/>
                    </a:lnTo>
                    <a:lnTo>
                      <a:pt x="47"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88939" name="Freeform 171"/>
              <p:cNvSpPr>
                <a:spLocks/>
              </p:cNvSpPr>
              <p:nvPr/>
            </p:nvSpPr>
            <p:spPr bwMode="auto">
              <a:xfrm>
                <a:off x="531" y="5054"/>
                <a:ext cx="69" cy="204"/>
              </a:xfrm>
              <a:custGeom>
                <a:avLst/>
                <a:gdLst/>
                <a:ahLst/>
                <a:cxnLst>
                  <a:cxn ang="0">
                    <a:pos x="47" y="0"/>
                  </a:cxn>
                  <a:cxn ang="0">
                    <a:pos x="51" y="4"/>
                  </a:cxn>
                  <a:cxn ang="0">
                    <a:pos x="51" y="179"/>
                  </a:cxn>
                  <a:cxn ang="0">
                    <a:pos x="51" y="186"/>
                  </a:cxn>
                  <a:cxn ang="0">
                    <a:pos x="58" y="189"/>
                  </a:cxn>
                  <a:cxn ang="0">
                    <a:pos x="62" y="193"/>
                  </a:cxn>
                  <a:cxn ang="0">
                    <a:pos x="69" y="193"/>
                  </a:cxn>
                  <a:cxn ang="0">
                    <a:pos x="69" y="204"/>
                  </a:cxn>
                  <a:cxn ang="0">
                    <a:pos x="7" y="204"/>
                  </a:cxn>
                  <a:cxn ang="0">
                    <a:pos x="7" y="193"/>
                  </a:cxn>
                  <a:cxn ang="0">
                    <a:pos x="15" y="193"/>
                  </a:cxn>
                  <a:cxn ang="0">
                    <a:pos x="18" y="193"/>
                  </a:cxn>
                  <a:cxn ang="0">
                    <a:pos x="25" y="189"/>
                  </a:cxn>
                  <a:cxn ang="0">
                    <a:pos x="25" y="186"/>
                  </a:cxn>
                  <a:cxn ang="0">
                    <a:pos x="25" y="182"/>
                  </a:cxn>
                  <a:cxn ang="0">
                    <a:pos x="25" y="33"/>
                  </a:cxn>
                  <a:cxn ang="0">
                    <a:pos x="22" y="22"/>
                  </a:cxn>
                  <a:cxn ang="0">
                    <a:pos x="18" y="18"/>
                  </a:cxn>
                  <a:cxn ang="0">
                    <a:pos x="15" y="15"/>
                  </a:cxn>
                  <a:cxn ang="0">
                    <a:pos x="11" y="15"/>
                  </a:cxn>
                  <a:cxn ang="0">
                    <a:pos x="0" y="11"/>
                  </a:cxn>
                  <a:cxn ang="0">
                    <a:pos x="0" y="4"/>
                  </a:cxn>
                  <a:cxn ang="0">
                    <a:pos x="47" y="0"/>
                  </a:cxn>
                </a:cxnLst>
                <a:rect l="0" t="0" r="r" b="b"/>
                <a:pathLst>
                  <a:path w="69" h="204">
                    <a:moveTo>
                      <a:pt x="47" y="0"/>
                    </a:moveTo>
                    <a:lnTo>
                      <a:pt x="51" y="4"/>
                    </a:lnTo>
                    <a:lnTo>
                      <a:pt x="51" y="179"/>
                    </a:lnTo>
                    <a:lnTo>
                      <a:pt x="51" y="186"/>
                    </a:lnTo>
                    <a:lnTo>
                      <a:pt x="58" y="189"/>
                    </a:lnTo>
                    <a:lnTo>
                      <a:pt x="62" y="193"/>
                    </a:lnTo>
                    <a:lnTo>
                      <a:pt x="69" y="193"/>
                    </a:lnTo>
                    <a:lnTo>
                      <a:pt x="69" y="204"/>
                    </a:lnTo>
                    <a:lnTo>
                      <a:pt x="7" y="204"/>
                    </a:lnTo>
                    <a:lnTo>
                      <a:pt x="7" y="193"/>
                    </a:lnTo>
                    <a:lnTo>
                      <a:pt x="15" y="193"/>
                    </a:lnTo>
                    <a:lnTo>
                      <a:pt x="18" y="193"/>
                    </a:lnTo>
                    <a:lnTo>
                      <a:pt x="25" y="189"/>
                    </a:lnTo>
                    <a:lnTo>
                      <a:pt x="25" y="186"/>
                    </a:lnTo>
                    <a:lnTo>
                      <a:pt x="25" y="182"/>
                    </a:lnTo>
                    <a:lnTo>
                      <a:pt x="25" y="33"/>
                    </a:lnTo>
                    <a:lnTo>
                      <a:pt x="22" y="22"/>
                    </a:lnTo>
                    <a:lnTo>
                      <a:pt x="18" y="18"/>
                    </a:lnTo>
                    <a:lnTo>
                      <a:pt x="15" y="15"/>
                    </a:lnTo>
                    <a:lnTo>
                      <a:pt x="11" y="15"/>
                    </a:lnTo>
                    <a:lnTo>
                      <a:pt x="0" y="11"/>
                    </a:lnTo>
                    <a:lnTo>
                      <a:pt x="0" y="4"/>
                    </a:lnTo>
                    <a:lnTo>
                      <a:pt x="47"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88940" name="Freeform 172"/>
              <p:cNvSpPr>
                <a:spLocks noEditPoints="1"/>
              </p:cNvSpPr>
              <p:nvPr/>
            </p:nvSpPr>
            <p:spPr bwMode="auto">
              <a:xfrm>
                <a:off x="604" y="5054"/>
                <a:ext cx="142" cy="211"/>
              </a:xfrm>
              <a:custGeom>
                <a:avLst/>
                <a:gdLst/>
                <a:ahLst/>
                <a:cxnLst>
                  <a:cxn ang="0">
                    <a:pos x="76" y="84"/>
                  </a:cxn>
                  <a:cxn ang="0">
                    <a:pos x="69" y="88"/>
                  </a:cxn>
                  <a:cxn ang="0">
                    <a:pos x="62" y="88"/>
                  </a:cxn>
                  <a:cxn ang="0">
                    <a:pos x="54" y="95"/>
                  </a:cxn>
                  <a:cxn ang="0">
                    <a:pos x="51" y="99"/>
                  </a:cxn>
                  <a:cxn ang="0">
                    <a:pos x="51" y="175"/>
                  </a:cxn>
                  <a:cxn ang="0">
                    <a:pos x="51" y="182"/>
                  </a:cxn>
                  <a:cxn ang="0">
                    <a:pos x="58" y="189"/>
                  </a:cxn>
                  <a:cxn ang="0">
                    <a:pos x="69" y="193"/>
                  </a:cxn>
                  <a:cxn ang="0">
                    <a:pos x="72" y="197"/>
                  </a:cxn>
                  <a:cxn ang="0">
                    <a:pos x="80" y="197"/>
                  </a:cxn>
                  <a:cxn ang="0">
                    <a:pos x="91" y="197"/>
                  </a:cxn>
                  <a:cxn ang="0">
                    <a:pos x="98" y="189"/>
                  </a:cxn>
                  <a:cxn ang="0">
                    <a:pos x="105" y="182"/>
                  </a:cxn>
                  <a:cxn ang="0">
                    <a:pos x="109" y="171"/>
                  </a:cxn>
                  <a:cxn ang="0">
                    <a:pos x="112" y="157"/>
                  </a:cxn>
                  <a:cxn ang="0">
                    <a:pos x="116" y="139"/>
                  </a:cxn>
                  <a:cxn ang="0">
                    <a:pos x="112" y="120"/>
                  </a:cxn>
                  <a:cxn ang="0">
                    <a:pos x="109" y="109"/>
                  </a:cxn>
                  <a:cxn ang="0">
                    <a:pos x="105" y="102"/>
                  </a:cxn>
                  <a:cxn ang="0">
                    <a:pos x="102" y="95"/>
                  </a:cxn>
                  <a:cxn ang="0">
                    <a:pos x="94" y="91"/>
                  </a:cxn>
                  <a:cxn ang="0">
                    <a:pos x="87" y="88"/>
                  </a:cxn>
                  <a:cxn ang="0">
                    <a:pos x="76" y="84"/>
                  </a:cxn>
                  <a:cxn ang="0">
                    <a:pos x="47" y="0"/>
                  </a:cxn>
                  <a:cxn ang="0">
                    <a:pos x="51" y="4"/>
                  </a:cxn>
                  <a:cxn ang="0">
                    <a:pos x="51" y="88"/>
                  </a:cxn>
                  <a:cxn ang="0">
                    <a:pos x="51" y="88"/>
                  </a:cxn>
                  <a:cxn ang="0">
                    <a:pos x="58" y="80"/>
                  </a:cxn>
                  <a:cxn ang="0">
                    <a:pos x="69" y="77"/>
                  </a:cxn>
                  <a:cxn ang="0">
                    <a:pos x="76" y="73"/>
                  </a:cxn>
                  <a:cxn ang="0">
                    <a:pos x="87" y="73"/>
                  </a:cxn>
                  <a:cxn ang="0">
                    <a:pos x="102" y="73"/>
                  </a:cxn>
                  <a:cxn ang="0">
                    <a:pos x="116" y="80"/>
                  </a:cxn>
                  <a:cxn ang="0">
                    <a:pos x="127" y="91"/>
                  </a:cxn>
                  <a:cxn ang="0">
                    <a:pos x="134" y="102"/>
                  </a:cxn>
                  <a:cxn ang="0">
                    <a:pos x="142" y="120"/>
                  </a:cxn>
                  <a:cxn ang="0">
                    <a:pos x="142" y="139"/>
                  </a:cxn>
                  <a:cxn ang="0">
                    <a:pos x="142" y="157"/>
                  </a:cxn>
                  <a:cxn ang="0">
                    <a:pos x="134" y="171"/>
                  </a:cxn>
                  <a:cxn ang="0">
                    <a:pos x="123" y="186"/>
                  </a:cxn>
                  <a:cxn ang="0">
                    <a:pos x="112" y="197"/>
                  </a:cxn>
                  <a:cxn ang="0">
                    <a:pos x="98" y="204"/>
                  </a:cxn>
                  <a:cxn ang="0">
                    <a:pos x="80" y="208"/>
                  </a:cxn>
                  <a:cxn ang="0">
                    <a:pos x="62" y="204"/>
                  </a:cxn>
                  <a:cxn ang="0">
                    <a:pos x="43" y="193"/>
                  </a:cxn>
                  <a:cxn ang="0">
                    <a:pos x="32" y="211"/>
                  </a:cxn>
                  <a:cxn ang="0">
                    <a:pos x="25" y="208"/>
                  </a:cxn>
                  <a:cxn ang="0">
                    <a:pos x="25" y="197"/>
                  </a:cxn>
                  <a:cxn ang="0">
                    <a:pos x="25" y="186"/>
                  </a:cxn>
                  <a:cxn ang="0">
                    <a:pos x="25" y="160"/>
                  </a:cxn>
                  <a:cxn ang="0">
                    <a:pos x="25" y="33"/>
                  </a:cxn>
                  <a:cxn ang="0">
                    <a:pos x="22" y="22"/>
                  </a:cxn>
                  <a:cxn ang="0">
                    <a:pos x="22" y="18"/>
                  </a:cxn>
                  <a:cxn ang="0">
                    <a:pos x="18" y="15"/>
                  </a:cxn>
                  <a:cxn ang="0">
                    <a:pos x="14" y="15"/>
                  </a:cxn>
                  <a:cxn ang="0">
                    <a:pos x="11" y="15"/>
                  </a:cxn>
                  <a:cxn ang="0">
                    <a:pos x="0" y="11"/>
                  </a:cxn>
                  <a:cxn ang="0">
                    <a:pos x="0" y="4"/>
                  </a:cxn>
                  <a:cxn ang="0">
                    <a:pos x="47" y="0"/>
                  </a:cxn>
                </a:cxnLst>
                <a:rect l="0" t="0" r="r" b="b"/>
                <a:pathLst>
                  <a:path w="142" h="211">
                    <a:moveTo>
                      <a:pt x="76" y="84"/>
                    </a:moveTo>
                    <a:lnTo>
                      <a:pt x="69" y="88"/>
                    </a:lnTo>
                    <a:lnTo>
                      <a:pt x="62" y="88"/>
                    </a:lnTo>
                    <a:lnTo>
                      <a:pt x="54" y="95"/>
                    </a:lnTo>
                    <a:lnTo>
                      <a:pt x="51" y="99"/>
                    </a:lnTo>
                    <a:lnTo>
                      <a:pt x="51" y="175"/>
                    </a:lnTo>
                    <a:lnTo>
                      <a:pt x="51" y="182"/>
                    </a:lnTo>
                    <a:lnTo>
                      <a:pt x="58" y="189"/>
                    </a:lnTo>
                    <a:lnTo>
                      <a:pt x="69" y="193"/>
                    </a:lnTo>
                    <a:lnTo>
                      <a:pt x="72" y="197"/>
                    </a:lnTo>
                    <a:lnTo>
                      <a:pt x="80" y="197"/>
                    </a:lnTo>
                    <a:lnTo>
                      <a:pt x="91" y="197"/>
                    </a:lnTo>
                    <a:lnTo>
                      <a:pt x="98" y="189"/>
                    </a:lnTo>
                    <a:lnTo>
                      <a:pt x="105" y="182"/>
                    </a:lnTo>
                    <a:lnTo>
                      <a:pt x="109" y="171"/>
                    </a:lnTo>
                    <a:lnTo>
                      <a:pt x="112" y="157"/>
                    </a:lnTo>
                    <a:lnTo>
                      <a:pt x="116" y="139"/>
                    </a:lnTo>
                    <a:lnTo>
                      <a:pt x="112" y="120"/>
                    </a:lnTo>
                    <a:lnTo>
                      <a:pt x="109" y="109"/>
                    </a:lnTo>
                    <a:lnTo>
                      <a:pt x="105" y="102"/>
                    </a:lnTo>
                    <a:lnTo>
                      <a:pt x="102" y="95"/>
                    </a:lnTo>
                    <a:lnTo>
                      <a:pt x="94" y="91"/>
                    </a:lnTo>
                    <a:lnTo>
                      <a:pt x="87" y="88"/>
                    </a:lnTo>
                    <a:lnTo>
                      <a:pt x="76" y="84"/>
                    </a:lnTo>
                    <a:close/>
                    <a:moveTo>
                      <a:pt x="47" y="0"/>
                    </a:moveTo>
                    <a:lnTo>
                      <a:pt x="51" y="4"/>
                    </a:lnTo>
                    <a:lnTo>
                      <a:pt x="51" y="88"/>
                    </a:lnTo>
                    <a:lnTo>
                      <a:pt x="51" y="88"/>
                    </a:lnTo>
                    <a:lnTo>
                      <a:pt x="58" y="80"/>
                    </a:lnTo>
                    <a:lnTo>
                      <a:pt x="69" y="77"/>
                    </a:lnTo>
                    <a:lnTo>
                      <a:pt x="76" y="73"/>
                    </a:lnTo>
                    <a:lnTo>
                      <a:pt x="87" y="73"/>
                    </a:lnTo>
                    <a:lnTo>
                      <a:pt x="102" y="73"/>
                    </a:lnTo>
                    <a:lnTo>
                      <a:pt x="116" y="80"/>
                    </a:lnTo>
                    <a:lnTo>
                      <a:pt x="127" y="91"/>
                    </a:lnTo>
                    <a:lnTo>
                      <a:pt x="134" y="102"/>
                    </a:lnTo>
                    <a:lnTo>
                      <a:pt x="142" y="120"/>
                    </a:lnTo>
                    <a:lnTo>
                      <a:pt x="142" y="139"/>
                    </a:lnTo>
                    <a:lnTo>
                      <a:pt x="142" y="157"/>
                    </a:lnTo>
                    <a:lnTo>
                      <a:pt x="134" y="171"/>
                    </a:lnTo>
                    <a:lnTo>
                      <a:pt x="123" y="186"/>
                    </a:lnTo>
                    <a:lnTo>
                      <a:pt x="112" y="197"/>
                    </a:lnTo>
                    <a:lnTo>
                      <a:pt x="98" y="204"/>
                    </a:lnTo>
                    <a:lnTo>
                      <a:pt x="80" y="208"/>
                    </a:lnTo>
                    <a:lnTo>
                      <a:pt x="62" y="204"/>
                    </a:lnTo>
                    <a:lnTo>
                      <a:pt x="43" y="193"/>
                    </a:lnTo>
                    <a:lnTo>
                      <a:pt x="32" y="211"/>
                    </a:lnTo>
                    <a:lnTo>
                      <a:pt x="25" y="208"/>
                    </a:lnTo>
                    <a:lnTo>
                      <a:pt x="25" y="197"/>
                    </a:lnTo>
                    <a:lnTo>
                      <a:pt x="25" y="186"/>
                    </a:lnTo>
                    <a:lnTo>
                      <a:pt x="25" y="160"/>
                    </a:lnTo>
                    <a:lnTo>
                      <a:pt x="25" y="33"/>
                    </a:lnTo>
                    <a:lnTo>
                      <a:pt x="22" y="22"/>
                    </a:lnTo>
                    <a:lnTo>
                      <a:pt x="22" y="18"/>
                    </a:lnTo>
                    <a:lnTo>
                      <a:pt x="18" y="15"/>
                    </a:lnTo>
                    <a:lnTo>
                      <a:pt x="14" y="15"/>
                    </a:lnTo>
                    <a:lnTo>
                      <a:pt x="11" y="15"/>
                    </a:lnTo>
                    <a:lnTo>
                      <a:pt x="0" y="11"/>
                    </a:lnTo>
                    <a:lnTo>
                      <a:pt x="0" y="4"/>
                    </a:lnTo>
                    <a:lnTo>
                      <a:pt x="47"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88941" name="Freeform 173"/>
              <p:cNvSpPr>
                <a:spLocks/>
              </p:cNvSpPr>
              <p:nvPr/>
            </p:nvSpPr>
            <p:spPr bwMode="auto">
              <a:xfrm>
                <a:off x="756" y="5054"/>
                <a:ext cx="70" cy="204"/>
              </a:xfrm>
              <a:custGeom>
                <a:avLst/>
                <a:gdLst/>
                <a:ahLst/>
                <a:cxnLst>
                  <a:cxn ang="0">
                    <a:pos x="48" y="0"/>
                  </a:cxn>
                  <a:cxn ang="0">
                    <a:pos x="48" y="4"/>
                  </a:cxn>
                  <a:cxn ang="0">
                    <a:pos x="48" y="179"/>
                  </a:cxn>
                  <a:cxn ang="0">
                    <a:pos x="51" y="186"/>
                  </a:cxn>
                  <a:cxn ang="0">
                    <a:pos x="55" y="189"/>
                  </a:cxn>
                  <a:cxn ang="0">
                    <a:pos x="62" y="193"/>
                  </a:cxn>
                  <a:cxn ang="0">
                    <a:pos x="70" y="193"/>
                  </a:cxn>
                  <a:cxn ang="0">
                    <a:pos x="70" y="204"/>
                  </a:cxn>
                  <a:cxn ang="0">
                    <a:pos x="8" y="204"/>
                  </a:cxn>
                  <a:cxn ang="0">
                    <a:pos x="8" y="193"/>
                  </a:cxn>
                  <a:cxn ang="0">
                    <a:pos x="11" y="193"/>
                  </a:cxn>
                  <a:cxn ang="0">
                    <a:pos x="19" y="193"/>
                  </a:cxn>
                  <a:cxn ang="0">
                    <a:pos x="22" y="189"/>
                  </a:cxn>
                  <a:cxn ang="0">
                    <a:pos x="26" y="186"/>
                  </a:cxn>
                  <a:cxn ang="0">
                    <a:pos x="26" y="182"/>
                  </a:cxn>
                  <a:cxn ang="0">
                    <a:pos x="26" y="33"/>
                  </a:cxn>
                  <a:cxn ang="0">
                    <a:pos x="22" y="22"/>
                  </a:cxn>
                  <a:cxn ang="0">
                    <a:pos x="19" y="18"/>
                  </a:cxn>
                  <a:cxn ang="0">
                    <a:pos x="15" y="15"/>
                  </a:cxn>
                  <a:cxn ang="0">
                    <a:pos x="11" y="15"/>
                  </a:cxn>
                  <a:cxn ang="0">
                    <a:pos x="0" y="11"/>
                  </a:cxn>
                  <a:cxn ang="0">
                    <a:pos x="0" y="4"/>
                  </a:cxn>
                  <a:cxn ang="0">
                    <a:pos x="48" y="0"/>
                  </a:cxn>
                </a:cxnLst>
                <a:rect l="0" t="0" r="r" b="b"/>
                <a:pathLst>
                  <a:path w="70" h="204">
                    <a:moveTo>
                      <a:pt x="48" y="0"/>
                    </a:moveTo>
                    <a:lnTo>
                      <a:pt x="48" y="4"/>
                    </a:lnTo>
                    <a:lnTo>
                      <a:pt x="48" y="179"/>
                    </a:lnTo>
                    <a:lnTo>
                      <a:pt x="51" y="186"/>
                    </a:lnTo>
                    <a:lnTo>
                      <a:pt x="55" y="189"/>
                    </a:lnTo>
                    <a:lnTo>
                      <a:pt x="62" y="193"/>
                    </a:lnTo>
                    <a:lnTo>
                      <a:pt x="70" y="193"/>
                    </a:lnTo>
                    <a:lnTo>
                      <a:pt x="70" y="204"/>
                    </a:lnTo>
                    <a:lnTo>
                      <a:pt x="8" y="204"/>
                    </a:lnTo>
                    <a:lnTo>
                      <a:pt x="8" y="193"/>
                    </a:lnTo>
                    <a:lnTo>
                      <a:pt x="11" y="193"/>
                    </a:lnTo>
                    <a:lnTo>
                      <a:pt x="19" y="193"/>
                    </a:lnTo>
                    <a:lnTo>
                      <a:pt x="22" y="189"/>
                    </a:lnTo>
                    <a:lnTo>
                      <a:pt x="26" y="186"/>
                    </a:lnTo>
                    <a:lnTo>
                      <a:pt x="26" y="182"/>
                    </a:lnTo>
                    <a:lnTo>
                      <a:pt x="26" y="33"/>
                    </a:lnTo>
                    <a:lnTo>
                      <a:pt x="22" y="22"/>
                    </a:lnTo>
                    <a:lnTo>
                      <a:pt x="19" y="18"/>
                    </a:lnTo>
                    <a:lnTo>
                      <a:pt x="15" y="15"/>
                    </a:lnTo>
                    <a:lnTo>
                      <a:pt x="11" y="15"/>
                    </a:lnTo>
                    <a:lnTo>
                      <a:pt x="0" y="11"/>
                    </a:lnTo>
                    <a:lnTo>
                      <a:pt x="0" y="4"/>
                    </a:lnTo>
                    <a:lnTo>
                      <a:pt x="48"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88942" name="Freeform 174"/>
              <p:cNvSpPr>
                <a:spLocks noEditPoints="1"/>
              </p:cNvSpPr>
              <p:nvPr/>
            </p:nvSpPr>
            <p:spPr bwMode="auto">
              <a:xfrm>
                <a:off x="840" y="5123"/>
                <a:ext cx="120" cy="139"/>
              </a:xfrm>
              <a:custGeom>
                <a:avLst/>
                <a:gdLst/>
                <a:ahLst/>
                <a:cxnLst>
                  <a:cxn ang="0">
                    <a:pos x="58" y="70"/>
                  </a:cxn>
                  <a:cxn ang="0">
                    <a:pos x="36" y="80"/>
                  </a:cxn>
                  <a:cxn ang="0">
                    <a:pos x="29" y="95"/>
                  </a:cxn>
                  <a:cxn ang="0">
                    <a:pos x="29" y="110"/>
                  </a:cxn>
                  <a:cxn ang="0">
                    <a:pos x="40" y="120"/>
                  </a:cxn>
                  <a:cxn ang="0">
                    <a:pos x="55" y="120"/>
                  </a:cxn>
                  <a:cxn ang="0">
                    <a:pos x="69" y="113"/>
                  </a:cxn>
                  <a:cxn ang="0">
                    <a:pos x="76" y="62"/>
                  </a:cxn>
                  <a:cxn ang="0">
                    <a:pos x="62" y="4"/>
                  </a:cxn>
                  <a:cxn ang="0">
                    <a:pos x="80" y="8"/>
                  </a:cxn>
                  <a:cxn ang="0">
                    <a:pos x="95" y="15"/>
                  </a:cxn>
                  <a:cxn ang="0">
                    <a:pos x="98" y="33"/>
                  </a:cxn>
                  <a:cxn ang="0">
                    <a:pos x="102" y="62"/>
                  </a:cxn>
                  <a:cxn ang="0">
                    <a:pos x="98" y="110"/>
                  </a:cxn>
                  <a:cxn ang="0">
                    <a:pos x="102" y="117"/>
                  </a:cxn>
                  <a:cxn ang="0">
                    <a:pos x="113" y="124"/>
                  </a:cxn>
                  <a:cxn ang="0">
                    <a:pos x="120" y="131"/>
                  </a:cxn>
                  <a:cxn ang="0">
                    <a:pos x="102" y="135"/>
                  </a:cxn>
                  <a:cxn ang="0">
                    <a:pos x="84" y="131"/>
                  </a:cxn>
                  <a:cxn ang="0">
                    <a:pos x="76" y="117"/>
                  </a:cxn>
                  <a:cxn ang="0">
                    <a:pos x="66" y="128"/>
                  </a:cxn>
                  <a:cxn ang="0">
                    <a:pos x="47" y="135"/>
                  </a:cxn>
                  <a:cxn ang="0">
                    <a:pos x="22" y="135"/>
                  </a:cxn>
                  <a:cxn ang="0">
                    <a:pos x="7" y="120"/>
                  </a:cxn>
                  <a:cxn ang="0">
                    <a:pos x="0" y="106"/>
                  </a:cxn>
                  <a:cxn ang="0">
                    <a:pos x="4" y="91"/>
                  </a:cxn>
                  <a:cxn ang="0">
                    <a:pos x="18" y="73"/>
                  </a:cxn>
                  <a:cxn ang="0">
                    <a:pos x="33" y="66"/>
                  </a:cxn>
                  <a:cxn ang="0">
                    <a:pos x="51" y="62"/>
                  </a:cxn>
                  <a:cxn ang="0">
                    <a:pos x="76" y="51"/>
                  </a:cxn>
                  <a:cxn ang="0">
                    <a:pos x="76" y="37"/>
                  </a:cxn>
                  <a:cxn ang="0">
                    <a:pos x="73" y="22"/>
                  </a:cxn>
                  <a:cxn ang="0">
                    <a:pos x="58" y="11"/>
                  </a:cxn>
                  <a:cxn ang="0">
                    <a:pos x="40" y="15"/>
                  </a:cxn>
                  <a:cxn ang="0">
                    <a:pos x="33" y="22"/>
                  </a:cxn>
                  <a:cxn ang="0">
                    <a:pos x="36" y="33"/>
                  </a:cxn>
                  <a:cxn ang="0">
                    <a:pos x="33" y="44"/>
                  </a:cxn>
                  <a:cxn ang="0">
                    <a:pos x="22" y="48"/>
                  </a:cxn>
                  <a:cxn ang="0">
                    <a:pos x="11" y="44"/>
                  </a:cxn>
                  <a:cxn ang="0">
                    <a:pos x="7" y="33"/>
                  </a:cxn>
                  <a:cxn ang="0">
                    <a:pos x="11" y="22"/>
                  </a:cxn>
                  <a:cxn ang="0">
                    <a:pos x="22" y="11"/>
                  </a:cxn>
                  <a:cxn ang="0">
                    <a:pos x="55" y="0"/>
                  </a:cxn>
                </a:cxnLst>
                <a:rect l="0" t="0" r="r" b="b"/>
                <a:pathLst>
                  <a:path w="120" h="139">
                    <a:moveTo>
                      <a:pt x="76" y="62"/>
                    </a:moveTo>
                    <a:lnTo>
                      <a:pt x="58" y="70"/>
                    </a:lnTo>
                    <a:lnTo>
                      <a:pt x="40" y="77"/>
                    </a:lnTo>
                    <a:lnTo>
                      <a:pt x="36" y="80"/>
                    </a:lnTo>
                    <a:lnTo>
                      <a:pt x="33" y="88"/>
                    </a:lnTo>
                    <a:lnTo>
                      <a:pt x="29" y="95"/>
                    </a:lnTo>
                    <a:lnTo>
                      <a:pt x="29" y="102"/>
                    </a:lnTo>
                    <a:lnTo>
                      <a:pt x="29" y="110"/>
                    </a:lnTo>
                    <a:lnTo>
                      <a:pt x="33" y="117"/>
                    </a:lnTo>
                    <a:lnTo>
                      <a:pt x="40" y="120"/>
                    </a:lnTo>
                    <a:lnTo>
                      <a:pt x="47" y="124"/>
                    </a:lnTo>
                    <a:lnTo>
                      <a:pt x="55" y="120"/>
                    </a:lnTo>
                    <a:lnTo>
                      <a:pt x="66" y="117"/>
                    </a:lnTo>
                    <a:lnTo>
                      <a:pt x="69" y="113"/>
                    </a:lnTo>
                    <a:lnTo>
                      <a:pt x="76" y="106"/>
                    </a:lnTo>
                    <a:lnTo>
                      <a:pt x="76" y="62"/>
                    </a:lnTo>
                    <a:close/>
                    <a:moveTo>
                      <a:pt x="55" y="0"/>
                    </a:moveTo>
                    <a:lnTo>
                      <a:pt x="62" y="4"/>
                    </a:lnTo>
                    <a:lnTo>
                      <a:pt x="73" y="4"/>
                    </a:lnTo>
                    <a:lnTo>
                      <a:pt x="80" y="8"/>
                    </a:lnTo>
                    <a:lnTo>
                      <a:pt x="87" y="11"/>
                    </a:lnTo>
                    <a:lnTo>
                      <a:pt x="95" y="15"/>
                    </a:lnTo>
                    <a:lnTo>
                      <a:pt x="98" y="22"/>
                    </a:lnTo>
                    <a:lnTo>
                      <a:pt x="98" y="33"/>
                    </a:lnTo>
                    <a:lnTo>
                      <a:pt x="102" y="44"/>
                    </a:lnTo>
                    <a:lnTo>
                      <a:pt x="102" y="62"/>
                    </a:lnTo>
                    <a:lnTo>
                      <a:pt x="102" y="77"/>
                    </a:lnTo>
                    <a:lnTo>
                      <a:pt x="98" y="110"/>
                    </a:lnTo>
                    <a:lnTo>
                      <a:pt x="102" y="113"/>
                    </a:lnTo>
                    <a:lnTo>
                      <a:pt x="102" y="117"/>
                    </a:lnTo>
                    <a:lnTo>
                      <a:pt x="106" y="120"/>
                    </a:lnTo>
                    <a:lnTo>
                      <a:pt x="113" y="124"/>
                    </a:lnTo>
                    <a:lnTo>
                      <a:pt x="120" y="124"/>
                    </a:lnTo>
                    <a:lnTo>
                      <a:pt x="120" y="131"/>
                    </a:lnTo>
                    <a:lnTo>
                      <a:pt x="113" y="135"/>
                    </a:lnTo>
                    <a:lnTo>
                      <a:pt x="102" y="135"/>
                    </a:lnTo>
                    <a:lnTo>
                      <a:pt x="91" y="135"/>
                    </a:lnTo>
                    <a:lnTo>
                      <a:pt x="84" y="131"/>
                    </a:lnTo>
                    <a:lnTo>
                      <a:pt x="80" y="124"/>
                    </a:lnTo>
                    <a:lnTo>
                      <a:pt x="76" y="117"/>
                    </a:lnTo>
                    <a:lnTo>
                      <a:pt x="76" y="117"/>
                    </a:lnTo>
                    <a:lnTo>
                      <a:pt x="66" y="128"/>
                    </a:lnTo>
                    <a:lnTo>
                      <a:pt x="58" y="131"/>
                    </a:lnTo>
                    <a:lnTo>
                      <a:pt x="47" y="135"/>
                    </a:lnTo>
                    <a:lnTo>
                      <a:pt x="36" y="139"/>
                    </a:lnTo>
                    <a:lnTo>
                      <a:pt x="22" y="135"/>
                    </a:lnTo>
                    <a:lnTo>
                      <a:pt x="11" y="128"/>
                    </a:lnTo>
                    <a:lnTo>
                      <a:pt x="7" y="120"/>
                    </a:lnTo>
                    <a:lnTo>
                      <a:pt x="4" y="113"/>
                    </a:lnTo>
                    <a:lnTo>
                      <a:pt x="0" y="106"/>
                    </a:lnTo>
                    <a:lnTo>
                      <a:pt x="4" y="99"/>
                    </a:lnTo>
                    <a:lnTo>
                      <a:pt x="4" y="91"/>
                    </a:lnTo>
                    <a:lnTo>
                      <a:pt x="11" y="80"/>
                    </a:lnTo>
                    <a:lnTo>
                      <a:pt x="18" y="73"/>
                    </a:lnTo>
                    <a:lnTo>
                      <a:pt x="29" y="70"/>
                    </a:lnTo>
                    <a:lnTo>
                      <a:pt x="33" y="66"/>
                    </a:lnTo>
                    <a:lnTo>
                      <a:pt x="40" y="66"/>
                    </a:lnTo>
                    <a:lnTo>
                      <a:pt x="51" y="62"/>
                    </a:lnTo>
                    <a:lnTo>
                      <a:pt x="66" y="55"/>
                    </a:lnTo>
                    <a:lnTo>
                      <a:pt x="76" y="51"/>
                    </a:lnTo>
                    <a:lnTo>
                      <a:pt x="76" y="40"/>
                    </a:lnTo>
                    <a:lnTo>
                      <a:pt x="76" y="37"/>
                    </a:lnTo>
                    <a:lnTo>
                      <a:pt x="76" y="33"/>
                    </a:lnTo>
                    <a:lnTo>
                      <a:pt x="73" y="22"/>
                    </a:lnTo>
                    <a:lnTo>
                      <a:pt x="66" y="15"/>
                    </a:lnTo>
                    <a:lnTo>
                      <a:pt x="58" y="11"/>
                    </a:lnTo>
                    <a:lnTo>
                      <a:pt x="51" y="11"/>
                    </a:lnTo>
                    <a:lnTo>
                      <a:pt x="40" y="15"/>
                    </a:lnTo>
                    <a:lnTo>
                      <a:pt x="33" y="19"/>
                    </a:lnTo>
                    <a:lnTo>
                      <a:pt x="33" y="22"/>
                    </a:lnTo>
                    <a:lnTo>
                      <a:pt x="36" y="26"/>
                    </a:lnTo>
                    <a:lnTo>
                      <a:pt x="36" y="33"/>
                    </a:lnTo>
                    <a:lnTo>
                      <a:pt x="36" y="40"/>
                    </a:lnTo>
                    <a:lnTo>
                      <a:pt x="33" y="44"/>
                    </a:lnTo>
                    <a:lnTo>
                      <a:pt x="26" y="48"/>
                    </a:lnTo>
                    <a:lnTo>
                      <a:pt x="22" y="48"/>
                    </a:lnTo>
                    <a:lnTo>
                      <a:pt x="15" y="44"/>
                    </a:lnTo>
                    <a:lnTo>
                      <a:pt x="11" y="44"/>
                    </a:lnTo>
                    <a:lnTo>
                      <a:pt x="7" y="37"/>
                    </a:lnTo>
                    <a:lnTo>
                      <a:pt x="7" y="33"/>
                    </a:lnTo>
                    <a:lnTo>
                      <a:pt x="7" y="26"/>
                    </a:lnTo>
                    <a:lnTo>
                      <a:pt x="11" y="22"/>
                    </a:lnTo>
                    <a:lnTo>
                      <a:pt x="18" y="15"/>
                    </a:lnTo>
                    <a:lnTo>
                      <a:pt x="22" y="11"/>
                    </a:lnTo>
                    <a:lnTo>
                      <a:pt x="36" y="4"/>
                    </a:lnTo>
                    <a:lnTo>
                      <a:pt x="55"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88943" name="Freeform 175"/>
              <p:cNvSpPr>
                <a:spLocks noEditPoints="1"/>
              </p:cNvSpPr>
              <p:nvPr/>
            </p:nvSpPr>
            <p:spPr bwMode="auto">
              <a:xfrm>
                <a:off x="975" y="5054"/>
                <a:ext cx="142" cy="208"/>
              </a:xfrm>
              <a:custGeom>
                <a:avLst/>
                <a:gdLst/>
                <a:ahLst/>
                <a:cxnLst>
                  <a:cxn ang="0">
                    <a:pos x="54" y="80"/>
                  </a:cxn>
                  <a:cxn ang="0">
                    <a:pos x="43" y="91"/>
                  </a:cxn>
                  <a:cxn ang="0">
                    <a:pos x="32" y="106"/>
                  </a:cxn>
                  <a:cxn ang="0">
                    <a:pos x="29" y="128"/>
                  </a:cxn>
                  <a:cxn ang="0">
                    <a:pos x="29" y="149"/>
                  </a:cxn>
                  <a:cxn ang="0">
                    <a:pos x="32" y="168"/>
                  </a:cxn>
                  <a:cxn ang="0">
                    <a:pos x="40" y="182"/>
                  </a:cxn>
                  <a:cxn ang="0">
                    <a:pos x="54" y="193"/>
                  </a:cxn>
                  <a:cxn ang="0">
                    <a:pos x="72" y="193"/>
                  </a:cxn>
                  <a:cxn ang="0">
                    <a:pos x="94" y="179"/>
                  </a:cxn>
                  <a:cxn ang="0">
                    <a:pos x="91" y="95"/>
                  </a:cxn>
                  <a:cxn ang="0">
                    <a:pos x="76" y="84"/>
                  </a:cxn>
                  <a:cxn ang="0">
                    <a:pos x="62" y="80"/>
                  </a:cxn>
                  <a:cxn ang="0">
                    <a:pos x="116" y="4"/>
                  </a:cxn>
                  <a:cxn ang="0">
                    <a:pos x="120" y="182"/>
                  </a:cxn>
                  <a:cxn ang="0">
                    <a:pos x="131" y="189"/>
                  </a:cxn>
                  <a:cxn ang="0">
                    <a:pos x="142" y="200"/>
                  </a:cxn>
                  <a:cxn ang="0">
                    <a:pos x="94" y="200"/>
                  </a:cxn>
                  <a:cxn ang="0">
                    <a:pos x="91" y="189"/>
                  </a:cxn>
                  <a:cxn ang="0">
                    <a:pos x="76" y="200"/>
                  </a:cxn>
                  <a:cxn ang="0">
                    <a:pos x="54" y="208"/>
                  </a:cxn>
                  <a:cxn ang="0">
                    <a:pos x="32" y="200"/>
                  </a:cxn>
                  <a:cxn ang="0">
                    <a:pos x="18" y="189"/>
                  </a:cxn>
                  <a:cxn ang="0">
                    <a:pos x="3" y="168"/>
                  </a:cxn>
                  <a:cxn ang="0">
                    <a:pos x="0" y="139"/>
                  </a:cxn>
                  <a:cxn ang="0">
                    <a:pos x="3" y="113"/>
                  </a:cxn>
                  <a:cxn ang="0">
                    <a:pos x="18" y="91"/>
                  </a:cxn>
                  <a:cxn ang="0">
                    <a:pos x="36" y="77"/>
                  </a:cxn>
                  <a:cxn ang="0">
                    <a:pos x="62" y="73"/>
                  </a:cxn>
                  <a:cxn ang="0">
                    <a:pos x="87" y="77"/>
                  </a:cxn>
                  <a:cxn ang="0">
                    <a:pos x="94" y="33"/>
                  </a:cxn>
                  <a:cxn ang="0">
                    <a:pos x="87" y="18"/>
                  </a:cxn>
                  <a:cxn ang="0">
                    <a:pos x="76" y="15"/>
                  </a:cxn>
                  <a:cxn ang="0">
                    <a:pos x="62" y="4"/>
                  </a:cxn>
                </a:cxnLst>
                <a:rect l="0" t="0" r="r" b="b"/>
                <a:pathLst>
                  <a:path w="142" h="208">
                    <a:moveTo>
                      <a:pt x="62" y="80"/>
                    </a:moveTo>
                    <a:lnTo>
                      <a:pt x="54" y="80"/>
                    </a:lnTo>
                    <a:lnTo>
                      <a:pt x="47" y="84"/>
                    </a:lnTo>
                    <a:lnTo>
                      <a:pt x="43" y="91"/>
                    </a:lnTo>
                    <a:lnTo>
                      <a:pt x="36" y="95"/>
                    </a:lnTo>
                    <a:lnTo>
                      <a:pt x="32" y="106"/>
                    </a:lnTo>
                    <a:lnTo>
                      <a:pt x="29" y="117"/>
                    </a:lnTo>
                    <a:lnTo>
                      <a:pt x="29" y="128"/>
                    </a:lnTo>
                    <a:lnTo>
                      <a:pt x="25" y="139"/>
                    </a:lnTo>
                    <a:lnTo>
                      <a:pt x="29" y="149"/>
                    </a:lnTo>
                    <a:lnTo>
                      <a:pt x="29" y="160"/>
                    </a:lnTo>
                    <a:lnTo>
                      <a:pt x="32" y="168"/>
                    </a:lnTo>
                    <a:lnTo>
                      <a:pt x="36" y="175"/>
                    </a:lnTo>
                    <a:lnTo>
                      <a:pt x="40" y="182"/>
                    </a:lnTo>
                    <a:lnTo>
                      <a:pt x="47" y="189"/>
                    </a:lnTo>
                    <a:lnTo>
                      <a:pt x="54" y="193"/>
                    </a:lnTo>
                    <a:lnTo>
                      <a:pt x="65" y="193"/>
                    </a:lnTo>
                    <a:lnTo>
                      <a:pt x="72" y="193"/>
                    </a:lnTo>
                    <a:lnTo>
                      <a:pt x="80" y="189"/>
                    </a:lnTo>
                    <a:lnTo>
                      <a:pt x="94" y="179"/>
                    </a:lnTo>
                    <a:lnTo>
                      <a:pt x="94" y="102"/>
                    </a:lnTo>
                    <a:lnTo>
                      <a:pt x="91" y="95"/>
                    </a:lnTo>
                    <a:lnTo>
                      <a:pt x="83" y="88"/>
                    </a:lnTo>
                    <a:lnTo>
                      <a:pt x="76" y="84"/>
                    </a:lnTo>
                    <a:lnTo>
                      <a:pt x="69" y="80"/>
                    </a:lnTo>
                    <a:lnTo>
                      <a:pt x="62" y="80"/>
                    </a:lnTo>
                    <a:close/>
                    <a:moveTo>
                      <a:pt x="116" y="0"/>
                    </a:moveTo>
                    <a:lnTo>
                      <a:pt x="116" y="4"/>
                    </a:lnTo>
                    <a:lnTo>
                      <a:pt x="116" y="175"/>
                    </a:lnTo>
                    <a:lnTo>
                      <a:pt x="120" y="182"/>
                    </a:lnTo>
                    <a:lnTo>
                      <a:pt x="123" y="189"/>
                    </a:lnTo>
                    <a:lnTo>
                      <a:pt x="131" y="189"/>
                    </a:lnTo>
                    <a:lnTo>
                      <a:pt x="142" y="193"/>
                    </a:lnTo>
                    <a:lnTo>
                      <a:pt x="142" y="200"/>
                    </a:lnTo>
                    <a:lnTo>
                      <a:pt x="94" y="204"/>
                    </a:lnTo>
                    <a:lnTo>
                      <a:pt x="94" y="200"/>
                    </a:lnTo>
                    <a:lnTo>
                      <a:pt x="94" y="189"/>
                    </a:lnTo>
                    <a:lnTo>
                      <a:pt x="91" y="189"/>
                    </a:lnTo>
                    <a:lnTo>
                      <a:pt x="83" y="197"/>
                    </a:lnTo>
                    <a:lnTo>
                      <a:pt x="76" y="200"/>
                    </a:lnTo>
                    <a:lnTo>
                      <a:pt x="65" y="204"/>
                    </a:lnTo>
                    <a:lnTo>
                      <a:pt x="54" y="208"/>
                    </a:lnTo>
                    <a:lnTo>
                      <a:pt x="43" y="204"/>
                    </a:lnTo>
                    <a:lnTo>
                      <a:pt x="32" y="200"/>
                    </a:lnTo>
                    <a:lnTo>
                      <a:pt x="25" y="197"/>
                    </a:lnTo>
                    <a:lnTo>
                      <a:pt x="18" y="189"/>
                    </a:lnTo>
                    <a:lnTo>
                      <a:pt x="11" y="179"/>
                    </a:lnTo>
                    <a:lnTo>
                      <a:pt x="3" y="168"/>
                    </a:lnTo>
                    <a:lnTo>
                      <a:pt x="0" y="153"/>
                    </a:lnTo>
                    <a:lnTo>
                      <a:pt x="0" y="139"/>
                    </a:lnTo>
                    <a:lnTo>
                      <a:pt x="0" y="124"/>
                    </a:lnTo>
                    <a:lnTo>
                      <a:pt x="3" y="113"/>
                    </a:lnTo>
                    <a:lnTo>
                      <a:pt x="11" y="102"/>
                    </a:lnTo>
                    <a:lnTo>
                      <a:pt x="18" y="91"/>
                    </a:lnTo>
                    <a:lnTo>
                      <a:pt x="25" y="84"/>
                    </a:lnTo>
                    <a:lnTo>
                      <a:pt x="36" y="77"/>
                    </a:lnTo>
                    <a:lnTo>
                      <a:pt x="47" y="73"/>
                    </a:lnTo>
                    <a:lnTo>
                      <a:pt x="62" y="73"/>
                    </a:lnTo>
                    <a:lnTo>
                      <a:pt x="80" y="73"/>
                    </a:lnTo>
                    <a:lnTo>
                      <a:pt x="87" y="77"/>
                    </a:lnTo>
                    <a:lnTo>
                      <a:pt x="94" y="80"/>
                    </a:lnTo>
                    <a:lnTo>
                      <a:pt x="94" y="33"/>
                    </a:lnTo>
                    <a:lnTo>
                      <a:pt x="91" y="26"/>
                    </a:lnTo>
                    <a:lnTo>
                      <a:pt x="87" y="18"/>
                    </a:lnTo>
                    <a:lnTo>
                      <a:pt x="83" y="15"/>
                    </a:lnTo>
                    <a:lnTo>
                      <a:pt x="76" y="15"/>
                    </a:lnTo>
                    <a:lnTo>
                      <a:pt x="62" y="11"/>
                    </a:lnTo>
                    <a:lnTo>
                      <a:pt x="62" y="4"/>
                    </a:lnTo>
                    <a:lnTo>
                      <a:pt x="116"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88944" name="Freeform 176"/>
              <p:cNvSpPr>
                <a:spLocks noEditPoints="1"/>
              </p:cNvSpPr>
              <p:nvPr/>
            </p:nvSpPr>
            <p:spPr bwMode="auto">
              <a:xfrm>
                <a:off x="1127" y="5054"/>
                <a:ext cx="139" cy="208"/>
              </a:xfrm>
              <a:custGeom>
                <a:avLst/>
                <a:gdLst/>
                <a:ahLst/>
                <a:cxnLst>
                  <a:cxn ang="0">
                    <a:pos x="55" y="80"/>
                  </a:cxn>
                  <a:cxn ang="0">
                    <a:pos x="44" y="91"/>
                  </a:cxn>
                  <a:cxn ang="0">
                    <a:pos x="33" y="106"/>
                  </a:cxn>
                  <a:cxn ang="0">
                    <a:pos x="30" y="128"/>
                  </a:cxn>
                  <a:cxn ang="0">
                    <a:pos x="30" y="149"/>
                  </a:cxn>
                  <a:cxn ang="0">
                    <a:pos x="33" y="168"/>
                  </a:cxn>
                  <a:cxn ang="0">
                    <a:pos x="40" y="182"/>
                  </a:cxn>
                  <a:cxn ang="0">
                    <a:pos x="55" y="193"/>
                  </a:cxn>
                  <a:cxn ang="0">
                    <a:pos x="73" y="193"/>
                  </a:cxn>
                  <a:cxn ang="0">
                    <a:pos x="95" y="179"/>
                  </a:cxn>
                  <a:cxn ang="0">
                    <a:pos x="91" y="95"/>
                  </a:cxn>
                  <a:cxn ang="0">
                    <a:pos x="77" y="84"/>
                  </a:cxn>
                  <a:cxn ang="0">
                    <a:pos x="62" y="80"/>
                  </a:cxn>
                  <a:cxn ang="0">
                    <a:pos x="117" y="4"/>
                  </a:cxn>
                  <a:cxn ang="0">
                    <a:pos x="120" y="182"/>
                  </a:cxn>
                  <a:cxn ang="0">
                    <a:pos x="131" y="189"/>
                  </a:cxn>
                  <a:cxn ang="0">
                    <a:pos x="139" y="200"/>
                  </a:cxn>
                  <a:cxn ang="0">
                    <a:pos x="95" y="200"/>
                  </a:cxn>
                  <a:cxn ang="0">
                    <a:pos x="91" y="189"/>
                  </a:cxn>
                  <a:cxn ang="0">
                    <a:pos x="77" y="200"/>
                  </a:cxn>
                  <a:cxn ang="0">
                    <a:pos x="55" y="208"/>
                  </a:cxn>
                  <a:cxn ang="0">
                    <a:pos x="33" y="200"/>
                  </a:cxn>
                  <a:cxn ang="0">
                    <a:pos x="15" y="189"/>
                  </a:cxn>
                  <a:cxn ang="0">
                    <a:pos x="4" y="168"/>
                  </a:cxn>
                  <a:cxn ang="0">
                    <a:pos x="0" y="139"/>
                  </a:cxn>
                  <a:cxn ang="0">
                    <a:pos x="4" y="113"/>
                  </a:cxn>
                  <a:cxn ang="0">
                    <a:pos x="19" y="91"/>
                  </a:cxn>
                  <a:cxn ang="0">
                    <a:pos x="37" y="77"/>
                  </a:cxn>
                  <a:cxn ang="0">
                    <a:pos x="62" y="73"/>
                  </a:cxn>
                  <a:cxn ang="0">
                    <a:pos x="88" y="77"/>
                  </a:cxn>
                  <a:cxn ang="0">
                    <a:pos x="95" y="33"/>
                  </a:cxn>
                  <a:cxn ang="0">
                    <a:pos x="88" y="18"/>
                  </a:cxn>
                  <a:cxn ang="0">
                    <a:pos x="77" y="15"/>
                  </a:cxn>
                  <a:cxn ang="0">
                    <a:pos x="62" y="4"/>
                  </a:cxn>
                </a:cxnLst>
                <a:rect l="0" t="0" r="r" b="b"/>
                <a:pathLst>
                  <a:path w="139" h="208">
                    <a:moveTo>
                      <a:pt x="62" y="80"/>
                    </a:moveTo>
                    <a:lnTo>
                      <a:pt x="55" y="80"/>
                    </a:lnTo>
                    <a:lnTo>
                      <a:pt x="48" y="84"/>
                    </a:lnTo>
                    <a:lnTo>
                      <a:pt x="44" y="91"/>
                    </a:lnTo>
                    <a:lnTo>
                      <a:pt x="37" y="95"/>
                    </a:lnTo>
                    <a:lnTo>
                      <a:pt x="33" y="106"/>
                    </a:lnTo>
                    <a:lnTo>
                      <a:pt x="30" y="117"/>
                    </a:lnTo>
                    <a:lnTo>
                      <a:pt x="30" y="128"/>
                    </a:lnTo>
                    <a:lnTo>
                      <a:pt x="26" y="139"/>
                    </a:lnTo>
                    <a:lnTo>
                      <a:pt x="30" y="149"/>
                    </a:lnTo>
                    <a:lnTo>
                      <a:pt x="30" y="160"/>
                    </a:lnTo>
                    <a:lnTo>
                      <a:pt x="33" y="168"/>
                    </a:lnTo>
                    <a:lnTo>
                      <a:pt x="37" y="175"/>
                    </a:lnTo>
                    <a:lnTo>
                      <a:pt x="40" y="182"/>
                    </a:lnTo>
                    <a:lnTo>
                      <a:pt x="48" y="189"/>
                    </a:lnTo>
                    <a:lnTo>
                      <a:pt x="55" y="193"/>
                    </a:lnTo>
                    <a:lnTo>
                      <a:pt x="66" y="193"/>
                    </a:lnTo>
                    <a:lnTo>
                      <a:pt x="73" y="193"/>
                    </a:lnTo>
                    <a:lnTo>
                      <a:pt x="80" y="189"/>
                    </a:lnTo>
                    <a:lnTo>
                      <a:pt x="95" y="179"/>
                    </a:lnTo>
                    <a:lnTo>
                      <a:pt x="95" y="102"/>
                    </a:lnTo>
                    <a:lnTo>
                      <a:pt x="91" y="95"/>
                    </a:lnTo>
                    <a:lnTo>
                      <a:pt x="84" y="88"/>
                    </a:lnTo>
                    <a:lnTo>
                      <a:pt x="77" y="84"/>
                    </a:lnTo>
                    <a:lnTo>
                      <a:pt x="70" y="80"/>
                    </a:lnTo>
                    <a:lnTo>
                      <a:pt x="62" y="80"/>
                    </a:lnTo>
                    <a:close/>
                    <a:moveTo>
                      <a:pt x="117" y="0"/>
                    </a:moveTo>
                    <a:lnTo>
                      <a:pt x="117" y="4"/>
                    </a:lnTo>
                    <a:lnTo>
                      <a:pt x="117" y="175"/>
                    </a:lnTo>
                    <a:lnTo>
                      <a:pt x="120" y="182"/>
                    </a:lnTo>
                    <a:lnTo>
                      <a:pt x="124" y="189"/>
                    </a:lnTo>
                    <a:lnTo>
                      <a:pt x="131" y="189"/>
                    </a:lnTo>
                    <a:lnTo>
                      <a:pt x="139" y="193"/>
                    </a:lnTo>
                    <a:lnTo>
                      <a:pt x="139" y="200"/>
                    </a:lnTo>
                    <a:lnTo>
                      <a:pt x="95" y="204"/>
                    </a:lnTo>
                    <a:lnTo>
                      <a:pt x="95" y="200"/>
                    </a:lnTo>
                    <a:lnTo>
                      <a:pt x="95" y="189"/>
                    </a:lnTo>
                    <a:lnTo>
                      <a:pt x="91" y="189"/>
                    </a:lnTo>
                    <a:lnTo>
                      <a:pt x="84" y="197"/>
                    </a:lnTo>
                    <a:lnTo>
                      <a:pt x="77" y="200"/>
                    </a:lnTo>
                    <a:lnTo>
                      <a:pt x="66" y="204"/>
                    </a:lnTo>
                    <a:lnTo>
                      <a:pt x="55" y="208"/>
                    </a:lnTo>
                    <a:lnTo>
                      <a:pt x="44" y="204"/>
                    </a:lnTo>
                    <a:lnTo>
                      <a:pt x="33" y="200"/>
                    </a:lnTo>
                    <a:lnTo>
                      <a:pt x="26" y="197"/>
                    </a:lnTo>
                    <a:lnTo>
                      <a:pt x="15" y="189"/>
                    </a:lnTo>
                    <a:lnTo>
                      <a:pt x="11" y="179"/>
                    </a:lnTo>
                    <a:lnTo>
                      <a:pt x="4" y="168"/>
                    </a:lnTo>
                    <a:lnTo>
                      <a:pt x="0" y="153"/>
                    </a:lnTo>
                    <a:lnTo>
                      <a:pt x="0" y="139"/>
                    </a:lnTo>
                    <a:lnTo>
                      <a:pt x="0" y="124"/>
                    </a:lnTo>
                    <a:lnTo>
                      <a:pt x="4" y="113"/>
                    </a:lnTo>
                    <a:lnTo>
                      <a:pt x="11" y="102"/>
                    </a:lnTo>
                    <a:lnTo>
                      <a:pt x="19" y="91"/>
                    </a:lnTo>
                    <a:lnTo>
                      <a:pt x="26" y="84"/>
                    </a:lnTo>
                    <a:lnTo>
                      <a:pt x="37" y="77"/>
                    </a:lnTo>
                    <a:lnTo>
                      <a:pt x="48" y="73"/>
                    </a:lnTo>
                    <a:lnTo>
                      <a:pt x="62" y="73"/>
                    </a:lnTo>
                    <a:lnTo>
                      <a:pt x="77" y="73"/>
                    </a:lnTo>
                    <a:lnTo>
                      <a:pt x="88" y="77"/>
                    </a:lnTo>
                    <a:lnTo>
                      <a:pt x="95" y="80"/>
                    </a:lnTo>
                    <a:lnTo>
                      <a:pt x="95" y="33"/>
                    </a:lnTo>
                    <a:lnTo>
                      <a:pt x="91" y="26"/>
                    </a:lnTo>
                    <a:lnTo>
                      <a:pt x="88" y="18"/>
                    </a:lnTo>
                    <a:lnTo>
                      <a:pt x="80" y="15"/>
                    </a:lnTo>
                    <a:lnTo>
                      <a:pt x="77" y="15"/>
                    </a:lnTo>
                    <a:lnTo>
                      <a:pt x="62" y="11"/>
                    </a:lnTo>
                    <a:lnTo>
                      <a:pt x="62" y="4"/>
                    </a:lnTo>
                    <a:lnTo>
                      <a:pt x="117"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88945" name="Freeform 177"/>
              <p:cNvSpPr>
                <a:spLocks noEditPoints="1"/>
              </p:cNvSpPr>
              <p:nvPr/>
            </p:nvSpPr>
            <p:spPr bwMode="auto">
              <a:xfrm>
                <a:off x="1280" y="5123"/>
                <a:ext cx="113" cy="139"/>
              </a:xfrm>
              <a:custGeom>
                <a:avLst/>
                <a:gdLst/>
                <a:ahLst/>
                <a:cxnLst>
                  <a:cxn ang="0">
                    <a:pos x="58" y="11"/>
                  </a:cxn>
                  <a:cxn ang="0">
                    <a:pos x="51" y="15"/>
                  </a:cxn>
                  <a:cxn ang="0">
                    <a:pos x="40" y="19"/>
                  </a:cxn>
                  <a:cxn ang="0">
                    <a:pos x="37" y="22"/>
                  </a:cxn>
                  <a:cxn ang="0">
                    <a:pos x="29" y="33"/>
                  </a:cxn>
                  <a:cxn ang="0">
                    <a:pos x="26" y="44"/>
                  </a:cxn>
                  <a:cxn ang="0">
                    <a:pos x="26" y="55"/>
                  </a:cxn>
                  <a:cxn ang="0">
                    <a:pos x="84" y="55"/>
                  </a:cxn>
                  <a:cxn ang="0">
                    <a:pos x="84" y="40"/>
                  </a:cxn>
                  <a:cxn ang="0">
                    <a:pos x="80" y="33"/>
                  </a:cxn>
                  <a:cxn ang="0">
                    <a:pos x="80" y="26"/>
                  </a:cxn>
                  <a:cxn ang="0">
                    <a:pos x="77" y="19"/>
                  </a:cxn>
                  <a:cxn ang="0">
                    <a:pos x="73" y="15"/>
                  </a:cxn>
                  <a:cxn ang="0">
                    <a:pos x="66" y="11"/>
                  </a:cxn>
                  <a:cxn ang="0">
                    <a:pos x="58" y="11"/>
                  </a:cxn>
                  <a:cxn ang="0">
                    <a:pos x="58" y="0"/>
                  </a:cxn>
                  <a:cxn ang="0">
                    <a:pos x="73" y="4"/>
                  </a:cxn>
                  <a:cxn ang="0">
                    <a:pos x="84" y="8"/>
                  </a:cxn>
                  <a:cxn ang="0">
                    <a:pos x="91" y="11"/>
                  </a:cxn>
                  <a:cxn ang="0">
                    <a:pos x="98" y="19"/>
                  </a:cxn>
                  <a:cxn ang="0">
                    <a:pos x="102" y="26"/>
                  </a:cxn>
                  <a:cxn ang="0">
                    <a:pos x="106" y="37"/>
                  </a:cxn>
                  <a:cxn ang="0">
                    <a:pos x="109" y="48"/>
                  </a:cxn>
                  <a:cxn ang="0">
                    <a:pos x="109" y="59"/>
                  </a:cxn>
                  <a:cxn ang="0">
                    <a:pos x="109" y="66"/>
                  </a:cxn>
                  <a:cxn ang="0">
                    <a:pos x="26" y="66"/>
                  </a:cxn>
                  <a:cxn ang="0">
                    <a:pos x="26" y="77"/>
                  </a:cxn>
                  <a:cxn ang="0">
                    <a:pos x="29" y="88"/>
                  </a:cxn>
                  <a:cxn ang="0">
                    <a:pos x="29" y="99"/>
                  </a:cxn>
                  <a:cxn ang="0">
                    <a:pos x="37" y="106"/>
                  </a:cxn>
                  <a:cxn ang="0">
                    <a:pos x="40" y="113"/>
                  </a:cxn>
                  <a:cxn ang="0">
                    <a:pos x="47" y="117"/>
                  </a:cxn>
                  <a:cxn ang="0">
                    <a:pos x="58" y="120"/>
                  </a:cxn>
                  <a:cxn ang="0">
                    <a:pos x="69" y="124"/>
                  </a:cxn>
                  <a:cxn ang="0">
                    <a:pos x="80" y="120"/>
                  </a:cxn>
                  <a:cxn ang="0">
                    <a:pos x="87" y="117"/>
                  </a:cxn>
                  <a:cxn ang="0">
                    <a:pos x="95" y="110"/>
                  </a:cxn>
                  <a:cxn ang="0">
                    <a:pos x="106" y="99"/>
                  </a:cxn>
                  <a:cxn ang="0">
                    <a:pos x="113" y="102"/>
                  </a:cxn>
                  <a:cxn ang="0">
                    <a:pos x="106" y="117"/>
                  </a:cxn>
                  <a:cxn ang="0">
                    <a:pos x="91" y="128"/>
                  </a:cxn>
                  <a:cxn ang="0">
                    <a:pos x="77" y="135"/>
                  </a:cxn>
                  <a:cxn ang="0">
                    <a:pos x="62" y="139"/>
                  </a:cxn>
                  <a:cxn ang="0">
                    <a:pos x="47" y="135"/>
                  </a:cxn>
                  <a:cxn ang="0">
                    <a:pos x="33" y="131"/>
                  </a:cxn>
                  <a:cxn ang="0">
                    <a:pos x="22" y="124"/>
                  </a:cxn>
                  <a:cxn ang="0">
                    <a:pos x="15" y="117"/>
                  </a:cxn>
                  <a:cxn ang="0">
                    <a:pos x="7" y="106"/>
                  </a:cxn>
                  <a:cxn ang="0">
                    <a:pos x="4" y="95"/>
                  </a:cxn>
                  <a:cxn ang="0">
                    <a:pos x="0" y="80"/>
                  </a:cxn>
                  <a:cxn ang="0">
                    <a:pos x="0" y="70"/>
                  </a:cxn>
                  <a:cxn ang="0">
                    <a:pos x="0" y="55"/>
                  </a:cxn>
                  <a:cxn ang="0">
                    <a:pos x="4" y="44"/>
                  </a:cxn>
                  <a:cxn ang="0">
                    <a:pos x="7" y="33"/>
                  </a:cxn>
                  <a:cxn ang="0">
                    <a:pos x="15" y="22"/>
                  </a:cxn>
                  <a:cxn ang="0">
                    <a:pos x="22" y="15"/>
                  </a:cxn>
                  <a:cxn ang="0">
                    <a:pos x="33" y="8"/>
                  </a:cxn>
                  <a:cxn ang="0">
                    <a:pos x="44" y="4"/>
                  </a:cxn>
                  <a:cxn ang="0">
                    <a:pos x="58" y="0"/>
                  </a:cxn>
                </a:cxnLst>
                <a:rect l="0" t="0" r="r" b="b"/>
                <a:pathLst>
                  <a:path w="113" h="139">
                    <a:moveTo>
                      <a:pt x="58" y="11"/>
                    </a:moveTo>
                    <a:lnTo>
                      <a:pt x="51" y="15"/>
                    </a:lnTo>
                    <a:lnTo>
                      <a:pt x="40" y="19"/>
                    </a:lnTo>
                    <a:lnTo>
                      <a:pt x="37" y="22"/>
                    </a:lnTo>
                    <a:lnTo>
                      <a:pt x="29" y="33"/>
                    </a:lnTo>
                    <a:lnTo>
                      <a:pt x="26" y="44"/>
                    </a:lnTo>
                    <a:lnTo>
                      <a:pt x="26" y="55"/>
                    </a:lnTo>
                    <a:lnTo>
                      <a:pt x="84" y="55"/>
                    </a:lnTo>
                    <a:lnTo>
                      <a:pt x="84" y="40"/>
                    </a:lnTo>
                    <a:lnTo>
                      <a:pt x="80" y="33"/>
                    </a:lnTo>
                    <a:lnTo>
                      <a:pt x="80" y="26"/>
                    </a:lnTo>
                    <a:lnTo>
                      <a:pt x="77" y="19"/>
                    </a:lnTo>
                    <a:lnTo>
                      <a:pt x="73" y="15"/>
                    </a:lnTo>
                    <a:lnTo>
                      <a:pt x="66" y="11"/>
                    </a:lnTo>
                    <a:lnTo>
                      <a:pt x="58" y="11"/>
                    </a:lnTo>
                    <a:close/>
                    <a:moveTo>
                      <a:pt x="58" y="0"/>
                    </a:moveTo>
                    <a:lnTo>
                      <a:pt x="73" y="4"/>
                    </a:lnTo>
                    <a:lnTo>
                      <a:pt x="84" y="8"/>
                    </a:lnTo>
                    <a:lnTo>
                      <a:pt x="91" y="11"/>
                    </a:lnTo>
                    <a:lnTo>
                      <a:pt x="98" y="19"/>
                    </a:lnTo>
                    <a:lnTo>
                      <a:pt x="102" y="26"/>
                    </a:lnTo>
                    <a:lnTo>
                      <a:pt x="106" y="37"/>
                    </a:lnTo>
                    <a:lnTo>
                      <a:pt x="109" y="48"/>
                    </a:lnTo>
                    <a:lnTo>
                      <a:pt x="109" y="59"/>
                    </a:lnTo>
                    <a:lnTo>
                      <a:pt x="109" y="66"/>
                    </a:lnTo>
                    <a:lnTo>
                      <a:pt x="26" y="66"/>
                    </a:lnTo>
                    <a:lnTo>
                      <a:pt x="26" y="77"/>
                    </a:lnTo>
                    <a:lnTo>
                      <a:pt x="29" y="88"/>
                    </a:lnTo>
                    <a:lnTo>
                      <a:pt x="29" y="99"/>
                    </a:lnTo>
                    <a:lnTo>
                      <a:pt x="37" y="106"/>
                    </a:lnTo>
                    <a:lnTo>
                      <a:pt x="40" y="113"/>
                    </a:lnTo>
                    <a:lnTo>
                      <a:pt x="47" y="117"/>
                    </a:lnTo>
                    <a:lnTo>
                      <a:pt x="58" y="120"/>
                    </a:lnTo>
                    <a:lnTo>
                      <a:pt x="69" y="124"/>
                    </a:lnTo>
                    <a:lnTo>
                      <a:pt x="80" y="120"/>
                    </a:lnTo>
                    <a:lnTo>
                      <a:pt x="87" y="117"/>
                    </a:lnTo>
                    <a:lnTo>
                      <a:pt x="95" y="110"/>
                    </a:lnTo>
                    <a:lnTo>
                      <a:pt x="106" y="99"/>
                    </a:lnTo>
                    <a:lnTo>
                      <a:pt x="113" y="102"/>
                    </a:lnTo>
                    <a:lnTo>
                      <a:pt x="106" y="117"/>
                    </a:lnTo>
                    <a:lnTo>
                      <a:pt x="91" y="128"/>
                    </a:lnTo>
                    <a:lnTo>
                      <a:pt x="77" y="135"/>
                    </a:lnTo>
                    <a:lnTo>
                      <a:pt x="62" y="139"/>
                    </a:lnTo>
                    <a:lnTo>
                      <a:pt x="47" y="135"/>
                    </a:lnTo>
                    <a:lnTo>
                      <a:pt x="33" y="131"/>
                    </a:lnTo>
                    <a:lnTo>
                      <a:pt x="22" y="124"/>
                    </a:lnTo>
                    <a:lnTo>
                      <a:pt x="15" y="117"/>
                    </a:lnTo>
                    <a:lnTo>
                      <a:pt x="7" y="106"/>
                    </a:lnTo>
                    <a:lnTo>
                      <a:pt x="4" y="95"/>
                    </a:lnTo>
                    <a:lnTo>
                      <a:pt x="0" y="80"/>
                    </a:lnTo>
                    <a:lnTo>
                      <a:pt x="0" y="70"/>
                    </a:lnTo>
                    <a:lnTo>
                      <a:pt x="0" y="55"/>
                    </a:lnTo>
                    <a:lnTo>
                      <a:pt x="4" y="44"/>
                    </a:lnTo>
                    <a:lnTo>
                      <a:pt x="7" y="33"/>
                    </a:lnTo>
                    <a:lnTo>
                      <a:pt x="15" y="22"/>
                    </a:lnTo>
                    <a:lnTo>
                      <a:pt x="22" y="15"/>
                    </a:lnTo>
                    <a:lnTo>
                      <a:pt x="33" y="8"/>
                    </a:lnTo>
                    <a:lnTo>
                      <a:pt x="44" y="4"/>
                    </a:lnTo>
                    <a:lnTo>
                      <a:pt x="58"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88946" name="Freeform 178"/>
              <p:cNvSpPr>
                <a:spLocks/>
              </p:cNvSpPr>
              <p:nvPr/>
            </p:nvSpPr>
            <p:spPr bwMode="auto">
              <a:xfrm>
                <a:off x="1407" y="5127"/>
                <a:ext cx="99" cy="131"/>
              </a:xfrm>
              <a:custGeom>
                <a:avLst/>
                <a:gdLst/>
                <a:ahLst/>
                <a:cxnLst>
                  <a:cxn ang="0">
                    <a:pos x="80" y="0"/>
                  </a:cxn>
                  <a:cxn ang="0">
                    <a:pos x="88" y="0"/>
                  </a:cxn>
                  <a:cxn ang="0">
                    <a:pos x="95" y="4"/>
                  </a:cxn>
                  <a:cxn ang="0">
                    <a:pos x="99" y="11"/>
                  </a:cxn>
                  <a:cxn ang="0">
                    <a:pos x="99" y="18"/>
                  </a:cxn>
                  <a:cxn ang="0">
                    <a:pos x="99" y="26"/>
                  </a:cxn>
                  <a:cxn ang="0">
                    <a:pos x="95" y="29"/>
                  </a:cxn>
                  <a:cxn ang="0">
                    <a:pos x="91" y="33"/>
                  </a:cxn>
                  <a:cxn ang="0">
                    <a:pos x="84" y="36"/>
                  </a:cxn>
                  <a:cxn ang="0">
                    <a:pos x="80" y="33"/>
                  </a:cxn>
                  <a:cxn ang="0">
                    <a:pos x="73" y="33"/>
                  </a:cxn>
                  <a:cxn ang="0">
                    <a:pos x="73" y="29"/>
                  </a:cxn>
                  <a:cxn ang="0">
                    <a:pos x="70" y="22"/>
                  </a:cxn>
                  <a:cxn ang="0">
                    <a:pos x="73" y="18"/>
                  </a:cxn>
                  <a:cxn ang="0">
                    <a:pos x="73" y="15"/>
                  </a:cxn>
                  <a:cxn ang="0">
                    <a:pos x="66" y="15"/>
                  </a:cxn>
                  <a:cxn ang="0">
                    <a:pos x="59" y="18"/>
                  </a:cxn>
                  <a:cxn ang="0">
                    <a:pos x="51" y="26"/>
                  </a:cxn>
                  <a:cxn ang="0">
                    <a:pos x="44" y="33"/>
                  </a:cxn>
                  <a:cxn ang="0">
                    <a:pos x="44" y="106"/>
                  </a:cxn>
                  <a:cxn ang="0">
                    <a:pos x="44" y="113"/>
                  </a:cxn>
                  <a:cxn ang="0">
                    <a:pos x="51" y="116"/>
                  </a:cxn>
                  <a:cxn ang="0">
                    <a:pos x="59" y="120"/>
                  </a:cxn>
                  <a:cxn ang="0">
                    <a:pos x="70" y="120"/>
                  </a:cxn>
                  <a:cxn ang="0">
                    <a:pos x="70" y="131"/>
                  </a:cxn>
                  <a:cxn ang="0">
                    <a:pos x="0" y="131"/>
                  </a:cxn>
                  <a:cxn ang="0">
                    <a:pos x="0" y="120"/>
                  </a:cxn>
                  <a:cxn ang="0">
                    <a:pos x="8" y="120"/>
                  </a:cxn>
                  <a:cxn ang="0">
                    <a:pos x="11" y="120"/>
                  </a:cxn>
                  <a:cxn ang="0">
                    <a:pos x="15" y="116"/>
                  </a:cxn>
                  <a:cxn ang="0">
                    <a:pos x="19" y="116"/>
                  </a:cxn>
                  <a:cxn ang="0">
                    <a:pos x="19" y="109"/>
                  </a:cxn>
                  <a:cxn ang="0">
                    <a:pos x="19" y="29"/>
                  </a:cxn>
                  <a:cxn ang="0">
                    <a:pos x="19" y="22"/>
                  </a:cxn>
                  <a:cxn ang="0">
                    <a:pos x="11" y="15"/>
                  </a:cxn>
                  <a:cxn ang="0">
                    <a:pos x="8" y="11"/>
                  </a:cxn>
                  <a:cxn ang="0">
                    <a:pos x="0" y="11"/>
                  </a:cxn>
                  <a:cxn ang="0">
                    <a:pos x="0" y="4"/>
                  </a:cxn>
                  <a:cxn ang="0">
                    <a:pos x="40" y="0"/>
                  </a:cxn>
                  <a:cxn ang="0">
                    <a:pos x="44" y="4"/>
                  </a:cxn>
                  <a:cxn ang="0">
                    <a:pos x="44" y="18"/>
                  </a:cxn>
                  <a:cxn ang="0">
                    <a:pos x="44" y="18"/>
                  </a:cxn>
                  <a:cxn ang="0">
                    <a:pos x="55" y="11"/>
                  </a:cxn>
                  <a:cxn ang="0">
                    <a:pos x="62" y="4"/>
                  </a:cxn>
                  <a:cxn ang="0">
                    <a:pos x="73" y="0"/>
                  </a:cxn>
                  <a:cxn ang="0">
                    <a:pos x="80" y="0"/>
                  </a:cxn>
                </a:cxnLst>
                <a:rect l="0" t="0" r="r" b="b"/>
                <a:pathLst>
                  <a:path w="99" h="131">
                    <a:moveTo>
                      <a:pt x="80" y="0"/>
                    </a:moveTo>
                    <a:lnTo>
                      <a:pt x="88" y="0"/>
                    </a:lnTo>
                    <a:lnTo>
                      <a:pt x="95" y="4"/>
                    </a:lnTo>
                    <a:lnTo>
                      <a:pt x="99" y="11"/>
                    </a:lnTo>
                    <a:lnTo>
                      <a:pt x="99" y="18"/>
                    </a:lnTo>
                    <a:lnTo>
                      <a:pt x="99" y="26"/>
                    </a:lnTo>
                    <a:lnTo>
                      <a:pt x="95" y="29"/>
                    </a:lnTo>
                    <a:lnTo>
                      <a:pt x="91" y="33"/>
                    </a:lnTo>
                    <a:lnTo>
                      <a:pt x="84" y="36"/>
                    </a:lnTo>
                    <a:lnTo>
                      <a:pt x="80" y="33"/>
                    </a:lnTo>
                    <a:lnTo>
                      <a:pt x="73" y="33"/>
                    </a:lnTo>
                    <a:lnTo>
                      <a:pt x="73" y="29"/>
                    </a:lnTo>
                    <a:lnTo>
                      <a:pt x="70" y="22"/>
                    </a:lnTo>
                    <a:lnTo>
                      <a:pt x="73" y="18"/>
                    </a:lnTo>
                    <a:lnTo>
                      <a:pt x="73" y="15"/>
                    </a:lnTo>
                    <a:lnTo>
                      <a:pt x="66" y="15"/>
                    </a:lnTo>
                    <a:lnTo>
                      <a:pt x="59" y="18"/>
                    </a:lnTo>
                    <a:lnTo>
                      <a:pt x="51" y="26"/>
                    </a:lnTo>
                    <a:lnTo>
                      <a:pt x="44" y="33"/>
                    </a:lnTo>
                    <a:lnTo>
                      <a:pt x="44" y="106"/>
                    </a:lnTo>
                    <a:lnTo>
                      <a:pt x="44" y="113"/>
                    </a:lnTo>
                    <a:lnTo>
                      <a:pt x="51" y="116"/>
                    </a:lnTo>
                    <a:lnTo>
                      <a:pt x="59" y="120"/>
                    </a:lnTo>
                    <a:lnTo>
                      <a:pt x="70" y="120"/>
                    </a:lnTo>
                    <a:lnTo>
                      <a:pt x="70" y="131"/>
                    </a:lnTo>
                    <a:lnTo>
                      <a:pt x="0" y="131"/>
                    </a:lnTo>
                    <a:lnTo>
                      <a:pt x="0" y="120"/>
                    </a:lnTo>
                    <a:lnTo>
                      <a:pt x="8" y="120"/>
                    </a:lnTo>
                    <a:lnTo>
                      <a:pt x="11" y="120"/>
                    </a:lnTo>
                    <a:lnTo>
                      <a:pt x="15" y="116"/>
                    </a:lnTo>
                    <a:lnTo>
                      <a:pt x="19" y="116"/>
                    </a:lnTo>
                    <a:lnTo>
                      <a:pt x="19" y="109"/>
                    </a:lnTo>
                    <a:lnTo>
                      <a:pt x="19" y="29"/>
                    </a:lnTo>
                    <a:lnTo>
                      <a:pt x="19" y="22"/>
                    </a:lnTo>
                    <a:lnTo>
                      <a:pt x="11" y="15"/>
                    </a:lnTo>
                    <a:lnTo>
                      <a:pt x="8" y="11"/>
                    </a:lnTo>
                    <a:lnTo>
                      <a:pt x="0" y="11"/>
                    </a:lnTo>
                    <a:lnTo>
                      <a:pt x="0" y="4"/>
                    </a:lnTo>
                    <a:lnTo>
                      <a:pt x="40" y="0"/>
                    </a:lnTo>
                    <a:lnTo>
                      <a:pt x="44" y="4"/>
                    </a:lnTo>
                    <a:lnTo>
                      <a:pt x="44" y="18"/>
                    </a:lnTo>
                    <a:lnTo>
                      <a:pt x="44" y="18"/>
                    </a:lnTo>
                    <a:lnTo>
                      <a:pt x="55" y="11"/>
                    </a:lnTo>
                    <a:lnTo>
                      <a:pt x="62" y="4"/>
                    </a:lnTo>
                    <a:lnTo>
                      <a:pt x="73" y="0"/>
                    </a:lnTo>
                    <a:lnTo>
                      <a:pt x="8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88947" name="Freeform 179"/>
              <p:cNvSpPr>
                <a:spLocks/>
              </p:cNvSpPr>
              <p:nvPr/>
            </p:nvSpPr>
            <p:spPr bwMode="auto">
              <a:xfrm>
                <a:off x="2622" y="2824"/>
                <a:ext cx="149" cy="182"/>
              </a:xfrm>
              <a:custGeom>
                <a:avLst/>
                <a:gdLst/>
                <a:ahLst/>
                <a:cxnLst>
                  <a:cxn ang="0">
                    <a:pos x="0" y="0"/>
                  </a:cxn>
                  <a:cxn ang="0">
                    <a:pos x="80" y="0"/>
                  </a:cxn>
                  <a:cxn ang="0">
                    <a:pos x="80" y="7"/>
                  </a:cxn>
                  <a:cxn ang="0">
                    <a:pos x="69" y="11"/>
                  </a:cxn>
                  <a:cxn ang="0">
                    <a:pos x="62" y="11"/>
                  </a:cxn>
                  <a:cxn ang="0">
                    <a:pos x="58" y="14"/>
                  </a:cxn>
                  <a:cxn ang="0">
                    <a:pos x="55" y="18"/>
                  </a:cxn>
                  <a:cxn ang="0">
                    <a:pos x="55" y="25"/>
                  </a:cxn>
                  <a:cxn ang="0">
                    <a:pos x="55" y="149"/>
                  </a:cxn>
                  <a:cxn ang="0">
                    <a:pos x="55" y="156"/>
                  </a:cxn>
                  <a:cxn ang="0">
                    <a:pos x="55" y="163"/>
                  </a:cxn>
                  <a:cxn ang="0">
                    <a:pos x="55" y="167"/>
                  </a:cxn>
                  <a:cxn ang="0">
                    <a:pos x="58" y="171"/>
                  </a:cxn>
                  <a:cxn ang="0">
                    <a:pos x="62" y="171"/>
                  </a:cxn>
                  <a:cxn ang="0">
                    <a:pos x="66" y="174"/>
                  </a:cxn>
                  <a:cxn ang="0">
                    <a:pos x="73" y="174"/>
                  </a:cxn>
                  <a:cxn ang="0">
                    <a:pos x="84" y="174"/>
                  </a:cxn>
                  <a:cxn ang="0">
                    <a:pos x="95" y="174"/>
                  </a:cxn>
                  <a:cxn ang="0">
                    <a:pos x="102" y="171"/>
                  </a:cxn>
                  <a:cxn ang="0">
                    <a:pos x="113" y="171"/>
                  </a:cxn>
                  <a:cxn ang="0">
                    <a:pos x="117" y="167"/>
                  </a:cxn>
                  <a:cxn ang="0">
                    <a:pos x="124" y="160"/>
                  </a:cxn>
                  <a:cxn ang="0">
                    <a:pos x="131" y="149"/>
                  </a:cxn>
                  <a:cxn ang="0">
                    <a:pos x="135" y="138"/>
                  </a:cxn>
                  <a:cxn ang="0">
                    <a:pos x="138" y="127"/>
                  </a:cxn>
                  <a:cxn ang="0">
                    <a:pos x="149" y="127"/>
                  </a:cxn>
                  <a:cxn ang="0">
                    <a:pos x="146" y="182"/>
                  </a:cxn>
                  <a:cxn ang="0">
                    <a:pos x="0" y="182"/>
                  </a:cxn>
                  <a:cxn ang="0">
                    <a:pos x="0" y="174"/>
                  </a:cxn>
                  <a:cxn ang="0">
                    <a:pos x="11" y="174"/>
                  </a:cxn>
                  <a:cxn ang="0">
                    <a:pos x="15" y="174"/>
                  </a:cxn>
                  <a:cxn ang="0">
                    <a:pos x="18" y="171"/>
                  </a:cxn>
                  <a:cxn ang="0">
                    <a:pos x="22" y="171"/>
                  </a:cxn>
                  <a:cxn ang="0">
                    <a:pos x="22" y="167"/>
                  </a:cxn>
                  <a:cxn ang="0">
                    <a:pos x="26" y="163"/>
                  </a:cxn>
                  <a:cxn ang="0">
                    <a:pos x="26" y="160"/>
                  </a:cxn>
                  <a:cxn ang="0">
                    <a:pos x="26" y="25"/>
                  </a:cxn>
                  <a:cxn ang="0">
                    <a:pos x="26" y="18"/>
                  </a:cxn>
                  <a:cxn ang="0">
                    <a:pos x="22" y="14"/>
                  </a:cxn>
                  <a:cxn ang="0">
                    <a:pos x="18" y="14"/>
                  </a:cxn>
                  <a:cxn ang="0">
                    <a:pos x="11" y="11"/>
                  </a:cxn>
                  <a:cxn ang="0">
                    <a:pos x="0" y="7"/>
                  </a:cxn>
                  <a:cxn ang="0">
                    <a:pos x="0" y="0"/>
                  </a:cxn>
                </a:cxnLst>
                <a:rect l="0" t="0" r="r" b="b"/>
                <a:pathLst>
                  <a:path w="149" h="182">
                    <a:moveTo>
                      <a:pt x="0" y="0"/>
                    </a:moveTo>
                    <a:lnTo>
                      <a:pt x="80" y="0"/>
                    </a:lnTo>
                    <a:lnTo>
                      <a:pt x="80" y="7"/>
                    </a:lnTo>
                    <a:lnTo>
                      <a:pt x="69" y="11"/>
                    </a:lnTo>
                    <a:lnTo>
                      <a:pt x="62" y="11"/>
                    </a:lnTo>
                    <a:lnTo>
                      <a:pt x="58" y="14"/>
                    </a:lnTo>
                    <a:lnTo>
                      <a:pt x="55" y="18"/>
                    </a:lnTo>
                    <a:lnTo>
                      <a:pt x="55" y="25"/>
                    </a:lnTo>
                    <a:lnTo>
                      <a:pt x="55" y="149"/>
                    </a:lnTo>
                    <a:lnTo>
                      <a:pt x="55" y="156"/>
                    </a:lnTo>
                    <a:lnTo>
                      <a:pt x="55" y="163"/>
                    </a:lnTo>
                    <a:lnTo>
                      <a:pt x="55" y="167"/>
                    </a:lnTo>
                    <a:lnTo>
                      <a:pt x="58" y="171"/>
                    </a:lnTo>
                    <a:lnTo>
                      <a:pt x="62" y="171"/>
                    </a:lnTo>
                    <a:lnTo>
                      <a:pt x="66" y="174"/>
                    </a:lnTo>
                    <a:lnTo>
                      <a:pt x="73" y="174"/>
                    </a:lnTo>
                    <a:lnTo>
                      <a:pt x="84" y="174"/>
                    </a:lnTo>
                    <a:lnTo>
                      <a:pt x="95" y="174"/>
                    </a:lnTo>
                    <a:lnTo>
                      <a:pt x="102" y="171"/>
                    </a:lnTo>
                    <a:lnTo>
                      <a:pt x="113" y="171"/>
                    </a:lnTo>
                    <a:lnTo>
                      <a:pt x="117" y="167"/>
                    </a:lnTo>
                    <a:lnTo>
                      <a:pt x="124" y="160"/>
                    </a:lnTo>
                    <a:lnTo>
                      <a:pt x="131" y="149"/>
                    </a:lnTo>
                    <a:lnTo>
                      <a:pt x="135" y="138"/>
                    </a:lnTo>
                    <a:lnTo>
                      <a:pt x="138" y="127"/>
                    </a:lnTo>
                    <a:lnTo>
                      <a:pt x="149" y="127"/>
                    </a:lnTo>
                    <a:lnTo>
                      <a:pt x="146" y="182"/>
                    </a:lnTo>
                    <a:lnTo>
                      <a:pt x="0" y="182"/>
                    </a:lnTo>
                    <a:lnTo>
                      <a:pt x="0" y="174"/>
                    </a:lnTo>
                    <a:lnTo>
                      <a:pt x="11" y="174"/>
                    </a:lnTo>
                    <a:lnTo>
                      <a:pt x="15" y="174"/>
                    </a:lnTo>
                    <a:lnTo>
                      <a:pt x="18" y="171"/>
                    </a:lnTo>
                    <a:lnTo>
                      <a:pt x="22" y="171"/>
                    </a:lnTo>
                    <a:lnTo>
                      <a:pt x="22" y="167"/>
                    </a:lnTo>
                    <a:lnTo>
                      <a:pt x="26" y="163"/>
                    </a:lnTo>
                    <a:lnTo>
                      <a:pt x="26" y="160"/>
                    </a:lnTo>
                    <a:lnTo>
                      <a:pt x="26" y="25"/>
                    </a:lnTo>
                    <a:lnTo>
                      <a:pt x="26" y="18"/>
                    </a:lnTo>
                    <a:lnTo>
                      <a:pt x="22" y="14"/>
                    </a:lnTo>
                    <a:lnTo>
                      <a:pt x="18" y="14"/>
                    </a:lnTo>
                    <a:lnTo>
                      <a:pt x="11" y="11"/>
                    </a:lnTo>
                    <a:lnTo>
                      <a:pt x="0" y="7"/>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88948" name="Freeform 180"/>
              <p:cNvSpPr>
                <a:spLocks noEditPoints="1"/>
              </p:cNvSpPr>
              <p:nvPr/>
            </p:nvSpPr>
            <p:spPr bwMode="auto">
              <a:xfrm>
                <a:off x="2775" y="2809"/>
                <a:ext cx="65" cy="197"/>
              </a:xfrm>
              <a:custGeom>
                <a:avLst/>
                <a:gdLst/>
                <a:ahLst/>
                <a:cxnLst>
                  <a:cxn ang="0">
                    <a:pos x="47" y="69"/>
                  </a:cxn>
                  <a:cxn ang="0">
                    <a:pos x="47" y="69"/>
                  </a:cxn>
                  <a:cxn ang="0">
                    <a:pos x="47" y="175"/>
                  </a:cxn>
                  <a:cxn ang="0">
                    <a:pos x="51" y="182"/>
                  </a:cxn>
                  <a:cxn ang="0">
                    <a:pos x="54" y="186"/>
                  </a:cxn>
                  <a:cxn ang="0">
                    <a:pos x="62" y="189"/>
                  </a:cxn>
                  <a:cxn ang="0">
                    <a:pos x="65" y="189"/>
                  </a:cxn>
                  <a:cxn ang="0">
                    <a:pos x="65" y="197"/>
                  </a:cxn>
                  <a:cxn ang="0">
                    <a:pos x="4" y="197"/>
                  </a:cxn>
                  <a:cxn ang="0">
                    <a:pos x="4" y="189"/>
                  </a:cxn>
                  <a:cxn ang="0">
                    <a:pos x="11" y="189"/>
                  </a:cxn>
                  <a:cxn ang="0">
                    <a:pos x="18" y="189"/>
                  </a:cxn>
                  <a:cxn ang="0">
                    <a:pos x="22" y="186"/>
                  </a:cxn>
                  <a:cxn ang="0">
                    <a:pos x="25" y="178"/>
                  </a:cxn>
                  <a:cxn ang="0">
                    <a:pos x="25" y="98"/>
                  </a:cxn>
                  <a:cxn ang="0">
                    <a:pos x="22" y="91"/>
                  </a:cxn>
                  <a:cxn ang="0">
                    <a:pos x="18" y="84"/>
                  </a:cxn>
                  <a:cxn ang="0">
                    <a:pos x="11" y="80"/>
                  </a:cxn>
                  <a:cxn ang="0">
                    <a:pos x="0" y="80"/>
                  </a:cxn>
                  <a:cxn ang="0">
                    <a:pos x="0" y="73"/>
                  </a:cxn>
                  <a:cxn ang="0">
                    <a:pos x="47" y="69"/>
                  </a:cxn>
                  <a:cxn ang="0">
                    <a:pos x="33" y="0"/>
                  </a:cxn>
                  <a:cxn ang="0">
                    <a:pos x="40" y="4"/>
                  </a:cxn>
                  <a:cxn ang="0">
                    <a:pos x="47" y="7"/>
                  </a:cxn>
                  <a:cxn ang="0">
                    <a:pos x="51" y="11"/>
                  </a:cxn>
                  <a:cxn ang="0">
                    <a:pos x="51" y="18"/>
                  </a:cxn>
                  <a:cxn ang="0">
                    <a:pos x="51" y="26"/>
                  </a:cxn>
                  <a:cxn ang="0">
                    <a:pos x="47" y="33"/>
                  </a:cxn>
                  <a:cxn ang="0">
                    <a:pos x="40" y="37"/>
                  </a:cxn>
                  <a:cxn ang="0">
                    <a:pos x="33" y="37"/>
                  </a:cxn>
                  <a:cxn ang="0">
                    <a:pos x="29" y="37"/>
                  </a:cxn>
                  <a:cxn ang="0">
                    <a:pos x="22" y="33"/>
                  </a:cxn>
                  <a:cxn ang="0">
                    <a:pos x="18" y="26"/>
                  </a:cxn>
                  <a:cxn ang="0">
                    <a:pos x="18" y="18"/>
                  </a:cxn>
                  <a:cxn ang="0">
                    <a:pos x="18" y="15"/>
                  </a:cxn>
                  <a:cxn ang="0">
                    <a:pos x="22" y="7"/>
                  </a:cxn>
                  <a:cxn ang="0">
                    <a:pos x="29" y="4"/>
                  </a:cxn>
                  <a:cxn ang="0">
                    <a:pos x="33" y="0"/>
                  </a:cxn>
                </a:cxnLst>
                <a:rect l="0" t="0" r="r" b="b"/>
                <a:pathLst>
                  <a:path w="65" h="197">
                    <a:moveTo>
                      <a:pt x="47" y="69"/>
                    </a:moveTo>
                    <a:lnTo>
                      <a:pt x="47" y="69"/>
                    </a:lnTo>
                    <a:lnTo>
                      <a:pt x="47" y="175"/>
                    </a:lnTo>
                    <a:lnTo>
                      <a:pt x="51" y="182"/>
                    </a:lnTo>
                    <a:lnTo>
                      <a:pt x="54" y="186"/>
                    </a:lnTo>
                    <a:lnTo>
                      <a:pt x="62" y="189"/>
                    </a:lnTo>
                    <a:lnTo>
                      <a:pt x="65" y="189"/>
                    </a:lnTo>
                    <a:lnTo>
                      <a:pt x="65" y="197"/>
                    </a:lnTo>
                    <a:lnTo>
                      <a:pt x="4" y="197"/>
                    </a:lnTo>
                    <a:lnTo>
                      <a:pt x="4" y="189"/>
                    </a:lnTo>
                    <a:lnTo>
                      <a:pt x="11" y="189"/>
                    </a:lnTo>
                    <a:lnTo>
                      <a:pt x="18" y="189"/>
                    </a:lnTo>
                    <a:lnTo>
                      <a:pt x="22" y="186"/>
                    </a:lnTo>
                    <a:lnTo>
                      <a:pt x="25" y="178"/>
                    </a:lnTo>
                    <a:lnTo>
                      <a:pt x="25" y="98"/>
                    </a:lnTo>
                    <a:lnTo>
                      <a:pt x="22" y="91"/>
                    </a:lnTo>
                    <a:lnTo>
                      <a:pt x="18" y="84"/>
                    </a:lnTo>
                    <a:lnTo>
                      <a:pt x="11" y="80"/>
                    </a:lnTo>
                    <a:lnTo>
                      <a:pt x="0" y="80"/>
                    </a:lnTo>
                    <a:lnTo>
                      <a:pt x="0" y="73"/>
                    </a:lnTo>
                    <a:lnTo>
                      <a:pt x="47" y="69"/>
                    </a:lnTo>
                    <a:close/>
                    <a:moveTo>
                      <a:pt x="33" y="0"/>
                    </a:moveTo>
                    <a:lnTo>
                      <a:pt x="40" y="4"/>
                    </a:lnTo>
                    <a:lnTo>
                      <a:pt x="47" y="7"/>
                    </a:lnTo>
                    <a:lnTo>
                      <a:pt x="51" y="11"/>
                    </a:lnTo>
                    <a:lnTo>
                      <a:pt x="51" y="18"/>
                    </a:lnTo>
                    <a:lnTo>
                      <a:pt x="51" y="26"/>
                    </a:lnTo>
                    <a:lnTo>
                      <a:pt x="47" y="33"/>
                    </a:lnTo>
                    <a:lnTo>
                      <a:pt x="40" y="37"/>
                    </a:lnTo>
                    <a:lnTo>
                      <a:pt x="33" y="37"/>
                    </a:lnTo>
                    <a:lnTo>
                      <a:pt x="29" y="37"/>
                    </a:lnTo>
                    <a:lnTo>
                      <a:pt x="22" y="33"/>
                    </a:lnTo>
                    <a:lnTo>
                      <a:pt x="18" y="26"/>
                    </a:lnTo>
                    <a:lnTo>
                      <a:pt x="18" y="18"/>
                    </a:lnTo>
                    <a:lnTo>
                      <a:pt x="18" y="15"/>
                    </a:lnTo>
                    <a:lnTo>
                      <a:pt x="22" y="7"/>
                    </a:lnTo>
                    <a:lnTo>
                      <a:pt x="29" y="4"/>
                    </a:lnTo>
                    <a:lnTo>
                      <a:pt x="33"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88949" name="Freeform 181"/>
              <p:cNvSpPr>
                <a:spLocks/>
              </p:cNvSpPr>
              <p:nvPr/>
            </p:nvSpPr>
            <p:spPr bwMode="auto">
              <a:xfrm>
                <a:off x="2844" y="2878"/>
                <a:ext cx="138" cy="131"/>
              </a:xfrm>
              <a:custGeom>
                <a:avLst/>
                <a:gdLst/>
                <a:ahLst/>
                <a:cxnLst>
                  <a:cxn ang="0">
                    <a:pos x="0" y="0"/>
                  </a:cxn>
                  <a:cxn ang="0">
                    <a:pos x="62" y="0"/>
                  </a:cxn>
                  <a:cxn ang="0">
                    <a:pos x="62" y="11"/>
                  </a:cxn>
                  <a:cxn ang="0">
                    <a:pos x="51" y="11"/>
                  </a:cxn>
                  <a:cxn ang="0">
                    <a:pos x="47" y="15"/>
                  </a:cxn>
                  <a:cxn ang="0">
                    <a:pos x="44" y="15"/>
                  </a:cxn>
                  <a:cxn ang="0">
                    <a:pos x="47" y="18"/>
                  </a:cxn>
                  <a:cxn ang="0">
                    <a:pos x="47" y="22"/>
                  </a:cxn>
                  <a:cxn ang="0">
                    <a:pos x="51" y="33"/>
                  </a:cxn>
                  <a:cxn ang="0">
                    <a:pos x="58" y="44"/>
                  </a:cxn>
                  <a:cxn ang="0">
                    <a:pos x="62" y="59"/>
                  </a:cxn>
                  <a:cxn ang="0">
                    <a:pos x="73" y="80"/>
                  </a:cxn>
                  <a:cxn ang="0">
                    <a:pos x="76" y="99"/>
                  </a:cxn>
                  <a:cxn ang="0">
                    <a:pos x="84" y="84"/>
                  </a:cxn>
                  <a:cxn ang="0">
                    <a:pos x="91" y="69"/>
                  </a:cxn>
                  <a:cxn ang="0">
                    <a:pos x="98" y="51"/>
                  </a:cxn>
                  <a:cxn ang="0">
                    <a:pos x="105" y="33"/>
                  </a:cxn>
                  <a:cxn ang="0">
                    <a:pos x="109" y="26"/>
                  </a:cxn>
                  <a:cxn ang="0">
                    <a:pos x="109" y="18"/>
                  </a:cxn>
                  <a:cxn ang="0">
                    <a:pos x="105" y="15"/>
                  </a:cxn>
                  <a:cxn ang="0">
                    <a:pos x="102" y="11"/>
                  </a:cxn>
                  <a:cxn ang="0">
                    <a:pos x="95" y="11"/>
                  </a:cxn>
                  <a:cxn ang="0">
                    <a:pos x="91" y="11"/>
                  </a:cxn>
                  <a:cxn ang="0">
                    <a:pos x="91" y="0"/>
                  </a:cxn>
                  <a:cxn ang="0">
                    <a:pos x="138" y="0"/>
                  </a:cxn>
                  <a:cxn ang="0">
                    <a:pos x="138" y="8"/>
                  </a:cxn>
                  <a:cxn ang="0">
                    <a:pos x="127" y="15"/>
                  </a:cxn>
                  <a:cxn ang="0">
                    <a:pos x="124" y="18"/>
                  </a:cxn>
                  <a:cxn ang="0">
                    <a:pos x="120" y="26"/>
                  </a:cxn>
                  <a:cxn ang="0">
                    <a:pos x="105" y="62"/>
                  </a:cxn>
                  <a:cxn ang="0">
                    <a:pos x="87" y="102"/>
                  </a:cxn>
                  <a:cxn ang="0">
                    <a:pos x="80" y="113"/>
                  </a:cxn>
                  <a:cxn ang="0">
                    <a:pos x="76" y="131"/>
                  </a:cxn>
                  <a:cxn ang="0">
                    <a:pos x="65" y="131"/>
                  </a:cxn>
                  <a:cxn ang="0">
                    <a:pos x="55" y="102"/>
                  </a:cxn>
                  <a:cxn ang="0">
                    <a:pos x="44" y="77"/>
                  </a:cxn>
                  <a:cxn ang="0">
                    <a:pos x="22" y="22"/>
                  </a:cxn>
                  <a:cxn ang="0">
                    <a:pos x="18" y="18"/>
                  </a:cxn>
                  <a:cxn ang="0">
                    <a:pos x="15" y="15"/>
                  </a:cxn>
                  <a:cxn ang="0">
                    <a:pos x="0" y="11"/>
                  </a:cxn>
                  <a:cxn ang="0">
                    <a:pos x="0" y="0"/>
                  </a:cxn>
                </a:cxnLst>
                <a:rect l="0" t="0" r="r" b="b"/>
                <a:pathLst>
                  <a:path w="138" h="131">
                    <a:moveTo>
                      <a:pt x="0" y="0"/>
                    </a:moveTo>
                    <a:lnTo>
                      <a:pt x="62" y="0"/>
                    </a:lnTo>
                    <a:lnTo>
                      <a:pt x="62" y="11"/>
                    </a:lnTo>
                    <a:lnTo>
                      <a:pt x="51" y="11"/>
                    </a:lnTo>
                    <a:lnTo>
                      <a:pt x="47" y="15"/>
                    </a:lnTo>
                    <a:lnTo>
                      <a:pt x="44" y="15"/>
                    </a:lnTo>
                    <a:lnTo>
                      <a:pt x="47" y="18"/>
                    </a:lnTo>
                    <a:lnTo>
                      <a:pt x="47" y="22"/>
                    </a:lnTo>
                    <a:lnTo>
                      <a:pt x="51" y="33"/>
                    </a:lnTo>
                    <a:lnTo>
                      <a:pt x="58" y="44"/>
                    </a:lnTo>
                    <a:lnTo>
                      <a:pt x="62" y="59"/>
                    </a:lnTo>
                    <a:lnTo>
                      <a:pt x="73" y="80"/>
                    </a:lnTo>
                    <a:lnTo>
                      <a:pt x="76" y="99"/>
                    </a:lnTo>
                    <a:lnTo>
                      <a:pt x="84" y="84"/>
                    </a:lnTo>
                    <a:lnTo>
                      <a:pt x="91" y="69"/>
                    </a:lnTo>
                    <a:lnTo>
                      <a:pt x="98" y="51"/>
                    </a:lnTo>
                    <a:lnTo>
                      <a:pt x="105" y="33"/>
                    </a:lnTo>
                    <a:lnTo>
                      <a:pt x="109" y="26"/>
                    </a:lnTo>
                    <a:lnTo>
                      <a:pt x="109" y="18"/>
                    </a:lnTo>
                    <a:lnTo>
                      <a:pt x="105" y="15"/>
                    </a:lnTo>
                    <a:lnTo>
                      <a:pt x="102" y="11"/>
                    </a:lnTo>
                    <a:lnTo>
                      <a:pt x="95" y="11"/>
                    </a:lnTo>
                    <a:lnTo>
                      <a:pt x="91" y="11"/>
                    </a:lnTo>
                    <a:lnTo>
                      <a:pt x="91" y="0"/>
                    </a:lnTo>
                    <a:lnTo>
                      <a:pt x="138" y="0"/>
                    </a:lnTo>
                    <a:lnTo>
                      <a:pt x="138" y="8"/>
                    </a:lnTo>
                    <a:lnTo>
                      <a:pt x="127" y="15"/>
                    </a:lnTo>
                    <a:lnTo>
                      <a:pt x="124" y="18"/>
                    </a:lnTo>
                    <a:lnTo>
                      <a:pt x="120" y="26"/>
                    </a:lnTo>
                    <a:lnTo>
                      <a:pt x="105" y="62"/>
                    </a:lnTo>
                    <a:lnTo>
                      <a:pt x="87" y="102"/>
                    </a:lnTo>
                    <a:lnTo>
                      <a:pt x="80" y="113"/>
                    </a:lnTo>
                    <a:lnTo>
                      <a:pt x="76" y="131"/>
                    </a:lnTo>
                    <a:lnTo>
                      <a:pt x="65" y="131"/>
                    </a:lnTo>
                    <a:lnTo>
                      <a:pt x="55" y="102"/>
                    </a:lnTo>
                    <a:lnTo>
                      <a:pt x="44" y="77"/>
                    </a:lnTo>
                    <a:lnTo>
                      <a:pt x="22" y="22"/>
                    </a:lnTo>
                    <a:lnTo>
                      <a:pt x="18" y="18"/>
                    </a:lnTo>
                    <a:lnTo>
                      <a:pt x="15" y="15"/>
                    </a:lnTo>
                    <a:lnTo>
                      <a:pt x="0" y="11"/>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88950" name="Freeform 182"/>
              <p:cNvSpPr>
                <a:spLocks noEditPoints="1"/>
              </p:cNvSpPr>
              <p:nvPr/>
            </p:nvSpPr>
            <p:spPr bwMode="auto">
              <a:xfrm>
                <a:off x="2989" y="2875"/>
                <a:ext cx="113" cy="134"/>
              </a:xfrm>
              <a:custGeom>
                <a:avLst/>
                <a:gdLst/>
                <a:ahLst/>
                <a:cxnLst>
                  <a:cxn ang="0">
                    <a:pos x="59" y="11"/>
                  </a:cxn>
                  <a:cxn ang="0">
                    <a:pos x="51" y="11"/>
                  </a:cxn>
                  <a:cxn ang="0">
                    <a:pos x="44" y="14"/>
                  </a:cxn>
                  <a:cxn ang="0">
                    <a:pos x="37" y="21"/>
                  </a:cxn>
                  <a:cxn ang="0">
                    <a:pos x="30" y="29"/>
                  </a:cxn>
                  <a:cxn ang="0">
                    <a:pos x="30" y="40"/>
                  </a:cxn>
                  <a:cxn ang="0">
                    <a:pos x="26" y="54"/>
                  </a:cxn>
                  <a:cxn ang="0">
                    <a:pos x="84" y="54"/>
                  </a:cxn>
                  <a:cxn ang="0">
                    <a:pos x="84" y="40"/>
                  </a:cxn>
                  <a:cxn ang="0">
                    <a:pos x="84" y="29"/>
                  </a:cxn>
                  <a:cxn ang="0">
                    <a:pos x="81" y="25"/>
                  </a:cxn>
                  <a:cxn ang="0">
                    <a:pos x="77" y="18"/>
                  </a:cxn>
                  <a:cxn ang="0">
                    <a:pos x="73" y="14"/>
                  </a:cxn>
                  <a:cxn ang="0">
                    <a:pos x="66" y="11"/>
                  </a:cxn>
                  <a:cxn ang="0">
                    <a:pos x="59" y="11"/>
                  </a:cxn>
                  <a:cxn ang="0">
                    <a:pos x="59" y="0"/>
                  </a:cxn>
                  <a:cxn ang="0">
                    <a:pos x="73" y="3"/>
                  </a:cxn>
                  <a:cxn ang="0">
                    <a:pos x="84" y="7"/>
                  </a:cxn>
                  <a:cxn ang="0">
                    <a:pos x="91" y="11"/>
                  </a:cxn>
                  <a:cxn ang="0">
                    <a:pos x="99" y="18"/>
                  </a:cxn>
                  <a:cxn ang="0">
                    <a:pos x="106" y="25"/>
                  </a:cxn>
                  <a:cxn ang="0">
                    <a:pos x="110" y="36"/>
                  </a:cxn>
                  <a:cxn ang="0">
                    <a:pos x="110" y="43"/>
                  </a:cxn>
                  <a:cxn ang="0">
                    <a:pos x="110" y="54"/>
                  </a:cxn>
                  <a:cxn ang="0">
                    <a:pos x="110" y="65"/>
                  </a:cxn>
                  <a:cxn ang="0">
                    <a:pos x="26" y="65"/>
                  </a:cxn>
                  <a:cxn ang="0">
                    <a:pos x="26" y="76"/>
                  </a:cxn>
                  <a:cxn ang="0">
                    <a:pos x="30" y="87"/>
                  </a:cxn>
                  <a:cxn ang="0">
                    <a:pos x="33" y="98"/>
                  </a:cxn>
                  <a:cxn ang="0">
                    <a:pos x="37" y="105"/>
                  </a:cxn>
                  <a:cxn ang="0">
                    <a:pos x="41" y="112"/>
                  </a:cxn>
                  <a:cxn ang="0">
                    <a:pos x="51" y="116"/>
                  </a:cxn>
                  <a:cxn ang="0">
                    <a:pos x="59" y="120"/>
                  </a:cxn>
                  <a:cxn ang="0">
                    <a:pos x="70" y="123"/>
                  </a:cxn>
                  <a:cxn ang="0">
                    <a:pos x="81" y="120"/>
                  </a:cxn>
                  <a:cxn ang="0">
                    <a:pos x="88" y="116"/>
                  </a:cxn>
                  <a:cxn ang="0">
                    <a:pos x="99" y="109"/>
                  </a:cxn>
                  <a:cxn ang="0">
                    <a:pos x="106" y="98"/>
                  </a:cxn>
                  <a:cxn ang="0">
                    <a:pos x="113" y="102"/>
                  </a:cxn>
                  <a:cxn ang="0">
                    <a:pos x="106" y="116"/>
                  </a:cxn>
                  <a:cxn ang="0">
                    <a:pos x="91" y="127"/>
                  </a:cxn>
                  <a:cxn ang="0">
                    <a:pos x="77" y="134"/>
                  </a:cxn>
                  <a:cxn ang="0">
                    <a:pos x="62" y="134"/>
                  </a:cxn>
                  <a:cxn ang="0">
                    <a:pos x="48" y="134"/>
                  </a:cxn>
                  <a:cxn ang="0">
                    <a:pos x="33" y="131"/>
                  </a:cxn>
                  <a:cxn ang="0">
                    <a:pos x="22" y="123"/>
                  </a:cxn>
                  <a:cxn ang="0">
                    <a:pos x="15" y="116"/>
                  </a:cxn>
                  <a:cxn ang="0">
                    <a:pos x="8" y="105"/>
                  </a:cxn>
                  <a:cxn ang="0">
                    <a:pos x="4" y="94"/>
                  </a:cxn>
                  <a:cxn ang="0">
                    <a:pos x="0" y="80"/>
                  </a:cxn>
                  <a:cxn ang="0">
                    <a:pos x="0" y="69"/>
                  </a:cxn>
                  <a:cxn ang="0">
                    <a:pos x="0" y="54"/>
                  </a:cxn>
                  <a:cxn ang="0">
                    <a:pos x="4" y="43"/>
                  </a:cxn>
                  <a:cxn ang="0">
                    <a:pos x="8" y="32"/>
                  </a:cxn>
                  <a:cxn ang="0">
                    <a:pos x="15" y="21"/>
                  </a:cxn>
                  <a:cxn ang="0">
                    <a:pos x="26" y="14"/>
                  </a:cxn>
                  <a:cxn ang="0">
                    <a:pos x="33" y="7"/>
                  </a:cxn>
                  <a:cxn ang="0">
                    <a:pos x="48" y="3"/>
                  </a:cxn>
                  <a:cxn ang="0">
                    <a:pos x="59" y="0"/>
                  </a:cxn>
                </a:cxnLst>
                <a:rect l="0" t="0" r="r" b="b"/>
                <a:pathLst>
                  <a:path w="113" h="134">
                    <a:moveTo>
                      <a:pt x="59" y="11"/>
                    </a:moveTo>
                    <a:lnTo>
                      <a:pt x="51" y="11"/>
                    </a:lnTo>
                    <a:lnTo>
                      <a:pt x="44" y="14"/>
                    </a:lnTo>
                    <a:lnTo>
                      <a:pt x="37" y="21"/>
                    </a:lnTo>
                    <a:lnTo>
                      <a:pt x="30" y="29"/>
                    </a:lnTo>
                    <a:lnTo>
                      <a:pt x="30" y="40"/>
                    </a:lnTo>
                    <a:lnTo>
                      <a:pt x="26" y="54"/>
                    </a:lnTo>
                    <a:lnTo>
                      <a:pt x="84" y="54"/>
                    </a:lnTo>
                    <a:lnTo>
                      <a:pt x="84" y="40"/>
                    </a:lnTo>
                    <a:lnTo>
                      <a:pt x="84" y="29"/>
                    </a:lnTo>
                    <a:lnTo>
                      <a:pt x="81" y="25"/>
                    </a:lnTo>
                    <a:lnTo>
                      <a:pt x="77" y="18"/>
                    </a:lnTo>
                    <a:lnTo>
                      <a:pt x="73" y="14"/>
                    </a:lnTo>
                    <a:lnTo>
                      <a:pt x="66" y="11"/>
                    </a:lnTo>
                    <a:lnTo>
                      <a:pt x="59" y="11"/>
                    </a:lnTo>
                    <a:close/>
                    <a:moveTo>
                      <a:pt x="59" y="0"/>
                    </a:moveTo>
                    <a:lnTo>
                      <a:pt x="73" y="3"/>
                    </a:lnTo>
                    <a:lnTo>
                      <a:pt x="84" y="7"/>
                    </a:lnTo>
                    <a:lnTo>
                      <a:pt x="91" y="11"/>
                    </a:lnTo>
                    <a:lnTo>
                      <a:pt x="99" y="18"/>
                    </a:lnTo>
                    <a:lnTo>
                      <a:pt x="106" y="25"/>
                    </a:lnTo>
                    <a:lnTo>
                      <a:pt x="110" y="36"/>
                    </a:lnTo>
                    <a:lnTo>
                      <a:pt x="110" y="43"/>
                    </a:lnTo>
                    <a:lnTo>
                      <a:pt x="110" y="54"/>
                    </a:lnTo>
                    <a:lnTo>
                      <a:pt x="110" y="65"/>
                    </a:lnTo>
                    <a:lnTo>
                      <a:pt x="26" y="65"/>
                    </a:lnTo>
                    <a:lnTo>
                      <a:pt x="26" y="76"/>
                    </a:lnTo>
                    <a:lnTo>
                      <a:pt x="30" y="87"/>
                    </a:lnTo>
                    <a:lnTo>
                      <a:pt x="33" y="98"/>
                    </a:lnTo>
                    <a:lnTo>
                      <a:pt x="37" y="105"/>
                    </a:lnTo>
                    <a:lnTo>
                      <a:pt x="41" y="112"/>
                    </a:lnTo>
                    <a:lnTo>
                      <a:pt x="51" y="116"/>
                    </a:lnTo>
                    <a:lnTo>
                      <a:pt x="59" y="120"/>
                    </a:lnTo>
                    <a:lnTo>
                      <a:pt x="70" y="123"/>
                    </a:lnTo>
                    <a:lnTo>
                      <a:pt x="81" y="120"/>
                    </a:lnTo>
                    <a:lnTo>
                      <a:pt x="88" y="116"/>
                    </a:lnTo>
                    <a:lnTo>
                      <a:pt x="99" y="109"/>
                    </a:lnTo>
                    <a:lnTo>
                      <a:pt x="106" y="98"/>
                    </a:lnTo>
                    <a:lnTo>
                      <a:pt x="113" y="102"/>
                    </a:lnTo>
                    <a:lnTo>
                      <a:pt x="106" y="116"/>
                    </a:lnTo>
                    <a:lnTo>
                      <a:pt x="91" y="127"/>
                    </a:lnTo>
                    <a:lnTo>
                      <a:pt x="77" y="134"/>
                    </a:lnTo>
                    <a:lnTo>
                      <a:pt x="62" y="134"/>
                    </a:lnTo>
                    <a:lnTo>
                      <a:pt x="48" y="134"/>
                    </a:lnTo>
                    <a:lnTo>
                      <a:pt x="33" y="131"/>
                    </a:lnTo>
                    <a:lnTo>
                      <a:pt x="22" y="123"/>
                    </a:lnTo>
                    <a:lnTo>
                      <a:pt x="15" y="116"/>
                    </a:lnTo>
                    <a:lnTo>
                      <a:pt x="8" y="105"/>
                    </a:lnTo>
                    <a:lnTo>
                      <a:pt x="4" y="94"/>
                    </a:lnTo>
                    <a:lnTo>
                      <a:pt x="0" y="80"/>
                    </a:lnTo>
                    <a:lnTo>
                      <a:pt x="0" y="69"/>
                    </a:lnTo>
                    <a:lnTo>
                      <a:pt x="0" y="54"/>
                    </a:lnTo>
                    <a:lnTo>
                      <a:pt x="4" y="43"/>
                    </a:lnTo>
                    <a:lnTo>
                      <a:pt x="8" y="32"/>
                    </a:lnTo>
                    <a:lnTo>
                      <a:pt x="15" y="21"/>
                    </a:lnTo>
                    <a:lnTo>
                      <a:pt x="26" y="14"/>
                    </a:lnTo>
                    <a:lnTo>
                      <a:pt x="33" y="7"/>
                    </a:lnTo>
                    <a:lnTo>
                      <a:pt x="48" y="3"/>
                    </a:lnTo>
                    <a:lnTo>
                      <a:pt x="59"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88951" name="Freeform 183"/>
              <p:cNvSpPr>
                <a:spLocks/>
              </p:cNvSpPr>
              <p:nvPr/>
            </p:nvSpPr>
            <p:spPr bwMode="auto">
              <a:xfrm>
                <a:off x="3117" y="2875"/>
                <a:ext cx="98" cy="131"/>
              </a:xfrm>
              <a:custGeom>
                <a:avLst/>
                <a:gdLst/>
                <a:ahLst/>
                <a:cxnLst>
                  <a:cxn ang="0">
                    <a:pos x="80" y="0"/>
                  </a:cxn>
                  <a:cxn ang="0">
                    <a:pos x="87" y="3"/>
                  </a:cxn>
                  <a:cxn ang="0">
                    <a:pos x="94" y="7"/>
                  </a:cxn>
                  <a:cxn ang="0">
                    <a:pos x="98" y="14"/>
                  </a:cxn>
                  <a:cxn ang="0">
                    <a:pos x="98" y="21"/>
                  </a:cxn>
                  <a:cxn ang="0">
                    <a:pos x="98" y="29"/>
                  </a:cxn>
                  <a:cxn ang="0">
                    <a:pos x="94" y="32"/>
                  </a:cxn>
                  <a:cxn ang="0">
                    <a:pos x="91" y="36"/>
                  </a:cxn>
                  <a:cxn ang="0">
                    <a:pos x="87" y="36"/>
                  </a:cxn>
                  <a:cxn ang="0">
                    <a:pos x="80" y="36"/>
                  </a:cxn>
                  <a:cxn ang="0">
                    <a:pos x="76" y="32"/>
                  </a:cxn>
                  <a:cxn ang="0">
                    <a:pos x="73" y="29"/>
                  </a:cxn>
                  <a:cxn ang="0">
                    <a:pos x="73" y="25"/>
                  </a:cxn>
                  <a:cxn ang="0">
                    <a:pos x="73" y="21"/>
                  </a:cxn>
                  <a:cxn ang="0">
                    <a:pos x="73" y="14"/>
                  </a:cxn>
                  <a:cxn ang="0">
                    <a:pos x="65" y="18"/>
                  </a:cxn>
                  <a:cxn ang="0">
                    <a:pos x="58" y="21"/>
                  </a:cxn>
                  <a:cxn ang="0">
                    <a:pos x="51" y="25"/>
                  </a:cxn>
                  <a:cxn ang="0">
                    <a:pos x="43" y="36"/>
                  </a:cxn>
                  <a:cxn ang="0">
                    <a:pos x="43" y="109"/>
                  </a:cxn>
                  <a:cxn ang="0">
                    <a:pos x="47" y="116"/>
                  </a:cxn>
                  <a:cxn ang="0">
                    <a:pos x="51" y="120"/>
                  </a:cxn>
                  <a:cxn ang="0">
                    <a:pos x="58" y="123"/>
                  </a:cxn>
                  <a:cxn ang="0">
                    <a:pos x="69" y="123"/>
                  </a:cxn>
                  <a:cxn ang="0">
                    <a:pos x="69" y="131"/>
                  </a:cxn>
                  <a:cxn ang="0">
                    <a:pos x="0" y="131"/>
                  </a:cxn>
                  <a:cxn ang="0">
                    <a:pos x="0" y="123"/>
                  </a:cxn>
                  <a:cxn ang="0">
                    <a:pos x="7" y="123"/>
                  </a:cxn>
                  <a:cxn ang="0">
                    <a:pos x="14" y="123"/>
                  </a:cxn>
                  <a:cxn ang="0">
                    <a:pos x="14" y="120"/>
                  </a:cxn>
                  <a:cxn ang="0">
                    <a:pos x="18" y="120"/>
                  </a:cxn>
                  <a:cxn ang="0">
                    <a:pos x="22" y="112"/>
                  </a:cxn>
                  <a:cxn ang="0">
                    <a:pos x="22" y="32"/>
                  </a:cxn>
                  <a:cxn ang="0">
                    <a:pos x="18" y="25"/>
                  </a:cxn>
                  <a:cxn ang="0">
                    <a:pos x="14" y="18"/>
                  </a:cxn>
                  <a:cxn ang="0">
                    <a:pos x="7" y="14"/>
                  </a:cxn>
                  <a:cxn ang="0">
                    <a:pos x="0" y="14"/>
                  </a:cxn>
                  <a:cxn ang="0">
                    <a:pos x="0" y="7"/>
                  </a:cxn>
                  <a:cxn ang="0">
                    <a:pos x="43" y="3"/>
                  </a:cxn>
                  <a:cxn ang="0">
                    <a:pos x="43" y="3"/>
                  </a:cxn>
                  <a:cxn ang="0">
                    <a:pos x="43" y="21"/>
                  </a:cxn>
                  <a:cxn ang="0">
                    <a:pos x="43" y="21"/>
                  </a:cxn>
                  <a:cxn ang="0">
                    <a:pos x="54" y="14"/>
                  </a:cxn>
                  <a:cxn ang="0">
                    <a:pos x="62" y="7"/>
                  </a:cxn>
                  <a:cxn ang="0">
                    <a:pos x="73" y="3"/>
                  </a:cxn>
                  <a:cxn ang="0">
                    <a:pos x="80" y="0"/>
                  </a:cxn>
                </a:cxnLst>
                <a:rect l="0" t="0" r="r" b="b"/>
                <a:pathLst>
                  <a:path w="98" h="131">
                    <a:moveTo>
                      <a:pt x="80" y="0"/>
                    </a:moveTo>
                    <a:lnTo>
                      <a:pt x="87" y="3"/>
                    </a:lnTo>
                    <a:lnTo>
                      <a:pt x="94" y="7"/>
                    </a:lnTo>
                    <a:lnTo>
                      <a:pt x="98" y="14"/>
                    </a:lnTo>
                    <a:lnTo>
                      <a:pt x="98" y="21"/>
                    </a:lnTo>
                    <a:lnTo>
                      <a:pt x="98" y="29"/>
                    </a:lnTo>
                    <a:lnTo>
                      <a:pt x="94" y="32"/>
                    </a:lnTo>
                    <a:lnTo>
                      <a:pt x="91" y="36"/>
                    </a:lnTo>
                    <a:lnTo>
                      <a:pt x="87" y="36"/>
                    </a:lnTo>
                    <a:lnTo>
                      <a:pt x="80" y="36"/>
                    </a:lnTo>
                    <a:lnTo>
                      <a:pt x="76" y="32"/>
                    </a:lnTo>
                    <a:lnTo>
                      <a:pt x="73" y="29"/>
                    </a:lnTo>
                    <a:lnTo>
                      <a:pt x="73" y="25"/>
                    </a:lnTo>
                    <a:lnTo>
                      <a:pt x="73" y="21"/>
                    </a:lnTo>
                    <a:lnTo>
                      <a:pt x="73" y="14"/>
                    </a:lnTo>
                    <a:lnTo>
                      <a:pt x="65" y="18"/>
                    </a:lnTo>
                    <a:lnTo>
                      <a:pt x="58" y="21"/>
                    </a:lnTo>
                    <a:lnTo>
                      <a:pt x="51" y="25"/>
                    </a:lnTo>
                    <a:lnTo>
                      <a:pt x="43" y="36"/>
                    </a:lnTo>
                    <a:lnTo>
                      <a:pt x="43" y="109"/>
                    </a:lnTo>
                    <a:lnTo>
                      <a:pt x="47" y="116"/>
                    </a:lnTo>
                    <a:lnTo>
                      <a:pt x="51" y="120"/>
                    </a:lnTo>
                    <a:lnTo>
                      <a:pt x="58" y="123"/>
                    </a:lnTo>
                    <a:lnTo>
                      <a:pt x="69" y="123"/>
                    </a:lnTo>
                    <a:lnTo>
                      <a:pt x="69" y="131"/>
                    </a:lnTo>
                    <a:lnTo>
                      <a:pt x="0" y="131"/>
                    </a:lnTo>
                    <a:lnTo>
                      <a:pt x="0" y="123"/>
                    </a:lnTo>
                    <a:lnTo>
                      <a:pt x="7" y="123"/>
                    </a:lnTo>
                    <a:lnTo>
                      <a:pt x="14" y="123"/>
                    </a:lnTo>
                    <a:lnTo>
                      <a:pt x="14" y="120"/>
                    </a:lnTo>
                    <a:lnTo>
                      <a:pt x="18" y="120"/>
                    </a:lnTo>
                    <a:lnTo>
                      <a:pt x="22" y="112"/>
                    </a:lnTo>
                    <a:lnTo>
                      <a:pt x="22" y="32"/>
                    </a:lnTo>
                    <a:lnTo>
                      <a:pt x="18" y="25"/>
                    </a:lnTo>
                    <a:lnTo>
                      <a:pt x="14" y="18"/>
                    </a:lnTo>
                    <a:lnTo>
                      <a:pt x="7" y="14"/>
                    </a:lnTo>
                    <a:lnTo>
                      <a:pt x="0" y="14"/>
                    </a:lnTo>
                    <a:lnTo>
                      <a:pt x="0" y="7"/>
                    </a:lnTo>
                    <a:lnTo>
                      <a:pt x="43" y="3"/>
                    </a:lnTo>
                    <a:lnTo>
                      <a:pt x="43" y="3"/>
                    </a:lnTo>
                    <a:lnTo>
                      <a:pt x="43" y="21"/>
                    </a:lnTo>
                    <a:lnTo>
                      <a:pt x="43" y="21"/>
                    </a:lnTo>
                    <a:lnTo>
                      <a:pt x="54" y="14"/>
                    </a:lnTo>
                    <a:lnTo>
                      <a:pt x="62" y="7"/>
                    </a:lnTo>
                    <a:lnTo>
                      <a:pt x="73" y="3"/>
                    </a:lnTo>
                    <a:lnTo>
                      <a:pt x="8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88952" name="Freeform 184"/>
              <p:cNvSpPr>
                <a:spLocks noEditPoints="1"/>
              </p:cNvSpPr>
              <p:nvPr/>
            </p:nvSpPr>
            <p:spPr bwMode="auto">
              <a:xfrm>
                <a:off x="196" y="5578"/>
                <a:ext cx="175" cy="182"/>
              </a:xfrm>
              <a:custGeom>
                <a:avLst/>
                <a:gdLst/>
                <a:ahLst/>
                <a:cxnLst>
                  <a:cxn ang="0">
                    <a:pos x="73" y="11"/>
                  </a:cxn>
                  <a:cxn ang="0">
                    <a:pos x="62" y="11"/>
                  </a:cxn>
                  <a:cxn ang="0">
                    <a:pos x="51" y="11"/>
                  </a:cxn>
                  <a:cxn ang="0">
                    <a:pos x="51" y="153"/>
                  </a:cxn>
                  <a:cxn ang="0">
                    <a:pos x="55" y="160"/>
                  </a:cxn>
                  <a:cxn ang="0">
                    <a:pos x="59" y="168"/>
                  </a:cxn>
                  <a:cxn ang="0">
                    <a:pos x="66" y="171"/>
                  </a:cxn>
                  <a:cxn ang="0">
                    <a:pos x="80" y="171"/>
                  </a:cxn>
                  <a:cxn ang="0">
                    <a:pos x="95" y="171"/>
                  </a:cxn>
                  <a:cxn ang="0">
                    <a:pos x="109" y="168"/>
                  </a:cxn>
                  <a:cxn ang="0">
                    <a:pos x="120" y="160"/>
                  </a:cxn>
                  <a:cxn ang="0">
                    <a:pos x="128" y="149"/>
                  </a:cxn>
                  <a:cxn ang="0">
                    <a:pos x="135" y="139"/>
                  </a:cxn>
                  <a:cxn ang="0">
                    <a:pos x="142" y="124"/>
                  </a:cxn>
                  <a:cxn ang="0">
                    <a:pos x="142" y="109"/>
                  </a:cxn>
                  <a:cxn ang="0">
                    <a:pos x="146" y="91"/>
                  </a:cxn>
                  <a:cxn ang="0">
                    <a:pos x="142" y="73"/>
                  </a:cxn>
                  <a:cxn ang="0">
                    <a:pos x="139" y="58"/>
                  </a:cxn>
                  <a:cxn ang="0">
                    <a:pos x="131" y="44"/>
                  </a:cxn>
                  <a:cxn ang="0">
                    <a:pos x="124" y="33"/>
                  </a:cxn>
                  <a:cxn ang="0">
                    <a:pos x="113" y="22"/>
                  </a:cxn>
                  <a:cxn ang="0">
                    <a:pos x="102" y="15"/>
                  </a:cxn>
                  <a:cxn ang="0">
                    <a:pos x="88" y="11"/>
                  </a:cxn>
                  <a:cxn ang="0">
                    <a:pos x="73" y="11"/>
                  </a:cxn>
                  <a:cxn ang="0">
                    <a:pos x="0" y="0"/>
                  </a:cxn>
                  <a:cxn ang="0">
                    <a:pos x="80" y="0"/>
                  </a:cxn>
                  <a:cxn ang="0">
                    <a:pos x="99" y="0"/>
                  </a:cxn>
                  <a:cxn ang="0">
                    <a:pos x="113" y="4"/>
                  </a:cxn>
                  <a:cxn ang="0">
                    <a:pos x="128" y="11"/>
                  </a:cxn>
                  <a:cxn ang="0">
                    <a:pos x="142" y="18"/>
                  </a:cxn>
                  <a:cxn ang="0">
                    <a:pos x="157" y="33"/>
                  </a:cxn>
                  <a:cxn ang="0">
                    <a:pos x="168" y="48"/>
                  </a:cxn>
                  <a:cxn ang="0">
                    <a:pos x="171" y="62"/>
                  </a:cxn>
                  <a:cxn ang="0">
                    <a:pos x="175" y="77"/>
                  </a:cxn>
                  <a:cxn ang="0">
                    <a:pos x="175" y="91"/>
                  </a:cxn>
                  <a:cxn ang="0">
                    <a:pos x="175" y="106"/>
                  </a:cxn>
                  <a:cxn ang="0">
                    <a:pos x="171" y="120"/>
                  </a:cxn>
                  <a:cxn ang="0">
                    <a:pos x="168" y="131"/>
                  </a:cxn>
                  <a:cxn ang="0">
                    <a:pos x="157" y="149"/>
                  </a:cxn>
                  <a:cxn ang="0">
                    <a:pos x="146" y="160"/>
                  </a:cxn>
                  <a:cxn ang="0">
                    <a:pos x="128" y="171"/>
                  </a:cxn>
                  <a:cxn ang="0">
                    <a:pos x="113" y="179"/>
                  </a:cxn>
                  <a:cxn ang="0">
                    <a:pos x="95" y="182"/>
                  </a:cxn>
                  <a:cxn ang="0">
                    <a:pos x="77" y="182"/>
                  </a:cxn>
                  <a:cxn ang="0">
                    <a:pos x="0" y="182"/>
                  </a:cxn>
                  <a:cxn ang="0">
                    <a:pos x="0" y="175"/>
                  </a:cxn>
                  <a:cxn ang="0">
                    <a:pos x="8" y="175"/>
                  </a:cxn>
                  <a:cxn ang="0">
                    <a:pos x="15" y="171"/>
                  </a:cxn>
                  <a:cxn ang="0">
                    <a:pos x="19" y="171"/>
                  </a:cxn>
                  <a:cxn ang="0">
                    <a:pos x="19" y="171"/>
                  </a:cxn>
                  <a:cxn ang="0">
                    <a:pos x="22" y="168"/>
                  </a:cxn>
                  <a:cxn ang="0">
                    <a:pos x="26" y="160"/>
                  </a:cxn>
                  <a:cxn ang="0">
                    <a:pos x="26" y="26"/>
                  </a:cxn>
                  <a:cxn ang="0">
                    <a:pos x="22" y="18"/>
                  </a:cxn>
                  <a:cxn ang="0">
                    <a:pos x="22" y="15"/>
                  </a:cxn>
                  <a:cxn ang="0">
                    <a:pos x="19" y="11"/>
                  </a:cxn>
                  <a:cxn ang="0">
                    <a:pos x="8" y="8"/>
                  </a:cxn>
                  <a:cxn ang="0">
                    <a:pos x="0" y="8"/>
                  </a:cxn>
                  <a:cxn ang="0">
                    <a:pos x="0" y="0"/>
                  </a:cxn>
                </a:cxnLst>
                <a:rect l="0" t="0" r="r" b="b"/>
                <a:pathLst>
                  <a:path w="175" h="182">
                    <a:moveTo>
                      <a:pt x="73" y="11"/>
                    </a:moveTo>
                    <a:lnTo>
                      <a:pt x="62" y="11"/>
                    </a:lnTo>
                    <a:lnTo>
                      <a:pt x="51" y="11"/>
                    </a:lnTo>
                    <a:lnTo>
                      <a:pt x="51" y="153"/>
                    </a:lnTo>
                    <a:lnTo>
                      <a:pt x="55" y="160"/>
                    </a:lnTo>
                    <a:lnTo>
                      <a:pt x="59" y="168"/>
                    </a:lnTo>
                    <a:lnTo>
                      <a:pt x="66" y="171"/>
                    </a:lnTo>
                    <a:lnTo>
                      <a:pt x="80" y="171"/>
                    </a:lnTo>
                    <a:lnTo>
                      <a:pt x="95" y="171"/>
                    </a:lnTo>
                    <a:lnTo>
                      <a:pt x="109" y="168"/>
                    </a:lnTo>
                    <a:lnTo>
                      <a:pt x="120" y="160"/>
                    </a:lnTo>
                    <a:lnTo>
                      <a:pt x="128" y="149"/>
                    </a:lnTo>
                    <a:lnTo>
                      <a:pt x="135" y="139"/>
                    </a:lnTo>
                    <a:lnTo>
                      <a:pt x="142" y="124"/>
                    </a:lnTo>
                    <a:lnTo>
                      <a:pt x="142" y="109"/>
                    </a:lnTo>
                    <a:lnTo>
                      <a:pt x="146" y="91"/>
                    </a:lnTo>
                    <a:lnTo>
                      <a:pt x="142" y="73"/>
                    </a:lnTo>
                    <a:lnTo>
                      <a:pt x="139" y="58"/>
                    </a:lnTo>
                    <a:lnTo>
                      <a:pt x="131" y="44"/>
                    </a:lnTo>
                    <a:lnTo>
                      <a:pt x="124" y="33"/>
                    </a:lnTo>
                    <a:lnTo>
                      <a:pt x="113" y="22"/>
                    </a:lnTo>
                    <a:lnTo>
                      <a:pt x="102" y="15"/>
                    </a:lnTo>
                    <a:lnTo>
                      <a:pt x="88" y="11"/>
                    </a:lnTo>
                    <a:lnTo>
                      <a:pt x="73" y="11"/>
                    </a:lnTo>
                    <a:close/>
                    <a:moveTo>
                      <a:pt x="0" y="0"/>
                    </a:moveTo>
                    <a:lnTo>
                      <a:pt x="80" y="0"/>
                    </a:lnTo>
                    <a:lnTo>
                      <a:pt x="99" y="0"/>
                    </a:lnTo>
                    <a:lnTo>
                      <a:pt x="113" y="4"/>
                    </a:lnTo>
                    <a:lnTo>
                      <a:pt x="128" y="11"/>
                    </a:lnTo>
                    <a:lnTo>
                      <a:pt x="142" y="18"/>
                    </a:lnTo>
                    <a:lnTo>
                      <a:pt x="157" y="33"/>
                    </a:lnTo>
                    <a:lnTo>
                      <a:pt x="168" y="48"/>
                    </a:lnTo>
                    <a:lnTo>
                      <a:pt x="171" y="62"/>
                    </a:lnTo>
                    <a:lnTo>
                      <a:pt x="175" y="77"/>
                    </a:lnTo>
                    <a:lnTo>
                      <a:pt x="175" y="91"/>
                    </a:lnTo>
                    <a:lnTo>
                      <a:pt x="175" y="106"/>
                    </a:lnTo>
                    <a:lnTo>
                      <a:pt x="171" y="120"/>
                    </a:lnTo>
                    <a:lnTo>
                      <a:pt x="168" y="131"/>
                    </a:lnTo>
                    <a:lnTo>
                      <a:pt x="157" y="149"/>
                    </a:lnTo>
                    <a:lnTo>
                      <a:pt x="146" y="160"/>
                    </a:lnTo>
                    <a:lnTo>
                      <a:pt x="128" y="171"/>
                    </a:lnTo>
                    <a:lnTo>
                      <a:pt x="113" y="179"/>
                    </a:lnTo>
                    <a:lnTo>
                      <a:pt x="95" y="182"/>
                    </a:lnTo>
                    <a:lnTo>
                      <a:pt x="77" y="182"/>
                    </a:lnTo>
                    <a:lnTo>
                      <a:pt x="0" y="182"/>
                    </a:lnTo>
                    <a:lnTo>
                      <a:pt x="0" y="175"/>
                    </a:lnTo>
                    <a:lnTo>
                      <a:pt x="8" y="175"/>
                    </a:lnTo>
                    <a:lnTo>
                      <a:pt x="15" y="171"/>
                    </a:lnTo>
                    <a:lnTo>
                      <a:pt x="19" y="171"/>
                    </a:lnTo>
                    <a:lnTo>
                      <a:pt x="19" y="171"/>
                    </a:lnTo>
                    <a:lnTo>
                      <a:pt x="22" y="168"/>
                    </a:lnTo>
                    <a:lnTo>
                      <a:pt x="26" y="160"/>
                    </a:lnTo>
                    <a:lnTo>
                      <a:pt x="26" y="26"/>
                    </a:lnTo>
                    <a:lnTo>
                      <a:pt x="22" y="18"/>
                    </a:lnTo>
                    <a:lnTo>
                      <a:pt x="22" y="15"/>
                    </a:lnTo>
                    <a:lnTo>
                      <a:pt x="19" y="11"/>
                    </a:lnTo>
                    <a:lnTo>
                      <a:pt x="8" y="8"/>
                    </a:lnTo>
                    <a:lnTo>
                      <a:pt x="0" y="8"/>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88953" name="Freeform 185"/>
              <p:cNvSpPr>
                <a:spLocks/>
              </p:cNvSpPr>
              <p:nvPr/>
            </p:nvSpPr>
            <p:spPr bwMode="auto">
              <a:xfrm>
                <a:off x="386" y="5633"/>
                <a:ext cx="141" cy="131"/>
              </a:xfrm>
              <a:custGeom>
                <a:avLst/>
                <a:gdLst/>
                <a:ahLst/>
                <a:cxnLst>
                  <a:cxn ang="0">
                    <a:pos x="43" y="0"/>
                  </a:cxn>
                  <a:cxn ang="0">
                    <a:pos x="43" y="0"/>
                  </a:cxn>
                  <a:cxn ang="0">
                    <a:pos x="43" y="91"/>
                  </a:cxn>
                  <a:cxn ang="0">
                    <a:pos x="47" y="102"/>
                  </a:cxn>
                  <a:cxn ang="0">
                    <a:pos x="50" y="109"/>
                  </a:cxn>
                  <a:cxn ang="0">
                    <a:pos x="58" y="116"/>
                  </a:cxn>
                  <a:cxn ang="0">
                    <a:pos x="65" y="116"/>
                  </a:cxn>
                  <a:cxn ang="0">
                    <a:pos x="72" y="116"/>
                  </a:cxn>
                  <a:cxn ang="0">
                    <a:pos x="80" y="116"/>
                  </a:cxn>
                  <a:cxn ang="0">
                    <a:pos x="87" y="109"/>
                  </a:cxn>
                  <a:cxn ang="0">
                    <a:pos x="94" y="105"/>
                  </a:cxn>
                  <a:cxn ang="0">
                    <a:pos x="98" y="98"/>
                  </a:cxn>
                  <a:cxn ang="0">
                    <a:pos x="98" y="25"/>
                  </a:cxn>
                  <a:cxn ang="0">
                    <a:pos x="98" y="18"/>
                  </a:cxn>
                  <a:cxn ang="0">
                    <a:pos x="90" y="14"/>
                  </a:cxn>
                  <a:cxn ang="0">
                    <a:pos x="83" y="11"/>
                  </a:cxn>
                  <a:cxn ang="0">
                    <a:pos x="76" y="11"/>
                  </a:cxn>
                  <a:cxn ang="0">
                    <a:pos x="76" y="3"/>
                  </a:cxn>
                  <a:cxn ang="0">
                    <a:pos x="120" y="0"/>
                  </a:cxn>
                  <a:cxn ang="0">
                    <a:pos x="123" y="0"/>
                  </a:cxn>
                  <a:cxn ang="0">
                    <a:pos x="123" y="102"/>
                  </a:cxn>
                  <a:cxn ang="0">
                    <a:pos x="123" y="109"/>
                  </a:cxn>
                  <a:cxn ang="0">
                    <a:pos x="130" y="116"/>
                  </a:cxn>
                  <a:cxn ang="0">
                    <a:pos x="134" y="116"/>
                  </a:cxn>
                  <a:cxn ang="0">
                    <a:pos x="141" y="116"/>
                  </a:cxn>
                  <a:cxn ang="0">
                    <a:pos x="141" y="127"/>
                  </a:cxn>
                  <a:cxn ang="0">
                    <a:pos x="101" y="127"/>
                  </a:cxn>
                  <a:cxn ang="0">
                    <a:pos x="98" y="127"/>
                  </a:cxn>
                  <a:cxn ang="0">
                    <a:pos x="98" y="109"/>
                  </a:cxn>
                  <a:cxn ang="0">
                    <a:pos x="98" y="109"/>
                  </a:cxn>
                  <a:cxn ang="0">
                    <a:pos x="90" y="116"/>
                  </a:cxn>
                  <a:cxn ang="0">
                    <a:pos x="83" y="124"/>
                  </a:cxn>
                  <a:cxn ang="0">
                    <a:pos x="72" y="131"/>
                  </a:cxn>
                  <a:cxn ang="0">
                    <a:pos x="65" y="131"/>
                  </a:cxn>
                  <a:cxn ang="0">
                    <a:pos x="54" y="131"/>
                  </a:cxn>
                  <a:cxn ang="0">
                    <a:pos x="43" y="131"/>
                  </a:cxn>
                  <a:cxn ang="0">
                    <a:pos x="36" y="127"/>
                  </a:cxn>
                  <a:cxn ang="0">
                    <a:pos x="29" y="120"/>
                  </a:cxn>
                  <a:cxn ang="0">
                    <a:pos x="25" y="113"/>
                  </a:cxn>
                  <a:cxn ang="0">
                    <a:pos x="21" y="102"/>
                  </a:cxn>
                  <a:cxn ang="0">
                    <a:pos x="21" y="87"/>
                  </a:cxn>
                  <a:cxn ang="0">
                    <a:pos x="21" y="25"/>
                  </a:cxn>
                  <a:cxn ang="0">
                    <a:pos x="18" y="18"/>
                  </a:cxn>
                  <a:cxn ang="0">
                    <a:pos x="14" y="14"/>
                  </a:cxn>
                  <a:cxn ang="0">
                    <a:pos x="7" y="11"/>
                  </a:cxn>
                  <a:cxn ang="0">
                    <a:pos x="0" y="11"/>
                  </a:cxn>
                  <a:cxn ang="0">
                    <a:pos x="0" y="3"/>
                  </a:cxn>
                  <a:cxn ang="0">
                    <a:pos x="43" y="0"/>
                  </a:cxn>
                </a:cxnLst>
                <a:rect l="0" t="0" r="r" b="b"/>
                <a:pathLst>
                  <a:path w="141" h="131">
                    <a:moveTo>
                      <a:pt x="43" y="0"/>
                    </a:moveTo>
                    <a:lnTo>
                      <a:pt x="43" y="0"/>
                    </a:lnTo>
                    <a:lnTo>
                      <a:pt x="43" y="91"/>
                    </a:lnTo>
                    <a:lnTo>
                      <a:pt x="47" y="102"/>
                    </a:lnTo>
                    <a:lnTo>
                      <a:pt x="50" y="109"/>
                    </a:lnTo>
                    <a:lnTo>
                      <a:pt x="58" y="116"/>
                    </a:lnTo>
                    <a:lnTo>
                      <a:pt x="65" y="116"/>
                    </a:lnTo>
                    <a:lnTo>
                      <a:pt x="72" y="116"/>
                    </a:lnTo>
                    <a:lnTo>
                      <a:pt x="80" y="116"/>
                    </a:lnTo>
                    <a:lnTo>
                      <a:pt x="87" y="109"/>
                    </a:lnTo>
                    <a:lnTo>
                      <a:pt x="94" y="105"/>
                    </a:lnTo>
                    <a:lnTo>
                      <a:pt x="98" y="98"/>
                    </a:lnTo>
                    <a:lnTo>
                      <a:pt x="98" y="25"/>
                    </a:lnTo>
                    <a:lnTo>
                      <a:pt x="98" y="18"/>
                    </a:lnTo>
                    <a:lnTo>
                      <a:pt x="90" y="14"/>
                    </a:lnTo>
                    <a:lnTo>
                      <a:pt x="83" y="11"/>
                    </a:lnTo>
                    <a:lnTo>
                      <a:pt x="76" y="11"/>
                    </a:lnTo>
                    <a:lnTo>
                      <a:pt x="76" y="3"/>
                    </a:lnTo>
                    <a:lnTo>
                      <a:pt x="120" y="0"/>
                    </a:lnTo>
                    <a:lnTo>
                      <a:pt x="123" y="0"/>
                    </a:lnTo>
                    <a:lnTo>
                      <a:pt x="123" y="102"/>
                    </a:lnTo>
                    <a:lnTo>
                      <a:pt x="123" y="109"/>
                    </a:lnTo>
                    <a:lnTo>
                      <a:pt x="130" y="116"/>
                    </a:lnTo>
                    <a:lnTo>
                      <a:pt x="134" y="116"/>
                    </a:lnTo>
                    <a:lnTo>
                      <a:pt x="141" y="116"/>
                    </a:lnTo>
                    <a:lnTo>
                      <a:pt x="141" y="127"/>
                    </a:lnTo>
                    <a:lnTo>
                      <a:pt x="101" y="127"/>
                    </a:lnTo>
                    <a:lnTo>
                      <a:pt x="98" y="127"/>
                    </a:lnTo>
                    <a:lnTo>
                      <a:pt x="98" y="109"/>
                    </a:lnTo>
                    <a:lnTo>
                      <a:pt x="98" y="109"/>
                    </a:lnTo>
                    <a:lnTo>
                      <a:pt x="90" y="116"/>
                    </a:lnTo>
                    <a:lnTo>
                      <a:pt x="83" y="124"/>
                    </a:lnTo>
                    <a:lnTo>
                      <a:pt x="72" y="131"/>
                    </a:lnTo>
                    <a:lnTo>
                      <a:pt x="65" y="131"/>
                    </a:lnTo>
                    <a:lnTo>
                      <a:pt x="54" y="131"/>
                    </a:lnTo>
                    <a:lnTo>
                      <a:pt x="43" y="131"/>
                    </a:lnTo>
                    <a:lnTo>
                      <a:pt x="36" y="127"/>
                    </a:lnTo>
                    <a:lnTo>
                      <a:pt x="29" y="120"/>
                    </a:lnTo>
                    <a:lnTo>
                      <a:pt x="25" y="113"/>
                    </a:lnTo>
                    <a:lnTo>
                      <a:pt x="21" y="102"/>
                    </a:lnTo>
                    <a:lnTo>
                      <a:pt x="21" y="87"/>
                    </a:lnTo>
                    <a:lnTo>
                      <a:pt x="21" y="25"/>
                    </a:lnTo>
                    <a:lnTo>
                      <a:pt x="18" y="18"/>
                    </a:lnTo>
                    <a:lnTo>
                      <a:pt x="14" y="14"/>
                    </a:lnTo>
                    <a:lnTo>
                      <a:pt x="7" y="11"/>
                    </a:lnTo>
                    <a:lnTo>
                      <a:pt x="0" y="11"/>
                    </a:lnTo>
                    <a:lnTo>
                      <a:pt x="0" y="3"/>
                    </a:lnTo>
                    <a:lnTo>
                      <a:pt x="43"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88954" name="Freeform 186"/>
              <p:cNvSpPr>
                <a:spLocks noEditPoints="1"/>
              </p:cNvSpPr>
              <p:nvPr/>
            </p:nvSpPr>
            <p:spPr bwMode="auto">
              <a:xfrm>
                <a:off x="546" y="5629"/>
                <a:ext cx="123" cy="135"/>
              </a:xfrm>
              <a:custGeom>
                <a:avLst/>
                <a:gdLst/>
                <a:ahLst/>
                <a:cxnLst>
                  <a:cxn ang="0">
                    <a:pos x="61" y="11"/>
                  </a:cxn>
                  <a:cxn ang="0">
                    <a:pos x="50" y="11"/>
                  </a:cxn>
                  <a:cxn ang="0">
                    <a:pos x="43" y="15"/>
                  </a:cxn>
                  <a:cxn ang="0">
                    <a:pos x="36" y="22"/>
                  </a:cxn>
                  <a:cxn ang="0">
                    <a:pos x="32" y="29"/>
                  </a:cxn>
                  <a:cxn ang="0">
                    <a:pos x="29" y="37"/>
                  </a:cxn>
                  <a:cxn ang="0">
                    <a:pos x="25" y="48"/>
                  </a:cxn>
                  <a:cxn ang="0">
                    <a:pos x="25" y="66"/>
                  </a:cxn>
                  <a:cxn ang="0">
                    <a:pos x="25" y="77"/>
                  </a:cxn>
                  <a:cxn ang="0">
                    <a:pos x="25" y="91"/>
                  </a:cxn>
                  <a:cxn ang="0">
                    <a:pos x="29" y="98"/>
                  </a:cxn>
                  <a:cxn ang="0">
                    <a:pos x="32" y="109"/>
                  </a:cxn>
                  <a:cxn ang="0">
                    <a:pos x="40" y="117"/>
                  </a:cxn>
                  <a:cxn ang="0">
                    <a:pos x="43" y="120"/>
                  </a:cxn>
                  <a:cxn ang="0">
                    <a:pos x="50" y="124"/>
                  </a:cxn>
                  <a:cxn ang="0">
                    <a:pos x="61" y="128"/>
                  </a:cxn>
                  <a:cxn ang="0">
                    <a:pos x="72" y="124"/>
                  </a:cxn>
                  <a:cxn ang="0">
                    <a:pos x="80" y="120"/>
                  </a:cxn>
                  <a:cxn ang="0">
                    <a:pos x="87" y="109"/>
                  </a:cxn>
                  <a:cxn ang="0">
                    <a:pos x="90" y="98"/>
                  </a:cxn>
                  <a:cxn ang="0">
                    <a:pos x="94" y="84"/>
                  </a:cxn>
                  <a:cxn ang="0">
                    <a:pos x="98" y="66"/>
                  </a:cxn>
                  <a:cxn ang="0">
                    <a:pos x="94" y="48"/>
                  </a:cxn>
                  <a:cxn ang="0">
                    <a:pos x="90" y="37"/>
                  </a:cxn>
                  <a:cxn ang="0">
                    <a:pos x="87" y="29"/>
                  </a:cxn>
                  <a:cxn ang="0">
                    <a:pos x="83" y="22"/>
                  </a:cxn>
                  <a:cxn ang="0">
                    <a:pos x="76" y="15"/>
                  </a:cxn>
                  <a:cxn ang="0">
                    <a:pos x="69" y="11"/>
                  </a:cxn>
                  <a:cxn ang="0">
                    <a:pos x="61" y="11"/>
                  </a:cxn>
                  <a:cxn ang="0">
                    <a:pos x="61" y="0"/>
                  </a:cxn>
                  <a:cxn ang="0">
                    <a:pos x="80" y="4"/>
                  </a:cxn>
                  <a:cxn ang="0">
                    <a:pos x="94" y="7"/>
                  </a:cxn>
                  <a:cxn ang="0">
                    <a:pos x="105" y="18"/>
                  </a:cxn>
                  <a:cxn ang="0">
                    <a:pos x="116" y="33"/>
                  </a:cxn>
                  <a:cxn ang="0">
                    <a:pos x="120" y="48"/>
                  </a:cxn>
                  <a:cxn ang="0">
                    <a:pos x="123" y="66"/>
                  </a:cxn>
                  <a:cxn ang="0">
                    <a:pos x="123" y="80"/>
                  </a:cxn>
                  <a:cxn ang="0">
                    <a:pos x="120" y="95"/>
                  </a:cxn>
                  <a:cxn ang="0">
                    <a:pos x="112" y="106"/>
                  </a:cxn>
                  <a:cxn ang="0">
                    <a:pos x="105" y="117"/>
                  </a:cxn>
                  <a:cxn ang="0">
                    <a:pos x="98" y="124"/>
                  </a:cxn>
                  <a:cxn ang="0">
                    <a:pos x="87" y="131"/>
                  </a:cxn>
                  <a:cxn ang="0">
                    <a:pos x="72" y="135"/>
                  </a:cxn>
                  <a:cxn ang="0">
                    <a:pos x="58" y="135"/>
                  </a:cxn>
                  <a:cxn ang="0">
                    <a:pos x="47" y="135"/>
                  </a:cxn>
                  <a:cxn ang="0">
                    <a:pos x="36" y="131"/>
                  </a:cxn>
                  <a:cxn ang="0">
                    <a:pos x="25" y="128"/>
                  </a:cxn>
                  <a:cxn ang="0">
                    <a:pos x="18" y="117"/>
                  </a:cxn>
                  <a:cxn ang="0">
                    <a:pos x="10" y="109"/>
                  </a:cxn>
                  <a:cxn ang="0">
                    <a:pos x="3" y="98"/>
                  </a:cxn>
                  <a:cxn ang="0">
                    <a:pos x="0" y="84"/>
                  </a:cxn>
                  <a:cxn ang="0">
                    <a:pos x="0" y="69"/>
                  </a:cxn>
                  <a:cxn ang="0">
                    <a:pos x="0" y="51"/>
                  </a:cxn>
                  <a:cxn ang="0">
                    <a:pos x="7" y="33"/>
                  </a:cxn>
                  <a:cxn ang="0">
                    <a:pos x="14" y="18"/>
                  </a:cxn>
                  <a:cxn ang="0">
                    <a:pos x="29" y="7"/>
                  </a:cxn>
                  <a:cxn ang="0">
                    <a:pos x="43" y="4"/>
                  </a:cxn>
                  <a:cxn ang="0">
                    <a:pos x="61" y="0"/>
                  </a:cxn>
                </a:cxnLst>
                <a:rect l="0" t="0" r="r" b="b"/>
                <a:pathLst>
                  <a:path w="123" h="135">
                    <a:moveTo>
                      <a:pt x="61" y="11"/>
                    </a:moveTo>
                    <a:lnTo>
                      <a:pt x="50" y="11"/>
                    </a:lnTo>
                    <a:lnTo>
                      <a:pt x="43" y="15"/>
                    </a:lnTo>
                    <a:lnTo>
                      <a:pt x="36" y="22"/>
                    </a:lnTo>
                    <a:lnTo>
                      <a:pt x="32" y="29"/>
                    </a:lnTo>
                    <a:lnTo>
                      <a:pt x="29" y="37"/>
                    </a:lnTo>
                    <a:lnTo>
                      <a:pt x="25" y="48"/>
                    </a:lnTo>
                    <a:lnTo>
                      <a:pt x="25" y="66"/>
                    </a:lnTo>
                    <a:lnTo>
                      <a:pt x="25" y="77"/>
                    </a:lnTo>
                    <a:lnTo>
                      <a:pt x="25" y="91"/>
                    </a:lnTo>
                    <a:lnTo>
                      <a:pt x="29" y="98"/>
                    </a:lnTo>
                    <a:lnTo>
                      <a:pt x="32" y="109"/>
                    </a:lnTo>
                    <a:lnTo>
                      <a:pt x="40" y="117"/>
                    </a:lnTo>
                    <a:lnTo>
                      <a:pt x="43" y="120"/>
                    </a:lnTo>
                    <a:lnTo>
                      <a:pt x="50" y="124"/>
                    </a:lnTo>
                    <a:lnTo>
                      <a:pt x="61" y="128"/>
                    </a:lnTo>
                    <a:lnTo>
                      <a:pt x="72" y="124"/>
                    </a:lnTo>
                    <a:lnTo>
                      <a:pt x="80" y="120"/>
                    </a:lnTo>
                    <a:lnTo>
                      <a:pt x="87" y="109"/>
                    </a:lnTo>
                    <a:lnTo>
                      <a:pt x="90" y="98"/>
                    </a:lnTo>
                    <a:lnTo>
                      <a:pt x="94" y="84"/>
                    </a:lnTo>
                    <a:lnTo>
                      <a:pt x="98" y="66"/>
                    </a:lnTo>
                    <a:lnTo>
                      <a:pt x="94" y="48"/>
                    </a:lnTo>
                    <a:lnTo>
                      <a:pt x="90" y="37"/>
                    </a:lnTo>
                    <a:lnTo>
                      <a:pt x="87" y="29"/>
                    </a:lnTo>
                    <a:lnTo>
                      <a:pt x="83" y="22"/>
                    </a:lnTo>
                    <a:lnTo>
                      <a:pt x="76" y="15"/>
                    </a:lnTo>
                    <a:lnTo>
                      <a:pt x="69" y="11"/>
                    </a:lnTo>
                    <a:lnTo>
                      <a:pt x="61" y="11"/>
                    </a:lnTo>
                    <a:close/>
                    <a:moveTo>
                      <a:pt x="61" y="0"/>
                    </a:moveTo>
                    <a:lnTo>
                      <a:pt x="80" y="4"/>
                    </a:lnTo>
                    <a:lnTo>
                      <a:pt x="94" y="7"/>
                    </a:lnTo>
                    <a:lnTo>
                      <a:pt x="105" y="18"/>
                    </a:lnTo>
                    <a:lnTo>
                      <a:pt x="116" y="33"/>
                    </a:lnTo>
                    <a:lnTo>
                      <a:pt x="120" y="48"/>
                    </a:lnTo>
                    <a:lnTo>
                      <a:pt x="123" y="66"/>
                    </a:lnTo>
                    <a:lnTo>
                      <a:pt x="123" y="80"/>
                    </a:lnTo>
                    <a:lnTo>
                      <a:pt x="120" y="95"/>
                    </a:lnTo>
                    <a:lnTo>
                      <a:pt x="112" y="106"/>
                    </a:lnTo>
                    <a:lnTo>
                      <a:pt x="105" y="117"/>
                    </a:lnTo>
                    <a:lnTo>
                      <a:pt x="98" y="124"/>
                    </a:lnTo>
                    <a:lnTo>
                      <a:pt x="87" y="131"/>
                    </a:lnTo>
                    <a:lnTo>
                      <a:pt x="72" y="135"/>
                    </a:lnTo>
                    <a:lnTo>
                      <a:pt x="58" y="135"/>
                    </a:lnTo>
                    <a:lnTo>
                      <a:pt x="47" y="135"/>
                    </a:lnTo>
                    <a:lnTo>
                      <a:pt x="36" y="131"/>
                    </a:lnTo>
                    <a:lnTo>
                      <a:pt x="25" y="128"/>
                    </a:lnTo>
                    <a:lnTo>
                      <a:pt x="18" y="117"/>
                    </a:lnTo>
                    <a:lnTo>
                      <a:pt x="10" y="109"/>
                    </a:lnTo>
                    <a:lnTo>
                      <a:pt x="3" y="98"/>
                    </a:lnTo>
                    <a:lnTo>
                      <a:pt x="0" y="84"/>
                    </a:lnTo>
                    <a:lnTo>
                      <a:pt x="0" y="69"/>
                    </a:lnTo>
                    <a:lnTo>
                      <a:pt x="0" y="51"/>
                    </a:lnTo>
                    <a:lnTo>
                      <a:pt x="7" y="33"/>
                    </a:lnTo>
                    <a:lnTo>
                      <a:pt x="14" y="18"/>
                    </a:lnTo>
                    <a:lnTo>
                      <a:pt x="29" y="7"/>
                    </a:lnTo>
                    <a:lnTo>
                      <a:pt x="43" y="4"/>
                    </a:lnTo>
                    <a:lnTo>
                      <a:pt x="61"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88955" name="Freeform 187"/>
              <p:cNvSpPr>
                <a:spLocks noEditPoints="1"/>
              </p:cNvSpPr>
              <p:nvPr/>
            </p:nvSpPr>
            <p:spPr bwMode="auto">
              <a:xfrm>
                <a:off x="687" y="5560"/>
                <a:ext cx="142" cy="204"/>
              </a:xfrm>
              <a:custGeom>
                <a:avLst/>
                <a:gdLst/>
                <a:ahLst/>
                <a:cxnLst>
                  <a:cxn ang="0">
                    <a:pos x="55" y="80"/>
                  </a:cxn>
                  <a:cxn ang="0">
                    <a:pos x="44" y="87"/>
                  </a:cxn>
                  <a:cxn ang="0">
                    <a:pos x="33" y="102"/>
                  </a:cxn>
                  <a:cxn ang="0">
                    <a:pos x="29" y="124"/>
                  </a:cxn>
                  <a:cxn ang="0">
                    <a:pos x="29" y="149"/>
                  </a:cxn>
                  <a:cxn ang="0">
                    <a:pos x="33" y="167"/>
                  </a:cxn>
                  <a:cxn ang="0">
                    <a:pos x="40" y="182"/>
                  </a:cxn>
                  <a:cxn ang="0">
                    <a:pos x="55" y="189"/>
                  </a:cxn>
                  <a:cxn ang="0">
                    <a:pos x="73" y="189"/>
                  </a:cxn>
                  <a:cxn ang="0">
                    <a:pos x="95" y="175"/>
                  </a:cxn>
                  <a:cxn ang="0">
                    <a:pos x="91" y="95"/>
                  </a:cxn>
                  <a:cxn ang="0">
                    <a:pos x="77" y="80"/>
                  </a:cxn>
                  <a:cxn ang="0">
                    <a:pos x="62" y="80"/>
                  </a:cxn>
                  <a:cxn ang="0">
                    <a:pos x="117" y="4"/>
                  </a:cxn>
                  <a:cxn ang="0">
                    <a:pos x="120" y="182"/>
                  </a:cxn>
                  <a:cxn ang="0">
                    <a:pos x="131" y="189"/>
                  </a:cxn>
                  <a:cxn ang="0">
                    <a:pos x="142" y="200"/>
                  </a:cxn>
                  <a:cxn ang="0">
                    <a:pos x="95" y="200"/>
                  </a:cxn>
                  <a:cxn ang="0">
                    <a:pos x="91" y="189"/>
                  </a:cxn>
                  <a:cxn ang="0">
                    <a:pos x="77" y="200"/>
                  </a:cxn>
                  <a:cxn ang="0">
                    <a:pos x="55" y="204"/>
                  </a:cxn>
                  <a:cxn ang="0">
                    <a:pos x="33" y="200"/>
                  </a:cxn>
                  <a:cxn ang="0">
                    <a:pos x="19" y="186"/>
                  </a:cxn>
                  <a:cxn ang="0">
                    <a:pos x="4" y="164"/>
                  </a:cxn>
                  <a:cxn ang="0">
                    <a:pos x="0" y="138"/>
                  </a:cxn>
                  <a:cxn ang="0">
                    <a:pos x="4" y="109"/>
                  </a:cxn>
                  <a:cxn ang="0">
                    <a:pos x="19" y="87"/>
                  </a:cxn>
                  <a:cxn ang="0">
                    <a:pos x="37" y="76"/>
                  </a:cxn>
                  <a:cxn ang="0">
                    <a:pos x="62" y="69"/>
                  </a:cxn>
                  <a:cxn ang="0">
                    <a:pos x="88" y="73"/>
                  </a:cxn>
                  <a:cxn ang="0">
                    <a:pos x="95" y="33"/>
                  </a:cxn>
                  <a:cxn ang="0">
                    <a:pos x="88" y="15"/>
                  </a:cxn>
                  <a:cxn ang="0">
                    <a:pos x="77" y="11"/>
                  </a:cxn>
                  <a:cxn ang="0">
                    <a:pos x="62" y="4"/>
                  </a:cxn>
                </a:cxnLst>
                <a:rect l="0" t="0" r="r" b="b"/>
                <a:pathLst>
                  <a:path w="142" h="204">
                    <a:moveTo>
                      <a:pt x="62" y="80"/>
                    </a:moveTo>
                    <a:lnTo>
                      <a:pt x="55" y="80"/>
                    </a:lnTo>
                    <a:lnTo>
                      <a:pt x="48" y="84"/>
                    </a:lnTo>
                    <a:lnTo>
                      <a:pt x="44" y="87"/>
                    </a:lnTo>
                    <a:lnTo>
                      <a:pt x="37" y="95"/>
                    </a:lnTo>
                    <a:lnTo>
                      <a:pt x="33" y="102"/>
                    </a:lnTo>
                    <a:lnTo>
                      <a:pt x="29" y="113"/>
                    </a:lnTo>
                    <a:lnTo>
                      <a:pt x="29" y="124"/>
                    </a:lnTo>
                    <a:lnTo>
                      <a:pt x="26" y="138"/>
                    </a:lnTo>
                    <a:lnTo>
                      <a:pt x="29" y="149"/>
                    </a:lnTo>
                    <a:lnTo>
                      <a:pt x="29" y="157"/>
                    </a:lnTo>
                    <a:lnTo>
                      <a:pt x="33" y="167"/>
                    </a:lnTo>
                    <a:lnTo>
                      <a:pt x="37" y="175"/>
                    </a:lnTo>
                    <a:lnTo>
                      <a:pt x="40" y="182"/>
                    </a:lnTo>
                    <a:lnTo>
                      <a:pt x="48" y="186"/>
                    </a:lnTo>
                    <a:lnTo>
                      <a:pt x="55" y="189"/>
                    </a:lnTo>
                    <a:lnTo>
                      <a:pt x="66" y="189"/>
                    </a:lnTo>
                    <a:lnTo>
                      <a:pt x="73" y="189"/>
                    </a:lnTo>
                    <a:lnTo>
                      <a:pt x="80" y="186"/>
                    </a:lnTo>
                    <a:lnTo>
                      <a:pt x="95" y="175"/>
                    </a:lnTo>
                    <a:lnTo>
                      <a:pt x="95" y="102"/>
                    </a:lnTo>
                    <a:lnTo>
                      <a:pt x="91" y="95"/>
                    </a:lnTo>
                    <a:lnTo>
                      <a:pt x="84" y="87"/>
                    </a:lnTo>
                    <a:lnTo>
                      <a:pt x="77" y="80"/>
                    </a:lnTo>
                    <a:lnTo>
                      <a:pt x="69" y="80"/>
                    </a:lnTo>
                    <a:lnTo>
                      <a:pt x="62" y="80"/>
                    </a:lnTo>
                    <a:close/>
                    <a:moveTo>
                      <a:pt x="117" y="0"/>
                    </a:moveTo>
                    <a:lnTo>
                      <a:pt x="117" y="4"/>
                    </a:lnTo>
                    <a:lnTo>
                      <a:pt x="117" y="175"/>
                    </a:lnTo>
                    <a:lnTo>
                      <a:pt x="120" y="182"/>
                    </a:lnTo>
                    <a:lnTo>
                      <a:pt x="124" y="189"/>
                    </a:lnTo>
                    <a:lnTo>
                      <a:pt x="131" y="189"/>
                    </a:lnTo>
                    <a:lnTo>
                      <a:pt x="142" y="189"/>
                    </a:lnTo>
                    <a:lnTo>
                      <a:pt x="142" y="200"/>
                    </a:lnTo>
                    <a:lnTo>
                      <a:pt x="95" y="200"/>
                    </a:lnTo>
                    <a:lnTo>
                      <a:pt x="95" y="200"/>
                    </a:lnTo>
                    <a:lnTo>
                      <a:pt x="95" y="189"/>
                    </a:lnTo>
                    <a:lnTo>
                      <a:pt x="91" y="189"/>
                    </a:lnTo>
                    <a:lnTo>
                      <a:pt x="84" y="193"/>
                    </a:lnTo>
                    <a:lnTo>
                      <a:pt x="77" y="200"/>
                    </a:lnTo>
                    <a:lnTo>
                      <a:pt x="66" y="204"/>
                    </a:lnTo>
                    <a:lnTo>
                      <a:pt x="55" y="204"/>
                    </a:lnTo>
                    <a:lnTo>
                      <a:pt x="44" y="204"/>
                    </a:lnTo>
                    <a:lnTo>
                      <a:pt x="33" y="200"/>
                    </a:lnTo>
                    <a:lnTo>
                      <a:pt x="26" y="193"/>
                    </a:lnTo>
                    <a:lnTo>
                      <a:pt x="19" y="186"/>
                    </a:lnTo>
                    <a:lnTo>
                      <a:pt x="11" y="175"/>
                    </a:lnTo>
                    <a:lnTo>
                      <a:pt x="4" y="164"/>
                    </a:lnTo>
                    <a:lnTo>
                      <a:pt x="0" y="153"/>
                    </a:lnTo>
                    <a:lnTo>
                      <a:pt x="0" y="138"/>
                    </a:lnTo>
                    <a:lnTo>
                      <a:pt x="0" y="124"/>
                    </a:lnTo>
                    <a:lnTo>
                      <a:pt x="4" y="109"/>
                    </a:lnTo>
                    <a:lnTo>
                      <a:pt x="11" y="98"/>
                    </a:lnTo>
                    <a:lnTo>
                      <a:pt x="19" y="87"/>
                    </a:lnTo>
                    <a:lnTo>
                      <a:pt x="26" y="80"/>
                    </a:lnTo>
                    <a:lnTo>
                      <a:pt x="37" y="76"/>
                    </a:lnTo>
                    <a:lnTo>
                      <a:pt x="48" y="69"/>
                    </a:lnTo>
                    <a:lnTo>
                      <a:pt x="62" y="69"/>
                    </a:lnTo>
                    <a:lnTo>
                      <a:pt x="80" y="73"/>
                    </a:lnTo>
                    <a:lnTo>
                      <a:pt x="88" y="73"/>
                    </a:lnTo>
                    <a:lnTo>
                      <a:pt x="95" y="76"/>
                    </a:lnTo>
                    <a:lnTo>
                      <a:pt x="95" y="33"/>
                    </a:lnTo>
                    <a:lnTo>
                      <a:pt x="91" y="22"/>
                    </a:lnTo>
                    <a:lnTo>
                      <a:pt x="88" y="15"/>
                    </a:lnTo>
                    <a:lnTo>
                      <a:pt x="84" y="15"/>
                    </a:lnTo>
                    <a:lnTo>
                      <a:pt x="77" y="11"/>
                    </a:lnTo>
                    <a:lnTo>
                      <a:pt x="62" y="11"/>
                    </a:lnTo>
                    <a:lnTo>
                      <a:pt x="62" y="4"/>
                    </a:lnTo>
                    <a:lnTo>
                      <a:pt x="117"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88956" name="Freeform 188"/>
              <p:cNvSpPr>
                <a:spLocks noEditPoints="1"/>
              </p:cNvSpPr>
              <p:nvPr/>
            </p:nvSpPr>
            <p:spPr bwMode="auto">
              <a:xfrm>
                <a:off x="840" y="5629"/>
                <a:ext cx="113" cy="135"/>
              </a:xfrm>
              <a:custGeom>
                <a:avLst/>
                <a:gdLst/>
                <a:ahLst/>
                <a:cxnLst>
                  <a:cxn ang="0">
                    <a:pos x="58" y="11"/>
                  </a:cxn>
                  <a:cxn ang="0">
                    <a:pos x="51" y="11"/>
                  </a:cxn>
                  <a:cxn ang="0">
                    <a:pos x="44" y="15"/>
                  </a:cxn>
                  <a:cxn ang="0">
                    <a:pos x="36" y="22"/>
                  </a:cxn>
                  <a:cxn ang="0">
                    <a:pos x="29" y="29"/>
                  </a:cxn>
                  <a:cxn ang="0">
                    <a:pos x="26" y="40"/>
                  </a:cxn>
                  <a:cxn ang="0">
                    <a:pos x="26" y="55"/>
                  </a:cxn>
                  <a:cxn ang="0">
                    <a:pos x="84" y="55"/>
                  </a:cxn>
                  <a:cxn ang="0">
                    <a:pos x="84" y="37"/>
                  </a:cxn>
                  <a:cxn ang="0">
                    <a:pos x="84" y="29"/>
                  </a:cxn>
                  <a:cxn ang="0">
                    <a:pos x="80" y="22"/>
                  </a:cxn>
                  <a:cxn ang="0">
                    <a:pos x="76" y="18"/>
                  </a:cxn>
                  <a:cxn ang="0">
                    <a:pos x="73" y="15"/>
                  </a:cxn>
                  <a:cxn ang="0">
                    <a:pos x="66" y="11"/>
                  </a:cxn>
                  <a:cxn ang="0">
                    <a:pos x="58" y="11"/>
                  </a:cxn>
                  <a:cxn ang="0">
                    <a:pos x="58" y="0"/>
                  </a:cxn>
                  <a:cxn ang="0">
                    <a:pos x="73" y="0"/>
                  </a:cxn>
                  <a:cxn ang="0">
                    <a:pos x="84" y="4"/>
                  </a:cxn>
                  <a:cxn ang="0">
                    <a:pos x="91" y="11"/>
                  </a:cxn>
                  <a:cxn ang="0">
                    <a:pos x="98" y="18"/>
                  </a:cxn>
                  <a:cxn ang="0">
                    <a:pos x="106" y="26"/>
                  </a:cxn>
                  <a:cxn ang="0">
                    <a:pos x="109" y="33"/>
                  </a:cxn>
                  <a:cxn ang="0">
                    <a:pos x="109" y="44"/>
                  </a:cxn>
                  <a:cxn ang="0">
                    <a:pos x="109" y="55"/>
                  </a:cxn>
                  <a:cxn ang="0">
                    <a:pos x="109" y="66"/>
                  </a:cxn>
                  <a:cxn ang="0">
                    <a:pos x="26" y="66"/>
                  </a:cxn>
                  <a:cxn ang="0">
                    <a:pos x="26" y="77"/>
                  </a:cxn>
                  <a:cxn ang="0">
                    <a:pos x="29" y="88"/>
                  </a:cxn>
                  <a:cxn ang="0">
                    <a:pos x="33" y="98"/>
                  </a:cxn>
                  <a:cxn ang="0">
                    <a:pos x="36" y="106"/>
                  </a:cxn>
                  <a:cxn ang="0">
                    <a:pos x="40" y="113"/>
                  </a:cxn>
                  <a:cxn ang="0">
                    <a:pos x="47" y="117"/>
                  </a:cxn>
                  <a:cxn ang="0">
                    <a:pos x="58" y="120"/>
                  </a:cxn>
                  <a:cxn ang="0">
                    <a:pos x="69" y="120"/>
                  </a:cxn>
                  <a:cxn ang="0">
                    <a:pos x="80" y="120"/>
                  </a:cxn>
                  <a:cxn ang="0">
                    <a:pos x="87" y="117"/>
                  </a:cxn>
                  <a:cxn ang="0">
                    <a:pos x="95" y="109"/>
                  </a:cxn>
                  <a:cxn ang="0">
                    <a:pos x="106" y="95"/>
                  </a:cxn>
                  <a:cxn ang="0">
                    <a:pos x="113" y="102"/>
                  </a:cxn>
                  <a:cxn ang="0">
                    <a:pos x="106" y="117"/>
                  </a:cxn>
                  <a:cxn ang="0">
                    <a:pos x="91" y="128"/>
                  </a:cxn>
                  <a:cxn ang="0">
                    <a:pos x="76" y="135"/>
                  </a:cxn>
                  <a:cxn ang="0">
                    <a:pos x="62" y="135"/>
                  </a:cxn>
                  <a:cxn ang="0">
                    <a:pos x="47" y="135"/>
                  </a:cxn>
                  <a:cxn ang="0">
                    <a:pos x="33" y="131"/>
                  </a:cxn>
                  <a:cxn ang="0">
                    <a:pos x="22" y="124"/>
                  </a:cxn>
                  <a:cxn ang="0">
                    <a:pos x="15" y="117"/>
                  </a:cxn>
                  <a:cxn ang="0">
                    <a:pos x="7" y="106"/>
                  </a:cxn>
                  <a:cxn ang="0">
                    <a:pos x="4" y="95"/>
                  </a:cxn>
                  <a:cxn ang="0">
                    <a:pos x="0" y="80"/>
                  </a:cxn>
                  <a:cxn ang="0">
                    <a:pos x="0" y="66"/>
                  </a:cxn>
                  <a:cxn ang="0">
                    <a:pos x="0" y="55"/>
                  </a:cxn>
                  <a:cxn ang="0">
                    <a:pos x="4" y="44"/>
                  </a:cxn>
                  <a:cxn ang="0">
                    <a:pos x="7" y="33"/>
                  </a:cxn>
                  <a:cxn ang="0">
                    <a:pos x="15" y="22"/>
                  </a:cxn>
                  <a:cxn ang="0">
                    <a:pos x="22" y="11"/>
                  </a:cxn>
                  <a:cxn ang="0">
                    <a:pos x="33" y="7"/>
                  </a:cxn>
                  <a:cxn ang="0">
                    <a:pos x="44" y="0"/>
                  </a:cxn>
                  <a:cxn ang="0">
                    <a:pos x="58" y="0"/>
                  </a:cxn>
                </a:cxnLst>
                <a:rect l="0" t="0" r="r" b="b"/>
                <a:pathLst>
                  <a:path w="113" h="135">
                    <a:moveTo>
                      <a:pt x="58" y="11"/>
                    </a:moveTo>
                    <a:lnTo>
                      <a:pt x="51" y="11"/>
                    </a:lnTo>
                    <a:lnTo>
                      <a:pt x="44" y="15"/>
                    </a:lnTo>
                    <a:lnTo>
                      <a:pt x="36" y="22"/>
                    </a:lnTo>
                    <a:lnTo>
                      <a:pt x="29" y="29"/>
                    </a:lnTo>
                    <a:lnTo>
                      <a:pt x="26" y="40"/>
                    </a:lnTo>
                    <a:lnTo>
                      <a:pt x="26" y="55"/>
                    </a:lnTo>
                    <a:lnTo>
                      <a:pt x="84" y="55"/>
                    </a:lnTo>
                    <a:lnTo>
                      <a:pt x="84" y="37"/>
                    </a:lnTo>
                    <a:lnTo>
                      <a:pt x="84" y="29"/>
                    </a:lnTo>
                    <a:lnTo>
                      <a:pt x="80" y="22"/>
                    </a:lnTo>
                    <a:lnTo>
                      <a:pt x="76" y="18"/>
                    </a:lnTo>
                    <a:lnTo>
                      <a:pt x="73" y="15"/>
                    </a:lnTo>
                    <a:lnTo>
                      <a:pt x="66" y="11"/>
                    </a:lnTo>
                    <a:lnTo>
                      <a:pt x="58" y="11"/>
                    </a:lnTo>
                    <a:close/>
                    <a:moveTo>
                      <a:pt x="58" y="0"/>
                    </a:moveTo>
                    <a:lnTo>
                      <a:pt x="73" y="0"/>
                    </a:lnTo>
                    <a:lnTo>
                      <a:pt x="84" y="4"/>
                    </a:lnTo>
                    <a:lnTo>
                      <a:pt x="91" y="11"/>
                    </a:lnTo>
                    <a:lnTo>
                      <a:pt x="98" y="18"/>
                    </a:lnTo>
                    <a:lnTo>
                      <a:pt x="106" y="26"/>
                    </a:lnTo>
                    <a:lnTo>
                      <a:pt x="109" y="33"/>
                    </a:lnTo>
                    <a:lnTo>
                      <a:pt x="109" y="44"/>
                    </a:lnTo>
                    <a:lnTo>
                      <a:pt x="109" y="55"/>
                    </a:lnTo>
                    <a:lnTo>
                      <a:pt x="109" y="66"/>
                    </a:lnTo>
                    <a:lnTo>
                      <a:pt x="26" y="66"/>
                    </a:lnTo>
                    <a:lnTo>
                      <a:pt x="26" y="77"/>
                    </a:lnTo>
                    <a:lnTo>
                      <a:pt x="29" y="88"/>
                    </a:lnTo>
                    <a:lnTo>
                      <a:pt x="33" y="98"/>
                    </a:lnTo>
                    <a:lnTo>
                      <a:pt x="36" y="106"/>
                    </a:lnTo>
                    <a:lnTo>
                      <a:pt x="40" y="113"/>
                    </a:lnTo>
                    <a:lnTo>
                      <a:pt x="47" y="117"/>
                    </a:lnTo>
                    <a:lnTo>
                      <a:pt x="58" y="120"/>
                    </a:lnTo>
                    <a:lnTo>
                      <a:pt x="69" y="120"/>
                    </a:lnTo>
                    <a:lnTo>
                      <a:pt x="80" y="120"/>
                    </a:lnTo>
                    <a:lnTo>
                      <a:pt x="87" y="117"/>
                    </a:lnTo>
                    <a:lnTo>
                      <a:pt x="95" y="109"/>
                    </a:lnTo>
                    <a:lnTo>
                      <a:pt x="106" y="95"/>
                    </a:lnTo>
                    <a:lnTo>
                      <a:pt x="113" y="102"/>
                    </a:lnTo>
                    <a:lnTo>
                      <a:pt x="106" y="117"/>
                    </a:lnTo>
                    <a:lnTo>
                      <a:pt x="91" y="128"/>
                    </a:lnTo>
                    <a:lnTo>
                      <a:pt x="76" y="135"/>
                    </a:lnTo>
                    <a:lnTo>
                      <a:pt x="62" y="135"/>
                    </a:lnTo>
                    <a:lnTo>
                      <a:pt x="47" y="135"/>
                    </a:lnTo>
                    <a:lnTo>
                      <a:pt x="33" y="131"/>
                    </a:lnTo>
                    <a:lnTo>
                      <a:pt x="22" y="124"/>
                    </a:lnTo>
                    <a:lnTo>
                      <a:pt x="15" y="117"/>
                    </a:lnTo>
                    <a:lnTo>
                      <a:pt x="7" y="106"/>
                    </a:lnTo>
                    <a:lnTo>
                      <a:pt x="4" y="95"/>
                    </a:lnTo>
                    <a:lnTo>
                      <a:pt x="0" y="80"/>
                    </a:lnTo>
                    <a:lnTo>
                      <a:pt x="0" y="66"/>
                    </a:lnTo>
                    <a:lnTo>
                      <a:pt x="0" y="55"/>
                    </a:lnTo>
                    <a:lnTo>
                      <a:pt x="4" y="44"/>
                    </a:lnTo>
                    <a:lnTo>
                      <a:pt x="7" y="33"/>
                    </a:lnTo>
                    <a:lnTo>
                      <a:pt x="15" y="22"/>
                    </a:lnTo>
                    <a:lnTo>
                      <a:pt x="22" y="11"/>
                    </a:lnTo>
                    <a:lnTo>
                      <a:pt x="33" y="7"/>
                    </a:lnTo>
                    <a:lnTo>
                      <a:pt x="44" y="0"/>
                    </a:lnTo>
                    <a:lnTo>
                      <a:pt x="58"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88957" name="Freeform 189"/>
              <p:cNvSpPr>
                <a:spLocks/>
              </p:cNvSpPr>
              <p:nvPr/>
            </p:nvSpPr>
            <p:spPr bwMode="auto">
              <a:xfrm>
                <a:off x="967" y="5629"/>
                <a:ext cx="142" cy="131"/>
              </a:xfrm>
              <a:custGeom>
                <a:avLst/>
                <a:gdLst/>
                <a:ahLst/>
                <a:cxnLst>
                  <a:cxn ang="0">
                    <a:pos x="88" y="0"/>
                  </a:cxn>
                  <a:cxn ang="0">
                    <a:pos x="99" y="0"/>
                  </a:cxn>
                  <a:cxn ang="0">
                    <a:pos x="110" y="7"/>
                  </a:cxn>
                  <a:cxn ang="0">
                    <a:pos x="117" y="11"/>
                  </a:cxn>
                  <a:cxn ang="0">
                    <a:pos x="120" y="22"/>
                  </a:cxn>
                  <a:cxn ang="0">
                    <a:pos x="124" y="29"/>
                  </a:cxn>
                  <a:cxn ang="0">
                    <a:pos x="124" y="44"/>
                  </a:cxn>
                  <a:cxn ang="0">
                    <a:pos x="124" y="109"/>
                  </a:cxn>
                  <a:cxn ang="0">
                    <a:pos x="124" y="117"/>
                  </a:cxn>
                  <a:cxn ang="0">
                    <a:pos x="131" y="120"/>
                  </a:cxn>
                  <a:cxn ang="0">
                    <a:pos x="135" y="124"/>
                  </a:cxn>
                  <a:cxn ang="0">
                    <a:pos x="142" y="124"/>
                  </a:cxn>
                  <a:cxn ang="0">
                    <a:pos x="142" y="131"/>
                  </a:cxn>
                  <a:cxn ang="0">
                    <a:pos x="80" y="131"/>
                  </a:cxn>
                  <a:cxn ang="0">
                    <a:pos x="80" y="124"/>
                  </a:cxn>
                  <a:cxn ang="0">
                    <a:pos x="88" y="124"/>
                  </a:cxn>
                  <a:cxn ang="0">
                    <a:pos x="91" y="120"/>
                  </a:cxn>
                  <a:cxn ang="0">
                    <a:pos x="95" y="120"/>
                  </a:cxn>
                  <a:cxn ang="0">
                    <a:pos x="99" y="117"/>
                  </a:cxn>
                  <a:cxn ang="0">
                    <a:pos x="99" y="109"/>
                  </a:cxn>
                  <a:cxn ang="0">
                    <a:pos x="99" y="44"/>
                  </a:cxn>
                  <a:cxn ang="0">
                    <a:pos x="99" y="33"/>
                  </a:cxn>
                  <a:cxn ang="0">
                    <a:pos x="95" y="22"/>
                  </a:cxn>
                  <a:cxn ang="0">
                    <a:pos x="88" y="18"/>
                  </a:cxn>
                  <a:cxn ang="0">
                    <a:pos x="77" y="15"/>
                  </a:cxn>
                  <a:cxn ang="0">
                    <a:pos x="66" y="18"/>
                  </a:cxn>
                  <a:cxn ang="0">
                    <a:pos x="55" y="22"/>
                  </a:cxn>
                  <a:cxn ang="0">
                    <a:pos x="48" y="29"/>
                  </a:cxn>
                  <a:cxn ang="0">
                    <a:pos x="44" y="37"/>
                  </a:cxn>
                  <a:cxn ang="0">
                    <a:pos x="44" y="109"/>
                  </a:cxn>
                  <a:cxn ang="0">
                    <a:pos x="48" y="117"/>
                  </a:cxn>
                  <a:cxn ang="0">
                    <a:pos x="51" y="120"/>
                  </a:cxn>
                  <a:cxn ang="0">
                    <a:pos x="59" y="124"/>
                  </a:cxn>
                  <a:cxn ang="0">
                    <a:pos x="62" y="124"/>
                  </a:cxn>
                  <a:cxn ang="0">
                    <a:pos x="62" y="131"/>
                  </a:cxn>
                  <a:cxn ang="0">
                    <a:pos x="0" y="131"/>
                  </a:cxn>
                  <a:cxn ang="0">
                    <a:pos x="0" y="124"/>
                  </a:cxn>
                  <a:cxn ang="0">
                    <a:pos x="8" y="124"/>
                  </a:cxn>
                  <a:cxn ang="0">
                    <a:pos x="11" y="120"/>
                  </a:cxn>
                  <a:cxn ang="0">
                    <a:pos x="15" y="120"/>
                  </a:cxn>
                  <a:cxn ang="0">
                    <a:pos x="19" y="117"/>
                  </a:cxn>
                  <a:cxn ang="0">
                    <a:pos x="19" y="109"/>
                  </a:cxn>
                  <a:cxn ang="0">
                    <a:pos x="19" y="33"/>
                  </a:cxn>
                  <a:cxn ang="0">
                    <a:pos x="19" y="22"/>
                  </a:cxn>
                  <a:cxn ang="0">
                    <a:pos x="11" y="18"/>
                  </a:cxn>
                  <a:cxn ang="0">
                    <a:pos x="8" y="15"/>
                  </a:cxn>
                  <a:cxn ang="0">
                    <a:pos x="0" y="15"/>
                  </a:cxn>
                  <a:cxn ang="0">
                    <a:pos x="0" y="4"/>
                  </a:cxn>
                  <a:cxn ang="0">
                    <a:pos x="44" y="4"/>
                  </a:cxn>
                  <a:cxn ang="0">
                    <a:pos x="44" y="4"/>
                  </a:cxn>
                  <a:cxn ang="0">
                    <a:pos x="44" y="22"/>
                  </a:cxn>
                  <a:cxn ang="0">
                    <a:pos x="44" y="22"/>
                  </a:cxn>
                  <a:cxn ang="0">
                    <a:pos x="51" y="15"/>
                  </a:cxn>
                  <a:cxn ang="0">
                    <a:pos x="62" y="7"/>
                  </a:cxn>
                  <a:cxn ang="0">
                    <a:pos x="73" y="4"/>
                  </a:cxn>
                  <a:cxn ang="0">
                    <a:pos x="80" y="0"/>
                  </a:cxn>
                  <a:cxn ang="0">
                    <a:pos x="88" y="0"/>
                  </a:cxn>
                </a:cxnLst>
                <a:rect l="0" t="0" r="r" b="b"/>
                <a:pathLst>
                  <a:path w="142" h="131">
                    <a:moveTo>
                      <a:pt x="88" y="0"/>
                    </a:moveTo>
                    <a:lnTo>
                      <a:pt x="99" y="0"/>
                    </a:lnTo>
                    <a:lnTo>
                      <a:pt x="110" y="7"/>
                    </a:lnTo>
                    <a:lnTo>
                      <a:pt x="117" y="11"/>
                    </a:lnTo>
                    <a:lnTo>
                      <a:pt x="120" y="22"/>
                    </a:lnTo>
                    <a:lnTo>
                      <a:pt x="124" y="29"/>
                    </a:lnTo>
                    <a:lnTo>
                      <a:pt x="124" y="44"/>
                    </a:lnTo>
                    <a:lnTo>
                      <a:pt x="124" y="109"/>
                    </a:lnTo>
                    <a:lnTo>
                      <a:pt x="124" y="117"/>
                    </a:lnTo>
                    <a:lnTo>
                      <a:pt x="131" y="120"/>
                    </a:lnTo>
                    <a:lnTo>
                      <a:pt x="135" y="124"/>
                    </a:lnTo>
                    <a:lnTo>
                      <a:pt x="142" y="124"/>
                    </a:lnTo>
                    <a:lnTo>
                      <a:pt x="142" y="131"/>
                    </a:lnTo>
                    <a:lnTo>
                      <a:pt x="80" y="131"/>
                    </a:lnTo>
                    <a:lnTo>
                      <a:pt x="80" y="124"/>
                    </a:lnTo>
                    <a:lnTo>
                      <a:pt x="88" y="124"/>
                    </a:lnTo>
                    <a:lnTo>
                      <a:pt x="91" y="120"/>
                    </a:lnTo>
                    <a:lnTo>
                      <a:pt x="95" y="120"/>
                    </a:lnTo>
                    <a:lnTo>
                      <a:pt x="99" y="117"/>
                    </a:lnTo>
                    <a:lnTo>
                      <a:pt x="99" y="109"/>
                    </a:lnTo>
                    <a:lnTo>
                      <a:pt x="99" y="44"/>
                    </a:lnTo>
                    <a:lnTo>
                      <a:pt x="99" y="33"/>
                    </a:lnTo>
                    <a:lnTo>
                      <a:pt x="95" y="22"/>
                    </a:lnTo>
                    <a:lnTo>
                      <a:pt x="88" y="18"/>
                    </a:lnTo>
                    <a:lnTo>
                      <a:pt x="77" y="15"/>
                    </a:lnTo>
                    <a:lnTo>
                      <a:pt x="66" y="18"/>
                    </a:lnTo>
                    <a:lnTo>
                      <a:pt x="55" y="22"/>
                    </a:lnTo>
                    <a:lnTo>
                      <a:pt x="48" y="29"/>
                    </a:lnTo>
                    <a:lnTo>
                      <a:pt x="44" y="37"/>
                    </a:lnTo>
                    <a:lnTo>
                      <a:pt x="44" y="109"/>
                    </a:lnTo>
                    <a:lnTo>
                      <a:pt x="48" y="117"/>
                    </a:lnTo>
                    <a:lnTo>
                      <a:pt x="51" y="120"/>
                    </a:lnTo>
                    <a:lnTo>
                      <a:pt x="59" y="124"/>
                    </a:lnTo>
                    <a:lnTo>
                      <a:pt x="62" y="124"/>
                    </a:lnTo>
                    <a:lnTo>
                      <a:pt x="62" y="131"/>
                    </a:lnTo>
                    <a:lnTo>
                      <a:pt x="0" y="131"/>
                    </a:lnTo>
                    <a:lnTo>
                      <a:pt x="0" y="124"/>
                    </a:lnTo>
                    <a:lnTo>
                      <a:pt x="8" y="124"/>
                    </a:lnTo>
                    <a:lnTo>
                      <a:pt x="11" y="120"/>
                    </a:lnTo>
                    <a:lnTo>
                      <a:pt x="15" y="120"/>
                    </a:lnTo>
                    <a:lnTo>
                      <a:pt x="19" y="117"/>
                    </a:lnTo>
                    <a:lnTo>
                      <a:pt x="19" y="109"/>
                    </a:lnTo>
                    <a:lnTo>
                      <a:pt x="19" y="33"/>
                    </a:lnTo>
                    <a:lnTo>
                      <a:pt x="19" y="22"/>
                    </a:lnTo>
                    <a:lnTo>
                      <a:pt x="11" y="18"/>
                    </a:lnTo>
                    <a:lnTo>
                      <a:pt x="8" y="15"/>
                    </a:lnTo>
                    <a:lnTo>
                      <a:pt x="0" y="15"/>
                    </a:lnTo>
                    <a:lnTo>
                      <a:pt x="0" y="4"/>
                    </a:lnTo>
                    <a:lnTo>
                      <a:pt x="44" y="4"/>
                    </a:lnTo>
                    <a:lnTo>
                      <a:pt x="44" y="4"/>
                    </a:lnTo>
                    <a:lnTo>
                      <a:pt x="44" y="22"/>
                    </a:lnTo>
                    <a:lnTo>
                      <a:pt x="44" y="22"/>
                    </a:lnTo>
                    <a:lnTo>
                      <a:pt x="51" y="15"/>
                    </a:lnTo>
                    <a:lnTo>
                      <a:pt x="62" y="7"/>
                    </a:lnTo>
                    <a:lnTo>
                      <a:pt x="73" y="4"/>
                    </a:lnTo>
                    <a:lnTo>
                      <a:pt x="80" y="0"/>
                    </a:lnTo>
                    <a:lnTo>
                      <a:pt x="88"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88958" name="Freeform 190"/>
              <p:cNvSpPr>
                <a:spLocks/>
              </p:cNvSpPr>
              <p:nvPr/>
            </p:nvSpPr>
            <p:spPr bwMode="auto">
              <a:xfrm>
                <a:off x="1120" y="5633"/>
                <a:ext cx="142" cy="131"/>
              </a:xfrm>
              <a:custGeom>
                <a:avLst/>
                <a:gdLst/>
                <a:ahLst/>
                <a:cxnLst>
                  <a:cxn ang="0">
                    <a:pos x="44" y="0"/>
                  </a:cxn>
                  <a:cxn ang="0">
                    <a:pos x="44" y="0"/>
                  </a:cxn>
                  <a:cxn ang="0">
                    <a:pos x="44" y="91"/>
                  </a:cxn>
                  <a:cxn ang="0">
                    <a:pos x="47" y="102"/>
                  </a:cxn>
                  <a:cxn ang="0">
                    <a:pos x="51" y="109"/>
                  </a:cxn>
                  <a:cxn ang="0">
                    <a:pos x="58" y="116"/>
                  </a:cxn>
                  <a:cxn ang="0">
                    <a:pos x="66" y="116"/>
                  </a:cxn>
                  <a:cxn ang="0">
                    <a:pos x="73" y="116"/>
                  </a:cxn>
                  <a:cxn ang="0">
                    <a:pos x="80" y="116"/>
                  </a:cxn>
                  <a:cxn ang="0">
                    <a:pos x="87" y="109"/>
                  </a:cxn>
                  <a:cxn ang="0">
                    <a:pos x="95" y="105"/>
                  </a:cxn>
                  <a:cxn ang="0">
                    <a:pos x="98" y="98"/>
                  </a:cxn>
                  <a:cxn ang="0">
                    <a:pos x="98" y="25"/>
                  </a:cxn>
                  <a:cxn ang="0">
                    <a:pos x="98" y="18"/>
                  </a:cxn>
                  <a:cxn ang="0">
                    <a:pos x="91" y="14"/>
                  </a:cxn>
                  <a:cxn ang="0">
                    <a:pos x="84" y="11"/>
                  </a:cxn>
                  <a:cxn ang="0">
                    <a:pos x="73" y="11"/>
                  </a:cxn>
                  <a:cxn ang="0">
                    <a:pos x="73" y="3"/>
                  </a:cxn>
                  <a:cxn ang="0">
                    <a:pos x="120" y="0"/>
                  </a:cxn>
                  <a:cxn ang="0">
                    <a:pos x="124" y="0"/>
                  </a:cxn>
                  <a:cxn ang="0">
                    <a:pos x="124" y="102"/>
                  </a:cxn>
                  <a:cxn ang="0">
                    <a:pos x="124" y="109"/>
                  </a:cxn>
                  <a:cxn ang="0">
                    <a:pos x="131" y="116"/>
                  </a:cxn>
                  <a:cxn ang="0">
                    <a:pos x="135" y="116"/>
                  </a:cxn>
                  <a:cxn ang="0">
                    <a:pos x="142" y="116"/>
                  </a:cxn>
                  <a:cxn ang="0">
                    <a:pos x="142" y="127"/>
                  </a:cxn>
                  <a:cxn ang="0">
                    <a:pos x="102" y="127"/>
                  </a:cxn>
                  <a:cxn ang="0">
                    <a:pos x="98" y="127"/>
                  </a:cxn>
                  <a:cxn ang="0">
                    <a:pos x="98" y="109"/>
                  </a:cxn>
                  <a:cxn ang="0">
                    <a:pos x="98" y="109"/>
                  </a:cxn>
                  <a:cxn ang="0">
                    <a:pos x="91" y="116"/>
                  </a:cxn>
                  <a:cxn ang="0">
                    <a:pos x="80" y="124"/>
                  </a:cxn>
                  <a:cxn ang="0">
                    <a:pos x="69" y="131"/>
                  </a:cxn>
                  <a:cxn ang="0">
                    <a:pos x="66" y="131"/>
                  </a:cxn>
                  <a:cxn ang="0">
                    <a:pos x="55" y="131"/>
                  </a:cxn>
                  <a:cxn ang="0">
                    <a:pos x="44" y="131"/>
                  </a:cxn>
                  <a:cxn ang="0">
                    <a:pos x="37" y="127"/>
                  </a:cxn>
                  <a:cxn ang="0">
                    <a:pos x="29" y="120"/>
                  </a:cxn>
                  <a:cxn ang="0">
                    <a:pos x="26" y="113"/>
                  </a:cxn>
                  <a:cxn ang="0">
                    <a:pos x="22" y="102"/>
                  </a:cxn>
                  <a:cxn ang="0">
                    <a:pos x="22" y="87"/>
                  </a:cxn>
                  <a:cxn ang="0">
                    <a:pos x="22" y="25"/>
                  </a:cxn>
                  <a:cxn ang="0">
                    <a:pos x="18" y="18"/>
                  </a:cxn>
                  <a:cxn ang="0">
                    <a:pos x="15" y="14"/>
                  </a:cxn>
                  <a:cxn ang="0">
                    <a:pos x="7" y="11"/>
                  </a:cxn>
                  <a:cxn ang="0">
                    <a:pos x="0" y="11"/>
                  </a:cxn>
                  <a:cxn ang="0">
                    <a:pos x="0" y="3"/>
                  </a:cxn>
                  <a:cxn ang="0">
                    <a:pos x="44" y="0"/>
                  </a:cxn>
                </a:cxnLst>
                <a:rect l="0" t="0" r="r" b="b"/>
                <a:pathLst>
                  <a:path w="142" h="131">
                    <a:moveTo>
                      <a:pt x="44" y="0"/>
                    </a:moveTo>
                    <a:lnTo>
                      <a:pt x="44" y="0"/>
                    </a:lnTo>
                    <a:lnTo>
                      <a:pt x="44" y="91"/>
                    </a:lnTo>
                    <a:lnTo>
                      <a:pt x="47" y="102"/>
                    </a:lnTo>
                    <a:lnTo>
                      <a:pt x="51" y="109"/>
                    </a:lnTo>
                    <a:lnTo>
                      <a:pt x="58" y="116"/>
                    </a:lnTo>
                    <a:lnTo>
                      <a:pt x="66" y="116"/>
                    </a:lnTo>
                    <a:lnTo>
                      <a:pt x="73" y="116"/>
                    </a:lnTo>
                    <a:lnTo>
                      <a:pt x="80" y="116"/>
                    </a:lnTo>
                    <a:lnTo>
                      <a:pt x="87" y="109"/>
                    </a:lnTo>
                    <a:lnTo>
                      <a:pt x="95" y="105"/>
                    </a:lnTo>
                    <a:lnTo>
                      <a:pt x="98" y="98"/>
                    </a:lnTo>
                    <a:lnTo>
                      <a:pt x="98" y="25"/>
                    </a:lnTo>
                    <a:lnTo>
                      <a:pt x="98" y="18"/>
                    </a:lnTo>
                    <a:lnTo>
                      <a:pt x="91" y="14"/>
                    </a:lnTo>
                    <a:lnTo>
                      <a:pt x="84" y="11"/>
                    </a:lnTo>
                    <a:lnTo>
                      <a:pt x="73" y="11"/>
                    </a:lnTo>
                    <a:lnTo>
                      <a:pt x="73" y="3"/>
                    </a:lnTo>
                    <a:lnTo>
                      <a:pt x="120" y="0"/>
                    </a:lnTo>
                    <a:lnTo>
                      <a:pt x="124" y="0"/>
                    </a:lnTo>
                    <a:lnTo>
                      <a:pt x="124" y="102"/>
                    </a:lnTo>
                    <a:lnTo>
                      <a:pt x="124" y="109"/>
                    </a:lnTo>
                    <a:lnTo>
                      <a:pt x="131" y="116"/>
                    </a:lnTo>
                    <a:lnTo>
                      <a:pt x="135" y="116"/>
                    </a:lnTo>
                    <a:lnTo>
                      <a:pt x="142" y="116"/>
                    </a:lnTo>
                    <a:lnTo>
                      <a:pt x="142" y="127"/>
                    </a:lnTo>
                    <a:lnTo>
                      <a:pt x="102" y="127"/>
                    </a:lnTo>
                    <a:lnTo>
                      <a:pt x="98" y="127"/>
                    </a:lnTo>
                    <a:lnTo>
                      <a:pt x="98" y="109"/>
                    </a:lnTo>
                    <a:lnTo>
                      <a:pt x="98" y="109"/>
                    </a:lnTo>
                    <a:lnTo>
                      <a:pt x="91" y="116"/>
                    </a:lnTo>
                    <a:lnTo>
                      <a:pt x="80" y="124"/>
                    </a:lnTo>
                    <a:lnTo>
                      <a:pt x="69" y="131"/>
                    </a:lnTo>
                    <a:lnTo>
                      <a:pt x="66" y="131"/>
                    </a:lnTo>
                    <a:lnTo>
                      <a:pt x="55" y="131"/>
                    </a:lnTo>
                    <a:lnTo>
                      <a:pt x="44" y="131"/>
                    </a:lnTo>
                    <a:lnTo>
                      <a:pt x="37" y="127"/>
                    </a:lnTo>
                    <a:lnTo>
                      <a:pt x="29" y="120"/>
                    </a:lnTo>
                    <a:lnTo>
                      <a:pt x="26" y="113"/>
                    </a:lnTo>
                    <a:lnTo>
                      <a:pt x="22" y="102"/>
                    </a:lnTo>
                    <a:lnTo>
                      <a:pt x="22" y="87"/>
                    </a:lnTo>
                    <a:lnTo>
                      <a:pt x="22" y="25"/>
                    </a:lnTo>
                    <a:lnTo>
                      <a:pt x="18" y="18"/>
                    </a:lnTo>
                    <a:lnTo>
                      <a:pt x="15" y="14"/>
                    </a:lnTo>
                    <a:lnTo>
                      <a:pt x="7" y="11"/>
                    </a:lnTo>
                    <a:lnTo>
                      <a:pt x="0" y="11"/>
                    </a:lnTo>
                    <a:lnTo>
                      <a:pt x="0" y="3"/>
                    </a:lnTo>
                    <a:lnTo>
                      <a:pt x="44"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88959" name="Freeform 191"/>
              <p:cNvSpPr>
                <a:spLocks/>
              </p:cNvSpPr>
              <p:nvPr/>
            </p:nvSpPr>
            <p:spPr bwMode="auto">
              <a:xfrm>
                <a:off x="1277" y="5629"/>
                <a:ext cx="221" cy="131"/>
              </a:xfrm>
              <a:custGeom>
                <a:avLst/>
                <a:gdLst/>
                <a:ahLst/>
                <a:cxnLst>
                  <a:cxn ang="0">
                    <a:pos x="98" y="4"/>
                  </a:cxn>
                  <a:cxn ang="0">
                    <a:pos x="116" y="15"/>
                  </a:cxn>
                  <a:cxn ang="0">
                    <a:pos x="130" y="15"/>
                  </a:cxn>
                  <a:cxn ang="0">
                    <a:pos x="152" y="4"/>
                  </a:cxn>
                  <a:cxn ang="0">
                    <a:pos x="174" y="0"/>
                  </a:cxn>
                  <a:cxn ang="0">
                    <a:pos x="192" y="11"/>
                  </a:cxn>
                  <a:cxn ang="0">
                    <a:pos x="200" y="29"/>
                  </a:cxn>
                  <a:cxn ang="0">
                    <a:pos x="200" y="109"/>
                  </a:cxn>
                  <a:cxn ang="0">
                    <a:pos x="207" y="120"/>
                  </a:cxn>
                  <a:cxn ang="0">
                    <a:pos x="221" y="124"/>
                  </a:cxn>
                  <a:cxn ang="0">
                    <a:pos x="156" y="131"/>
                  </a:cxn>
                  <a:cxn ang="0">
                    <a:pos x="163" y="124"/>
                  </a:cxn>
                  <a:cxn ang="0">
                    <a:pos x="170" y="120"/>
                  </a:cxn>
                  <a:cxn ang="0">
                    <a:pos x="178" y="109"/>
                  </a:cxn>
                  <a:cxn ang="0">
                    <a:pos x="174" y="33"/>
                  </a:cxn>
                  <a:cxn ang="0">
                    <a:pos x="163" y="18"/>
                  </a:cxn>
                  <a:cxn ang="0">
                    <a:pos x="141" y="18"/>
                  </a:cxn>
                  <a:cxn ang="0">
                    <a:pos x="127" y="29"/>
                  </a:cxn>
                  <a:cxn ang="0">
                    <a:pos x="123" y="109"/>
                  </a:cxn>
                  <a:cxn ang="0">
                    <a:pos x="130" y="120"/>
                  </a:cxn>
                  <a:cxn ang="0">
                    <a:pos x="141" y="124"/>
                  </a:cxn>
                  <a:cxn ang="0">
                    <a:pos x="80" y="131"/>
                  </a:cxn>
                  <a:cxn ang="0">
                    <a:pos x="87" y="124"/>
                  </a:cxn>
                  <a:cxn ang="0">
                    <a:pos x="94" y="120"/>
                  </a:cxn>
                  <a:cxn ang="0">
                    <a:pos x="98" y="109"/>
                  </a:cxn>
                  <a:cxn ang="0">
                    <a:pos x="98" y="33"/>
                  </a:cxn>
                  <a:cxn ang="0">
                    <a:pos x="83" y="18"/>
                  </a:cxn>
                  <a:cxn ang="0">
                    <a:pos x="65" y="18"/>
                  </a:cxn>
                  <a:cxn ang="0">
                    <a:pos x="47" y="29"/>
                  </a:cxn>
                  <a:cxn ang="0">
                    <a:pos x="43" y="109"/>
                  </a:cxn>
                  <a:cxn ang="0">
                    <a:pos x="50" y="120"/>
                  </a:cxn>
                  <a:cxn ang="0">
                    <a:pos x="61" y="124"/>
                  </a:cxn>
                  <a:cxn ang="0">
                    <a:pos x="0" y="131"/>
                  </a:cxn>
                  <a:cxn ang="0">
                    <a:pos x="7" y="124"/>
                  </a:cxn>
                  <a:cxn ang="0">
                    <a:pos x="14" y="120"/>
                  </a:cxn>
                  <a:cxn ang="0">
                    <a:pos x="21" y="109"/>
                  </a:cxn>
                  <a:cxn ang="0">
                    <a:pos x="18" y="22"/>
                  </a:cxn>
                  <a:cxn ang="0">
                    <a:pos x="7" y="15"/>
                  </a:cxn>
                  <a:cxn ang="0">
                    <a:pos x="0" y="4"/>
                  </a:cxn>
                  <a:cxn ang="0">
                    <a:pos x="43" y="4"/>
                  </a:cxn>
                  <a:cxn ang="0">
                    <a:pos x="43" y="22"/>
                  </a:cxn>
                  <a:cxn ang="0">
                    <a:pos x="61" y="7"/>
                  </a:cxn>
                  <a:cxn ang="0">
                    <a:pos x="87" y="0"/>
                  </a:cxn>
                </a:cxnLst>
                <a:rect l="0" t="0" r="r" b="b"/>
                <a:pathLst>
                  <a:path w="221" h="131">
                    <a:moveTo>
                      <a:pt x="87" y="0"/>
                    </a:moveTo>
                    <a:lnTo>
                      <a:pt x="98" y="4"/>
                    </a:lnTo>
                    <a:lnTo>
                      <a:pt x="109" y="7"/>
                    </a:lnTo>
                    <a:lnTo>
                      <a:pt x="116" y="15"/>
                    </a:lnTo>
                    <a:lnTo>
                      <a:pt x="123" y="22"/>
                    </a:lnTo>
                    <a:lnTo>
                      <a:pt x="130" y="15"/>
                    </a:lnTo>
                    <a:lnTo>
                      <a:pt x="138" y="7"/>
                    </a:lnTo>
                    <a:lnTo>
                      <a:pt x="152" y="4"/>
                    </a:lnTo>
                    <a:lnTo>
                      <a:pt x="167" y="0"/>
                    </a:lnTo>
                    <a:lnTo>
                      <a:pt x="174" y="0"/>
                    </a:lnTo>
                    <a:lnTo>
                      <a:pt x="185" y="4"/>
                    </a:lnTo>
                    <a:lnTo>
                      <a:pt x="192" y="11"/>
                    </a:lnTo>
                    <a:lnTo>
                      <a:pt x="196" y="18"/>
                    </a:lnTo>
                    <a:lnTo>
                      <a:pt x="200" y="29"/>
                    </a:lnTo>
                    <a:lnTo>
                      <a:pt x="200" y="44"/>
                    </a:lnTo>
                    <a:lnTo>
                      <a:pt x="200" y="109"/>
                    </a:lnTo>
                    <a:lnTo>
                      <a:pt x="203" y="117"/>
                    </a:lnTo>
                    <a:lnTo>
                      <a:pt x="207" y="120"/>
                    </a:lnTo>
                    <a:lnTo>
                      <a:pt x="214" y="124"/>
                    </a:lnTo>
                    <a:lnTo>
                      <a:pt x="221" y="124"/>
                    </a:lnTo>
                    <a:lnTo>
                      <a:pt x="221" y="131"/>
                    </a:lnTo>
                    <a:lnTo>
                      <a:pt x="156" y="131"/>
                    </a:lnTo>
                    <a:lnTo>
                      <a:pt x="156" y="124"/>
                    </a:lnTo>
                    <a:lnTo>
                      <a:pt x="163" y="124"/>
                    </a:lnTo>
                    <a:lnTo>
                      <a:pt x="170" y="120"/>
                    </a:lnTo>
                    <a:lnTo>
                      <a:pt x="170" y="120"/>
                    </a:lnTo>
                    <a:lnTo>
                      <a:pt x="174" y="117"/>
                    </a:lnTo>
                    <a:lnTo>
                      <a:pt x="178" y="109"/>
                    </a:lnTo>
                    <a:lnTo>
                      <a:pt x="178" y="44"/>
                    </a:lnTo>
                    <a:lnTo>
                      <a:pt x="174" y="33"/>
                    </a:lnTo>
                    <a:lnTo>
                      <a:pt x="170" y="22"/>
                    </a:lnTo>
                    <a:lnTo>
                      <a:pt x="163" y="18"/>
                    </a:lnTo>
                    <a:lnTo>
                      <a:pt x="156" y="15"/>
                    </a:lnTo>
                    <a:lnTo>
                      <a:pt x="141" y="18"/>
                    </a:lnTo>
                    <a:lnTo>
                      <a:pt x="134" y="22"/>
                    </a:lnTo>
                    <a:lnTo>
                      <a:pt x="127" y="29"/>
                    </a:lnTo>
                    <a:lnTo>
                      <a:pt x="123" y="37"/>
                    </a:lnTo>
                    <a:lnTo>
                      <a:pt x="123" y="109"/>
                    </a:lnTo>
                    <a:lnTo>
                      <a:pt x="123" y="117"/>
                    </a:lnTo>
                    <a:lnTo>
                      <a:pt x="130" y="120"/>
                    </a:lnTo>
                    <a:lnTo>
                      <a:pt x="134" y="124"/>
                    </a:lnTo>
                    <a:lnTo>
                      <a:pt x="141" y="124"/>
                    </a:lnTo>
                    <a:lnTo>
                      <a:pt x="141" y="131"/>
                    </a:lnTo>
                    <a:lnTo>
                      <a:pt x="80" y="131"/>
                    </a:lnTo>
                    <a:lnTo>
                      <a:pt x="80" y="124"/>
                    </a:lnTo>
                    <a:lnTo>
                      <a:pt x="87" y="124"/>
                    </a:lnTo>
                    <a:lnTo>
                      <a:pt x="90" y="120"/>
                    </a:lnTo>
                    <a:lnTo>
                      <a:pt x="94" y="120"/>
                    </a:lnTo>
                    <a:lnTo>
                      <a:pt x="98" y="117"/>
                    </a:lnTo>
                    <a:lnTo>
                      <a:pt x="98" y="109"/>
                    </a:lnTo>
                    <a:lnTo>
                      <a:pt x="98" y="44"/>
                    </a:lnTo>
                    <a:lnTo>
                      <a:pt x="98" y="33"/>
                    </a:lnTo>
                    <a:lnTo>
                      <a:pt x="90" y="22"/>
                    </a:lnTo>
                    <a:lnTo>
                      <a:pt x="83" y="18"/>
                    </a:lnTo>
                    <a:lnTo>
                      <a:pt x="76" y="15"/>
                    </a:lnTo>
                    <a:lnTo>
                      <a:pt x="65" y="18"/>
                    </a:lnTo>
                    <a:lnTo>
                      <a:pt x="54" y="22"/>
                    </a:lnTo>
                    <a:lnTo>
                      <a:pt x="47" y="29"/>
                    </a:lnTo>
                    <a:lnTo>
                      <a:pt x="43" y="37"/>
                    </a:lnTo>
                    <a:lnTo>
                      <a:pt x="43" y="109"/>
                    </a:lnTo>
                    <a:lnTo>
                      <a:pt x="47" y="117"/>
                    </a:lnTo>
                    <a:lnTo>
                      <a:pt x="50" y="120"/>
                    </a:lnTo>
                    <a:lnTo>
                      <a:pt x="58" y="124"/>
                    </a:lnTo>
                    <a:lnTo>
                      <a:pt x="61" y="124"/>
                    </a:lnTo>
                    <a:lnTo>
                      <a:pt x="61" y="131"/>
                    </a:lnTo>
                    <a:lnTo>
                      <a:pt x="0" y="131"/>
                    </a:lnTo>
                    <a:lnTo>
                      <a:pt x="0" y="124"/>
                    </a:lnTo>
                    <a:lnTo>
                      <a:pt x="7" y="124"/>
                    </a:lnTo>
                    <a:lnTo>
                      <a:pt x="14" y="120"/>
                    </a:lnTo>
                    <a:lnTo>
                      <a:pt x="14" y="120"/>
                    </a:lnTo>
                    <a:lnTo>
                      <a:pt x="18" y="117"/>
                    </a:lnTo>
                    <a:lnTo>
                      <a:pt x="21" y="109"/>
                    </a:lnTo>
                    <a:lnTo>
                      <a:pt x="21" y="29"/>
                    </a:lnTo>
                    <a:lnTo>
                      <a:pt x="18" y="22"/>
                    </a:lnTo>
                    <a:lnTo>
                      <a:pt x="14" y="18"/>
                    </a:lnTo>
                    <a:lnTo>
                      <a:pt x="7" y="15"/>
                    </a:lnTo>
                    <a:lnTo>
                      <a:pt x="0" y="15"/>
                    </a:lnTo>
                    <a:lnTo>
                      <a:pt x="0" y="4"/>
                    </a:lnTo>
                    <a:lnTo>
                      <a:pt x="43" y="4"/>
                    </a:lnTo>
                    <a:lnTo>
                      <a:pt x="43" y="4"/>
                    </a:lnTo>
                    <a:lnTo>
                      <a:pt x="43" y="22"/>
                    </a:lnTo>
                    <a:lnTo>
                      <a:pt x="43" y="22"/>
                    </a:lnTo>
                    <a:lnTo>
                      <a:pt x="54" y="15"/>
                    </a:lnTo>
                    <a:lnTo>
                      <a:pt x="61" y="7"/>
                    </a:lnTo>
                    <a:lnTo>
                      <a:pt x="72" y="4"/>
                    </a:lnTo>
                    <a:lnTo>
                      <a:pt x="87"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88960" name="Freeform 192"/>
              <p:cNvSpPr>
                <a:spLocks noEditPoints="1"/>
              </p:cNvSpPr>
              <p:nvPr/>
            </p:nvSpPr>
            <p:spPr bwMode="auto">
              <a:xfrm>
                <a:off x="313" y="6040"/>
                <a:ext cx="142" cy="186"/>
              </a:xfrm>
              <a:custGeom>
                <a:avLst/>
                <a:gdLst/>
                <a:ahLst/>
                <a:cxnLst>
                  <a:cxn ang="0">
                    <a:pos x="51" y="11"/>
                  </a:cxn>
                  <a:cxn ang="0">
                    <a:pos x="51" y="91"/>
                  </a:cxn>
                  <a:cxn ang="0">
                    <a:pos x="65" y="91"/>
                  </a:cxn>
                  <a:cxn ang="0">
                    <a:pos x="76" y="91"/>
                  </a:cxn>
                  <a:cxn ang="0">
                    <a:pos x="87" y="88"/>
                  </a:cxn>
                  <a:cxn ang="0">
                    <a:pos x="94" y="84"/>
                  </a:cxn>
                  <a:cxn ang="0">
                    <a:pos x="102" y="77"/>
                  </a:cxn>
                  <a:cxn ang="0">
                    <a:pos x="105" y="66"/>
                  </a:cxn>
                  <a:cxn ang="0">
                    <a:pos x="109" y="51"/>
                  </a:cxn>
                  <a:cxn ang="0">
                    <a:pos x="105" y="37"/>
                  </a:cxn>
                  <a:cxn ang="0">
                    <a:pos x="105" y="29"/>
                  </a:cxn>
                  <a:cxn ang="0">
                    <a:pos x="102" y="22"/>
                  </a:cxn>
                  <a:cxn ang="0">
                    <a:pos x="94" y="19"/>
                  </a:cxn>
                  <a:cxn ang="0">
                    <a:pos x="87" y="15"/>
                  </a:cxn>
                  <a:cxn ang="0">
                    <a:pos x="80" y="11"/>
                  </a:cxn>
                  <a:cxn ang="0">
                    <a:pos x="69" y="11"/>
                  </a:cxn>
                  <a:cxn ang="0">
                    <a:pos x="51" y="11"/>
                  </a:cxn>
                  <a:cxn ang="0">
                    <a:pos x="0" y="0"/>
                  </a:cxn>
                  <a:cxn ang="0">
                    <a:pos x="83" y="0"/>
                  </a:cxn>
                  <a:cxn ang="0">
                    <a:pos x="98" y="0"/>
                  </a:cxn>
                  <a:cxn ang="0">
                    <a:pos x="113" y="8"/>
                  </a:cxn>
                  <a:cxn ang="0">
                    <a:pos x="123" y="11"/>
                  </a:cxn>
                  <a:cxn ang="0">
                    <a:pos x="134" y="22"/>
                  </a:cxn>
                  <a:cxn ang="0">
                    <a:pos x="138" y="33"/>
                  </a:cxn>
                  <a:cxn ang="0">
                    <a:pos x="142" y="44"/>
                  </a:cxn>
                  <a:cxn ang="0">
                    <a:pos x="138" y="59"/>
                  </a:cxn>
                  <a:cxn ang="0">
                    <a:pos x="134" y="70"/>
                  </a:cxn>
                  <a:cxn ang="0">
                    <a:pos x="127" y="80"/>
                  </a:cxn>
                  <a:cxn ang="0">
                    <a:pos x="120" y="91"/>
                  </a:cxn>
                  <a:cxn ang="0">
                    <a:pos x="109" y="95"/>
                  </a:cxn>
                  <a:cxn ang="0">
                    <a:pos x="98" y="99"/>
                  </a:cxn>
                  <a:cxn ang="0">
                    <a:pos x="83" y="102"/>
                  </a:cxn>
                  <a:cxn ang="0">
                    <a:pos x="73" y="102"/>
                  </a:cxn>
                  <a:cxn ang="0">
                    <a:pos x="51" y="102"/>
                  </a:cxn>
                  <a:cxn ang="0">
                    <a:pos x="51" y="160"/>
                  </a:cxn>
                  <a:cxn ang="0">
                    <a:pos x="54" y="168"/>
                  </a:cxn>
                  <a:cxn ang="0">
                    <a:pos x="54" y="171"/>
                  </a:cxn>
                  <a:cxn ang="0">
                    <a:pos x="58" y="171"/>
                  </a:cxn>
                  <a:cxn ang="0">
                    <a:pos x="62" y="175"/>
                  </a:cxn>
                  <a:cxn ang="0">
                    <a:pos x="69" y="175"/>
                  </a:cxn>
                  <a:cxn ang="0">
                    <a:pos x="80" y="175"/>
                  </a:cxn>
                  <a:cxn ang="0">
                    <a:pos x="80" y="186"/>
                  </a:cxn>
                  <a:cxn ang="0">
                    <a:pos x="0" y="186"/>
                  </a:cxn>
                  <a:cxn ang="0">
                    <a:pos x="0" y="175"/>
                  </a:cxn>
                  <a:cxn ang="0">
                    <a:pos x="7" y="175"/>
                  </a:cxn>
                  <a:cxn ang="0">
                    <a:pos x="14" y="175"/>
                  </a:cxn>
                  <a:cxn ang="0">
                    <a:pos x="18" y="171"/>
                  </a:cxn>
                  <a:cxn ang="0">
                    <a:pos x="22" y="171"/>
                  </a:cxn>
                  <a:cxn ang="0">
                    <a:pos x="22" y="168"/>
                  </a:cxn>
                  <a:cxn ang="0">
                    <a:pos x="25" y="160"/>
                  </a:cxn>
                  <a:cxn ang="0">
                    <a:pos x="25" y="26"/>
                  </a:cxn>
                  <a:cxn ang="0">
                    <a:pos x="22" y="19"/>
                  </a:cxn>
                  <a:cxn ang="0">
                    <a:pos x="22" y="15"/>
                  </a:cxn>
                  <a:cxn ang="0">
                    <a:pos x="18" y="11"/>
                  </a:cxn>
                  <a:cxn ang="0">
                    <a:pos x="7" y="11"/>
                  </a:cxn>
                  <a:cxn ang="0">
                    <a:pos x="0" y="11"/>
                  </a:cxn>
                  <a:cxn ang="0">
                    <a:pos x="0" y="0"/>
                  </a:cxn>
                </a:cxnLst>
                <a:rect l="0" t="0" r="r" b="b"/>
                <a:pathLst>
                  <a:path w="142" h="186">
                    <a:moveTo>
                      <a:pt x="51" y="11"/>
                    </a:moveTo>
                    <a:lnTo>
                      <a:pt x="51" y="91"/>
                    </a:lnTo>
                    <a:lnTo>
                      <a:pt x="65" y="91"/>
                    </a:lnTo>
                    <a:lnTo>
                      <a:pt x="76" y="91"/>
                    </a:lnTo>
                    <a:lnTo>
                      <a:pt x="87" y="88"/>
                    </a:lnTo>
                    <a:lnTo>
                      <a:pt x="94" y="84"/>
                    </a:lnTo>
                    <a:lnTo>
                      <a:pt x="102" y="77"/>
                    </a:lnTo>
                    <a:lnTo>
                      <a:pt x="105" y="66"/>
                    </a:lnTo>
                    <a:lnTo>
                      <a:pt x="109" y="51"/>
                    </a:lnTo>
                    <a:lnTo>
                      <a:pt x="105" y="37"/>
                    </a:lnTo>
                    <a:lnTo>
                      <a:pt x="105" y="29"/>
                    </a:lnTo>
                    <a:lnTo>
                      <a:pt x="102" y="22"/>
                    </a:lnTo>
                    <a:lnTo>
                      <a:pt x="94" y="19"/>
                    </a:lnTo>
                    <a:lnTo>
                      <a:pt x="87" y="15"/>
                    </a:lnTo>
                    <a:lnTo>
                      <a:pt x="80" y="11"/>
                    </a:lnTo>
                    <a:lnTo>
                      <a:pt x="69" y="11"/>
                    </a:lnTo>
                    <a:lnTo>
                      <a:pt x="51" y="11"/>
                    </a:lnTo>
                    <a:close/>
                    <a:moveTo>
                      <a:pt x="0" y="0"/>
                    </a:moveTo>
                    <a:lnTo>
                      <a:pt x="83" y="0"/>
                    </a:lnTo>
                    <a:lnTo>
                      <a:pt x="98" y="0"/>
                    </a:lnTo>
                    <a:lnTo>
                      <a:pt x="113" y="8"/>
                    </a:lnTo>
                    <a:lnTo>
                      <a:pt x="123" y="11"/>
                    </a:lnTo>
                    <a:lnTo>
                      <a:pt x="134" y="22"/>
                    </a:lnTo>
                    <a:lnTo>
                      <a:pt x="138" y="33"/>
                    </a:lnTo>
                    <a:lnTo>
                      <a:pt x="142" y="44"/>
                    </a:lnTo>
                    <a:lnTo>
                      <a:pt x="138" y="59"/>
                    </a:lnTo>
                    <a:lnTo>
                      <a:pt x="134" y="70"/>
                    </a:lnTo>
                    <a:lnTo>
                      <a:pt x="127" y="80"/>
                    </a:lnTo>
                    <a:lnTo>
                      <a:pt x="120" y="91"/>
                    </a:lnTo>
                    <a:lnTo>
                      <a:pt x="109" y="95"/>
                    </a:lnTo>
                    <a:lnTo>
                      <a:pt x="98" y="99"/>
                    </a:lnTo>
                    <a:lnTo>
                      <a:pt x="83" y="102"/>
                    </a:lnTo>
                    <a:lnTo>
                      <a:pt x="73" y="102"/>
                    </a:lnTo>
                    <a:lnTo>
                      <a:pt x="51" y="102"/>
                    </a:lnTo>
                    <a:lnTo>
                      <a:pt x="51" y="160"/>
                    </a:lnTo>
                    <a:lnTo>
                      <a:pt x="54" y="168"/>
                    </a:lnTo>
                    <a:lnTo>
                      <a:pt x="54" y="171"/>
                    </a:lnTo>
                    <a:lnTo>
                      <a:pt x="58" y="171"/>
                    </a:lnTo>
                    <a:lnTo>
                      <a:pt x="62" y="175"/>
                    </a:lnTo>
                    <a:lnTo>
                      <a:pt x="69" y="175"/>
                    </a:lnTo>
                    <a:lnTo>
                      <a:pt x="80" y="175"/>
                    </a:lnTo>
                    <a:lnTo>
                      <a:pt x="80" y="186"/>
                    </a:lnTo>
                    <a:lnTo>
                      <a:pt x="0" y="186"/>
                    </a:lnTo>
                    <a:lnTo>
                      <a:pt x="0" y="175"/>
                    </a:lnTo>
                    <a:lnTo>
                      <a:pt x="7" y="175"/>
                    </a:lnTo>
                    <a:lnTo>
                      <a:pt x="14" y="175"/>
                    </a:lnTo>
                    <a:lnTo>
                      <a:pt x="18" y="171"/>
                    </a:lnTo>
                    <a:lnTo>
                      <a:pt x="22" y="171"/>
                    </a:lnTo>
                    <a:lnTo>
                      <a:pt x="22" y="168"/>
                    </a:lnTo>
                    <a:lnTo>
                      <a:pt x="25" y="160"/>
                    </a:lnTo>
                    <a:lnTo>
                      <a:pt x="25" y="26"/>
                    </a:lnTo>
                    <a:lnTo>
                      <a:pt x="22" y="19"/>
                    </a:lnTo>
                    <a:lnTo>
                      <a:pt x="22" y="15"/>
                    </a:lnTo>
                    <a:lnTo>
                      <a:pt x="18" y="11"/>
                    </a:lnTo>
                    <a:lnTo>
                      <a:pt x="7" y="11"/>
                    </a:lnTo>
                    <a:lnTo>
                      <a:pt x="0" y="11"/>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88961" name="Freeform 193"/>
              <p:cNvSpPr>
                <a:spLocks noEditPoints="1"/>
              </p:cNvSpPr>
              <p:nvPr/>
            </p:nvSpPr>
            <p:spPr bwMode="auto">
              <a:xfrm>
                <a:off x="473" y="6091"/>
                <a:ext cx="120" cy="139"/>
              </a:xfrm>
              <a:custGeom>
                <a:avLst/>
                <a:gdLst/>
                <a:ahLst/>
                <a:cxnLst>
                  <a:cxn ang="0">
                    <a:pos x="54" y="69"/>
                  </a:cxn>
                  <a:cxn ang="0">
                    <a:pos x="33" y="80"/>
                  </a:cxn>
                  <a:cxn ang="0">
                    <a:pos x="25" y="95"/>
                  </a:cxn>
                  <a:cxn ang="0">
                    <a:pos x="25" y="109"/>
                  </a:cxn>
                  <a:cxn ang="0">
                    <a:pos x="36" y="120"/>
                  </a:cxn>
                  <a:cxn ang="0">
                    <a:pos x="54" y="120"/>
                  </a:cxn>
                  <a:cxn ang="0">
                    <a:pos x="69" y="113"/>
                  </a:cxn>
                  <a:cxn ang="0">
                    <a:pos x="73" y="62"/>
                  </a:cxn>
                  <a:cxn ang="0">
                    <a:pos x="62" y="4"/>
                  </a:cxn>
                  <a:cxn ang="0">
                    <a:pos x="76" y="8"/>
                  </a:cxn>
                  <a:cxn ang="0">
                    <a:pos x="91" y="15"/>
                  </a:cxn>
                  <a:cxn ang="0">
                    <a:pos x="98" y="33"/>
                  </a:cxn>
                  <a:cxn ang="0">
                    <a:pos x="98" y="62"/>
                  </a:cxn>
                  <a:cxn ang="0">
                    <a:pos x="98" y="109"/>
                  </a:cxn>
                  <a:cxn ang="0">
                    <a:pos x="98" y="117"/>
                  </a:cxn>
                  <a:cxn ang="0">
                    <a:pos x="109" y="124"/>
                  </a:cxn>
                  <a:cxn ang="0">
                    <a:pos x="120" y="131"/>
                  </a:cxn>
                  <a:cxn ang="0">
                    <a:pos x="98" y="135"/>
                  </a:cxn>
                  <a:cxn ang="0">
                    <a:pos x="83" y="131"/>
                  </a:cxn>
                  <a:cxn ang="0">
                    <a:pos x="73" y="117"/>
                  </a:cxn>
                  <a:cxn ang="0">
                    <a:pos x="65" y="128"/>
                  </a:cxn>
                  <a:cxn ang="0">
                    <a:pos x="43" y="135"/>
                  </a:cxn>
                  <a:cxn ang="0">
                    <a:pos x="18" y="135"/>
                  </a:cxn>
                  <a:cxn ang="0">
                    <a:pos x="3" y="120"/>
                  </a:cxn>
                  <a:cxn ang="0">
                    <a:pos x="0" y="106"/>
                  </a:cxn>
                  <a:cxn ang="0">
                    <a:pos x="0" y="91"/>
                  </a:cxn>
                  <a:cxn ang="0">
                    <a:pos x="14" y="73"/>
                  </a:cxn>
                  <a:cxn ang="0">
                    <a:pos x="33" y="66"/>
                  </a:cxn>
                  <a:cxn ang="0">
                    <a:pos x="51" y="62"/>
                  </a:cxn>
                  <a:cxn ang="0">
                    <a:pos x="73" y="51"/>
                  </a:cxn>
                  <a:cxn ang="0">
                    <a:pos x="73" y="37"/>
                  </a:cxn>
                  <a:cxn ang="0">
                    <a:pos x="69" y="22"/>
                  </a:cxn>
                  <a:cxn ang="0">
                    <a:pos x="58" y="11"/>
                  </a:cxn>
                  <a:cxn ang="0">
                    <a:pos x="36" y="15"/>
                  </a:cxn>
                  <a:cxn ang="0">
                    <a:pos x="33" y="22"/>
                  </a:cxn>
                  <a:cxn ang="0">
                    <a:pos x="33" y="33"/>
                  </a:cxn>
                  <a:cxn ang="0">
                    <a:pos x="29" y="44"/>
                  </a:cxn>
                  <a:cxn ang="0">
                    <a:pos x="18" y="48"/>
                  </a:cxn>
                  <a:cxn ang="0">
                    <a:pos x="7" y="40"/>
                  </a:cxn>
                  <a:cxn ang="0">
                    <a:pos x="3" y="33"/>
                  </a:cxn>
                  <a:cxn ang="0">
                    <a:pos x="11" y="22"/>
                  </a:cxn>
                  <a:cxn ang="0">
                    <a:pos x="22" y="11"/>
                  </a:cxn>
                  <a:cxn ang="0">
                    <a:pos x="51" y="0"/>
                  </a:cxn>
                </a:cxnLst>
                <a:rect l="0" t="0" r="r" b="b"/>
                <a:pathLst>
                  <a:path w="120" h="139">
                    <a:moveTo>
                      <a:pt x="73" y="62"/>
                    </a:moveTo>
                    <a:lnTo>
                      <a:pt x="54" y="69"/>
                    </a:lnTo>
                    <a:lnTo>
                      <a:pt x="40" y="77"/>
                    </a:lnTo>
                    <a:lnTo>
                      <a:pt x="33" y="80"/>
                    </a:lnTo>
                    <a:lnTo>
                      <a:pt x="29" y="88"/>
                    </a:lnTo>
                    <a:lnTo>
                      <a:pt x="25" y="95"/>
                    </a:lnTo>
                    <a:lnTo>
                      <a:pt x="25" y="102"/>
                    </a:lnTo>
                    <a:lnTo>
                      <a:pt x="25" y="109"/>
                    </a:lnTo>
                    <a:lnTo>
                      <a:pt x="29" y="117"/>
                    </a:lnTo>
                    <a:lnTo>
                      <a:pt x="36" y="120"/>
                    </a:lnTo>
                    <a:lnTo>
                      <a:pt x="43" y="124"/>
                    </a:lnTo>
                    <a:lnTo>
                      <a:pt x="54" y="120"/>
                    </a:lnTo>
                    <a:lnTo>
                      <a:pt x="62" y="117"/>
                    </a:lnTo>
                    <a:lnTo>
                      <a:pt x="69" y="113"/>
                    </a:lnTo>
                    <a:lnTo>
                      <a:pt x="73" y="106"/>
                    </a:lnTo>
                    <a:lnTo>
                      <a:pt x="73" y="62"/>
                    </a:lnTo>
                    <a:close/>
                    <a:moveTo>
                      <a:pt x="51" y="0"/>
                    </a:moveTo>
                    <a:lnTo>
                      <a:pt x="62" y="4"/>
                    </a:lnTo>
                    <a:lnTo>
                      <a:pt x="69" y="4"/>
                    </a:lnTo>
                    <a:lnTo>
                      <a:pt x="76" y="8"/>
                    </a:lnTo>
                    <a:lnTo>
                      <a:pt x="83" y="11"/>
                    </a:lnTo>
                    <a:lnTo>
                      <a:pt x="91" y="15"/>
                    </a:lnTo>
                    <a:lnTo>
                      <a:pt x="94" y="22"/>
                    </a:lnTo>
                    <a:lnTo>
                      <a:pt x="98" y="33"/>
                    </a:lnTo>
                    <a:lnTo>
                      <a:pt x="98" y="44"/>
                    </a:lnTo>
                    <a:lnTo>
                      <a:pt x="98" y="62"/>
                    </a:lnTo>
                    <a:lnTo>
                      <a:pt x="98" y="77"/>
                    </a:lnTo>
                    <a:lnTo>
                      <a:pt x="98" y="109"/>
                    </a:lnTo>
                    <a:lnTo>
                      <a:pt x="98" y="113"/>
                    </a:lnTo>
                    <a:lnTo>
                      <a:pt x="98" y="117"/>
                    </a:lnTo>
                    <a:lnTo>
                      <a:pt x="105" y="120"/>
                    </a:lnTo>
                    <a:lnTo>
                      <a:pt x="109" y="124"/>
                    </a:lnTo>
                    <a:lnTo>
                      <a:pt x="120" y="124"/>
                    </a:lnTo>
                    <a:lnTo>
                      <a:pt x="120" y="131"/>
                    </a:lnTo>
                    <a:lnTo>
                      <a:pt x="109" y="135"/>
                    </a:lnTo>
                    <a:lnTo>
                      <a:pt x="98" y="135"/>
                    </a:lnTo>
                    <a:lnTo>
                      <a:pt x="87" y="135"/>
                    </a:lnTo>
                    <a:lnTo>
                      <a:pt x="83" y="131"/>
                    </a:lnTo>
                    <a:lnTo>
                      <a:pt x="76" y="124"/>
                    </a:lnTo>
                    <a:lnTo>
                      <a:pt x="73" y="117"/>
                    </a:lnTo>
                    <a:lnTo>
                      <a:pt x="73" y="117"/>
                    </a:lnTo>
                    <a:lnTo>
                      <a:pt x="65" y="128"/>
                    </a:lnTo>
                    <a:lnTo>
                      <a:pt x="54" y="131"/>
                    </a:lnTo>
                    <a:lnTo>
                      <a:pt x="43" y="135"/>
                    </a:lnTo>
                    <a:lnTo>
                      <a:pt x="33" y="139"/>
                    </a:lnTo>
                    <a:lnTo>
                      <a:pt x="18" y="135"/>
                    </a:lnTo>
                    <a:lnTo>
                      <a:pt x="7" y="128"/>
                    </a:lnTo>
                    <a:lnTo>
                      <a:pt x="3" y="120"/>
                    </a:lnTo>
                    <a:lnTo>
                      <a:pt x="0" y="113"/>
                    </a:lnTo>
                    <a:lnTo>
                      <a:pt x="0" y="106"/>
                    </a:lnTo>
                    <a:lnTo>
                      <a:pt x="0" y="99"/>
                    </a:lnTo>
                    <a:lnTo>
                      <a:pt x="0" y="91"/>
                    </a:lnTo>
                    <a:lnTo>
                      <a:pt x="7" y="80"/>
                    </a:lnTo>
                    <a:lnTo>
                      <a:pt x="14" y="73"/>
                    </a:lnTo>
                    <a:lnTo>
                      <a:pt x="25" y="69"/>
                    </a:lnTo>
                    <a:lnTo>
                      <a:pt x="33" y="66"/>
                    </a:lnTo>
                    <a:lnTo>
                      <a:pt x="40" y="66"/>
                    </a:lnTo>
                    <a:lnTo>
                      <a:pt x="51" y="62"/>
                    </a:lnTo>
                    <a:lnTo>
                      <a:pt x="65" y="55"/>
                    </a:lnTo>
                    <a:lnTo>
                      <a:pt x="73" y="51"/>
                    </a:lnTo>
                    <a:lnTo>
                      <a:pt x="73" y="40"/>
                    </a:lnTo>
                    <a:lnTo>
                      <a:pt x="73" y="37"/>
                    </a:lnTo>
                    <a:lnTo>
                      <a:pt x="73" y="33"/>
                    </a:lnTo>
                    <a:lnTo>
                      <a:pt x="69" y="22"/>
                    </a:lnTo>
                    <a:lnTo>
                      <a:pt x="62" y="15"/>
                    </a:lnTo>
                    <a:lnTo>
                      <a:pt x="58" y="11"/>
                    </a:lnTo>
                    <a:lnTo>
                      <a:pt x="51" y="11"/>
                    </a:lnTo>
                    <a:lnTo>
                      <a:pt x="36" y="15"/>
                    </a:lnTo>
                    <a:lnTo>
                      <a:pt x="29" y="19"/>
                    </a:lnTo>
                    <a:lnTo>
                      <a:pt x="33" y="22"/>
                    </a:lnTo>
                    <a:lnTo>
                      <a:pt x="33" y="26"/>
                    </a:lnTo>
                    <a:lnTo>
                      <a:pt x="33" y="33"/>
                    </a:lnTo>
                    <a:lnTo>
                      <a:pt x="33" y="40"/>
                    </a:lnTo>
                    <a:lnTo>
                      <a:pt x="29" y="44"/>
                    </a:lnTo>
                    <a:lnTo>
                      <a:pt x="25" y="48"/>
                    </a:lnTo>
                    <a:lnTo>
                      <a:pt x="18" y="48"/>
                    </a:lnTo>
                    <a:lnTo>
                      <a:pt x="11" y="44"/>
                    </a:lnTo>
                    <a:lnTo>
                      <a:pt x="7" y="40"/>
                    </a:lnTo>
                    <a:lnTo>
                      <a:pt x="7" y="37"/>
                    </a:lnTo>
                    <a:lnTo>
                      <a:pt x="3" y="33"/>
                    </a:lnTo>
                    <a:lnTo>
                      <a:pt x="7" y="26"/>
                    </a:lnTo>
                    <a:lnTo>
                      <a:pt x="11" y="22"/>
                    </a:lnTo>
                    <a:lnTo>
                      <a:pt x="14" y="15"/>
                    </a:lnTo>
                    <a:lnTo>
                      <a:pt x="22" y="11"/>
                    </a:lnTo>
                    <a:lnTo>
                      <a:pt x="36" y="4"/>
                    </a:lnTo>
                    <a:lnTo>
                      <a:pt x="51"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88962" name="Freeform 194"/>
              <p:cNvSpPr>
                <a:spLocks/>
              </p:cNvSpPr>
              <p:nvPr/>
            </p:nvSpPr>
            <p:spPr bwMode="auto">
              <a:xfrm>
                <a:off x="604" y="6091"/>
                <a:ext cx="142" cy="135"/>
              </a:xfrm>
              <a:custGeom>
                <a:avLst/>
                <a:gdLst/>
                <a:ahLst/>
                <a:cxnLst>
                  <a:cxn ang="0">
                    <a:pos x="87" y="0"/>
                  </a:cxn>
                  <a:cxn ang="0">
                    <a:pos x="98" y="4"/>
                  </a:cxn>
                  <a:cxn ang="0">
                    <a:pos x="109" y="8"/>
                  </a:cxn>
                  <a:cxn ang="0">
                    <a:pos x="116" y="15"/>
                  </a:cxn>
                  <a:cxn ang="0">
                    <a:pos x="120" y="22"/>
                  </a:cxn>
                  <a:cxn ang="0">
                    <a:pos x="123" y="33"/>
                  </a:cxn>
                  <a:cxn ang="0">
                    <a:pos x="123" y="44"/>
                  </a:cxn>
                  <a:cxn ang="0">
                    <a:pos x="123" y="109"/>
                  </a:cxn>
                  <a:cxn ang="0">
                    <a:pos x="123" y="117"/>
                  </a:cxn>
                  <a:cxn ang="0">
                    <a:pos x="131" y="124"/>
                  </a:cxn>
                  <a:cxn ang="0">
                    <a:pos x="134" y="124"/>
                  </a:cxn>
                  <a:cxn ang="0">
                    <a:pos x="142" y="124"/>
                  </a:cxn>
                  <a:cxn ang="0">
                    <a:pos x="142" y="135"/>
                  </a:cxn>
                  <a:cxn ang="0">
                    <a:pos x="80" y="135"/>
                  </a:cxn>
                  <a:cxn ang="0">
                    <a:pos x="80" y="124"/>
                  </a:cxn>
                  <a:cxn ang="0">
                    <a:pos x="87" y="124"/>
                  </a:cxn>
                  <a:cxn ang="0">
                    <a:pos x="91" y="124"/>
                  </a:cxn>
                  <a:cxn ang="0">
                    <a:pos x="94" y="120"/>
                  </a:cxn>
                  <a:cxn ang="0">
                    <a:pos x="98" y="120"/>
                  </a:cxn>
                  <a:cxn ang="0">
                    <a:pos x="98" y="113"/>
                  </a:cxn>
                  <a:cxn ang="0">
                    <a:pos x="98" y="48"/>
                  </a:cxn>
                  <a:cxn ang="0">
                    <a:pos x="98" y="33"/>
                  </a:cxn>
                  <a:cxn ang="0">
                    <a:pos x="94" y="26"/>
                  </a:cxn>
                  <a:cxn ang="0">
                    <a:pos x="87" y="19"/>
                  </a:cxn>
                  <a:cxn ang="0">
                    <a:pos x="76" y="19"/>
                  </a:cxn>
                  <a:cxn ang="0">
                    <a:pos x="65" y="19"/>
                  </a:cxn>
                  <a:cxn ang="0">
                    <a:pos x="54" y="26"/>
                  </a:cxn>
                  <a:cxn ang="0">
                    <a:pos x="47" y="33"/>
                  </a:cxn>
                  <a:cxn ang="0">
                    <a:pos x="43" y="37"/>
                  </a:cxn>
                  <a:cxn ang="0">
                    <a:pos x="43" y="109"/>
                  </a:cxn>
                  <a:cxn ang="0">
                    <a:pos x="47" y="117"/>
                  </a:cxn>
                  <a:cxn ang="0">
                    <a:pos x="51" y="120"/>
                  </a:cxn>
                  <a:cxn ang="0">
                    <a:pos x="58" y="124"/>
                  </a:cxn>
                  <a:cxn ang="0">
                    <a:pos x="65" y="124"/>
                  </a:cxn>
                  <a:cxn ang="0">
                    <a:pos x="65" y="135"/>
                  </a:cxn>
                  <a:cxn ang="0">
                    <a:pos x="0" y="135"/>
                  </a:cxn>
                  <a:cxn ang="0">
                    <a:pos x="0" y="124"/>
                  </a:cxn>
                  <a:cxn ang="0">
                    <a:pos x="7" y="124"/>
                  </a:cxn>
                  <a:cxn ang="0">
                    <a:pos x="11" y="124"/>
                  </a:cxn>
                  <a:cxn ang="0">
                    <a:pos x="14" y="120"/>
                  </a:cxn>
                  <a:cxn ang="0">
                    <a:pos x="18" y="120"/>
                  </a:cxn>
                  <a:cxn ang="0">
                    <a:pos x="18" y="113"/>
                  </a:cxn>
                  <a:cxn ang="0">
                    <a:pos x="18" y="33"/>
                  </a:cxn>
                  <a:cxn ang="0">
                    <a:pos x="18" y="26"/>
                  </a:cxn>
                  <a:cxn ang="0">
                    <a:pos x="11" y="19"/>
                  </a:cxn>
                  <a:cxn ang="0">
                    <a:pos x="7" y="15"/>
                  </a:cxn>
                  <a:cxn ang="0">
                    <a:pos x="0" y="15"/>
                  </a:cxn>
                  <a:cxn ang="0">
                    <a:pos x="0" y="8"/>
                  </a:cxn>
                  <a:cxn ang="0">
                    <a:pos x="43" y="4"/>
                  </a:cxn>
                  <a:cxn ang="0">
                    <a:pos x="43" y="8"/>
                  </a:cxn>
                  <a:cxn ang="0">
                    <a:pos x="43" y="22"/>
                  </a:cxn>
                  <a:cxn ang="0">
                    <a:pos x="43" y="22"/>
                  </a:cxn>
                  <a:cxn ang="0">
                    <a:pos x="51" y="15"/>
                  </a:cxn>
                  <a:cxn ang="0">
                    <a:pos x="62" y="8"/>
                  </a:cxn>
                  <a:cxn ang="0">
                    <a:pos x="72" y="4"/>
                  </a:cxn>
                  <a:cxn ang="0">
                    <a:pos x="80" y="4"/>
                  </a:cxn>
                  <a:cxn ang="0">
                    <a:pos x="87" y="0"/>
                  </a:cxn>
                </a:cxnLst>
                <a:rect l="0" t="0" r="r" b="b"/>
                <a:pathLst>
                  <a:path w="142" h="135">
                    <a:moveTo>
                      <a:pt x="87" y="0"/>
                    </a:moveTo>
                    <a:lnTo>
                      <a:pt x="98" y="4"/>
                    </a:lnTo>
                    <a:lnTo>
                      <a:pt x="109" y="8"/>
                    </a:lnTo>
                    <a:lnTo>
                      <a:pt x="116" y="15"/>
                    </a:lnTo>
                    <a:lnTo>
                      <a:pt x="120" y="22"/>
                    </a:lnTo>
                    <a:lnTo>
                      <a:pt x="123" y="33"/>
                    </a:lnTo>
                    <a:lnTo>
                      <a:pt x="123" y="44"/>
                    </a:lnTo>
                    <a:lnTo>
                      <a:pt x="123" y="109"/>
                    </a:lnTo>
                    <a:lnTo>
                      <a:pt x="123" y="117"/>
                    </a:lnTo>
                    <a:lnTo>
                      <a:pt x="131" y="124"/>
                    </a:lnTo>
                    <a:lnTo>
                      <a:pt x="134" y="124"/>
                    </a:lnTo>
                    <a:lnTo>
                      <a:pt x="142" y="124"/>
                    </a:lnTo>
                    <a:lnTo>
                      <a:pt x="142" y="135"/>
                    </a:lnTo>
                    <a:lnTo>
                      <a:pt x="80" y="135"/>
                    </a:lnTo>
                    <a:lnTo>
                      <a:pt x="80" y="124"/>
                    </a:lnTo>
                    <a:lnTo>
                      <a:pt x="87" y="124"/>
                    </a:lnTo>
                    <a:lnTo>
                      <a:pt x="91" y="124"/>
                    </a:lnTo>
                    <a:lnTo>
                      <a:pt x="94" y="120"/>
                    </a:lnTo>
                    <a:lnTo>
                      <a:pt x="98" y="120"/>
                    </a:lnTo>
                    <a:lnTo>
                      <a:pt x="98" y="113"/>
                    </a:lnTo>
                    <a:lnTo>
                      <a:pt x="98" y="48"/>
                    </a:lnTo>
                    <a:lnTo>
                      <a:pt x="98" y="33"/>
                    </a:lnTo>
                    <a:lnTo>
                      <a:pt x="94" y="26"/>
                    </a:lnTo>
                    <a:lnTo>
                      <a:pt x="87" y="19"/>
                    </a:lnTo>
                    <a:lnTo>
                      <a:pt x="76" y="19"/>
                    </a:lnTo>
                    <a:lnTo>
                      <a:pt x="65" y="19"/>
                    </a:lnTo>
                    <a:lnTo>
                      <a:pt x="54" y="26"/>
                    </a:lnTo>
                    <a:lnTo>
                      <a:pt x="47" y="33"/>
                    </a:lnTo>
                    <a:lnTo>
                      <a:pt x="43" y="37"/>
                    </a:lnTo>
                    <a:lnTo>
                      <a:pt x="43" y="109"/>
                    </a:lnTo>
                    <a:lnTo>
                      <a:pt x="47" y="117"/>
                    </a:lnTo>
                    <a:lnTo>
                      <a:pt x="51" y="120"/>
                    </a:lnTo>
                    <a:lnTo>
                      <a:pt x="58" y="124"/>
                    </a:lnTo>
                    <a:lnTo>
                      <a:pt x="65" y="124"/>
                    </a:lnTo>
                    <a:lnTo>
                      <a:pt x="65" y="135"/>
                    </a:lnTo>
                    <a:lnTo>
                      <a:pt x="0" y="135"/>
                    </a:lnTo>
                    <a:lnTo>
                      <a:pt x="0" y="124"/>
                    </a:lnTo>
                    <a:lnTo>
                      <a:pt x="7" y="124"/>
                    </a:lnTo>
                    <a:lnTo>
                      <a:pt x="11" y="124"/>
                    </a:lnTo>
                    <a:lnTo>
                      <a:pt x="14" y="120"/>
                    </a:lnTo>
                    <a:lnTo>
                      <a:pt x="18" y="120"/>
                    </a:lnTo>
                    <a:lnTo>
                      <a:pt x="18" y="113"/>
                    </a:lnTo>
                    <a:lnTo>
                      <a:pt x="18" y="33"/>
                    </a:lnTo>
                    <a:lnTo>
                      <a:pt x="18" y="26"/>
                    </a:lnTo>
                    <a:lnTo>
                      <a:pt x="11" y="19"/>
                    </a:lnTo>
                    <a:lnTo>
                      <a:pt x="7" y="15"/>
                    </a:lnTo>
                    <a:lnTo>
                      <a:pt x="0" y="15"/>
                    </a:lnTo>
                    <a:lnTo>
                      <a:pt x="0" y="8"/>
                    </a:lnTo>
                    <a:lnTo>
                      <a:pt x="43" y="4"/>
                    </a:lnTo>
                    <a:lnTo>
                      <a:pt x="43" y="8"/>
                    </a:lnTo>
                    <a:lnTo>
                      <a:pt x="43" y="22"/>
                    </a:lnTo>
                    <a:lnTo>
                      <a:pt x="43" y="22"/>
                    </a:lnTo>
                    <a:lnTo>
                      <a:pt x="51" y="15"/>
                    </a:lnTo>
                    <a:lnTo>
                      <a:pt x="62" y="8"/>
                    </a:lnTo>
                    <a:lnTo>
                      <a:pt x="72" y="4"/>
                    </a:lnTo>
                    <a:lnTo>
                      <a:pt x="80" y="4"/>
                    </a:lnTo>
                    <a:lnTo>
                      <a:pt x="87"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88963" name="Freeform 195"/>
              <p:cNvSpPr>
                <a:spLocks/>
              </p:cNvSpPr>
              <p:nvPr/>
            </p:nvSpPr>
            <p:spPr bwMode="auto">
              <a:xfrm>
                <a:off x="760" y="6091"/>
                <a:ext cx="113" cy="139"/>
              </a:xfrm>
              <a:custGeom>
                <a:avLst/>
                <a:gdLst/>
                <a:ahLst/>
                <a:cxnLst>
                  <a:cxn ang="0">
                    <a:pos x="62" y="0"/>
                  </a:cxn>
                  <a:cxn ang="0">
                    <a:pos x="73" y="4"/>
                  </a:cxn>
                  <a:cxn ang="0">
                    <a:pos x="84" y="8"/>
                  </a:cxn>
                  <a:cxn ang="0">
                    <a:pos x="95" y="11"/>
                  </a:cxn>
                  <a:cxn ang="0">
                    <a:pos x="98" y="19"/>
                  </a:cxn>
                  <a:cxn ang="0">
                    <a:pos x="102" y="26"/>
                  </a:cxn>
                  <a:cxn ang="0">
                    <a:pos x="106" y="37"/>
                  </a:cxn>
                  <a:cxn ang="0">
                    <a:pos x="106" y="40"/>
                  </a:cxn>
                  <a:cxn ang="0">
                    <a:pos x="102" y="48"/>
                  </a:cxn>
                  <a:cxn ang="0">
                    <a:pos x="98" y="51"/>
                  </a:cxn>
                  <a:cxn ang="0">
                    <a:pos x="91" y="51"/>
                  </a:cxn>
                  <a:cxn ang="0">
                    <a:pos x="84" y="51"/>
                  </a:cxn>
                  <a:cxn ang="0">
                    <a:pos x="80" y="48"/>
                  </a:cxn>
                  <a:cxn ang="0">
                    <a:pos x="76" y="44"/>
                  </a:cxn>
                  <a:cxn ang="0">
                    <a:pos x="76" y="40"/>
                  </a:cxn>
                  <a:cxn ang="0">
                    <a:pos x="76" y="26"/>
                  </a:cxn>
                  <a:cxn ang="0">
                    <a:pos x="76" y="22"/>
                  </a:cxn>
                  <a:cxn ang="0">
                    <a:pos x="80" y="19"/>
                  </a:cxn>
                  <a:cxn ang="0">
                    <a:pos x="76" y="15"/>
                  </a:cxn>
                  <a:cxn ang="0">
                    <a:pos x="73" y="15"/>
                  </a:cxn>
                  <a:cxn ang="0">
                    <a:pos x="62" y="11"/>
                  </a:cxn>
                  <a:cxn ang="0">
                    <a:pos x="51" y="15"/>
                  </a:cxn>
                  <a:cxn ang="0">
                    <a:pos x="44" y="19"/>
                  </a:cxn>
                  <a:cxn ang="0">
                    <a:pos x="40" y="26"/>
                  </a:cxn>
                  <a:cxn ang="0">
                    <a:pos x="36" y="33"/>
                  </a:cxn>
                  <a:cxn ang="0">
                    <a:pos x="33" y="40"/>
                  </a:cxn>
                  <a:cxn ang="0">
                    <a:pos x="29" y="55"/>
                  </a:cxn>
                  <a:cxn ang="0">
                    <a:pos x="29" y="69"/>
                  </a:cxn>
                  <a:cxn ang="0">
                    <a:pos x="29" y="84"/>
                  </a:cxn>
                  <a:cxn ang="0">
                    <a:pos x="33" y="95"/>
                  </a:cxn>
                  <a:cxn ang="0">
                    <a:pos x="40" y="106"/>
                  </a:cxn>
                  <a:cxn ang="0">
                    <a:pos x="47" y="117"/>
                  </a:cxn>
                  <a:cxn ang="0">
                    <a:pos x="55" y="120"/>
                  </a:cxn>
                  <a:cxn ang="0">
                    <a:pos x="66" y="124"/>
                  </a:cxn>
                  <a:cxn ang="0">
                    <a:pos x="80" y="120"/>
                  </a:cxn>
                  <a:cxn ang="0">
                    <a:pos x="87" y="117"/>
                  </a:cxn>
                  <a:cxn ang="0">
                    <a:pos x="98" y="109"/>
                  </a:cxn>
                  <a:cxn ang="0">
                    <a:pos x="106" y="99"/>
                  </a:cxn>
                  <a:cxn ang="0">
                    <a:pos x="113" y="102"/>
                  </a:cxn>
                  <a:cxn ang="0">
                    <a:pos x="102" y="117"/>
                  </a:cxn>
                  <a:cxn ang="0">
                    <a:pos x="91" y="128"/>
                  </a:cxn>
                  <a:cxn ang="0">
                    <a:pos x="76" y="135"/>
                  </a:cxn>
                  <a:cxn ang="0">
                    <a:pos x="62" y="139"/>
                  </a:cxn>
                  <a:cxn ang="0">
                    <a:pos x="44" y="135"/>
                  </a:cxn>
                  <a:cxn ang="0">
                    <a:pos x="29" y="128"/>
                  </a:cxn>
                  <a:cxn ang="0">
                    <a:pos x="18" y="117"/>
                  </a:cxn>
                  <a:cxn ang="0">
                    <a:pos x="7" y="106"/>
                  </a:cxn>
                  <a:cxn ang="0">
                    <a:pos x="4" y="88"/>
                  </a:cxn>
                  <a:cxn ang="0">
                    <a:pos x="0" y="69"/>
                  </a:cxn>
                  <a:cxn ang="0">
                    <a:pos x="4" y="55"/>
                  </a:cxn>
                  <a:cxn ang="0">
                    <a:pos x="7" y="44"/>
                  </a:cxn>
                  <a:cxn ang="0">
                    <a:pos x="11" y="33"/>
                  </a:cxn>
                  <a:cxn ang="0">
                    <a:pos x="18" y="22"/>
                  </a:cxn>
                  <a:cxn ang="0">
                    <a:pos x="26" y="15"/>
                  </a:cxn>
                  <a:cxn ang="0">
                    <a:pos x="36" y="8"/>
                  </a:cxn>
                  <a:cxn ang="0">
                    <a:pos x="51" y="4"/>
                  </a:cxn>
                  <a:cxn ang="0">
                    <a:pos x="62" y="0"/>
                  </a:cxn>
                </a:cxnLst>
                <a:rect l="0" t="0" r="r" b="b"/>
                <a:pathLst>
                  <a:path w="113" h="139">
                    <a:moveTo>
                      <a:pt x="62" y="0"/>
                    </a:moveTo>
                    <a:lnTo>
                      <a:pt x="73" y="4"/>
                    </a:lnTo>
                    <a:lnTo>
                      <a:pt x="84" y="8"/>
                    </a:lnTo>
                    <a:lnTo>
                      <a:pt x="95" y="11"/>
                    </a:lnTo>
                    <a:lnTo>
                      <a:pt x="98" y="19"/>
                    </a:lnTo>
                    <a:lnTo>
                      <a:pt x="102" y="26"/>
                    </a:lnTo>
                    <a:lnTo>
                      <a:pt x="106" y="37"/>
                    </a:lnTo>
                    <a:lnTo>
                      <a:pt x="106" y="40"/>
                    </a:lnTo>
                    <a:lnTo>
                      <a:pt x="102" y="48"/>
                    </a:lnTo>
                    <a:lnTo>
                      <a:pt x="98" y="51"/>
                    </a:lnTo>
                    <a:lnTo>
                      <a:pt x="91" y="51"/>
                    </a:lnTo>
                    <a:lnTo>
                      <a:pt x="84" y="51"/>
                    </a:lnTo>
                    <a:lnTo>
                      <a:pt x="80" y="48"/>
                    </a:lnTo>
                    <a:lnTo>
                      <a:pt x="76" y="44"/>
                    </a:lnTo>
                    <a:lnTo>
                      <a:pt x="76" y="40"/>
                    </a:lnTo>
                    <a:lnTo>
                      <a:pt x="76" y="26"/>
                    </a:lnTo>
                    <a:lnTo>
                      <a:pt x="76" y="22"/>
                    </a:lnTo>
                    <a:lnTo>
                      <a:pt x="80" y="19"/>
                    </a:lnTo>
                    <a:lnTo>
                      <a:pt x="76" y="15"/>
                    </a:lnTo>
                    <a:lnTo>
                      <a:pt x="73" y="15"/>
                    </a:lnTo>
                    <a:lnTo>
                      <a:pt x="62" y="11"/>
                    </a:lnTo>
                    <a:lnTo>
                      <a:pt x="51" y="15"/>
                    </a:lnTo>
                    <a:lnTo>
                      <a:pt x="44" y="19"/>
                    </a:lnTo>
                    <a:lnTo>
                      <a:pt x="40" y="26"/>
                    </a:lnTo>
                    <a:lnTo>
                      <a:pt x="36" y="33"/>
                    </a:lnTo>
                    <a:lnTo>
                      <a:pt x="33" y="40"/>
                    </a:lnTo>
                    <a:lnTo>
                      <a:pt x="29" y="55"/>
                    </a:lnTo>
                    <a:lnTo>
                      <a:pt x="29" y="69"/>
                    </a:lnTo>
                    <a:lnTo>
                      <a:pt x="29" y="84"/>
                    </a:lnTo>
                    <a:lnTo>
                      <a:pt x="33" y="95"/>
                    </a:lnTo>
                    <a:lnTo>
                      <a:pt x="40" y="106"/>
                    </a:lnTo>
                    <a:lnTo>
                      <a:pt x="47" y="117"/>
                    </a:lnTo>
                    <a:lnTo>
                      <a:pt x="55" y="120"/>
                    </a:lnTo>
                    <a:lnTo>
                      <a:pt x="66" y="124"/>
                    </a:lnTo>
                    <a:lnTo>
                      <a:pt x="80" y="120"/>
                    </a:lnTo>
                    <a:lnTo>
                      <a:pt x="87" y="117"/>
                    </a:lnTo>
                    <a:lnTo>
                      <a:pt x="98" y="109"/>
                    </a:lnTo>
                    <a:lnTo>
                      <a:pt x="106" y="99"/>
                    </a:lnTo>
                    <a:lnTo>
                      <a:pt x="113" y="102"/>
                    </a:lnTo>
                    <a:lnTo>
                      <a:pt x="102" y="117"/>
                    </a:lnTo>
                    <a:lnTo>
                      <a:pt x="91" y="128"/>
                    </a:lnTo>
                    <a:lnTo>
                      <a:pt x="76" y="135"/>
                    </a:lnTo>
                    <a:lnTo>
                      <a:pt x="62" y="139"/>
                    </a:lnTo>
                    <a:lnTo>
                      <a:pt x="44" y="135"/>
                    </a:lnTo>
                    <a:lnTo>
                      <a:pt x="29" y="128"/>
                    </a:lnTo>
                    <a:lnTo>
                      <a:pt x="18" y="117"/>
                    </a:lnTo>
                    <a:lnTo>
                      <a:pt x="7" y="106"/>
                    </a:lnTo>
                    <a:lnTo>
                      <a:pt x="4" y="88"/>
                    </a:lnTo>
                    <a:lnTo>
                      <a:pt x="0" y="69"/>
                    </a:lnTo>
                    <a:lnTo>
                      <a:pt x="4" y="55"/>
                    </a:lnTo>
                    <a:lnTo>
                      <a:pt x="7" y="44"/>
                    </a:lnTo>
                    <a:lnTo>
                      <a:pt x="11" y="33"/>
                    </a:lnTo>
                    <a:lnTo>
                      <a:pt x="18" y="22"/>
                    </a:lnTo>
                    <a:lnTo>
                      <a:pt x="26" y="15"/>
                    </a:lnTo>
                    <a:lnTo>
                      <a:pt x="36" y="8"/>
                    </a:lnTo>
                    <a:lnTo>
                      <a:pt x="51" y="4"/>
                    </a:lnTo>
                    <a:lnTo>
                      <a:pt x="62"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88964" name="Freeform 196"/>
              <p:cNvSpPr>
                <a:spLocks/>
              </p:cNvSpPr>
              <p:nvPr/>
            </p:nvSpPr>
            <p:spPr bwMode="auto">
              <a:xfrm>
                <a:off x="880" y="6095"/>
                <a:ext cx="102" cy="131"/>
              </a:xfrm>
              <a:custGeom>
                <a:avLst/>
                <a:gdLst/>
                <a:ahLst/>
                <a:cxnLst>
                  <a:cxn ang="0">
                    <a:pos x="80" y="0"/>
                  </a:cxn>
                  <a:cxn ang="0">
                    <a:pos x="91" y="0"/>
                  </a:cxn>
                  <a:cxn ang="0">
                    <a:pos x="95" y="4"/>
                  </a:cxn>
                  <a:cxn ang="0">
                    <a:pos x="98" y="11"/>
                  </a:cxn>
                  <a:cxn ang="0">
                    <a:pos x="102" y="18"/>
                  </a:cxn>
                  <a:cxn ang="0">
                    <a:pos x="98" y="25"/>
                  </a:cxn>
                  <a:cxn ang="0">
                    <a:pos x="98" y="29"/>
                  </a:cxn>
                  <a:cxn ang="0">
                    <a:pos x="95" y="33"/>
                  </a:cxn>
                  <a:cxn ang="0">
                    <a:pos x="87" y="36"/>
                  </a:cxn>
                  <a:cxn ang="0">
                    <a:pos x="80" y="33"/>
                  </a:cxn>
                  <a:cxn ang="0">
                    <a:pos x="76" y="33"/>
                  </a:cxn>
                  <a:cxn ang="0">
                    <a:pos x="73" y="25"/>
                  </a:cxn>
                  <a:cxn ang="0">
                    <a:pos x="73" y="22"/>
                  </a:cxn>
                  <a:cxn ang="0">
                    <a:pos x="73" y="18"/>
                  </a:cxn>
                  <a:cxn ang="0">
                    <a:pos x="73" y="15"/>
                  </a:cxn>
                  <a:cxn ang="0">
                    <a:pos x="66" y="15"/>
                  </a:cxn>
                  <a:cxn ang="0">
                    <a:pos x="58" y="18"/>
                  </a:cxn>
                  <a:cxn ang="0">
                    <a:pos x="51" y="25"/>
                  </a:cxn>
                  <a:cxn ang="0">
                    <a:pos x="44" y="33"/>
                  </a:cxn>
                  <a:cxn ang="0">
                    <a:pos x="44" y="105"/>
                  </a:cxn>
                  <a:cxn ang="0">
                    <a:pos x="47" y="113"/>
                  </a:cxn>
                  <a:cxn ang="0">
                    <a:pos x="51" y="116"/>
                  </a:cxn>
                  <a:cxn ang="0">
                    <a:pos x="62" y="120"/>
                  </a:cxn>
                  <a:cxn ang="0">
                    <a:pos x="69" y="120"/>
                  </a:cxn>
                  <a:cxn ang="0">
                    <a:pos x="69" y="131"/>
                  </a:cxn>
                  <a:cxn ang="0">
                    <a:pos x="4" y="131"/>
                  </a:cxn>
                  <a:cxn ang="0">
                    <a:pos x="4" y="120"/>
                  </a:cxn>
                  <a:cxn ang="0">
                    <a:pos x="7" y="120"/>
                  </a:cxn>
                  <a:cxn ang="0">
                    <a:pos x="15" y="120"/>
                  </a:cxn>
                  <a:cxn ang="0">
                    <a:pos x="18" y="116"/>
                  </a:cxn>
                  <a:cxn ang="0">
                    <a:pos x="18" y="116"/>
                  </a:cxn>
                  <a:cxn ang="0">
                    <a:pos x="22" y="109"/>
                  </a:cxn>
                  <a:cxn ang="0">
                    <a:pos x="22" y="29"/>
                  </a:cxn>
                  <a:cxn ang="0">
                    <a:pos x="18" y="22"/>
                  </a:cxn>
                  <a:cxn ang="0">
                    <a:pos x="15" y="15"/>
                  </a:cxn>
                  <a:cxn ang="0">
                    <a:pos x="7" y="11"/>
                  </a:cxn>
                  <a:cxn ang="0">
                    <a:pos x="0" y="11"/>
                  </a:cxn>
                  <a:cxn ang="0">
                    <a:pos x="0" y="4"/>
                  </a:cxn>
                  <a:cxn ang="0">
                    <a:pos x="44" y="0"/>
                  </a:cxn>
                  <a:cxn ang="0">
                    <a:pos x="44" y="4"/>
                  </a:cxn>
                  <a:cxn ang="0">
                    <a:pos x="44" y="18"/>
                  </a:cxn>
                  <a:cxn ang="0">
                    <a:pos x="47" y="18"/>
                  </a:cxn>
                  <a:cxn ang="0">
                    <a:pos x="55" y="11"/>
                  </a:cxn>
                  <a:cxn ang="0">
                    <a:pos x="66" y="4"/>
                  </a:cxn>
                  <a:cxn ang="0">
                    <a:pos x="73" y="0"/>
                  </a:cxn>
                  <a:cxn ang="0">
                    <a:pos x="80" y="0"/>
                  </a:cxn>
                </a:cxnLst>
                <a:rect l="0" t="0" r="r" b="b"/>
                <a:pathLst>
                  <a:path w="102" h="131">
                    <a:moveTo>
                      <a:pt x="80" y="0"/>
                    </a:moveTo>
                    <a:lnTo>
                      <a:pt x="91" y="0"/>
                    </a:lnTo>
                    <a:lnTo>
                      <a:pt x="95" y="4"/>
                    </a:lnTo>
                    <a:lnTo>
                      <a:pt x="98" y="11"/>
                    </a:lnTo>
                    <a:lnTo>
                      <a:pt x="102" y="18"/>
                    </a:lnTo>
                    <a:lnTo>
                      <a:pt x="98" y="25"/>
                    </a:lnTo>
                    <a:lnTo>
                      <a:pt x="98" y="29"/>
                    </a:lnTo>
                    <a:lnTo>
                      <a:pt x="95" y="33"/>
                    </a:lnTo>
                    <a:lnTo>
                      <a:pt x="87" y="36"/>
                    </a:lnTo>
                    <a:lnTo>
                      <a:pt x="80" y="33"/>
                    </a:lnTo>
                    <a:lnTo>
                      <a:pt x="76" y="33"/>
                    </a:lnTo>
                    <a:lnTo>
                      <a:pt x="73" y="25"/>
                    </a:lnTo>
                    <a:lnTo>
                      <a:pt x="73" y="22"/>
                    </a:lnTo>
                    <a:lnTo>
                      <a:pt x="73" y="18"/>
                    </a:lnTo>
                    <a:lnTo>
                      <a:pt x="73" y="15"/>
                    </a:lnTo>
                    <a:lnTo>
                      <a:pt x="66" y="15"/>
                    </a:lnTo>
                    <a:lnTo>
                      <a:pt x="58" y="18"/>
                    </a:lnTo>
                    <a:lnTo>
                      <a:pt x="51" y="25"/>
                    </a:lnTo>
                    <a:lnTo>
                      <a:pt x="44" y="33"/>
                    </a:lnTo>
                    <a:lnTo>
                      <a:pt x="44" y="105"/>
                    </a:lnTo>
                    <a:lnTo>
                      <a:pt x="47" y="113"/>
                    </a:lnTo>
                    <a:lnTo>
                      <a:pt x="51" y="116"/>
                    </a:lnTo>
                    <a:lnTo>
                      <a:pt x="62" y="120"/>
                    </a:lnTo>
                    <a:lnTo>
                      <a:pt x="69" y="120"/>
                    </a:lnTo>
                    <a:lnTo>
                      <a:pt x="69" y="131"/>
                    </a:lnTo>
                    <a:lnTo>
                      <a:pt x="4" y="131"/>
                    </a:lnTo>
                    <a:lnTo>
                      <a:pt x="4" y="120"/>
                    </a:lnTo>
                    <a:lnTo>
                      <a:pt x="7" y="120"/>
                    </a:lnTo>
                    <a:lnTo>
                      <a:pt x="15" y="120"/>
                    </a:lnTo>
                    <a:lnTo>
                      <a:pt x="18" y="116"/>
                    </a:lnTo>
                    <a:lnTo>
                      <a:pt x="18" y="116"/>
                    </a:lnTo>
                    <a:lnTo>
                      <a:pt x="22" y="109"/>
                    </a:lnTo>
                    <a:lnTo>
                      <a:pt x="22" y="29"/>
                    </a:lnTo>
                    <a:lnTo>
                      <a:pt x="18" y="22"/>
                    </a:lnTo>
                    <a:lnTo>
                      <a:pt x="15" y="15"/>
                    </a:lnTo>
                    <a:lnTo>
                      <a:pt x="7" y="11"/>
                    </a:lnTo>
                    <a:lnTo>
                      <a:pt x="0" y="11"/>
                    </a:lnTo>
                    <a:lnTo>
                      <a:pt x="0" y="4"/>
                    </a:lnTo>
                    <a:lnTo>
                      <a:pt x="44" y="0"/>
                    </a:lnTo>
                    <a:lnTo>
                      <a:pt x="44" y="4"/>
                    </a:lnTo>
                    <a:lnTo>
                      <a:pt x="44" y="18"/>
                    </a:lnTo>
                    <a:lnTo>
                      <a:pt x="47" y="18"/>
                    </a:lnTo>
                    <a:lnTo>
                      <a:pt x="55" y="11"/>
                    </a:lnTo>
                    <a:lnTo>
                      <a:pt x="66" y="4"/>
                    </a:lnTo>
                    <a:lnTo>
                      <a:pt x="73" y="0"/>
                    </a:lnTo>
                    <a:lnTo>
                      <a:pt x="8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88965" name="Freeform 197"/>
              <p:cNvSpPr>
                <a:spLocks noEditPoints="1"/>
              </p:cNvSpPr>
              <p:nvPr/>
            </p:nvSpPr>
            <p:spPr bwMode="auto">
              <a:xfrm>
                <a:off x="993" y="6091"/>
                <a:ext cx="113" cy="139"/>
              </a:xfrm>
              <a:custGeom>
                <a:avLst/>
                <a:gdLst/>
                <a:ahLst/>
                <a:cxnLst>
                  <a:cxn ang="0">
                    <a:pos x="58" y="11"/>
                  </a:cxn>
                  <a:cxn ang="0">
                    <a:pos x="47" y="15"/>
                  </a:cxn>
                  <a:cxn ang="0">
                    <a:pos x="40" y="19"/>
                  </a:cxn>
                  <a:cxn ang="0">
                    <a:pos x="33" y="22"/>
                  </a:cxn>
                  <a:cxn ang="0">
                    <a:pos x="29" y="33"/>
                  </a:cxn>
                  <a:cxn ang="0">
                    <a:pos x="25" y="44"/>
                  </a:cxn>
                  <a:cxn ang="0">
                    <a:pos x="25" y="55"/>
                  </a:cxn>
                  <a:cxn ang="0">
                    <a:pos x="84" y="55"/>
                  </a:cxn>
                  <a:cxn ang="0">
                    <a:pos x="84" y="40"/>
                  </a:cxn>
                  <a:cxn ang="0">
                    <a:pos x="80" y="33"/>
                  </a:cxn>
                  <a:cxn ang="0">
                    <a:pos x="76" y="26"/>
                  </a:cxn>
                  <a:cxn ang="0">
                    <a:pos x="73" y="19"/>
                  </a:cxn>
                  <a:cxn ang="0">
                    <a:pos x="69" y="15"/>
                  </a:cxn>
                  <a:cxn ang="0">
                    <a:pos x="65" y="11"/>
                  </a:cxn>
                  <a:cxn ang="0">
                    <a:pos x="58" y="11"/>
                  </a:cxn>
                  <a:cxn ang="0">
                    <a:pos x="58" y="0"/>
                  </a:cxn>
                  <a:cxn ang="0">
                    <a:pos x="69" y="4"/>
                  </a:cxn>
                  <a:cxn ang="0">
                    <a:pos x="80" y="8"/>
                  </a:cxn>
                  <a:cxn ang="0">
                    <a:pos x="91" y="11"/>
                  </a:cxn>
                  <a:cxn ang="0">
                    <a:pos x="98" y="19"/>
                  </a:cxn>
                  <a:cxn ang="0">
                    <a:pos x="102" y="26"/>
                  </a:cxn>
                  <a:cxn ang="0">
                    <a:pos x="105" y="37"/>
                  </a:cxn>
                  <a:cxn ang="0">
                    <a:pos x="109" y="48"/>
                  </a:cxn>
                  <a:cxn ang="0">
                    <a:pos x="109" y="59"/>
                  </a:cxn>
                  <a:cxn ang="0">
                    <a:pos x="109" y="66"/>
                  </a:cxn>
                  <a:cxn ang="0">
                    <a:pos x="25" y="66"/>
                  </a:cxn>
                  <a:cxn ang="0">
                    <a:pos x="25" y="77"/>
                  </a:cxn>
                  <a:cxn ang="0">
                    <a:pos x="25" y="88"/>
                  </a:cxn>
                  <a:cxn ang="0">
                    <a:pos x="29" y="99"/>
                  </a:cxn>
                  <a:cxn ang="0">
                    <a:pos x="33" y="106"/>
                  </a:cxn>
                  <a:cxn ang="0">
                    <a:pos x="40" y="113"/>
                  </a:cxn>
                  <a:cxn ang="0">
                    <a:pos x="47" y="117"/>
                  </a:cxn>
                  <a:cxn ang="0">
                    <a:pos x="54" y="120"/>
                  </a:cxn>
                  <a:cxn ang="0">
                    <a:pos x="65" y="124"/>
                  </a:cxn>
                  <a:cxn ang="0">
                    <a:pos x="76" y="120"/>
                  </a:cxn>
                  <a:cxn ang="0">
                    <a:pos x="87" y="117"/>
                  </a:cxn>
                  <a:cxn ang="0">
                    <a:pos x="94" y="109"/>
                  </a:cxn>
                  <a:cxn ang="0">
                    <a:pos x="102" y="99"/>
                  </a:cxn>
                  <a:cxn ang="0">
                    <a:pos x="113" y="102"/>
                  </a:cxn>
                  <a:cxn ang="0">
                    <a:pos x="102" y="117"/>
                  </a:cxn>
                  <a:cxn ang="0">
                    <a:pos x="91" y="128"/>
                  </a:cxn>
                  <a:cxn ang="0">
                    <a:pos x="76" y="135"/>
                  </a:cxn>
                  <a:cxn ang="0">
                    <a:pos x="58" y="139"/>
                  </a:cxn>
                  <a:cxn ang="0">
                    <a:pos x="44" y="135"/>
                  </a:cxn>
                  <a:cxn ang="0">
                    <a:pos x="33" y="131"/>
                  </a:cxn>
                  <a:cxn ang="0">
                    <a:pos x="22" y="124"/>
                  </a:cxn>
                  <a:cxn ang="0">
                    <a:pos x="14" y="117"/>
                  </a:cxn>
                  <a:cxn ang="0">
                    <a:pos x="7" y="106"/>
                  </a:cxn>
                  <a:cxn ang="0">
                    <a:pos x="3" y="95"/>
                  </a:cxn>
                  <a:cxn ang="0">
                    <a:pos x="0" y="80"/>
                  </a:cxn>
                  <a:cxn ang="0">
                    <a:pos x="0" y="69"/>
                  </a:cxn>
                  <a:cxn ang="0">
                    <a:pos x="0" y="55"/>
                  </a:cxn>
                  <a:cxn ang="0">
                    <a:pos x="3" y="44"/>
                  </a:cxn>
                  <a:cxn ang="0">
                    <a:pos x="7" y="33"/>
                  </a:cxn>
                  <a:cxn ang="0">
                    <a:pos x="14" y="22"/>
                  </a:cxn>
                  <a:cxn ang="0">
                    <a:pos x="22" y="15"/>
                  </a:cxn>
                  <a:cxn ang="0">
                    <a:pos x="33" y="8"/>
                  </a:cxn>
                  <a:cxn ang="0">
                    <a:pos x="44" y="4"/>
                  </a:cxn>
                  <a:cxn ang="0">
                    <a:pos x="58" y="0"/>
                  </a:cxn>
                </a:cxnLst>
                <a:rect l="0" t="0" r="r" b="b"/>
                <a:pathLst>
                  <a:path w="113" h="139">
                    <a:moveTo>
                      <a:pt x="58" y="11"/>
                    </a:moveTo>
                    <a:lnTo>
                      <a:pt x="47" y="15"/>
                    </a:lnTo>
                    <a:lnTo>
                      <a:pt x="40" y="19"/>
                    </a:lnTo>
                    <a:lnTo>
                      <a:pt x="33" y="22"/>
                    </a:lnTo>
                    <a:lnTo>
                      <a:pt x="29" y="33"/>
                    </a:lnTo>
                    <a:lnTo>
                      <a:pt x="25" y="44"/>
                    </a:lnTo>
                    <a:lnTo>
                      <a:pt x="25" y="55"/>
                    </a:lnTo>
                    <a:lnTo>
                      <a:pt x="84" y="55"/>
                    </a:lnTo>
                    <a:lnTo>
                      <a:pt x="84" y="40"/>
                    </a:lnTo>
                    <a:lnTo>
                      <a:pt x="80" y="33"/>
                    </a:lnTo>
                    <a:lnTo>
                      <a:pt x="76" y="26"/>
                    </a:lnTo>
                    <a:lnTo>
                      <a:pt x="73" y="19"/>
                    </a:lnTo>
                    <a:lnTo>
                      <a:pt x="69" y="15"/>
                    </a:lnTo>
                    <a:lnTo>
                      <a:pt x="65" y="11"/>
                    </a:lnTo>
                    <a:lnTo>
                      <a:pt x="58" y="11"/>
                    </a:lnTo>
                    <a:close/>
                    <a:moveTo>
                      <a:pt x="58" y="0"/>
                    </a:moveTo>
                    <a:lnTo>
                      <a:pt x="69" y="4"/>
                    </a:lnTo>
                    <a:lnTo>
                      <a:pt x="80" y="8"/>
                    </a:lnTo>
                    <a:lnTo>
                      <a:pt x="91" y="11"/>
                    </a:lnTo>
                    <a:lnTo>
                      <a:pt x="98" y="19"/>
                    </a:lnTo>
                    <a:lnTo>
                      <a:pt x="102" y="26"/>
                    </a:lnTo>
                    <a:lnTo>
                      <a:pt x="105" y="37"/>
                    </a:lnTo>
                    <a:lnTo>
                      <a:pt x="109" y="48"/>
                    </a:lnTo>
                    <a:lnTo>
                      <a:pt x="109" y="59"/>
                    </a:lnTo>
                    <a:lnTo>
                      <a:pt x="109" y="66"/>
                    </a:lnTo>
                    <a:lnTo>
                      <a:pt x="25" y="66"/>
                    </a:lnTo>
                    <a:lnTo>
                      <a:pt x="25" y="77"/>
                    </a:lnTo>
                    <a:lnTo>
                      <a:pt x="25" y="88"/>
                    </a:lnTo>
                    <a:lnTo>
                      <a:pt x="29" y="99"/>
                    </a:lnTo>
                    <a:lnTo>
                      <a:pt x="33" y="106"/>
                    </a:lnTo>
                    <a:lnTo>
                      <a:pt x="40" y="113"/>
                    </a:lnTo>
                    <a:lnTo>
                      <a:pt x="47" y="117"/>
                    </a:lnTo>
                    <a:lnTo>
                      <a:pt x="54" y="120"/>
                    </a:lnTo>
                    <a:lnTo>
                      <a:pt x="65" y="124"/>
                    </a:lnTo>
                    <a:lnTo>
                      <a:pt x="76" y="120"/>
                    </a:lnTo>
                    <a:lnTo>
                      <a:pt x="87" y="117"/>
                    </a:lnTo>
                    <a:lnTo>
                      <a:pt x="94" y="109"/>
                    </a:lnTo>
                    <a:lnTo>
                      <a:pt x="102" y="99"/>
                    </a:lnTo>
                    <a:lnTo>
                      <a:pt x="113" y="102"/>
                    </a:lnTo>
                    <a:lnTo>
                      <a:pt x="102" y="117"/>
                    </a:lnTo>
                    <a:lnTo>
                      <a:pt x="91" y="128"/>
                    </a:lnTo>
                    <a:lnTo>
                      <a:pt x="76" y="135"/>
                    </a:lnTo>
                    <a:lnTo>
                      <a:pt x="58" y="139"/>
                    </a:lnTo>
                    <a:lnTo>
                      <a:pt x="44" y="135"/>
                    </a:lnTo>
                    <a:lnTo>
                      <a:pt x="33" y="131"/>
                    </a:lnTo>
                    <a:lnTo>
                      <a:pt x="22" y="124"/>
                    </a:lnTo>
                    <a:lnTo>
                      <a:pt x="14" y="117"/>
                    </a:lnTo>
                    <a:lnTo>
                      <a:pt x="7" y="106"/>
                    </a:lnTo>
                    <a:lnTo>
                      <a:pt x="3" y="95"/>
                    </a:lnTo>
                    <a:lnTo>
                      <a:pt x="0" y="80"/>
                    </a:lnTo>
                    <a:lnTo>
                      <a:pt x="0" y="69"/>
                    </a:lnTo>
                    <a:lnTo>
                      <a:pt x="0" y="55"/>
                    </a:lnTo>
                    <a:lnTo>
                      <a:pt x="3" y="44"/>
                    </a:lnTo>
                    <a:lnTo>
                      <a:pt x="7" y="33"/>
                    </a:lnTo>
                    <a:lnTo>
                      <a:pt x="14" y="22"/>
                    </a:lnTo>
                    <a:lnTo>
                      <a:pt x="22" y="15"/>
                    </a:lnTo>
                    <a:lnTo>
                      <a:pt x="33" y="8"/>
                    </a:lnTo>
                    <a:lnTo>
                      <a:pt x="44" y="4"/>
                    </a:lnTo>
                    <a:lnTo>
                      <a:pt x="58"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88966" name="Freeform 198"/>
              <p:cNvSpPr>
                <a:spLocks noEditPoints="1"/>
              </p:cNvSpPr>
              <p:nvPr/>
            </p:nvSpPr>
            <p:spPr bwMode="auto">
              <a:xfrm>
                <a:off x="1120" y="6091"/>
                <a:ext cx="120" cy="139"/>
              </a:xfrm>
              <a:custGeom>
                <a:avLst/>
                <a:gdLst/>
                <a:ahLst/>
                <a:cxnLst>
                  <a:cxn ang="0">
                    <a:pos x="55" y="69"/>
                  </a:cxn>
                  <a:cxn ang="0">
                    <a:pos x="37" y="80"/>
                  </a:cxn>
                  <a:cxn ang="0">
                    <a:pos x="29" y="95"/>
                  </a:cxn>
                  <a:cxn ang="0">
                    <a:pos x="29" y="109"/>
                  </a:cxn>
                  <a:cxn ang="0">
                    <a:pos x="40" y="120"/>
                  </a:cxn>
                  <a:cxn ang="0">
                    <a:pos x="55" y="120"/>
                  </a:cxn>
                  <a:cxn ang="0">
                    <a:pos x="69" y="113"/>
                  </a:cxn>
                  <a:cxn ang="0">
                    <a:pos x="77" y="62"/>
                  </a:cxn>
                  <a:cxn ang="0">
                    <a:pos x="62" y="4"/>
                  </a:cxn>
                  <a:cxn ang="0">
                    <a:pos x="80" y="8"/>
                  </a:cxn>
                  <a:cxn ang="0">
                    <a:pos x="91" y="15"/>
                  </a:cxn>
                  <a:cxn ang="0">
                    <a:pos x="98" y="33"/>
                  </a:cxn>
                  <a:cxn ang="0">
                    <a:pos x="98" y="62"/>
                  </a:cxn>
                  <a:cxn ang="0">
                    <a:pos x="98" y="109"/>
                  </a:cxn>
                  <a:cxn ang="0">
                    <a:pos x="102" y="117"/>
                  </a:cxn>
                  <a:cxn ang="0">
                    <a:pos x="113" y="124"/>
                  </a:cxn>
                  <a:cxn ang="0">
                    <a:pos x="120" y="131"/>
                  </a:cxn>
                  <a:cxn ang="0">
                    <a:pos x="98" y="135"/>
                  </a:cxn>
                  <a:cxn ang="0">
                    <a:pos x="84" y="131"/>
                  </a:cxn>
                  <a:cxn ang="0">
                    <a:pos x="77" y="117"/>
                  </a:cxn>
                  <a:cxn ang="0">
                    <a:pos x="66" y="128"/>
                  </a:cxn>
                  <a:cxn ang="0">
                    <a:pos x="47" y="135"/>
                  </a:cxn>
                  <a:cxn ang="0">
                    <a:pos x="22" y="135"/>
                  </a:cxn>
                  <a:cxn ang="0">
                    <a:pos x="4" y="120"/>
                  </a:cxn>
                  <a:cxn ang="0">
                    <a:pos x="0" y="106"/>
                  </a:cxn>
                  <a:cxn ang="0">
                    <a:pos x="4" y="91"/>
                  </a:cxn>
                  <a:cxn ang="0">
                    <a:pos x="18" y="73"/>
                  </a:cxn>
                  <a:cxn ang="0">
                    <a:pos x="33" y="66"/>
                  </a:cxn>
                  <a:cxn ang="0">
                    <a:pos x="51" y="62"/>
                  </a:cxn>
                  <a:cxn ang="0">
                    <a:pos x="77" y="51"/>
                  </a:cxn>
                  <a:cxn ang="0">
                    <a:pos x="77" y="37"/>
                  </a:cxn>
                  <a:cxn ang="0">
                    <a:pos x="73" y="22"/>
                  </a:cxn>
                  <a:cxn ang="0">
                    <a:pos x="58" y="11"/>
                  </a:cxn>
                  <a:cxn ang="0">
                    <a:pos x="40" y="15"/>
                  </a:cxn>
                  <a:cxn ang="0">
                    <a:pos x="33" y="22"/>
                  </a:cxn>
                  <a:cxn ang="0">
                    <a:pos x="37" y="33"/>
                  </a:cxn>
                  <a:cxn ang="0">
                    <a:pos x="29" y="44"/>
                  </a:cxn>
                  <a:cxn ang="0">
                    <a:pos x="18" y="48"/>
                  </a:cxn>
                  <a:cxn ang="0">
                    <a:pos x="11" y="40"/>
                  </a:cxn>
                  <a:cxn ang="0">
                    <a:pos x="7" y="33"/>
                  </a:cxn>
                  <a:cxn ang="0">
                    <a:pos x="11" y="22"/>
                  </a:cxn>
                  <a:cxn ang="0">
                    <a:pos x="22" y="11"/>
                  </a:cxn>
                  <a:cxn ang="0">
                    <a:pos x="51" y="0"/>
                  </a:cxn>
                </a:cxnLst>
                <a:rect l="0" t="0" r="r" b="b"/>
                <a:pathLst>
                  <a:path w="120" h="139">
                    <a:moveTo>
                      <a:pt x="77" y="62"/>
                    </a:moveTo>
                    <a:lnTo>
                      <a:pt x="55" y="69"/>
                    </a:lnTo>
                    <a:lnTo>
                      <a:pt x="40" y="77"/>
                    </a:lnTo>
                    <a:lnTo>
                      <a:pt x="37" y="80"/>
                    </a:lnTo>
                    <a:lnTo>
                      <a:pt x="29" y="88"/>
                    </a:lnTo>
                    <a:lnTo>
                      <a:pt x="29" y="95"/>
                    </a:lnTo>
                    <a:lnTo>
                      <a:pt x="26" y="102"/>
                    </a:lnTo>
                    <a:lnTo>
                      <a:pt x="29" y="109"/>
                    </a:lnTo>
                    <a:lnTo>
                      <a:pt x="33" y="117"/>
                    </a:lnTo>
                    <a:lnTo>
                      <a:pt x="40" y="120"/>
                    </a:lnTo>
                    <a:lnTo>
                      <a:pt x="47" y="124"/>
                    </a:lnTo>
                    <a:lnTo>
                      <a:pt x="55" y="120"/>
                    </a:lnTo>
                    <a:lnTo>
                      <a:pt x="62" y="117"/>
                    </a:lnTo>
                    <a:lnTo>
                      <a:pt x="69" y="113"/>
                    </a:lnTo>
                    <a:lnTo>
                      <a:pt x="77" y="106"/>
                    </a:lnTo>
                    <a:lnTo>
                      <a:pt x="77" y="62"/>
                    </a:lnTo>
                    <a:close/>
                    <a:moveTo>
                      <a:pt x="51" y="0"/>
                    </a:moveTo>
                    <a:lnTo>
                      <a:pt x="62" y="4"/>
                    </a:lnTo>
                    <a:lnTo>
                      <a:pt x="73" y="4"/>
                    </a:lnTo>
                    <a:lnTo>
                      <a:pt x="80" y="8"/>
                    </a:lnTo>
                    <a:lnTo>
                      <a:pt x="87" y="11"/>
                    </a:lnTo>
                    <a:lnTo>
                      <a:pt x="91" y="15"/>
                    </a:lnTo>
                    <a:lnTo>
                      <a:pt x="95" y="22"/>
                    </a:lnTo>
                    <a:lnTo>
                      <a:pt x="98" y="33"/>
                    </a:lnTo>
                    <a:lnTo>
                      <a:pt x="98" y="44"/>
                    </a:lnTo>
                    <a:lnTo>
                      <a:pt x="98" y="62"/>
                    </a:lnTo>
                    <a:lnTo>
                      <a:pt x="98" y="77"/>
                    </a:lnTo>
                    <a:lnTo>
                      <a:pt x="98" y="109"/>
                    </a:lnTo>
                    <a:lnTo>
                      <a:pt x="98" y="113"/>
                    </a:lnTo>
                    <a:lnTo>
                      <a:pt x="102" y="117"/>
                    </a:lnTo>
                    <a:lnTo>
                      <a:pt x="106" y="120"/>
                    </a:lnTo>
                    <a:lnTo>
                      <a:pt x="113" y="124"/>
                    </a:lnTo>
                    <a:lnTo>
                      <a:pt x="120" y="124"/>
                    </a:lnTo>
                    <a:lnTo>
                      <a:pt x="120" y="131"/>
                    </a:lnTo>
                    <a:lnTo>
                      <a:pt x="109" y="135"/>
                    </a:lnTo>
                    <a:lnTo>
                      <a:pt x="98" y="135"/>
                    </a:lnTo>
                    <a:lnTo>
                      <a:pt x="91" y="135"/>
                    </a:lnTo>
                    <a:lnTo>
                      <a:pt x="84" y="131"/>
                    </a:lnTo>
                    <a:lnTo>
                      <a:pt x="80" y="124"/>
                    </a:lnTo>
                    <a:lnTo>
                      <a:pt x="77" y="117"/>
                    </a:lnTo>
                    <a:lnTo>
                      <a:pt x="77" y="117"/>
                    </a:lnTo>
                    <a:lnTo>
                      <a:pt x="66" y="128"/>
                    </a:lnTo>
                    <a:lnTo>
                      <a:pt x="58" y="131"/>
                    </a:lnTo>
                    <a:lnTo>
                      <a:pt x="47" y="135"/>
                    </a:lnTo>
                    <a:lnTo>
                      <a:pt x="33" y="139"/>
                    </a:lnTo>
                    <a:lnTo>
                      <a:pt x="22" y="135"/>
                    </a:lnTo>
                    <a:lnTo>
                      <a:pt x="11" y="128"/>
                    </a:lnTo>
                    <a:lnTo>
                      <a:pt x="4" y="120"/>
                    </a:lnTo>
                    <a:lnTo>
                      <a:pt x="0" y="113"/>
                    </a:lnTo>
                    <a:lnTo>
                      <a:pt x="0" y="106"/>
                    </a:lnTo>
                    <a:lnTo>
                      <a:pt x="0" y="99"/>
                    </a:lnTo>
                    <a:lnTo>
                      <a:pt x="4" y="91"/>
                    </a:lnTo>
                    <a:lnTo>
                      <a:pt x="7" y="80"/>
                    </a:lnTo>
                    <a:lnTo>
                      <a:pt x="18" y="73"/>
                    </a:lnTo>
                    <a:lnTo>
                      <a:pt x="29" y="69"/>
                    </a:lnTo>
                    <a:lnTo>
                      <a:pt x="33" y="66"/>
                    </a:lnTo>
                    <a:lnTo>
                      <a:pt x="40" y="66"/>
                    </a:lnTo>
                    <a:lnTo>
                      <a:pt x="51" y="62"/>
                    </a:lnTo>
                    <a:lnTo>
                      <a:pt x="66" y="55"/>
                    </a:lnTo>
                    <a:lnTo>
                      <a:pt x="77" y="51"/>
                    </a:lnTo>
                    <a:lnTo>
                      <a:pt x="77" y="40"/>
                    </a:lnTo>
                    <a:lnTo>
                      <a:pt x="77" y="37"/>
                    </a:lnTo>
                    <a:lnTo>
                      <a:pt x="73" y="33"/>
                    </a:lnTo>
                    <a:lnTo>
                      <a:pt x="73" y="22"/>
                    </a:lnTo>
                    <a:lnTo>
                      <a:pt x="66" y="15"/>
                    </a:lnTo>
                    <a:lnTo>
                      <a:pt x="58" y="11"/>
                    </a:lnTo>
                    <a:lnTo>
                      <a:pt x="51" y="11"/>
                    </a:lnTo>
                    <a:lnTo>
                      <a:pt x="40" y="15"/>
                    </a:lnTo>
                    <a:lnTo>
                      <a:pt x="33" y="19"/>
                    </a:lnTo>
                    <a:lnTo>
                      <a:pt x="33" y="22"/>
                    </a:lnTo>
                    <a:lnTo>
                      <a:pt x="33" y="26"/>
                    </a:lnTo>
                    <a:lnTo>
                      <a:pt x="37" y="33"/>
                    </a:lnTo>
                    <a:lnTo>
                      <a:pt x="33" y="40"/>
                    </a:lnTo>
                    <a:lnTo>
                      <a:pt x="29" y="44"/>
                    </a:lnTo>
                    <a:lnTo>
                      <a:pt x="26" y="48"/>
                    </a:lnTo>
                    <a:lnTo>
                      <a:pt x="18" y="48"/>
                    </a:lnTo>
                    <a:lnTo>
                      <a:pt x="15" y="44"/>
                    </a:lnTo>
                    <a:lnTo>
                      <a:pt x="11" y="40"/>
                    </a:lnTo>
                    <a:lnTo>
                      <a:pt x="7" y="37"/>
                    </a:lnTo>
                    <a:lnTo>
                      <a:pt x="7" y="33"/>
                    </a:lnTo>
                    <a:lnTo>
                      <a:pt x="7" y="26"/>
                    </a:lnTo>
                    <a:lnTo>
                      <a:pt x="11" y="22"/>
                    </a:lnTo>
                    <a:lnTo>
                      <a:pt x="15" y="15"/>
                    </a:lnTo>
                    <a:lnTo>
                      <a:pt x="22" y="11"/>
                    </a:lnTo>
                    <a:lnTo>
                      <a:pt x="37" y="4"/>
                    </a:lnTo>
                    <a:lnTo>
                      <a:pt x="51"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88967" name="Freeform 199"/>
              <p:cNvSpPr>
                <a:spLocks/>
              </p:cNvSpPr>
              <p:nvPr/>
            </p:nvSpPr>
            <p:spPr bwMode="auto">
              <a:xfrm>
                <a:off x="1255" y="6091"/>
                <a:ext cx="94" cy="139"/>
              </a:xfrm>
              <a:custGeom>
                <a:avLst/>
                <a:gdLst/>
                <a:ahLst/>
                <a:cxnLst>
                  <a:cxn ang="0">
                    <a:pos x="87" y="0"/>
                  </a:cxn>
                  <a:cxn ang="0">
                    <a:pos x="80" y="44"/>
                  </a:cxn>
                  <a:cxn ang="0">
                    <a:pos x="65" y="22"/>
                  </a:cxn>
                  <a:cxn ang="0">
                    <a:pos x="43" y="11"/>
                  </a:cxn>
                  <a:cxn ang="0">
                    <a:pos x="29" y="19"/>
                  </a:cxn>
                  <a:cxn ang="0">
                    <a:pos x="22" y="29"/>
                  </a:cxn>
                  <a:cxn ang="0">
                    <a:pos x="25" y="40"/>
                  </a:cxn>
                  <a:cxn ang="0">
                    <a:pos x="40" y="51"/>
                  </a:cxn>
                  <a:cxn ang="0">
                    <a:pos x="69" y="62"/>
                  </a:cxn>
                  <a:cxn ang="0">
                    <a:pos x="87" y="77"/>
                  </a:cxn>
                  <a:cxn ang="0">
                    <a:pos x="94" y="88"/>
                  </a:cxn>
                  <a:cxn ang="0">
                    <a:pos x="94" y="109"/>
                  </a:cxn>
                  <a:cxn ang="0">
                    <a:pos x="80" y="124"/>
                  </a:cxn>
                  <a:cxn ang="0">
                    <a:pos x="58" y="135"/>
                  </a:cxn>
                  <a:cxn ang="0">
                    <a:pos x="36" y="135"/>
                  </a:cxn>
                  <a:cxn ang="0">
                    <a:pos x="18" y="128"/>
                  </a:cxn>
                  <a:cxn ang="0">
                    <a:pos x="11" y="135"/>
                  </a:cxn>
                  <a:cxn ang="0">
                    <a:pos x="0" y="88"/>
                  </a:cxn>
                  <a:cxn ang="0">
                    <a:pos x="11" y="95"/>
                  </a:cxn>
                  <a:cxn ang="0">
                    <a:pos x="22" y="113"/>
                  </a:cxn>
                  <a:cxn ang="0">
                    <a:pos x="32" y="124"/>
                  </a:cxn>
                  <a:cxn ang="0">
                    <a:pos x="47" y="128"/>
                  </a:cxn>
                  <a:cxn ang="0">
                    <a:pos x="69" y="120"/>
                  </a:cxn>
                  <a:cxn ang="0">
                    <a:pos x="72" y="106"/>
                  </a:cxn>
                  <a:cxn ang="0">
                    <a:pos x="72" y="95"/>
                  </a:cxn>
                  <a:cxn ang="0">
                    <a:pos x="54" y="84"/>
                  </a:cxn>
                  <a:cxn ang="0">
                    <a:pos x="29" y="73"/>
                  </a:cxn>
                  <a:cxn ang="0">
                    <a:pos x="11" y="62"/>
                  </a:cxn>
                  <a:cxn ang="0">
                    <a:pos x="3" y="48"/>
                  </a:cxn>
                  <a:cxn ang="0">
                    <a:pos x="3" y="29"/>
                  </a:cxn>
                  <a:cxn ang="0">
                    <a:pos x="14" y="11"/>
                  </a:cxn>
                  <a:cxn ang="0">
                    <a:pos x="32" y="4"/>
                  </a:cxn>
                  <a:cxn ang="0">
                    <a:pos x="62" y="4"/>
                  </a:cxn>
                  <a:cxn ang="0">
                    <a:pos x="72" y="8"/>
                  </a:cxn>
                </a:cxnLst>
                <a:rect l="0" t="0" r="r" b="b"/>
                <a:pathLst>
                  <a:path w="94" h="139">
                    <a:moveTo>
                      <a:pt x="76" y="0"/>
                    </a:moveTo>
                    <a:lnTo>
                      <a:pt x="87" y="0"/>
                    </a:lnTo>
                    <a:lnTo>
                      <a:pt x="87" y="44"/>
                    </a:lnTo>
                    <a:lnTo>
                      <a:pt x="80" y="44"/>
                    </a:lnTo>
                    <a:lnTo>
                      <a:pt x="72" y="29"/>
                    </a:lnTo>
                    <a:lnTo>
                      <a:pt x="65" y="22"/>
                    </a:lnTo>
                    <a:lnTo>
                      <a:pt x="58" y="15"/>
                    </a:lnTo>
                    <a:lnTo>
                      <a:pt x="43" y="11"/>
                    </a:lnTo>
                    <a:lnTo>
                      <a:pt x="36" y="15"/>
                    </a:lnTo>
                    <a:lnTo>
                      <a:pt x="29" y="19"/>
                    </a:lnTo>
                    <a:lnTo>
                      <a:pt x="22" y="22"/>
                    </a:lnTo>
                    <a:lnTo>
                      <a:pt x="22" y="29"/>
                    </a:lnTo>
                    <a:lnTo>
                      <a:pt x="22" y="37"/>
                    </a:lnTo>
                    <a:lnTo>
                      <a:pt x="25" y="40"/>
                    </a:lnTo>
                    <a:lnTo>
                      <a:pt x="29" y="48"/>
                    </a:lnTo>
                    <a:lnTo>
                      <a:pt x="40" y="51"/>
                    </a:lnTo>
                    <a:lnTo>
                      <a:pt x="54" y="55"/>
                    </a:lnTo>
                    <a:lnTo>
                      <a:pt x="69" y="62"/>
                    </a:lnTo>
                    <a:lnTo>
                      <a:pt x="83" y="69"/>
                    </a:lnTo>
                    <a:lnTo>
                      <a:pt x="87" y="77"/>
                    </a:lnTo>
                    <a:lnTo>
                      <a:pt x="91" y="80"/>
                    </a:lnTo>
                    <a:lnTo>
                      <a:pt x="94" y="88"/>
                    </a:lnTo>
                    <a:lnTo>
                      <a:pt x="94" y="95"/>
                    </a:lnTo>
                    <a:lnTo>
                      <a:pt x="94" y="109"/>
                    </a:lnTo>
                    <a:lnTo>
                      <a:pt x="87" y="117"/>
                    </a:lnTo>
                    <a:lnTo>
                      <a:pt x="80" y="124"/>
                    </a:lnTo>
                    <a:lnTo>
                      <a:pt x="72" y="131"/>
                    </a:lnTo>
                    <a:lnTo>
                      <a:pt x="58" y="135"/>
                    </a:lnTo>
                    <a:lnTo>
                      <a:pt x="47" y="139"/>
                    </a:lnTo>
                    <a:lnTo>
                      <a:pt x="36" y="135"/>
                    </a:lnTo>
                    <a:lnTo>
                      <a:pt x="25" y="131"/>
                    </a:lnTo>
                    <a:lnTo>
                      <a:pt x="18" y="128"/>
                    </a:lnTo>
                    <a:lnTo>
                      <a:pt x="11" y="124"/>
                    </a:lnTo>
                    <a:lnTo>
                      <a:pt x="11" y="135"/>
                    </a:lnTo>
                    <a:lnTo>
                      <a:pt x="0" y="135"/>
                    </a:lnTo>
                    <a:lnTo>
                      <a:pt x="0" y="88"/>
                    </a:lnTo>
                    <a:lnTo>
                      <a:pt x="7" y="88"/>
                    </a:lnTo>
                    <a:lnTo>
                      <a:pt x="11" y="95"/>
                    </a:lnTo>
                    <a:lnTo>
                      <a:pt x="11" y="102"/>
                    </a:lnTo>
                    <a:lnTo>
                      <a:pt x="22" y="113"/>
                    </a:lnTo>
                    <a:lnTo>
                      <a:pt x="25" y="120"/>
                    </a:lnTo>
                    <a:lnTo>
                      <a:pt x="32" y="124"/>
                    </a:lnTo>
                    <a:lnTo>
                      <a:pt x="40" y="128"/>
                    </a:lnTo>
                    <a:lnTo>
                      <a:pt x="47" y="128"/>
                    </a:lnTo>
                    <a:lnTo>
                      <a:pt x="58" y="124"/>
                    </a:lnTo>
                    <a:lnTo>
                      <a:pt x="69" y="120"/>
                    </a:lnTo>
                    <a:lnTo>
                      <a:pt x="72" y="113"/>
                    </a:lnTo>
                    <a:lnTo>
                      <a:pt x="72" y="106"/>
                    </a:lnTo>
                    <a:lnTo>
                      <a:pt x="72" y="99"/>
                    </a:lnTo>
                    <a:lnTo>
                      <a:pt x="72" y="95"/>
                    </a:lnTo>
                    <a:lnTo>
                      <a:pt x="65" y="88"/>
                    </a:lnTo>
                    <a:lnTo>
                      <a:pt x="54" y="84"/>
                    </a:lnTo>
                    <a:lnTo>
                      <a:pt x="40" y="80"/>
                    </a:lnTo>
                    <a:lnTo>
                      <a:pt x="29" y="73"/>
                    </a:lnTo>
                    <a:lnTo>
                      <a:pt x="14" y="66"/>
                    </a:lnTo>
                    <a:lnTo>
                      <a:pt x="11" y="62"/>
                    </a:lnTo>
                    <a:lnTo>
                      <a:pt x="7" y="55"/>
                    </a:lnTo>
                    <a:lnTo>
                      <a:pt x="3" y="48"/>
                    </a:lnTo>
                    <a:lnTo>
                      <a:pt x="3" y="40"/>
                    </a:lnTo>
                    <a:lnTo>
                      <a:pt x="3" y="29"/>
                    </a:lnTo>
                    <a:lnTo>
                      <a:pt x="7" y="22"/>
                    </a:lnTo>
                    <a:lnTo>
                      <a:pt x="14" y="11"/>
                    </a:lnTo>
                    <a:lnTo>
                      <a:pt x="22" y="8"/>
                    </a:lnTo>
                    <a:lnTo>
                      <a:pt x="32" y="4"/>
                    </a:lnTo>
                    <a:lnTo>
                      <a:pt x="43" y="0"/>
                    </a:lnTo>
                    <a:lnTo>
                      <a:pt x="62" y="4"/>
                    </a:lnTo>
                    <a:lnTo>
                      <a:pt x="69" y="8"/>
                    </a:lnTo>
                    <a:lnTo>
                      <a:pt x="72" y="8"/>
                    </a:lnTo>
                    <a:lnTo>
                      <a:pt x="76"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88968" name="Freeform 200"/>
              <p:cNvSpPr>
                <a:spLocks noEditPoints="1"/>
              </p:cNvSpPr>
              <p:nvPr/>
            </p:nvSpPr>
            <p:spPr bwMode="auto">
              <a:xfrm>
                <a:off x="240" y="7823"/>
                <a:ext cx="189" cy="186"/>
              </a:xfrm>
              <a:custGeom>
                <a:avLst/>
                <a:gdLst/>
                <a:ahLst/>
                <a:cxnLst>
                  <a:cxn ang="0">
                    <a:pos x="87" y="40"/>
                  </a:cxn>
                  <a:cxn ang="0">
                    <a:pos x="62" y="113"/>
                  </a:cxn>
                  <a:cxn ang="0">
                    <a:pos x="116" y="113"/>
                  </a:cxn>
                  <a:cxn ang="0">
                    <a:pos x="87" y="40"/>
                  </a:cxn>
                  <a:cxn ang="0">
                    <a:pos x="91" y="0"/>
                  </a:cxn>
                  <a:cxn ang="0">
                    <a:pos x="102" y="0"/>
                  </a:cxn>
                  <a:cxn ang="0">
                    <a:pos x="164" y="161"/>
                  </a:cxn>
                  <a:cxn ang="0">
                    <a:pos x="167" y="168"/>
                  </a:cxn>
                  <a:cxn ang="0">
                    <a:pos x="175" y="175"/>
                  </a:cxn>
                  <a:cxn ang="0">
                    <a:pos x="182" y="175"/>
                  </a:cxn>
                  <a:cxn ang="0">
                    <a:pos x="189" y="179"/>
                  </a:cxn>
                  <a:cxn ang="0">
                    <a:pos x="189" y="186"/>
                  </a:cxn>
                  <a:cxn ang="0">
                    <a:pos x="113" y="186"/>
                  </a:cxn>
                  <a:cxn ang="0">
                    <a:pos x="113" y="179"/>
                  </a:cxn>
                  <a:cxn ang="0">
                    <a:pos x="124" y="179"/>
                  </a:cxn>
                  <a:cxn ang="0">
                    <a:pos x="131" y="175"/>
                  </a:cxn>
                  <a:cxn ang="0">
                    <a:pos x="135" y="175"/>
                  </a:cxn>
                  <a:cxn ang="0">
                    <a:pos x="138" y="171"/>
                  </a:cxn>
                  <a:cxn ang="0">
                    <a:pos x="138" y="168"/>
                  </a:cxn>
                  <a:cxn ang="0">
                    <a:pos x="135" y="164"/>
                  </a:cxn>
                  <a:cxn ang="0">
                    <a:pos x="120" y="124"/>
                  </a:cxn>
                  <a:cxn ang="0">
                    <a:pos x="55" y="124"/>
                  </a:cxn>
                  <a:cxn ang="0">
                    <a:pos x="51" y="131"/>
                  </a:cxn>
                  <a:cxn ang="0">
                    <a:pos x="51" y="139"/>
                  </a:cxn>
                  <a:cxn ang="0">
                    <a:pos x="47" y="153"/>
                  </a:cxn>
                  <a:cxn ang="0">
                    <a:pos x="44" y="161"/>
                  </a:cxn>
                  <a:cxn ang="0">
                    <a:pos x="44" y="168"/>
                  </a:cxn>
                  <a:cxn ang="0">
                    <a:pos x="44" y="171"/>
                  </a:cxn>
                  <a:cxn ang="0">
                    <a:pos x="51" y="175"/>
                  </a:cxn>
                  <a:cxn ang="0">
                    <a:pos x="58" y="179"/>
                  </a:cxn>
                  <a:cxn ang="0">
                    <a:pos x="69" y="179"/>
                  </a:cxn>
                  <a:cxn ang="0">
                    <a:pos x="69" y="186"/>
                  </a:cxn>
                  <a:cxn ang="0">
                    <a:pos x="0" y="186"/>
                  </a:cxn>
                  <a:cxn ang="0">
                    <a:pos x="0" y="179"/>
                  </a:cxn>
                  <a:cxn ang="0">
                    <a:pos x="7" y="175"/>
                  </a:cxn>
                  <a:cxn ang="0">
                    <a:pos x="18" y="175"/>
                  </a:cxn>
                  <a:cxn ang="0">
                    <a:pos x="25" y="168"/>
                  </a:cxn>
                  <a:cxn ang="0">
                    <a:pos x="29" y="157"/>
                  </a:cxn>
                  <a:cxn ang="0">
                    <a:pos x="62" y="77"/>
                  </a:cxn>
                  <a:cxn ang="0">
                    <a:pos x="91" y="0"/>
                  </a:cxn>
                </a:cxnLst>
                <a:rect l="0" t="0" r="r" b="b"/>
                <a:pathLst>
                  <a:path w="189" h="186">
                    <a:moveTo>
                      <a:pt x="87" y="40"/>
                    </a:moveTo>
                    <a:lnTo>
                      <a:pt x="62" y="113"/>
                    </a:lnTo>
                    <a:lnTo>
                      <a:pt x="116" y="113"/>
                    </a:lnTo>
                    <a:lnTo>
                      <a:pt x="87" y="40"/>
                    </a:lnTo>
                    <a:close/>
                    <a:moveTo>
                      <a:pt x="91" y="0"/>
                    </a:moveTo>
                    <a:lnTo>
                      <a:pt x="102" y="0"/>
                    </a:lnTo>
                    <a:lnTo>
                      <a:pt x="164" y="161"/>
                    </a:lnTo>
                    <a:lnTo>
                      <a:pt x="167" y="168"/>
                    </a:lnTo>
                    <a:lnTo>
                      <a:pt x="175" y="175"/>
                    </a:lnTo>
                    <a:lnTo>
                      <a:pt x="182" y="175"/>
                    </a:lnTo>
                    <a:lnTo>
                      <a:pt x="189" y="179"/>
                    </a:lnTo>
                    <a:lnTo>
                      <a:pt x="189" y="186"/>
                    </a:lnTo>
                    <a:lnTo>
                      <a:pt x="113" y="186"/>
                    </a:lnTo>
                    <a:lnTo>
                      <a:pt x="113" y="179"/>
                    </a:lnTo>
                    <a:lnTo>
                      <a:pt x="124" y="179"/>
                    </a:lnTo>
                    <a:lnTo>
                      <a:pt x="131" y="175"/>
                    </a:lnTo>
                    <a:lnTo>
                      <a:pt x="135" y="175"/>
                    </a:lnTo>
                    <a:lnTo>
                      <a:pt x="138" y="171"/>
                    </a:lnTo>
                    <a:lnTo>
                      <a:pt x="138" y="168"/>
                    </a:lnTo>
                    <a:lnTo>
                      <a:pt x="135" y="164"/>
                    </a:lnTo>
                    <a:lnTo>
                      <a:pt x="120" y="124"/>
                    </a:lnTo>
                    <a:lnTo>
                      <a:pt x="55" y="124"/>
                    </a:lnTo>
                    <a:lnTo>
                      <a:pt x="51" y="131"/>
                    </a:lnTo>
                    <a:lnTo>
                      <a:pt x="51" y="139"/>
                    </a:lnTo>
                    <a:lnTo>
                      <a:pt x="47" y="153"/>
                    </a:lnTo>
                    <a:lnTo>
                      <a:pt x="44" y="161"/>
                    </a:lnTo>
                    <a:lnTo>
                      <a:pt x="44" y="168"/>
                    </a:lnTo>
                    <a:lnTo>
                      <a:pt x="44" y="171"/>
                    </a:lnTo>
                    <a:lnTo>
                      <a:pt x="51" y="175"/>
                    </a:lnTo>
                    <a:lnTo>
                      <a:pt x="58" y="179"/>
                    </a:lnTo>
                    <a:lnTo>
                      <a:pt x="69" y="179"/>
                    </a:lnTo>
                    <a:lnTo>
                      <a:pt x="69" y="186"/>
                    </a:lnTo>
                    <a:lnTo>
                      <a:pt x="0" y="186"/>
                    </a:lnTo>
                    <a:lnTo>
                      <a:pt x="0" y="179"/>
                    </a:lnTo>
                    <a:lnTo>
                      <a:pt x="7" y="175"/>
                    </a:lnTo>
                    <a:lnTo>
                      <a:pt x="18" y="175"/>
                    </a:lnTo>
                    <a:lnTo>
                      <a:pt x="25" y="168"/>
                    </a:lnTo>
                    <a:lnTo>
                      <a:pt x="29" y="157"/>
                    </a:lnTo>
                    <a:lnTo>
                      <a:pt x="62" y="77"/>
                    </a:lnTo>
                    <a:lnTo>
                      <a:pt x="91"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88969" name="Freeform 201"/>
              <p:cNvSpPr>
                <a:spLocks/>
              </p:cNvSpPr>
              <p:nvPr/>
            </p:nvSpPr>
            <p:spPr bwMode="auto">
              <a:xfrm>
                <a:off x="433" y="7878"/>
                <a:ext cx="94" cy="135"/>
              </a:xfrm>
              <a:custGeom>
                <a:avLst/>
                <a:gdLst/>
                <a:ahLst/>
                <a:cxnLst>
                  <a:cxn ang="0">
                    <a:pos x="87" y="0"/>
                  </a:cxn>
                  <a:cxn ang="0">
                    <a:pos x="80" y="40"/>
                  </a:cxn>
                  <a:cxn ang="0">
                    <a:pos x="69" y="18"/>
                  </a:cxn>
                  <a:cxn ang="0">
                    <a:pos x="47" y="11"/>
                  </a:cxn>
                  <a:cxn ang="0">
                    <a:pos x="29" y="15"/>
                  </a:cxn>
                  <a:cxn ang="0">
                    <a:pos x="25" y="29"/>
                  </a:cxn>
                  <a:cxn ang="0">
                    <a:pos x="25" y="40"/>
                  </a:cxn>
                  <a:cxn ang="0">
                    <a:pos x="40" y="51"/>
                  </a:cxn>
                  <a:cxn ang="0">
                    <a:pos x="73" y="62"/>
                  </a:cxn>
                  <a:cxn ang="0">
                    <a:pos x="91" y="76"/>
                  </a:cxn>
                  <a:cxn ang="0">
                    <a:pos x="94" y="87"/>
                  </a:cxn>
                  <a:cxn ang="0">
                    <a:pos x="94" y="106"/>
                  </a:cxn>
                  <a:cxn ang="0">
                    <a:pos x="83" y="124"/>
                  </a:cxn>
                  <a:cxn ang="0">
                    <a:pos x="62" y="135"/>
                  </a:cxn>
                  <a:cxn ang="0">
                    <a:pos x="36" y="135"/>
                  </a:cxn>
                  <a:cxn ang="0">
                    <a:pos x="18" y="127"/>
                  </a:cxn>
                  <a:cxn ang="0">
                    <a:pos x="11" y="135"/>
                  </a:cxn>
                  <a:cxn ang="0">
                    <a:pos x="0" y="87"/>
                  </a:cxn>
                  <a:cxn ang="0">
                    <a:pos x="11" y="95"/>
                  </a:cxn>
                  <a:cxn ang="0">
                    <a:pos x="22" y="113"/>
                  </a:cxn>
                  <a:cxn ang="0">
                    <a:pos x="33" y="124"/>
                  </a:cxn>
                  <a:cxn ang="0">
                    <a:pos x="51" y="127"/>
                  </a:cxn>
                  <a:cxn ang="0">
                    <a:pos x="69" y="120"/>
                  </a:cxn>
                  <a:cxn ang="0">
                    <a:pos x="76" y="106"/>
                  </a:cxn>
                  <a:cxn ang="0">
                    <a:pos x="69" y="87"/>
                  </a:cxn>
                  <a:cxn ang="0">
                    <a:pos x="43" y="76"/>
                  </a:cxn>
                  <a:cxn ang="0">
                    <a:pos x="18" y="65"/>
                  </a:cxn>
                  <a:cxn ang="0">
                    <a:pos x="7" y="55"/>
                  </a:cxn>
                  <a:cxn ang="0">
                    <a:pos x="3" y="40"/>
                  </a:cxn>
                  <a:cxn ang="0">
                    <a:pos x="7" y="18"/>
                  </a:cxn>
                  <a:cxn ang="0">
                    <a:pos x="25" y="7"/>
                  </a:cxn>
                  <a:cxn ang="0">
                    <a:pos x="47" y="0"/>
                  </a:cxn>
                  <a:cxn ang="0">
                    <a:pos x="69" y="4"/>
                  </a:cxn>
                  <a:cxn ang="0">
                    <a:pos x="76" y="0"/>
                  </a:cxn>
                </a:cxnLst>
                <a:rect l="0" t="0" r="r" b="b"/>
                <a:pathLst>
                  <a:path w="94" h="135">
                    <a:moveTo>
                      <a:pt x="76" y="0"/>
                    </a:moveTo>
                    <a:lnTo>
                      <a:pt x="87" y="0"/>
                    </a:lnTo>
                    <a:lnTo>
                      <a:pt x="91" y="40"/>
                    </a:lnTo>
                    <a:lnTo>
                      <a:pt x="80" y="40"/>
                    </a:lnTo>
                    <a:lnTo>
                      <a:pt x="76" y="29"/>
                    </a:lnTo>
                    <a:lnTo>
                      <a:pt x="69" y="18"/>
                    </a:lnTo>
                    <a:lnTo>
                      <a:pt x="58" y="15"/>
                    </a:lnTo>
                    <a:lnTo>
                      <a:pt x="47" y="11"/>
                    </a:lnTo>
                    <a:lnTo>
                      <a:pt x="36" y="11"/>
                    </a:lnTo>
                    <a:lnTo>
                      <a:pt x="29" y="15"/>
                    </a:lnTo>
                    <a:lnTo>
                      <a:pt x="25" y="22"/>
                    </a:lnTo>
                    <a:lnTo>
                      <a:pt x="25" y="29"/>
                    </a:lnTo>
                    <a:lnTo>
                      <a:pt x="25" y="33"/>
                    </a:lnTo>
                    <a:lnTo>
                      <a:pt x="25" y="40"/>
                    </a:lnTo>
                    <a:lnTo>
                      <a:pt x="33" y="44"/>
                    </a:lnTo>
                    <a:lnTo>
                      <a:pt x="40" y="51"/>
                    </a:lnTo>
                    <a:lnTo>
                      <a:pt x="54" y="55"/>
                    </a:lnTo>
                    <a:lnTo>
                      <a:pt x="73" y="62"/>
                    </a:lnTo>
                    <a:lnTo>
                      <a:pt x="83" y="69"/>
                    </a:lnTo>
                    <a:lnTo>
                      <a:pt x="91" y="76"/>
                    </a:lnTo>
                    <a:lnTo>
                      <a:pt x="94" y="80"/>
                    </a:lnTo>
                    <a:lnTo>
                      <a:pt x="94" y="87"/>
                    </a:lnTo>
                    <a:lnTo>
                      <a:pt x="94" y="95"/>
                    </a:lnTo>
                    <a:lnTo>
                      <a:pt x="94" y="106"/>
                    </a:lnTo>
                    <a:lnTo>
                      <a:pt x="91" y="116"/>
                    </a:lnTo>
                    <a:lnTo>
                      <a:pt x="83" y="124"/>
                    </a:lnTo>
                    <a:lnTo>
                      <a:pt x="73" y="131"/>
                    </a:lnTo>
                    <a:lnTo>
                      <a:pt x="62" y="135"/>
                    </a:lnTo>
                    <a:lnTo>
                      <a:pt x="47" y="135"/>
                    </a:lnTo>
                    <a:lnTo>
                      <a:pt x="36" y="135"/>
                    </a:lnTo>
                    <a:lnTo>
                      <a:pt x="29" y="131"/>
                    </a:lnTo>
                    <a:lnTo>
                      <a:pt x="18" y="127"/>
                    </a:lnTo>
                    <a:lnTo>
                      <a:pt x="14" y="124"/>
                    </a:lnTo>
                    <a:lnTo>
                      <a:pt x="11" y="135"/>
                    </a:lnTo>
                    <a:lnTo>
                      <a:pt x="0" y="135"/>
                    </a:lnTo>
                    <a:lnTo>
                      <a:pt x="0" y="87"/>
                    </a:lnTo>
                    <a:lnTo>
                      <a:pt x="11" y="87"/>
                    </a:lnTo>
                    <a:lnTo>
                      <a:pt x="11" y="95"/>
                    </a:lnTo>
                    <a:lnTo>
                      <a:pt x="14" y="102"/>
                    </a:lnTo>
                    <a:lnTo>
                      <a:pt x="22" y="113"/>
                    </a:lnTo>
                    <a:lnTo>
                      <a:pt x="29" y="116"/>
                    </a:lnTo>
                    <a:lnTo>
                      <a:pt x="33" y="124"/>
                    </a:lnTo>
                    <a:lnTo>
                      <a:pt x="40" y="124"/>
                    </a:lnTo>
                    <a:lnTo>
                      <a:pt x="51" y="127"/>
                    </a:lnTo>
                    <a:lnTo>
                      <a:pt x="62" y="124"/>
                    </a:lnTo>
                    <a:lnTo>
                      <a:pt x="69" y="120"/>
                    </a:lnTo>
                    <a:lnTo>
                      <a:pt x="73" y="113"/>
                    </a:lnTo>
                    <a:lnTo>
                      <a:pt x="76" y="106"/>
                    </a:lnTo>
                    <a:lnTo>
                      <a:pt x="73" y="95"/>
                    </a:lnTo>
                    <a:lnTo>
                      <a:pt x="69" y="87"/>
                    </a:lnTo>
                    <a:lnTo>
                      <a:pt x="58" y="84"/>
                    </a:lnTo>
                    <a:lnTo>
                      <a:pt x="43" y="76"/>
                    </a:lnTo>
                    <a:lnTo>
                      <a:pt x="29" y="73"/>
                    </a:lnTo>
                    <a:lnTo>
                      <a:pt x="18" y="65"/>
                    </a:lnTo>
                    <a:lnTo>
                      <a:pt x="11" y="58"/>
                    </a:lnTo>
                    <a:lnTo>
                      <a:pt x="7" y="55"/>
                    </a:lnTo>
                    <a:lnTo>
                      <a:pt x="3" y="47"/>
                    </a:lnTo>
                    <a:lnTo>
                      <a:pt x="3" y="40"/>
                    </a:lnTo>
                    <a:lnTo>
                      <a:pt x="3" y="29"/>
                    </a:lnTo>
                    <a:lnTo>
                      <a:pt x="7" y="18"/>
                    </a:lnTo>
                    <a:lnTo>
                      <a:pt x="14" y="11"/>
                    </a:lnTo>
                    <a:lnTo>
                      <a:pt x="25" y="7"/>
                    </a:lnTo>
                    <a:lnTo>
                      <a:pt x="36" y="4"/>
                    </a:lnTo>
                    <a:lnTo>
                      <a:pt x="47" y="0"/>
                    </a:lnTo>
                    <a:lnTo>
                      <a:pt x="62" y="4"/>
                    </a:lnTo>
                    <a:lnTo>
                      <a:pt x="69" y="4"/>
                    </a:lnTo>
                    <a:lnTo>
                      <a:pt x="76" y="7"/>
                    </a:lnTo>
                    <a:lnTo>
                      <a:pt x="76"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88970" name="Freeform 202"/>
              <p:cNvSpPr>
                <a:spLocks/>
              </p:cNvSpPr>
              <p:nvPr/>
            </p:nvSpPr>
            <p:spPr bwMode="auto">
              <a:xfrm>
                <a:off x="549" y="7878"/>
                <a:ext cx="109" cy="135"/>
              </a:xfrm>
              <a:custGeom>
                <a:avLst/>
                <a:gdLst/>
                <a:ahLst/>
                <a:cxnLst>
                  <a:cxn ang="0">
                    <a:pos x="58" y="0"/>
                  </a:cxn>
                  <a:cxn ang="0">
                    <a:pos x="73" y="4"/>
                  </a:cxn>
                  <a:cxn ang="0">
                    <a:pos x="80" y="4"/>
                  </a:cxn>
                  <a:cxn ang="0">
                    <a:pos x="91" y="11"/>
                  </a:cxn>
                  <a:cxn ang="0">
                    <a:pos x="98" y="18"/>
                  </a:cxn>
                  <a:cxn ang="0">
                    <a:pos x="102" y="25"/>
                  </a:cxn>
                  <a:cxn ang="0">
                    <a:pos x="102" y="33"/>
                  </a:cxn>
                  <a:cxn ang="0">
                    <a:pos x="102" y="40"/>
                  </a:cxn>
                  <a:cxn ang="0">
                    <a:pos x="98" y="47"/>
                  </a:cxn>
                  <a:cxn ang="0">
                    <a:pos x="95" y="51"/>
                  </a:cxn>
                  <a:cxn ang="0">
                    <a:pos x="87" y="51"/>
                  </a:cxn>
                  <a:cxn ang="0">
                    <a:pos x="84" y="51"/>
                  </a:cxn>
                  <a:cxn ang="0">
                    <a:pos x="77" y="47"/>
                  </a:cxn>
                  <a:cxn ang="0">
                    <a:pos x="73" y="44"/>
                  </a:cxn>
                  <a:cxn ang="0">
                    <a:pos x="73" y="40"/>
                  </a:cxn>
                  <a:cxn ang="0">
                    <a:pos x="73" y="25"/>
                  </a:cxn>
                  <a:cxn ang="0">
                    <a:pos x="77" y="22"/>
                  </a:cxn>
                  <a:cxn ang="0">
                    <a:pos x="77" y="18"/>
                  </a:cxn>
                  <a:cxn ang="0">
                    <a:pos x="73" y="15"/>
                  </a:cxn>
                  <a:cxn ang="0">
                    <a:pos x="69" y="11"/>
                  </a:cxn>
                  <a:cxn ang="0">
                    <a:pos x="58" y="11"/>
                  </a:cxn>
                  <a:cxn ang="0">
                    <a:pos x="47" y="15"/>
                  </a:cxn>
                  <a:cxn ang="0">
                    <a:pos x="40" y="18"/>
                  </a:cxn>
                  <a:cxn ang="0">
                    <a:pos x="37" y="22"/>
                  </a:cxn>
                  <a:cxn ang="0">
                    <a:pos x="33" y="29"/>
                  </a:cxn>
                  <a:cxn ang="0">
                    <a:pos x="29" y="40"/>
                  </a:cxn>
                  <a:cxn ang="0">
                    <a:pos x="26" y="55"/>
                  </a:cxn>
                  <a:cxn ang="0">
                    <a:pos x="26" y="65"/>
                  </a:cxn>
                  <a:cxn ang="0">
                    <a:pos x="26" y="84"/>
                  </a:cxn>
                  <a:cxn ang="0">
                    <a:pos x="29" y="95"/>
                  </a:cxn>
                  <a:cxn ang="0">
                    <a:pos x="37" y="106"/>
                  </a:cxn>
                  <a:cxn ang="0">
                    <a:pos x="44" y="116"/>
                  </a:cxn>
                  <a:cxn ang="0">
                    <a:pos x="55" y="120"/>
                  </a:cxn>
                  <a:cxn ang="0">
                    <a:pos x="66" y="120"/>
                  </a:cxn>
                  <a:cxn ang="0">
                    <a:pos x="77" y="120"/>
                  </a:cxn>
                  <a:cxn ang="0">
                    <a:pos x="84" y="116"/>
                  </a:cxn>
                  <a:cxn ang="0">
                    <a:pos x="95" y="109"/>
                  </a:cxn>
                  <a:cxn ang="0">
                    <a:pos x="102" y="98"/>
                  </a:cxn>
                  <a:cxn ang="0">
                    <a:pos x="109" y="102"/>
                  </a:cxn>
                  <a:cxn ang="0">
                    <a:pos x="98" y="116"/>
                  </a:cxn>
                  <a:cxn ang="0">
                    <a:pos x="87" y="127"/>
                  </a:cxn>
                  <a:cxn ang="0">
                    <a:pos x="73" y="135"/>
                  </a:cxn>
                  <a:cxn ang="0">
                    <a:pos x="58" y="135"/>
                  </a:cxn>
                  <a:cxn ang="0">
                    <a:pos x="40" y="135"/>
                  </a:cxn>
                  <a:cxn ang="0">
                    <a:pos x="26" y="127"/>
                  </a:cxn>
                  <a:cxn ang="0">
                    <a:pos x="15" y="116"/>
                  </a:cxn>
                  <a:cxn ang="0">
                    <a:pos x="7" y="102"/>
                  </a:cxn>
                  <a:cxn ang="0">
                    <a:pos x="0" y="87"/>
                  </a:cxn>
                  <a:cxn ang="0">
                    <a:pos x="0" y="69"/>
                  </a:cxn>
                  <a:cxn ang="0">
                    <a:pos x="0" y="55"/>
                  </a:cxn>
                  <a:cxn ang="0">
                    <a:pos x="4" y="44"/>
                  </a:cxn>
                  <a:cxn ang="0">
                    <a:pos x="7" y="33"/>
                  </a:cxn>
                  <a:cxn ang="0">
                    <a:pos x="15" y="22"/>
                  </a:cxn>
                  <a:cxn ang="0">
                    <a:pos x="26" y="15"/>
                  </a:cxn>
                  <a:cxn ang="0">
                    <a:pos x="33" y="7"/>
                  </a:cxn>
                  <a:cxn ang="0">
                    <a:pos x="47" y="4"/>
                  </a:cxn>
                  <a:cxn ang="0">
                    <a:pos x="58" y="0"/>
                  </a:cxn>
                </a:cxnLst>
                <a:rect l="0" t="0" r="r" b="b"/>
                <a:pathLst>
                  <a:path w="109" h="135">
                    <a:moveTo>
                      <a:pt x="58" y="0"/>
                    </a:moveTo>
                    <a:lnTo>
                      <a:pt x="73" y="4"/>
                    </a:lnTo>
                    <a:lnTo>
                      <a:pt x="80" y="4"/>
                    </a:lnTo>
                    <a:lnTo>
                      <a:pt x="91" y="11"/>
                    </a:lnTo>
                    <a:lnTo>
                      <a:pt x="98" y="18"/>
                    </a:lnTo>
                    <a:lnTo>
                      <a:pt x="102" y="25"/>
                    </a:lnTo>
                    <a:lnTo>
                      <a:pt x="102" y="33"/>
                    </a:lnTo>
                    <a:lnTo>
                      <a:pt x="102" y="40"/>
                    </a:lnTo>
                    <a:lnTo>
                      <a:pt x="98" y="47"/>
                    </a:lnTo>
                    <a:lnTo>
                      <a:pt x="95" y="51"/>
                    </a:lnTo>
                    <a:lnTo>
                      <a:pt x="87" y="51"/>
                    </a:lnTo>
                    <a:lnTo>
                      <a:pt x="84" y="51"/>
                    </a:lnTo>
                    <a:lnTo>
                      <a:pt x="77" y="47"/>
                    </a:lnTo>
                    <a:lnTo>
                      <a:pt x="73" y="44"/>
                    </a:lnTo>
                    <a:lnTo>
                      <a:pt x="73" y="40"/>
                    </a:lnTo>
                    <a:lnTo>
                      <a:pt x="73" y="25"/>
                    </a:lnTo>
                    <a:lnTo>
                      <a:pt x="77" y="22"/>
                    </a:lnTo>
                    <a:lnTo>
                      <a:pt x="77" y="18"/>
                    </a:lnTo>
                    <a:lnTo>
                      <a:pt x="73" y="15"/>
                    </a:lnTo>
                    <a:lnTo>
                      <a:pt x="69" y="11"/>
                    </a:lnTo>
                    <a:lnTo>
                      <a:pt x="58" y="11"/>
                    </a:lnTo>
                    <a:lnTo>
                      <a:pt x="47" y="15"/>
                    </a:lnTo>
                    <a:lnTo>
                      <a:pt x="40" y="18"/>
                    </a:lnTo>
                    <a:lnTo>
                      <a:pt x="37" y="22"/>
                    </a:lnTo>
                    <a:lnTo>
                      <a:pt x="33" y="29"/>
                    </a:lnTo>
                    <a:lnTo>
                      <a:pt x="29" y="40"/>
                    </a:lnTo>
                    <a:lnTo>
                      <a:pt x="26" y="55"/>
                    </a:lnTo>
                    <a:lnTo>
                      <a:pt x="26" y="65"/>
                    </a:lnTo>
                    <a:lnTo>
                      <a:pt x="26" y="84"/>
                    </a:lnTo>
                    <a:lnTo>
                      <a:pt x="29" y="95"/>
                    </a:lnTo>
                    <a:lnTo>
                      <a:pt x="37" y="106"/>
                    </a:lnTo>
                    <a:lnTo>
                      <a:pt x="44" y="116"/>
                    </a:lnTo>
                    <a:lnTo>
                      <a:pt x="55" y="120"/>
                    </a:lnTo>
                    <a:lnTo>
                      <a:pt x="66" y="120"/>
                    </a:lnTo>
                    <a:lnTo>
                      <a:pt x="77" y="120"/>
                    </a:lnTo>
                    <a:lnTo>
                      <a:pt x="84" y="116"/>
                    </a:lnTo>
                    <a:lnTo>
                      <a:pt x="95" y="109"/>
                    </a:lnTo>
                    <a:lnTo>
                      <a:pt x="102" y="98"/>
                    </a:lnTo>
                    <a:lnTo>
                      <a:pt x="109" y="102"/>
                    </a:lnTo>
                    <a:lnTo>
                      <a:pt x="98" y="116"/>
                    </a:lnTo>
                    <a:lnTo>
                      <a:pt x="87" y="127"/>
                    </a:lnTo>
                    <a:lnTo>
                      <a:pt x="73" y="135"/>
                    </a:lnTo>
                    <a:lnTo>
                      <a:pt x="58" y="135"/>
                    </a:lnTo>
                    <a:lnTo>
                      <a:pt x="40" y="135"/>
                    </a:lnTo>
                    <a:lnTo>
                      <a:pt x="26" y="127"/>
                    </a:lnTo>
                    <a:lnTo>
                      <a:pt x="15" y="116"/>
                    </a:lnTo>
                    <a:lnTo>
                      <a:pt x="7" y="102"/>
                    </a:lnTo>
                    <a:lnTo>
                      <a:pt x="0" y="87"/>
                    </a:lnTo>
                    <a:lnTo>
                      <a:pt x="0" y="69"/>
                    </a:lnTo>
                    <a:lnTo>
                      <a:pt x="0" y="55"/>
                    </a:lnTo>
                    <a:lnTo>
                      <a:pt x="4" y="44"/>
                    </a:lnTo>
                    <a:lnTo>
                      <a:pt x="7" y="33"/>
                    </a:lnTo>
                    <a:lnTo>
                      <a:pt x="15" y="22"/>
                    </a:lnTo>
                    <a:lnTo>
                      <a:pt x="26" y="15"/>
                    </a:lnTo>
                    <a:lnTo>
                      <a:pt x="33" y="7"/>
                    </a:lnTo>
                    <a:lnTo>
                      <a:pt x="47" y="4"/>
                    </a:lnTo>
                    <a:lnTo>
                      <a:pt x="58"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88971" name="Freeform 203"/>
              <p:cNvSpPr>
                <a:spLocks noEditPoints="1"/>
              </p:cNvSpPr>
              <p:nvPr/>
            </p:nvSpPr>
            <p:spPr bwMode="auto">
              <a:xfrm>
                <a:off x="669" y="7878"/>
                <a:ext cx="113" cy="135"/>
              </a:xfrm>
              <a:custGeom>
                <a:avLst/>
                <a:gdLst/>
                <a:ahLst/>
                <a:cxnLst>
                  <a:cxn ang="0">
                    <a:pos x="58" y="11"/>
                  </a:cxn>
                  <a:cxn ang="0">
                    <a:pos x="51" y="11"/>
                  </a:cxn>
                  <a:cxn ang="0">
                    <a:pos x="40" y="15"/>
                  </a:cxn>
                  <a:cxn ang="0">
                    <a:pos x="37" y="22"/>
                  </a:cxn>
                  <a:cxn ang="0">
                    <a:pos x="29" y="29"/>
                  </a:cxn>
                  <a:cxn ang="0">
                    <a:pos x="26" y="40"/>
                  </a:cxn>
                  <a:cxn ang="0">
                    <a:pos x="26" y="55"/>
                  </a:cxn>
                  <a:cxn ang="0">
                    <a:pos x="84" y="55"/>
                  </a:cxn>
                  <a:cxn ang="0">
                    <a:pos x="84" y="36"/>
                  </a:cxn>
                  <a:cxn ang="0">
                    <a:pos x="80" y="29"/>
                  </a:cxn>
                  <a:cxn ang="0">
                    <a:pos x="80" y="25"/>
                  </a:cxn>
                  <a:cxn ang="0">
                    <a:pos x="77" y="18"/>
                  </a:cxn>
                  <a:cxn ang="0">
                    <a:pos x="73" y="15"/>
                  </a:cxn>
                  <a:cxn ang="0">
                    <a:pos x="66" y="11"/>
                  </a:cxn>
                  <a:cxn ang="0">
                    <a:pos x="58" y="11"/>
                  </a:cxn>
                  <a:cxn ang="0">
                    <a:pos x="58" y="0"/>
                  </a:cxn>
                  <a:cxn ang="0">
                    <a:pos x="73" y="4"/>
                  </a:cxn>
                  <a:cxn ang="0">
                    <a:pos x="84" y="4"/>
                  </a:cxn>
                  <a:cxn ang="0">
                    <a:pos x="91" y="11"/>
                  </a:cxn>
                  <a:cxn ang="0">
                    <a:pos x="98" y="18"/>
                  </a:cxn>
                  <a:cxn ang="0">
                    <a:pos x="102" y="25"/>
                  </a:cxn>
                  <a:cxn ang="0">
                    <a:pos x="106" y="33"/>
                  </a:cxn>
                  <a:cxn ang="0">
                    <a:pos x="109" y="44"/>
                  </a:cxn>
                  <a:cxn ang="0">
                    <a:pos x="109" y="55"/>
                  </a:cxn>
                  <a:cxn ang="0">
                    <a:pos x="109" y="65"/>
                  </a:cxn>
                  <a:cxn ang="0">
                    <a:pos x="26" y="65"/>
                  </a:cxn>
                  <a:cxn ang="0">
                    <a:pos x="26" y="76"/>
                  </a:cxn>
                  <a:cxn ang="0">
                    <a:pos x="29" y="87"/>
                  </a:cxn>
                  <a:cxn ang="0">
                    <a:pos x="29" y="98"/>
                  </a:cxn>
                  <a:cxn ang="0">
                    <a:pos x="37" y="106"/>
                  </a:cxn>
                  <a:cxn ang="0">
                    <a:pos x="40" y="113"/>
                  </a:cxn>
                  <a:cxn ang="0">
                    <a:pos x="47" y="116"/>
                  </a:cxn>
                  <a:cxn ang="0">
                    <a:pos x="58" y="120"/>
                  </a:cxn>
                  <a:cxn ang="0">
                    <a:pos x="69" y="120"/>
                  </a:cxn>
                  <a:cxn ang="0">
                    <a:pos x="80" y="120"/>
                  </a:cxn>
                  <a:cxn ang="0">
                    <a:pos x="87" y="116"/>
                  </a:cxn>
                  <a:cxn ang="0">
                    <a:pos x="95" y="109"/>
                  </a:cxn>
                  <a:cxn ang="0">
                    <a:pos x="106" y="98"/>
                  </a:cxn>
                  <a:cxn ang="0">
                    <a:pos x="113" y="102"/>
                  </a:cxn>
                  <a:cxn ang="0">
                    <a:pos x="106" y="116"/>
                  </a:cxn>
                  <a:cxn ang="0">
                    <a:pos x="91" y="127"/>
                  </a:cxn>
                  <a:cxn ang="0">
                    <a:pos x="77" y="135"/>
                  </a:cxn>
                  <a:cxn ang="0">
                    <a:pos x="62" y="135"/>
                  </a:cxn>
                  <a:cxn ang="0">
                    <a:pos x="47" y="135"/>
                  </a:cxn>
                  <a:cxn ang="0">
                    <a:pos x="33" y="131"/>
                  </a:cxn>
                  <a:cxn ang="0">
                    <a:pos x="22" y="124"/>
                  </a:cxn>
                  <a:cxn ang="0">
                    <a:pos x="15" y="116"/>
                  </a:cxn>
                  <a:cxn ang="0">
                    <a:pos x="7" y="106"/>
                  </a:cxn>
                  <a:cxn ang="0">
                    <a:pos x="4" y="95"/>
                  </a:cxn>
                  <a:cxn ang="0">
                    <a:pos x="0" y="80"/>
                  </a:cxn>
                  <a:cxn ang="0">
                    <a:pos x="0" y="69"/>
                  </a:cxn>
                  <a:cxn ang="0">
                    <a:pos x="0" y="55"/>
                  </a:cxn>
                  <a:cxn ang="0">
                    <a:pos x="4" y="44"/>
                  </a:cxn>
                  <a:cxn ang="0">
                    <a:pos x="7" y="33"/>
                  </a:cxn>
                  <a:cxn ang="0">
                    <a:pos x="15" y="22"/>
                  </a:cxn>
                  <a:cxn ang="0">
                    <a:pos x="22" y="15"/>
                  </a:cxn>
                  <a:cxn ang="0">
                    <a:pos x="33" y="7"/>
                  </a:cxn>
                  <a:cxn ang="0">
                    <a:pos x="44" y="4"/>
                  </a:cxn>
                  <a:cxn ang="0">
                    <a:pos x="58" y="0"/>
                  </a:cxn>
                </a:cxnLst>
                <a:rect l="0" t="0" r="r" b="b"/>
                <a:pathLst>
                  <a:path w="113" h="135">
                    <a:moveTo>
                      <a:pt x="58" y="11"/>
                    </a:moveTo>
                    <a:lnTo>
                      <a:pt x="51" y="11"/>
                    </a:lnTo>
                    <a:lnTo>
                      <a:pt x="40" y="15"/>
                    </a:lnTo>
                    <a:lnTo>
                      <a:pt x="37" y="22"/>
                    </a:lnTo>
                    <a:lnTo>
                      <a:pt x="29" y="29"/>
                    </a:lnTo>
                    <a:lnTo>
                      <a:pt x="26" y="40"/>
                    </a:lnTo>
                    <a:lnTo>
                      <a:pt x="26" y="55"/>
                    </a:lnTo>
                    <a:lnTo>
                      <a:pt x="84" y="55"/>
                    </a:lnTo>
                    <a:lnTo>
                      <a:pt x="84" y="36"/>
                    </a:lnTo>
                    <a:lnTo>
                      <a:pt x="80" y="29"/>
                    </a:lnTo>
                    <a:lnTo>
                      <a:pt x="80" y="25"/>
                    </a:lnTo>
                    <a:lnTo>
                      <a:pt x="77" y="18"/>
                    </a:lnTo>
                    <a:lnTo>
                      <a:pt x="73" y="15"/>
                    </a:lnTo>
                    <a:lnTo>
                      <a:pt x="66" y="11"/>
                    </a:lnTo>
                    <a:lnTo>
                      <a:pt x="58" y="11"/>
                    </a:lnTo>
                    <a:close/>
                    <a:moveTo>
                      <a:pt x="58" y="0"/>
                    </a:moveTo>
                    <a:lnTo>
                      <a:pt x="73" y="4"/>
                    </a:lnTo>
                    <a:lnTo>
                      <a:pt x="84" y="4"/>
                    </a:lnTo>
                    <a:lnTo>
                      <a:pt x="91" y="11"/>
                    </a:lnTo>
                    <a:lnTo>
                      <a:pt x="98" y="18"/>
                    </a:lnTo>
                    <a:lnTo>
                      <a:pt x="102" y="25"/>
                    </a:lnTo>
                    <a:lnTo>
                      <a:pt x="106" y="33"/>
                    </a:lnTo>
                    <a:lnTo>
                      <a:pt x="109" y="44"/>
                    </a:lnTo>
                    <a:lnTo>
                      <a:pt x="109" y="55"/>
                    </a:lnTo>
                    <a:lnTo>
                      <a:pt x="109" y="65"/>
                    </a:lnTo>
                    <a:lnTo>
                      <a:pt x="26" y="65"/>
                    </a:lnTo>
                    <a:lnTo>
                      <a:pt x="26" y="76"/>
                    </a:lnTo>
                    <a:lnTo>
                      <a:pt x="29" y="87"/>
                    </a:lnTo>
                    <a:lnTo>
                      <a:pt x="29" y="98"/>
                    </a:lnTo>
                    <a:lnTo>
                      <a:pt x="37" y="106"/>
                    </a:lnTo>
                    <a:lnTo>
                      <a:pt x="40" y="113"/>
                    </a:lnTo>
                    <a:lnTo>
                      <a:pt x="47" y="116"/>
                    </a:lnTo>
                    <a:lnTo>
                      <a:pt x="58" y="120"/>
                    </a:lnTo>
                    <a:lnTo>
                      <a:pt x="69" y="120"/>
                    </a:lnTo>
                    <a:lnTo>
                      <a:pt x="80" y="120"/>
                    </a:lnTo>
                    <a:lnTo>
                      <a:pt x="87" y="116"/>
                    </a:lnTo>
                    <a:lnTo>
                      <a:pt x="95" y="109"/>
                    </a:lnTo>
                    <a:lnTo>
                      <a:pt x="106" y="98"/>
                    </a:lnTo>
                    <a:lnTo>
                      <a:pt x="113" y="102"/>
                    </a:lnTo>
                    <a:lnTo>
                      <a:pt x="106" y="116"/>
                    </a:lnTo>
                    <a:lnTo>
                      <a:pt x="91" y="127"/>
                    </a:lnTo>
                    <a:lnTo>
                      <a:pt x="77" y="135"/>
                    </a:lnTo>
                    <a:lnTo>
                      <a:pt x="62" y="135"/>
                    </a:lnTo>
                    <a:lnTo>
                      <a:pt x="47" y="135"/>
                    </a:lnTo>
                    <a:lnTo>
                      <a:pt x="33" y="131"/>
                    </a:lnTo>
                    <a:lnTo>
                      <a:pt x="22" y="124"/>
                    </a:lnTo>
                    <a:lnTo>
                      <a:pt x="15" y="116"/>
                    </a:lnTo>
                    <a:lnTo>
                      <a:pt x="7" y="106"/>
                    </a:lnTo>
                    <a:lnTo>
                      <a:pt x="4" y="95"/>
                    </a:lnTo>
                    <a:lnTo>
                      <a:pt x="0" y="80"/>
                    </a:lnTo>
                    <a:lnTo>
                      <a:pt x="0" y="69"/>
                    </a:lnTo>
                    <a:lnTo>
                      <a:pt x="0" y="55"/>
                    </a:lnTo>
                    <a:lnTo>
                      <a:pt x="4" y="44"/>
                    </a:lnTo>
                    <a:lnTo>
                      <a:pt x="7" y="33"/>
                    </a:lnTo>
                    <a:lnTo>
                      <a:pt x="15" y="22"/>
                    </a:lnTo>
                    <a:lnTo>
                      <a:pt x="22" y="15"/>
                    </a:lnTo>
                    <a:lnTo>
                      <a:pt x="33" y="7"/>
                    </a:lnTo>
                    <a:lnTo>
                      <a:pt x="44" y="4"/>
                    </a:lnTo>
                    <a:lnTo>
                      <a:pt x="58"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grpSp>
        <p:sp>
          <p:nvSpPr>
            <p:cNvPr id="288972" name="Freeform 204"/>
            <p:cNvSpPr>
              <a:spLocks/>
            </p:cNvSpPr>
            <p:nvPr/>
          </p:nvSpPr>
          <p:spPr bwMode="auto">
            <a:xfrm>
              <a:off x="796" y="7878"/>
              <a:ext cx="142" cy="131"/>
            </a:xfrm>
            <a:custGeom>
              <a:avLst/>
              <a:gdLst/>
              <a:ahLst/>
              <a:cxnLst>
                <a:cxn ang="0">
                  <a:pos x="88" y="0"/>
                </a:cxn>
                <a:cxn ang="0">
                  <a:pos x="99" y="4"/>
                </a:cxn>
                <a:cxn ang="0">
                  <a:pos x="110" y="7"/>
                </a:cxn>
                <a:cxn ang="0">
                  <a:pos x="113" y="11"/>
                </a:cxn>
                <a:cxn ang="0">
                  <a:pos x="120" y="22"/>
                </a:cxn>
                <a:cxn ang="0">
                  <a:pos x="124" y="33"/>
                </a:cxn>
                <a:cxn ang="0">
                  <a:pos x="124" y="44"/>
                </a:cxn>
                <a:cxn ang="0">
                  <a:pos x="124" y="109"/>
                </a:cxn>
                <a:cxn ang="0">
                  <a:pos x="124" y="116"/>
                </a:cxn>
                <a:cxn ang="0">
                  <a:pos x="131" y="120"/>
                </a:cxn>
                <a:cxn ang="0">
                  <a:pos x="135" y="124"/>
                </a:cxn>
                <a:cxn ang="0">
                  <a:pos x="142" y="124"/>
                </a:cxn>
                <a:cxn ang="0">
                  <a:pos x="142" y="131"/>
                </a:cxn>
                <a:cxn ang="0">
                  <a:pos x="80" y="131"/>
                </a:cxn>
                <a:cxn ang="0">
                  <a:pos x="80" y="124"/>
                </a:cxn>
                <a:cxn ang="0">
                  <a:pos x="88" y="124"/>
                </a:cxn>
                <a:cxn ang="0">
                  <a:pos x="91" y="124"/>
                </a:cxn>
                <a:cxn ang="0">
                  <a:pos x="95" y="120"/>
                </a:cxn>
                <a:cxn ang="0">
                  <a:pos x="99" y="116"/>
                </a:cxn>
                <a:cxn ang="0">
                  <a:pos x="99" y="109"/>
                </a:cxn>
                <a:cxn ang="0">
                  <a:pos x="99" y="44"/>
                </a:cxn>
                <a:cxn ang="0">
                  <a:pos x="99" y="33"/>
                </a:cxn>
                <a:cxn ang="0">
                  <a:pos x="91" y="25"/>
                </a:cxn>
                <a:cxn ang="0">
                  <a:pos x="84" y="18"/>
                </a:cxn>
                <a:cxn ang="0">
                  <a:pos x="77" y="18"/>
                </a:cxn>
                <a:cxn ang="0">
                  <a:pos x="66" y="18"/>
                </a:cxn>
                <a:cxn ang="0">
                  <a:pos x="55" y="25"/>
                </a:cxn>
                <a:cxn ang="0">
                  <a:pos x="48" y="29"/>
                </a:cxn>
                <a:cxn ang="0">
                  <a:pos x="44" y="36"/>
                </a:cxn>
                <a:cxn ang="0">
                  <a:pos x="44" y="109"/>
                </a:cxn>
                <a:cxn ang="0">
                  <a:pos x="44" y="116"/>
                </a:cxn>
                <a:cxn ang="0">
                  <a:pos x="51" y="120"/>
                </a:cxn>
                <a:cxn ang="0">
                  <a:pos x="59" y="124"/>
                </a:cxn>
                <a:cxn ang="0">
                  <a:pos x="62" y="124"/>
                </a:cxn>
                <a:cxn ang="0">
                  <a:pos x="62" y="131"/>
                </a:cxn>
                <a:cxn ang="0">
                  <a:pos x="0" y="131"/>
                </a:cxn>
                <a:cxn ang="0">
                  <a:pos x="0" y="124"/>
                </a:cxn>
                <a:cxn ang="0">
                  <a:pos x="8" y="124"/>
                </a:cxn>
                <a:cxn ang="0">
                  <a:pos x="11" y="124"/>
                </a:cxn>
                <a:cxn ang="0">
                  <a:pos x="15" y="120"/>
                </a:cxn>
                <a:cxn ang="0">
                  <a:pos x="19" y="116"/>
                </a:cxn>
                <a:cxn ang="0">
                  <a:pos x="19" y="109"/>
                </a:cxn>
                <a:cxn ang="0">
                  <a:pos x="19" y="33"/>
                </a:cxn>
                <a:cxn ang="0">
                  <a:pos x="19" y="22"/>
                </a:cxn>
                <a:cxn ang="0">
                  <a:pos x="11" y="18"/>
                </a:cxn>
                <a:cxn ang="0">
                  <a:pos x="8" y="15"/>
                </a:cxn>
                <a:cxn ang="0">
                  <a:pos x="0" y="15"/>
                </a:cxn>
                <a:cxn ang="0">
                  <a:pos x="0" y="7"/>
                </a:cxn>
                <a:cxn ang="0">
                  <a:pos x="40" y="4"/>
                </a:cxn>
                <a:cxn ang="0">
                  <a:pos x="44" y="4"/>
                </a:cxn>
                <a:cxn ang="0">
                  <a:pos x="44" y="22"/>
                </a:cxn>
                <a:cxn ang="0">
                  <a:pos x="44" y="22"/>
                </a:cxn>
                <a:cxn ang="0">
                  <a:pos x="51" y="15"/>
                </a:cxn>
                <a:cxn ang="0">
                  <a:pos x="62" y="7"/>
                </a:cxn>
                <a:cxn ang="0">
                  <a:pos x="73" y="4"/>
                </a:cxn>
                <a:cxn ang="0">
                  <a:pos x="80" y="0"/>
                </a:cxn>
                <a:cxn ang="0">
                  <a:pos x="88" y="0"/>
                </a:cxn>
              </a:cxnLst>
              <a:rect l="0" t="0" r="r" b="b"/>
              <a:pathLst>
                <a:path w="142" h="131">
                  <a:moveTo>
                    <a:pt x="88" y="0"/>
                  </a:moveTo>
                  <a:lnTo>
                    <a:pt x="99" y="4"/>
                  </a:lnTo>
                  <a:lnTo>
                    <a:pt x="110" y="7"/>
                  </a:lnTo>
                  <a:lnTo>
                    <a:pt x="113" y="11"/>
                  </a:lnTo>
                  <a:lnTo>
                    <a:pt x="120" y="22"/>
                  </a:lnTo>
                  <a:lnTo>
                    <a:pt x="124" y="33"/>
                  </a:lnTo>
                  <a:lnTo>
                    <a:pt x="124" y="44"/>
                  </a:lnTo>
                  <a:lnTo>
                    <a:pt x="124" y="109"/>
                  </a:lnTo>
                  <a:lnTo>
                    <a:pt x="124" y="116"/>
                  </a:lnTo>
                  <a:lnTo>
                    <a:pt x="131" y="120"/>
                  </a:lnTo>
                  <a:lnTo>
                    <a:pt x="135" y="124"/>
                  </a:lnTo>
                  <a:lnTo>
                    <a:pt x="142" y="124"/>
                  </a:lnTo>
                  <a:lnTo>
                    <a:pt x="142" y="131"/>
                  </a:lnTo>
                  <a:lnTo>
                    <a:pt x="80" y="131"/>
                  </a:lnTo>
                  <a:lnTo>
                    <a:pt x="80" y="124"/>
                  </a:lnTo>
                  <a:lnTo>
                    <a:pt x="88" y="124"/>
                  </a:lnTo>
                  <a:lnTo>
                    <a:pt x="91" y="124"/>
                  </a:lnTo>
                  <a:lnTo>
                    <a:pt x="95" y="120"/>
                  </a:lnTo>
                  <a:lnTo>
                    <a:pt x="99" y="116"/>
                  </a:lnTo>
                  <a:lnTo>
                    <a:pt x="99" y="109"/>
                  </a:lnTo>
                  <a:lnTo>
                    <a:pt x="99" y="44"/>
                  </a:lnTo>
                  <a:lnTo>
                    <a:pt x="99" y="33"/>
                  </a:lnTo>
                  <a:lnTo>
                    <a:pt x="91" y="25"/>
                  </a:lnTo>
                  <a:lnTo>
                    <a:pt x="84" y="18"/>
                  </a:lnTo>
                  <a:lnTo>
                    <a:pt x="77" y="18"/>
                  </a:lnTo>
                  <a:lnTo>
                    <a:pt x="66" y="18"/>
                  </a:lnTo>
                  <a:lnTo>
                    <a:pt x="55" y="25"/>
                  </a:lnTo>
                  <a:lnTo>
                    <a:pt x="48" y="29"/>
                  </a:lnTo>
                  <a:lnTo>
                    <a:pt x="44" y="36"/>
                  </a:lnTo>
                  <a:lnTo>
                    <a:pt x="44" y="109"/>
                  </a:lnTo>
                  <a:lnTo>
                    <a:pt x="44" y="116"/>
                  </a:lnTo>
                  <a:lnTo>
                    <a:pt x="51" y="120"/>
                  </a:lnTo>
                  <a:lnTo>
                    <a:pt x="59" y="124"/>
                  </a:lnTo>
                  <a:lnTo>
                    <a:pt x="62" y="124"/>
                  </a:lnTo>
                  <a:lnTo>
                    <a:pt x="62" y="131"/>
                  </a:lnTo>
                  <a:lnTo>
                    <a:pt x="0" y="131"/>
                  </a:lnTo>
                  <a:lnTo>
                    <a:pt x="0" y="124"/>
                  </a:lnTo>
                  <a:lnTo>
                    <a:pt x="8" y="124"/>
                  </a:lnTo>
                  <a:lnTo>
                    <a:pt x="11" y="124"/>
                  </a:lnTo>
                  <a:lnTo>
                    <a:pt x="15" y="120"/>
                  </a:lnTo>
                  <a:lnTo>
                    <a:pt x="19" y="116"/>
                  </a:lnTo>
                  <a:lnTo>
                    <a:pt x="19" y="109"/>
                  </a:lnTo>
                  <a:lnTo>
                    <a:pt x="19" y="33"/>
                  </a:lnTo>
                  <a:lnTo>
                    <a:pt x="19" y="22"/>
                  </a:lnTo>
                  <a:lnTo>
                    <a:pt x="11" y="18"/>
                  </a:lnTo>
                  <a:lnTo>
                    <a:pt x="8" y="15"/>
                  </a:lnTo>
                  <a:lnTo>
                    <a:pt x="0" y="15"/>
                  </a:lnTo>
                  <a:lnTo>
                    <a:pt x="0" y="7"/>
                  </a:lnTo>
                  <a:lnTo>
                    <a:pt x="40" y="4"/>
                  </a:lnTo>
                  <a:lnTo>
                    <a:pt x="44" y="4"/>
                  </a:lnTo>
                  <a:lnTo>
                    <a:pt x="44" y="22"/>
                  </a:lnTo>
                  <a:lnTo>
                    <a:pt x="44" y="22"/>
                  </a:lnTo>
                  <a:lnTo>
                    <a:pt x="51" y="15"/>
                  </a:lnTo>
                  <a:lnTo>
                    <a:pt x="62" y="7"/>
                  </a:lnTo>
                  <a:lnTo>
                    <a:pt x="73" y="4"/>
                  </a:lnTo>
                  <a:lnTo>
                    <a:pt x="80" y="0"/>
                  </a:lnTo>
                  <a:lnTo>
                    <a:pt x="88"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88973" name="Freeform 205"/>
            <p:cNvSpPr>
              <a:spLocks noEditPoints="1"/>
            </p:cNvSpPr>
            <p:nvPr/>
          </p:nvSpPr>
          <p:spPr bwMode="auto">
            <a:xfrm>
              <a:off x="953" y="7809"/>
              <a:ext cx="142" cy="204"/>
            </a:xfrm>
            <a:custGeom>
              <a:avLst/>
              <a:gdLst/>
              <a:ahLst/>
              <a:cxnLst>
                <a:cxn ang="0">
                  <a:pos x="58" y="80"/>
                </a:cxn>
                <a:cxn ang="0">
                  <a:pos x="43" y="87"/>
                </a:cxn>
                <a:cxn ang="0">
                  <a:pos x="33" y="105"/>
                </a:cxn>
                <a:cxn ang="0">
                  <a:pos x="29" y="127"/>
                </a:cxn>
                <a:cxn ang="0">
                  <a:pos x="29" y="149"/>
                </a:cxn>
                <a:cxn ang="0">
                  <a:pos x="33" y="167"/>
                </a:cxn>
                <a:cxn ang="0">
                  <a:pos x="43" y="182"/>
                </a:cxn>
                <a:cxn ang="0">
                  <a:pos x="58" y="189"/>
                </a:cxn>
                <a:cxn ang="0">
                  <a:pos x="76" y="189"/>
                </a:cxn>
                <a:cxn ang="0">
                  <a:pos x="94" y="178"/>
                </a:cxn>
                <a:cxn ang="0">
                  <a:pos x="91" y="94"/>
                </a:cxn>
                <a:cxn ang="0">
                  <a:pos x="76" y="84"/>
                </a:cxn>
                <a:cxn ang="0">
                  <a:pos x="65" y="80"/>
                </a:cxn>
                <a:cxn ang="0">
                  <a:pos x="120" y="3"/>
                </a:cxn>
                <a:cxn ang="0">
                  <a:pos x="120" y="182"/>
                </a:cxn>
                <a:cxn ang="0">
                  <a:pos x="131" y="189"/>
                </a:cxn>
                <a:cxn ang="0">
                  <a:pos x="142" y="200"/>
                </a:cxn>
                <a:cxn ang="0">
                  <a:pos x="94" y="200"/>
                </a:cxn>
                <a:cxn ang="0">
                  <a:pos x="94" y="189"/>
                </a:cxn>
                <a:cxn ang="0">
                  <a:pos x="76" y="200"/>
                </a:cxn>
                <a:cxn ang="0">
                  <a:pos x="58" y="204"/>
                </a:cxn>
                <a:cxn ang="0">
                  <a:pos x="36" y="200"/>
                </a:cxn>
                <a:cxn ang="0">
                  <a:pos x="18" y="185"/>
                </a:cxn>
                <a:cxn ang="0">
                  <a:pos x="7" y="164"/>
                </a:cxn>
                <a:cxn ang="0">
                  <a:pos x="0" y="138"/>
                </a:cxn>
                <a:cxn ang="0">
                  <a:pos x="7" y="109"/>
                </a:cxn>
                <a:cxn ang="0">
                  <a:pos x="18" y="91"/>
                </a:cxn>
                <a:cxn ang="0">
                  <a:pos x="40" y="76"/>
                </a:cxn>
                <a:cxn ang="0">
                  <a:pos x="62" y="69"/>
                </a:cxn>
                <a:cxn ang="0">
                  <a:pos x="87" y="76"/>
                </a:cxn>
                <a:cxn ang="0">
                  <a:pos x="94" y="33"/>
                </a:cxn>
                <a:cxn ang="0">
                  <a:pos x="87" y="18"/>
                </a:cxn>
                <a:cxn ang="0">
                  <a:pos x="76" y="14"/>
                </a:cxn>
                <a:cxn ang="0">
                  <a:pos x="65" y="3"/>
                </a:cxn>
              </a:cxnLst>
              <a:rect l="0" t="0" r="r" b="b"/>
              <a:pathLst>
                <a:path w="142" h="204">
                  <a:moveTo>
                    <a:pt x="65" y="80"/>
                  </a:moveTo>
                  <a:lnTo>
                    <a:pt x="58" y="80"/>
                  </a:lnTo>
                  <a:lnTo>
                    <a:pt x="51" y="84"/>
                  </a:lnTo>
                  <a:lnTo>
                    <a:pt x="43" y="87"/>
                  </a:lnTo>
                  <a:lnTo>
                    <a:pt x="40" y="94"/>
                  </a:lnTo>
                  <a:lnTo>
                    <a:pt x="33" y="105"/>
                  </a:lnTo>
                  <a:lnTo>
                    <a:pt x="33" y="113"/>
                  </a:lnTo>
                  <a:lnTo>
                    <a:pt x="29" y="127"/>
                  </a:lnTo>
                  <a:lnTo>
                    <a:pt x="29" y="138"/>
                  </a:lnTo>
                  <a:lnTo>
                    <a:pt x="29" y="149"/>
                  </a:lnTo>
                  <a:lnTo>
                    <a:pt x="29" y="160"/>
                  </a:lnTo>
                  <a:lnTo>
                    <a:pt x="33" y="167"/>
                  </a:lnTo>
                  <a:lnTo>
                    <a:pt x="36" y="175"/>
                  </a:lnTo>
                  <a:lnTo>
                    <a:pt x="43" y="182"/>
                  </a:lnTo>
                  <a:lnTo>
                    <a:pt x="47" y="185"/>
                  </a:lnTo>
                  <a:lnTo>
                    <a:pt x="58" y="189"/>
                  </a:lnTo>
                  <a:lnTo>
                    <a:pt x="65" y="193"/>
                  </a:lnTo>
                  <a:lnTo>
                    <a:pt x="76" y="189"/>
                  </a:lnTo>
                  <a:lnTo>
                    <a:pt x="84" y="185"/>
                  </a:lnTo>
                  <a:lnTo>
                    <a:pt x="94" y="178"/>
                  </a:lnTo>
                  <a:lnTo>
                    <a:pt x="94" y="102"/>
                  </a:lnTo>
                  <a:lnTo>
                    <a:pt x="91" y="94"/>
                  </a:lnTo>
                  <a:lnTo>
                    <a:pt x="84" y="87"/>
                  </a:lnTo>
                  <a:lnTo>
                    <a:pt x="76" y="84"/>
                  </a:lnTo>
                  <a:lnTo>
                    <a:pt x="69" y="80"/>
                  </a:lnTo>
                  <a:lnTo>
                    <a:pt x="65" y="80"/>
                  </a:lnTo>
                  <a:close/>
                  <a:moveTo>
                    <a:pt x="116" y="0"/>
                  </a:moveTo>
                  <a:lnTo>
                    <a:pt x="120" y="3"/>
                  </a:lnTo>
                  <a:lnTo>
                    <a:pt x="120" y="175"/>
                  </a:lnTo>
                  <a:lnTo>
                    <a:pt x="120" y="182"/>
                  </a:lnTo>
                  <a:lnTo>
                    <a:pt x="127" y="189"/>
                  </a:lnTo>
                  <a:lnTo>
                    <a:pt x="131" y="189"/>
                  </a:lnTo>
                  <a:lnTo>
                    <a:pt x="142" y="189"/>
                  </a:lnTo>
                  <a:lnTo>
                    <a:pt x="142" y="200"/>
                  </a:lnTo>
                  <a:lnTo>
                    <a:pt x="98" y="204"/>
                  </a:lnTo>
                  <a:lnTo>
                    <a:pt x="94" y="200"/>
                  </a:lnTo>
                  <a:lnTo>
                    <a:pt x="94" y="189"/>
                  </a:lnTo>
                  <a:lnTo>
                    <a:pt x="94" y="189"/>
                  </a:lnTo>
                  <a:lnTo>
                    <a:pt x="87" y="196"/>
                  </a:lnTo>
                  <a:lnTo>
                    <a:pt x="76" y="200"/>
                  </a:lnTo>
                  <a:lnTo>
                    <a:pt x="65" y="204"/>
                  </a:lnTo>
                  <a:lnTo>
                    <a:pt x="58" y="204"/>
                  </a:lnTo>
                  <a:lnTo>
                    <a:pt x="47" y="204"/>
                  </a:lnTo>
                  <a:lnTo>
                    <a:pt x="36" y="200"/>
                  </a:lnTo>
                  <a:lnTo>
                    <a:pt x="25" y="193"/>
                  </a:lnTo>
                  <a:lnTo>
                    <a:pt x="18" y="185"/>
                  </a:lnTo>
                  <a:lnTo>
                    <a:pt x="11" y="178"/>
                  </a:lnTo>
                  <a:lnTo>
                    <a:pt x="7" y="164"/>
                  </a:lnTo>
                  <a:lnTo>
                    <a:pt x="3" y="153"/>
                  </a:lnTo>
                  <a:lnTo>
                    <a:pt x="0" y="138"/>
                  </a:lnTo>
                  <a:lnTo>
                    <a:pt x="3" y="124"/>
                  </a:lnTo>
                  <a:lnTo>
                    <a:pt x="7" y="109"/>
                  </a:lnTo>
                  <a:lnTo>
                    <a:pt x="11" y="98"/>
                  </a:lnTo>
                  <a:lnTo>
                    <a:pt x="18" y="91"/>
                  </a:lnTo>
                  <a:lnTo>
                    <a:pt x="29" y="80"/>
                  </a:lnTo>
                  <a:lnTo>
                    <a:pt x="40" y="76"/>
                  </a:lnTo>
                  <a:lnTo>
                    <a:pt x="51" y="73"/>
                  </a:lnTo>
                  <a:lnTo>
                    <a:pt x="62" y="69"/>
                  </a:lnTo>
                  <a:lnTo>
                    <a:pt x="80" y="73"/>
                  </a:lnTo>
                  <a:lnTo>
                    <a:pt x="87" y="76"/>
                  </a:lnTo>
                  <a:lnTo>
                    <a:pt x="94" y="76"/>
                  </a:lnTo>
                  <a:lnTo>
                    <a:pt x="94" y="33"/>
                  </a:lnTo>
                  <a:lnTo>
                    <a:pt x="91" y="22"/>
                  </a:lnTo>
                  <a:lnTo>
                    <a:pt x="87" y="18"/>
                  </a:lnTo>
                  <a:lnTo>
                    <a:pt x="84" y="14"/>
                  </a:lnTo>
                  <a:lnTo>
                    <a:pt x="76" y="14"/>
                  </a:lnTo>
                  <a:lnTo>
                    <a:pt x="65" y="11"/>
                  </a:lnTo>
                  <a:lnTo>
                    <a:pt x="65" y="3"/>
                  </a:lnTo>
                  <a:lnTo>
                    <a:pt x="116"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88974" name="Freeform 206"/>
            <p:cNvSpPr>
              <a:spLocks noEditPoints="1"/>
            </p:cNvSpPr>
            <p:nvPr/>
          </p:nvSpPr>
          <p:spPr bwMode="auto">
            <a:xfrm>
              <a:off x="1102" y="7812"/>
              <a:ext cx="65" cy="197"/>
            </a:xfrm>
            <a:custGeom>
              <a:avLst/>
              <a:gdLst/>
              <a:ahLst/>
              <a:cxnLst>
                <a:cxn ang="0">
                  <a:pos x="47" y="70"/>
                </a:cxn>
                <a:cxn ang="0">
                  <a:pos x="47" y="70"/>
                </a:cxn>
                <a:cxn ang="0">
                  <a:pos x="47" y="175"/>
                </a:cxn>
                <a:cxn ang="0">
                  <a:pos x="51" y="182"/>
                </a:cxn>
                <a:cxn ang="0">
                  <a:pos x="55" y="186"/>
                </a:cxn>
                <a:cxn ang="0">
                  <a:pos x="62" y="190"/>
                </a:cxn>
                <a:cxn ang="0">
                  <a:pos x="65" y="190"/>
                </a:cxn>
                <a:cxn ang="0">
                  <a:pos x="65" y="197"/>
                </a:cxn>
                <a:cxn ang="0">
                  <a:pos x="4" y="197"/>
                </a:cxn>
                <a:cxn ang="0">
                  <a:pos x="4" y="190"/>
                </a:cxn>
                <a:cxn ang="0">
                  <a:pos x="11" y="190"/>
                </a:cxn>
                <a:cxn ang="0">
                  <a:pos x="18" y="190"/>
                </a:cxn>
                <a:cxn ang="0">
                  <a:pos x="18" y="186"/>
                </a:cxn>
                <a:cxn ang="0">
                  <a:pos x="22" y="182"/>
                </a:cxn>
                <a:cxn ang="0">
                  <a:pos x="25" y="175"/>
                </a:cxn>
                <a:cxn ang="0">
                  <a:pos x="25" y="99"/>
                </a:cxn>
                <a:cxn ang="0">
                  <a:pos x="22" y="91"/>
                </a:cxn>
                <a:cxn ang="0">
                  <a:pos x="18" y="84"/>
                </a:cxn>
                <a:cxn ang="0">
                  <a:pos x="11" y="81"/>
                </a:cxn>
                <a:cxn ang="0">
                  <a:pos x="0" y="81"/>
                </a:cxn>
                <a:cxn ang="0">
                  <a:pos x="0" y="73"/>
                </a:cxn>
                <a:cxn ang="0">
                  <a:pos x="47" y="70"/>
                </a:cxn>
                <a:cxn ang="0">
                  <a:pos x="33" y="0"/>
                </a:cxn>
                <a:cxn ang="0">
                  <a:pos x="40" y="4"/>
                </a:cxn>
                <a:cxn ang="0">
                  <a:pos x="47" y="8"/>
                </a:cxn>
                <a:cxn ang="0">
                  <a:pos x="51" y="11"/>
                </a:cxn>
                <a:cxn ang="0">
                  <a:pos x="51" y="19"/>
                </a:cxn>
                <a:cxn ang="0">
                  <a:pos x="51" y="26"/>
                </a:cxn>
                <a:cxn ang="0">
                  <a:pos x="47" y="30"/>
                </a:cxn>
                <a:cxn ang="0">
                  <a:pos x="40" y="37"/>
                </a:cxn>
                <a:cxn ang="0">
                  <a:pos x="33" y="37"/>
                </a:cxn>
                <a:cxn ang="0">
                  <a:pos x="29" y="37"/>
                </a:cxn>
                <a:cxn ang="0">
                  <a:pos x="22" y="33"/>
                </a:cxn>
                <a:cxn ang="0">
                  <a:pos x="18" y="26"/>
                </a:cxn>
                <a:cxn ang="0">
                  <a:pos x="18" y="19"/>
                </a:cxn>
                <a:cxn ang="0">
                  <a:pos x="18" y="11"/>
                </a:cxn>
                <a:cxn ang="0">
                  <a:pos x="22" y="8"/>
                </a:cxn>
                <a:cxn ang="0">
                  <a:pos x="29" y="4"/>
                </a:cxn>
                <a:cxn ang="0">
                  <a:pos x="33" y="0"/>
                </a:cxn>
              </a:cxnLst>
              <a:rect l="0" t="0" r="r" b="b"/>
              <a:pathLst>
                <a:path w="65" h="197">
                  <a:moveTo>
                    <a:pt x="47" y="70"/>
                  </a:moveTo>
                  <a:lnTo>
                    <a:pt x="47" y="70"/>
                  </a:lnTo>
                  <a:lnTo>
                    <a:pt x="47" y="175"/>
                  </a:lnTo>
                  <a:lnTo>
                    <a:pt x="51" y="182"/>
                  </a:lnTo>
                  <a:lnTo>
                    <a:pt x="55" y="186"/>
                  </a:lnTo>
                  <a:lnTo>
                    <a:pt x="62" y="190"/>
                  </a:lnTo>
                  <a:lnTo>
                    <a:pt x="65" y="190"/>
                  </a:lnTo>
                  <a:lnTo>
                    <a:pt x="65" y="197"/>
                  </a:lnTo>
                  <a:lnTo>
                    <a:pt x="4" y="197"/>
                  </a:lnTo>
                  <a:lnTo>
                    <a:pt x="4" y="190"/>
                  </a:lnTo>
                  <a:lnTo>
                    <a:pt x="11" y="190"/>
                  </a:lnTo>
                  <a:lnTo>
                    <a:pt x="18" y="190"/>
                  </a:lnTo>
                  <a:lnTo>
                    <a:pt x="18" y="186"/>
                  </a:lnTo>
                  <a:lnTo>
                    <a:pt x="22" y="182"/>
                  </a:lnTo>
                  <a:lnTo>
                    <a:pt x="25" y="175"/>
                  </a:lnTo>
                  <a:lnTo>
                    <a:pt x="25" y="99"/>
                  </a:lnTo>
                  <a:lnTo>
                    <a:pt x="22" y="91"/>
                  </a:lnTo>
                  <a:lnTo>
                    <a:pt x="18" y="84"/>
                  </a:lnTo>
                  <a:lnTo>
                    <a:pt x="11" y="81"/>
                  </a:lnTo>
                  <a:lnTo>
                    <a:pt x="0" y="81"/>
                  </a:lnTo>
                  <a:lnTo>
                    <a:pt x="0" y="73"/>
                  </a:lnTo>
                  <a:lnTo>
                    <a:pt x="47" y="70"/>
                  </a:lnTo>
                  <a:close/>
                  <a:moveTo>
                    <a:pt x="33" y="0"/>
                  </a:moveTo>
                  <a:lnTo>
                    <a:pt x="40" y="4"/>
                  </a:lnTo>
                  <a:lnTo>
                    <a:pt x="47" y="8"/>
                  </a:lnTo>
                  <a:lnTo>
                    <a:pt x="51" y="11"/>
                  </a:lnTo>
                  <a:lnTo>
                    <a:pt x="51" y="19"/>
                  </a:lnTo>
                  <a:lnTo>
                    <a:pt x="51" y="26"/>
                  </a:lnTo>
                  <a:lnTo>
                    <a:pt x="47" y="30"/>
                  </a:lnTo>
                  <a:lnTo>
                    <a:pt x="40" y="37"/>
                  </a:lnTo>
                  <a:lnTo>
                    <a:pt x="33" y="37"/>
                  </a:lnTo>
                  <a:lnTo>
                    <a:pt x="29" y="37"/>
                  </a:lnTo>
                  <a:lnTo>
                    <a:pt x="22" y="33"/>
                  </a:lnTo>
                  <a:lnTo>
                    <a:pt x="18" y="26"/>
                  </a:lnTo>
                  <a:lnTo>
                    <a:pt x="18" y="19"/>
                  </a:lnTo>
                  <a:lnTo>
                    <a:pt x="18" y="11"/>
                  </a:lnTo>
                  <a:lnTo>
                    <a:pt x="22" y="8"/>
                  </a:lnTo>
                  <a:lnTo>
                    <a:pt x="29" y="4"/>
                  </a:lnTo>
                  <a:lnTo>
                    <a:pt x="33"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88975" name="Freeform 207"/>
            <p:cNvSpPr>
              <a:spLocks/>
            </p:cNvSpPr>
            <p:nvPr/>
          </p:nvSpPr>
          <p:spPr bwMode="auto">
            <a:xfrm>
              <a:off x="1182" y="7878"/>
              <a:ext cx="145" cy="131"/>
            </a:xfrm>
            <a:custGeom>
              <a:avLst/>
              <a:gdLst/>
              <a:ahLst/>
              <a:cxnLst>
                <a:cxn ang="0">
                  <a:pos x="87" y="0"/>
                </a:cxn>
                <a:cxn ang="0">
                  <a:pos x="102" y="4"/>
                </a:cxn>
                <a:cxn ang="0">
                  <a:pos x="109" y="7"/>
                </a:cxn>
                <a:cxn ang="0">
                  <a:pos x="116" y="11"/>
                </a:cxn>
                <a:cxn ang="0">
                  <a:pos x="120" y="22"/>
                </a:cxn>
                <a:cxn ang="0">
                  <a:pos x="124" y="33"/>
                </a:cxn>
                <a:cxn ang="0">
                  <a:pos x="124" y="44"/>
                </a:cxn>
                <a:cxn ang="0">
                  <a:pos x="124" y="109"/>
                </a:cxn>
                <a:cxn ang="0">
                  <a:pos x="127" y="116"/>
                </a:cxn>
                <a:cxn ang="0">
                  <a:pos x="131" y="120"/>
                </a:cxn>
                <a:cxn ang="0">
                  <a:pos x="138" y="124"/>
                </a:cxn>
                <a:cxn ang="0">
                  <a:pos x="145" y="124"/>
                </a:cxn>
                <a:cxn ang="0">
                  <a:pos x="145" y="131"/>
                </a:cxn>
                <a:cxn ang="0">
                  <a:pos x="80" y="131"/>
                </a:cxn>
                <a:cxn ang="0">
                  <a:pos x="80" y="124"/>
                </a:cxn>
                <a:cxn ang="0">
                  <a:pos x="87" y="124"/>
                </a:cxn>
                <a:cxn ang="0">
                  <a:pos x="95" y="124"/>
                </a:cxn>
                <a:cxn ang="0">
                  <a:pos x="98" y="120"/>
                </a:cxn>
                <a:cxn ang="0">
                  <a:pos x="98" y="116"/>
                </a:cxn>
                <a:cxn ang="0">
                  <a:pos x="102" y="109"/>
                </a:cxn>
                <a:cxn ang="0">
                  <a:pos x="102" y="44"/>
                </a:cxn>
                <a:cxn ang="0">
                  <a:pos x="98" y="33"/>
                </a:cxn>
                <a:cxn ang="0">
                  <a:pos x="95" y="25"/>
                </a:cxn>
                <a:cxn ang="0">
                  <a:pos x="87" y="18"/>
                </a:cxn>
                <a:cxn ang="0">
                  <a:pos x="80" y="18"/>
                </a:cxn>
                <a:cxn ang="0">
                  <a:pos x="65" y="18"/>
                </a:cxn>
                <a:cxn ang="0">
                  <a:pos x="55" y="25"/>
                </a:cxn>
                <a:cxn ang="0">
                  <a:pos x="47" y="29"/>
                </a:cxn>
                <a:cxn ang="0">
                  <a:pos x="44" y="36"/>
                </a:cxn>
                <a:cxn ang="0">
                  <a:pos x="44" y="109"/>
                </a:cxn>
                <a:cxn ang="0">
                  <a:pos x="47" y="116"/>
                </a:cxn>
                <a:cxn ang="0">
                  <a:pos x="51" y="120"/>
                </a:cxn>
                <a:cxn ang="0">
                  <a:pos x="58" y="124"/>
                </a:cxn>
                <a:cxn ang="0">
                  <a:pos x="65" y="124"/>
                </a:cxn>
                <a:cxn ang="0">
                  <a:pos x="65" y="131"/>
                </a:cxn>
                <a:cxn ang="0">
                  <a:pos x="4" y="131"/>
                </a:cxn>
                <a:cxn ang="0">
                  <a:pos x="4" y="124"/>
                </a:cxn>
                <a:cxn ang="0">
                  <a:pos x="7" y="124"/>
                </a:cxn>
                <a:cxn ang="0">
                  <a:pos x="15" y="124"/>
                </a:cxn>
                <a:cxn ang="0">
                  <a:pos x="18" y="120"/>
                </a:cxn>
                <a:cxn ang="0">
                  <a:pos x="18" y="116"/>
                </a:cxn>
                <a:cxn ang="0">
                  <a:pos x="22" y="109"/>
                </a:cxn>
                <a:cxn ang="0">
                  <a:pos x="22" y="33"/>
                </a:cxn>
                <a:cxn ang="0">
                  <a:pos x="18" y="22"/>
                </a:cxn>
                <a:cxn ang="0">
                  <a:pos x="15" y="18"/>
                </a:cxn>
                <a:cxn ang="0">
                  <a:pos x="7" y="15"/>
                </a:cxn>
                <a:cxn ang="0">
                  <a:pos x="0" y="15"/>
                </a:cxn>
                <a:cxn ang="0">
                  <a:pos x="0" y="7"/>
                </a:cxn>
                <a:cxn ang="0">
                  <a:pos x="44" y="4"/>
                </a:cxn>
                <a:cxn ang="0">
                  <a:pos x="44" y="4"/>
                </a:cxn>
                <a:cxn ang="0">
                  <a:pos x="44" y="22"/>
                </a:cxn>
                <a:cxn ang="0">
                  <a:pos x="47" y="22"/>
                </a:cxn>
                <a:cxn ang="0">
                  <a:pos x="55" y="15"/>
                </a:cxn>
                <a:cxn ang="0">
                  <a:pos x="62" y="7"/>
                </a:cxn>
                <a:cxn ang="0">
                  <a:pos x="73" y="4"/>
                </a:cxn>
                <a:cxn ang="0">
                  <a:pos x="80" y="0"/>
                </a:cxn>
                <a:cxn ang="0">
                  <a:pos x="87" y="0"/>
                </a:cxn>
              </a:cxnLst>
              <a:rect l="0" t="0" r="r" b="b"/>
              <a:pathLst>
                <a:path w="145" h="131">
                  <a:moveTo>
                    <a:pt x="87" y="0"/>
                  </a:moveTo>
                  <a:lnTo>
                    <a:pt x="102" y="4"/>
                  </a:lnTo>
                  <a:lnTo>
                    <a:pt x="109" y="7"/>
                  </a:lnTo>
                  <a:lnTo>
                    <a:pt x="116" y="11"/>
                  </a:lnTo>
                  <a:lnTo>
                    <a:pt x="120" y="22"/>
                  </a:lnTo>
                  <a:lnTo>
                    <a:pt x="124" y="33"/>
                  </a:lnTo>
                  <a:lnTo>
                    <a:pt x="124" y="44"/>
                  </a:lnTo>
                  <a:lnTo>
                    <a:pt x="124" y="109"/>
                  </a:lnTo>
                  <a:lnTo>
                    <a:pt x="127" y="116"/>
                  </a:lnTo>
                  <a:lnTo>
                    <a:pt x="131" y="120"/>
                  </a:lnTo>
                  <a:lnTo>
                    <a:pt x="138" y="124"/>
                  </a:lnTo>
                  <a:lnTo>
                    <a:pt x="145" y="124"/>
                  </a:lnTo>
                  <a:lnTo>
                    <a:pt x="145" y="131"/>
                  </a:lnTo>
                  <a:lnTo>
                    <a:pt x="80" y="131"/>
                  </a:lnTo>
                  <a:lnTo>
                    <a:pt x="80" y="124"/>
                  </a:lnTo>
                  <a:lnTo>
                    <a:pt x="87" y="124"/>
                  </a:lnTo>
                  <a:lnTo>
                    <a:pt x="95" y="124"/>
                  </a:lnTo>
                  <a:lnTo>
                    <a:pt x="98" y="120"/>
                  </a:lnTo>
                  <a:lnTo>
                    <a:pt x="98" y="116"/>
                  </a:lnTo>
                  <a:lnTo>
                    <a:pt x="102" y="109"/>
                  </a:lnTo>
                  <a:lnTo>
                    <a:pt x="102" y="44"/>
                  </a:lnTo>
                  <a:lnTo>
                    <a:pt x="98" y="33"/>
                  </a:lnTo>
                  <a:lnTo>
                    <a:pt x="95" y="25"/>
                  </a:lnTo>
                  <a:lnTo>
                    <a:pt x="87" y="18"/>
                  </a:lnTo>
                  <a:lnTo>
                    <a:pt x="80" y="18"/>
                  </a:lnTo>
                  <a:lnTo>
                    <a:pt x="65" y="18"/>
                  </a:lnTo>
                  <a:lnTo>
                    <a:pt x="55" y="25"/>
                  </a:lnTo>
                  <a:lnTo>
                    <a:pt x="47" y="29"/>
                  </a:lnTo>
                  <a:lnTo>
                    <a:pt x="44" y="36"/>
                  </a:lnTo>
                  <a:lnTo>
                    <a:pt x="44" y="109"/>
                  </a:lnTo>
                  <a:lnTo>
                    <a:pt x="47" y="116"/>
                  </a:lnTo>
                  <a:lnTo>
                    <a:pt x="51" y="120"/>
                  </a:lnTo>
                  <a:lnTo>
                    <a:pt x="58" y="124"/>
                  </a:lnTo>
                  <a:lnTo>
                    <a:pt x="65" y="124"/>
                  </a:lnTo>
                  <a:lnTo>
                    <a:pt x="65" y="131"/>
                  </a:lnTo>
                  <a:lnTo>
                    <a:pt x="4" y="131"/>
                  </a:lnTo>
                  <a:lnTo>
                    <a:pt x="4" y="124"/>
                  </a:lnTo>
                  <a:lnTo>
                    <a:pt x="7" y="124"/>
                  </a:lnTo>
                  <a:lnTo>
                    <a:pt x="15" y="124"/>
                  </a:lnTo>
                  <a:lnTo>
                    <a:pt x="18" y="120"/>
                  </a:lnTo>
                  <a:lnTo>
                    <a:pt x="18" y="116"/>
                  </a:lnTo>
                  <a:lnTo>
                    <a:pt x="22" y="109"/>
                  </a:lnTo>
                  <a:lnTo>
                    <a:pt x="22" y="33"/>
                  </a:lnTo>
                  <a:lnTo>
                    <a:pt x="18" y="22"/>
                  </a:lnTo>
                  <a:lnTo>
                    <a:pt x="15" y="18"/>
                  </a:lnTo>
                  <a:lnTo>
                    <a:pt x="7" y="15"/>
                  </a:lnTo>
                  <a:lnTo>
                    <a:pt x="0" y="15"/>
                  </a:lnTo>
                  <a:lnTo>
                    <a:pt x="0" y="7"/>
                  </a:lnTo>
                  <a:lnTo>
                    <a:pt x="44" y="4"/>
                  </a:lnTo>
                  <a:lnTo>
                    <a:pt x="44" y="4"/>
                  </a:lnTo>
                  <a:lnTo>
                    <a:pt x="44" y="22"/>
                  </a:lnTo>
                  <a:lnTo>
                    <a:pt x="47" y="22"/>
                  </a:lnTo>
                  <a:lnTo>
                    <a:pt x="55" y="15"/>
                  </a:lnTo>
                  <a:lnTo>
                    <a:pt x="62" y="7"/>
                  </a:lnTo>
                  <a:lnTo>
                    <a:pt x="73" y="4"/>
                  </a:lnTo>
                  <a:lnTo>
                    <a:pt x="80" y="0"/>
                  </a:lnTo>
                  <a:lnTo>
                    <a:pt x="87"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88976" name="Freeform 208"/>
            <p:cNvSpPr>
              <a:spLocks noEditPoints="1"/>
            </p:cNvSpPr>
            <p:nvPr/>
          </p:nvSpPr>
          <p:spPr bwMode="auto">
            <a:xfrm>
              <a:off x="1338" y="7878"/>
              <a:ext cx="124" cy="189"/>
            </a:xfrm>
            <a:custGeom>
              <a:avLst/>
              <a:gdLst/>
              <a:ahLst/>
              <a:cxnLst>
                <a:cxn ang="0">
                  <a:pos x="37" y="135"/>
                </a:cxn>
                <a:cxn ang="0">
                  <a:pos x="22" y="146"/>
                </a:cxn>
                <a:cxn ang="0">
                  <a:pos x="26" y="164"/>
                </a:cxn>
                <a:cxn ang="0">
                  <a:pos x="37" y="175"/>
                </a:cxn>
                <a:cxn ang="0">
                  <a:pos x="51" y="178"/>
                </a:cxn>
                <a:cxn ang="0">
                  <a:pos x="73" y="178"/>
                </a:cxn>
                <a:cxn ang="0">
                  <a:pos x="91" y="175"/>
                </a:cxn>
                <a:cxn ang="0">
                  <a:pos x="102" y="160"/>
                </a:cxn>
                <a:cxn ang="0">
                  <a:pos x="102" y="146"/>
                </a:cxn>
                <a:cxn ang="0">
                  <a:pos x="95" y="135"/>
                </a:cxn>
                <a:cxn ang="0">
                  <a:pos x="84" y="131"/>
                </a:cxn>
                <a:cxn ang="0">
                  <a:pos x="62" y="131"/>
                </a:cxn>
                <a:cxn ang="0">
                  <a:pos x="55" y="11"/>
                </a:cxn>
                <a:cxn ang="0">
                  <a:pos x="44" y="11"/>
                </a:cxn>
                <a:cxn ang="0">
                  <a:pos x="37" y="18"/>
                </a:cxn>
                <a:cxn ang="0">
                  <a:pos x="33" y="44"/>
                </a:cxn>
                <a:cxn ang="0">
                  <a:pos x="37" y="65"/>
                </a:cxn>
                <a:cxn ang="0">
                  <a:pos x="55" y="76"/>
                </a:cxn>
                <a:cxn ang="0">
                  <a:pos x="73" y="65"/>
                </a:cxn>
                <a:cxn ang="0">
                  <a:pos x="77" y="44"/>
                </a:cxn>
                <a:cxn ang="0">
                  <a:pos x="73" y="18"/>
                </a:cxn>
                <a:cxn ang="0">
                  <a:pos x="55" y="11"/>
                </a:cxn>
                <a:cxn ang="0">
                  <a:pos x="66" y="4"/>
                </a:cxn>
                <a:cxn ang="0">
                  <a:pos x="124" y="4"/>
                </a:cxn>
                <a:cxn ang="0">
                  <a:pos x="95" y="18"/>
                </a:cxn>
                <a:cxn ang="0">
                  <a:pos x="99" y="29"/>
                </a:cxn>
                <a:cxn ang="0">
                  <a:pos x="102" y="55"/>
                </a:cxn>
                <a:cxn ang="0">
                  <a:pos x="88" y="73"/>
                </a:cxn>
                <a:cxn ang="0">
                  <a:pos x="69" y="84"/>
                </a:cxn>
                <a:cxn ang="0">
                  <a:pos x="40" y="84"/>
                </a:cxn>
                <a:cxn ang="0">
                  <a:pos x="33" y="91"/>
                </a:cxn>
                <a:cxn ang="0">
                  <a:pos x="33" y="98"/>
                </a:cxn>
                <a:cxn ang="0">
                  <a:pos x="40" y="106"/>
                </a:cxn>
                <a:cxn ang="0">
                  <a:pos x="59" y="109"/>
                </a:cxn>
                <a:cxn ang="0">
                  <a:pos x="77" y="109"/>
                </a:cxn>
                <a:cxn ang="0">
                  <a:pos x="91" y="109"/>
                </a:cxn>
                <a:cxn ang="0">
                  <a:pos x="113" y="120"/>
                </a:cxn>
                <a:cxn ang="0">
                  <a:pos x="124" y="138"/>
                </a:cxn>
                <a:cxn ang="0">
                  <a:pos x="124" y="156"/>
                </a:cxn>
                <a:cxn ang="0">
                  <a:pos x="117" y="171"/>
                </a:cxn>
                <a:cxn ang="0">
                  <a:pos x="99" y="182"/>
                </a:cxn>
                <a:cxn ang="0">
                  <a:pos x="73" y="189"/>
                </a:cxn>
                <a:cxn ang="0">
                  <a:pos x="40" y="189"/>
                </a:cxn>
                <a:cxn ang="0">
                  <a:pos x="15" y="182"/>
                </a:cxn>
                <a:cxn ang="0">
                  <a:pos x="0" y="167"/>
                </a:cxn>
                <a:cxn ang="0">
                  <a:pos x="0" y="149"/>
                </a:cxn>
                <a:cxn ang="0">
                  <a:pos x="11" y="135"/>
                </a:cxn>
                <a:cxn ang="0">
                  <a:pos x="37" y="127"/>
                </a:cxn>
                <a:cxn ang="0">
                  <a:pos x="29" y="124"/>
                </a:cxn>
                <a:cxn ang="0">
                  <a:pos x="15" y="113"/>
                </a:cxn>
                <a:cxn ang="0">
                  <a:pos x="15" y="102"/>
                </a:cxn>
                <a:cxn ang="0">
                  <a:pos x="19" y="91"/>
                </a:cxn>
                <a:cxn ang="0">
                  <a:pos x="33" y="80"/>
                </a:cxn>
                <a:cxn ang="0">
                  <a:pos x="22" y="73"/>
                </a:cxn>
                <a:cxn ang="0">
                  <a:pos x="8" y="55"/>
                </a:cxn>
                <a:cxn ang="0">
                  <a:pos x="8" y="33"/>
                </a:cxn>
                <a:cxn ang="0">
                  <a:pos x="22" y="11"/>
                </a:cxn>
                <a:cxn ang="0">
                  <a:pos x="40" y="4"/>
                </a:cxn>
              </a:cxnLst>
              <a:rect l="0" t="0" r="r" b="b"/>
              <a:pathLst>
                <a:path w="124" h="189">
                  <a:moveTo>
                    <a:pt x="48" y="131"/>
                  </a:moveTo>
                  <a:lnTo>
                    <a:pt x="37" y="135"/>
                  </a:lnTo>
                  <a:lnTo>
                    <a:pt x="29" y="138"/>
                  </a:lnTo>
                  <a:lnTo>
                    <a:pt x="22" y="146"/>
                  </a:lnTo>
                  <a:lnTo>
                    <a:pt x="22" y="156"/>
                  </a:lnTo>
                  <a:lnTo>
                    <a:pt x="26" y="164"/>
                  </a:lnTo>
                  <a:lnTo>
                    <a:pt x="29" y="171"/>
                  </a:lnTo>
                  <a:lnTo>
                    <a:pt x="37" y="175"/>
                  </a:lnTo>
                  <a:lnTo>
                    <a:pt x="44" y="178"/>
                  </a:lnTo>
                  <a:lnTo>
                    <a:pt x="51" y="178"/>
                  </a:lnTo>
                  <a:lnTo>
                    <a:pt x="62" y="182"/>
                  </a:lnTo>
                  <a:lnTo>
                    <a:pt x="73" y="178"/>
                  </a:lnTo>
                  <a:lnTo>
                    <a:pt x="84" y="178"/>
                  </a:lnTo>
                  <a:lnTo>
                    <a:pt x="91" y="175"/>
                  </a:lnTo>
                  <a:lnTo>
                    <a:pt x="99" y="167"/>
                  </a:lnTo>
                  <a:lnTo>
                    <a:pt x="102" y="160"/>
                  </a:lnTo>
                  <a:lnTo>
                    <a:pt x="102" y="149"/>
                  </a:lnTo>
                  <a:lnTo>
                    <a:pt x="102" y="146"/>
                  </a:lnTo>
                  <a:lnTo>
                    <a:pt x="99" y="138"/>
                  </a:lnTo>
                  <a:lnTo>
                    <a:pt x="95" y="135"/>
                  </a:lnTo>
                  <a:lnTo>
                    <a:pt x="88" y="131"/>
                  </a:lnTo>
                  <a:lnTo>
                    <a:pt x="84" y="131"/>
                  </a:lnTo>
                  <a:lnTo>
                    <a:pt x="73" y="131"/>
                  </a:lnTo>
                  <a:lnTo>
                    <a:pt x="62" y="131"/>
                  </a:lnTo>
                  <a:lnTo>
                    <a:pt x="48" y="131"/>
                  </a:lnTo>
                  <a:close/>
                  <a:moveTo>
                    <a:pt x="55" y="11"/>
                  </a:moveTo>
                  <a:lnTo>
                    <a:pt x="48" y="11"/>
                  </a:lnTo>
                  <a:lnTo>
                    <a:pt x="44" y="11"/>
                  </a:lnTo>
                  <a:lnTo>
                    <a:pt x="40" y="15"/>
                  </a:lnTo>
                  <a:lnTo>
                    <a:pt x="37" y="18"/>
                  </a:lnTo>
                  <a:lnTo>
                    <a:pt x="33" y="29"/>
                  </a:lnTo>
                  <a:lnTo>
                    <a:pt x="33" y="44"/>
                  </a:lnTo>
                  <a:lnTo>
                    <a:pt x="33" y="55"/>
                  </a:lnTo>
                  <a:lnTo>
                    <a:pt x="37" y="65"/>
                  </a:lnTo>
                  <a:lnTo>
                    <a:pt x="44" y="73"/>
                  </a:lnTo>
                  <a:lnTo>
                    <a:pt x="55" y="76"/>
                  </a:lnTo>
                  <a:lnTo>
                    <a:pt x="66" y="73"/>
                  </a:lnTo>
                  <a:lnTo>
                    <a:pt x="73" y="65"/>
                  </a:lnTo>
                  <a:lnTo>
                    <a:pt x="77" y="55"/>
                  </a:lnTo>
                  <a:lnTo>
                    <a:pt x="77" y="44"/>
                  </a:lnTo>
                  <a:lnTo>
                    <a:pt x="77" y="29"/>
                  </a:lnTo>
                  <a:lnTo>
                    <a:pt x="73" y="18"/>
                  </a:lnTo>
                  <a:lnTo>
                    <a:pt x="66" y="11"/>
                  </a:lnTo>
                  <a:lnTo>
                    <a:pt x="55" y="11"/>
                  </a:lnTo>
                  <a:close/>
                  <a:moveTo>
                    <a:pt x="55" y="0"/>
                  </a:moveTo>
                  <a:lnTo>
                    <a:pt x="66" y="4"/>
                  </a:lnTo>
                  <a:lnTo>
                    <a:pt x="80" y="4"/>
                  </a:lnTo>
                  <a:lnTo>
                    <a:pt x="124" y="4"/>
                  </a:lnTo>
                  <a:lnTo>
                    <a:pt x="124" y="18"/>
                  </a:lnTo>
                  <a:lnTo>
                    <a:pt x="95" y="18"/>
                  </a:lnTo>
                  <a:lnTo>
                    <a:pt x="95" y="18"/>
                  </a:lnTo>
                  <a:lnTo>
                    <a:pt x="99" y="29"/>
                  </a:lnTo>
                  <a:lnTo>
                    <a:pt x="102" y="44"/>
                  </a:lnTo>
                  <a:lnTo>
                    <a:pt x="102" y="55"/>
                  </a:lnTo>
                  <a:lnTo>
                    <a:pt x="95" y="65"/>
                  </a:lnTo>
                  <a:lnTo>
                    <a:pt x="88" y="73"/>
                  </a:lnTo>
                  <a:lnTo>
                    <a:pt x="80" y="80"/>
                  </a:lnTo>
                  <a:lnTo>
                    <a:pt x="69" y="84"/>
                  </a:lnTo>
                  <a:lnTo>
                    <a:pt x="59" y="84"/>
                  </a:lnTo>
                  <a:lnTo>
                    <a:pt x="40" y="84"/>
                  </a:lnTo>
                  <a:lnTo>
                    <a:pt x="37" y="87"/>
                  </a:lnTo>
                  <a:lnTo>
                    <a:pt x="33" y="91"/>
                  </a:lnTo>
                  <a:lnTo>
                    <a:pt x="33" y="95"/>
                  </a:lnTo>
                  <a:lnTo>
                    <a:pt x="33" y="98"/>
                  </a:lnTo>
                  <a:lnTo>
                    <a:pt x="33" y="102"/>
                  </a:lnTo>
                  <a:lnTo>
                    <a:pt x="40" y="106"/>
                  </a:lnTo>
                  <a:lnTo>
                    <a:pt x="51" y="106"/>
                  </a:lnTo>
                  <a:lnTo>
                    <a:pt x="59" y="109"/>
                  </a:lnTo>
                  <a:lnTo>
                    <a:pt x="66" y="109"/>
                  </a:lnTo>
                  <a:lnTo>
                    <a:pt x="77" y="109"/>
                  </a:lnTo>
                  <a:lnTo>
                    <a:pt x="84" y="109"/>
                  </a:lnTo>
                  <a:lnTo>
                    <a:pt x="91" y="109"/>
                  </a:lnTo>
                  <a:lnTo>
                    <a:pt x="102" y="113"/>
                  </a:lnTo>
                  <a:lnTo>
                    <a:pt x="113" y="120"/>
                  </a:lnTo>
                  <a:lnTo>
                    <a:pt x="120" y="131"/>
                  </a:lnTo>
                  <a:lnTo>
                    <a:pt x="124" y="138"/>
                  </a:lnTo>
                  <a:lnTo>
                    <a:pt x="124" y="146"/>
                  </a:lnTo>
                  <a:lnTo>
                    <a:pt x="124" y="156"/>
                  </a:lnTo>
                  <a:lnTo>
                    <a:pt x="120" y="164"/>
                  </a:lnTo>
                  <a:lnTo>
                    <a:pt x="117" y="171"/>
                  </a:lnTo>
                  <a:lnTo>
                    <a:pt x="109" y="178"/>
                  </a:lnTo>
                  <a:lnTo>
                    <a:pt x="99" y="182"/>
                  </a:lnTo>
                  <a:lnTo>
                    <a:pt x="88" y="186"/>
                  </a:lnTo>
                  <a:lnTo>
                    <a:pt x="73" y="189"/>
                  </a:lnTo>
                  <a:lnTo>
                    <a:pt x="59" y="189"/>
                  </a:lnTo>
                  <a:lnTo>
                    <a:pt x="40" y="189"/>
                  </a:lnTo>
                  <a:lnTo>
                    <a:pt x="26" y="186"/>
                  </a:lnTo>
                  <a:lnTo>
                    <a:pt x="15" y="182"/>
                  </a:lnTo>
                  <a:lnTo>
                    <a:pt x="8" y="175"/>
                  </a:lnTo>
                  <a:lnTo>
                    <a:pt x="0" y="167"/>
                  </a:lnTo>
                  <a:lnTo>
                    <a:pt x="0" y="156"/>
                  </a:lnTo>
                  <a:lnTo>
                    <a:pt x="0" y="149"/>
                  </a:lnTo>
                  <a:lnTo>
                    <a:pt x="4" y="142"/>
                  </a:lnTo>
                  <a:lnTo>
                    <a:pt x="11" y="135"/>
                  </a:lnTo>
                  <a:lnTo>
                    <a:pt x="22" y="131"/>
                  </a:lnTo>
                  <a:lnTo>
                    <a:pt x="37" y="127"/>
                  </a:lnTo>
                  <a:lnTo>
                    <a:pt x="37" y="127"/>
                  </a:lnTo>
                  <a:lnTo>
                    <a:pt x="29" y="124"/>
                  </a:lnTo>
                  <a:lnTo>
                    <a:pt x="22" y="120"/>
                  </a:lnTo>
                  <a:lnTo>
                    <a:pt x="15" y="113"/>
                  </a:lnTo>
                  <a:lnTo>
                    <a:pt x="15" y="109"/>
                  </a:lnTo>
                  <a:lnTo>
                    <a:pt x="15" y="102"/>
                  </a:lnTo>
                  <a:lnTo>
                    <a:pt x="15" y="98"/>
                  </a:lnTo>
                  <a:lnTo>
                    <a:pt x="19" y="91"/>
                  </a:lnTo>
                  <a:lnTo>
                    <a:pt x="26" y="84"/>
                  </a:lnTo>
                  <a:lnTo>
                    <a:pt x="33" y="80"/>
                  </a:lnTo>
                  <a:lnTo>
                    <a:pt x="33" y="80"/>
                  </a:lnTo>
                  <a:lnTo>
                    <a:pt x="22" y="73"/>
                  </a:lnTo>
                  <a:lnTo>
                    <a:pt x="15" y="62"/>
                  </a:lnTo>
                  <a:lnTo>
                    <a:pt x="8" y="55"/>
                  </a:lnTo>
                  <a:lnTo>
                    <a:pt x="8" y="44"/>
                  </a:lnTo>
                  <a:lnTo>
                    <a:pt x="8" y="33"/>
                  </a:lnTo>
                  <a:lnTo>
                    <a:pt x="11" y="22"/>
                  </a:lnTo>
                  <a:lnTo>
                    <a:pt x="22" y="11"/>
                  </a:lnTo>
                  <a:lnTo>
                    <a:pt x="29" y="7"/>
                  </a:lnTo>
                  <a:lnTo>
                    <a:pt x="40" y="4"/>
                  </a:lnTo>
                  <a:lnTo>
                    <a:pt x="55"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88977" name="Freeform 209"/>
            <p:cNvSpPr>
              <a:spLocks/>
            </p:cNvSpPr>
            <p:nvPr/>
          </p:nvSpPr>
          <p:spPr bwMode="auto">
            <a:xfrm>
              <a:off x="520" y="8140"/>
              <a:ext cx="160" cy="193"/>
            </a:xfrm>
            <a:custGeom>
              <a:avLst/>
              <a:gdLst/>
              <a:ahLst/>
              <a:cxnLst>
                <a:cxn ang="0">
                  <a:pos x="91" y="0"/>
                </a:cxn>
                <a:cxn ang="0">
                  <a:pos x="102" y="4"/>
                </a:cxn>
                <a:cxn ang="0">
                  <a:pos x="113" y="4"/>
                </a:cxn>
                <a:cxn ang="0">
                  <a:pos x="124" y="7"/>
                </a:cxn>
                <a:cxn ang="0">
                  <a:pos x="135" y="15"/>
                </a:cxn>
                <a:cxn ang="0">
                  <a:pos x="142" y="4"/>
                </a:cxn>
                <a:cxn ang="0">
                  <a:pos x="149" y="4"/>
                </a:cxn>
                <a:cxn ang="0">
                  <a:pos x="153" y="69"/>
                </a:cxn>
                <a:cxn ang="0">
                  <a:pos x="142" y="69"/>
                </a:cxn>
                <a:cxn ang="0">
                  <a:pos x="138" y="62"/>
                </a:cxn>
                <a:cxn ang="0">
                  <a:pos x="135" y="51"/>
                </a:cxn>
                <a:cxn ang="0">
                  <a:pos x="131" y="40"/>
                </a:cxn>
                <a:cxn ang="0">
                  <a:pos x="124" y="33"/>
                </a:cxn>
                <a:cxn ang="0">
                  <a:pos x="120" y="22"/>
                </a:cxn>
                <a:cxn ang="0">
                  <a:pos x="109" y="18"/>
                </a:cxn>
                <a:cxn ang="0">
                  <a:pos x="102" y="15"/>
                </a:cxn>
                <a:cxn ang="0">
                  <a:pos x="91" y="11"/>
                </a:cxn>
                <a:cxn ang="0">
                  <a:pos x="80" y="15"/>
                </a:cxn>
                <a:cxn ang="0">
                  <a:pos x="69" y="18"/>
                </a:cxn>
                <a:cxn ang="0">
                  <a:pos x="58" y="25"/>
                </a:cxn>
                <a:cxn ang="0">
                  <a:pos x="47" y="33"/>
                </a:cxn>
                <a:cxn ang="0">
                  <a:pos x="44" y="47"/>
                </a:cxn>
                <a:cxn ang="0">
                  <a:pos x="36" y="62"/>
                </a:cxn>
                <a:cxn ang="0">
                  <a:pos x="33" y="80"/>
                </a:cxn>
                <a:cxn ang="0">
                  <a:pos x="33" y="98"/>
                </a:cxn>
                <a:cxn ang="0">
                  <a:pos x="33" y="113"/>
                </a:cxn>
                <a:cxn ang="0">
                  <a:pos x="36" y="131"/>
                </a:cxn>
                <a:cxn ang="0">
                  <a:pos x="44" y="142"/>
                </a:cxn>
                <a:cxn ang="0">
                  <a:pos x="51" y="156"/>
                </a:cxn>
                <a:cxn ang="0">
                  <a:pos x="58" y="164"/>
                </a:cxn>
                <a:cxn ang="0">
                  <a:pos x="69" y="175"/>
                </a:cxn>
                <a:cxn ang="0">
                  <a:pos x="80" y="178"/>
                </a:cxn>
                <a:cxn ang="0">
                  <a:pos x="95" y="178"/>
                </a:cxn>
                <a:cxn ang="0">
                  <a:pos x="106" y="178"/>
                </a:cxn>
                <a:cxn ang="0">
                  <a:pos x="113" y="175"/>
                </a:cxn>
                <a:cxn ang="0">
                  <a:pos x="124" y="171"/>
                </a:cxn>
                <a:cxn ang="0">
                  <a:pos x="131" y="167"/>
                </a:cxn>
                <a:cxn ang="0">
                  <a:pos x="142" y="153"/>
                </a:cxn>
                <a:cxn ang="0">
                  <a:pos x="149" y="138"/>
                </a:cxn>
                <a:cxn ang="0">
                  <a:pos x="160" y="142"/>
                </a:cxn>
                <a:cxn ang="0">
                  <a:pos x="149" y="160"/>
                </a:cxn>
                <a:cxn ang="0">
                  <a:pos x="142" y="171"/>
                </a:cxn>
                <a:cxn ang="0">
                  <a:pos x="127" y="182"/>
                </a:cxn>
                <a:cxn ang="0">
                  <a:pos x="116" y="189"/>
                </a:cxn>
                <a:cxn ang="0">
                  <a:pos x="102" y="193"/>
                </a:cxn>
                <a:cxn ang="0">
                  <a:pos x="84" y="193"/>
                </a:cxn>
                <a:cxn ang="0">
                  <a:pos x="69" y="193"/>
                </a:cxn>
                <a:cxn ang="0">
                  <a:pos x="55" y="186"/>
                </a:cxn>
                <a:cxn ang="0">
                  <a:pos x="40" y="178"/>
                </a:cxn>
                <a:cxn ang="0">
                  <a:pos x="26" y="167"/>
                </a:cxn>
                <a:cxn ang="0">
                  <a:pos x="18" y="156"/>
                </a:cxn>
                <a:cxn ang="0">
                  <a:pos x="7" y="138"/>
                </a:cxn>
                <a:cxn ang="0">
                  <a:pos x="4" y="120"/>
                </a:cxn>
                <a:cxn ang="0">
                  <a:pos x="0" y="98"/>
                </a:cxn>
                <a:cxn ang="0">
                  <a:pos x="4" y="76"/>
                </a:cxn>
                <a:cxn ang="0">
                  <a:pos x="7" y="58"/>
                </a:cxn>
                <a:cxn ang="0">
                  <a:pos x="15" y="44"/>
                </a:cxn>
                <a:cxn ang="0">
                  <a:pos x="26" y="29"/>
                </a:cxn>
                <a:cxn ang="0">
                  <a:pos x="40" y="18"/>
                </a:cxn>
                <a:cxn ang="0">
                  <a:pos x="55" y="7"/>
                </a:cxn>
                <a:cxn ang="0">
                  <a:pos x="73" y="4"/>
                </a:cxn>
                <a:cxn ang="0">
                  <a:pos x="91" y="0"/>
                </a:cxn>
              </a:cxnLst>
              <a:rect l="0" t="0" r="r" b="b"/>
              <a:pathLst>
                <a:path w="160" h="193">
                  <a:moveTo>
                    <a:pt x="91" y="0"/>
                  </a:moveTo>
                  <a:lnTo>
                    <a:pt x="102" y="4"/>
                  </a:lnTo>
                  <a:lnTo>
                    <a:pt x="113" y="4"/>
                  </a:lnTo>
                  <a:lnTo>
                    <a:pt x="124" y="7"/>
                  </a:lnTo>
                  <a:lnTo>
                    <a:pt x="135" y="15"/>
                  </a:lnTo>
                  <a:lnTo>
                    <a:pt x="142" y="4"/>
                  </a:lnTo>
                  <a:lnTo>
                    <a:pt x="149" y="4"/>
                  </a:lnTo>
                  <a:lnTo>
                    <a:pt x="153" y="69"/>
                  </a:lnTo>
                  <a:lnTo>
                    <a:pt x="142" y="69"/>
                  </a:lnTo>
                  <a:lnTo>
                    <a:pt x="138" y="62"/>
                  </a:lnTo>
                  <a:lnTo>
                    <a:pt x="135" y="51"/>
                  </a:lnTo>
                  <a:lnTo>
                    <a:pt x="131" y="40"/>
                  </a:lnTo>
                  <a:lnTo>
                    <a:pt x="124" y="33"/>
                  </a:lnTo>
                  <a:lnTo>
                    <a:pt x="120" y="22"/>
                  </a:lnTo>
                  <a:lnTo>
                    <a:pt x="109" y="18"/>
                  </a:lnTo>
                  <a:lnTo>
                    <a:pt x="102" y="15"/>
                  </a:lnTo>
                  <a:lnTo>
                    <a:pt x="91" y="11"/>
                  </a:lnTo>
                  <a:lnTo>
                    <a:pt x="80" y="15"/>
                  </a:lnTo>
                  <a:lnTo>
                    <a:pt x="69" y="18"/>
                  </a:lnTo>
                  <a:lnTo>
                    <a:pt x="58" y="25"/>
                  </a:lnTo>
                  <a:lnTo>
                    <a:pt x="47" y="33"/>
                  </a:lnTo>
                  <a:lnTo>
                    <a:pt x="44" y="47"/>
                  </a:lnTo>
                  <a:lnTo>
                    <a:pt x="36" y="62"/>
                  </a:lnTo>
                  <a:lnTo>
                    <a:pt x="33" y="80"/>
                  </a:lnTo>
                  <a:lnTo>
                    <a:pt x="33" y="98"/>
                  </a:lnTo>
                  <a:lnTo>
                    <a:pt x="33" y="113"/>
                  </a:lnTo>
                  <a:lnTo>
                    <a:pt x="36" y="131"/>
                  </a:lnTo>
                  <a:lnTo>
                    <a:pt x="44" y="142"/>
                  </a:lnTo>
                  <a:lnTo>
                    <a:pt x="51" y="156"/>
                  </a:lnTo>
                  <a:lnTo>
                    <a:pt x="58" y="164"/>
                  </a:lnTo>
                  <a:lnTo>
                    <a:pt x="69" y="175"/>
                  </a:lnTo>
                  <a:lnTo>
                    <a:pt x="80" y="178"/>
                  </a:lnTo>
                  <a:lnTo>
                    <a:pt x="95" y="178"/>
                  </a:lnTo>
                  <a:lnTo>
                    <a:pt x="106" y="178"/>
                  </a:lnTo>
                  <a:lnTo>
                    <a:pt x="113" y="175"/>
                  </a:lnTo>
                  <a:lnTo>
                    <a:pt x="124" y="171"/>
                  </a:lnTo>
                  <a:lnTo>
                    <a:pt x="131" y="167"/>
                  </a:lnTo>
                  <a:lnTo>
                    <a:pt x="142" y="153"/>
                  </a:lnTo>
                  <a:lnTo>
                    <a:pt x="149" y="138"/>
                  </a:lnTo>
                  <a:lnTo>
                    <a:pt x="160" y="142"/>
                  </a:lnTo>
                  <a:lnTo>
                    <a:pt x="149" y="160"/>
                  </a:lnTo>
                  <a:lnTo>
                    <a:pt x="142" y="171"/>
                  </a:lnTo>
                  <a:lnTo>
                    <a:pt x="127" y="182"/>
                  </a:lnTo>
                  <a:lnTo>
                    <a:pt x="116" y="189"/>
                  </a:lnTo>
                  <a:lnTo>
                    <a:pt x="102" y="193"/>
                  </a:lnTo>
                  <a:lnTo>
                    <a:pt x="84" y="193"/>
                  </a:lnTo>
                  <a:lnTo>
                    <a:pt x="69" y="193"/>
                  </a:lnTo>
                  <a:lnTo>
                    <a:pt x="55" y="186"/>
                  </a:lnTo>
                  <a:lnTo>
                    <a:pt x="40" y="178"/>
                  </a:lnTo>
                  <a:lnTo>
                    <a:pt x="26" y="167"/>
                  </a:lnTo>
                  <a:lnTo>
                    <a:pt x="18" y="156"/>
                  </a:lnTo>
                  <a:lnTo>
                    <a:pt x="7" y="138"/>
                  </a:lnTo>
                  <a:lnTo>
                    <a:pt x="4" y="120"/>
                  </a:lnTo>
                  <a:lnTo>
                    <a:pt x="0" y="98"/>
                  </a:lnTo>
                  <a:lnTo>
                    <a:pt x="4" y="76"/>
                  </a:lnTo>
                  <a:lnTo>
                    <a:pt x="7" y="58"/>
                  </a:lnTo>
                  <a:lnTo>
                    <a:pt x="15" y="44"/>
                  </a:lnTo>
                  <a:lnTo>
                    <a:pt x="26" y="29"/>
                  </a:lnTo>
                  <a:lnTo>
                    <a:pt x="40" y="18"/>
                  </a:lnTo>
                  <a:lnTo>
                    <a:pt x="55" y="7"/>
                  </a:lnTo>
                  <a:lnTo>
                    <a:pt x="73" y="4"/>
                  </a:lnTo>
                  <a:lnTo>
                    <a:pt x="91"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88978" name="Freeform 210"/>
            <p:cNvSpPr>
              <a:spLocks noEditPoints="1"/>
            </p:cNvSpPr>
            <p:nvPr/>
          </p:nvSpPr>
          <p:spPr bwMode="auto">
            <a:xfrm>
              <a:off x="691" y="8198"/>
              <a:ext cx="124" cy="135"/>
            </a:xfrm>
            <a:custGeom>
              <a:avLst/>
              <a:gdLst/>
              <a:ahLst/>
              <a:cxnLst>
                <a:cxn ang="0">
                  <a:pos x="62" y="11"/>
                </a:cxn>
                <a:cxn ang="0">
                  <a:pos x="55" y="11"/>
                </a:cxn>
                <a:cxn ang="0">
                  <a:pos x="47" y="15"/>
                </a:cxn>
                <a:cxn ang="0">
                  <a:pos x="40" y="22"/>
                </a:cxn>
                <a:cxn ang="0">
                  <a:pos x="33" y="29"/>
                </a:cxn>
                <a:cxn ang="0">
                  <a:pos x="33" y="37"/>
                </a:cxn>
                <a:cxn ang="0">
                  <a:pos x="29" y="47"/>
                </a:cxn>
                <a:cxn ang="0">
                  <a:pos x="25" y="66"/>
                </a:cxn>
                <a:cxn ang="0">
                  <a:pos x="29" y="77"/>
                </a:cxn>
                <a:cxn ang="0">
                  <a:pos x="29" y="88"/>
                </a:cxn>
                <a:cxn ang="0">
                  <a:pos x="33" y="98"/>
                </a:cxn>
                <a:cxn ang="0">
                  <a:pos x="36" y="109"/>
                </a:cxn>
                <a:cxn ang="0">
                  <a:pos x="40" y="117"/>
                </a:cxn>
                <a:cxn ang="0">
                  <a:pos x="47" y="120"/>
                </a:cxn>
                <a:cxn ang="0">
                  <a:pos x="55" y="124"/>
                </a:cxn>
                <a:cxn ang="0">
                  <a:pos x="62" y="124"/>
                </a:cxn>
                <a:cxn ang="0">
                  <a:pos x="73" y="124"/>
                </a:cxn>
                <a:cxn ang="0">
                  <a:pos x="80" y="120"/>
                </a:cxn>
                <a:cxn ang="0">
                  <a:pos x="87" y="109"/>
                </a:cxn>
                <a:cxn ang="0">
                  <a:pos x="95" y="98"/>
                </a:cxn>
                <a:cxn ang="0">
                  <a:pos x="98" y="84"/>
                </a:cxn>
                <a:cxn ang="0">
                  <a:pos x="98" y="66"/>
                </a:cxn>
                <a:cxn ang="0">
                  <a:pos x="95" y="47"/>
                </a:cxn>
                <a:cxn ang="0">
                  <a:pos x="95" y="37"/>
                </a:cxn>
                <a:cxn ang="0">
                  <a:pos x="91" y="26"/>
                </a:cxn>
                <a:cxn ang="0">
                  <a:pos x="87" y="18"/>
                </a:cxn>
                <a:cxn ang="0">
                  <a:pos x="80" y="15"/>
                </a:cxn>
                <a:cxn ang="0">
                  <a:pos x="73" y="11"/>
                </a:cxn>
                <a:cxn ang="0">
                  <a:pos x="62" y="11"/>
                </a:cxn>
                <a:cxn ang="0">
                  <a:pos x="62" y="0"/>
                </a:cxn>
                <a:cxn ang="0">
                  <a:pos x="80" y="0"/>
                </a:cxn>
                <a:cxn ang="0">
                  <a:pos x="95" y="7"/>
                </a:cxn>
                <a:cxn ang="0">
                  <a:pos x="109" y="18"/>
                </a:cxn>
                <a:cxn ang="0">
                  <a:pos x="116" y="33"/>
                </a:cxn>
                <a:cxn ang="0">
                  <a:pos x="124" y="47"/>
                </a:cxn>
                <a:cxn ang="0">
                  <a:pos x="124" y="66"/>
                </a:cxn>
                <a:cxn ang="0">
                  <a:pos x="124" y="80"/>
                </a:cxn>
                <a:cxn ang="0">
                  <a:pos x="120" y="91"/>
                </a:cxn>
                <a:cxn ang="0">
                  <a:pos x="116" y="106"/>
                </a:cxn>
                <a:cxn ang="0">
                  <a:pos x="109" y="113"/>
                </a:cxn>
                <a:cxn ang="0">
                  <a:pos x="98" y="124"/>
                </a:cxn>
                <a:cxn ang="0">
                  <a:pos x="87" y="131"/>
                </a:cxn>
                <a:cxn ang="0">
                  <a:pos x="76" y="135"/>
                </a:cxn>
                <a:cxn ang="0">
                  <a:pos x="62" y="135"/>
                </a:cxn>
                <a:cxn ang="0">
                  <a:pos x="51" y="135"/>
                </a:cxn>
                <a:cxn ang="0">
                  <a:pos x="36" y="131"/>
                </a:cxn>
                <a:cxn ang="0">
                  <a:pos x="29" y="124"/>
                </a:cxn>
                <a:cxn ang="0">
                  <a:pos x="18" y="117"/>
                </a:cxn>
                <a:cxn ang="0">
                  <a:pos x="11" y="109"/>
                </a:cxn>
                <a:cxn ang="0">
                  <a:pos x="4" y="95"/>
                </a:cxn>
                <a:cxn ang="0">
                  <a:pos x="0" y="84"/>
                </a:cxn>
                <a:cxn ang="0">
                  <a:pos x="0" y="69"/>
                </a:cxn>
                <a:cxn ang="0">
                  <a:pos x="4" y="47"/>
                </a:cxn>
                <a:cxn ang="0">
                  <a:pos x="7" y="33"/>
                </a:cxn>
                <a:cxn ang="0">
                  <a:pos x="18" y="18"/>
                </a:cxn>
                <a:cxn ang="0">
                  <a:pos x="29" y="7"/>
                </a:cxn>
                <a:cxn ang="0">
                  <a:pos x="47" y="0"/>
                </a:cxn>
                <a:cxn ang="0">
                  <a:pos x="62" y="0"/>
                </a:cxn>
              </a:cxnLst>
              <a:rect l="0" t="0" r="r" b="b"/>
              <a:pathLst>
                <a:path w="124" h="135">
                  <a:moveTo>
                    <a:pt x="62" y="11"/>
                  </a:moveTo>
                  <a:lnTo>
                    <a:pt x="55" y="11"/>
                  </a:lnTo>
                  <a:lnTo>
                    <a:pt x="47" y="15"/>
                  </a:lnTo>
                  <a:lnTo>
                    <a:pt x="40" y="22"/>
                  </a:lnTo>
                  <a:lnTo>
                    <a:pt x="33" y="29"/>
                  </a:lnTo>
                  <a:lnTo>
                    <a:pt x="33" y="37"/>
                  </a:lnTo>
                  <a:lnTo>
                    <a:pt x="29" y="47"/>
                  </a:lnTo>
                  <a:lnTo>
                    <a:pt x="25" y="66"/>
                  </a:lnTo>
                  <a:lnTo>
                    <a:pt x="29" y="77"/>
                  </a:lnTo>
                  <a:lnTo>
                    <a:pt x="29" y="88"/>
                  </a:lnTo>
                  <a:lnTo>
                    <a:pt x="33" y="98"/>
                  </a:lnTo>
                  <a:lnTo>
                    <a:pt x="36" y="109"/>
                  </a:lnTo>
                  <a:lnTo>
                    <a:pt x="40" y="117"/>
                  </a:lnTo>
                  <a:lnTo>
                    <a:pt x="47" y="120"/>
                  </a:lnTo>
                  <a:lnTo>
                    <a:pt x="55" y="124"/>
                  </a:lnTo>
                  <a:lnTo>
                    <a:pt x="62" y="124"/>
                  </a:lnTo>
                  <a:lnTo>
                    <a:pt x="73" y="124"/>
                  </a:lnTo>
                  <a:lnTo>
                    <a:pt x="80" y="120"/>
                  </a:lnTo>
                  <a:lnTo>
                    <a:pt x="87" y="109"/>
                  </a:lnTo>
                  <a:lnTo>
                    <a:pt x="95" y="98"/>
                  </a:lnTo>
                  <a:lnTo>
                    <a:pt x="98" y="84"/>
                  </a:lnTo>
                  <a:lnTo>
                    <a:pt x="98" y="66"/>
                  </a:lnTo>
                  <a:lnTo>
                    <a:pt x="95" y="47"/>
                  </a:lnTo>
                  <a:lnTo>
                    <a:pt x="95" y="37"/>
                  </a:lnTo>
                  <a:lnTo>
                    <a:pt x="91" y="26"/>
                  </a:lnTo>
                  <a:lnTo>
                    <a:pt x="87" y="18"/>
                  </a:lnTo>
                  <a:lnTo>
                    <a:pt x="80" y="15"/>
                  </a:lnTo>
                  <a:lnTo>
                    <a:pt x="73" y="11"/>
                  </a:lnTo>
                  <a:lnTo>
                    <a:pt x="62" y="11"/>
                  </a:lnTo>
                  <a:close/>
                  <a:moveTo>
                    <a:pt x="62" y="0"/>
                  </a:moveTo>
                  <a:lnTo>
                    <a:pt x="80" y="0"/>
                  </a:lnTo>
                  <a:lnTo>
                    <a:pt x="95" y="7"/>
                  </a:lnTo>
                  <a:lnTo>
                    <a:pt x="109" y="18"/>
                  </a:lnTo>
                  <a:lnTo>
                    <a:pt x="116" y="33"/>
                  </a:lnTo>
                  <a:lnTo>
                    <a:pt x="124" y="47"/>
                  </a:lnTo>
                  <a:lnTo>
                    <a:pt x="124" y="66"/>
                  </a:lnTo>
                  <a:lnTo>
                    <a:pt x="124" y="80"/>
                  </a:lnTo>
                  <a:lnTo>
                    <a:pt x="120" y="91"/>
                  </a:lnTo>
                  <a:lnTo>
                    <a:pt x="116" y="106"/>
                  </a:lnTo>
                  <a:lnTo>
                    <a:pt x="109" y="113"/>
                  </a:lnTo>
                  <a:lnTo>
                    <a:pt x="98" y="124"/>
                  </a:lnTo>
                  <a:lnTo>
                    <a:pt x="87" y="131"/>
                  </a:lnTo>
                  <a:lnTo>
                    <a:pt x="76" y="135"/>
                  </a:lnTo>
                  <a:lnTo>
                    <a:pt x="62" y="135"/>
                  </a:lnTo>
                  <a:lnTo>
                    <a:pt x="51" y="135"/>
                  </a:lnTo>
                  <a:lnTo>
                    <a:pt x="36" y="131"/>
                  </a:lnTo>
                  <a:lnTo>
                    <a:pt x="29" y="124"/>
                  </a:lnTo>
                  <a:lnTo>
                    <a:pt x="18" y="117"/>
                  </a:lnTo>
                  <a:lnTo>
                    <a:pt x="11" y="109"/>
                  </a:lnTo>
                  <a:lnTo>
                    <a:pt x="4" y="95"/>
                  </a:lnTo>
                  <a:lnTo>
                    <a:pt x="0" y="84"/>
                  </a:lnTo>
                  <a:lnTo>
                    <a:pt x="0" y="69"/>
                  </a:lnTo>
                  <a:lnTo>
                    <a:pt x="4" y="47"/>
                  </a:lnTo>
                  <a:lnTo>
                    <a:pt x="7" y="33"/>
                  </a:lnTo>
                  <a:lnTo>
                    <a:pt x="18" y="18"/>
                  </a:lnTo>
                  <a:lnTo>
                    <a:pt x="29" y="7"/>
                  </a:lnTo>
                  <a:lnTo>
                    <a:pt x="47" y="0"/>
                  </a:lnTo>
                  <a:lnTo>
                    <a:pt x="62"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88979" name="Freeform 211"/>
            <p:cNvSpPr>
              <a:spLocks/>
            </p:cNvSpPr>
            <p:nvPr/>
          </p:nvSpPr>
          <p:spPr bwMode="auto">
            <a:xfrm>
              <a:off x="826" y="8129"/>
              <a:ext cx="69" cy="200"/>
            </a:xfrm>
            <a:custGeom>
              <a:avLst/>
              <a:gdLst/>
              <a:ahLst/>
              <a:cxnLst>
                <a:cxn ang="0">
                  <a:pos x="47" y="0"/>
                </a:cxn>
                <a:cxn ang="0">
                  <a:pos x="50" y="0"/>
                </a:cxn>
                <a:cxn ang="0">
                  <a:pos x="50" y="178"/>
                </a:cxn>
                <a:cxn ang="0">
                  <a:pos x="50" y="186"/>
                </a:cxn>
                <a:cxn ang="0">
                  <a:pos x="58" y="189"/>
                </a:cxn>
                <a:cxn ang="0">
                  <a:pos x="61" y="189"/>
                </a:cxn>
                <a:cxn ang="0">
                  <a:pos x="69" y="193"/>
                </a:cxn>
                <a:cxn ang="0">
                  <a:pos x="69" y="200"/>
                </a:cxn>
                <a:cxn ang="0">
                  <a:pos x="7" y="200"/>
                </a:cxn>
                <a:cxn ang="0">
                  <a:pos x="7" y="193"/>
                </a:cxn>
                <a:cxn ang="0">
                  <a:pos x="14" y="193"/>
                </a:cxn>
                <a:cxn ang="0">
                  <a:pos x="18" y="189"/>
                </a:cxn>
                <a:cxn ang="0">
                  <a:pos x="25" y="186"/>
                </a:cxn>
                <a:cxn ang="0">
                  <a:pos x="25" y="178"/>
                </a:cxn>
                <a:cxn ang="0">
                  <a:pos x="25" y="29"/>
                </a:cxn>
                <a:cxn ang="0">
                  <a:pos x="25" y="22"/>
                </a:cxn>
                <a:cxn ang="0">
                  <a:pos x="18" y="15"/>
                </a:cxn>
                <a:cxn ang="0">
                  <a:pos x="14" y="15"/>
                </a:cxn>
                <a:cxn ang="0">
                  <a:pos x="10" y="11"/>
                </a:cxn>
                <a:cxn ang="0">
                  <a:pos x="3" y="11"/>
                </a:cxn>
                <a:cxn ang="0">
                  <a:pos x="0" y="11"/>
                </a:cxn>
                <a:cxn ang="0">
                  <a:pos x="0" y="4"/>
                </a:cxn>
                <a:cxn ang="0">
                  <a:pos x="47" y="0"/>
                </a:cxn>
              </a:cxnLst>
              <a:rect l="0" t="0" r="r" b="b"/>
              <a:pathLst>
                <a:path w="69" h="200">
                  <a:moveTo>
                    <a:pt x="47" y="0"/>
                  </a:moveTo>
                  <a:lnTo>
                    <a:pt x="50" y="0"/>
                  </a:lnTo>
                  <a:lnTo>
                    <a:pt x="50" y="178"/>
                  </a:lnTo>
                  <a:lnTo>
                    <a:pt x="50" y="186"/>
                  </a:lnTo>
                  <a:lnTo>
                    <a:pt x="58" y="189"/>
                  </a:lnTo>
                  <a:lnTo>
                    <a:pt x="61" y="189"/>
                  </a:lnTo>
                  <a:lnTo>
                    <a:pt x="69" y="193"/>
                  </a:lnTo>
                  <a:lnTo>
                    <a:pt x="69" y="200"/>
                  </a:lnTo>
                  <a:lnTo>
                    <a:pt x="7" y="200"/>
                  </a:lnTo>
                  <a:lnTo>
                    <a:pt x="7" y="193"/>
                  </a:lnTo>
                  <a:lnTo>
                    <a:pt x="14" y="193"/>
                  </a:lnTo>
                  <a:lnTo>
                    <a:pt x="18" y="189"/>
                  </a:lnTo>
                  <a:lnTo>
                    <a:pt x="25" y="186"/>
                  </a:lnTo>
                  <a:lnTo>
                    <a:pt x="25" y="178"/>
                  </a:lnTo>
                  <a:lnTo>
                    <a:pt x="25" y="29"/>
                  </a:lnTo>
                  <a:lnTo>
                    <a:pt x="25" y="22"/>
                  </a:lnTo>
                  <a:lnTo>
                    <a:pt x="18" y="15"/>
                  </a:lnTo>
                  <a:lnTo>
                    <a:pt x="14" y="15"/>
                  </a:lnTo>
                  <a:lnTo>
                    <a:pt x="10" y="11"/>
                  </a:lnTo>
                  <a:lnTo>
                    <a:pt x="3" y="11"/>
                  </a:lnTo>
                  <a:lnTo>
                    <a:pt x="0" y="11"/>
                  </a:lnTo>
                  <a:lnTo>
                    <a:pt x="0" y="4"/>
                  </a:lnTo>
                  <a:lnTo>
                    <a:pt x="47"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88980" name="Freeform 212"/>
            <p:cNvSpPr>
              <a:spLocks noEditPoints="1"/>
            </p:cNvSpPr>
            <p:nvPr/>
          </p:nvSpPr>
          <p:spPr bwMode="auto">
            <a:xfrm>
              <a:off x="909" y="8198"/>
              <a:ext cx="128" cy="135"/>
            </a:xfrm>
            <a:custGeom>
              <a:avLst/>
              <a:gdLst/>
              <a:ahLst/>
              <a:cxnLst>
                <a:cxn ang="0">
                  <a:pos x="66" y="11"/>
                </a:cxn>
                <a:cxn ang="0">
                  <a:pos x="55" y="11"/>
                </a:cxn>
                <a:cxn ang="0">
                  <a:pos x="47" y="15"/>
                </a:cxn>
                <a:cxn ang="0">
                  <a:pos x="40" y="22"/>
                </a:cxn>
                <a:cxn ang="0">
                  <a:pos x="37" y="29"/>
                </a:cxn>
                <a:cxn ang="0">
                  <a:pos x="33" y="37"/>
                </a:cxn>
                <a:cxn ang="0">
                  <a:pos x="29" y="47"/>
                </a:cxn>
                <a:cxn ang="0">
                  <a:pos x="29" y="66"/>
                </a:cxn>
                <a:cxn ang="0">
                  <a:pos x="29" y="77"/>
                </a:cxn>
                <a:cxn ang="0">
                  <a:pos x="29" y="88"/>
                </a:cxn>
                <a:cxn ang="0">
                  <a:pos x="33" y="98"/>
                </a:cxn>
                <a:cxn ang="0">
                  <a:pos x="37" y="109"/>
                </a:cxn>
                <a:cxn ang="0">
                  <a:pos x="40" y="117"/>
                </a:cxn>
                <a:cxn ang="0">
                  <a:pos x="47" y="120"/>
                </a:cxn>
                <a:cxn ang="0">
                  <a:pos x="55" y="124"/>
                </a:cxn>
                <a:cxn ang="0">
                  <a:pos x="66" y="124"/>
                </a:cxn>
                <a:cxn ang="0">
                  <a:pos x="73" y="124"/>
                </a:cxn>
                <a:cxn ang="0">
                  <a:pos x="84" y="120"/>
                </a:cxn>
                <a:cxn ang="0">
                  <a:pos x="91" y="109"/>
                </a:cxn>
                <a:cxn ang="0">
                  <a:pos x="95" y="98"/>
                </a:cxn>
                <a:cxn ang="0">
                  <a:pos x="98" y="84"/>
                </a:cxn>
                <a:cxn ang="0">
                  <a:pos x="98" y="66"/>
                </a:cxn>
                <a:cxn ang="0">
                  <a:pos x="98" y="47"/>
                </a:cxn>
                <a:cxn ang="0">
                  <a:pos x="95" y="37"/>
                </a:cxn>
                <a:cxn ang="0">
                  <a:pos x="91" y="26"/>
                </a:cxn>
                <a:cxn ang="0">
                  <a:pos x="87" y="18"/>
                </a:cxn>
                <a:cxn ang="0">
                  <a:pos x="80" y="15"/>
                </a:cxn>
                <a:cxn ang="0">
                  <a:pos x="73" y="11"/>
                </a:cxn>
                <a:cxn ang="0">
                  <a:pos x="66" y="11"/>
                </a:cxn>
                <a:cxn ang="0">
                  <a:pos x="66" y="0"/>
                </a:cxn>
                <a:cxn ang="0">
                  <a:pos x="80" y="0"/>
                </a:cxn>
                <a:cxn ang="0">
                  <a:pos x="95" y="7"/>
                </a:cxn>
                <a:cxn ang="0">
                  <a:pos x="109" y="18"/>
                </a:cxn>
                <a:cxn ang="0">
                  <a:pos x="120" y="33"/>
                </a:cxn>
                <a:cxn ang="0">
                  <a:pos x="124" y="47"/>
                </a:cxn>
                <a:cxn ang="0">
                  <a:pos x="128" y="66"/>
                </a:cxn>
                <a:cxn ang="0">
                  <a:pos x="124" y="80"/>
                </a:cxn>
                <a:cxn ang="0">
                  <a:pos x="124" y="91"/>
                </a:cxn>
                <a:cxn ang="0">
                  <a:pos x="117" y="106"/>
                </a:cxn>
                <a:cxn ang="0">
                  <a:pos x="109" y="113"/>
                </a:cxn>
                <a:cxn ang="0">
                  <a:pos x="102" y="124"/>
                </a:cxn>
                <a:cxn ang="0">
                  <a:pos x="87" y="131"/>
                </a:cxn>
                <a:cxn ang="0">
                  <a:pos x="77" y="135"/>
                </a:cxn>
                <a:cxn ang="0">
                  <a:pos x="62" y="135"/>
                </a:cxn>
                <a:cxn ang="0">
                  <a:pos x="51" y="135"/>
                </a:cxn>
                <a:cxn ang="0">
                  <a:pos x="40" y="131"/>
                </a:cxn>
                <a:cxn ang="0">
                  <a:pos x="29" y="124"/>
                </a:cxn>
                <a:cxn ang="0">
                  <a:pos x="18" y="117"/>
                </a:cxn>
                <a:cxn ang="0">
                  <a:pos x="11" y="109"/>
                </a:cxn>
                <a:cxn ang="0">
                  <a:pos x="7" y="95"/>
                </a:cxn>
                <a:cxn ang="0">
                  <a:pos x="4" y="84"/>
                </a:cxn>
                <a:cxn ang="0">
                  <a:pos x="0" y="69"/>
                </a:cxn>
                <a:cxn ang="0">
                  <a:pos x="4" y="47"/>
                </a:cxn>
                <a:cxn ang="0">
                  <a:pos x="7" y="33"/>
                </a:cxn>
                <a:cxn ang="0">
                  <a:pos x="18" y="18"/>
                </a:cxn>
                <a:cxn ang="0">
                  <a:pos x="33" y="7"/>
                </a:cxn>
                <a:cxn ang="0">
                  <a:pos x="47" y="0"/>
                </a:cxn>
                <a:cxn ang="0">
                  <a:pos x="66" y="0"/>
                </a:cxn>
              </a:cxnLst>
              <a:rect l="0" t="0" r="r" b="b"/>
              <a:pathLst>
                <a:path w="128" h="135">
                  <a:moveTo>
                    <a:pt x="66" y="11"/>
                  </a:moveTo>
                  <a:lnTo>
                    <a:pt x="55" y="11"/>
                  </a:lnTo>
                  <a:lnTo>
                    <a:pt x="47" y="15"/>
                  </a:lnTo>
                  <a:lnTo>
                    <a:pt x="40" y="22"/>
                  </a:lnTo>
                  <a:lnTo>
                    <a:pt x="37" y="29"/>
                  </a:lnTo>
                  <a:lnTo>
                    <a:pt x="33" y="37"/>
                  </a:lnTo>
                  <a:lnTo>
                    <a:pt x="29" y="47"/>
                  </a:lnTo>
                  <a:lnTo>
                    <a:pt x="29" y="66"/>
                  </a:lnTo>
                  <a:lnTo>
                    <a:pt x="29" y="77"/>
                  </a:lnTo>
                  <a:lnTo>
                    <a:pt x="29" y="88"/>
                  </a:lnTo>
                  <a:lnTo>
                    <a:pt x="33" y="98"/>
                  </a:lnTo>
                  <a:lnTo>
                    <a:pt x="37" y="109"/>
                  </a:lnTo>
                  <a:lnTo>
                    <a:pt x="40" y="117"/>
                  </a:lnTo>
                  <a:lnTo>
                    <a:pt x="47" y="120"/>
                  </a:lnTo>
                  <a:lnTo>
                    <a:pt x="55" y="124"/>
                  </a:lnTo>
                  <a:lnTo>
                    <a:pt x="66" y="124"/>
                  </a:lnTo>
                  <a:lnTo>
                    <a:pt x="73" y="124"/>
                  </a:lnTo>
                  <a:lnTo>
                    <a:pt x="84" y="120"/>
                  </a:lnTo>
                  <a:lnTo>
                    <a:pt x="91" y="109"/>
                  </a:lnTo>
                  <a:lnTo>
                    <a:pt x="95" y="98"/>
                  </a:lnTo>
                  <a:lnTo>
                    <a:pt x="98" y="84"/>
                  </a:lnTo>
                  <a:lnTo>
                    <a:pt x="98" y="66"/>
                  </a:lnTo>
                  <a:lnTo>
                    <a:pt x="98" y="47"/>
                  </a:lnTo>
                  <a:lnTo>
                    <a:pt x="95" y="37"/>
                  </a:lnTo>
                  <a:lnTo>
                    <a:pt x="91" y="26"/>
                  </a:lnTo>
                  <a:lnTo>
                    <a:pt x="87" y="18"/>
                  </a:lnTo>
                  <a:lnTo>
                    <a:pt x="80" y="15"/>
                  </a:lnTo>
                  <a:lnTo>
                    <a:pt x="73" y="11"/>
                  </a:lnTo>
                  <a:lnTo>
                    <a:pt x="66" y="11"/>
                  </a:lnTo>
                  <a:close/>
                  <a:moveTo>
                    <a:pt x="66" y="0"/>
                  </a:moveTo>
                  <a:lnTo>
                    <a:pt x="80" y="0"/>
                  </a:lnTo>
                  <a:lnTo>
                    <a:pt x="95" y="7"/>
                  </a:lnTo>
                  <a:lnTo>
                    <a:pt x="109" y="18"/>
                  </a:lnTo>
                  <a:lnTo>
                    <a:pt x="120" y="33"/>
                  </a:lnTo>
                  <a:lnTo>
                    <a:pt x="124" y="47"/>
                  </a:lnTo>
                  <a:lnTo>
                    <a:pt x="128" y="66"/>
                  </a:lnTo>
                  <a:lnTo>
                    <a:pt x="124" y="80"/>
                  </a:lnTo>
                  <a:lnTo>
                    <a:pt x="124" y="91"/>
                  </a:lnTo>
                  <a:lnTo>
                    <a:pt x="117" y="106"/>
                  </a:lnTo>
                  <a:lnTo>
                    <a:pt x="109" y="113"/>
                  </a:lnTo>
                  <a:lnTo>
                    <a:pt x="102" y="124"/>
                  </a:lnTo>
                  <a:lnTo>
                    <a:pt x="87" y="131"/>
                  </a:lnTo>
                  <a:lnTo>
                    <a:pt x="77" y="135"/>
                  </a:lnTo>
                  <a:lnTo>
                    <a:pt x="62" y="135"/>
                  </a:lnTo>
                  <a:lnTo>
                    <a:pt x="51" y="135"/>
                  </a:lnTo>
                  <a:lnTo>
                    <a:pt x="40" y="131"/>
                  </a:lnTo>
                  <a:lnTo>
                    <a:pt x="29" y="124"/>
                  </a:lnTo>
                  <a:lnTo>
                    <a:pt x="18" y="117"/>
                  </a:lnTo>
                  <a:lnTo>
                    <a:pt x="11" y="109"/>
                  </a:lnTo>
                  <a:lnTo>
                    <a:pt x="7" y="95"/>
                  </a:lnTo>
                  <a:lnTo>
                    <a:pt x="4" y="84"/>
                  </a:lnTo>
                  <a:lnTo>
                    <a:pt x="0" y="69"/>
                  </a:lnTo>
                  <a:lnTo>
                    <a:pt x="4" y="47"/>
                  </a:lnTo>
                  <a:lnTo>
                    <a:pt x="7" y="33"/>
                  </a:lnTo>
                  <a:lnTo>
                    <a:pt x="18" y="18"/>
                  </a:lnTo>
                  <a:lnTo>
                    <a:pt x="33" y="7"/>
                  </a:lnTo>
                  <a:lnTo>
                    <a:pt x="47" y="0"/>
                  </a:lnTo>
                  <a:lnTo>
                    <a:pt x="66"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88981" name="Freeform 213"/>
            <p:cNvSpPr>
              <a:spLocks/>
            </p:cNvSpPr>
            <p:nvPr/>
          </p:nvSpPr>
          <p:spPr bwMode="auto">
            <a:xfrm>
              <a:off x="1051" y="8198"/>
              <a:ext cx="146" cy="131"/>
            </a:xfrm>
            <a:custGeom>
              <a:avLst/>
              <a:gdLst/>
              <a:ahLst/>
              <a:cxnLst>
                <a:cxn ang="0">
                  <a:pos x="91" y="0"/>
                </a:cxn>
                <a:cxn ang="0">
                  <a:pos x="102" y="0"/>
                </a:cxn>
                <a:cxn ang="0">
                  <a:pos x="109" y="4"/>
                </a:cxn>
                <a:cxn ang="0">
                  <a:pos x="116" y="11"/>
                </a:cxn>
                <a:cxn ang="0">
                  <a:pos x="120" y="18"/>
                </a:cxn>
                <a:cxn ang="0">
                  <a:pos x="124" y="29"/>
                </a:cxn>
                <a:cxn ang="0">
                  <a:pos x="127" y="40"/>
                </a:cxn>
                <a:cxn ang="0">
                  <a:pos x="127" y="109"/>
                </a:cxn>
                <a:cxn ang="0">
                  <a:pos x="127" y="117"/>
                </a:cxn>
                <a:cxn ang="0">
                  <a:pos x="131" y="120"/>
                </a:cxn>
                <a:cxn ang="0">
                  <a:pos x="138" y="120"/>
                </a:cxn>
                <a:cxn ang="0">
                  <a:pos x="146" y="124"/>
                </a:cxn>
                <a:cxn ang="0">
                  <a:pos x="146" y="131"/>
                </a:cxn>
                <a:cxn ang="0">
                  <a:pos x="80" y="131"/>
                </a:cxn>
                <a:cxn ang="0">
                  <a:pos x="80" y="124"/>
                </a:cxn>
                <a:cxn ang="0">
                  <a:pos x="87" y="124"/>
                </a:cxn>
                <a:cxn ang="0">
                  <a:pos x="95" y="120"/>
                </a:cxn>
                <a:cxn ang="0">
                  <a:pos x="98" y="120"/>
                </a:cxn>
                <a:cxn ang="0">
                  <a:pos x="98" y="117"/>
                </a:cxn>
                <a:cxn ang="0">
                  <a:pos x="102" y="109"/>
                </a:cxn>
                <a:cxn ang="0">
                  <a:pos x="102" y="44"/>
                </a:cxn>
                <a:cxn ang="0">
                  <a:pos x="98" y="33"/>
                </a:cxn>
                <a:cxn ang="0">
                  <a:pos x="95" y="22"/>
                </a:cxn>
                <a:cxn ang="0">
                  <a:pos x="87" y="18"/>
                </a:cxn>
                <a:cxn ang="0">
                  <a:pos x="80" y="15"/>
                </a:cxn>
                <a:cxn ang="0">
                  <a:pos x="66" y="18"/>
                </a:cxn>
                <a:cxn ang="0">
                  <a:pos x="55" y="22"/>
                </a:cxn>
                <a:cxn ang="0">
                  <a:pos x="51" y="29"/>
                </a:cxn>
                <a:cxn ang="0">
                  <a:pos x="47" y="33"/>
                </a:cxn>
                <a:cxn ang="0">
                  <a:pos x="47" y="109"/>
                </a:cxn>
                <a:cxn ang="0">
                  <a:pos x="47" y="117"/>
                </a:cxn>
                <a:cxn ang="0">
                  <a:pos x="55" y="120"/>
                </a:cxn>
                <a:cxn ang="0">
                  <a:pos x="58" y="120"/>
                </a:cxn>
                <a:cxn ang="0">
                  <a:pos x="66" y="124"/>
                </a:cxn>
                <a:cxn ang="0">
                  <a:pos x="66" y="131"/>
                </a:cxn>
                <a:cxn ang="0">
                  <a:pos x="4" y="131"/>
                </a:cxn>
                <a:cxn ang="0">
                  <a:pos x="4" y="124"/>
                </a:cxn>
                <a:cxn ang="0">
                  <a:pos x="7" y="124"/>
                </a:cxn>
                <a:cxn ang="0">
                  <a:pos x="15" y="120"/>
                </a:cxn>
                <a:cxn ang="0">
                  <a:pos x="18" y="120"/>
                </a:cxn>
                <a:cxn ang="0">
                  <a:pos x="18" y="117"/>
                </a:cxn>
                <a:cxn ang="0">
                  <a:pos x="22" y="109"/>
                </a:cxn>
                <a:cxn ang="0">
                  <a:pos x="22" y="29"/>
                </a:cxn>
                <a:cxn ang="0">
                  <a:pos x="18" y="22"/>
                </a:cxn>
                <a:cxn ang="0">
                  <a:pos x="15" y="15"/>
                </a:cxn>
                <a:cxn ang="0">
                  <a:pos x="7" y="15"/>
                </a:cxn>
                <a:cxn ang="0">
                  <a:pos x="0" y="15"/>
                </a:cxn>
                <a:cxn ang="0">
                  <a:pos x="0" y="4"/>
                </a:cxn>
                <a:cxn ang="0">
                  <a:pos x="44" y="0"/>
                </a:cxn>
                <a:cxn ang="0">
                  <a:pos x="47" y="4"/>
                </a:cxn>
                <a:cxn ang="0">
                  <a:pos x="47" y="22"/>
                </a:cxn>
                <a:cxn ang="0">
                  <a:pos x="47" y="22"/>
                </a:cxn>
                <a:cxn ang="0">
                  <a:pos x="55" y="15"/>
                </a:cxn>
                <a:cxn ang="0">
                  <a:pos x="62" y="7"/>
                </a:cxn>
                <a:cxn ang="0">
                  <a:pos x="73" y="4"/>
                </a:cxn>
                <a:cxn ang="0">
                  <a:pos x="80" y="0"/>
                </a:cxn>
                <a:cxn ang="0">
                  <a:pos x="91" y="0"/>
                </a:cxn>
              </a:cxnLst>
              <a:rect l="0" t="0" r="r" b="b"/>
              <a:pathLst>
                <a:path w="146" h="131">
                  <a:moveTo>
                    <a:pt x="91" y="0"/>
                  </a:moveTo>
                  <a:lnTo>
                    <a:pt x="102" y="0"/>
                  </a:lnTo>
                  <a:lnTo>
                    <a:pt x="109" y="4"/>
                  </a:lnTo>
                  <a:lnTo>
                    <a:pt x="116" y="11"/>
                  </a:lnTo>
                  <a:lnTo>
                    <a:pt x="120" y="18"/>
                  </a:lnTo>
                  <a:lnTo>
                    <a:pt x="124" y="29"/>
                  </a:lnTo>
                  <a:lnTo>
                    <a:pt x="127" y="40"/>
                  </a:lnTo>
                  <a:lnTo>
                    <a:pt x="127" y="109"/>
                  </a:lnTo>
                  <a:lnTo>
                    <a:pt x="127" y="117"/>
                  </a:lnTo>
                  <a:lnTo>
                    <a:pt x="131" y="120"/>
                  </a:lnTo>
                  <a:lnTo>
                    <a:pt x="138" y="120"/>
                  </a:lnTo>
                  <a:lnTo>
                    <a:pt x="146" y="124"/>
                  </a:lnTo>
                  <a:lnTo>
                    <a:pt x="146" y="131"/>
                  </a:lnTo>
                  <a:lnTo>
                    <a:pt x="80" y="131"/>
                  </a:lnTo>
                  <a:lnTo>
                    <a:pt x="80" y="124"/>
                  </a:lnTo>
                  <a:lnTo>
                    <a:pt x="87" y="124"/>
                  </a:lnTo>
                  <a:lnTo>
                    <a:pt x="95" y="120"/>
                  </a:lnTo>
                  <a:lnTo>
                    <a:pt x="98" y="120"/>
                  </a:lnTo>
                  <a:lnTo>
                    <a:pt x="98" y="117"/>
                  </a:lnTo>
                  <a:lnTo>
                    <a:pt x="102" y="109"/>
                  </a:lnTo>
                  <a:lnTo>
                    <a:pt x="102" y="44"/>
                  </a:lnTo>
                  <a:lnTo>
                    <a:pt x="98" y="33"/>
                  </a:lnTo>
                  <a:lnTo>
                    <a:pt x="95" y="22"/>
                  </a:lnTo>
                  <a:lnTo>
                    <a:pt x="87" y="18"/>
                  </a:lnTo>
                  <a:lnTo>
                    <a:pt x="80" y="15"/>
                  </a:lnTo>
                  <a:lnTo>
                    <a:pt x="66" y="18"/>
                  </a:lnTo>
                  <a:lnTo>
                    <a:pt x="55" y="22"/>
                  </a:lnTo>
                  <a:lnTo>
                    <a:pt x="51" y="29"/>
                  </a:lnTo>
                  <a:lnTo>
                    <a:pt x="47" y="33"/>
                  </a:lnTo>
                  <a:lnTo>
                    <a:pt x="47" y="109"/>
                  </a:lnTo>
                  <a:lnTo>
                    <a:pt x="47" y="117"/>
                  </a:lnTo>
                  <a:lnTo>
                    <a:pt x="55" y="120"/>
                  </a:lnTo>
                  <a:lnTo>
                    <a:pt x="58" y="120"/>
                  </a:lnTo>
                  <a:lnTo>
                    <a:pt x="66" y="124"/>
                  </a:lnTo>
                  <a:lnTo>
                    <a:pt x="66" y="131"/>
                  </a:lnTo>
                  <a:lnTo>
                    <a:pt x="4" y="131"/>
                  </a:lnTo>
                  <a:lnTo>
                    <a:pt x="4" y="124"/>
                  </a:lnTo>
                  <a:lnTo>
                    <a:pt x="7" y="124"/>
                  </a:lnTo>
                  <a:lnTo>
                    <a:pt x="15" y="120"/>
                  </a:lnTo>
                  <a:lnTo>
                    <a:pt x="18" y="120"/>
                  </a:lnTo>
                  <a:lnTo>
                    <a:pt x="18" y="117"/>
                  </a:lnTo>
                  <a:lnTo>
                    <a:pt x="22" y="109"/>
                  </a:lnTo>
                  <a:lnTo>
                    <a:pt x="22" y="29"/>
                  </a:lnTo>
                  <a:lnTo>
                    <a:pt x="18" y="22"/>
                  </a:lnTo>
                  <a:lnTo>
                    <a:pt x="15" y="15"/>
                  </a:lnTo>
                  <a:lnTo>
                    <a:pt x="7" y="15"/>
                  </a:lnTo>
                  <a:lnTo>
                    <a:pt x="0" y="15"/>
                  </a:lnTo>
                  <a:lnTo>
                    <a:pt x="0" y="4"/>
                  </a:lnTo>
                  <a:lnTo>
                    <a:pt x="44" y="0"/>
                  </a:lnTo>
                  <a:lnTo>
                    <a:pt x="47" y="4"/>
                  </a:lnTo>
                  <a:lnTo>
                    <a:pt x="47" y="22"/>
                  </a:lnTo>
                  <a:lnTo>
                    <a:pt x="47" y="22"/>
                  </a:lnTo>
                  <a:lnTo>
                    <a:pt x="55" y="15"/>
                  </a:lnTo>
                  <a:lnTo>
                    <a:pt x="62" y="7"/>
                  </a:lnTo>
                  <a:lnTo>
                    <a:pt x="73" y="4"/>
                  </a:lnTo>
                  <a:lnTo>
                    <a:pt x="80" y="0"/>
                  </a:lnTo>
                  <a:lnTo>
                    <a:pt x="91"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88982" name="Freeform 214"/>
            <p:cNvSpPr>
              <a:spLocks/>
            </p:cNvSpPr>
            <p:nvPr/>
          </p:nvSpPr>
          <p:spPr bwMode="auto">
            <a:xfrm>
              <a:off x="724" y="8755"/>
              <a:ext cx="83" cy="182"/>
            </a:xfrm>
            <a:custGeom>
              <a:avLst/>
              <a:gdLst/>
              <a:ahLst/>
              <a:cxnLst>
                <a:cxn ang="0">
                  <a:pos x="0" y="0"/>
                </a:cxn>
                <a:cxn ang="0">
                  <a:pos x="83" y="0"/>
                </a:cxn>
                <a:cxn ang="0">
                  <a:pos x="83" y="7"/>
                </a:cxn>
                <a:cxn ang="0">
                  <a:pos x="72" y="7"/>
                </a:cxn>
                <a:cxn ang="0">
                  <a:pos x="62" y="11"/>
                </a:cxn>
                <a:cxn ang="0">
                  <a:pos x="58" y="11"/>
                </a:cxn>
                <a:cxn ang="0">
                  <a:pos x="58" y="14"/>
                </a:cxn>
                <a:cxn ang="0">
                  <a:pos x="54" y="22"/>
                </a:cxn>
                <a:cxn ang="0">
                  <a:pos x="54" y="156"/>
                </a:cxn>
                <a:cxn ang="0">
                  <a:pos x="58" y="164"/>
                </a:cxn>
                <a:cxn ang="0">
                  <a:pos x="58" y="167"/>
                </a:cxn>
                <a:cxn ang="0">
                  <a:pos x="62" y="171"/>
                </a:cxn>
                <a:cxn ang="0">
                  <a:pos x="65" y="171"/>
                </a:cxn>
                <a:cxn ang="0">
                  <a:pos x="72" y="171"/>
                </a:cxn>
                <a:cxn ang="0">
                  <a:pos x="83" y="175"/>
                </a:cxn>
                <a:cxn ang="0">
                  <a:pos x="83" y="182"/>
                </a:cxn>
                <a:cxn ang="0">
                  <a:pos x="0" y="182"/>
                </a:cxn>
                <a:cxn ang="0">
                  <a:pos x="0" y="175"/>
                </a:cxn>
                <a:cxn ang="0">
                  <a:pos x="11" y="171"/>
                </a:cxn>
                <a:cxn ang="0">
                  <a:pos x="14" y="171"/>
                </a:cxn>
                <a:cxn ang="0">
                  <a:pos x="18" y="171"/>
                </a:cxn>
                <a:cxn ang="0">
                  <a:pos x="22" y="167"/>
                </a:cxn>
                <a:cxn ang="0">
                  <a:pos x="25" y="167"/>
                </a:cxn>
                <a:cxn ang="0">
                  <a:pos x="25" y="164"/>
                </a:cxn>
                <a:cxn ang="0">
                  <a:pos x="29" y="156"/>
                </a:cxn>
                <a:cxn ang="0">
                  <a:pos x="29" y="25"/>
                </a:cxn>
                <a:cxn ang="0">
                  <a:pos x="25" y="18"/>
                </a:cxn>
                <a:cxn ang="0">
                  <a:pos x="25" y="14"/>
                </a:cxn>
                <a:cxn ang="0">
                  <a:pos x="18" y="11"/>
                </a:cxn>
                <a:cxn ang="0">
                  <a:pos x="11" y="11"/>
                </a:cxn>
                <a:cxn ang="0">
                  <a:pos x="0" y="7"/>
                </a:cxn>
                <a:cxn ang="0">
                  <a:pos x="0" y="0"/>
                </a:cxn>
              </a:cxnLst>
              <a:rect l="0" t="0" r="r" b="b"/>
              <a:pathLst>
                <a:path w="83" h="182">
                  <a:moveTo>
                    <a:pt x="0" y="0"/>
                  </a:moveTo>
                  <a:lnTo>
                    <a:pt x="83" y="0"/>
                  </a:lnTo>
                  <a:lnTo>
                    <a:pt x="83" y="7"/>
                  </a:lnTo>
                  <a:lnTo>
                    <a:pt x="72" y="7"/>
                  </a:lnTo>
                  <a:lnTo>
                    <a:pt x="62" y="11"/>
                  </a:lnTo>
                  <a:lnTo>
                    <a:pt x="58" y="11"/>
                  </a:lnTo>
                  <a:lnTo>
                    <a:pt x="58" y="14"/>
                  </a:lnTo>
                  <a:lnTo>
                    <a:pt x="54" y="22"/>
                  </a:lnTo>
                  <a:lnTo>
                    <a:pt x="54" y="156"/>
                  </a:lnTo>
                  <a:lnTo>
                    <a:pt x="58" y="164"/>
                  </a:lnTo>
                  <a:lnTo>
                    <a:pt x="58" y="167"/>
                  </a:lnTo>
                  <a:lnTo>
                    <a:pt x="62" y="171"/>
                  </a:lnTo>
                  <a:lnTo>
                    <a:pt x="65" y="171"/>
                  </a:lnTo>
                  <a:lnTo>
                    <a:pt x="72" y="171"/>
                  </a:lnTo>
                  <a:lnTo>
                    <a:pt x="83" y="175"/>
                  </a:lnTo>
                  <a:lnTo>
                    <a:pt x="83" y="182"/>
                  </a:lnTo>
                  <a:lnTo>
                    <a:pt x="0" y="182"/>
                  </a:lnTo>
                  <a:lnTo>
                    <a:pt x="0" y="175"/>
                  </a:lnTo>
                  <a:lnTo>
                    <a:pt x="11" y="171"/>
                  </a:lnTo>
                  <a:lnTo>
                    <a:pt x="14" y="171"/>
                  </a:lnTo>
                  <a:lnTo>
                    <a:pt x="18" y="171"/>
                  </a:lnTo>
                  <a:lnTo>
                    <a:pt x="22" y="167"/>
                  </a:lnTo>
                  <a:lnTo>
                    <a:pt x="25" y="167"/>
                  </a:lnTo>
                  <a:lnTo>
                    <a:pt x="25" y="164"/>
                  </a:lnTo>
                  <a:lnTo>
                    <a:pt x="29" y="156"/>
                  </a:lnTo>
                  <a:lnTo>
                    <a:pt x="29" y="25"/>
                  </a:lnTo>
                  <a:lnTo>
                    <a:pt x="25" y="18"/>
                  </a:lnTo>
                  <a:lnTo>
                    <a:pt x="25" y="14"/>
                  </a:lnTo>
                  <a:lnTo>
                    <a:pt x="18" y="11"/>
                  </a:lnTo>
                  <a:lnTo>
                    <a:pt x="11" y="11"/>
                  </a:lnTo>
                  <a:lnTo>
                    <a:pt x="0" y="7"/>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88983" name="Freeform 215"/>
            <p:cNvSpPr>
              <a:spLocks/>
            </p:cNvSpPr>
            <p:nvPr/>
          </p:nvSpPr>
          <p:spPr bwMode="auto">
            <a:xfrm>
              <a:off x="818" y="8737"/>
              <a:ext cx="69" cy="200"/>
            </a:xfrm>
            <a:custGeom>
              <a:avLst/>
              <a:gdLst/>
              <a:ahLst/>
              <a:cxnLst>
                <a:cxn ang="0">
                  <a:pos x="48" y="0"/>
                </a:cxn>
                <a:cxn ang="0">
                  <a:pos x="48" y="0"/>
                </a:cxn>
                <a:cxn ang="0">
                  <a:pos x="48" y="178"/>
                </a:cxn>
                <a:cxn ang="0">
                  <a:pos x="51" y="185"/>
                </a:cxn>
                <a:cxn ang="0">
                  <a:pos x="55" y="189"/>
                </a:cxn>
                <a:cxn ang="0">
                  <a:pos x="62" y="193"/>
                </a:cxn>
                <a:cxn ang="0">
                  <a:pos x="69" y="193"/>
                </a:cxn>
                <a:cxn ang="0">
                  <a:pos x="69" y="200"/>
                </a:cxn>
                <a:cxn ang="0">
                  <a:pos x="8" y="200"/>
                </a:cxn>
                <a:cxn ang="0">
                  <a:pos x="8" y="193"/>
                </a:cxn>
                <a:cxn ang="0">
                  <a:pos x="11" y="193"/>
                </a:cxn>
                <a:cxn ang="0">
                  <a:pos x="18" y="189"/>
                </a:cxn>
                <a:cxn ang="0">
                  <a:pos x="22" y="185"/>
                </a:cxn>
                <a:cxn ang="0">
                  <a:pos x="26" y="178"/>
                </a:cxn>
                <a:cxn ang="0">
                  <a:pos x="26" y="29"/>
                </a:cxn>
                <a:cxn ang="0">
                  <a:pos x="22" y="22"/>
                </a:cxn>
                <a:cxn ang="0">
                  <a:pos x="18" y="14"/>
                </a:cxn>
                <a:cxn ang="0">
                  <a:pos x="15" y="14"/>
                </a:cxn>
                <a:cxn ang="0">
                  <a:pos x="8" y="11"/>
                </a:cxn>
                <a:cxn ang="0">
                  <a:pos x="0" y="11"/>
                </a:cxn>
                <a:cxn ang="0">
                  <a:pos x="0" y="3"/>
                </a:cxn>
                <a:cxn ang="0">
                  <a:pos x="48" y="0"/>
                </a:cxn>
              </a:cxnLst>
              <a:rect l="0" t="0" r="r" b="b"/>
              <a:pathLst>
                <a:path w="69" h="200">
                  <a:moveTo>
                    <a:pt x="48" y="0"/>
                  </a:moveTo>
                  <a:lnTo>
                    <a:pt x="48" y="0"/>
                  </a:lnTo>
                  <a:lnTo>
                    <a:pt x="48" y="178"/>
                  </a:lnTo>
                  <a:lnTo>
                    <a:pt x="51" y="185"/>
                  </a:lnTo>
                  <a:lnTo>
                    <a:pt x="55" y="189"/>
                  </a:lnTo>
                  <a:lnTo>
                    <a:pt x="62" y="193"/>
                  </a:lnTo>
                  <a:lnTo>
                    <a:pt x="69" y="193"/>
                  </a:lnTo>
                  <a:lnTo>
                    <a:pt x="69" y="200"/>
                  </a:lnTo>
                  <a:lnTo>
                    <a:pt x="8" y="200"/>
                  </a:lnTo>
                  <a:lnTo>
                    <a:pt x="8" y="193"/>
                  </a:lnTo>
                  <a:lnTo>
                    <a:pt x="11" y="193"/>
                  </a:lnTo>
                  <a:lnTo>
                    <a:pt x="18" y="189"/>
                  </a:lnTo>
                  <a:lnTo>
                    <a:pt x="22" y="185"/>
                  </a:lnTo>
                  <a:lnTo>
                    <a:pt x="26" y="178"/>
                  </a:lnTo>
                  <a:lnTo>
                    <a:pt x="26" y="29"/>
                  </a:lnTo>
                  <a:lnTo>
                    <a:pt x="22" y="22"/>
                  </a:lnTo>
                  <a:lnTo>
                    <a:pt x="18" y="14"/>
                  </a:lnTo>
                  <a:lnTo>
                    <a:pt x="15" y="14"/>
                  </a:lnTo>
                  <a:lnTo>
                    <a:pt x="8" y="11"/>
                  </a:lnTo>
                  <a:lnTo>
                    <a:pt x="0" y="11"/>
                  </a:lnTo>
                  <a:lnTo>
                    <a:pt x="0" y="3"/>
                  </a:lnTo>
                  <a:lnTo>
                    <a:pt x="48"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88984" name="Freeform 216"/>
            <p:cNvSpPr>
              <a:spLocks noEditPoints="1"/>
            </p:cNvSpPr>
            <p:nvPr/>
          </p:nvSpPr>
          <p:spPr bwMode="auto">
            <a:xfrm>
              <a:off x="902" y="8806"/>
              <a:ext cx="113" cy="135"/>
            </a:xfrm>
            <a:custGeom>
              <a:avLst/>
              <a:gdLst/>
              <a:ahLst/>
              <a:cxnLst>
                <a:cxn ang="0">
                  <a:pos x="58" y="11"/>
                </a:cxn>
                <a:cxn ang="0">
                  <a:pos x="51" y="11"/>
                </a:cxn>
                <a:cxn ang="0">
                  <a:pos x="44" y="14"/>
                </a:cxn>
                <a:cxn ang="0">
                  <a:pos x="36" y="22"/>
                </a:cxn>
                <a:cxn ang="0">
                  <a:pos x="29" y="29"/>
                </a:cxn>
                <a:cxn ang="0">
                  <a:pos x="29" y="40"/>
                </a:cxn>
                <a:cxn ang="0">
                  <a:pos x="25" y="51"/>
                </a:cxn>
                <a:cxn ang="0">
                  <a:pos x="84" y="51"/>
                </a:cxn>
                <a:cxn ang="0">
                  <a:pos x="84" y="36"/>
                </a:cxn>
                <a:cxn ang="0">
                  <a:pos x="84" y="29"/>
                </a:cxn>
                <a:cxn ang="0">
                  <a:pos x="80" y="22"/>
                </a:cxn>
                <a:cxn ang="0">
                  <a:pos x="76" y="18"/>
                </a:cxn>
                <a:cxn ang="0">
                  <a:pos x="73" y="14"/>
                </a:cxn>
                <a:cxn ang="0">
                  <a:pos x="65" y="11"/>
                </a:cxn>
                <a:cxn ang="0">
                  <a:pos x="58" y="11"/>
                </a:cxn>
                <a:cxn ang="0">
                  <a:pos x="58" y="0"/>
                </a:cxn>
                <a:cxn ang="0">
                  <a:pos x="73" y="0"/>
                </a:cxn>
                <a:cxn ang="0">
                  <a:pos x="84" y="4"/>
                </a:cxn>
                <a:cxn ang="0">
                  <a:pos x="91" y="11"/>
                </a:cxn>
                <a:cxn ang="0">
                  <a:pos x="98" y="18"/>
                </a:cxn>
                <a:cxn ang="0">
                  <a:pos x="105" y="25"/>
                </a:cxn>
                <a:cxn ang="0">
                  <a:pos x="109" y="33"/>
                </a:cxn>
                <a:cxn ang="0">
                  <a:pos x="109" y="44"/>
                </a:cxn>
                <a:cxn ang="0">
                  <a:pos x="109" y="54"/>
                </a:cxn>
                <a:cxn ang="0">
                  <a:pos x="109" y="62"/>
                </a:cxn>
                <a:cxn ang="0">
                  <a:pos x="25" y="62"/>
                </a:cxn>
                <a:cxn ang="0">
                  <a:pos x="25" y="76"/>
                </a:cxn>
                <a:cxn ang="0">
                  <a:pos x="29" y="87"/>
                </a:cxn>
                <a:cxn ang="0">
                  <a:pos x="33" y="94"/>
                </a:cxn>
                <a:cxn ang="0">
                  <a:pos x="36" y="105"/>
                </a:cxn>
                <a:cxn ang="0">
                  <a:pos x="44" y="113"/>
                </a:cxn>
                <a:cxn ang="0">
                  <a:pos x="51" y="116"/>
                </a:cxn>
                <a:cxn ang="0">
                  <a:pos x="58" y="120"/>
                </a:cxn>
                <a:cxn ang="0">
                  <a:pos x="69" y="120"/>
                </a:cxn>
                <a:cxn ang="0">
                  <a:pos x="80" y="120"/>
                </a:cxn>
                <a:cxn ang="0">
                  <a:pos x="87" y="116"/>
                </a:cxn>
                <a:cxn ang="0">
                  <a:pos x="98" y="109"/>
                </a:cxn>
                <a:cxn ang="0">
                  <a:pos x="105" y="94"/>
                </a:cxn>
                <a:cxn ang="0">
                  <a:pos x="113" y="102"/>
                </a:cxn>
                <a:cxn ang="0">
                  <a:pos x="105" y="116"/>
                </a:cxn>
                <a:cxn ang="0">
                  <a:pos x="91" y="127"/>
                </a:cxn>
                <a:cxn ang="0">
                  <a:pos x="76" y="131"/>
                </a:cxn>
                <a:cxn ang="0">
                  <a:pos x="62" y="135"/>
                </a:cxn>
                <a:cxn ang="0">
                  <a:pos x="47" y="135"/>
                </a:cxn>
                <a:cxn ang="0">
                  <a:pos x="33" y="131"/>
                </a:cxn>
                <a:cxn ang="0">
                  <a:pos x="25" y="124"/>
                </a:cxn>
                <a:cxn ang="0">
                  <a:pos x="14" y="116"/>
                </a:cxn>
                <a:cxn ang="0">
                  <a:pos x="7" y="105"/>
                </a:cxn>
                <a:cxn ang="0">
                  <a:pos x="4" y="94"/>
                </a:cxn>
                <a:cxn ang="0">
                  <a:pos x="0" y="80"/>
                </a:cxn>
                <a:cxn ang="0">
                  <a:pos x="0" y="65"/>
                </a:cxn>
                <a:cxn ang="0">
                  <a:pos x="0" y="54"/>
                </a:cxn>
                <a:cxn ang="0">
                  <a:pos x="4" y="44"/>
                </a:cxn>
                <a:cxn ang="0">
                  <a:pos x="11" y="29"/>
                </a:cxn>
                <a:cxn ang="0">
                  <a:pos x="14" y="22"/>
                </a:cxn>
                <a:cxn ang="0">
                  <a:pos x="25" y="11"/>
                </a:cxn>
                <a:cxn ang="0">
                  <a:pos x="33" y="7"/>
                </a:cxn>
                <a:cxn ang="0">
                  <a:pos x="47" y="0"/>
                </a:cxn>
                <a:cxn ang="0">
                  <a:pos x="58" y="0"/>
                </a:cxn>
              </a:cxnLst>
              <a:rect l="0" t="0" r="r" b="b"/>
              <a:pathLst>
                <a:path w="113" h="135">
                  <a:moveTo>
                    <a:pt x="58" y="11"/>
                  </a:moveTo>
                  <a:lnTo>
                    <a:pt x="51" y="11"/>
                  </a:lnTo>
                  <a:lnTo>
                    <a:pt x="44" y="14"/>
                  </a:lnTo>
                  <a:lnTo>
                    <a:pt x="36" y="22"/>
                  </a:lnTo>
                  <a:lnTo>
                    <a:pt x="29" y="29"/>
                  </a:lnTo>
                  <a:lnTo>
                    <a:pt x="29" y="40"/>
                  </a:lnTo>
                  <a:lnTo>
                    <a:pt x="25" y="51"/>
                  </a:lnTo>
                  <a:lnTo>
                    <a:pt x="84" y="51"/>
                  </a:lnTo>
                  <a:lnTo>
                    <a:pt x="84" y="36"/>
                  </a:lnTo>
                  <a:lnTo>
                    <a:pt x="84" y="29"/>
                  </a:lnTo>
                  <a:lnTo>
                    <a:pt x="80" y="22"/>
                  </a:lnTo>
                  <a:lnTo>
                    <a:pt x="76" y="18"/>
                  </a:lnTo>
                  <a:lnTo>
                    <a:pt x="73" y="14"/>
                  </a:lnTo>
                  <a:lnTo>
                    <a:pt x="65" y="11"/>
                  </a:lnTo>
                  <a:lnTo>
                    <a:pt x="58" y="11"/>
                  </a:lnTo>
                  <a:close/>
                  <a:moveTo>
                    <a:pt x="58" y="0"/>
                  </a:moveTo>
                  <a:lnTo>
                    <a:pt x="73" y="0"/>
                  </a:lnTo>
                  <a:lnTo>
                    <a:pt x="84" y="4"/>
                  </a:lnTo>
                  <a:lnTo>
                    <a:pt x="91" y="11"/>
                  </a:lnTo>
                  <a:lnTo>
                    <a:pt x="98" y="18"/>
                  </a:lnTo>
                  <a:lnTo>
                    <a:pt x="105" y="25"/>
                  </a:lnTo>
                  <a:lnTo>
                    <a:pt x="109" y="33"/>
                  </a:lnTo>
                  <a:lnTo>
                    <a:pt x="109" y="44"/>
                  </a:lnTo>
                  <a:lnTo>
                    <a:pt x="109" y="54"/>
                  </a:lnTo>
                  <a:lnTo>
                    <a:pt x="109" y="62"/>
                  </a:lnTo>
                  <a:lnTo>
                    <a:pt x="25" y="62"/>
                  </a:lnTo>
                  <a:lnTo>
                    <a:pt x="25" y="76"/>
                  </a:lnTo>
                  <a:lnTo>
                    <a:pt x="29" y="87"/>
                  </a:lnTo>
                  <a:lnTo>
                    <a:pt x="33" y="94"/>
                  </a:lnTo>
                  <a:lnTo>
                    <a:pt x="36" y="105"/>
                  </a:lnTo>
                  <a:lnTo>
                    <a:pt x="44" y="113"/>
                  </a:lnTo>
                  <a:lnTo>
                    <a:pt x="51" y="116"/>
                  </a:lnTo>
                  <a:lnTo>
                    <a:pt x="58" y="120"/>
                  </a:lnTo>
                  <a:lnTo>
                    <a:pt x="69" y="120"/>
                  </a:lnTo>
                  <a:lnTo>
                    <a:pt x="80" y="120"/>
                  </a:lnTo>
                  <a:lnTo>
                    <a:pt x="87" y="116"/>
                  </a:lnTo>
                  <a:lnTo>
                    <a:pt x="98" y="109"/>
                  </a:lnTo>
                  <a:lnTo>
                    <a:pt x="105" y="94"/>
                  </a:lnTo>
                  <a:lnTo>
                    <a:pt x="113" y="102"/>
                  </a:lnTo>
                  <a:lnTo>
                    <a:pt x="105" y="116"/>
                  </a:lnTo>
                  <a:lnTo>
                    <a:pt x="91" y="127"/>
                  </a:lnTo>
                  <a:lnTo>
                    <a:pt x="76" y="131"/>
                  </a:lnTo>
                  <a:lnTo>
                    <a:pt x="62" y="135"/>
                  </a:lnTo>
                  <a:lnTo>
                    <a:pt x="47" y="135"/>
                  </a:lnTo>
                  <a:lnTo>
                    <a:pt x="33" y="131"/>
                  </a:lnTo>
                  <a:lnTo>
                    <a:pt x="25" y="124"/>
                  </a:lnTo>
                  <a:lnTo>
                    <a:pt x="14" y="116"/>
                  </a:lnTo>
                  <a:lnTo>
                    <a:pt x="7" y="105"/>
                  </a:lnTo>
                  <a:lnTo>
                    <a:pt x="4" y="94"/>
                  </a:lnTo>
                  <a:lnTo>
                    <a:pt x="0" y="80"/>
                  </a:lnTo>
                  <a:lnTo>
                    <a:pt x="0" y="65"/>
                  </a:lnTo>
                  <a:lnTo>
                    <a:pt x="0" y="54"/>
                  </a:lnTo>
                  <a:lnTo>
                    <a:pt x="4" y="44"/>
                  </a:lnTo>
                  <a:lnTo>
                    <a:pt x="11" y="29"/>
                  </a:lnTo>
                  <a:lnTo>
                    <a:pt x="14" y="22"/>
                  </a:lnTo>
                  <a:lnTo>
                    <a:pt x="25" y="11"/>
                  </a:lnTo>
                  <a:lnTo>
                    <a:pt x="33" y="7"/>
                  </a:lnTo>
                  <a:lnTo>
                    <a:pt x="47" y="0"/>
                  </a:lnTo>
                  <a:lnTo>
                    <a:pt x="58"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88985" name="Freeform 217"/>
            <p:cNvSpPr>
              <a:spLocks/>
            </p:cNvSpPr>
            <p:nvPr/>
          </p:nvSpPr>
          <p:spPr bwMode="auto">
            <a:xfrm>
              <a:off x="1026" y="8810"/>
              <a:ext cx="141" cy="131"/>
            </a:xfrm>
            <a:custGeom>
              <a:avLst/>
              <a:gdLst/>
              <a:ahLst/>
              <a:cxnLst>
                <a:cxn ang="0">
                  <a:pos x="43" y="0"/>
                </a:cxn>
                <a:cxn ang="0">
                  <a:pos x="43" y="0"/>
                </a:cxn>
                <a:cxn ang="0">
                  <a:pos x="43" y="87"/>
                </a:cxn>
                <a:cxn ang="0">
                  <a:pos x="47" y="101"/>
                </a:cxn>
                <a:cxn ang="0">
                  <a:pos x="51" y="109"/>
                </a:cxn>
                <a:cxn ang="0">
                  <a:pos x="58" y="116"/>
                </a:cxn>
                <a:cxn ang="0">
                  <a:pos x="65" y="116"/>
                </a:cxn>
                <a:cxn ang="0">
                  <a:pos x="72" y="116"/>
                </a:cxn>
                <a:cxn ang="0">
                  <a:pos x="80" y="116"/>
                </a:cxn>
                <a:cxn ang="0">
                  <a:pos x="87" y="109"/>
                </a:cxn>
                <a:cxn ang="0">
                  <a:pos x="94" y="105"/>
                </a:cxn>
                <a:cxn ang="0">
                  <a:pos x="98" y="98"/>
                </a:cxn>
                <a:cxn ang="0">
                  <a:pos x="98" y="25"/>
                </a:cxn>
                <a:cxn ang="0">
                  <a:pos x="98" y="18"/>
                </a:cxn>
                <a:cxn ang="0">
                  <a:pos x="91" y="10"/>
                </a:cxn>
                <a:cxn ang="0">
                  <a:pos x="83" y="10"/>
                </a:cxn>
                <a:cxn ang="0">
                  <a:pos x="72" y="10"/>
                </a:cxn>
                <a:cxn ang="0">
                  <a:pos x="72" y="0"/>
                </a:cxn>
                <a:cxn ang="0">
                  <a:pos x="120" y="0"/>
                </a:cxn>
                <a:cxn ang="0">
                  <a:pos x="123" y="0"/>
                </a:cxn>
                <a:cxn ang="0">
                  <a:pos x="123" y="101"/>
                </a:cxn>
                <a:cxn ang="0">
                  <a:pos x="123" y="109"/>
                </a:cxn>
                <a:cxn ang="0">
                  <a:pos x="131" y="112"/>
                </a:cxn>
                <a:cxn ang="0">
                  <a:pos x="134" y="116"/>
                </a:cxn>
                <a:cxn ang="0">
                  <a:pos x="141" y="116"/>
                </a:cxn>
                <a:cxn ang="0">
                  <a:pos x="141" y="127"/>
                </a:cxn>
                <a:cxn ang="0">
                  <a:pos x="101" y="127"/>
                </a:cxn>
                <a:cxn ang="0">
                  <a:pos x="98" y="127"/>
                </a:cxn>
                <a:cxn ang="0">
                  <a:pos x="98" y="109"/>
                </a:cxn>
                <a:cxn ang="0">
                  <a:pos x="98" y="109"/>
                </a:cxn>
                <a:cxn ang="0">
                  <a:pos x="91" y="116"/>
                </a:cxn>
                <a:cxn ang="0">
                  <a:pos x="83" y="123"/>
                </a:cxn>
                <a:cxn ang="0">
                  <a:pos x="69" y="131"/>
                </a:cxn>
                <a:cxn ang="0">
                  <a:pos x="65" y="131"/>
                </a:cxn>
                <a:cxn ang="0">
                  <a:pos x="54" y="131"/>
                </a:cxn>
                <a:cxn ang="0">
                  <a:pos x="43" y="131"/>
                </a:cxn>
                <a:cxn ang="0">
                  <a:pos x="36" y="127"/>
                </a:cxn>
                <a:cxn ang="0">
                  <a:pos x="29" y="120"/>
                </a:cxn>
                <a:cxn ang="0">
                  <a:pos x="25" y="112"/>
                </a:cxn>
                <a:cxn ang="0">
                  <a:pos x="21" y="101"/>
                </a:cxn>
                <a:cxn ang="0">
                  <a:pos x="21" y="87"/>
                </a:cxn>
                <a:cxn ang="0">
                  <a:pos x="21" y="25"/>
                </a:cxn>
                <a:cxn ang="0">
                  <a:pos x="18" y="18"/>
                </a:cxn>
                <a:cxn ang="0">
                  <a:pos x="14" y="14"/>
                </a:cxn>
                <a:cxn ang="0">
                  <a:pos x="7" y="10"/>
                </a:cxn>
                <a:cxn ang="0">
                  <a:pos x="0" y="10"/>
                </a:cxn>
                <a:cxn ang="0">
                  <a:pos x="0" y="0"/>
                </a:cxn>
                <a:cxn ang="0">
                  <a:pos x="43" y="0"/>
                </a:cxn>
              </a:cxnLst>
              <a:rect l="0" t="0" r="r" b="b"/>
              <a:pathLst>
                <a:path w="141" h="131">
                  <a:moveTo>
                    <a:pt x="43" y="0"/>
                  </a:moveTo>
                  <a:lnTo>
                    <a:pt x="43" y="0"/>
                  </a:lnTo>
                  <a:lnTo>
                    <a:pt x="43" y="87"/>
                  </a:lnTo>
                  <a:lnTo>
                    <a:pt x="47" y="101"/>
                  </a:lnTo>
                  <a:lnTo>
                    <a:pt x="51" y="109"/>
                  </a:lnTo>
                  <a:lnTo>
                    <a:pt x="58" y="116"/>
                  </a:lnTo>
                  <a:lnTo>
                    <a:pt x="65" y="116"/>
                  </a:lnTo>
                  <a:lnTo>
                    <a:pt x="72" y="116"/>
                  </a:lnTo>
                  <a:lnTo>
                    <a:pt x="80" y="116"/>
                  </a:lnTo>
                  <a:lnTo>
                    <a:pt x="87" y="109"/>
                  </a:lnTo>
                  <a:lnTo>
                    <a:pt x="94" y="105"/>
                  </a:lnTo>
                  <a:lnTo>
                    <a:pt x="98" y="98"/>
                  </a:lnTo>
                  <a:lnTo>
                    <a:pt x="98" y="25"/>
                  </a:lnTo>
                  <a:lnTo>
                    <a:pt x="98" y="18"/>
                  </a:lnTo>
                  <a:lnTo>
                    <a:pt x="91" y="10"/>
                  </a:lnTo>
                  <a:lnTo>
                    <a:pt x="83" y="10"/>
                  </a:lnTo>
                  <a:lnTo>
                    <a:pt x="72" y="10"/>
                  </a:lnTo>
                  <a:lnTo>
                    <a:pt x="72" y="0"/>
                  </a:lnTo>
                  <a:lnTo>
                    <a:pt x="120" y="0"/>
                  </a:lnTo>
                  <a:lnTo>
                    <a:pt x="123" y="0"/>
                  </a:lnTo>
                  <a:lnTo>
                    <a:pt x="123" y="101"/>
                  </a:lnTo>
                  <a:lnTo>
                    <a:pt x="123" y="109"/>
                  </a:lnTo>
                  <a:lnTo>
                    <a:pt x="131" y="112"/>
                  </a:lnTo>
                  <a:lnTo>
                    <a:pt x="134" y="116"/>
                  </a:lnTo>
                  <a:lnTo>
                    <a:pt x="141" y="116"/>
                  </a:lnTo>
                  <a:lnTo>
                    <a:pt x="141" y="127"/>
                  </a:lnTo>
                  <a:lnTo>
                    <a:pt x="101" y="127"/>
                  </a:lnTo>
                  <a:lnTo>
                    <a:pt x="98" y="127"/>
                  </a:lnTo>
                  <a:lnTo>
                    <a:pt x="98" y="109"/>
                  </a:lnTo>
                  <a:lnTo>
                    <a:pt x="98" y="109"/>
                  </a:lnTo>
                  <a:lnTo>
                    <a:pt x="91" y="116"/>
                  </a:lnTo>
                  <a:lnTo>
                    <a:pt x="83" y="123"/>
                  </a:lnTo>
                  <a:lnTo>
                    <a:pt x="69" y="131"/>
                  </a:lnTo>
                  <a:lnTo>
                    <a:pt x="65" y="131"/>
                  </a:lnTo>
                  <a:lnTo>
                    <a:pt x="54" y="131"/>
                  </a:lnTo>
                  <a:lnTo>
                    <a:pt x="43" y="131"/>
                  </a:lnTo>
                  <a:lnTo>
                    <a:pt x="36" y="127"/>
                  </a:lnTo>
                  <a:lnTo>
                    <a:pt x="29" y="120"/>
                  </a:lnTo>
                  <a:lnTo>
                    <a:pt x="25" y="112"/>
                  </a:lnTo>
                  <a:lnTo>
                    <a:pt x="21" y="101"/>
                  </a:lnTo>
                  <a:lnTo>
                    <a:pt x="21" y="87"/>
                  </a:lnTo>
                  <a:lnTo>
                    <a:pt x="21" y="25"/>
                  </a:lnTo>
                  <a:lnTo>
                    <a:pt x="18" y="18"/>
                  </a:lnTo>
                  <a:lnTo>
                    <a:pt x="14" y="14"/>
                  </a:lnTo>
                  <a:lnTo>
                    <a:pt x="7" y="10"/>
                  </a:lnTo>
                  <a:lnTo>
                    <a:pt x="0" y="10"/>
                  </a:lnTo>
                  <a:lnTo>
                    <a:pt x="0" y="0"/>
                  </a:lnTo>
                  <a:lnTo>
                    <a:pt x="43"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88986" name="Freeform 218"/>
            <p:cNvSpPr>
              <a:spLocks/>
            </p:cNvSpPr>
            <p:nvPr/>
          </p:nvSpPr>
          <p:spPr bwMode="auto">
            <a:xfrm>
              <a:off x="1182" y="8806"/>
              <a:ext cx="222" cy="131"/>
            </a:xfrm>
            <a:custGeom>
              <a:avLst/>
              <a:gdLst/>
              <a:ahLst/>
              <a:cxnLst>
                <a:cxn ang="0">
                  <a:pos x="98" y="0"/>
                </a:cxn>
                <a:cxn ang="0">
                  <a:pos x="116" y="14"/>
                </a:cxn>
                <a:cxn ang="0">
                  <a:pos x="131" y="14"/>
                </a:cxn>
                <a:cxn ang="0">
                  <a:pos x="153" y="4"/>
                </a:cxn>
                <a:cxn ang="0">
                  <a:pos x="175" y="0"/>
                </a:cxn>
                <a:cxn ang="0">
                  <a:pos x="193" y="11"/>
                </a:cxn>
                <a:cxn ang="0">
                  <a:pos x="200" y="29"/>
                </a:cxn>
                <a:cxn ang="0">
                  <a:pos x="200" y="109"/>
                </a:cxn>
                <a:cxn ang="0">
                  <a:pos x="204" y="120"/>
                </a:cxn>
                <a:cxn ang="0">
                  <a:pos x="215" y="124"/>
                </a:cxn>
                <a:cxn ang="0">
                  <a:pos x="222" y="131"/>
                </a:cxn>
                <a:cxn ang="0">
                  <a:pos x="156" y="124"/>
                </a:cxn>
                <a:cxn ang="0">
                  <a:pos x="171" y="120"/>
                </a:cxn>
                <a:cxn ang="0">
                  <a:pos x="175" y="116"/>
                </a:cxn>
                <a:cxn ang="0">
                  <a:pos x="178" y="44"/>
                </a:cxn>
                <a:cxn ang="0">
                  <a:pos x="171" y="22"/>
                </a:cxn>
                <a:cxn ang="0">
                  <a:pos x="156" y="14"/>
                </a:cxn>
                <a:cxn ang="0">
                  <a:pos x="135" y="22"/>
                </a:cxn>
                <a:cxn ang="0">
                  <a:pos x="124" y="36"/>
                </a:cxn>
                <a:cxn ang="0">
                  <a:pos x="124" y="116"/>
                </a:cxn>
                <a:cxn ang="0">
                  <a:pos x="135" y="124"/>
                </a:cxn>
                <a:cxn ang="0">
                  <a:pos x="142" y="131"/>
                </a:cxn>
                <a:cxn ang="0">
                  <a:pos x="80" y="124"/>
                </a:cxn>
                <a:cxn ang="0">
                  <a:pos x="91" y="120"/>
                </a:cxn>
                <a:cxn ang="0">
                  <a:pos x="98" y="116"/>
                </a:cxn>
                <a:cxn ang="0">
                  <a:pos x="98" y="44"/>
                </a:cxn>
                <a:cxn ang="0">
                  <a:pos x="91" y="22"/>
                </a:cxn>
                <a:cxn ang="0">
                  <a:pos x="76" y="14"/>
                </a:cxn>
                <a:cxn ang="0">
                  <a:pos x="55" y="22"/>
                </a:cxn>
                <a:cxn ang="0">
                  <a:pos x="44" y="36"/>
                </a:cxn>
                <a:cxn ang="0">
                  <a:pos x="47" y="116"/>
                </a:cxn>
                <a:cxn ang="0">
                  <a:pos x="58" y="124"/>
                </a:cxn>
                <a:cxn ang="0">
                  <a:pos x="62" y="131"/>
                </a:cxn>
                <a:cxn ang="0">
                  <a:pos x="0" y="124"/>
                </a:cxn>
                <a:cxn ang="0">
                  <a:pos x="15" y="120"/>
                </a:cxn>
                <a:cxn ang="0">
                  <a:pos x="18" y="116"/>
                </a:cxn>
                <a:cxn ang="0">
                  <a:pos x="22" y="29"/>
                </a:cxn>
                <a:cxn ang="0">
                  <a:pos x="15" y="18"/>
                </a:cxn>
                <a:cxn ang="0">
                  <a:pos x="0" y="14"/>
                </a:cxn>
                <a:cxn ang="0">
                  <a:pos x="44" y="4"/>
                </a:cxn>
                <a:cxn ang="0">
                  <a:pos x="44" y="22"/>
                </a:cxn>
                <a:cxn ang="0">
                  <a:pos x="55" y="14"/>
                </a:cxn>
                <a:cxn ang="0">
                  <a:pos x="73" y="4"/>
                </a:cxn>
              </a:cxnLst>
              <a:rect l="0" t="0" r="r" b="b"/>
              <a:pathLst>
                <a:path w="222" h="131">
                  <a:moveTo>
                    <a:pt x="87" y="0"/>
                  </a:moveTo>
                  <a:lnTo>
                    <a:pt x="98" y="0"/>
                  </a:lnTo>
                  <a:lnTo>
                    <a:pt x="109" y="7"/>
                  </a:lnTo>
                  <a:lnTo>
                    <a:pt x="116" y="14"/>
                  </a:lnTo>
                  <a:lnTo>
                    <a:pt x="124" y="22"/>
                  </a:lnTo>
                  <a:lnTo>
                    <a:pt x="131" y="14"/>
                  </a:lnTo>
                  <a:lnTo>
                    <a:pt x="138" y="7"/>
                  </a:lnTo>
                  <a:lnTo>
                    <a:pt x="153" y="4"/>
                  </a:lnTo>
                  <a:lnTo>
                    <a:pt x="167" y="0"/>
                  </a:lnTo>
                  <a:lnTo>
                    <a:pt x="175" y="0"/>
                  </a:lnTo>
                  <a:lnTo>
                    <a:pt x="185" y="4"/>
                  </a:lnTo>
                  <a:lnTo>
                    <a:pt x="193" y="11"/>
                  </a:lnTo>
                  <a:lnTo>
                    <a:pt x="196" y="18"/>
                  </a:lnTo>
                  <a:lnTo>
                    <a:pt x="200" y="29"/>
                  </a:lnTo>
                  <a:lnTo>
                    <a:pt x="200" y="44"/>
                  </a:lnTo>
                  <a:lnTo>
                    <a:pt x="200" y="109"/>
                  </a:lnTo>
                  <a:lnTo>
                    <a:pt x="204" y="116"/>
                  </a:lnTo>
                  <a:lnTo>
                    <a:pt x="204" y="120"/>
                  </a:lnTo>
                  <a:lnTo>
                    <a:pt x="207" y="120"/>
                  </a:lnTo>
                  <a:lnTo>
                    <a:pt x="215" y="124"/>
                  </a:lnTo>
                  <a:lnTo>
                    <a:pt x="222" y="124"/>
                  </a:lnTo>
                  <a:lnTo>
                    <a:pt x="222" y="131"/>
                  </a:lnTo>
                  <a:lnTo>
                    <a:pt x="156" y="131"/>
                  </a:lnTo>
                  <a:lnTo>
                    <a:pt x="156" y="124"/>
                  </a:lnTo>
                  <a:lnTo>
                    <a:pt x="164" y="124"/>
                  </a:lnTo>
                  <a:lnTo>
                    <a:pt x="171" y="120"/>
                  </a:lnTo>
                  <a:lnTo>
                    <a:pt x="171" y="120"/>
                  </a:lnTo>
                  <a:lnTo>
                    <a:pt x="175" y="116"/>
                  </a:lnTo>
                  <a:lnTo>
                    <a:pt x="178" y="109"/>
                  </a:lnTo>
                  <a:lnTo>
                    <a:pt x="178" y="44"/>
                  </a:lnTo>
                  <a:lnTo>
                    <a:pt x="175" y="33"/>
                  </a:lnTo>
                  <a:lnTo>
                    <a:pt x="171" y="22"/>
                  </a:lnTo>
                  <a:lnTo>
                    <a:pt x="164" y="18"/>
                  </a:lnTo>
                  <a:lnTo>
                    <a:pt x="156" y="14"/>
                  </a:lnTo>
                  <a:lnTo>
                    <a:pt x="142" y="18"/>
                  </a:lnTo>
                  <a:lnTo>
                    <a:pt x="135" y="22"/>
                  </a:lnTo>
                  <a:lnTo>
                    <a:pt x="127" y="29"/>
                  </a:lnTo>
                  <a:lnTo>
                    <a:pt x="124" y="36"/>
                  </a:lnTo>
                  <a:lnTo>
                    <a:pt x="124" y="109"/>
                  </a:lnTo>
                  <a:lnTo>
                    <a:pt x="124" y="116"/>
                  </a:lnTo>
                  <a:lnTo>
                    <a:pt x="131" y="120"/>
                  </a:lnTo>
                  <a:lnTo>
                    <a:pt x="135" y="124"/>
                  </a:lnTo>
                  <a:lnTo>
                    <a:pt x="142" y="124"/>
                  </a:lnTo>
                  <a:lnTo>
                    <a:pt x="142" y="131"/>
                  </a:lnTo>
                  <a:lnTo>
                    <a:pt x="80" y="131"/>
                  </a:lnTo>
                  <a:lnTo>
                    <a:pt x="80" y="124"/>
                  </a:lnTo>
                  <a:lnTo>
                    <a:pt x="87" y="124"/>
                  </a:lnTo>
                  <a:lnTo>
                    <a:pt x="91" y="120"/>
                  </a:lnTo>
                  <a:lnTo>
                    <a:pt x="95" y="120"/>
                  </a:lnTo>
                  <a:lnTo>
                    <a:pt x="98" y="116"/>
                  </a:lnTo>
                  <a:lnTo>
                    <a:pt x="98" y="109"/>
                  </a:lnTo>
                  <a:lnTo>
                    <a:pt x="98" y="44"/>
                  </a:lnTo>
                  <a:lnTo>
                    <a:pt x="98" y="33"/>
                  </a:lnTo>
                  <a:lnTo>
                    <a:pt x="91" y="22"/>
                  </a:lnTo>
                  <a:lnTo>
                    <a:pt x="84" y="18"/>
                  </a:lnTo>
                  <a:lnTo>
                    <a:pt x="76" y="14"/>
                  </a:lnTo>
                  <a:lnTo>
                    <a:pt x="65" y="18"/>
                  </a:lnTo>
                  <a:lnTo>
                    <a:pt x="55" y="22"/>
                  </a:lnTo>
                  <a:lnTo>
                    <a:pt x="47" y="29"/>
                  </a:lnTo>
                  <a:lnTo>
                    <a:pt x="44" y="36"/>
                  </a:lnTo>
                  <a:lnTo>
                    <a:pt x="44" y="109"/>
                  </a:lnTo>
                  <a:lnTo>
                    <a:pt x="47" y="116"/>
                  </a:lnTo>
                  <a:lnTo>
                    <a:pt x="51" y="120"/>
                  </a:lnTo>
                  <a:lnTo>
                    <a:pt x="58" y="124"/>
                  </a:lnTo>
                  <a:lnTo>
                    <a:pt x="62" y="124"/>
                  </a:lnTo>
                  <a:lnTo>
                    <a:pt x="62" y="131"/>
                  </a:lnTo>
                  <a:lnTo>
                    <a:pt x="0" y="131"/>
                  </a:lnTo>
                  <a:lnTo>
                    <a:pt x="0" y="124"/>
                  </a:lnTo>
                  <a:lnTo>
                    <a:pt x="7" y="124"/>
                  </a:lnTo>
                  <a:lnTo>
                    <a:pt x="15" y="120"/>
                  </a:lnTo>
                  <a:lnTo>
                    <a:pt x="15" y="120"/>
                  </a:lnTo>
                  <a:lnTo>
                    <a:pt x="18" y="116"/>
                  </a:lnTo>
                  <a:lnTo>
                    <a:pt x="22" y="109"/>
                  </a:lnTo>
                  <a:lnTo>
                    <a:pt x="22" y="29"/>
                  </a:lnTo>
                  <a:lnTo>
                    <a:pt x="18" y="22"/>
                  </a:lnTo>
                  <a:lnTo>
                    <a:pt x="15" y="18"/>
                  </a:lnTo>
                  <a:lnTo>
                    <a:pt x="7" y="14"/>
                  </a:lnTo>
                  <a:lnTo>
                    <a:pt x="0" y="14"/>
                  </a:lnTo>
                  <a:lnTo>
                    <a:pt x="0" y="4"/>
                  </a:lnTo>
                  <a:lnTo>
                    <a:pt x="44" y="4"/>
                  </a:lnTo>
                  <a:lnTo>
                    <a:pt x="44" y="4"/>
                  </a:lnTo>
                  <a:lnTo>
                    <a:pt x="44" y="22"/>
                  </a:lnTo>
                  <a:lnTo>
                    <a:pt x="44" y="22"/>
                  </a:lnTo>
                  <a:lnTo>
                    <a:pt x="55" y="14"/>
                  </a:lnTo>
                  <a:lnTo>
                    <a:pt x="62" y="7"/>
                  </a:lnTo>
                  <a:lnTo>
                    <a:pt x="73" y="4"/>
                  </a:lnTo>
                  <a:lnTo>
                    <a:pt x="87"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88987" name="Freeform 219"/>
            <p:cNvSpPr>
              <a:spLocks/>
            </p:cNvSpPr>
            <p:nvPr/>
          </p:nvSpPr>
          <p:spPr bwMode="auto">
            <a:xfrm>
              <a:off x="695" y="9239"/>
              <a:ext cx="156" cy="193"/>
            </a:xfrm>
            <a:custGeom>
              <a:avLst/>
              <a:gdLst/>
              <a:ahLst/>
              <a:cxnLst>
                <a:cxn ang="0">
                  <a:pos x="87" y="0"/>
                </a:cxn>
                <a:cxn ang="0">
                  <a:pos x="101" y="4"/>
                </a:cxn>
                <a:cxn ang="0">
                  <a:pos x="112" y="4"/>
                </a:cxn>
                <a:cxn ang="0">
                  <a:pos x="123" y="7"/>
                </a:cxn>
                <a:cxn ang="0">
                  <a:pos x="134" y="14"/>
                </a:cxn>
                <a:cxn ang="0">
                  <a:pos x="138" y="4"/>
                </a:cxn>
                <a:cxn ang="0">
                  <a:pos x="149" y="4"/>
                </a:cxn>
                <a:cxn ang="0">
                  <a:pos x="149" y="69"/>
                </a:cxn>
                <a:cxn ang="0">
                  <a:pos x="138" y="69"/>
                </a:cxn>
                <a:cxn ang="0">
                  <a:pos x="138" y="62"/>
                </a:cxn>
                <a:cxn ang="0">
                  <a:pos x="134" y="51"/>
                </a:cxn>
                <a:cxn ang="0">
                  <a:pos x="127" y="40"/>
                </a:cxn>
                <a:cxn ang="0">
                  <a:pos x="123" y="29"/>
                </a:cxn>
                <a:cxn ang="0">
                  <a:pos x="116" y="22"/>
                </a:cxn>
                <a:cxn ang="0">
                  <a:pos x="109" y="18"/>
                </a:cxn>
                <a:cxn ang="0">
                  <a:pos x="98" y="14"/>
                </a:cxn>
                <a:cxn ang="0">
                  <a:pos x="91" y="11"/>
                </a:cxn>
                <a:cxn ang="0">
                  <a:pos x="76" y="14"/>
                </a:cxn>
                <a:cxn ang="0">
                  <a:pos x="65" y="18"/>
                </a:cxn>
                <a:cxn ang="0">
                  <a:pos x="54" y="25"/>
                </a:cxn>
                <a:cxn ang="0">
                  <a:pos x="47" y="33"/>
                </a:cxn>
                <a:cxn ang="0">
                  <a:pos x="40" y="47"/>
                </a:cxn>
                <a:cxn ang="0">
                  <a:pos x="36" y="62"/>
                </a:cxn>
                <a:cxn ang="0">
                  <a:pos x="32" y="76"/>
                </a:cxn>
                <a:cxn ang="0">
                  <a:pos x="32" y="98"/>
                </a:cxn>
                <a:cxn ang="0">
                  <a:pos x="32" y="113"/>
                </a:cxn>
                <a:cxn ang="0">
                  <a:pos x="36" y="131"/>
                </a:cxn>
                <a:cxn ang="0">
                  <a:pos x="40" y="142"/>
                </a:cxn>
                <a:cxn ang="0">
                  <a:pos x="47" y="156"/>
                </a:cxn>
                <a:cxn ang="0">
                  <a:pos x="58" y="164"/>
                </a:cxn>
                <a:cxn ang="0">
                  <a:pos x="69" y="171"/>
                </a:cxn>
                <a:cxn ang="0">
                  <a:pos x="80" y="178"/>
                </a:cxn>
                <a:cxn ang="0">
                  <a:pos x="94" y="178"/>
                </a:cxn>
                <a:cxn ang="0">
                  <a:pos x="101" y="178"/>
                </a:cxn>
                <a:cxn ang="0">
                  <a:pos x="112" y="175"/>
                </a:cxn>
                <a:cxn ang="0">
                  <a:pos x="120" y="171"/>
                </a:cxn>
                <a:cxn ang="0">
                  <a:pos x="127" y="167"/>
                </a:cxn>
                <a:cxn ang="0">
                  <a:pos x="138" y="153"/>
                </a:cxn>
                <a:cxn ang="0">
                  <a:pos x="149" y="138"/>
                </a:cxn>
                <a:cxn ang="0">
                  <a:pos x="156" y="142"/>
                </a:cxn>
                <a:cxn ang="0">
                  <a:pos x="149" y="160"/>
                </a:cxn>
                <a:cxn ang="0">
                  <a:pos x="138" y="171"/>
                </a:cxn>
                <a:cxn ang="0">
                  <a:pos x="127" y="182"/>
                </a:cxn>
                <a:cxn ang="0">
                  <a:pos x="116" y="189"/>
                </a:cxn>
                <a:cxn ang="0">
                  <a:pos x="101" y="193"/>
                </a:cxn>
                <a:cxn ang="0">
                  <a:pos x="83" y="193"/>
                </a:cxn>
                <a:cxn ang="0">
                  <a:pos x="69" y="193"/>
                </a:cxn>
                <a:cxn ang="0">
                  <a:pos x="51" y="185"/>
                </a:cxn>
                <a:cxn ang="0">
                  <a:pos x="36" y="178"/>
                </a:cxn>
                <a:cxn ang="0">
                  <a:pos x="25" y="167"/>
                </a:cxn>
                <a:cxn ang="0">
                  <a:pos x="14" y="156"/>
                </a:cxn>
                <a:cxn ang="0">
                  <a:pos x="7" y="138"/>
                </a:cxn>
                <a:cxn ang="0">
                  <a:pos x="3" y="120"/>
                </a:cxn>
                <a:cxn ang="0">
                  <a:pos x="0" y="98"/>
                </a:cxn>
                <a:cxn ang="0">
                  <a:pos x="3" y="76"/>
                </a:cxn>
                <a:cxn ang="0">
                  <a:pos x="7" y="58"/>
                </a:cxn>
                <a:cxn ang="0">
                  <a:pos x="14" y="44"/>
                </a:cxn>
                <a:cxn ang="0">
                  <a:pos x="25" y="29"/>
                </a:cxn>
                <a:cxn ang="0">
                  <a:pos x="40" y="18"/>
                </a:cxn>
                <a:cxn ang="0">
                  <a:pos x="54" y="7"/>
                </a:cxn>
                <a:cxn ang="0">
                  <a:pos x="69" y="4"/>
                </a:cxn>
                <a:cxn ang="0">
                  <a:pos x="87" y="0"/>
                </a:cxn>
              </a:cxnLst>
              <a:rect l="0" t="0" r="r" b="b"/>
              <a:pathLst>
                <a:path w="156" h="193">
                  <a:moveTo>
                    <a:pt x="87" y="0"/>
                  </a:moveTo>
                  <a:lnTo>
                    <a:pt x="101" y="4"/>
                  </a:lnTo>
                  <a:lnTo>
                    <a:pt x="112" y="4"/>
                  </a:lnTo>
                  <a:lnTo>
                    <a:pt x="123" y="7"/>
                  </a:lnTo>
                  <a:lnTo>
                    <a:pt x="134" y="14"/>
                  </a:lnTo>
                  <a:lnTo>
                    <a:pt x="138" y="4"/>
                  </a:lnTo>
                  <a:lnTo>
                    <a:pt x="149" y="4"/>
                  </a:lnTo>
                  <a:lnTo>
                    <a:pt x="149" y="69"/>
                  </a:lnTo>
                  <a:lnTo>
                    <a:pt x="138" y="69"/>
                  </a:lnTo>
                  <a:lnTo>
                    <a:pt x="138" y="62"/>
                  </a:lnTo>
                  <a:lnTo>
                    <a:pt x="134" y="51"/>
                  </a:lnTo>
                  <a:lnTo>
                    <a:pt x="127" y="40"/>
                  </a:lnTo>
                  <a:lnTo>
                    <a:pt x="123" y="29"/>
                  </a:lnTo>
                  <a:lnTo>
                    <a:pt x="116" y="22"/>
                  </a:lnTo>
                  <a:lnTo>
                    <a:pt x="109" y="18"/>
                  </a:lnTo>
                  <a:lnTo>
                    <a:pt x="98" y="14"/>
                  </a:lnTo>
                  <a:lnTo>
                    <a:pt x="91" y="11"/>
                  </a:lnTo>
                  <a:lnTo>
                    <a:pt x="76" y="14"/>
                  </a:lnTo>
                  <a:lnTo>
                    <a:pt x="65" y="18"/>
                  </a:lnTo>
                  <a:lnTo>
                    <a:pt x="54" y="25"/>
                  </a:lnTo>
                  <a:lnTo>
                    <a:pt x="47" y="33"/>
                  </a:lnTo>
                  <a:lnTo>
                    <a:pt x="40" y="47"/>
                  </a:lnTo>
                  <a:lnTo>
                    <a:pt x="36" y="62"/>
                  </a:lnTo>
                  <a:lnTo>
                    <a:pt x="32" y="76"/>
                  </a:lnTo>
                  <a:lnTo>
                    <a:pt x="32" y="98"/>
                  </a:lnTo>
                  <a:lnTo>
                    <a:pt x="32" y="113"/>
                  </a:lnTo>
                  <a:lnTo>
                    <a:pt x="36" y="131"/>
                  </a:lnTo>
                  <a:lnTo>
                    <a:pt x="40" y="142"/>
                  </a:lnTo>
                  <a:lnTo>
                    <a:pt x="47" y="156"/>
                  </a:lnTo>
                  <a:lnTo>
                    <a:pt x="58" y="164"/>
                  </a:lnTo>
                  <a:lnTo>
                    <a:pt x="69" y="171"/>
                  </a:lnTo>
                  <a:lnTo>
                    <a:pt x="80" y="178"/>
                  </a:lnTo>
                  <a:lnTo>
                    <a:pt x="94" y="178"/>
                  </a:lnTo>
                  <a:lnTo>
                    <a:pt x="101" y="178"/>
                  </a:lnTo>
                  <a:lnTo>
                    <a:pt x="112" y="175"/>
                  </a:lnTo>
                  <a:lnTo>
                    <a:pt x="120" y="171"/>
                  </a:lnTo>
                  <a:lnTo>
                    <a:pt x="127" y="167"/>
                  </a:lnTo>
                  <a:lnTo>
                    <a:pt x="138" y="153"/>
                  </a:lnTo>
                  <a:lnTo>
                    <a:pt x="149" y="138"/>
                  </a:lnTo>
                  <a:lnTo>
                    <a:pt x="156" y="142"/>
                  </a:lnTo>
                  <a:lnTo>
                    <a:pt x="149" y="160"/>
                  </a:lnTo>
                  <a:lnTo>
                    <a:pt x="138" y="171"/>
                  </a:lnTo>
                  <a:lnTo>
                    <a:pt x="127" y="182"/>
                  </a:lnTo>
                  <a:lnTo>
                    <a:pt x="116" y="189"/>
                  </a:lnTo>
                  <a:lnTo>
                    <a:pt x="101" y="193"/>
                  </a:lnTo>
                  <a:lnTo>
                    <a:pt x="83" y="193"/>
                  </a:lnTo>
                  <a:lnTo>
                    <a:pt x="69" y="193"/>
                  </a:lnTo>
                  <a:lnTo>
                    <a:pt x="51" y="185"/>
                  </a:lnTo>
                  <a:lnTo>
                    <a:pt x="36" y="178"/>
                  </a:lnTo>
                  <a:lnTo>
                    <a:pt x="25" y="167"/>
                  </a:lnTo>
                  <a:lnTo>
                    <a:pt x="14" y="156"/>
                  </a:lnTo>
                  <a:lnTo>
                    <a:pt x="7" y="138"/>
                  </a:lnTo>
                  <a:lnTo>
                    <a:pt x="3" y="120"/>
                  </a:lnTo>
                  <a:lnTo>
                    <a:pt x="0" y="98"/>
                  </a:lnTo>
                  <a:lnTo>
                    <a:pt x="3" y="76"/>
                  </a:lnTo>
                  <a:lnTo>
                    <a:pt x="7" y="58"/>
                  </a:lnTo>
                  <a:lnTo>
                    <a:pt x="14" y="44"/>
                  </a:lnTo>
                  <a:lnTo>
                    <a:pt x="25" y="29"/>
                  </a:lnTo>
                  <a:lnTo>
                    <a:pt x="40" y="18"/>
                  </a:lnTo>
                  <a:lnTo>
                    <a:pt x="54" y="7"/>
                  </a:lnTo>
                  <a:lnTo>
                    <a:pt x="69" y="4"/>
                  </a:lnTo>
                  <a:lnTo>
                    <a:pt x="87"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88988" name="Freeform 220"/>
            <p:cNvSpPr>
              <a:spLocks noEditPoints="1"/>
            </p:cNvSpPr>
            <p:nvPr/>
          </p:nvSpPr>
          <p:spPr bwMode="auto">
            <a:xfrm>
              <a:off x="866" y="9297"/>
              <a:ext cx="112" cy="135"/>
            </a:xfrm>
            <a:custGeom>
              <a:avLst/>
              <a:gdLst/>
              <a:ahLst/>
              <a:cxnLst>
                <a:cxn ang="0">
                  <a:pos x="58" y="11"/>
                </a:cxn>
                <a:cxn ang="0">
                  <a:pos x="47" y="11"/>
                </a:cxn>
                <a:cxn ang="0">
                  <a:pos x="40" y="15"/>
                </a:cxn>
                <a:cxn ang="0">
                  <a:pos x="36" y="22"/>
                </a:cxn>
                <a:cxn ang="0">
                  <a:pos x="29" y="29"/>
                </a:cxn>
                <a:cxn ang="0">
                  <a:pos x="25" y="40"/>
                </a:cxn>
                <a:cxn ang="0">
                  <a:pos x="25" y="51"/>
                </a:cxn>
                <a:cxn ang="0">
                  <a:pos x="83" y="51"/>
                </a:cxn>
                <a:cxn ang="0">
                  <a:pos x="83" y="36"/>
                </a:cxn>
                <a:cxn ang="0">
                  <a:pos x="80" y="29"/>
                </a:cxn>
                <a:cxn ang="0">
                  <a:pos x="80" y="22"/>
                </a:cxn>
                <a:cxn ang="0">
                  <a:pos x="76" y="18"/>
                </a:cxn>
                <a:cxn ang="0">
                  <a:pos x="69" y="15"/>
                </a:cxn>
                <a:cxn ang="0">
                  <a:pos x="65" y="11"/>
                </a:cxn>
                <a:cxn ang="0">
                  <a:pos x="58" y="11"/>
                </a:cxn>
                <a:cxn ang="0">
                  <a:pos x="58" y="0"/>
                </a:cxn>
                <a:cxn ang="0">
                  <a:pos x="69" y="0"/>
                </a:cxn>
                <a:cxn ang="0">
                  <a:pos x="80" y="4"/>
                </a:cxn>
                <a:cxn ang="0">
                  <a:pos x="90" y="11"/>
                </a:cxn>
                <a:cxn ang="0">
                  <a:pos x="98" y="15"/>
                </a:cxn>
                <a:cxn ang="0">
                  <a:pos x="101" y="26"/>
                </a:cxn>
                <a:cxn ang="0">
                  <a:pos x="105" y="33"/>
                </a:cxn>
                <a:cxn ang="0">
                  <a:pos x="109" y="44"/>
                </a:cxn>
                <a:cxn ang="0">
                  <a:pos x="109" y="55"/>
                </a:cxn>
                <a:cxn ang="0">
                  <a:pos x="109" y="62"/>
                </a:cxn>
                <a:cxn ang="0">
                  <a:pos x="25" y="62"/>
                </a:cxn>
                <a:cxn ang="0">
                  <a:pos x="25" y="77"/>
                </a:cxn>
                <a:cxn ang="0">
                  <a:pos x="29" y="87"/>
                </a:cxn>
                <a:cxn ang="0">
                  <a:pos x="29" y="95"/>
                </a:cxn>
                <a:cxn ang="0">
                  <a:pos x="36" y="106"/>
                </a:cxn>
                <a:cxn ang="0">
                  <a:pos x="40" y="109"/>
                </a:cxn>
                <a:cxn ang="0">
                  <a:pos x="47" y="117"/>
                </a:cxn>
                <a:cxn ang="0">
                  <a:pos x="58" y="120"/>
                </a:cxn>
                <a:cxn ang="0">
                  <a:pos x="69" y="120"/>
                </a:cxn>
                <a:cxn ang="0">
                  <a:pos x="80" y="120"/>
                </a:cxn>
                <a:cxn ang="0">
                  <a:pos x="87" y="117"/>
                </a:cxn>
                <a:cxn ang="0">
                  <a:pos x="94" y="106"/>
                </a:cxn>
                <a:cxn ang="0">
                  <a:pos x="105" y="95"/>
                </a:cxn>
                <a:cxn ang="0">
                  <a:pos x="112" y="102"/>
                </a:cxn>
                <a:cxn ang="0">
                  <a:pos x="101" y="117"/>
                </a:cxn>
                <a:cxn ang="0">
                  <a:pos x="90" y="124"/>
                </a:cxn>
                <a:cxn ang="0">
                  <a:pos x="76" y="131"/>
                </a:cxn>
                <a:cxn ang="0">
                  <a:pos x="61" y="135"/>
                </a:cxn>
                <a:cxn ang="0">
                  <a:pos x="47" y="135"/>
                </a:cxn>
                <a:cxn ang="0">
                  <a:pos x="32" y="127"/>
                </a:cxn>
                <a:cxn ang="0">
                  <a:pos x="21" y="124"/>
                </a:cxn>
                <a:cxn ang="0">
                  <a:pos x="14" y="113"/>
                </a:cxn>
                <a:cxn ang="0">
                  <a:pos x="7" y="106"/>
                </a:cxn>
                <a:cxn ang="0">
                  <a:pos x="3" y="91"/>
                </a:cxn>
                <a:cxn ang="0">
                  <a:pos x="0" y="80"/>
                </a:cxn>
                <a:cxn ang="0">
                  <a:pos x="0" y="66"/>
                </a:cxn>
                <a:cxn ang="0">
                  <a:pos x="0" y="55"/>
                </a:cxn>
                <a:cxn ang="0">
                  <a:pos x="3" y="40"/>
                </a:cxn>
                <a:cxn ang="0">
                  <a:pos x="7" y="29"/>
                </a:cxn>
                <a:cxn ang="0">
                  <a:pos x="14" y="18"/>
                </a:cxn>
                <a:cxn ang="0">
                  <a:pos x="21" y="11"/>
                </a:cxn>
                <a:cxn ang="0">
                  <a:pos x="32" y="4"/>
                </a:cxn>
                <a:cxn ang="0">
                  <a:pos x="43" y="0"/>
                </a:cxn>
                <a:cxn ang="0">
                  <a:pos x="58" y="0"/>
                </a:cxn>
              </a:cxnLst>
              <a:rect l="0" t="0" r="r" b="b"/>
              <a:pathLst>
                <a:path w="112" h="135">
                  <a:moveTo>
                    <a:pt x="58" y="11"/>
                  </a:moveTo>
                  <a:lnTo>
                    <a:pt x="47" y="11"/>
                  </a:lnTo>
                  <a:lnTo>
                    <a:pt x="40" y="15"/>
                  </a:lnTo>
                  <a:lnTo>
                    <a:pt x="36" y="22"/>
                  </a:lnTo>
                  <a:lnTo>
                    <a:pt x="29" y="29"/>
                  </a:lnTo>
                  <a:lnTo>
                    <a:pt x="25" y="40"/>
                  </a:lnTo>
                  <a:lnTo>
                    <a:pt x="25" y="51"/>
                  </a:lnTo>
                  <a:lnTo>
                    <a:pt x="83" y="51"/>
                  </a:lnTo>
                  <a:lnTo>
                    <a:pt x="83" y="36"/>
                  </a:lnTo>
                  <a:lnTo>
                    <a:pt x="80" y="29"/>
                  </a:lnTo>
                  <a:lnTo>
                    <a:pt x="80" y="22"/>
                  </a:lnTo>
                  <a:lnTo>
                    <a:pt x="76" y="18"/>
                  </a:lnTo>
                  <a:lnTo>
                    <a:pt x="69" y="15"/>
                  </a:lnTo>
                  <a:lnTo>
                    <a:pt x="65" y="11"/>
                  </a:lnTo>
                  <a:lnTo>
                    <a:pt x="58" y="11"/>
                  </a:lnTo>
                  <a:close/>
                  <a:moveTo>
                    <a:pt x="58" y="0"/>
                  </a:moveTo>
                  <a:lnTo>
                    <a:pt x="69" y="0"/>
                  </a:lnTo>
                  <a:lnTo>
                    <a:pt x="80" y="4"/>
                  </a:lnTo>
                  <a:lnTo>
                    <a:pt x="90" y="11"/>
                  </a:lnTo>
                  <a:lnTo>
                    <a:pt x="98" y="15"/>
                  </a:lnTo>
                  <a:lnTo>
                    <a:pt x="101" y="26"/>
                  </a:lnTo>
                  <a:lnTo>
                    <a:pt x="105" y="33"/>
                  </a:lnTo>
                  <a:lnTo>
                    <a:pt x="109" y="44"/>
                  </a:lnTo>
                  <a:lnTo>
                    <a:pt x="109" y="55"/>
                  </a:lnTo>
                  <a:lnTo>
                    <a:pt x="109" y="62"/>
                  </a:lnTo>
                  <a:lnTo>
                    <a:pt x="25" y="62"/>
                  </a:lnTo>
                  <a:lnTo>
                    <a:pt x="25" y="77"/>
                  </a:lnTo>
                  <a:lnTo>
                    <a:pt x="29" y="87"/>
                  </a:lnTo>
                  <a:lnTo>
                    <a:pt x="29" y="95"/>
                  </a:lnTo>
                  <a:lnTo>
                    <a:pt x="36" y="106"/>
                  </a:lnTo>
                  <a:lnTo>
                    <a:pt x="40" y="109"/>
                  </a:lnTo>
                  <a:lnTo>
                    <a:pt x="47" y="117"/>
                  </a:lnTo>
                  <a:lnTo>
                    <a:pt x="58" y="120"/>
                  </a:lnTo>
                  <a:lnTo>
                    <a:pt x="69" y="120"/>
                  </a:lnTo>
                  <a:lnTo>
                    <a:pt x="80" y="120"/>
                  </a:lnTo>
                  <a:lnTo>
                    <a:pt x="87" y="117"/>
                  </a:lnTo>
                  <a:lnTo>
                    <a:pt x="94" y="106"/>
                  </a:lnTo>
                  <a:lnTo>
                    <a:pt x="105" y="95"/>
                  </a:lnTo>
                  <a:lnTo>
                    <a:pt x="112" y="102"/>
                  </a:lnTo>
                  <a:lnTo>
                    <a:pt x="101" y="117"/>
                  </a:lnTo>
                  <a:lnTo>
                    <a:pt x="90" y="124"/>
                  </a:lnTo>
                  <a:lnTo>
                    <a:pt x="76" y="131"/>
                  </a:lnTo>
                  <a:lnTo>
                    <a:pt x="61" y="135"/>
                  </a:lnTo>
                  <a:lnTo>
                    <a:pt x="47" y="135"/>
                  </a:lnTo>
                  <a:lnTo>
                    <a:pt x="32" y="127"/>
                  </a:lnTo>
                  <a:lnTo>
                    <a:pt x="21" y="124"/>
                  </a:lnTo>
                  <a:lnTo>
                    <a:pt x="14" y="113"/>
                  </a:lnTo>
                  <a:lnTo>
                    <a:pt x="7" y="106"/>
                  </a:lnTo>
                  <a:lnTo>
                    <a:pt x="3" y="91"/>
                  </a:lnTo>
                  <a:lnTo>
                    <a:pt x="0" y="80"/>
                  </a:lnTo>
                  <a:lnTo>
                    <a:pt x="0" y="66"/>
                  </a:lnTo>
                  <a:lnTo>
                    <a:pt x="0" y="55"/>
                  </a:lnTo>
                  <a:lnTo>
                    <a:pt x="3" y="40"/>
                  </a:lnTo>
                  <a:lnTo>
                    <a:pt x="7" y="29"/>
                  </a:lnTo>
                  <a:lnTo>
                    <a:pt x="14" y="18"/>
                  </a:lnTo>
                  <a:lnTo>
                    <a:pt x="21" y="11"/>
                  </a:lnTo>
                  <a:lnTo>
                    <a:pt x="32" y="4"/>
                  </a:lnTo>
                  <a:lnTo>
                    <a:pt x="43" y="0"/>
                  </a:lnTo>
                  <a:lnTo>
                    <a:pt x="58"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88989" name="Freeform 221"/>
            <p:cNvSpPr>
              <a:spLocks/>
            </p:cNvSpPr>
            <p:nvPr/>
          </p:nvSpPr>
          <p:spPr bwMode="auto">
            <a:xfrm>
              <a:off x="993" y="9297"/>
              <a:ext cx="113" cy="135"/>
            </a:xfrm>
            <a:custGeom>
              <a:avLst/>
              <a:gdLst/>
              <a:ahLst/>
              <a:cxnLst>
                <a:cxn ang="0">
                  <a:pos x="62" y="0"/>
                </a:cxn>
                <a:cxn ang="0">
                  <a:pos x="73" y="0"/>
                </a:cxn>
                <a:cxn ang="0">
                  <a:pos x="84" y="4"/>
                </a:cxn>
                <a:cxn ang="0">
                  <a:pos x="91" y="7"/>
                </a:cxn>
                <a:cxn ang="0">
                  <a:pos x="98" y="15"/>
                </a:cxn>
                <a:cxn ang="0">
                  <a:pos x="102" y="22"/>
                </a:cxn>
                <a:cxn ang="0">
                  <a:pos x="102" y="33"/>
                </a:cxn>
                <a:cxn ang="0">
                  <a:pos x="102" y="40"/>
                </a:cxn>
                <a:cxn ang="0">
                  <a:pos x="102" y="44"/>
                </a:cxn>
                <a:cxn ang="0">
                  <a:pos x="94" y="47"/>
                </a:cxn>
                <a:cxn ang="0">
                  <a:pos x="91" y="51"/>
                </a:cxn>
                <a:cxn ang="0">
                  <a:pos x="84" y="47"/>
                </a:cxn>
                <a:cxn ang="0">
                  <a:pos x="80" y="47"/>
                </a:cxn>
                <a:cxn ang="0">
                  <a:pos x="76" y="40"/>
                </a:cxn>
                <a:cxn ang="0">
                  <a:pos x="73" y="36"/>
                </a:cxn>
                <a:cxn ang="0">
                  <a:pos x="76" y="26"/>
                </a:cxn>
                <a:cxn ang="0">
                  <a:pos x="76" y="18"/>
                </a:cxn>
                <a:cxn ang="0">
                  <a:pos x="76" y="15"/>
                </a:cxn>
                <a:cxn ang="0">
                  <a:pos x="76" y="11"/>
                </a:cxn>
                <a:cxn ang="0">
                  <a:pos x="69" y="11"/>
                </a:cxn>
                <a:cxn ang="0">
                  <a:pos x="62" y="11"/>
                </a:cxn>
                <a:cxn ang="0">
                  <a:pos x="47" y="11"/>
                </a:cxn>
                <a:cxn ang="0">
                  <a:pos x="44" y="15"/>
                </a:cxn>
                <a:cxn ang="0">
                  <a:pos x="36" y="22"/>
                </a:cxn>
                <a:cxn ang="0">
                  <a:pos x="33" y="29"/>
                </a:cxn>
                <a:cxn ang="0">
                  <a:pos x="29" y="40"/>
                </a:cxn>
                <a:cxn ang="0">
                  <a:pos x="29" y="51"/>
                </a:cxn>
                <a:cxn ang="0">
                  <a:pos x="25" y="66"/>
                </a:cxn>
                <a:cxn ang="0">
                  <a:pos x="29" y="80"/>
                </a:cxn>
                <a:cxn ang="0">
                  <a:pos x="33" y="95"/>
                </a:cxn>
                <a:cxn ang="0">
                  <a:pos x="36" y="106"/>
                </a:cxn>
                <a:cxn ang="0">
                  <a:pos x="47" y="113"/>
                </a:cxn>
                <a:cxn ang="0">
                  <a:pos x="54" y="120"/>
                </a:cxn>
                <a:cxn ang="0">
                  <a:pos x="65" y="120"/>
                </a:cxn>
                <a:cxn ang="0">
                  <a:pos x="76" y="120"/>
                </a:cxn>
                <a:cxn ang="0">
                  <a:pos x="87" y="113"/>
                </a:cxn>
                <a:cxn ang="0">
                  <a:pos x="94" y="106"/>
                </a:cxn>
                <a:cxn ang="0">
                  <a:pos x="102" y="95"/>
                </a:cxn>
                <a:cxn ang="0">
                  <a:pos x="113" y="102"/>
                </a:cxn>
                <a:cxn ang="0">
                  <a:pos x="102" y="117"/>
                </a:cxn>
                <a:cxn ang="0">
                  <a:pos x="87" y="124"/>
                </a:cxn>
                <a:cxn ang="0">
                  <a:pos x="73" y="131"/>
                </a:cxn>
                <a:cxn ang="0">
                  <a:pos x="58" y="135"/>
                </a:cxn>
                <a:cxn ang="0">
                  <a:pos x="44" y="131"/>
                </a:cxn>
                <a:cxn ang="0">
                  <a:pos x="29" y="127"/>
                </a:cxn>
                <a:cxn ang="0">
                  <a:pos x="14" y="117"/>
                </a:cxn>
                <a:cxn ang="0">
                  <a:pos x="7" y="102"/>
                </a:cxn>
                <a:cxn ang="0">
                  <a:pos x="3" y="87"/>
                </a:cxn>
                <a:cxn ang="0">
                  <a:pos x="0" y="66"/>
                </a:cxn>
                <a:cxn ang="0">
                  <a:pos x="0" y="55"/>
                </a:cxn>
                <a:cxn ang="0">
                  <a:pos x="3" y="40"/>
                </a:cxn>
                <a:cxn ang="0">
                  <a:pos x="11" y="29"/>
                </a:cxn>
                <a:cxn ang="0">
                  <a:pos x="18" y="18"/>
                </a:cxn>
                <a:cxn ang="0">
                  <a:pos x="25" y="11"/>
                </a:cxn>
                <a:cxn ang="0">
                  <a:pos x="36" y="4"/>
                </a:cxn>
                <a:cxn ang="0">
                  <a:pos x="47" y="0"/>
                </a:cxn>
                <a:cxn ang="0">
                  <a:pos x="62" y="0"/>
                </a:cxn>
              </a:cxnLst>
              <a:rect l="0" t="0" r="r" b="b"/>
              <a:pathLst>
                <a:path w="113" h="135">
                  <a:moveTo>
                    <a:pt x="62" y="0"/>
                  </a:moveTo>
                  <a:lnTo>
                    <a:pt x="73" y="0"/>
                  </a:lnTo>
                  <a:lnTo>
                    <a:pt x="84" y="4"/>
                  </a:lnTo>
                  <a:lnTo>
                    <a:pt x="91" y="7"/>
                  </a:lnTo>
                  <a:lnTo>
                    <a:pt x="98" y="15"/>
                  </a:lnTo>
                  <a:lnTo>
                    <a:pt x="102" y="22"/>
                  </a:lnTo>
                  <a:lnTo>
                    <a:pt x="102" y="33"/>
                  </a:lnTo>
                  <a:lnTo>
                    <a:pt x="102" y="40"/>
                  </a:lnTo>
                  <a:lnTo>
                    <a:pt x="102" y="44"/>
                  </a:lnTo>
                  <a:lnTo>
                    <a:pt x="94" y="47"/>
                  </a:lnTo>
                  <a:lnTo>
                    <a:pt x="91" y="51"/>
                  </a:lnTo>
                  <a:lnTo>
                    <a:pt x="84" y="47"/>
                  </a:lnTo>
                  <a:lnTo>
                    <a:pt x="80" y="47"/>
                  </a:lnTo>
                  <a:lnTo>
                    <a:pt x="76" y="40"/>
                  </a:lnTo>
                  <a:lnTo>
                    <a:pt x="73" y="36"/>
                  </a:lnTo>
                  <a:lnTo>
                    <a:pt x="76" y="26"/>
                  </a:lnTo>
                  <a:lnTo>
                    <a:pt x="76" y="18"/>
                  </a:lnTo>
                  <a:lnTo>
                    <a:pt x="76" y="15"/>
                  </a:lnTo>
                  <a:lnTo>
                    <a:pt x="76" y="11"/>
                  </a:lnTo>
                  <a:lnTo>
                    <a:pt x="69" y="11"/>
                  </a:lnTo>
                  <a:lnTo>
                    <a:pt x="62" y="11"/>
                  </a:lnTo>
                  <a:lnTo>
                    <a:pt x="47" y="11"/>
                  </a:lnTo>
                  <a:lnTo>
                    <a:pt x="44" y="15"/>
                  </a:lnTo>
                  <a:lnTo>
                    <a:pt x="36" y="22"/>
                  </a:lnTo>
                  <a:lnTo>
                    <a:pt x="33" y="29"/>
                  </a:lnTo>
                  <a:lnTo>
                    <a:pt x="29" y="40"/>
                  </a:lnTo>
                  <a:lnTo>
                    <a:pt x="29" y="51"/>
                  </a:lnTo>
                  <a:lnTo>
                    <a:pt x="25" y="66"/>
                  </a:lnTo>
                  <a:lnTo>
                    <a:pt x="29" y="80"/>
                  </a:lnTo>
                  <a:lnTo>
                    <a:pt x="33" y="95"/>
                  </a:lnTo>
                  <a:lnTo>
                    <a:pt x="36" y="106"/>
                  </a:lnTo>
                  <a:lnTo>
                    <a:pt x="47" y="113"/>
                  </a:lnTo>
                  <a:lnTo>
                    <a:pt x="54" y="120"/>
                  </a:lnTo>
                  <a:lnTo>
                    <a:pt x="65" y="120"/>
                  </a:lnTo>
                  <a:lnTo>
                    <a:pt x="76" y="120"/>
                  </a:lnTo>
                  <a:lnTo>
                    <a:pt x="87" y="113"/>
                  </a:lnTo>
                  <a:lnTo>
                    <a:pt x="94" y="106"/>
                  </a:lnTo>
                  <a:lnTo>
                    <a:pt x="102" y="95"/>
                  </a:lnTo>
                  <a:lnTo>
                    <a:pt x="113" y="102"/>
                  </a:lnTo>
                  <a:lnTo>
                    <a:pt x="102" y="117"/>
                  </a:lnTo>
                  <a:lnTo>
                    <a:pt x="87" y="124"/>
                  </a:lnTo>
                  <a:lnTo>
                    <a:pt x="73" y="131"/>
                  </a:lnTo>
                  <a:lnTo>
                    <a:pt x="58" y="135"/>
                  </a:lnTo>
                  <a:lnTo>
                    <a:pt x="44" y="131"/>
                  </a:lnTo>
                  <a:lnTo>
                    <a:pt x="29" y="127"/>
                  </a:lnTo>
                  <a:lnTo>
                    <a:pt x="14" y="117"/>
                  </a:lnTo>
                  <a:lnTo>
                    <a:pt x="7" y="102"/>
                  </a:lnTo>
                  <a:lnTo>
                    <a:pt x="3" y="87"/>
                  </a:lnTo>
                  <a:lnTo>
                    <a:pt x="0" y="66"/>
                  </a:lnTo>
                  <a:lnTo>
                    <a:pt x="0" y="55"/>
                  </a:lnTo>
                  <a:lnTo>
                    <a:pt x="3" y="40"/>
                  </a:lnTo>
                  <a:lnTo>
                    <a:pt x="11" y="29"/>
                  </a:lnTo>
                  <a:lnTo>
                    <a:pt x="18" y="18"/>
                  </a:lnTo>
                  <a:lnTo>
                    <a:pt x="25" y="11"/>
                  </a:lnTo>
                  <a:lnTo>
                    <a:pt x="36" y="4"/>
                  </a:lnTo>
                  <a:lnTo>
                    <a:pt x="47" y="0"/>
                  </a:lnTo>
                  <a:lnTo>
                    <a:pt x="62"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88990" name="Freeform 222"/>
            <p:cNvSpPr>
              <a:spLocks/>
            </p:cNvSpPr>
            <p:nvPr/>
          </p:nvSpPr>
          <p:spPr bwMode="auto">
            <a:xfrm>
              <a:off x="1109" y="9297"/>
              <a:ext cx="142" cy="135"/>
            </a:xfrm>
            <a:custGeom>
              <a:avLst/>
              <a:gdLst/>
              <a:ahLst/>
              <a:cxnLst>
                <a:cxn ang="0">
                  <a:pos x="44" y="0"/>
                </a:cxn>
                <a:cxn ang="0">
                  <a:pos x="44" y="4"/>
                </a:cxn>
                <a:cxn ang="0">
                  <a:pos x="44" y="91"/>
                </a:cxn>
                <a:cxn ang="0">
                  <a:pos x="48" y="106"/>
                </a:cxn>
                <a:cxn ang="0">
                  <a:pos x="51" y="113"/>
                </a:cxn>
                <a:cxn ang="0">
                  <a:pos x="58" y="120"/>
                </a:cxn>
                <a:cxn ang="0">
                  <a:pos x="66" y="120"/>
                </a:cxn>
                <a:cxn ang="0">
                  <a:pos x="73" y="120"/>
                </a:cxn>
                <a:cxn ang="0">
                  <a:pos x="77" y="117"/>
                </a:cxn>
                <a:cxn ang="0">
                  <a:pos x="88" y="113"/>
                </a:cxn>
                <a:cxn ang="0">
                  <a:pos x="95" y="106"/>
                </a:cxn>
                <a:cxn ang="0">
                  <a:pos x="98" y="102"/>
                </a:cxn>
                <a:cxn ang="0">
                  <a:pos x="98" y="29"/>
                </a:cxn>
                <a:cxn ang="0">
                  <a:pos x="95" y="22"/>
                </a:cxn>
                <a:cxn ang="0">
                  <a:pos x="91" y="15"/>
                </a:cxn>
                <a:cxn ang="0">
                  <a:pos x="84" y="15"/>
                </a:cxn>
                <a:cxn ang="0">
                  <a:pos x="73" y="15"/>
                </a:cxn>
                <a:cxn ang="0">
                  <a:pos x="73" y="4"/>
                </a:cxn>
                <a:cxn ang="0">
                  <a:pos x="120" y="0"/>
                </a:cxn>
                <a:cxn ang="0">
                  <a:pos x="124" y="4"/>
                </a:cxn>
                <a:cxn ang="0">
                  <a:pos x="124" y="106"/>
                </a:cxn>
                <a:cxn ang="0">
                  <a:pos x="124" y="113"/>
                </a:cxn>
                <a:cxn ang="0">
                  <a:pos x="128" y="117"/>
                </a:cxn>
                <a:cxn ang="0">
                  <a:pos x="135" y="120"/>
                </a:cxn>
                <a:cxn ang="0">
                  <a:pos x="142" y="120"/>
                </a:cxn>
                <a:cxn ang="0">
                  <a:pos x="142" y="127"/>
                </a:cxn>
                <a:cxn ang="0">
                  <a:pos x="98" y="131"/>
                </a:cxn>
                <a:cxn ang="0">
                  <a:pos x="98" y="131"/>
                </a:cxn>
                <a:cxn ang="0">
                  <a:pos x="98" y="113"/>
                </a:cxn>
                <a:cxn ang="0">
                  <a:pos x="98" y="113"/>
                </a:cxn>
                <a:cxn ang="0">
                  <a:pos x="91" y="120"/>
                </a:cxn>
                <a:cxn ang="0">
                  <a:pos x="80" y="127"/>
                </a:cxn>
                <a:cxn ang="0">
                  <a:pos x="69" y="131"/>
                </a:cxn>
                <a:cxn ang="0">
                  <a:pos x="62" y="135"/>
                </a:cxn>
                <a:cxn ang="0">
                  <a:pos x="55" y="135"/>
                </a:cxn>
                <a:cxn ang="0">
                  <a:pos x="44" y="135"/>
                </a:cxn>
                <a:cxn ang="0">
                  <a:pos x="37" y="131"/>
                </a:cxn>
                <a:cxn ang="0">
                  <a:pos x="29" y="124"/>
                </a:cxn>
                <a:cxn ang="0">
                  <a:pos x="26" y="117"/>
                </a:cxn>
                <a:cxn ang="0">
                  <a:pos x="22" y="106"/>
                </a:cxn>
                <a:cxn ang="0">
                  <a:pos x="18" y="91"/>
                </a:cxn>
                <a:cxn ang="0">
                  <a:pos x="18" y="29"/>
                </a:cxn>
                <a:cxn ang="0">
                  <a:pos x="18" y="22"/>
                </a:cxn>
                <a:cxn ang="0">
                  <a:pos x="15" y="18"/>
                </a:cxn>
                <a:cxn ang="0">
                  <a:pos x="8" y="15"/>
                </a:cxn>
                <a:cxn ang="0">
                  <a:pos x="0" y="15"/>
                </a:cxn>
                <a:cxn ang="0">
                  <a:pos x="0" y="4"/>
                </a:cxn>
                <a:cxn ang="0">
                  <a:pos x="44" y="0"/>
                </a:cxn>
              </a:cxnLst>
              <a:rect l="0" t="0" r="r" b="b"/>
              <a:pathLst>
                <a:path w="142" h="135">
                  <a:moveTo>
                    <a:pt x="44" y="0"/>
                  </a:moveTo>
                  <a:lnTo>
                    <a:pt x="44" y="4"/>
                  </a:lnTo>
                  <a:lnTo>
                    <a:pt x="44" y="91"/>
                  </a:lnTo>
                  <a:lnTo>
                    <a:pt x="48" y="106"/>
                  </a:lnTo>
                  <a:lnTo>
                    <a:pt x="51" y="113"/>
                  </a:lnTo>
                  <a:lnTo>
                    <a:pt x="58" y="120"/>
                  </a:lnTo>
                  <a:lnTo>
                    <a:pt x="66" y="120"/>
                  </a:lnTo>
                  <a:lnTo>
                    <a:pt x="73" y="120"/>
                  </a:lnTo>
                  <a:lnTo>
                    <a:pt x="77" y="117"/>
                  </a:lnTo>
                  <a:lnTo>
                    <a:pt x="88" y="113"/>
                  </a:lnTo>
                  <a:lnTo>
                    <a:pt x="95" y="106"/>
                  </a:lnTo>
                  <a:lnTo>
                    <a:pt x="98" y="102"/>
                  </a:lnTo>
                  <a:lnTo>
                    <a:pt x="98" y="29"/>
                  </a:lnTo>
                  <a:lnTo>
                    <a:pt x="95" y="22"/>
                  </a:lnTo>
                  <a:lnTo>
                    <a:pt x="91" y="15"/>
                  </a:lnTo>
                  <a:lnTo>
                    <a:pt x="84" y="15"/>
                  </a:lnTo>
                  <a:lnTo>
                    <a:pt x="73" y="15"/>
                  </a:lnTo>
                  <a:lnTo>
                    <a:pt x="73" y="4"/>
                  </a:lnTo>
                  <a:lnTo>
                    <a:pt x="120" y="0"/>
                  </a:lnTo>
                  <a:lnTo>
                    <a:pt x="124" y="4"/>
                  </a:lnTo>
                  <a:lnTo>
                    <a:pt x="124" y="106"/>
                  </a:lnTo>
                  <a:lnTo>
                    <a:pt x="124" y="113"/>
                  </a:lnTo>
                  <a:lnTo>
                    <a:pt x="128" y="117"/>
                  </a:lnTo>
                  <a:lnTo>
                    <a:pt x="135" y="120"/>
                  </a:lnTo>
                  <a:lnTo>
                    <a:pt x="142" y="120"/>
                  </a:lnTo>
                  <a:lnTo>
                    <a:pt x="142" y="127"/>
                  </a:lnTo>
                  <a:lnTo>
                    <a:pt x="98" y="131"/>
                  </a:lnTo>
                  <a:lnTo>
                    <a:pt x="98" y="131"/>
                  </a:lnTo>
                  <a:lnTo>
                    <a:pt x="98" y="113"/>
                  </a:lnTo>
                  <a:lnTo>
                    <a:pt x="98" y="113"/>
                  </a:lnTo>
                  <a:lnTo>
                    <a:pt x="91" y="120"/>
                  </a:lnTo>
                  <a:lnTo>
                    <a:pt x="80" y="127"/>
                  </a:lnTo>
                  <a:lnTo>
                    <a:pt x="69" y="131"/>
                  </a:lnTo>
                  <a:lnTo>
                    <a:pt x="62" y="135"/>
                  </a:lnTo>
                  <a:lnTo>
                    <a:pt x="55" y="135"/>
                  </a:lnTo>
                  <a:lnTo>
                    <a:pt x="44" y="135"/>
                  </a:lnTo>
                  <a:lnTo>
                    <a:pt x="37" y="131"/>
                  </a:lnTo>
                  <a:lnTo>
                    <a:pt x="29" y="124"/>
                  </a:lnTo>
                  <a:lnTo>
                    <a:pt x="26" y="117"/>
                  </a:lnTo>
                  <a:lnTo>
                    <a:pt x="22" y="106"/>
                  </a:lnTo>
                  <a:lnTo>
                    <a:pt x="18" y="91"/>
                  </a:lnTo>
                  <a:lnTo>
                    <a:pt x="18" y="29"/>
                  </a:lnTo>
                  <a:lnTo>
                    <a:pt x="18" y="22"/>
                  </a:lnTo>
                  <a:lnTo>
                    <a:pt x="15" y="18"/>
                  </a:lnTo>
                  <a:lnTo>
                    <a:pt x="8" y="15"/>
                  </a:lnTo>
                  <a:lnTo>
                    <a:pt x="0" y="15"/>
                  </a:lnTo>
                  <a:lnTo>
                    <a:pt x="0" y="4"/>
                  </a:lnTo>
                  <a:lnTo>
                    <a:pt x="44"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88991" name="Freeform 223"/>
            <p:cNvSpPr>
              <a:spLocks/>
            </p:cNvSpPr>
            <p:nvPr/>
          </p:nvSpPr>
          <p:spPr bwMode="auto">
            <a:xfrm>
              <a:off x="1266" y="9297"/>
              <a:ext cx="218" cy="131"/>
            </a:xfrm>
            <a:custGeom>
              <a:avLst/>
              <a:gdLst/>
              <a:ahLst/>
              <a:cxnLst>
                <a:cxn ang="0">
                  <a:pos x="98" y="0"/>
                </a:cxn>
                <a:cxn ang="0">
                  <a:pos x="116" y="15"/>
                </a:cxn>
                <a:cxn ang="0">
                  <a:pos x="131" y="15"/>
                </a:cxn>
                <a:cxn ang="0">
                  <a:pos x="149" y="0"/>
                </a:cxn>
                <a:cxn ang="0">
                  <a:pos x="174" y="0"/>
                </a:cxn>
                <a:cxn ang="0">
                  <a:pos x="192" y="11"/>
                </a:cxn>
                <a:cxn ang="0">
                  <a:pos x="200" y="29"/>
                </a:cxn>
                <a:cxn ang="0">
                  <a:pos x="200" y="109"/>
                </a:cxn>
                <a:cxn ang="0">
                  <a:pos x="203" y="117"/>
                </a:cxn>
                <a:cxn ang="0">
                  <a:pos x="214" y="120"/>
                </a:cxn>
                <a:cxn ang="0">
                  <a:pos x="218" y="131"/>
                </a:cxn>
                <a:cxn ang="0">
                  <a:pos x="156" y="124"/>
                </a:cxn>
                <a:cxn ang="0">
                  <a:pos x="167" y="120"/>
                </a:cxn>
                <a:cxn ang="0">
                  <a:pos x="174" y="117"/>
                </a:cxn>
                <a:cxn ang="0">
                  <a:pos x="174" y="44"/>
                </a:cxn>
                <a:cxn ang="0">
                  <a:pos x="171" y="22"/>
                </a:cxn>
                <a:cxn ang="0">
                  <a:pos x="156" y="15"/>
                </a:cxn>
                <a:cxn ang="0">
                  <a:pos x="131" y="22"/>
                </a:cxn>
                <a:cxn ang="0">
                  <a:pos x="123" y="33"/>
                </a:cxn>
                <a:cxn ang="0">
                  <a:pos x="123" y="117"/>
                </a:cxn>
                <a:cxn ang="0">
                  <a:pos x="131" y="120"/>
                </a:cxn>
                <a:cxn ang="0">
                  <a:pos x="141" y="124"/>
                </a:cxn>
                <a:cxn ang="0">
                  <a:pos x="80" y="131"/>
                </a:cxn>
                <a:cxn ang="0">
                  <a:pos x="87" y="124"/>
                </a:cxn>
                <a:cxn ang="0">
                  <a:pos x="94" y="120"/>
                </a:cxn>
                <a:cxn ang="0">
                  <a:pos x="98" y="109"/>
                </a:cxn>
                <a:cxn ang="0">
                  <a:pos x="94" y="33"/>
                </a:cxn>
                <a:cxn ang="0">
                  <a:pos x="83" y="18"/>
                </a:cxn>
                <a:cxn ang="0">
                  <a:pos x="65" y="18"/>
                </a:cxn>
                <a:cxn ang="0">
                  <a:pos x="47" y="29"/>
                </a:cxn>
                <a:cxn ang="0">
                  <a:pos x="43" y="109"/>
                </a:cxn>
                <a:cxn ang="0">
                  <a:pos x="51" y="120"/>
                </a:cxn>
                <a:cxn ang="0">
                  <a:pos x="61" y="124"/>
                </a:cxn>
                <a:cxn ang="0">
                  <a:pos x="0" y="131"/>
                </a:cxn>
                <a:cxn ang="0">
                  <a:pos x="7" y="124"/>
                </a:cxn>
                <a:cxn ang="0">
                  <a:pos x="14" y="120"/>
                </a:cxn>
                <a:cxn ang="0">
                  <a:pos x="18" y="109"/>
                </a:cxn>
                <a:cxn ang="0">
                  <a:pos x="18" y="22"/>
                </a:cxn>
                <a:cxn ang="0">
                  <a:pos x="7" y="15"/>
                </a:cxn>
                <a:cxn ang="0">
                  <a:pos x="0" y="4"/>
                </a:cxn>
                <a:cxn ang="0">
                  <a:pos x="43" y="4"/>
                </a:cxn>
                <a:cxn ang="0">
                  <a:pos x="43" y="22"/>
                </a:cxn>
                <a:cxn ang="0">
                  <a:pos x="61" y="7"/>
                </a:cxn>
                <a:cxn ang="0">
                  <a:pos x="87" y="0"/>
                </a:cxn>
              </a:cxnLst>
              <a:rect l="0" t="0" r="r" b="b"/>
              <a:pathLst>
                <a:path w="218" h="131">
                  <a:moveTo>
                    <a:pt x="87" y="0"/>
                  </a:moveTo>
                  <a:lnTo>
                    <a:pt x="98" y="0"/>
                  </a:lnTo>
                  <a:lnTo>
                    <a:pt x="109" y="7"/>
                  </a:lnTo>
                  <a:lnTo>
                    <a:pt x="116" y="15"/>
                  </a:lnTo>
                  <a:lnTo>
                    <a:pt x="120" y="22"/>
                  </a:lnTo>
                  <a:lnTo>
                    <a:pt x="131" y="15"/>
                  </a:lnTo>
                  <a:lnTo>
                    <a:pt x="138" y="7"/>
                  </a:lnTo>
                  <a:lnTo>
                    <a:pt x="149" y="0"/>
                  </a:lnTo>
                  <a:lnTo>
                    <a:pt x="163" y="0"/>
                  </a:lnTo>
                  <a:lnTo>
                    <a:pt x="174" y="0"/>
                  </a:lnTo>
                  <a:lnTo>
                    <a:pt x="185" y="4"/>
                  </a:lnTo>
                  <a:lnTo>
                    <a:pt x="192" y="11"/>
                  </a:lnTo>
                  <a:lnTo>
                    <a:pt x="196" y="18"/>
                  </a:lnTo>
                  <a:lnTo>
                    <a:pt x="200" y="29"/>
                  </a:lnTo>
                  <a:lnTo>
                    <a:pt x="200" y="44"/>
                  </a:lnTo>
                  <a:lnTo>
                    <a:pt x="200" y="109"/>
                  </a:lnTo>
                  <a:lnTo>
                    <a:pt x="203" y="117"/>
                  </a:lnTo>
                  <a:lnTo>
                    <a:pt x="203" y="117"/>
                  </a:lnTo>
                  <a:lnTo>
                    <a:pt x="207" y="120"/>
                  </a:lnTo>
                  <a:lnTo>
                    <a:pt x="214" y="120"/>
                  </a:lnTo>
                  <a:lnTo>
                    <a:pt x="218" y="124"/>
                  </a:lnTo>
                  <a:lnTo>
                    <a:pt x="218" y="131"/>
                  </a:lnTo>
                  <a:lnTo>
                    <a:pt x="156" y="131"/>
                  </a:lnTo>
                  <a:lnTo>
                    <a:pt x="156" y="124"/>
                  </a:lnTo>
                  <a:lnTo>
                    <a:pt x="163" y="124"/>
                  </a:lnTo>
                  <a:lnTo>
                    <a:pt x="167" y="120"/>
                  </a:lnTo>
                  <a:lnTo>
                    <a:pt x="171" y="120"/>
                  </a:lnTo>
                  <a:lnTo>
                    <a:pt x="174" y="117"/>
                  </a:lnTo>
                  <a:lnTo>
                    <a:pt x="174" y="109"/>
                  </a:lnTo>
                  <a:lnTo>
                    <a:pt x="174" y="44"/>
                  </a:lnTo>
                  <a:lnTo>
                    <a:pt x="174" y="33"/>
                  </a:lnTo>
                  <a:lnTo>
                    <a:pt x="171" y="22"/>
                  </a:lnTo>
                  <a:lnTo>
                    <a:pt x="163" y="18"/>
                  </a:lnTo>
                  <a:lnTo>
                    <a:pt x="156" y="15"/>
                  </a:lnTo>
                  <a:lnTo>
                    <a:pt x="141" y="18"/>
                  </a:lnTo>
                  <a:lnTo>
                    <a:pt x="131" y="22"/>
                  </a:lnTo>
                  <a:lnTo>
                    <a:pt x="127" y="29"/>
                  </a:lnTo>
                  <a:lnTo>
                    <a:pt x="123" y="33"/>
                  </a:lnTo>
                  <a:lnTo>
                    <a:pt x="123" y="109"/>
                  </a:lnTo>
                  <a:lnTo>
                    <a:pt x="123" y="117"/>
                  </a:lnTo>
                  <a:lnTo>
                    <a:pt x="127" y="117"/>
                  </a:lnTo>
                  <a:lnTo>
                    <a:pt x="131" y="120"/>
                  </a:lnTo>
                  <a:lnTo>
                    <a:pt x="134" y="120"/>
                  </a:lnTo>
                  <a:lnTo>
                    <a:pt x="141" y="124"/>
                  </a:lnTo>
                  <a:lnTo>
                    <a:pt x="141" y="131"/>
                  </a:lnTo>
                  <a:lnTo>
                    <a:pt x="80" y="131"/>
                  </a:lnTo>
                  <a:lnTo>
                    <a:pt x="80" y="124"/>
                  </a:lnTo>
                  <a:lnTo>
                    <a:pt x="87" y="124"/>
                  </a:lnTo>
                  <a:lnTo>
                    <a:pt x="91" y="120"/>
                  </a:lnTo>
                  <a:lnTo>
                    <a:pt x="94" y="120"/>
                  </a:lnTo>
                  <a:lnTo>
                    <a:pt x="94" y="117"/>
                  </a:lnTo>
                  <a:lnTo>
                    <a:pt x="98" y="109"/>
                  </a:lnTo>
                  <a:lnTo>
                    <a:pt x="98" y="44"/>
                  </a:lnTo>
                  <a:lnTo>
                    <a:pt x="94" y="33"/>
                  </a:lnTo>
                  <a:lnTo>
                    <a:pt x="91" y="22"/>
                  </a:lnTo>
                  <a:lnTo>
                    <a:pt x="83" y="18"/>
                  </a:lnTo>
                  <a:lnTo>
                    <a:pt x="76" y="15"/>
                  </a:lnTo>
                  <a:lnTo>
                    <a:pt x="65" y="18"/>
                  </a:lnTo>
                  <a:lnTo>
                    <a:pt x="54" y="22"/>
                  </a:lnTo>
                  <a:lnTo>
                    <a:pt x="47" y="29"/>
                  </a:lnTo>
                  <a:lnTo>
                    <a:pt x="43" y="33"/>
                  </a:lnTo>
                  <a:lnTo>
                    <a:pt x="43" y="109"/>
                  </a:lnTo>
                  <a:lnTo>
                    <a:pt x="47" y="117"/>
                  </a:lnTo>
                  <a:lnTo>
                    <a:pt x="51" y="120"/>
                  </a:lnTo>
                  <a:lnTo>
                    <a:pt x="58" y="120"/>
                  </a:lnTo>
                  <a:lnTo>
                    <a:pt x="61" y="124"/>
                  </a:lnTo>
                  <a:lnTo>
                    <a:pt x="61" y="131"/>
                  </a:lnTo>
                  <a:lnTo>
                    <a:pt x="0" y="131"/>
                  </a:lnTo>
                  <a:lnTo>
                    <a:pt x="0" y="124"/>
                  </a:lnTo>
                  <a:lnTo>
                    <a:pt x="7" y="124"/>
                  </a:lnTo>
                  <a:lnTo>
                    <a:pt x="11" y="120"/>
                  </a:lnTo>
                  <a:lnTo>
                    <a:pt x="14" y="120"/>
                  </a:lnTo>
                  <a:lnTo>
                    <a:pt x="18" y="117"/>
                  </a:lnTo>
                  <a:lnTo>
                    <a:pt x="18" y="109"/>
                  </a:lnTo>
                  <a:lnTo>
                    <a:pt x="18" y="29"/>
                  </a:lnTo>
                  <a:lnTo>
                    <a:pt x="18" y="22"/>
                  </a:lnTo>
                  <a:lnTo>
                    <a:pt x="11" y="18"/>
                  </a:lnTo>
                  <a:lnTo>
                    <a:pt x="7" y="15"/>
                  </a:lnTo>
                  <a:lnTo>
                    <a:pt x="0" y="15"/>
                  </a:lnTo>
                  <a:lnTo>
                    <a:pt x="0" y="4"/>
                  </a:lnTo>
                  <a:lnTo>
                    <a:pt x="40" y="0"/>
                  </a:lnTo>
                  <a:lnTo>
                    <a:pt x="43" y="4"/>
                  </a:lnTo>
                  <a:lnTo>
                    <a:pt x="43" y="22"/>
                  </a:lnTo>
                  <a:lnTo>
                    <a:pt x="43" y="22"/>
                  </a:lnTo>
                  <a:lnTo>
                    <a:pt x="51" y="15"/>
                  </a:lnTo>
                  <a:lnTo>
                    <a:pt x="61" y="7"/>
                  </a:lnTo>
                  <a:lnTo>
                    <a:pt x="72" y="0"/>
                  </a:lnTo>
                  <a:lnTo>
                    <a:pt x="87"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88992" name="Freeform 224"/>
            <p:cNvSpPr>
              <a:spLocks noEditPoints="1"/>
            </p:cNvSpPr>
            <p:nvPr/>
          </p:nvSpPr>
          <p:spPr bwMode="auto">
            <a:xfrm>
              <a:off x="1266" y="10429"/>
              <a:ext cx="189" cy="185"/>
            </a:xfrm>
            <a:custGeom>
              <a:avLst/>
              <a:gdLst/>
              <a:ahLst/>
              <a:cxnLst>
                <a:cxn ang="0">
                  <a:pos x="87" y="40"/>
                </a:cxn>
                <a:cxn ang="0">
                  <a:pos x="61" y="109"/>
                </a:cxn>
                <a:cxn ang="0">
                  <a:pos x="116" y="109"/>
                </a:cxn>
                <a:cxn ang="0">
                  <a:pos x="87" y="40"/>
                </a:cxn>
                <a:cxn ang="0">
                  <a:pos x="91" y="0"/>
                </a:cxn>
                <a:cxn ang="0">
                  <a:pos x="101" y="0"/>
                </a:cxn>
                <a:cxn ang="0">
                  <a:pos x="163" y="156"/>
                </a:cxn>
                <a:cxn ang="0">
                  <a:pos x="167" y="167"/>
                </a:cxn>
                <a:cxn ang="0">
                  <a:pos x="174" y="171"/>
                </a:cxn>
                <a:cxn ang="0">
                  <a:pos x="181" y="174"/>
                </a:cxn>
                <a:cxn ang="0">
                  <a:pos x="189" y="174"/>
                </a:cxn>
                <a:cxn ang="0">
                  <a:pos x="189" y="185"/>
                </a:cxn>
                <a:cxn ang="0">
                  <a:pos x="112" y="185"/>
                </a:cxn>
                <a:cxn ang="0">
                  <a:pos x="112" y="174"/>
                </a:cxn>
                <a:cxn ang="0">
                  <a:pos x="123" y="174"/>
                </a:cxn>
                <a:cxn ang="0">
                  <a:pos x="131" y="174"/>
                </a:cxn>
                <a:cxn ang="0">
                  <a:pos x="134" y="171"/>
                </a:cxn>
                <a:cxn ang="0">
                  <a:pos x="138" y="167"/>
                </a:cxn>
                <a:cxn ang="0">
                  <a:pos x="138" y="167"/>
                </a:cxn>
                <a:cxn ang="0">
                  <a:pos x="134" y="164"/>
                </a:cxn>
                <a:cxn ang="0">
                  <a:pos x="120" y="120"/>
                </a:cxn>
                <a:cxn ang="0">
                  <a:pos x="54" y="120"/>
                </a:cxn>
                <a:cxn ang="0">
                  <a:pos x="54" y="131"/>
                </a:cxn>
                <a:cxn ang="0">
                  <a:pos x="51" y="138"/>
                </a:cxn>
                <a:cxn ang="0">
                  <a:pos x="47" y="149"/>
                </a:cxn>
                <a:cxn ang="0">
                  <a:pos x="43" y="160"/>
                </a:cxn>
                <a:cxn ang="0">
                  <a:pos x="43" y="164"/>
                </a:cxn>
                <a:cxn ang="0">
                  <a:pos x="43" y="171"/>
                </a:cxn>
                <a:cxn ang="0">
                  <a:pos x="51" y="171"/>
                </a:cxn>
                <a:cxn ang="0">
                  <a:pos x="61" y="174"/>
                </a:cxn>
                <a:cxn ang="0">
                  <a:pos x="69" y="174"/>
                </a:cxn>
                <a:cxn ang="0">
                  <a:pos x="69" y="185"/>
                </a:cxn>
                <a:cxn ang="0">
                  <a:pos x="0" y="185"/>
                </a:cxn>
                <a:cxn ang="0">
                  <a:pos x="0" y="174"/>
                </a:cxn>
                <a:cxn ang="0">
                  <a:pos x="7" y="174"/>
                </a:cxn>
                <a:cxn ang="0">
                  <a:pos x="18" y="171"/>
                </a:cxn>
                <a:cxn ang="0">
                  <a:pos x="25" y="164"/>
                </a:cxn>
                <a:cxn ang="0">
                  <a:pos x="32" y="153"/>
                </a:cxn>
                <a:cxn ang="0">
                  <a:pos x="61" y="76"/>
                </a:cxn>
                <a:cxn ang="0">
                  <a:pos x="91" y="0"/>
                </a:cxn>
              </a:cxnLst>
              <a:rect l="0" t="0" r="r" b="b"/>
              <a:pathLst>
                <a:path w="189" h="185">
                  <a:moveTo>
                    <a:pt x="87" y="40"/>
                  </a:moveTo>
                  <a:lnTo>
                    <a:pt x="61" y="109"/>
                  </a:lnTo>
                  <a:lnTo>
                    <a:pt x="116" y="109"/>
                  </a:lnTo>
                  <a:lnTo>
                    <a:pt x="87" y="40"/>
                  </a:lnTo>
                  <a:close/>
                  <a:moveTo>
                    <a:pt x="91" y="0"/>
                  </a:moveTo>
                  <a:lnTo>
                    <a:pt x="101" y="0"/>
                  </a:lnTo>
                  <a:lnTo>
                    <a:pt x="163" y="156"/>
                  </a:lnTo>
                  <a:lnTo>
                    <a:pt x="167" y="167"/>
                  </a:lnTo>
                  <a:lnTo>
                    <a:pt x="174" y="171"/>
                  </a:lnTo>
                  <a:lnTo>
                    <a:pt x="181" y="174"/>
                  </a:lnTo>
                  <a:lnTo>
                    <a:pt x="189" y="174"/>
                  </a:lnTo>
                  <a:lnTo>
                    <a:pt x="189" y="185"/>
                  </a:lnTo>
                  <a:lnTo>
                    <a:pt x="112" y="185"/>
                  </a:lnTo>
                  <a:lnTo>
                    <a:pt x="112" y="174"/>
                  </a:lnTo>
                  <a:lnTo>
                    <a:pt x="123" y="174"/>
                  </a:lnTo>
                  <a:lnTo>
                    <a:pt x="131" y="174"/>
                  </a:lnTo>
                  <a:lnTo>
                    <a:pt x="134" y="171"/>
                  </a:lnTo>
                  <a:lnTo>
                    <a:pt x="138" y="167"/>
                  </a:lnTo>
                  <a:lnTo>
                    <a:pt x="138" y="167"/>
                  </a:lnTo>
                  <a:lnTo>
                    <a:pt x="134" y="164"/>
                  </a:lnTo>
                  <a:lnTo>
                    <a:pt x="120" y="120"/>
                  </a:lnTo>
                  <a:lnTo>
                    <a:pt x="54" y="120"/>
                  </a:lnTo>
                  <a:lnTo>
                    <a:pt x="54" y="131"/>
                  </a:lnTo>
                  <a:lnTo>
                    <a:pt x="51" y="138"/>
                  </a:lnTo>
                  <a:lnTo>
                    <a:pt x="47" y="149"/>
                  </a:lnTo>
                  <a:lnTo>
                    <a:pt x="43" y="160"/>
                  </a:lnTo>
                  <a:lnTo>
                    <a:pt x="43" y="164"/>
                  </a:lnTo>
                  <a:lnTo>
                    <a:pt x="43" y="171"/>
                  </a:lnTo>
                  <a:lnTo>
                    <a:pt x="51" y="171"/>
                  </a:lnTo>
                  <a:lnTo>
                    <a:pt x="61" y="174"/>
                  </a:lnTo>
                  <a:lnTo>
                    <a:pt x="69" y="174"/>
                  </a:lnTo>
                  <a:lnTo>
                    <a:pt x="69" y="185"/>
                  </a:lnTo>
                  <a:lnTo>
                    <a:pt x="0" y="185"/>
                  </a:lnTo>
                  <a:lnTo>
                    <a:pt x="0" y="174"/>
                  </a:lnTo>
                  <a:lnTo>
                    <a:pt x="7" y="174"/>
                  </a:lnTo>
                  <a:lnTo>
                    <a:pt x="18" y="171"/>
                  </a:lnTo>
                  <a:lnTo>
                    <a:pt x="25" y="164"/>
                  </a:lnTo>
                  <a:lnTo>
                    <a:pt x="32" y="153"/>
                  </a:lnTo>
                  <a:lnTo>
                    <a:pt x="61" y="76"/>
                  </a:lnTo>
                  <a:lnTo>
                    <a:pt x="91"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88993" name="Freeform 225"/>
            <p:cNvSpPr>
              <a:spLocks noEditPoints="1"/>
            </p:cNvSpPr>
            <p:nvPr/>
          </p:nvSpPr>
          <p:spPr bwMode="auto">
            <a:xfrm>
              <a:off x="1455" y="10483"/>
              <a:ext cx="138" cy="190"/>
            </a:xfrm>
            <a:custGeom>
              <a:avLst/>
              <a:gdLst/>
              <a:ahLst/>
              <a:cxnLst>
                <a:cxn ang="0">
                  <a:pos x="65" y="15"/>
                </a:cxn>
                <a:cxn ang="0">
                  <a:pos x="43" y="29"/>
                </a:cxn>
                <a:cxn ang="0">
                  <a:pos x="47" y="110"/>
                </a:cxn>
                <a:cxn ang="0">
                  <a:pos x="62" y="124"/>
                </a:cxn>
                <a:cxn ang="0">
                  <a:pos x="76" y="124"/>
                </a:cxn>
                <a:cxn ang="0">
                  <a:pos x="87" y="120"/>
                </a:cxn>
                <a:cxn ang="0">
                  <a:pos x="102" y="110"/>
                </a:cxn>
                <a:cxn ang="0">
                  <a:pos x="109" y="91"/>
                </a:cxn>
                <a:cxn ang="0">
                  <a:pos x="109" y="69"/>
                </a:cxn>
                <a:cxn ang="0">
                  <a:pos x="105" y="40"/>
                </a:cxn>
                <a:cxn ang="0">
                  <a:pos x="98" y="26"/>
                </a:cxn>
                <a:cxn ang="0">
                  <a:pos x="83" y="15"/>
                </a:cxn>
                <a:cxn ang="0">
                  <a:pos x="83" y="0"/>
                </a:cxn>
                <a:cxn ang="0">
                  <a:pos x="105" y="4"/>
                </a:cxn>
                <a:cxn ang="0">
                  <a:pos x="120" y="19"/>
                </a:cxn>
                <a:cxn ang="0">
                  <a:pos x="134" y="40"/>
                </a:cxn>
                <a:cxn ang="0">
                  <a:pos x="138" y="66"/>
                </a:cxn>
                <a:cxn ang="0">
                  <a:pos x="131" y="95"/>
                </a:cxn>
                <a:cxn ang="0">
                  <a:pos x="120" y="117"/>
                </a:cxn>
                <a:cxn ang="0">
                  <a:pos x="98" y="131"/>
                </a:cxn>
                <a:cxn ang="0">
                  <a:pos x="76" y="135"/>
                </a:cxn>
                <a:cxn ang="0">
                  <a:pos x="58" y="131"/>
                </a:cxn>
                <a:cxn ang="0">
                  <a:pos x="47" y="124"/>
                </a:cxn>
                <a:cxn ang="0">
                  <a:pos x="43" y="164"/>
                </a:cxn>
                <a:cxn ang="0">
                  <a:pos x="51" y="175"/>
                </a:cxn>
                <a:cxn ang="0">
                  <a:pos x="62" y="179"/>
                </a:cxn>
                <a:cxn ang="0">
                  <a:pos x="69" y="190"/>
                </a:cxn>
                <a:cxn ang="0">
                  <a:pos x="0" y="179"/>
                </a:cxn>
                <a:cxn ang="0">
                  <a:pos x="14" y="179"/>
                </a:cxn>
                <a:cxn ang="0">
                  <a:pos x="18" y="175"/>
                </a:cxn>
                <a:cxn ang="0">
                  <a:pos x="22" y="29"/>
                </a:cxn>
                <a:cxn ang="0">
                  <a:pos x="14" y="15"/>
                </a:cxn>
                <a:cxn ang="0">
                  <a:pos x="0" y="11"/>
                </a:cxn>
                <a:cxn ang="0">
                  <a:pos x="43" y="0"/>
                </a:cxn>
                <a:cxn ang="0">
                  <a:pos x="43" y="19"/>
                </a:cxn>
                <a:cxn ang="0">
                  <a:pos x="54" y="11"/>
                </a:cxn>
                <a:cxn ang="0">
                  <a:pos x="72" y="0"/>
                </a:cxn>
              </a:cxnLst>
              <a:rect l="0" t="0" r="r" b="b"/>
              <a:pathLst>
                <a:path w="138" h="190">
                  <a:moveTo>
                    <a:pt x="72" y="15"/>
                  </a:moveTo>
                  <a:lnTo>
                    <a:pt x="65" y="15"/>
                  </a:lnTo>
                  <a:lnTo>
                    <a:pt x="58" y="19"/>
                  </a:lnTo>
                  <a:lnTo>
                    <a:pt x="43" y="29"/>
                  </a:lnTo>
                  <a:lnTo>
                    <a:pt x="43" y="102"/>
                  </a:lnTo>
                  <a:lnTo>
                    <a:pt x="47" y="110"/>
                  </a:lnTo>
                  <a:lnTo>
                    <a:pt x="54" y="117"/>
                  </a:lnTo>
                  <a:lnTo>
                    <a:pt x="62" y="124"/>
                  </a:lnTo>
                  <a:lnTo>
                    <a:pt x="69" y="124"/>
                  </a:lnTo>
                  <a:lnTo>
                    <a:pt x="76" y="124"/>
                  </a:lnTo>
                  <a:lnTo>
                    <a:pt x="83" y="124"/>
                  </a:lnTo>
                  <a:lnTo>
                    <a:pt x="87" y="120"/>
                  </a:lnTo>
                  <a:lnTo>
                    <a:pt x="94" y="117"/>
                  </a:lnTo>
                  <a:lnTo>
                    <a:pt x="102" y="110"/>
                  </a:lnTo>
                  <a:lnTo>
                    <a:pt x="105" y="102"/>
                  </a:lnTo>
                  <a:lnTo>
                    <a:pt x="109" y="91"/>
                  </a:lnTo>
                  <a:lnTo>
                    <a:pt x="109" y="80"/>
                  </a:lnTo>
                  <a:lnTo>
                    <a:pt x="109" y="69"/>
                  </a:lnTo>
                  <a:lnTo>
                    <a:pt x="109" y="48"/>
                  </a:lnTo>
                  <a:lnTo>
                    <a:pt x="105" y="40"/>
                  </a:lnTo>
                  <a:lnTo>
                    <a:pt x="102" y="29"/>
                  </a:lnTo>
                  <a:lnTo>
                    <a:pt x="98" y="26"/>
                  </a:lnTo>
                  <a:lnTo>
                    <a:pt x="91" y="19"/>
                  </a:lnTo>
                  <a:lnTo>
                    <a:pt x="83" y="15"/>
                  </a:lnTo>
                  <a:lnTo>
                    <a:pt x="72" y="15"/>
                  </a:lnTo>
                  <a:close/>
                  <a:moveTo>
                    <a:pt x="83" y="0"/>
                  </a:moveTo>
                  <a:lnTo>
                    <a:pt x="94" y="0"/>
                  </a:lnTo>
                  <a:lnTo>
                    <a:pt x="105" y="4"/>
                  </a:lnTo>
                  <a:lnTo>
                    <a:pt x="112" y="11"/>
                  </a:lnTo>
                  <a:lnTo>
                    <a:pt x="120" y="19"/>
                  </a:lnTo>
                  <a:lnTo>
                    <a:pt x="127" y="29"/>
                  </a:lnTo>
                  <a:lnTo>
                    <a:pt x="134" y="40"/>
                  </a:lnTo>
                  <a:lnTo>
                    <a:pt x="134" y="51"/>
                  </a:lnTo>
                  <a:lnTo>
                    <a:pt x="138" y="66"/>
                  </a:lnTo>
                  <a:lnTo>
                    <a:pt x="134" y="80"/>
                  </a:lnTo>
                  <a:lnTo>
                    <a:pt x="131" y="95"/>
                  </a:lnTo>
                  <a:lnTo>
                    <a:pt x="127" y="106"/>
                  </a:lnTo>
                  <a:lnTo>
                    <a:pt x="120" y="117"/>
                  </a:lnTo>
                  <a:lnTo>
                    <a:pt x="109" y="124"/>
                  </a:lnTo>
                  <a:lnTo>
                    <a:pt x="98" y="131"/>
                  </a:lnTo>
                  <a:lnTo>
                    <a:pt x="87" y="135"/>
                  </a:lnTo>
                  <a:lnTo>
                    <a:pt x="76" y="135"/>
                  </a:lnTo>
                  <a:lnTo>
                    <a:pt x="65" y="135"/>
                  </a:lnTo>
                  <a:lnTo>
                    <a:pt x="58" y="131"/>
                  </a:lnTo>
                  <a:lnTo>
                    <a:pt x="51" y="128"/>
                  </a:lnTo>
                  <a:lnTo>
                    <a:pt x="47" y="124"/>
                  </a:lnTo>
                  <a:lnTo>
                    <a:pt x="43" y="124"/>
                  </a:lnTo>
                  <a:lnTo>
                    <a:pt x="43" y="164"/>
                  </a:lnTo>
                  <a:lnTo>
                    <a:pt x="47" y="171"/>
                  </a:lnTo>
                  <a:lnTo>
                    <a:pt x="51" y="175"/>
                  </a:lnTo>
                  <a:lnTo>
                    <a:pt x="51" y="175"/>
                  </a:lnTo>
                  <a:lnTo>
                    <a:pt x="62" y="179"/>
                  </a:lnTo>
                  <a:lnTo>
                    <a:pt x="69" y="179"/>
                  </a:lnTo>
                  <a:lnTo>
                    <a:pt x="69" y="190"/>
                  </a:lnTo>
                  <a:lnTo>
                    <a:pt x="0" y="190"/>
                  </a:lnTo>
                  <a:lnTo>
                    <a:pt x="0" y="179"/>
                  </a:lnTo>
                  <a:lnTo>
                    <a:pt x="7" y="179"/>
                  </a:lnTo>
                  <a:lnTo>
                    <a:pt x="14" y="179"/>
                  </a:lnTo>
                  <a:lnTo>
                    <a:pt x="18" y="175"/>
                  </a:lnTo>
                  <a:lnTo>
                    <a:pt x="18" y="175"/>
                  </a:lnTo>
                  <a:lnTo>
                    <a:pt x="22" y="168"/>
                  </a:lnTo>
                  <a:lnTo>
                    <a:pt x="22" y="29"/>
                  </a:lnTo>
                  <a:lnTo>
                    <a:pt x="18" y="22"/>
                  </a:lnTo>
                  <a:lnTo>
                    <a:pt x="14" y="15"/>
                  </a:lnTo>
                  <a:lnTo>
                    <a:pt x="7" y="15"/>
                  </a:lnTo>
                  <a:lnTo>
                    <a:pt x="0" y="11"/>
                  </a:lnTo>
                  <a:lnTo>
                    <a:pt x="0" y="4"/>
                  </a:lnTo>
                  <a:lnTo>
                    <a:pt x="43" y="0"/>
                  </a:lnTo>
                  <a:lnTo>
                    <a:pt x="43" y="4"/>
                  </a:lnTo>
                  <a:lnTo>
                    <a:pt x="43" y="19"/>
                  </a:lnTo>
                  <a:lnTo>
                    <a:pt x="47" y="19"/>
                  </a:lnTo>
                  <a:lnTo>
                    <a:pt x="54" y="11"/>
                  </a:lnTo>
                  <a:lnTo>
                    <a:pt x="62" y="4"/>
                  </a:lnTo>
                  <a:lnTo>
                    <a:pt x="72" y="0"/>
                  </a:lnTo>
                  <a:lnTo>
                    <a:pt x="83"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88994" name="Freeform 226"/>
            <p:cNvSpPr>
              <a:spLocks noEditPoints="1"/>
            </p:cNvSpPr>
            <p:nvPr/>
          </p:nvSpPr>
          <p:spPr bwMode="auto">
            <a:xfrm>
              <a:off x="1607" y="10483"/>
              <a:ext cx="139" cy="190"/>
            </a:xfrm>
            <a:custGeom>
              <a:avLst/>
              <a:gdLst/>
              <a:ahLst/>
              <a:cxnLst>
                <a:cxn ang="0">
                  <a:pos x="62" y="15"/>
                </a:cxn>
                <a:cxn ang="0">
                  <a:pos x="44" y="29"/>
                </a:cxn>
                <a:cxn ang="0">
                  <a:pos x="48" y="110"/>
                </a:cxn>
                <a:cxn ang="0">
                  <a:pos x="62" y="124"/>
                </a:cxn>
                <a:cxn ang="0">
                  <a:pos x="73" y="124"/>
                </a:cxn>
                <a:cxn ang="0">
                  <a:pos x="88" y="120"/>
                </a:cxn>
                <a:cxn ang="0">
                  <a:pos x="99" y="110"/>
                </a:cxn>
                <a:cxn ang="0">
                  <a:pos x="106" y="91"/>
                </a:cxn>
                <a:cxn ang="0">
                  <a:pos x="110" y="69"/>
                </a:cxn>
                <a:cxn ang="0">
                  <a:pos x="106" y="40"/>
                </a:cxn>
                <a:cxn ang="0">
                  <a:pos x="95" y="26"/>
                </a:cxn>
                <a:cxn ang="0">
                  <a:pos x="81" y="15"/>
                </a:cxn>
                <a:cxn ang="0">
                  <a:pos x="81" y="0"/>
                </a:cxn>
                <a:cxn ang="0">
                  <a:pos x="102" y="4"/>
                </a:cxn>
                <a:cxn ang="0">
                  <a:pos x="121" y="19"/>
                </a:cxn>
                <a:cxn ang="0">
                  <a:pos x="131" y="40"/>
                </a:cxn>
                <a:cxn ang="0">
                  <a:pos x="139" y="66"/>
                </a:cxn>
                <a:cxn ang="0">
                  <a:pos x="131" y="95"/>
                </a:cxn>
                <a:cxn ang="0">
                  <a:pos x="117" y="117"/>
                </a:cxn>
                <a:cxn ang="0">
                  <a:pos x="99" y="131"/>
                </a:cxn>
                <a:cxn ang="0">
                  <a:pos x="77" y="135"/>
                </a:cxn>
                <a:cxn ang="0">
                  <a:pos x="59" y="131"/>
                </a:cxn>
                <a:cxn ang="0">
                  <a:pos x="44" y="124"/>
                </a:cxn>
                <a:cxn ang="0">
                  <a:pos x="44" y="164"/>
                </a:cxn>
                <a:cxn ang="0">
                  <a:pos x="48" y="175"/>
                </a:cxn>
                <a:cxn ang="0">
                  <a:pos x="62" y="179"/>
                </a:cxn>
                <a:cxn ang="0">
                  <a:pos x="70" y="190"/>
                </a:cxn>
                <a:cxn ang="0">
                  <a:pos x="0" y="179"/>
                </a:cxn>
                <a:cxn ang="0">
                  <a:pos x="15" y="179"/>
                </a:cxn>
                <a:cxn ang="0">
                  <a:pos x="19" y="175"/>
                </a:cxn>
                <a:cxn ang="0">
                  <a:pos x="19" y="29"/>
                </a:cxn>
                <a:cxn ang="0">
                  <a:pos x="15" y="15"/>
                </a:cxn>
                <a:cxn ang="0">
                  <a:pos x="0" y="11"/>
                </a:cxn>
                <a:cxn ang="0">
                  <a:pos x="44" y="0"/>
                </a:cxn>
                <a:cxn ang="0">
                  <a:pos x="44" y="19"/>
                </a:cxn>
                <a:cxn ang="0">
                  <a:pos x="51" y="11"/>
                </a:cxn>
                <a:cxn ang="0">
                  <a:pos x="73" y="0"/>
                </a:cxn>
              </a:cxnLst>
              <a:rect l="0" t="0" r="r" b="b"/>
              <a:pathLst>
                <a:path w="139" h="190">
                  <a:moveTo>
                    <a:pt x="73" y="15"/>
                  </a:moveTo>
                  <a:lnTo>
                    <a:pt x="62" y="15"/>
                  </a:lnTo>
                  <a:lnTo>
                    <a:pt x="55" y="19"/>
                  </a:lnTo>
                  <a:lnTo>
                    <a:pt x="44" y="29"/>
                  </a:lnTo>
                  <a:lnTo>
                    <a:pt x="44" y="102"/>
                  </a:lnTo>
                  <a:lnTo>
                    <a:pt x="48" y="110"/>
                  </a:lnTo>
                  <a:lnTo>
                    <a:pt x="55" y="117"/>
                  </a:lnTo>
                  <a:lnTo>
                    <a:pt x="62" y="124"/>
                  </a:lnTo>
                  <a:lnTo>
                    <a:pt x="70" y="124"/>
                  </a:lnTo>
                  <a:lnTo>
                    <a:pt x="73" y="124"/>
                  </a:lnTo>
                  <a:lnTo>
                    <a:pt x="81" y="124"/>
                  </a:lnTo>
                  <a:lnTo>
                    <a:pt x="88" y="120"/>
                  </a:lnTo>
                  <a:lnTo>
                    <a:pt x="95" y="117"/>
                  </a:lnTo>
                  <a:lnTo>
                    <a:pt x="99" y="110"/>
                  </a:lnTo>
                  <a:lnTo>
                    <a:pt x="106" y="102"/>
                  </a:lnTo>
                  <a:lnTo>
                    <a:pt x="106" y="91"/>
                  </a:lnTo>
                  <a:lnTo>
                    <a:pt x="110" y="80"/>
                  </a:lnTo>
                  <a:lnTo>
                    <a:pt x="110" y="69"/>
                  </a:lnTo>
                  <a:lnTo>
                    <a:pt x="106" y="48"/>
                  </a:lnTo>
                  <a:lnTo>
                    <a:pt x="106" y="40"/>
                  </a:lnTo>
                  <a:lnTo>
                    <a:pt x="102" y="29"/>
                  </a:lnTo>
                  <a:lnTo>
                    <a:pt x="95" y="26"/>
                  </a:lnTo>
                  <a:lnTo>
                    <a:pt x="91" y="19"/>
                  </a:lnTo>
                  <a:lnTo>
                    <a:pt x="81" y="15"/>
                  </a:lnTo>
                  <a:lnTo>
                    <a:pt x="73" y="15"/>
                  </a:lnTo>
                  <a:close/>
                  <a:moveTo>
                    <a:pt x="81" y="0"/>
                  </a:moveTo>
                  <a:lnTo>
                    <a:pt x="95" y="0"/>
                  </a:lnTo>
                  <a:lnTo>
                    <a:pt x="102" y="4"/>
                  </a:lnTo>
                  <a:lnTo>
                    <a:pt x="113" y="11"/>
                  </a:lnTo>
                  <a:lnTo>
                    <a:pt x="121" y="19"/>
                  </a:lnTo>
                  <a:lnTo>
                    <a:pt x="128" y="29"/>
                  </a:lnTo>
                  <a:lnTo>
                    <a:pt x="131" y="40"/>
                  </a:lnTo>
                  <a:lnTo>
                    <a:pt x="135" y="51"/>
                  </a:lnTo>
                  <a:lnTo>
                    <a:pt x="139" y="66"/>
                  </a:lnTo>
                  <a:lnTo>
                    <a:pt x="135" y="80"/>
                  </a:lnTo>
                  <a:lnTo>
                    <a:pt x="131" y="95"/>
                  </a:lnTo>
                  <a:lnTo>
                    <a:pt x="128" y="106"/>
                  </a:lnTo>
                  <a:lnTo>
                    <a:pt x="117" y="117"/>
                  </a:lnTo>
                  <a:lnTo>
                    <a:pt x="110" y="124"/>
                  </a:lnTo>
                  <a:lnTo>
                    <a:pt x="99" y="131"/>
                  </a:lnTo>
                  <a:lnTo>
                    <a:pt x="88" y="135"/>
                  </a:lnTo>
                  <a:lnTo>
                    <a:pt x="77" y="135"/>
                  </a:lnTo>
                  <a:lnTo>
                    <a:pt x="66" y="135"/>
                  </a:lnTo>
                  <a:lnTo>
                    <a:pt x="59" y="131"/>
                  </a:lnTo>
                  <a:lnTo>
                    <a:pt x="51" y="128"/>
                  </a:lnTo>
                  <a:lnTo>
                    <a:pt x="44" y="124"/>
                  </a:lnTo>
                  <a:lnTo>
                    <a:pt x="44" y="124"/>
                  </a:lnTo>
                  <a:lnTo>
                    <a:pt x="44" y="164"/>
                  </a:lnTo>
                  <a:lnTo>
                    <a:pt x="48" y="171"/>
                  </a:lnTo>
                  <a:lnTo>
                    <a:pt x="48" y="175"/>
                  </a:lnTo>
                  <a:lnTo>
                    <a:pt x="51" y="175"/>
                  </a:lnTo>
                  <a:lnTo>
                    <a:pt x="62" y="179"/>
                  </a:lnTo>
                  <a:lnTo>
                    <a:pt x="70" y="179"/>
                  </a:lnTo>
                  <a:lnTo>
                    <a:pt x="70" y="190"/>
                  </a:lnTo>
                  <a:lnTo>
                    <a:pt x="0" y="190"/>
                  </a:lnTo>
                  <a:lnTo>
                    <a:pt x="0" y="179"/>
                  </a:lnTo>
                  <a:lnTo>
                    <a:pt x="8" y="179"/>
                  </a:lnTo>
                  <a:lnTo>
                    <a:pt x="15" y="179"/>
                  </a:lnTo>
                  <a:lnTo>
                    <a:pt x="15" y="175"/>
                  </a:lnTo>
                  <a:lnTo>
                    <a:pt x="19" y="175"/>
                  </a:lnTo>
                  <a:lnTo>
                    <a:pt x="19" y="168"/>
                  </a:lnTo>
                  <a:lnTo>
                    <a:pt x="19" y="29"/>
                  </a:lnTo>
                  <a:lnTo>
                    <a:pt x="19" y="22"/>
                  </a:lnTo>
                  <a:lnTo>
                    <a:pt x="15" y="15"/>
                  </a:lnTo>
                  <a:lnTo>
                    <a:pt x="8" y="15"/>
                  </a:lnTo>
                  <a:lnTo>
                    <a:pt x="0" y="11"/>
                  </a:lnTo>
                  <a:lnTo>
                    <a:pt x="0" y="4"/>
                  </a:lnTo>
                  <a:lnTo>
                    <a:pt x="44" y="0"/>
                  </a:lnTo>
                  <a:lnTo>
                    <a:pt x="44" y="4"/>
                  </a:lnTo>
                  <a:lnTo>
                    <a:pt x="44" y="19"/>
                  </a:lnTo>
                  <a:lnTo>
                    <a:pt x="44" y="19"/>
                  </a:lnTo>
                  <a:lnTo>
                    <a:pt x="51" y="11"/>
                  </a:lnTo>
                  <a:lnTo>
                    <a:pt x="62" y="4"/>
                  </a:lnTo>
                  <a:lnTo>
                    <a:pt x="73" y="0"/>
                  </a:lnTo>
                  <a:lnTo>
                    <a:pt x="81"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88995" name="Freeform 227"/>
            <p:cNvSpPr>
              <a:spLocks noEditPoints="1"/>
            </p:cNvSpPr>
            <p:nvPr/>
          </p:nvSpPr>
          <p:spPr bwMode="auto">
            <a:xfrm>
              <a:off x="1764" y="10483"/>
              <a:ext cx="113" cy="135"/>
            </a:xfrm>
            <a:custGeom>
              <a:avLst/>
              <a:gdLst/>
              <a:ahLst/>
              <a:cxnLst>
                <a:cxn ang="0">
                  <a:pos x="58" y="8"/>
                </a:cxn>
                <a:cxn ang="0">
                  <a:pos x="47" y="11"/>
                </a:cxn>
                <a:cxn ang="0">
                  <a:pos x="40" y="15"/>
                </a:cxn>
                <a:cxn ang="0">
                  <a:pos x="33" y="22"/>
                </a:cxn>
                <a:cxn ang="0">
                  <a:pos x="29" y="29"/>
                </a:cxn>
                <a:cxn ang="0">
                  <a:pos x="25" y="40"/>
                </a:cxn>
                <a:cxn ang="0">
                  <a:pos x="25" y="51"/>
                </a:cxn>
                <a:cxn ang="0">
                  <a:pos x="84" y="51"/>
                </a:cxn>
                <a:cxn ang="0">
                  <a:pos x="84" y="37"/>
                </a:cxn>
                <a:cxn ang="0">
                  <a:pos x="80" y="29"/>
                </a:cxn>
                <a:cxn ang="0">
                  <a:pos x="80" y="22"/>
                </a:cxn>
                <a:cxn ang="0">
                  <a:pos x="76" y="19"/>
                </a:cxn>
                <a:cxn ang="0">
                  <a:pos x="69" y="15"/>
                </a:cxn>
                <a:cxn ang="0">
                  <a:pos x="65" y="11"/>
                </a:cxn>
                <a:cxn ang="0">
                  <a:pos x="58" y="8"/>
                </a:cxn>
                <a:cxn ang="0">
                  <a:pos x="58" y="0"/>
                </a:cxn>
                <a:cxn ang="0">
                  <a:pos x="69" y="0"/>
                </a:cxn>
                <a:cxn ang="0">
                  <a:pos x="80" y="4"/>
                </a:cxn>
                <a:cxn ang="0">
                  <a:pos x="91" y="8"/>
                </a:cxn>
                <a:cxn ang="0">
                  <a:pos x="98" y="15"/>
                </a:cxn>
                <a:cxn ang="0">
                  <a:pos x="102" y="22"/>
                </a:cxn>
                <a:cxn ang="0">
                  <a:pos x="105" y="33"/>
                </a:cxn>
                <a:cxn ang="0">
                  <a:pos x="109" y="44"/>
                </a:cxn>
                <a:cxn ang="0">
                  <a:pos x="109" y="55"/>
                </a:cxn>
                <a:cxn ang="0">
                  <a:pos x="109" y="62"/>
                </a:cxn>
                <a:cxn ang="0">
                  <a:pos x="25" y="62"/>
                </a:cxn>
                <a:cxn ang="0">
                  <a:pos x="25" y="77"/>
                </a:cxn>
                <a:cxn ang="0">
                  <a:pos x="25" y="88"/>
                </a:cxn>
                <a:cxn ang="0">
                  <a:pos x="29" y="95"/>
                </a:cxn>
                <a:cxn ang="0">
                  <a:pos x="36" y="106"/>
                </a:cxn>
                <a:cxn ang="0">
                  <a:pos x="40" y="110"/>
                </a:cxn>
                <a:cxn ang="0">
                  <a:pos x="47" y="117"/>
                </a:cxn>
                <a:cxn ang="0">
                  <a:pos x="58" y="120"/>
                </a:cxn>
                <a:cxn ang="0">
                  <a:pos x="69" y="120"/>
                </a:cxn>
                <a:cxn ang="0">
                  <a:pos x="76" y="120"/>
                </a:cxn>
                <a:cxn ang="0">
                  <a:pos x="87" y="117"/>
                </a:cxn>
                <a:cxn ang="0">
                  <a:pos x="94" y="106"/>
                </a:cxn>
                <a:cxn ang="0">
                  <a:pos x="102" y="95"/>
                </a:cxn>
                <a:cxn ang="0">
                  <a:pos x="113" y="102"/>
                </a:cxn>
                <a:cxn ang="0">
                  <a:pos x="102" y="113"/>
                </a:cxn>
                <a:cxn ang="0">
                  <a:pos x="91" y="124"/>
                </a:cxn>
                <a:cxn ang="0">
                  <a:pos x="76" y="131"/>
                </a:cxn>
                <a:cxn ang="0">
                  <a:pos x="58" y="135"/>
                </a:cxn>
                <a:cxn ang="0">
                  <a:pos x="47" y="135"/>
                </a:cxn>
                <a:cxn ang="0">
                  <a:pos x="33" y="128"/>
                </a:cxn>
                <a:cxn ang="0">
                  <a:pos x="22" y="124"/>
                </a:cxn>
                <a:cxn ang="0">
                  <a:pos x="14" y="113"/>
                </a:cxn>
                <a:cxn ang="0">
                  <a:pos x="7" y="106"/>
                </a:cxn>
                <a:cxn ang="0">
                  <a:pos x="4" y="91"/>
                </a:cxn>
                <a:cxn ang="0">
                  <a:pos x="0" y="80"/>
                </a:cxn>
                <a:cxn ang="0">
                  <a:pos x="0" y="66"/>
                </a:cxn>
                <a:cxn ang="0">
                  <a:pos x="0" y="55"/>
                </a:cxn>
                <a:cxn ang="0">
                  <a:pos x="4" y="40"/>
                </a:cxn>
                <a:cxn ang="0">
                  <a:pos x="7" y="29"/>
                </a:cxn>
                <a:cxn ang="0">
                  <a:pos x="14" y="19"/>
                </a:cxn>
                <a:cxn ang="0">
                  <a:pos x="22" y="11"/>
                </a:cxn>
                <a:cxn ang="0">
                  <a:pos x="33" y="4"/>
                </a:cxn>
                <a:cxn ang="0">
                  <a:pos x="44" y="0"/>
                </a:cxn>
                <a:cxn ang="0">
                  <a:pos x="58" y="0"/>
                </a:cxn>
              </a:cxnLst>
              <a:rect l="0" t="0" r="r" b="b"/>
              <a:pathLst>
                <a:path w="113" h="135">
                  <a:moveTo>
                    <a:pt x="58" y="8"/>
                  </a:moveTo>
                  <a:lnTo>
                    <a:pt x="47" y="11"/>
                  </a:lnTo>
                  <a:lnTo>
                    <a:pt x="40" y="15"/>
                  </a:lnTo>
                  <a:lnTo>
                    <a:pt x="33" y="22"/>
                  </a:lnTo>
                  <a:lnTo>
                    <a:pt x="29" y="29"/>
                  </a:lnTo>
                  <a:lnTo>
                    <a:pt x="25" y="40"/>
                  </a:lnTo>
                  <a:lnTo>
                    <a:pt x="25" y="51"/>
                  </a:lnTo>
                  <a:lnTo>
                    <a:pt x="84" y="51"/>
                  </a:lnTo>
                  <a:lnTo>
                    <a:pt x="84" y="37"/>
                  </a:lnTo>
                  <a:lnTo>
                    <a:pt x="80" y="29"/>
                  </a:lnTo>
                  <a:lnTo>
                    <a:pt x="80" y="22"/>
                  </a:lnTo>
                  <a:lnTo>
                    <a:pt x="76" y="19"/>
                  </a:lnTo>
                  <a:lnTo>
                    <a:pt x="69" y="15"/>
                  </a:lnTo>
                  <a:lnTo>
                    <a:pt x="65" y="11"/>
                  </a:lnTo>
                  <a:lnTo>
                    <a:pt x="58" y="8"/>
                  </a:lnTo>
                  <a:close/>
                  <a:moveTo>
                    <a:pt x="58" y="0"/>
                  </a:moveTo>
                  <a:lnTo>
                    <a:pt x="69" y="0"/>
                  </a:lnTo>
                  <a:lnTo>
                    <a:pt x="80" y="4"/>
                  </a:lnTo>
                  <a:lnTo>
                    <a:pt x="91" y="8"/>
                  </a:lnTo>
                  <a:lnTo>
                    <a:pt x="98" y="15"/>
                  </a:lnTo>
                  <a:lnTo>
                    <a:pt x="102" y="22"/>
                  </a:lnTo>
                  <a:lnTo>
                    <a:pt x="105" y="33"/>
                  </a:lnTo>
                  <a:lnTo>
                    <a:pt x="109" y="44"/>
                  </a:lnTo>
                  <a:lnTo>
                    <a:pt x="109" y="55"/>
                  </a:lnTo>
                  <a:lnTo>
                    <a:pt x="109" y="62"/>
                  </a:lnTo>
                  <a:lnTo>
                    <a:pt x="25" y="62"/>
                  </a:lnTo>
                  <a:lnTo>
                    <a:pt x="25" y="77"/>
                  </a:lnTo>
                  <a:lnTo>
                    <a:pt x="25" y="88"/>
                  </a:lnTo>
                  <a:lnTo>
                    <a:pt x="29" y="95"/>
                  </a:lnTo>
                  <a:lnTo>
                    <a:pt x="36" y="106"/>
                  </a:lnTo>
                  <a:lnTo>
                    <a:pt x="40" y="110"/>
                  </a:lnTo>
                  <a:lnTo>
                    <a:pt x="47" y="117"/>
                  </a:lnTo>
                  <a:lnTo>
                    <a:pt x="58" y="120"/>
                  </a:lnTo>
                  <a:lnTo>
                    <a:pt x="69" y="120"/>
                  </a:lnTo>
                  <a:lnTo>
                    <a:pt x="76" y="120"/>
                  </a:lnTo>
                  <a:lnTo>
                    <a:pt x="87" y="117"/>
                  </a:lnTo>
                  <a:lnTo>
                    <a:pt x="94" y="106"/>
                  </a:lnTo>
                  <a:lnTo>
                    <a:pt x="102" y="95"/>
                  </a:lnTo>
                  <a:lnTo>
                    <a:pt x="113" y="102"/>
                  </a:lnTo>
                  <a:lnTo>
                    <a:pt x="102" y="113"/>
                  </a:lnTo>
                  <a:lnTo>
                    <a:pt x="91" y="124"/>
                  </a:lnTo>
                  <a:lnTo>
                    <a:pt x="76" y="131"/>
                  </a:lnTo>
                  <a:lnTo>
                    <a:pt x="58" y="135"/>
                  </a:lnTo>
                  <a:lnTo>
                    <a:pt x="47" y="135"/>
                  </a:lnTo>
                  <a:lnTo>
                    <a:pt x="33" y="128"/>
                  </a:lnTo>
                  <a:lnTo>
                    <a:pt x="22" y="124"/>
                  </a:lnTo>
                  <a:lnTo>
                    <a:pt x="14" y="113"/>
                  </a:lnTo>
                  <a:lnTo>
                    <a:pt x="7" y="106"/>
                  </a:lnTo>
                  <a:lnTo>
                    <a:pt x="4" y="91"/>
                  </a:lnTo>
                  <a:lnTo>
                    <a:pt x="0" y="80"/>
                  </a:lnTo>
                  <a:lnTo>
                    <a:pt x="0" y="66"/>
                  </a:lnTo>
                  <a:lnTo>
                    <a:pt x="0" y="55"/>
                  </a:lnTo>
                  <a:lnTo>
                    <a:pt x="4" y="40"/>
                  </a:lnTo>
                  <a:lnTo>
                    <a:pt x="7" y="29"/>
                  </a:lnTo>
                  <a:lnTo>
                    <a:pt x="14" y="19"/>
                  </a:lnTo>
                  <a:lnTo>
                    <a:pt x="22" y="11"/>
                  </a:lnTo>
                  <a:lnTo>
                    <a:pt x="33" y="4"/>
                  </a:lnTo>
                  <a:lnTo>
                    <a:pt x="44" y="0"/>
                  </a:lnTo>
                  <a:lnTo>
                    <a:pt x="58"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88996" name="Freeform 228"/>
            <p:cNvSpPr>
              <a:spLocks/>
            </p:cNvSpPr>
            <p:nvPr/>
          </p:nvSpPr>
          <p:spPr bwMode="auto">
            <a:xfrm>
              <a:off x="1891" y="10483"/>
              <a:ext cx="142" cy="131"/>
            </a:xfrm>
            <a:custGeom>
              <a:avLst/>
              <a:gdLst/>
              <a:ahLst/>
              <a:cxnLst>
                <a:cxn ang="0">
                  <a:pos x="87" y="0"/>
                </a:cxn>
                <a:cxn ang="0">
                  <a:pos x="98" y="0"/>
                </a:cxn>
                <a:cxn ang="0">
                  <a:pos x="106" y="4"/>
                </a:cxn>
                <a:cxn ang="0">
                  <a:pos x="113" y="11"/>
                </a:cxn>
                <a:cxn ang="0">
                  <a:pos x="120" y="19"/>
                </a:cxn>
                <a:cxn ang="0">
                  <a:pos x="120" y="29"/>
                </a:cxn>
                <a:cxn ang="0">
                  <a:pos x="124" y="40"/>
                </a:cxn>
                <a:cxn ang="0">
                  <a:pos x="124" y="110"/>
                </a:cxn>
                <a:cxn ang="0">
                  <a:pos x="124" y="117"/>
                </a:cxn>
                <a:cxn ang="0">
                  <a:pos x="131" y="120"/>
                </a:cxn>
                <a:cxn ang="0">
                  <a:pos x="135" y="120"/>
                </a:cxn>
                <a:cxn ang="0">
                  <a:pos x="142" y="124"/>
                </a:cxn>
                <a:cxn ang="0">
                  <a:pos x="142" y="131"/>
                </a:cxn>
                <a:cxn ang="0">
                  <a:pos x="80" y="131"/>
                </a:cxn>
                <a:cxn ang="0">
                  <a:pos x="80" y="124"/>
                </a:cxn>
                <a:cxn ang="0">
                  <a:pos x="84" y="120"/>
                </a:cxn>
                <a:cxn ang="0">
                  <a:pos x="91" y="120"/>
                </a:cxn>
                <a:cxn ang="0">
                  <a:pos x="95" y="120"/>
                </a:cxn>
                <a:cxn ang="0">
                  <a:pos x="98" y="117"/>
                </a:cxn>
                <a:cxn ang="0">
                  <a:pos x="98" y="110"/>
                </a:cxn>
                <a:cxn ang="0">
                  <a:pos x="98" y="44"/>
                </a:cxn>
                <a:cxn ang="0">
                  <a:pos x="98" y="33"/>
                </a:cxn>
                <a:cxn ang="0">
                  <a:pos x="91" y="22"/>
                </a:cxn>
                <a:cxn ang="0">
                  <a:pos x="84" y="19"/>
                </a:cxn>
                <a:cxn ang="0">
                  <a:pos x="77" y="15"/>
                </a:cxn>
                <a:cxn ang="0">
                  <a:pos x="62" y="19"/>
                </a:cxn>
                <a:cxn ang="0">
                  <a:pos x="55" y="22"/>
                </a:cxn>
                <a:cxn ang="0">
                  <a:pos x="47" y="29"/>
                </a:cxn>
                <a:cxn ang="0">
                  <a:pos x="44" y="33"/>
                </a:cxn>
                <a:cxn ang="0">
                  <a:pos x="44" y="110"/>
                </a:cxn>
                <a:cxn ang="0">
                  <a:pos x="44" y="117"/>
                </a:cxn>
                <a:cxn ang="0">
                  <a:pos x="51" y="120"/>
                </a:cxn>
                <a:cxn ang="0">
                  <a:pos x="55" y="120"/>
                </a:cxn>
                <a:cxn ang="0">
                  <a:pos x="62" y="124"/>
                </a:cxn>
                <a:cxn ang="0">
                  <a:pos x="62" y="131"/>
                </a:cxn>
                <a:cxn ang="0">
                  <a:pos x="0" y="131"/>
                </a:cxn>
                <a:cxn ang="0">
                  <a:pos x="0" y="124"/>
                </a:cxn>
                <a:cxn ang="0">
                  <a:pos x="7" y="120"/>
                </a:cxn>
                <a:cxn ang="0">
                  <a:pos x="11" y="120"/>
                </a:cxn>
                <a:cxn ang="0">
                  <a:pos x="15" y="120"/>
                </a:cxn>
                <a:cxn ang="0">
                  <a:pos x="18" y="117"/>
                </a:cxn>
                <a:cxn ang="0">
                  <a:pos x="18" y="110"/>
                </a:cxn>
                <a:cxn ang="0">
                  <a:pos x="18" y="29"/>
                </a:cxn>
                <a:cxn ang="0">
                  <a:pos x="18" y="22"/>
                </a:cxn>
                <a:cxn ang="0">
                  <a:pos x="11" y="15"/>
                </a:cxn>
                <a:cxn ang="0">
                  <a:pos x="7" y="15"/>
                </a:cxn>
                <a:cxn ang="0">
                  <a:pos x="0" y="11"/>
                </a:cxn>
                <a:cxn ang="0">
                  <a:pos x="0" y="4"/>
                </a:cxn>
                <a:cxn ang="0">
                  <a:pos x="40" y="0"/>
                </a:cxn>
                <a:cxn ang="0">
                  <a:pos x="44" y="4"/>
                </a:cxn>
                <a:cxn ang="0">
                  <a:pos x="44" y="22"/>
                </a:cxn>
                <a:cxn ang="0">
                  <a:pos x="44" y="22"/>
                </a:cxn>
                <a:cxn ang="0">
                  <a:pos x="51" y="15"/>
                </a:cxn>
                <a:cxn ang="0">
                  <a:pos x="62" y="8"/>
                </a:cxn>
                <a:cxn ang="0">
                  <a:pos x="73" y="0"/>
                </a:cxn>
                <a:cxn ang="0">
                  <a:pos x="80" y="0"/>
                </a:cxn>
                <a:cxn ang="0">
                  <a:pos x="87" y="0"/>
                </a:cxn>
              </a:cxnLst>
              <a:rect l="0" t="0" r="r" b="b"/>
              <a:pathLst>
                <a:path w="142" h="131">
                  <a:moveTo>
                    <a:pt x="87" y="0"/>
                  </a:moveTo>
                  <a:lnTo>
                    <a:pt x="98" y="0"/>
                  </a:lnTo>
                  <a:lnTo>
                    <a:pt x="106" y="4"/>
                  </a:lnTo>
                  <a:lnTo>
                    <a:pt x="113" y="11"/>
                  </a:lnTo>
                  <a:lnTo>
                    <a:pt x="120" y="19"/>
                  </a:lnTo>
                  <a:lnTo>
                    <a:pt x="120" y="29"/>
                  </a:lnTo>
                  <a:lnTo>
                    <a:pt x="124" y="40"/>
                  </a:lnTo>
                  <a:lnTo>
                    <a:pt x="124" y="110"/>
                  </a:lnTo>
                  <a:lnTo>
                    <a:pt x="124" y="117"/>
                  </a:lnTo>
                  <a:lnTo>
                    <a:pt x="131" y="120"/>
                  </a:lnTo>
                  <a:lnTo>
                    <a:pt x="135" y="120"/>
                  </a:lnTo>
                  <a:lnTo>
                    <a:pt x="142" y="124"/>
                  </a:lnTo>
                  <a:lnTo>
                    <a:pt x="142" y="131"/>
                  </a:lnTo>
                  <a:lnTo>
                    <a:pt x="80" y="131"/>
                  </a:lnTo>
                  <a:lnTo>
                    <a:pt x="80" y="124"/>
                  </a:lnTo>
                  <a:lnTo>
                    <a:pt x="84" y="120"/>
                  </a:lnTo>
                  <a:lnTo>
                    <a:pt x="91" y="120"/>
                  </a:lnTo>
                  <a:lnTo>
                    <a:pt x="95" y="120"/>
                  </a:lnTo>
                  <a:lnTo>
                    <a:pt x="98" y="117"/>
                  </a:lnTo>
                  <a:lnTo>
                    <a:pt x="98" y="110"/>
                  </a:lnTo>
                  <a:lnTo>
                    <a:pt x="98" y="44"/>
                  </a:lnTo>
                  <a:lnTo>
                    <a:pt x="98" y="33"/>
                  </a:lnTo>
                  <a:lnTo>
                    <a:pt x="91" y="22"/>
                  </a:lnTo>
                  <a:lnTo>
                    <a:pt x="84" y="19"/>
                  </a:lnTo>
                  <a:lnTo>
                    <a:pt x="77" y="15"/>
                  </a:lnTo>
                  <a:lnTo>
                    <a:pt x="62" y="19"/>
                  </a:lnTo>
                  <a:lnTo>
                    <a:pt x="55" y="22"/>
                  </a:lnTo>
                  <a:lnTo>
                    <a:pt x="47" y="29"/>
                  </a:lnTo>
                  <a:lnTo>
                    <a:pt x="44" y="33"/>
                  </a:lnTo>
                  <a:lnTo>
                    <a:pt x="44" y="110"/>
                  </a:lnTo>
                  <a:lnTo>
                    <a:pt x="44" y="117"/>
                  </a:lnTo>
                  <a:lnTo>
                    <a:pt x="51" y="120"/>
                  </a:lnTo>
                  <a:lnTo>
                    <a:pt x="55" y="120"/>
                  </a:lnTo>
                  <a:lnTo>
                    <a:pt x="62" y="124"/>
                  </a:lnTo>
                  <a:lnTo>
                    <a:pt x="62" y="131"/>
                  </a:lnTo>
                  <a:lnTo>
                    <a:pt x="0" y="131"/>
                  </a:lnTo>
                  <a:lnTo>
                    <a:pt x="0" y="124"/>
                  </a:lnTo>
                  <a:lnTo>
                    <a:pt x="7" y="120"/>
                  </a:lnTo>
                  <a:lnTo>
                    <a:pt x="11" y="120"/>
                  </a:lnTo>
                  <a:lnTo>
                    <a:pt x="15" y="120"/>
                  </a:lnTo>
                  <a:lnTo>
                    <a:pt x="18" y="117"/>
                  </a:lnTo>
                  <a:lnTo>
                    <a:pt x="18" y="110"/>
                  </a:lnTo>
                  <a:lnTo>
                    <a:pt x="18" y="29"/>
                  </a:lnTo>
                  <a:lnTo>
                    <a:pt x="18" y="22"/>
                  </a:lnTo>
                  <a:lnTo>
                    <a:pt x="11" y="15"/>
                  </a:lnTo>
                  <a:lnTo>
                    <a:pt x="7" y="15"/>
                  </a:lnTo>
                  <a:lnTo>
                    <a:pt x="0" y="11"/>
                  </a:lnTo>
                  <a:lnTo>
                    <a:pt x="0" y="4"/>
                  </a:lnTo>
                  <a:lnTo>
                    <a:pt x="40" y="0"/>
                  </a:lnTo>
                  <a:lnTo>
                    <a:pt x="44" y="4"/>
                  </a:lnTo>
                  <a:lnTo>
                    <a:pt x="44" y="22"/>
                  </a:lnTo>
                  <a:lnTo>
                    <a:pt x="44" y="22"/>
                  </a:lnTo>
                  <a:lnTo>
                    <a:pt x="51" y="15"/>
                  </a:lnTo>
                  <a:lnTo>
                    <a:pt x="62" y="8"/>
                  </a:lnTo>
                  <a:lnTo>
                    <a:pt x="73" y="0"/>
                  </a:lnTo>
                  <a:lnTo>
                    <a:pt x="80" y="0"/>
                  </a:lnTo>
                  <a:lnTo>
                    <a:pt x="87"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88997" name="Freeform 229"/>
            <p:cNvSpPr>
              <a:spLocks noEditPoints="1"/>
            </p:cNvSpPr>
            <p:nvPr/>
          </p:nvSpPr>
          <p:spPr bwMode="auto">
            <a:xfrm>
              <a:off x="2048" y="10414"/>
              <a:ext cx="141" cy="204"/>
            </a:xfrm>
            <a:custGeom>
              <a:avLst/>
              <a:gdLst/>
              <a:ahLst/>
              <a:cxnLst>
                <a:cxn ang="0">
                  <a:pos x="58" y="80"/>
                </a:cxn>
                <a:cxn ang="0">
                  <a:pos x="43" y="88"/>
                </a:cxn>
                <a:cxn ang="0">
                  <a:pos x="32" y="102"/>
                </a:cxn>
                <a:cxn ang="0">
                  <a:pos x="29" y="124"/>
                </a:cxn>
                <a:cxn ang="0">
                  <a:pos x="29" y="149"/>
                </a:cxn>
                <a:cxn ang="0">
                  <a:pos x="32" y="168"/>
                </a:cxn>
                <a:cxn ang="0">
                  <a:pos x="43" y="182"/>
                </a:cxn>
                <a:cxn ang="0">
                  <a:pos x="54" y="189"/>
                </a:cxn>
                <a:cxn ang="0">
                  <a:pos x="76" y="189"/>
                </a:cxn>
                <a:cxn ang="0">
                  <a:pos x="94" y="175"/>
                </a:cxn>
                <a:cxn ang="0">
                  <a:pos x="90" y="95"/>
                </a:cxn>
                <a:cxn ang="0">
                  <a:pos x="76" y="80"/>
                </a:cxn>
                <a:cxn ang="0">
                  <a:pos x="65" y="80"/>
                </a:cxn>
                <a:cxn ang="0">
                  <a:pos x="116" y="0"/>
                </a:cxn>
                <a:cxn ang="0">
                  <a:pos x="120" y="182"/>
                </a:cxn>
                <a:cxn ang="0">
                  <a:pos x="130" y="189"/>
                </a:cxn>
                <a:cxn ang="0">
                  <a:pos x="141" y="197"/>
                </a:cxn>
                <a:cxn ang="0">
                  <a:pos x="94" y="200"/>
                </a:cxn>
                <a:cxn ang="0">
                  <a:pos x="94" y="186"/>
                </a:cxn>
                <a:cxn ang="0">
                  <a:pos x="76" y="200"/>
                </a:cxn>
                <a:cxn ang="0">
                  <a:pos x="54" y="204"/>
                </a:cxn>
                <a:cxn ang="0">
                  <a:pos x="36" y="200"/>
                </a:cxn>
                <a:cxn ang="0">
                  <a:pos x="18" y="186"/>
                </a:cxn>
                <a:cxn ang="0">
                  <a:pos x="3" y="164"/>
                </a:cxn>
                <a:cxn ang="0">
                  <a:pos x="0" y="135"/>
                </a:cxn>
                <a:cxn ang="0">
                  <a:pos x="3" y="109"/>
                </a:cxn>
                <a:cxn ang="0">
                  <a:pos x="18" y="88"/>
                </a:cxn>
                <a:cxn ang="0">
                  <a:pos x="36" y="73"/>
                </a:cxn>
                <a:cxn ang="0">
                  <a:pos x="61" y="69"/>
                </a:cxn>
                <a:cxn ang="0">
                  <a:pos x="87" y="73"/>
                </a:cxn>
                <a:cxn ang="0">
                  <a:pos x="94" y="33"/>
                </a:cxn>
                <a:cxn ang="0">
                  <a:pos x="87" y="15"/>
                </a:cxn>
                <a:cxn ang="0">
                  <a:pos x="76" y="11"/>
                </a:cxn>
                <a:cxn ang="0">
                  <a:pos x="65" y="4"/>
                </a:cxn>
              </a:cxnLst>
              <a:rect l="0" t="0" r="r" b="b"/>
              <a:pathLst>
                <a:path w="141" h="204">
                  <a:moveTo>
                    <a:pt x="65" y="80"/>
                  </a:moveTo>
                  <a:lnTo>
                    <a:pt x="58" y="80"/>
                  </a:lnTo>
                  <a:lnTo>
                    <a:pt x="50" y="84"/>
                  </a:lnTo>
                  <a:lnTo>
                    <a:pt x="43" y="88"/>
                  </a:lnTo>
                  <a:lnTo>
                    <a:pt x="36" y="95"/>
                  </a:lnTo>
                  <a:lnTo>
                    <a:pt x="32" y="102"/>
                  </a:lnTo>
                  <a:lnTo>
                    <a:pt x="29" y="113"/>
                  </a:lnTo>
                  <a:lnTo>
                    <a:pt x="29" y="124"/>
                  </a:lnTo>
                  <a:lnTo>
                    <a:pt x="29" y="138"/>
                  </a:lnTo>
                  <a:lnTo>
                    <a:pt x="29" y="149"/>
                  </a:lnTo>
                  <a:lnTo>
                    <a:pt x="29" y="157"/>
                  </a:lnTo>
                  <a:lnTo>
                    <a:pt x="32" y="168"/>
                  </a:lnTo>
                  <a:lnTo>
                    <a:pt x="36" y="175"/>
                  </a:lnTo>
                  <a:lnTo>
                    <a:pt x="43" y="182"/>
                  </a:lnTo>
                  <a:lnTo>
                    <a:pt x="47" y="186"/>
                  </a:lnTo>
                  <a:lnTo>
                    <a:pt x="54" y="189"/>
                  </a:lnTo>
                  <a:lnTo>
                    <a:pt x="65" y="189"/>
                  </a:lnTo>
                  <a:lnTo>
                    <a:pt x="76" y="189"/>
                  </a:lnTo>
                  <a:lnTo>
                    <a:pt x="83" y="186"/>
                  </a:lnTo>
                  <a:lnTo>
                    <a:pt x="94" y="175"/>
                  </a:lnTo>
                  <a:lnTo>
                    <a:pt x="94" y="102"/>
                  </a:lnTo>
                  <a:lnTo>
                    <a:pt x="90" y="95"/>
                  </a:lnTo>
                  <a:lnTo>
                    <a:pt x="83" y="88"/>
                  </a:lnTo>
                  <a:lnTo>
                    <a:pt x="76" y="80"/>
                  </a:lnTo>
                  <a:lnTo>
                    <a:pt x="69" y="80"/>
                  </a:lnTo>
                  <a:lnTo>
                    <a:pt x="65" y="80"/>
                  </a:lnTo>
                  <a:close/>
                  <a:moveTo>
                    <a:pt x="116" y="0"/>
                  </a:moveTo>
                  <a:lnTo>
                    <a:pt x="116" y="0"/>
                  </a:lnTo>
                  <a:lnTo>
                    <a:pt x="116" y="175"/>
                  </a:lnTo>
                  <a:lnTo>
                    <a:pt x="120" y="182"/>
                  </a:lnTo>
                  <a:lnTo>
                    <a:pt x="123" y="186"/>
                  </a:lnTo>
                  <a:lnTo>
                    <a:pt x="130" y="189"/>
                  </a:lnTo>
                  <a:lnTo>
                    <a:pt x="141" y="189"/>
                  </a:lnTo>
                  <a:lnTo>
                    <a:pt x="141" y="197"/>
                  </a:lnTo>
                  <a:lnTo>
                    <a:pt x="94" y="200"/>
                  </a:lnTo>
                  <a:lnTo>
                    <a:pt x="94" y="200"/>
                  </a:lnTo>
                  <a:lnTo>
                    <a:pt x="94" y="186"/>
                  </a:lnTo>
                  <a:lnTo>
                    <a:pt x="94" y="186"/>
                  </a:lnTo>
                  <a:lnTo>
                    <a:pt x="83" y="193"/>
                  </a:lnTo>
                  <a:lnTo>
                    <a:pt x="76" y="200"/>
                  </a:lnTo>
                  <a:lnTo>
                    <a:pt x="65" y="204"/>
                  </a:lnTo>
                  <a:lnTo>
                    <a:pt x="54" y="204"/>
                  </a:lnTo>
                  <a:lnTo>
                    <a:pt x="43" y="204"/>
                  </a:lnTo>
                  <a:lnTo>
                    <a:pt x="36" y="200"/>
                  </a:lnTo>
                  <a:lnTo>
                    <a:pt x="25" y="193"/>
                  </a:lnTo>
                  <a:lnTo>
                    <a:pt x="18" y="186"/>
                  </a:lnTo>
                  <a:lnTo>
                    <a:pt x="10" y="175"/>
                  </a:lnTo>
                  <a:lnTo>
                    <a:pt x="3" y="164"/>
                  </a:lnTo>
                  <a:lnTo>
                    <a:pt x="0" y="149"/>
                  </a:lnTo>
                  <a:lnTo>
                    <a:pt x="0" y="135"/>
                  </a:lnTo>
                  <a:lnTo>
                    <a:pt x="0" y="124"/>
                  </a:lnTo>
                  <a:lnTo>
                    <a:pt x="3" y="109"/>
                  </a:lnTo>
                  <a:lnTo>
                    <a:pt x="10" y="98"/>
                  </a:lnTo>
                  <a:lnTo>
                    <a:pt x="18" y="88"/>
                  </a:lnTo>
                  <a:lnTo>
                    <a:pt x="29" y="80"/>
                  </a:lnTo>
                  <a:lnTo>
                    <a:pt x="36" y="73"/>
                  </a:lnTo>
                  <a:lnTo>
                    <a:pt x="50" y="69"/>
                  </a:lnTo>
                  <a:lnTo>
                    <a:pt x="61" y="69"/>
                  </a:lnTo>
                  <a:lnTo>
                    <a:pt x="80" y="69"/>
                  </a:lnTo>
                  <a:lnTo>
                    <a:pt x="87" y="73"/>
                  </a:lnTo>
                  <a:lnTo>
                    <a:pt x="94" y="77"/>
                  </a:lnTo>
                  <a:lnTo>
                    <a:pt x="94" y="33"/>
                  </a:lnTo>
                  <a:lnTo>
                    <a:pt x="90" y="22"/>
                  </a:lnTo>
                  <a:lnTo>
                    <a:pt x="87" y="15"/>
                  </a:lnTo>
                  <a:lnTo>
                    <a:pt x="83" y="15"/>
                  </a:lnTo>
                  <a:lnTo>
                    <a:pt x="76" y="11"/>
                  </a:lnTo>
                  <a:lnTo>
                    <a:pt x="65" y="11"/>
                  </a:lnTo>
                  <a:lnTo>
                    <a:pt x="65" y="4"/>
                  </a:lnTo>
                  <a:lnTo>
                    <a:pt x="116"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88998" name="Freeform 230"/>
            <p:cNvSpPr>
              <a:spLocks noEditPoints="1"/>
            </p:cNvSpPr>
            <p:nvPr/>
          </p:nvSpPr>
          <p:spPr bwMode="auto">
            <a:xfrm>
              <a:off x="2197" y="10418"/>
              <a:ext cx="65" cy="196"/>
            </a:xfrm>
            <a:custGeom>
              <a:avLst/>
              <a:gdLst/>
              <a:ahLst/>
              <a:cxnLst>
                <a:cxn ang="0">
                  <a:pos x="43" y="65"/>
                </a:cxn>
                <a:cxn ang="0">
                  <a:pos x="47" y="69"/>
                </a:cxn>
                <a:cxn ang="0">
                  <a:pos x="47" y="175"/>
                </a:cxn>
                <a:cxn ang="0">
                  <a:pos x="47" y="182"/>
                </a:cxn>
                <a:cxn ang="0">
                  <a:pos x="51" y="182"/>
                </a:cxn>
                <a:cxn ang="0">
                  <a:pos x="54" y="185"/>
                </a:cxn>
                <a:cxn ang="0">
                  <a:pos x="58" y="185"/>
                </a:cxn>
                <a:cxn ang="0">
                  <a:pos x="65" y="189"/>
                </a:cxn>
                <a:cxn ang="0">
                  <a:pos x="65" y="196"/>
                </a:cxn>
                <a:cxn ang="0">
                  <a:pos x="3" y="196"/>
                </a:cxn>
                <a:cxn ang="0">
                  <a:pos x="3" y="189"/>
                </a:cxn>
                <a:cxn ang="0">
                  <a:pos x="11" y="185"/>
                </a:cxn>
                <a:cxn ang="0">
                  <a:pos x="14" y="185"/>
                </a:cxn>
                <a:cxn ang="0">
                  <a:pos x="18" y="185"/>
                </a:cxn>
                <a:cxn ang="0">
                  <a:pos x="21" y="182"/>
                </a:cxn>
                <a:cxn ang="0">
                  <a:pos x="21" y="175"/>
                </a:cxn>
                <a:cxn ang="0">
                  <a:pos x="21" y="94"/>
                </a:cxn>
                <a:cxn ang="0">
                  <a:pos x="21" y="87"/>
                </a:cxn>
                <a:cxn ang="0">
                  <a:pos x="14" y="84"/>
                </a:cxn>
                <a:cxn ang="0">
                  <a:pos x="7" y="80"/>
                </a:cxn>
                <a:cxn ang="0">
                  <a:pos x="0" y="76"/>
                </a:cxn>
                <a:cxn ang="0">
                  <a:pos x="0" y="69"/>
                </a:cxn>
                <a:cxn ang="0">
                  <a:pos x="43" y="65"/>
                </a:cxn>
                <a:cxn ang="0">
                  <a:pos x="32" y="0"/>
                </a:cxn>
                <a:cxn ang="0">
                  <a:pos x="40" y="0"/>
                </a:cxn>
                <a:cxn ang="0">
                  <a:pos x="43" y="3"/>
                </a:cxn>
                <a:cxn ang="0">
                  <a:pos x="47" y="11"/>
                </a:cxn>
                <a:cxn ang="0">
                  <a:pos x="51" y="14"/>
                </a:cxn>
                <a:cxn ang="0">
                  <a:pos x="47" y="22"/>
                </a:cxn>
                <a:cxn ang="0">
                  <a:pos x="43" y="29"/>
                </a:cxn>
                <a:cxn ang="0">
                  <a:pos x="40" y="33"/>
                </a:cxn>
                <a:cxn ang="0">
                  <a:pos x="32" y="36"/>
                </a:cxn>
                <a:cxn ang="0">
                  <a:pos x="25" y="33"/>
                </a:cxn>
                <a:cxn ang="0">
                  <a:pos x="21" y="29"/>
                </a:cxn>
                <a:cxn ang="0">
                  <a:pos x="18" y="25"/>
                </a:cxn>
                <a:cxn ang="0">
                  <a:pos x="18" y="18"/>
                </a:cxn>
                <a:cxn ang="0">
                  <a:pos x="18" y="11"/>
                </a:cxn>
                <a:cxn ang="0">
                  <a:pos x="21" y="3"/>
                </a:cxn>
                <a:cxn ang="0">
                  <a:pos x="25" y="0"/>
                </a:cxn>
                <a:cxn ang="0">
                  <a:pos x="32" y="0"/>
                </a:cxn>
              </a:cxnLst>
              <a:rect l="0" t="0" r="r" b="b"/>
              <a:pathLst>
                <a:path w="65" h="196">
                  <a:moveTo>
                    <a:pt x="43" y="65"/>
                  </a:moveTo>
                  <a:lnTo>
                    <a:pt x="47" y="69"/>
                  </a:lnTo>
                  <a:lnTo>
                    <a:pt x="47" y="175"/>
                  </a:lnTo>
                  <a:lnTo>
                    <a:pt x="47" y="182"/>
                  </a:lnTo>
                  <a:lnTo>
                    <a:pt x="51" y="182"/>
                  </a:lnTo>
                  <a:lnTo>
                    <a:pt x="54" y="185"/>
                  </a:lnTo>
                  <a:lnTo>
                    <a:pt x="58" y="185"/>
                  </a:lnTo>
                  <a:lnTo>
                    <a:pt x="65" y="189"/>
                  </a:lnTo>
                  <a:lnTo>
                    <a:pt x="65" y="196"/>
                  </a:lnTo>
                  <a:lnTo>
                    <a:pt x="3" y="196"/>
                  </a:lnTo>
                  <a:lnTo>
                    <a:pt x="3" y="189"/>
                  </a:lnTo>
                  <a:lnTo>
                    <a:pt x="11" y="185"/>
                  </a:lnTo>
                  <a:lnTo>
                    <a:pt x="14" y="185"/>
                  </a:lnTo>
                  <a:lnTo>
                    <a:pt x="18" y="185"/>
                  </a:lnTo>
                  <a:lnTo>
                    <a:pt x="21" y="182"/>
                  </a:lnTo>
                  <a:lnTo>
                    <a:pt x="21" y="175"/>
                  </a:lnTo>
                  <a:lnTo>
                    <a:pt x="21" y="94"/>
                  </a:lnTo>
                  <a:lnTo>
                    <a:pt x="21" y="87"/>
                  </a:lnTo>
                  <a:lnTo>
                    <a:pt x="14" y="84"/>
                  </a:lnTo>
                  <a:lnTo>
                    <a:pt x="7" y="80"/>
                  </a:lnTo>
                  <a:lnTo>
                    <a:pt x="0" y="76"/>
                  </a:lnTo>
                  <a:lnTo>
                    <a:pt x="0" y="69"/>
                  </a:lnTo>
                  <a:lnTo>
                    <a:pt x="43" y="65"/>
                  </a:lnTo>
                  <a:close/>
                  <a:moveTo>
                    <a:pt x="32" y="0"/>
                  </a:moveTo>
                  <a:lnTo>
                    <a:pt x="40" y="0"/>
                  </a:lnTo>
                  <a:lnTo>
                    <a:pt x="43" y="3"/>
                  </a:lnTo>
                  <a:lnTo>
                    <a:pt x="47" y="11"/>
                  </a:lnTo>
                  <a:lnTo>
                    <a:pt x="51" y="14"/>
                  </a:lnTo>
                  <a:lnTo>
                    <a:pt x="47" y="22"/>
                  </a:lnTo>
                  <a:lnTo>
                    <a:pt x="43" y="29"/>
                  </a:lnTo>
                  <a:lnTo>
                    <a:pt x="40" y="33"/>
                  </a:lnTo>
                  <a:lnTo>
                    <a:pt x="32" y="36"/>
                  </a:lnTo>
                  <a:lnTo>
                    <a:pt x="25" y="33"/>
                  </a:lnTo>
                  <a:lnTo>
                    <a:pt x="21" y="29"/>
                  </a:lnTo>
                  <a:lnTo>
                    <a:pt x="18" y="25"/>
                  </a:lnTo>
                  <a:lnTo>
                    <a:pt x="18" y="18"/>
                  </a:lnTo>
                  <a:lnTo>
                    <a:pt x="18" y="11"/>
                  </a:lnTo>
                  <a:lnTo>
                    <a:pt x="21" y="3"/>
                  </a:lnTo>
                  <a:lnTo>
                    <a:pt x="25" y="0"/>
                  </a:lnTo>
                  <a:lnTo>
                    <a:pt x="32"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88999" name="Freeform 231"/>
            <p:cNvSpPr>
              <a:spLocks/>
            </p:cNvSpPr>
            <p:nvPr/>
          </p:nvSpPr>
          <p:spPr bwMode="auto">
            <a:xfrm>
              <a:off x="2269" y="10487"/>
              <a:ext cx="131" cy="127"/>
            </a:xfrm>
            <a:custGeom>
              <a:avLst/>
              <a:gdLst/>
              <a:ahLst/>
              <a:cxnLst>
                <a:cxn ang="0">
                  <a:pos x="59" y="0"/>
                </a:cxn>
                <a:cxn ang="0">
                  <a:pos x="51" y="7"/>
                </a:cxn>
                <a:cxn ang="0">
                  <a:pos x="48" y="11"/>
                </a:cxn>
                <a:cxn ang="0">
                  <a:pos x="51" y="15"/>
                </a:cxn>
                <a:cxn ang="0">
                  <a:pos x="59" y="29"/>
                </a:cxn>
                <a:cxn ang="0">
                  <a:pos x="84" y="36"/>
                </a:cxn>
                <a:cxn ang="0">
                  <a:pos x="95" y="18"/>
                </a:cxn>
                <a:cxn ang="0">
                  <a:pos x="95" y="11"/>
                </a:cxn>
                <a:cxn ang="0">
                  <a:pos x="80" y="7"/>
                </a:cxn>
                <a:cxn ang="0">
                  <a:pos x="128" y="0"/>
                </a:cxn>
                <a:cxn ang="0">
                  <a:pos x="120" y="11"/>
                </a:cxn>
                <a:cxn ang="0">
                  <a:pos x="106" y="22"/>
                </a:cxn>
                <a:cxn ang="0">
                  <a:pos x="95" y="36"/>
                </a:cxn>
                <a:cxn ang="0">
                  <a:pos x="77" y="58"/>
                </a:cxn>
                <a:cxn ang="0">
                  <a:pos x="99" y="84"/>
                </a:cxn>
                <a:cxn ang="0">
                  <a:pos x="120" y="116"/>
                </a:cxn>
                <a:cxn ang="0">
                  <a:pos x="131" y="120"/>
                </a:cxn>
                <a:cxn ang="0">
                  <a:pos x="73" y="127"/>
                </a:cxn>
                <a:cxn ang="0">
                  <a:pos x="84" y="116"/>
                </a:cxn>
                <a:cxn ang="0">
                  <a:pos x="88" y="113"/>
                </a:cxn>
                <a:cxn ang="0">
                  <a:pos x="84" y="106"/>
                </a:cxn>
                <a:cxn ang="0">
                  <a:pos x="77" y="91"/>
                </a:cxn>
                <a:cxn ang="0">
                  <a:pos x="62" y="73"/>
                </a:cxn>
                <a:cxn ang="0">
                  <a:pos x="37" y="106"/>
                </a:cxn>
                <a:cxn ang="0">
                  <a:pos x="33" y="113"/>
                </a:cxn>
                <a:cxn ang="0">
                  <a:pos x="37" y="116"/>
                </a:cxn>
                <a:cxn ang="0">
                  <a:pos x="48" y="120"/>
                </a:cxn>
                <a:cxn ang="0">
                  <a:pos x="0" y="127"/>
                </a:cxn>
                <a:cxn ang="0">
                  <a:pos x="11" y="116"/>
                </a:cxn>
                <a:cxn ang="0">
                  <a:pos x="26" y="102"/>
                </a:cxn>
                <a:cxn ang="0">
                  <a:pos x="37" y="91"/>
                </a:cxn>
                <a:cxn ang="0">
                  <a:pos x="55" y="65"/>
                </a:cxn>
                <a:cxn ang="0">
                  <a:pos x="40" y="40"/>
                </a:cxn>
                <a:cxn ang="0">
                  <a:pos x="22" y="18"/>
                </a:cxn>
                <a:cxn ang="0">
                  <a:pos x="11" y="7"/>
                </a:cxn>
                <a:cxn ang="0">
                  <a:pos x="4" y="0"/>
                </a:cxn>
              </a:cxnLst>
              <a:rect l="0" t="0" r="r" b="b"/>
              <a:pathLst>
                <a:path w="131" h="127">
                  <a:moveTo>
                    <a:pt x="4" y="0"/>
                  </a:moveTo>
                  <a:lnTo>
                    <a:pt x="59" y="0"/>
                  </a:lnTo>
                  <a:lnTo>
                    <a:pt x="59" y="7"/>
                  </a:lnTo>
                  <a:lnTo>
                    <a:pt x="51" y="7"/>
                  </a:lnTo>
                  <a:lnTo>
                    <a:pt x="48" y="11"/>
                  </a:lnTo>
                  <a:lnTo>
                    <a:pt x="48" y="11"/>
                  </a:lnTo>
                  <a:lnTo>
                    <a:pt x="48" y="15"/>
                  </a:lnTo>
                  <a:lnTo>
                    <a:pt x="51" y="15"/>
                  </a:lnTo>
                  <a:lnTo>
                    <a:pt x="55" y="22"/>
                  </a:lnTo>
                  <a:lnTo>
                    <a:pt x="59" y="29"/>
                  </a:lnTo>
                  <a:lnTo>
                    <a:pt x="73" y="51"/>
                  </a:lnTo>
                  <a:lnTo>
                    <a:pt x="84" y="36"/>
                  </a:lnTo>
                  <a:lnTo>
                    <a:pt x="95" y="18"/>
                  </a:lnTo>
                  <a:lnTo>
                    <a:pt x="95" y="18"/>
                  </a:lnTo>
                  <a:lnTo>
                    <a:pt x="95" y="15"/>
                  </a:lnTo>
                  <a:lnTo>
                    <a:pt x="95" y="11"/>
                  </a:lnTo>
                  <a:lnTo>
                    <a:pt x="91" y="11"/>
                  </a:lnTo>
                  <a:lnTo>
                    <a:pt x="80" y="7"/>
                  </a:lnTo>
                  <a:lnTo>
                    <a:pt x="80" y="0"/>
                  </a:lnTo>
                  <a:lnTo>
                    <a:pt x="128" y="0"/>
                  </a:lnTo>
                  <a:lnTo>
                    <a:pt x="128" y="7"/>
                  </a:lnTo>
                  <a:lnTo>
                    <a:pt x="120" y="11"/>
                  </a:lnTo>
                  <a:lnTo>
                    <a:pt x="113" y="15"/>
                  </a:lnTo>
                  <a:lnTo>
                    <a:pt x="106" y="22"/>
                  </a:lnTo>
                  <a:lnTo>
                    <a:pt x="99" y="29"/>
                  </a:lnTo>
                  <a:lnTo>
                    <a:pt x="95" y="36"/>
                  </a:lnTo>
                  <a:lnTo>
                    <a:pt x="88" y="44"/>
                  </a:lnTo>
                  <a:lnTo>
                    <a:pt x="77" y="58"/>
                  </a:lnTo>
                  <a:lnTo>
                    <a:pt x="88" y="73"/>
                  </a:lnTo>
                  <a:lnTo>
                    <a:pt x="99" y="84"/>
                  </a:lnTo>
                  <a:lnTo>
                    <a:pt x="113" y="106"/>
                  </a:lnTo>
                  <a:lnTo>
                    <a:pt x="120" y="116"/>
                  </a:lnTo>
                  <a:lnTo>
                    <a:pt x="124" y="116"/>
                  </a:lnTo>
                  <a:lnTo>
                    <a:pt x="131" y="120"/>
                  </a:lnTo>
                  <a:lnTo>
                    <a:pt x="131" y="127"/>
                  </a:lnTo>
                  <a:lnTo>
                    <a:pt x="73" y="127"/>
                  </a:lnTo>
                  <a:lnTo>
                    <a:pt x="73" y="120"/>
                  </a:lnTo>
                  <a:lnTo>
                    <a:pt x="84" y="116"/>
                  </a:lnTo>
                  <a:lnTo>
                    <a:pt x="88" y="116"/>
                  </a:lnTo>
                  <a:lnTo>
                    <a:pt x="88" y="113"/>
                  </a:lnTo>
                  <a:lnTo>
                    <a:pt x="88" y="109"/>
                  </a:lnTo>
                  <a:lnTo>
                    <a:pt x="84" y="106"/>
                  </a:lnTo>
                  <a:lnTo>
                    <a:pt x="80" y="98"/>
                  </a:lnTo>
                  <a:lnTo>
                    <a:pt x="77" y="91"/>
                  </a:lnTo>
                  <a:lnTo>
                    <a:pt x="70" y="84"/>
                  </a:lnTo>
                  <a:lnTo>
                    <a:pt x="62" y="73"/>
                  </a:lnTo>
                  <a:lnTo>
                    <a:pt x="48" y="87"/>
                  </a:lnTo>
                  <a:lnTo>
                    <a:pt x="37" y="106"/>
                  </a:lnTo>
                  <a:lnTo>
                    <a:pt x="37" y="109"/>
                  </a:lnTo>
                  <a:lnTo>
                    <a:pt x="33" y="113"/>
                  </a:lnTo>
                  <a:lnTo>
                    <a:pt x="37" y="113"/>
                  </a:lnTo>
                  <a:lnTo>
                    <a:pt x="37" y="116"/>
                  </a:lnTo>
                  <a:lnTo>
                    <a:pt x="44" y="116"/>
                  </a:lnTo>
                  <a:lnTo>
                    <a:pt x="48" y="120"/>
                  </a:lnTo>
                  <a:lnTo>
                    <a:pt x="48" y="127"/>
                  </a:lnTo>
                  <a:lnTo>
                    <a:pt x="0" y="127"/>
                  </a:lnTo>
                  <a:lnTo>
                    <a:pt x="0" y="120"/>
                  </a:lnTo>
                  <a:lnTo>
                    <a:pt x="11" y="116"/>
                  </a:lnTo>
                  <a:lnTo>
                    <a:pt x="15" y="113"/>
                  </a:lnTo>
                  <a:lnTo>
                    <a:pt x="26" y="102"/>
                  </a:lnTo>
                  <a:lnTo>
                    <a:pt x="29" y="98"/>
                  </a:lnTo>
                  <a:lnTo>
                    <a:pt x="37" y="91"/>
                  </a:lnTo>
                  <a:lnTo>
                    <a:pt x="44" y="80"/>
                  </a:lnTo>
                  <a:lnTo>
                    <a:pt x="55" y="65"/>
                  </a:lnTo>
                  <a:lnTo>
                    <a:pt x="48" y="55"/>
                  </a:lnTo>
                  <a:lnTo>
                    <a:pt x="40" y="40"/>
                  </a:lnTo>
                  <a:lnTo>
                    <a:pt x="29" y="29"/>
                  </a:lnTo>
                  <a:lnTo>
                    <a:pt x="22" y="18"/>
                  </a:lnTo>
                  <a:lnTo>
                    <a:pt x="15" y="11"/>
                  </a:lnTo>
                  <a:lnTo>
                    <a:pt x="11" y="7"/>
                  </a:lnTo>
                  <a:lnTo>
                    <a:pt x="4" y="7"/>
                  </a:lnTo>
                  <a:lnTo>
                    <a:pt x="4"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89000" name="Freeform 232"/>
            <p:cNvSpPr>
              <a:spLocks noEditPoints="1"/>
            </p:cNvSpPr>
            <p:nvPr/>
          </p:nvSpPr>
          <p:spPr bwMode="auto">
            <a:xfrm>
              <a:off x="3451" y="11819"/>
              <a:ext cx="189" cy="185"/>
            </a:xfrm>
            <a:custGeom>
              <a:avLst/>
              <a:gdLst/>
              <a:ahLst/>
              <a:cxnLst>
                <a:cxn ang="0">
                  <a:pos x="88" y="40"/>
                </a:cxn>
                <a:cxn ang="0">
                  <a:pos x="62" y="109"/>
                </a:cxn>
                <a:cxn ang="0">
                  <a:pos x="117" y="109"/>
                </a:cxn>
                <a:cxn ang="0">
                  <a:pos x="88" y="40"/>
                </a:cxn>
                <a:cxn ang="0">
                  <a:pos x="91" y="0"/>
                </a:cxn>
                <a:cxn ang="0">
                  <a:pos x="102" y="0"/>
                </a:cxn>
                <a:cxn ang="0">
                  <a:pos x="164" y="156"/>
                </a:cxn>
                <a:cxn ang="0">
                  <a:pos x="168" y="167"/>
                </a:cxn>
                <a:cxn ang="0">
                  <a:pos x="175" y="171"/>
                </a:cxn>
                <a:cxn ang="0">
                  <a:pos x="182" y="174"/>
                </a:cxn>
                <a:cxn ang="0">
                  <a:pos x="189" y="178"/>
                </a:cxn>
                <a:cxn ang="0">
                  <a:pos x="189" y="185"/>
                </a:cxn>
                <a:cxn ang="0">
                  <a:pos x="113" y="185"/>
                </a:cxn>
                <a:cxn ang="0">
                  <a:pos x="113" y="178"/>
                </a:cxn>
                <a:cxn ang="0">
                  <a:pos x="124" y="174"/>
                </a:cxn>
                <a:cxn ang="0">
                  <a:pos x="131" y="174"/>
                </a:cxn>
                <a:cxn ang="0">
                  <a:pos x="135" y="171"/>
                </a:cxn>
                <a:cxn ang="0">
                  <a:pos x="139" y="171"/>
                </a:cxn>
                <a:cxn ang="0">
                  <a:pos x="139" y="167"/>
                </a:cxn>
                <a:cxn ang="0">
                  <a:pos x="135" y="164"/>
                </a:cxn>
                <a:cxn ang="0">
                  <a:pos x="120" y="124"/>
                </a:cxn>
                <a:cxn ang="0">
                  <a:pos x="55" y="124"/>
                </a:cxn>
                <a:cxn ang="0">
                  <a:pos x="55" y="131"/>
                </a:cxn>
                <a:cxn ang="0">
                  <a:pos x="51" y="138"/>
                </a:cxn>
                <a:cxn ang="0">
                  <a:pos x="48" y="149"/>
                </a:cxn>
                <a:cxn ang="0">
                  <a:pos x="44" y="160"/>
                </a:cxn>
                <a:cxn ang="0">
                  <a:pos x="44" y="164"/>
                </a:cxn>
                <a:cxn ang="0">
                  <a:pos x="44" y="171"/>
                </a:cxn>
                <a:cxn ang="0">
                  <a:pos x="51" y="174"/>
                </a:cxn>
                <a:cxn ang="0">
                  <a:pos x="62" y="174"/>
                </a:cxn>
                <a:cxn ang="0">
                  <a:pos x="69" y="178"/>
                </a:cxn>
                <a:cxn ang="0">
                  <a:pos x="69" y="185"/>
                </a:cxn>
                <a:cxn ang="0">
                  <a:pos x="0" y="185"/>
                </a:cxn>
                <a:cxn ang="0">
                  <a:pos x="0" y="178"/>
                </a:cxn>
                <a:cxn ang="0">
                  <a:pos x="8" y="174"/>
                </a:cxn>
                <a:cxn ang="0">
                  <a:pos x="19" y="171"/>
                </a:cxn>
                <a:cxn ang="0">
                  <a:pos x="26" y="164"/>
                </a:cxn>
                <a:cxn ang="0">
                  <a:pos x="29" y="153"/>
                </a:cxn>
                <a:cxn ang="0">
                  <a:pos x="62" y="76"/>
                </a:cxn>
                <a:cxn ang="0">
                  <a:pos x="91" y="0"/>
                </a:cxn>
              </a:cxnLst>
              <a:rect l="0" t="0" r="r" b="b"/>
              <a:pathLst>
                <a:path w="189" h="185">
                  <a:moveTo>
                    <a:pt x="88" y="40"/>
                  </a:moveTo>
                  <a:lnTo>
                    <a:pt x="62" y="109"/>
                  </a:lnTo>
                  <a:lnTo>
                    <a:pt x="117" y="109"/>
                  </a:lnTo>
                  <a:lnTo>
                    <a:pt x="88" y="40"/>
                  </a:lnTo>
                  <a:close/>
                  <a:moveTo>
                    <a:pt x="91" y="0"/>
                  </a:moveTo>
                  <a:lnTo>
                    <a:pt x="102" y="0"/>
                  </a:lnTo>
                  <a:lnTo>
                    <a:pt x="164" y="156"/>
                  </a:lnTo>
                  <a:lnTo>
                    <a:pt x="168" y="167"/>
                  </a:lnTo>
                  <a:lnTo>
                    <a:pt x="175" y="171"/>
                  </a:lnTo>
                  <a:lnTo>
                    <a:pt x="182" y="174"/>
                  </a:lnTo>
                  <a:lnTo>
                    <a:pt x="189" y="178"/>
                  </a:lnTo>
                  <a:lnTo>
                    <a:pt x="189" y="185"/>
                  </a:lnTo>
                  <a:lnTo>
                    <a:pt x="113" y="185"/>
                  </a:lnTo>
                  <a:lnTo>
                    <a:pt x="113" y="178"/>
                  </a:lnTo>
                  <a:lnTo>
                    <a:pt x="124" y="174"/>
                  </a:lnTo>
                  <a:lnTo>
                    <a:pt x="131" y="174"/>
                  </a:lnTo>
                  <a:lnTo>
                    <a:pt x="135" y="171"/>
                  </a:lnTo>
                  <a:lnTo>
                    <a:pt x="139" y="171"/>
                  </a:lnTo>
                  <a:lnTo>
                    <a:pt x="139" y="167"/>
                  </a:lnTo>
                  <a:lnTo>
                    <a:pt x="135" y="164"/>
                  </a:lnTo>
                  <a:lnTo>
                    <a:pt x="120" y="124"/>
                  </a:lnTo>
                  <a:lnTo>
                    <a:pt x="55" y="124"/>
                  </a:lnTo>
                  <a:lnTo>
                    <a:pt x="55" y="131"/>
                  </a:lnTo>
                  <a:lnTo>
                    <a:pt x="51" y="138"/>
                  </a:lnTo>
                  <a:lnTo>
                    <a:pt x="48" y="149"/>
                  </a:lnTo>
                  <a:lnTo>
                    <a:pt x="44" y="160"/>
                  </a:lnTo>
                  <a:lnTo>
                    <a:pt x="44" y="164"/>
                  </a:lnTo>
                  <a:lnTo>
                    <a:pt x="44" y="171"/>
                  </a:lnTo>
                  <a:lnTo>
                    <a:pt x="51" y="174"/>
                  </a:lnTo>
                  <a:lnTo>
                    <a:pt x="62" y="174"/>
                  </a:lnTo>
                  <a:lnTo>
                    <a:pt x="69" y="178"/>
                  </a:lnTo>
                  <a:lnTo>
                    <a:pt x="69" y="185"/>
                  </a:lnTo>
                  <a:lnTo>
                    <a:pt x="0" y="185"/>
                  </a:lnTo>
                  <a:lnTo>
                    <a:pt x="0" y="178"/>
                  </a:lnTo>
                  <a:lnTo>
                    <a:pt x="8" y="174"/>
                  </a:lnTo>
                  <a:lnTo>
                    <a:pt x="19" y="171"/>
                  </a:lnTo>
                  <a:lnTo>
                    <a:pt x="26" y="164"/>
                  </a:lnTo>
                  <a:lnTo>
                    <a:pt x="29" y="153"/>
                  </a:lnTo>
                  <a:lnTo>
                    <a:pt x="62" y="76"/>
                  </a:lnTo>
                  <a:lnTo>
                    <a:pt x="91"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89001" name="Freeform 233"/>
            <p:cNvSpPr>
              <a:spLocks/>
            </p:cNvSpPr>
            <p:nvPr/>
          </p:nvSpPr>
          <p:spPr bwMode="auto">
            <a:xfrm>
              <a:off x="3644" y="11873"/>
              <a:ext cx="142" cy="131"/>
            </a:xfrm>
            <a:custGeom>
              <a:avLst/>
              <a:gdLst/>
              <a:ahLst/>
              <a:cxnLst>
                <a:cxn ang="0">
                  <a:pos x="87" y="0"/>
                </a:cxn>
                <a:cxn ang="0">
                  <a:pos x="98" y="0"/>
                </a:cxn>
                <a:cxn ang="0">
                  <a:pos x="109" y="4"/>
                </a:cxn>
                <a:cxn ang="0">
                  <a:pos x="113" y="11"/>
                </a:cxn>
                <a:cxn ang="0">
                  <a:pos x="120" y="19"/>
                </a:cxn>
                <a:cxn ang="0">
                  <a:pos x="124" y="29"/>
                </a:cxn>
                <a:cxn ang="0">
                  <a:pos x="124" y="40"/>
                </a:cxn>
                <a:cxn ang="0">
                  <a:pos x="124" y="110"/>
                </a:cxn>
                <a:cxn ang="0">
                  <a:pos x="124" y="117"/>
                </a:cxn>
                <a:cxn ang="0">
                  <a:pos x="131" y="120"/>
                </a:cxn>
                <a:cxn ang="0">
                  <a:pos x="135" y="124"/>
                </a:cxn>
                <a:cxn ang="0">
                  <a:pos x="142" y="124"/>
                </a:cxn>
                <a:cxn ang="0">
                  <a:pos x="142" y="131"/>
                </a:cxn>
                <a:cxn ang="0">
                  <a:pos x="80" y="131"/>
                </a:cxn>
                <a:cxn ang="0">
                  <a:pos x="80" y="124"/>
                </a:cxn>
                <a:cxn ang="0">
                  <a:pos x="87" y="124"/>
                </a:cxn>
                <a:cxn ang="0">
                  <a:pos x="91" y="120"/>
                </a:cxn>
                <a:cxn ang="0">
                  <a:pos x="95" y="120"/>
                </a:cxn>
                <a:cxn ang="0">
                  <a:pos x="98" y="117"/>
                </a:cxn>
                <a:cxn ang="0">
                  <a:pos x="98" y="110"/>
                </a:cxn>
                <a:cxn ang="0">
                  <a:pos x="98" y="44"/>
                </a:cxn>
                <a:cxn ang="0">
                  <a:pos x="98" y="33"/>
                </a:cxn>
                <a:cxn ang="0">
                  <a:pos x="91" y="22"/>
                </a:cxn>
                <a:cxn ang="0">
                  <a:pos x="84" y="19"/>
                </a:cxn>
                <a:cxn ang="0">
                  <a:pos x="77" y="15"/>
                </a:cxn>
                <a:cxn ang="0">
                  <a:pos x="66" y="19"/>
                </a:cxn>
                <a:cxn ang="0">
                  <a:pos x="55" y="22"/>
                </a:cxn>
                <a:cxn ang="0">
                  <a:pos x="47" y="29"/>
                </a:cxn>
                <a:cxn ang="0">
                  <a:pos x="44" y="33"/>
                </a:cxn>
                <a:cxn ang="0">
                  <a:pos x="44" y="110"/>
                </a:cxn>
                <a:cxn ang="0">
                  <a:pos x="44" y="117"/>
                </a:cxn>
                <a:cxn ang="0">
                  <a:pos x="51" y="120"/>
                </a:cxn>
                <a:cxn ang="0">
                  <a:pos x="58" y="120"/>
                </a:cxn>
                <a:cxn ang="0">
                  <a:pos x="62" y="124"/>
                </a:cxn>
                <a:cxn ang="0">
                  <a:pos x="62" y="131"/>
                </a:cxn>
                <a:cxn ang="0">
                  <a:pos x="0" y="131"/>
                </a:cxn>
                <a:cxn ang="0">
                  <a:pos x="0" y="124"/>
                </a:cxn>
                <a:cxn ang="0">
                  <a:pos x="7" y="124"/>
                </a:cxn>
                <a:cxn ang="0">
                  <a:pos x="11" y="120"/>
                </a:cxn>
                <a:cxn ang="0">
                  <a:pos x="15" y="120"/>
                </a:cxn>
                <a:cxn ang="0">
                  <a:pos x="18" y="117"/>
                </a:cxn>
                <a:cxn ang="0">
                  <a:pos x="18" y="110"/>
                </a:cxn>
                <a:cxn ang="0">
                  <a:pos x="18" y="29"/>
                </a:cxn>
                <a:cxn ang="0">
                  <a:pos x="18" y="22"/>
                </a:cxn>
                <a:cxn ang="0">
                  <a:pos x="11" y="19"/>
                </a:cxn>
                <a:cxn ang="0">
                  <a:pos x="7" y="15"/>
                </a:cxn>
                <a:cxn ang="0">
                  <a:pos x="0" y="15"/>
                </a:cxn>
                <a:cxn ang="0">
                  <a:pos x="0" y="4"/>
                </a:cxn>
                <a:cxn ang="0">
                  <a:pos x="40" y="0"/>
                </a:cxn>
                <a:cxn ang="0">
                  <a:pos x="44" y="4"/>
                </a:cxn>
                <a:cxn ang="0">
                  <a:pos x="44" y="22"/>
                </a:cxn>
                <a:cxn ang="0">
                  <a:pos x="44" y="22"/>
                </a:cxn>
                <a:cxn ang="0">
                  <a:pos x="51" y="15"/>
                </a:cxn>
                <a:cxn ang="0">
                  <a:pos x="62" y="8"/>
                </a:cxn>
                <a:cxn ang="0">
                  <a:pos x="73" y="4"/>
                </a:cxn>
                <a:cxn ang="0">
                  <a:pos x="80" y="0"/>
                </a:cxn>
                <a:cxn ang="0">
                  <a:pos x="87" y="0"/>
                </a:cxn>
              </a:cxnLst>
              <a:rect l="0" t="0" r="r" b="b"/>
              <a:pathLst>
                <a:path w="142" h="131">
                  <a:moveTo>
                    <a:pt x="87" y="0"/>
                  </a:moveTo>
                  <a:lnTo>
                    <a:pt x="98" y="0"/>
                  </a:lnTo>
                  <a:lnTo>
                    <a:pt x="109" y="4"/>
                  </a:lnTo>
                  <a:lnTo>
                    <a:pt x="113" y="11"/>
                  </a:lnTo>
                  <a:lnTo>
                    <a:pt x="120" y="19"/>
                  </a:lnTo>
                  <a:lnTo>
                    <a:pt x="124" y="29"/>
                  </a:lnTo>
                  <a:lnTo>
                    <a:pt x="124" y="40"/>
                  </a:lnTo>
                  <a:lnTo>
                    <a:pt x="124" y="110"/>
                  </a:lnTo>
                  <a:lnTo>
                    <a:pt x="124" y="117"/>
                  </a:lnTo>
                  <a:lnTo>
                    <a:pt x="131" y="120"/>
                  </a:lnTo>
                  <a:lnTo>
                    <a:pt x="135" y="124"/>
                  </a:lnTo>
                  <a:lnTo>
                    <a:pt x="142" y="124"/>
                  </a:lnTo>
                  <a:lnTo>
                    <a:pt x="142" y="131"/>
                  </a:lnTo>
                  <a:lnTo>
                    <a:pt x="80" y="131"/>
                  </a:lnTo>
                  <a:lnTo>
                    <a:pt x="80" y="124"/>
                  </a:lnTo>
                  <a:lnTo>
                    <a:pt x="87" y="124"/>
                  </a:lnTo>
                  <a:lnTo>
                    <a:pt x="91" y="120"/>
                  </a:lnTo>
                  <a:lnTo>
                    <a:pt x="95" y="120"/>
                  </a:lnTo>
                  <a:lnTo>
                    <a:pt x="98" y="117"/>
                  </a:lnTo>
                  <a:lnTo>
                    <a:pt x="98" y="110"/>
                  </a:lnTo>
                  <a:lnTo>
                    <a:pt x="98" y="44"/>
                  </a:lnTo>
                  <a:lnTo>
                    <a:pt x="98" y="33"/>
                  </a:lnTo>
                  <a:lnTo>
                    <a:pt x="91" y="22"/>
                  </a:lnTo>
                  <a:lnTo>
                    <a:pt x="84" y="19"/>
                  </a:lnTo>
                  <a:lnTo>
                    <a:pt x="77" y="15"/>
                  </a:lnTo>
                  <a:lnTo>
                    <a:pt x="66" y="19"/>
                  </a:lnTo>
                  <a:lnTo>
                    <a:pt x="55" y="22"/>
                  </a:lnTo>
                  <a:lnTo>
                    <a:pt x="47" y="29"/>
                  </a:lnTo>
                  <a:lnTo>
                    <a:pt x="44" y="33"/>
                  </a:lnTo>
                  <a:lnTo>
                    <a:pt x="44" y="110"/>
                  </a:lnTo>
                  <a:lnTo>
                    <a:pt x="44" y="117"/>
                  </a:lnTo>
                  <a:lnTo>
                    <a:pt x="51" y="120"/>
                  </a:lnTo>
                  <a:lnTo>
                    <a:pt x="58" y="120"/>
                  </a:lnTo>
                  <a:lnTo>
                    <a:pt x="62" y="124"/>
                  </a:lnTo>
                  <a:lnTo>
                    <a:pt x="62" y="131"/>
                  </a:lnTo>
                  <a:lnTo>
                    <a:pt x="0" y="131"/>
                  </a:lnTo>
                  <a:lnTo>
                    <a:pt x="0" y="124"/>
                  </a:lnTo>
                  <a:lnTo>
                    <a:pt x="7" y="124"/>
                  </a:lnTo>
                  <a:lnTo>
                    <a:pt x="11" y="120"/>
                  </a:lnTo>
                  <a:lnTo>
                    <a:pt x="15" y="120"/>
                  </a:lnTo>
                  <a:lnTo>
                    <a:pt x="18" y="117"/>
                  </a:lnTo>
                  <a:lnTo>
                    <a:pt x="18" y="110"/>
                  </a:lnTo>
                  <a:lnTo>
                    <a:pt x="18" y="29"/>
                  </a:lnTo>
                  <a:lnTo>
                    <a:pt x="18" y="22"/>
                  </a:lnTo>
                  <a:lnTo>
                    <a:pt x="11" y="19"/>
                  </a:lnTo>
                  <a:lnTo>
                    <a:pt x="7" y="15"/>
                  </a:lnTo>
                  <a:lnTo>
                    <a:pt x="0" y="15"/>
                  </a:lnTo>
                  <a:lnTo>
                    <a:pt x="0" y="4"/>
                  </a:lnTo>
                  <a:lnTo>
                    <a:pt x="40" y="0"/>
                  </a:lnTo>
                  <a:lnTo>
                    <a:pt x="44" y="4"/>
                  </a:lnTo>
                  <a:lnTo>
                    <a:pt x="44" y="22"/>
                  </a:lnTo>
                  <a:lnTo>
                    <a:pt x="44" y="22"/>
                  </a:lnTo>
                  <a:lnTo>
                    <a:pt x="51" y="15"/>
                  </a:lnTo>
                  <a:lnTo>
                    <a:pt x="62" y="8"/>
                  </a:lnTo>
                  <a:lnTo>
                    <a:pt x="73" y="4"/>
                  </a:lnTo>
                  <a:lnTo>
                    <a:pt x="80" y="0"/>
                  </a:lnTo>
                  <a:lnTo>
                    <a:pt x="87"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89002" name="Freeform 234"/>
            <p:cNvSpPr>
              <a:spLocks/>
            </p:cNvSpPr>
            <p:nvPr/>
          </p:nvSpPr>
          <p:spPr bwMode="auto">
            <a:xfrm>
              <a:off x="3797" y="11873"/>
              <a:ext cx="142" cy="135"/>
            </a:xfrm>
            <a:custGeom>
              <a:avLst/>
              <a:gdLst/>
              <a:ahLst/>
              <a:cxnLst>
                <a:cxn ang="0">
                  <a:pos x="44" y="0"/>
                </a:cxn>
                <a:cxn ang="0">
                  <a:pos x="44" y="4"/>
                </a:cxn>
                <a:cxn ang="0">
                  <a:pos x="44" y="91"/>
                </a:cxn>
                <a:cxn ang="0">
                  <a:pos x="47" y="106"/>
                </a:cxn>
                <a:cxn ang="0">
                  <a:pos x="51" y="113"/>
                </a:cxn>
                <a:cxn ang="0">
                  <a:pos x="58" y="120"/>
                </a:cxn>
                <a:cxn ang="0">
                  <a:pos x="65" y="120"/>
                </a:cxn>
                <a:cxn ang="0">
                  <a:pos x="73" y="120"/>
                </a:cxn>
                <a:cxn ang="0">
                  <a:pos x="80" y="117"/>
                </a:cxn>
                <a:cxn ang="0">
                  <a:pos x="87" y="113"/>
                </a:cxn>
                <a:cxn ang="0">
                  <a:pos x="94" y="106"/>
                </a:cxn>
                <a:cxn ang="0">
                  <a:pos x="98" y="102"/>
                </a:cxn>
                <a:cxn ang="0">
                  <a:pos x="98" y="29"/>
                </a:cxn>
                <a:cxn ang="0">
                  <a:pos x="94" y="22"/>
                </a:cxn>
                <a:cxn ang="0">
                  <a:pos x="91" y="15"/>
                </a:cxn>
                <a:cxn ang="0">
                  <a:pos x="84" y="15"/>
                </a:cxn>
                <a:cxn ang="0">
                  <a:pos x="73" y="15"/>
                </a:cxn>
                <a:cxn ang="0">
                  <a:pos x="73" y="4"/>
                </a:cxn>
                <a:cxn ang="0">
                  <a:pos x="120" y="0"/>
                </a:cxn>
                <a:cxn ang="0">
                  <a:pos x="124" y="4"/>
                </a:cxn>
                <a:cxn ang="0">
                  <a:pos x="124" y="106"/>
                </a:cxn>
                <a:cxn ang="0">
                  <a:pos x="124" y="113"/>
                </a:cxn>
                <a:cxn ang="0">
                  <a:pos x="131" y="117"/>
                </a:cxn>
                <a:cxn ang="0">
                  <a:pos x="134" y="120"/>
                </a:cxn>
                <a:cxn ang="0">
                  <a:pos x="142" y="120"/>
                </a:cxn>
                <a:cxn ang="0">
                  <a:pos x="142" y="128"/>
                </a:cxn>
                <a:cxn ang="0">
                  <a:pos x="102" y="131"/>
                </a:cxn>
                <a:cxn ang="0">
                  <a:pos x="98" y="131"/>
                </a:cxn>
                <a:cxn ang="0">
                  <a:pos x="98" y="113"/>
                </a:cxn>
                <a:cxn ang="0">
                  <a:pos x="98" y="113"/>
                </a:cxn>
                <a:cxn ang="0">
                  <a:pos x="91" y="120"/>
                </a:cxn>
                <a:cxn ang="0">
                  <a:pos x="80" y="128"/>
                </a:cxn>
                <a:cxn ang="0">
                  <a:pos x="69" y="131"/>
                </a:cxn>
                <a:cxn ang="0">
                  <a:pos x="65" y="135"/>
                </a:cxn>
                <a:cxn ang="0">
                  <a:pos x="54" y="135"/>
                </a:cxn>
                <a:cxn ang="0">
                  <a:pos x="44" y="135"/>
                </a:cxn>
                <a:cxn ang="0">
                  <a:pos x="36" y="131"/>
                </a:cxn>
                <a:cxn ang="0">
                  <a:pos x="29" y="124"/>
                </a:cxn>
                <a:cxn ang="0">
                  <a:pos x="25" y="117"/>
                </a:cxn>
                <a:cxn ang="0">
                  <a:pos x="22" y="106"/>
                </a:cxn>
                <a:cxn ang="0">
                  <a:pos x="22" y="91"/>
                </a:cxn>
                <a:cxn ang="0">
                  <a:pos x="22" y="29"/>
                </a:cxn>
                <a:cxn ang="0">
                  <a:pos x="18" y="22"/>
                </a:cxn>
                <a:cxn ang="0">
                  <a:pos x="14" y="19"/>
                </a:cxn>
                <a:cxn ang="0">
                  <a:pos x="7" y="15"/>
                </a:cxn>
                <a:cxn ang="0">
                  <a:pos x="0" y="15"/>
                </a:cxn>
                <a:cxn ang="0">
                  <a:pos x="0" y="4"/>
                </a:cxn>
                <a:cxn ang="0">
                  <a:pos x="44" y="0"/>
                </a:cxn>
              </a:cxnLst>
              <a:rect l="0" t="0" r="r" b="b"/>
              <a:pathLst>
                <a:path w="142" h="135">
                  <a:moveTo>
                    <a:pt x="44" y="0"/>
                  </a:moveTo>
                  <a:lnTo>
                    <a:pt x="44" y="4"/>
                  </a:lnTo>
                  <a:lnTo>
                    <a:pt x="44" y="91"/>
                  </a:lnTo>
                  <a:lnTo>
                    <a:pt x="47" y="106"/>
                  </a:lnTo>
                  <a:lnTo>
                    <a:pt x="51" y="113"/>
                  </a:lnTo>
                  <a:lnTo>
                    <a:pt x="58" y="120"/>
                  </a:lnTo>
                  <a:lnTo>
                    <a:pt x="65" y="120"/>
                  </a:lnTo>
                  <a:lnTo>
                    <a:pt x="73" y="120"/>
                  </a:lnTo>
                  <a:lnTo>
                    <a:pt x="80" y="117"/>
                  </a:lnTo>
                  <a:lnTo>
                    <a:pt x="87" y="113"/>
                  </a:lnTo>
                  <a:lnTo>
                    <a:pt x="94" y="106"/>
                  </a:lnTo>
                  <a:lnTo>
                    <a:pt x="98" y="102"/>
                  </a:lnTo>
                  <a:lnTo>
                    <a:pt x="98" y="29"/>
                  </a:lnTo>
                  <a:lnTo>
                    <a:pt x="94" y="22"/>
                  </a:lnTo>
                  <a:lnTo>
                    <a:pt x="91" y="15"/>
                  </a:lnTo>
                  <a:lnTo>
                    <a:pt x="84" y="15"/>
                  </a:lnTo>
                  <a:lnTo>
                    <a:pt x="73" y="15"/>
                  </a:lnTo>
                  <a:lnTo>
                    <a:pt x="73" y="4"/>
                  </a:lnTo>
                  <a:lnTo>
                    <a:pt x="120" y="0"/>
                  </a:lnTo>
                  <a:lnTo>
                    <a:pt x="124" y="4"/>
                  </a:lnTo>
                  <a:lnTo>
                    <a:pt x="124" y="106"/>
                  </a:lnTo>
                  <a:lnTo>
                    <a:pt x="124" y="113"/>
                  </a:lnTo>
                  <a:lnTo>
                    <a:pt x="131" y="117"/>
                  </a:lnTo>
                  <a:lnTo>
                    <a:pt x="134" y="120"/>
                  </a:lnTo>
                  <a:lnTo>
                    <a:pt x="142" y="120"/>
                  </a:lnTo>
                  <a:lnTo>
                    <a:pt x="142" y="128"/>
                  </a:lnTo>
                  <a:lnTo>
                    <a:pt x="102" y="131"/>
                  </a:lnTo>
                  <a:lnTo>
                    <a:pt x="98" y="131"/>
                  </a:lnTo>
                  <a:lnTo>
                    <a:pt x="98" y="113"/>
                  </a:lnTo>
                  <a:lnTo>
                    <a:pt x="98" y="113"/>
                  </a:lnTo>
                  <a:lnTo>
                    <a:pt x="91" y="120"/>
                  </a:lnTo>
                  <a:lnTo>
                    <a:pt x="80" y="128"/>
                  </a:lnTo>
                  <a:lnTo>
                    <a:pt x="69" y="131"/>
                  </a:lnTo>
                  <a:lnTo>
                    <a:pt x="65" y="135"/>
                  </a:lnTo>
                  <a:lnTo>
                    <a:pt x="54" y="135"/>
                  </a:lnTo>
                  <a:lnTo>
                    <a:pt x="44" y="135"/>
                  </a:lnTo>
                  <a:lnTo>
                    <a:pt x="36" y="131"/>
                  </a:lnTo>
                  <a:lnTo>
                    <a:pt x="29" y="124"/>
                  </a:lnTo>
                  <a:lnTo>
                    <a:pt x="25" y="117"/>
                  </a:lnTo>
                  <a:lnTo>
                    <a:pt x="22" y="106"/>
                  </a:lnTo>
                  <a:lnTo>
                    <a:pt x="22" y="91"/>
                  </a:lnTo>
                  <a:lnTo>
                    <a:pt x="22" y="29"/>
                  </a:lnTo>
                  <a:lnTo>
                    <a:pt x="18" y="22"/>
                  </a:lnTo>
                  <a:lnTo>
                    <a:pt x="14" y="19"/>
                  </a:lnTo>
                  <a:lnTo>
                    <a:pt x="7" y="15"/>
                  </a:lnTo>
                  <a:lnTo>
                    <a:pt x="0" y="15"/>
                  </a:lnTo>
                  <a:lnTo>
                    <a:pt x="0" y="4"/>
                  </a:lnTo>
                  <a:lnTo>
                    <a:pt x="44"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89003" name="Freeform 235"/>
            <p:cNvSpPr>
              <a:spLocks/>
            </p:cNvSpPr>
            <p:nvPr/>
          </p:nvSpPr>
          <p:spPr bwMode="auto">
            <a:xfrm>
              <a:off x="3953" y="11873"/>
              <a:ext cx="98" cy="135"/>
            </a:xfrm>
            <a:custGeom>
              <a:avLst/>
              <a:gdLst/>
              <a:ahLst/>
              <a:cxnLst>
                <a:cxn ang="0">
                  <a:pos x="88" y="0"/>
                </a:cxn>
                <a:cxn ang="0">
                  <a:pos x="80" y="40"/>
                </a:cxn>
                <a:cxn ang="0">
                  <a:pos x="69" y="19"/>
                </a:cxn>
                <a:cxn ang="0">
                  <a:pos x="48" y="11"/>
                </a:cxn>
                <a:cxn ang="0">
                  <a:pos x="29" y="15"/>
                </a:cxn>
                <a:cxn ang="0">
                  <a:pos x="26" y="29"/>
                </a:cxn>
                <a:cxn ang="0">
                  <a:pos x="26" y="37"/>
                </a:cxn>
                <a:cxn ang="0">
                  <a:pos x="44" y="48"/>
                </a:cxn>
                <a:cxn ang="0">
                  <a:pos x="73" y="62"/>
                </a:cxn>
                <a:cxn ang="0">
                  <a:pos x="91" y="73"/>
                </a:cxn>
                <a:cxn ang="0">
                  <a:pos x="95" y="88"/>
                </a:cxn>
                <a:cxn ang="0">
                  <a:pos x="95" y="106"/>
                </a:cxn>
                <a:cxn ang="0">
                  <a:pos x="84" y="124"/>
                </a:cxn>
                <a:cxn ang="0">
                  <a:pos x="62" y="135"/>
                </a:cxn>
                <a:cxn ang="0">
                  <a:pos x="40" y="135"/>
                </a:cxn>
                <a:cxn ang="0">
                  <a:pos x="22" y="128"/>
                </a:cxn>
                <a:cxn ang="0">
                  <a:pos x="11" y="131"/>
                </a:cxn>
                <a:cxn ang="0">
                  <a:pos x="0" y="88"/>
                </a:cxn>
                <a:cxn ang="0">
                  <a:pos x="11" y="91"/>
                </a:cxn>
                <a:cxn ang="0">
                  <a:pos x="22" y="113"/>
                </a:cxn>
                <a:cxn ang="0">
                  <a:pos x="37" y="120"/>
                </a:cxn>
                <a:cxn ang="0">
                  <a:pos x="51" y="124"/>
                </a:cxn>
                <a:cxn ang="0">
                  <a:pos x="69" y="120"/>
                </a:cxn>
                <a:cxn ang="0">
                  <a:pos x="77" y="102"/>
                </a:cxn>
                <a:cxn ang="0">
                  <a:pos x="77" y="95"/>
                </a:cxn>
                <a:cxn ang="0">
                  <a:pos x="58" y="80"/>
                </a:cxn>
                <a:cxn ang="0">
                  <a:pos x="29" y="73"/>
                </a:cxn>
                <a:cxn ang="0">
                  <a:pos x="11" y="59"/>
                </a:cxn>
                <a:cxn ang="0">
                  <a:pos x="8" y="48"/>
                </a:cxn>
                <a:cxn ang="0">
                  <a:pos x="8" y="26"/>
                </a:cxn>
                <a:cxn ang="0">
                  <a:pos x="18" y="11"/>
                </a:cxn>
                <a:cxn ang="0">
                  <a:pos x="37" y="0"/>
                </a:cxn>
                <a:cxn ang="0">
                  <a:pos x="62" y="0"/>
                </a:cxn>
                <a:cxn ang="0">
                  <a:pos x="77" y="8"/>
                </a:cxn>
              </a:cxnLst>
              <a:rect l="0" t="0" r="r" b="b"/>
              <a:pathLst>
                <a:path w="98" h="135">
                  <a:moveTo>
                    <a:pt x="80" y="0"/>
                  </a:moveTo>
                  <a:lnTo>
                    <a:pt x="88" y="0"/>
                  </a:lnTo>
                  <a:lnTo>
                    <a:pt x="91" y="40"/>
                  </a:lnTo>
                  <a:lnTo>
                    <a:pt x="80" y="40"/>
                  </a:lnTo>
                  <a:lnTo>
                    <a:pt x="77" y="29"/>
                  </a:lnTo>
                  <a:lnTo>
                    <a:pt x="69" y="19"/>
                  </a:lnTo>
                  <a:lnTo>
                    <a:pt x="58" y="11"/>
                  </a:lnTo>
                  <a:lnTo>
                    <a:pt x="48" y="11"/>
                  </a:lnTo>
                  <a:lnTo>
                    <a:pt x="37" y="11"/>
                  </a:lnTo>
                  <a:lnTo>
                    <a:pt x="29" y="15"/>
                  </a:lnTo>
                  <a:lnTo>
                    <a:pt x="26" y="22"/>
                  </a:lnTo>
                  <a:lnTo>
                    <a:pt x="26" y="29"/>
                  </a:lnTo>
                  <a:lnTo>
                    <a:pt x="26" y="33"/>
                  </a:lnTo>
                  <a:lnTo>
                    <a:pt x="26" y="37"/>
                  </a:lnTo>
                  <a:lnTo>
                    <a:pt x="33" y="44"/>
                  </a:lnTo>
                  <a:lnTo>
                    <a:pt x="44" y="48"/>
                  </a:lnTo>
                  <a:lnTo>
                    <a:pt x="58" y="55"/>
                  </a:lnTo>
                  <a:lnTo>
                    <a:pt x="73" y="62"/>
                  </a:lnTo>
                  <a:lnTo>
                    <a:pt x="88" y="70"/>
                  </a:lnTo>
                  <a:lnTo>
                    <a:pt x="91" y="73"/>
                  </a:lnTo>
                  <a:lnTo>
                    <a:pt x="95" y="80"/>
                  </a:lnTo>
                  <a:lnTo>
                    <a:pt x="95" y="88"/>
                  </a:lnTo>
                  <a:lnTo>
                    <a:pt x="98" y="95"/>
                  </a:lnTo>
                  <a:lnTo>
                    <a:pt x="95" y="106"/>
                  </a:lnTo>
                  <a:lnTo>
                    <a:pt x="91" y="117"/>
                  </a:lnTo>
                  <a:lnTo>
                    <a:pt x="84" y="124"/>
                  </a:lnTo>
                  <a:lnTo>
                    <a:pt x="73" y="131"/>
                  </a:lnTo>
                  <a:lnTo>
                    <a:pt x="62" y="135"/>
                  </a:lnTo>
                  <a:lnTo>
                    <a:pt x="48" y="135"/>
                  </a:lnTo>
                  <a:lnTo>
                    <a:pt x="40" y="135"/>
                  </a:lnTo>
                  <a:lnTo>
                    <a:pt x="29" y="131"/>
                  </a:lnTo>
                  <a:lnTo>
                    <a:pt x="22" y="128"/>
                  </a:lnTo>
                  <a:lnTo>
                    <a:pt x="15" y="124"/>
                  </a:lnTo>
                  <a:lnTo>
                    <a:pt x="11" y="131"/>
                  </a:lnTo>
                  <a:lnTo>
                    <a:pt x="4" y="131"/>
                  </a:lnTo>
                  <a:lnTo>
                    <a:pt x="0" y="88"/>
                  </a:lnTo>
                  <a:lnTo>
                    <a:pt x="11" y="88"/>
                  </a:lnTo>
                  <a:lnTo>
                    <a:pt x="11" y="91"/>
                  </a:lnTo>
                  <a:lnTo>
                    <a:pt x="15" y="99"/>
                  </a:lnTo>
                  <a:lnTo>
                    <a:pt x="22" y="113"/>
                  </a:lnTo>
                  <a:lnTo>
                    <a:pt x="29" y="117"/>
                  </a:lnTo>
                  <a:lnTo>
                    <a:pt x="37" y="120"/>
                  </a:lnTo>
                  <a:lnTo>
                    <a:pt x="44" y="124"/>
                  </a:lnTo>
                  <a:lnTo>
                    <a:pt x="51" y="124"/>
                  </a:lnTo>
                  <a:lnTo>
                    <a:pt x="62" y="124"/>
                  </a:lnTo>
                  <a:lnTo>
                    <a:pt x="69" y="120"/>
                  </a:lnTo>
                  <a:lnTo>
                    <a:pt x="77" y="113"/>
                  </a:lnTo>
                  <a:lnTo>
                    <a:pt x="77" y="102"/>
                  </a:lnTo>
                  <a:lnTo>
                    <a:pt x="77" y="99"/>
                  </a:lnTo>
                  <a:lnTo>
                    <a:pt x="77" y="95"/>
                  </a:lnTo>
                  <a:lnTo>
                    <a:pt x="69" y="88"/>
                  </a:lnTo>
                  <a:lnTo>
                    <a:pt x="58" y="80"/>
                  </a:lnTo>
                  <a:lnTo>
                    <a:pt x="44" y="77"/>
                  </a:lnTo>
                  <a:lnTo>
                    <a:pt x="29" y="73"/>
                  </a:lnTo>
                  <a:lnTo>
                    <a:pt x="18" y="66"/>
                  </a:lnTo>
                  <a:lnTo>
                    <a:pt x="11" y="59"/>
                  </a:lnTo>
                  <a:lnTo>
                    <a:pt x="8" y="51"/>
                  </a:lnTo>
                  <a:lnTo>
                    <a:pt x="8" y="48"/>
                  </a:lnTo>
                  <a:lnTo>
                    <a:pt x="4" y="37"/>
                  </a:lnTo>
                  <a:lnTo>
                    <a:pt x="8" y="26"/>
                  </a:lnTo>
                  <a:lnTo>
                    <a:pt x="11" y="19"/>
                  </a:lnTo>
                  <a:lnTo>
                    <a:pt x="18" y="11"/>
                  </a:lnTo>
                  <a:lnTo>
                    <a:pt x="26" y="4"/>
                  </a:lnTo>
                  <a:lnTo>
                    <a:pt x="37" y="0"/>
                  </a:lnTo>
                  <a:lnTo>
                    <a:pt x="48" y="0"/>
                  </a:lnTo>
                  <a:lnTo>
                    <a:pt x="62" y="0"/>
                  </a:lnTo>
                  <a:lnTo>
                    <a:pt x="69" y="4"/>
                  </a:lnTo>
                  <a:lnTo>
                    <a:pt x="77" y="8"/>
                  </a:lnTo>
                  <a:lnTo>
                    <a:pt x="8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89004" name="Freeform 236"/>
            <p:cNvSpPr>
              <a:spLocks/>
            </p:cNvSpPr>
            <p:nvPr/>
          </p:nvSpPr>
          <p:spPr bwMode="auto">
            <a:xfrm>
              <a:off x="6088" y="2704"/>
              <a:ext cx="124" cy="192"/>
            </a:xfrm>
            <a:custGeom>
              <a:avLst/>
              <a:gdLst/>
              <a:ahLst/>
              <a:cxnLst>
                <a:cxn ang="0">
                  <a:pos x="73" y="0"/>
                </a:cxn>
                <a:cxn ang="0">
                  <a:pos x="102" y="11"/>
                </a:cxn>
                <a:cxn ang="0">
                  <a:pos x="116" y="3"/>
                </a:cxn>
                <a:cxn ang="0">
                  <a:pos x="106" y="65"/>
                </a:cxn>
                <a:cxn ang="0">
                  <a:pos x="98" y="36"/>
                </a:cxn>
                <a:cxn ang="0">
                  <a:pos x="84" y="21"/>
                </a:cxn>
                <a:cxn ang="0">
                  <a:pos x="69" y="11"/>
                </a:cxn>
                <a:cxn ang="0">
                  <a:pos x="47" y="14"/>
                </a:cxn>
                <a:cxn ang="0">
                  <a:pos x="29" y="29"/>
                </a:cxn>
                <a:cxn ang="0">
                  <a:pos x="29" y="47"/>
                </a:cxn>
                <a:cxn ang="0">
                  <a:pos x="40" y="65"/>
                </a:cxn>
                <a:cxn ang="0">
                  <a:pos x="69" y="80"/>
                </a:cxn>
                <a:cxn ang="0">
                  <a:pos x="102" y="94"/>
                </a:cxn>
                <a:cxn ang="0">
                  <a:pos x="120" y="109"/>
                </a:cxn>
                <a:cxn ang="0">
                  <a:pos x="124" y="127"/>
                </a:cxn>
                <a:cxn ang="0">
                  <a:pos x="124" y="149"/>
                </a:cxn>
                <a:cxn ang="0">
                  <a:pos x="109" y="174"/>
                </a:cxn>
                <a:cxn ang="0">
                  <a:pos x="80" y="189"/>
                </a:cxn>
                <a:cxn ang="0">
                  <a:pos x="51" y="189"/>
                </a:cxn>
                <a:cxn ang="0">
                  <a:pos x="26" y="182"/>
                </a:cxn>
                <a:cxn ang="0">
                  <a:pos x="11" y="189"/>
                </a:cxn>
                <a:cxn ang="0">
                  <a:pos x="0" y="123"/>
                </a:cxn>
                <a:cxn ang="0">
                  <a:pos x="18" y="145"/>
                </a:cxn>
                <a:cxn ang="0">
                  <a:pos x="29" y="163"/>
                </a:cxn>
                <a:cxn ang="0">
                  <a:pos x="44" y="174"/>
                </a:cxn>
                <a:cxn ang="0">
                  <a:pos x="66" y="182"/>
                </a:cxn>
                <a:cxn ang="0">
                  <a:pos x="80" y="178"/>
                </a:cxn>
                <a:cxn ang="0">
                  <a:pos x="91" y="171"/>
                </a:cxn>
                <a:cxn ang="0">
                  <a:pos x="98" y="160"/>
                </a:cxn>
                <a:cxn ang="0">
                  <a:pos x="98" y="149"/>
                </a:cxn>
                <a:cxn ang="0">
                  <a:pos x="95" y="127"/>
                </a:cxn>
                <a:cxn ang="0">
                  <a:pos x="76" y="112"/>
                </a:cxn>
                <a:cxn ang="0">
                  <a:pos x="36" y="98"/>
                </a:cxn>
                <a:cxn ang="0">
                  <a:pos x="11" y="80"/>
                </a:cxn>
                <a:cxn ang="0">
                  <a:pos x="4" y="61"/>
                </a:cxn>
                <a:cxn ang="0">
                  <a:pos x="4" y="40"/>
                </a:cxn>
                <a:cxn ang="0">
                  <a:pos x="15" y="21"/>
                </a:cxn>
                <a:cxn ang="0">
                  <a:pos x="29" y="7"/>
                </a:cxn>
                <a:cxn ang="0">
                  <a:pos x="47" y="0"/>
                </a:cxn>
              </a:cxnLst>
              <a:rect l="0" t="0" r="r" b="b"/>
              <a:pathLst>
                <a:path w="124" h="192">
                  <a:moveTo>
                    <a:pt x="58" y="0"/>
                  </a:moveTo>
                  <a:lnTo>
                    <a:pt x="73" y="0"/>
                  </a:lnTo>
                  <a:lnTo>
                    <a:pt x="84" y="3"/>
                  </a:lnTo>
                  <a:lnTo>
                    <a:pt x="102" y="11"/>
                  </a:lnTo>
                  <a:lnTo>
                    <a:pt x="106" y="3"/>
                  </a:lnTo>
                  <a:lnTo>
                    <a:pt x="116" y="3"/>
                  </a:lnTo>
                  <a:lnTo>
                    <a:pt x="116" y="65"/>
                  </a:lnTo>
                  <a:lnTo>
                    <a:pt x="106" y="65"/>
                  </a:lnTo>
                  <a:lnTo>
                    <a:pt x="102" y="43"/>
                  </a:lnTo>
                  <a:lnTo>
                    <a:pt x="98" y="36"/>
                  </a:lnTo>
                  <a:lnTo>
                    <a:pt x="91" y="29"/>
                  </a:lnTo>
                  <a:lnTo>
                    <a:pt x="84" y="21"/>
                  </a:lnTo>
                  <a:lnTo>
                    <a:pt x="76" y="14"/>
                  </a:lnTo>
                  <a:lnTo>
                    <a:pt x="69" y="11"/>
                  </a:lnTo>
                  <a:lnTo>
                    <a:pt x="58" y="11"/>
                  </a:lnTo>
                  <a:lnTo>
                    <a:pt x="47" y="14"/>
                  </a:lnTo>
                  <a:lnTo>
                    <a:pt x="36" y="18"/>
                  </a:lnTo>
                  <a:lnTo>
                    <a:pt x="29" y="29"/>
                  </a:lnTo>
                  <a:lnTo>
                    <a:pt x="29" y="36"/>
                  </a:lnTo>
                  <a:lnTo>
                    <a:pt x="29" y="47"/>
                  </a:lnTo>
                  <a:lnTo>
                    <a:pt x="33" y="58"/>
                  </a:lnTo>
                  <a:lnTo>
                    <a:pt x="40" y="65"/>
                  </a:lnTo>
                  <a:lnTo>
                    <a:pt x="51" y="69"/>
                  </a:lnTo>
                  <a:lnTo>
                    <a:pt x="69" y="80"/>
                  </a:lnTo>
                  <a:lnTo>
                    <a:pt x="87" y="87"/>
                  </a:lnTo>
                  <a:lnTo>
                    <a:pt x="102" y="94"/>
                  </a:lnTo>
                  <a:lnTo>
                    <a:pt x="113" y="102"/>
                  </a:lnTo>
                  <a:lnTo>
                    <a:pt x="120" y="109"/>
                  </a:lnTo>
                  <a:lnTo>
                    <a:pt x="124" y="116"/>
                  </a:lnTo>
                  <a:lnTo>
                    <a:pt x="124" y="127"/>
                  </a:lnTo>
                  <a:lnTo>
                    <a:pt x="124" y="134"/>
                  </a:lnTo>
                  <a:lnTo>
                    <a:pt x="124" y="149"/>
                  </a:lnTo>
                  <a:lnTo>
                    <a:pt x="116" y="163"/>
                  </a:lnTo>
                  <a:lnTo>
                    <a:pt x="109" y="174"/>
                  </a:lnTo>
                  <a:lnTo>
                    <a:pt x="95" y="185"/>
                  </a:lnTo>
                  <a:lnTo>
                    <a:pt x="80" y="189"/>
                  </a:lnTo>
                  <a:lnTo>
                    <a:pt x="62" y="192"/>
                  </a:lnTo>
                  <a:lnTo>
                    <a:pt x="51" y="189"/>
                  </a:lnTo>
                  <a:lnTo>
                    <a:pt x="36" y="189"/>
                  </a:lnTo>
                  <a:lnTo>
                    <a:pt x="26" y="182"/>
                  </a:lnTo>
                  <a:lnTo>
                    <a:pt x="18" y="178"/>
                  </a:lnTo>
                  <a:lnTo>
                    <a:pt x="11" y="189"/>
                  </a:lnTo>
                  <a:lnTo>
                    <a:pt x="0" y="189"/>
                  </a:lnTo>
                  <a:lnTo>
                    <a:pt x="0" y="123"/>
                  </a:lnTo>
                  <a:lnTo>
                    <a:pt x="11" y="123"/>
                  </a:lnTo>
                  <a:lnTo>
                    <a:pt x="18" y="145"/>
                  </a:lnTo>
                  <a:lnTo>
                    <a:pt x="22" y="156"/>
                  </a:lnTo>
                  <a:lnTo>
                    <a:pt x="29" y="163"/>
                  </a:lnTo>
                  <a:lnTo>
                    <a:pt x="36" y="171"/>
                  </a:lnTo>
                  <a:lnTo>
                    <a:pt x="44" y="174"/>
                  </a:lnTo>
                  <a:lnTo>
                    <a:pt x="55" y="178"/>
                  </a:lnTo>
                  <a:lnTo>
                    <a:pt x="66" y="182"/>
                  </a:lnTo>
                  <a:lnTo>
                    <a:pt x="73" y="178"/>
                  </a:lnTo>
                  <a:lnTo>
                    <a:pt x="80" y="178"/>
                  </a:lnTo>
                  <a:lnTo>
                    <a:pt x="87" y="174"/>
                  </a:lnTo>
                  <a:lnTo>
                    <a:pt x="91" y="171"/>
                  </a:lnTo>
                  <a:lnTo>
                    <a:pt x="95" y="167"/>
                  </a:lnTo>
                  <a:lnTo>
                    <a:pt x="98" y="160"/>
                  </a:lnTo>
                  <a:lnTo>
                    <a:pt x="98" y="156"/>
                  </a:lnTo>
                  <a:lnTo>
                    <a:pt x="98" y="149"/>
                  </a:lnTo>
                  <a:lnTo>
                    <a:pt x="98" y="138"/>
                  </a:lnTo>
                  <a:lnTo>
                    <a:pt x="95" y="127"/>
                  </a:lnTo>
                  <a:lnTo>
                    <a:pt x="87" y="120"/>
                  </a:lnTo>
                  <a:lnTo>
                    <a:pt x="76" y="112"/>
                  </a:lnTo>
                  <a:lnTo>
                    <a:pt x="55" y="105"/>
                  </a:lnTo>
                  <a:lnTo>
                    <a:pt x="36" y="98"/>
                  </a:lnTo>
                  <a:lnTo>
                    <a:pt x="22" y="91"/>
                  </a:lnTo>
                  <a:lnTo>
                    <a:pt x="11" y="80"/>
                  </a:lnTo>
                  <a:lnTo>
                    <a:pt x="7" y="72"/>
                  </a:lnTo>
                  <a:lnTo>
                    <a:pt x="4" y="61"/>
                  </a:lnTo>
                  <a:lnTo>
                    <a:pt x="4" y="51"/>
                  </a:lnTo>
                  <a:lnTo>
                    <a:pt x="4" y="40"/>
                  </a:lnTo>
                  <a:lnTo>
                    <a:pt x="7" y="29"/>
                  </a:lnTo>
                  <a:lnTo>
                    <a:pt x="15" y="21"/>
                  </a:lnTo>
                  <a:lnTo>
                    <a:pt x="22" y="14"/>
                  </a:lnTo>
                  <a:lnTo>
                    <a:pt x="29" y="7"/>
                  </a:lnTo>
                  <a:lnTo>
                    <a:pt x="40" y="3"/>
                  </a:lnTo>
                  <a:lnTo>
                    <a:pt x="47" y="0"/>
                  </a:lnTo>
                  <a:lnTo>
                    <a:pt x="58"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89005" name="Freeform 237"/>
            <p:cNvSpPr>
              <a:spLocks/>
            </p:cNvSpPr>
            <p:nvPr/>
          </p:nvSpPr>
          <p:spPr bwMode="auto">
            <a:xfrm>
              <a:off x="6226" y="2725"/>
              <a:ext cx="88" cy="168"/>
            </a:xfrm>
            <a:custGeom>
              <a:avLst/>
              <a:gdLst/>
              <a:ahLst/>
              <a:cxnLst>
                <a:cxn ang="0">
                  <a:pos x="22" y="0"/>
                </a:cxn>
                <a:cxn ang="0">
                  <a:pos x="48" y="0"/>
                </a:cxn>
                <a:cxn ang="0">
                  <a:pos x="48" y="40"/>
                </a:cxn>
                <a:cxn ang="0">
                  <a:pos x="84" y="40"/>
                </a:cxn>
                <a:cxn ang="0">
                  <a:pos x="84" y="51"/>
                </a:cxn>
                <a:cxn ang="0">
                  <a:pos x="48" y="51"/>
                </a:cxn>
                <a:cxn ang="0">
                  <a:pos x="48" y="124"/>
                </a:cxn>
                <a:cxn ang="0">
                  <a:pos x="48" y="135"/>
                </a:cxn>
                <a:cxn ang="0">
                  <a:pos x="51" y="146"/>
                </a:cxn>
                <a:cxn ang="0">
                  <a:pos x="51" y="150"/>
                </a:cxn>
                <a:cxn ang="0">
                  <a:pos x="55" y="153"/>
                </a:cxn>
                <a:cxn ang="0">
                  <a:pos x="62" y="153"/>
                </a:cxn>
                <a:cxn ang="0">
                  <a:pos x="69" y="153"/>
                </a:cxn>
                <a:cxn ang="0">
                  <a:pos x="73" y="153"/>
                </a:cxn>
                <a:cxn ang="0">
                  <a:pos x="77" y="153"/>
                </a:cxn>
                <a:cxn ang="0">
                  <a:pos x="84" y="153"/>
                </a:cxn>
                <a:cxn ang="0">
                  <a:pos x="88" y="153"/>
                </a:cxn>
                <a:cxn ang="0">
                  <a:pos x="88" y="161"/>
                </a:cxn>
                <a:cxn ang="0">
                  <a:pos x="69" y="168"/>
                </a:cxn>
                <a:cxn ang="0">
                  <a:pos x="62" y="168"/>
                </a:cxn>
                <a:cxn ang="0">
                  <a:pos x="51" y="168"/>
                </a:cxn>
                <a:cxn ang="0">
                  <a:pos x="44" y="168"/>
                </a:cxn>
                <a:cxn ang="0">
                  <a:pos x="33" y="164"/>
                </a:cxn>
                <a:cxn ang="0">
                  <a:pos x="29" y="161"/>
                </a:cxn>
                <a:cxn ang="0">
                  <a:pos x="26" y="150"/>
                </a:cxn>
                <a:cxn ang="0">
                  <a:pos x="22" y="139"/>
                </a:cxn>
                <a:cxn ang="0">
                  <a:pos x="22" y="51"/>
                </a:cxn>
                <a:cxn ang="0">
                  <a:pos x="0" y="51"/>
                </a:cxn>
                <a:cxn ang="0">
                  <a:pos x="0" y="40"/>
                </a:cxn>
                <a:cxn ang="0">
                  <a:pos x="22" y="40"/>
                </a:cxn>
                <a:cxn ang="0">
                  <a:pos x="22" y="0"/>
                </a:cxn>
              </a:cxnLst>
              <a:rect l="0" t="0" r="r" b="b"/>
              <a:pathLst>
                <a:path w="88" h="168">
                  <a:moveTo>
                    <a:pt x="22" y="0"/>
                  </a:moveTo>
                  <a:lnTo>
                    <a:pt x="48" y="0"/>
                  </a:lnTo>
                  <a:lnTo>
                    <a:pt x="48" y="40"/>
                  </a:lnTo>
                  <a:lnTo>
                    <a:pt x="84" y="40"/>
                  </a:lnTo>
                  <a:lnTo>
                    <a:pt x="84" y="51"/>
                  </a:lnTo>
                  <a:lnTo>
                    <a:pt x="48" y="51"/>
                  </a:lnTo>
                  <a:lnTo>
                    <a:pt x="48" y="124"/>
                  </a:lnTo>
                  <a:lnTo>
                    <a:pt x="48" y="135"/>
                  </a:lnTo>
                  <a:lnTo>
                    <a:pt x="51" y="146"/>
                  </a:lnTo>
                  <a:lnTo>
                    <a:pt x="51" y="150"/>
                  </a:lnTo>
                  <a:lnTo>
                    <a:pt x="55" y="153"/>
                  </a:lnTo>
                  <a:lnTo>
                    <a:pt x="62" y="153"/>
                  </a:lnTo>
                  <a:lnTo>
                    <a:pt x="69" y="153"/>
                  </a:lnTo>
                  <a:lnTo>
                    <a:pt x="73" y="153"/>
                  </a:lnTo>
                  <a:lnTo>
                    <a:pt x="77" y="153"/>
                  </a:lnTo>
                  <a:lnTo>
                    <a:pt x="84" y="153"/>
                  </a:lnTo>
                  <a:lnTo>
                    <a:pt x="88" y="153"/>
                  </a:lnTo>
                  <a:lnTo>
                    <a:pt x="88" y="161"/>
                  </a:lnTo>
                  <a:lnTo>
                    <a:pt x="69" y="168"/>
                  </a:lnTo>
                  <a:lnTo>
                    <a:pt x="62" y="168"/>
                  </a:lnTo>
                  <a:lnTo>
                    <a:pt x="51" y="168"/>
                  </a:lnTo>
                  <a:lnTo>
                    <a:pt x="44" y="168"/>
                  </a:lnTo>
                  <a:lnTo>
                    <a:pt x="33" y="164"/>
                  </a:lnTo>
                  <a:lnTo>
                    <a:pt x="29" y="161"/>
                  </a:lnTo>
                  <a:lnTo>
                    <a:pt x="26" y="150"/>
                  </a:lnTo>
                  <a:lnTo>
                    <a:pt x="22" y="139"/>
                  </a:lnTo>
                  <a:lnTo>
                    <a:pt x="22" y="51"/>
                  </a:lnTo>
                  <a:lnTo>
                    <a:pt x="0" y="51"/>
                  </a:lnTo>
                  <a:lnTo>
                    <a:pt x="0" y="40"/>
                  </a:lnTo>
                  <a:lnTo>
                    <a:pt x="22" y="40"/>
                  </a:lnTo>
                  <a:lnTo>
                    <a:pt x="22"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89006" name="Freeform 238"/>
            <p:cNvSpPr>
              <a:spLocks noEditPoints="1"/>
            </p:cNvSpPr>
            <p:nvPr/>
          </p:nvSpPr>
          <p:spPr bwMode="auto">
            <a:xfrm>
              <a:off x="6324" y="2758"/>
              <a:ext cx="124" cy="138"/>
            </a:xfrm>
            <a:custGeom>
              <a:avLst/>
              <a:gdLst/>
              <a:ahLst/>
              <a:cxnLst>
                <a:cxn ang="0">
                  <a:pos x="62" y="11"/>
                </a:cxn>
                <a:cxn ang="0">
                  <a:pos x="55" y="15"/>
                </a:cxn>
                <a:cxn ang="0">
                  <a:pos x="48" y="18"/>
                </a:cxn>
                <a:cxn ang="0">
                  <a:pos x="41" y="22"/>
                </a:cxn>
                <a:cxn ang="0">
                  <a:pos x="37" y="29"/>
                </a:cxn>
                <a:cxn ang="0">
                  <a:pos x="33" y="40"/>
                </a:cxn>
                <a:cxn ang="0">
                  <a:pos x="30" y="48"/>
                </a:cxn>
                <a:cxn ang="0">
                  <a:pos x="26" y="69"/>
                </a:cxn>
                <a:cxn ang="0">
                  <a:pos x="30" y="80"/>
                </a:cxn>
                <a:cxn ang="0">
                  <a:pos x="30" y="91"/>
                </a:cxn>
                <a:cxn ang="0">
                  <a:pos x="33" y="102"/>
                </a:cxn>
                <a:cxn ang="0">
                  <a:pos x="37" y="109"/>
                </a:cxn>
                <a:cxn ang="0">
                  <a:pos x="41" y="117"/>
                </a:cxn>
                <a:cxn ang="0">
                  <a:pos x="48" y="124"/>
                </a:cxn>
                <a:cxn ang="0">
                  <a:pos x="55" y="128"/>
                </a:cxn>
                <a:cxn ang="0">
                  <a:pos x="62" y="128"/>
                </a:cxn>
                <a:cxn ang="0">
                  <a:pos x="73" y="128"/>
                </a:cxn>
                <a:cxn ang="0">
                  <a:pos x="81" y="120"/>
                </a:cxn>
                <a:cxn ang="0">
                  <a:pos x="88" y="113"/>
                </a:cxn>
                <a:cxn ang="0">
                  <a:pos x="95" y="98"/>
                </a:cxn>
                <a:cxn ang="0">
                  <a:pos x="99" y="84"/>
                </a:cxn>
                <a:cxn ang="0">
                  <a:pos x="99" y="69"/>
                </a:cxn>
                <a:cxn ang="0">
                  <a:pos x="99" y="48"/>
                </a:cxn>
                <a:cxn ang="0">
                  <a:pos x="95" y="37"/>
                </a:cxn>
                <a:cxn ang="0">
                  <a:pos x="91" y="29"/>
                </a:cxn>
                <a:cxn ang="0">
                  <a:pos x="88" y="22"/>
                </a:cxn>
                <a:cxn ang="0">
                  <a:pos x="81" y="18"/>
                </a:cxn>
                <a:cxn ang="0">
                  <a:pos x="73" y="15"/>
                </a:cxn>
                <a:cxn ang="0">
                  <a:pos x="62" y="11"/>
                </a:cxn>
                <a:cxn ang="0">
                  <a:pos x="62" y="0"/>
                </a:cxn>
                <a:cxn ang="0">
                  <a:pos x="81" y="4"/>
                </a:cxn>
                <a:cxn ang="0">
                  <a:pos x="95" y="11"/>
                </a:cxn>
                <a:cxn ang="0">
                  <a:pos x="110" y="18"/>
                </a:cxn>
                <a:cxn ang="0">
                  <a:pos x="117" y="33"/>
                </a:cxn>
                <a:cxn ang="0">
                  <a:pos x="124" y="51"/>
                </a:cxn>
                <a:cxn ang="0">
                  <a:pos x="124" y="69"/>
                </a:cxn>
                <a:cxn ang="0">
                  <a:pos x="124" y="80"/>
                </a:cxn>
                <a:cxn ang="0">
                  <a:pos x="121" y="95"/>
                </a:cxn>
                <a:cxn ang="0">
                  <a:pos x="117" y="106"/>
                </a:cxn>
                <a:cxn ang="0">
                  <a:pos x="110" y="117"/>
                </a:cxn>
                <a:cxn ang="0">
                  <a:pos x="99" y="128"/>
                </a:cxn>
                <a:cxn ang="0">
                  <a:pos x="88" y="131"/>
                </a:cxn>
                <a:cxn ang="0">
                  <a:pos x="77" y="135"/>
                </a:cxn>
                <a:cxn ang="0">
                  <a:pos x="62" y="138"/>
                </a:cxn>
                <a:cxn ang="0">
                  <a:pos x="51" y="135"/>
                </a:cxn>
                <a:cxn ang="0">
                  <a:pos x="41" y="131"/>
                </a:cxn>
                <a:cxn ang="0">
                  <a:pos x="30" y="128"/>
                </a:cxn>
                <a:cxn ang="0">
                  <a:pos x="19" y="120"/>
                </a:cxn>
                <a:cxn ang="0">
                  <a:pos x="11" y="109"/>
                </a:cxn>
                <a:cxn ang="0">
                  <a:pos x="4" y="98"/>
                </a:cxn>
                <a:cxn ang="0">
                  <a:pos x="0" y="84"/>
                </a:cxn>
                <a:cxn ang="0">
                  <a:pos x="0" y="69"/>
                </a:cxn>
                <a:cxn ang="0">
                  <a:pos x="4" y="51"/>
                </a:cxn>
                <a:cxn ang="0">
                  <a:pos x="8" y="37"/>
                </a:cxn>
                <a:cxn ang="0">
                  <a:pos x="19" y="22"/>
                </a:cxn>
                <a:cxn ang="0">
                  <a:pos x="30" y="11"/>
                </a:cxn>
                <a:cxn ang="0">
                  <a:pos x="48" y="4"/>
                </a:cxn>
                <a:cxn ang="0">
                  <a:pos x="62" y="0"/>
                </a:cxn>
              </a:cxnLst>
              <a:rect l="0" t="0" r="r" b="b"/>
              <a:pathLst>
                <a:path w="124" h="138">
                  <a:moveTo>
                    <a:pt x="62" y="11"/>
                  </a:moveTo>
                  <a:lnTo>
                    <a:pt x="55" y="15"/>
                  </a:lnTo>
                  <a:lnTo>
                    <a:pt x="48" y="18"/>
                  </a:lnTo>
                  <a:lnTo>
                    <a:pt x="41" y="22"/>
                  </a:lnTo>
                  <a:lnTo>
                    <a:pt x="37" y="29"/>
                  </a:lnTo>
                  <a:lnTo>
                    <a:pt x="33" y="40"/>
                  </a:lnTo>
                  <a:lnTo>
                    <a:pt x="30" y="48"/>
                  </a:lnTo>
                  <a:lnTo>
                    <a:pt x="26" y="69"/>
                  </a:lnTo>
                  <a:lnTo>
                    <a:pt x="30" y="80"/>
                  </a:lnTo>
                  <a:lnTo>
                    <a:pt x="30" y="91"/>
                  </a:lnTo>
                  <a:lnTo>
                    <a:pt x="33" y="102"/>
                  </a:lnTo>
                  <a:lnTo>
                    <a:pt x="37" y="109"/>
                  </a:lnTo>
                  <a:lnTo>
                    <a:pt x="41" y="117"/>
                  </a:lnTo>
                  <a:lnTo>
                    <a:pt x="48" y="124"/>
                  </a:lnTo>
                  <a:lnTo>
                    <a:pt x="55" y="128"/>
                  </a:lnTo>
                  <a:lnTo>
                    <a:pt x="62" y="128"/>
                  </a:lnTo>
                  <a:lnTo>
                    <a:pt x="73" y="128"/>
                  </a:lnTo>
                  <a:lnTo>
                    <a:pt x="81" y="120"/>
                  </a:lnTo>
                  <a:lnTo>
                    <a:pt x="88" y="113"/>
                  </a:lnTo>
                  <a:lnTo>
                    <a:pt x="95" y="98"/>
                  </a:lnTo>
                  <a:lnTo>
                    <a:pt x="99" y="84"/>
                  </a:lnTo>
                  <a:lnTo>
                    <a:pt x="99" y="69"/>
                  </a:lnTo>
                  <a:lnTo>
                    <a:pt x="99" y="48"/>
                  </a:lnTo>
                  <a:lnTo>
                    <a:pt x="95" y="37"/>
                  </a:lnTo>
                  <a:lnTo>
                    <a:pt x="91" y="29"/>
                  </a:lnTo>
                  <a:lnTo>
                    <a:pt x="88" y="22"/>
                  </a:lnTo>
                  <a:lnTo>
                    <a:pt x="81" y="18"/>
                  </a:lnTo>
                  <a:lnTo>
                    <a:pt x="73" y="15"/>
                  </a:lnTo>
                  <a:lnTo>
                    <a:pt x="62" y="11"/>
                  </a:lnTo>
                  <a:close/>
                  <a:moveTo>
                    <a:pt x="62" y="0"/>
                  </a:moveTo>
                  <a:lnTo>
                    <a:pt x="81" y="4"/>
                  </a:lnTo>
                  <a:lnTo>
                    <a:pt x="95" y="11"/>
                  </a:lnTo>
                  <a:lnTo>
                    <a:pt x="110" y="18"/>
                  </a:lnTo>
                  <a:lnTo>
                    <a:pt x="117" y="33"/>
                  </a:lnTo>
                  <a:lnTo>
                    <a:pt x="124" y="51"/>
                  </a:lnTo>
                  <a:lnTo>
                    <a:pt x="124" y="69"/>
                  </a:lnTo>
                  <a:lnTo>
                    <a:pt x="124" y="80"/>
                  </a:lnTo>
                  <a:lnTo>
                    <a:pt x="121" y="95"/>
                  </a:lnTo>
                  <a:lnTo>
                    <a:pt x="117" y="106"/>
                  </a:lnTo>
                  <a:lnTo>
                    <a:pt x="110" y="117"/>
                  </a:lnTo>
                  <a:lnTo>
                    <a:pt x="99" y="128"/>
                  </a:lnTo>
                  <a:lnTo>
                    <a:pt x="88" y="131"/>
                  </a:lnTo>
                  <a:lnTo>
                    <a:pt x="77" y="135"/>
                  </a:lnTo>
                  <a:lnTo>
                    <a:pt x="62" y="138"/>
                  </a:lnTo>
                  <a:lnTo>
                    <a:pt x="51" y="135"/>
                  </a:lnTo>
                  <a:lnTo>
                    <a:pt x="41" y="131"/>
                  </a:lnTo>
                  <a:lnTo>
                    <a:pt x="30" y="128"/>
                  </a:lnTo>
                  <a:lnTo>
                    <a:pt x="19" y="120"/>
                  </a:lnTo>
                  <a:lnTo>
                    <a:pt x="11" y="109"/>
                  </a:lnTo>
                  <a:lnTo>
                    <a:pt x="4" y="98"/>
                  </a:lnTo>
                  <a:lnTo>
                    <a:pt x="0" y="84"/>
                  </a:lnTo>
                  <a:lnTo>
                    <a:pt x="0" y="69"/>
                  </a:lnTo>
                  <a:lnTo>
                    <a:pt x="4" y="51"/>
                  </a:lnTo>
                  <a:lnTo>
                    <a:pt x="8" y="37"/>
                  </a:lnTo>
                  <a:lnTo>
                    <a:pt x="19" y="22"/>
                  </a:lnTo>
                  <a:lnTo>
                    <a:pt x="30" y="11"/>
                  </a:lnTo>
                  <a:lnTo>
                    <a:pt x="48" y="4"/>
                  </a:lnTo>
                  <a:lnTo>
                    <a:pt x="62"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89007" name="Freeform 239"/>
            <p:cNvSpPr>
              <a:spLocks/>
            </p:cNvSpPr>
            <p:nvPr/>
          </p:nvSpPr>
          <p:spPr bwMode="auto">
            <a:xfrm>
              <a:off x="6466" y="2762"/>
              <a:ext cx="222" cy="131"/>
            </a:xfrm>
            <a:custGeom>
              <a:avLst/>
              <a:gdLst/>
              <a:ahLst/>
              <a:cxnLst>
                <a:cxn ang="0">
                  <a:pos x="99" y="0"/>
                </a:cxn>
                <a:cxn ang="0">
                  <a:pos x="117" y="11"/>
                </a:cxn>
                <a:cxn ang="0">
                  <a:pos x="131" y="14"/>
                </a:cxn>
                <a:cxn ang="0">
                  <a:pos x="153" y="0"/>
                </a:cxn>
                <a:cxn ang="0">
                  <a:pos x="168" y="0"/>
                </a:cxn>
                <a:cxn ang="0">
                  <a:pos x="186" y="3"/>
                </a:cxn>
                <a:cxn ang="0">
                  <a:pos x="197" y="18"/>
                </a:cxn>
                <a:cxn ang="0">
                  <a:pos x="200" y="40"/>
                </a:cxn>
                <a:cxn ang="0">
                  <a:pos x="204" y="113"/>
                </a:cxn>
                <a:cxn ang="0">
                  <a:pos x="208" y="120"/>
                </a:cxn>
                <a:cxn ang="0">
                  <a:pos x="222" y="120"/>
                </a:cxn>
                <a:cxn ang="0">
                  <a:pos x="160" y="131"/>
                </a:cxn>
                <a:cxn ang="0">
                  <a:pos x="164" y="120"/>
                </a:cxn>
                <a:cxn ang="0">
                  <a:pos x="175" y="116"/>
                </a:cxn>
                <a:cxn ang="0">
                  <a:pos x="179" y="109"/>
                </a:cxn>
                <a:cxn ang="0">
                  <a:pos x="175" y="29"/>
                </a:cxn>
                <a:cxn ang="0">
                  <a:pos x="164" y="14"/>
                </a:cxn>
                <a:cxn ang="0">
                  <a:pos x="142" y="14"/>
                </a:cxn>
                <a:cxn ang="0">
                  <a:pos x="128" y="25"/>
                </a:cxn>
                <a:cxn ang="0">
                  <a:pos x="124" y="105"/>
                </a:cxn>
                <a:cxn ang="0">
                  <a:pos x="128" y="116"/>
                </a:cxn>
                <a:cxn ang="0">
                  <a:pos x="135" y="120"/>
                </a:cxn>
                <a:cxn ang="0">
                  <a:pos x="142" y="131"/>
                </a:cxn>
                <a:cxn ang="0">
                  <a:pos x="80" y="120"/>
                </a:cxn>
                <a:cxn ang="0">
                  <a:pos x="91" y="120"/>
                </a:cxn>
                <a:cxn ang="0">
                  <a:pos x="99" y="116"/>
                </a:cxn>
                <a:cxn ang="0">
                  <a:pos x="99" y="44"/>
                </a:cxn>
                <a:cxn ang="0">
                  <a:pos x="91" y="22"/>
                </a:cxn>
                <a:cxn ang="0">
                  <a:pos x="77" y="14"/>
                </a:cxn>
                <a:cxn ang="0">
                  <a:pos x="55" y="22"/>
                </a:cxn>
                <a:cxn ang="0">
                  <a:pos x="44" y="33"/>
                </a:cxn>
                <a:cxn ang="0">
                  <a:pos x="48" y="113"/>
                </a:cxn>
                <a:cxn ang="0">
                  <a:pos x="59" y="120"/>
                </a:cxn>
                <a:cxn ang="0">
                  <a:pos x="66" y="131"/>
                </a:cxn>
                <a:cxn ang="0">
                  <a:pos x="0" y="120"/>
                </a:cxn>
                <a:cxn ang="0">
                  <a:pos x="15" y="120"/>
                </a:cxn>
                <a:cxn ang="0">
                  <a:pos x="19" y="116"/>
                </a:cxn>
                <a:cxn ang="0">
                  <a:pos x="22" y="29"/>
                </a:cxn>
                <a:cxn ang="0">
                  <a:pos x="15" y="14"/>
                </a:cxn>
                <a:cxn ang="0">
                  <a:pos x="0" y="11"/>
                </a:cxn>
                <a:cxn ang="0">
                  <a:pos x="44" y="0"/>
                </a:cxn>
                <a:cxn ang="0">
                  <a:pos x="44" y="22"/>
                </a:cxn>
                <a:cxn ang="0">
                  <a:pos x="55" y="11"/>
                </a:cxn>
                <a:cxn ang="0">
                  <a:pos x="73" y="0"/>
                </a:cxn>
              </a:cxnLst>
              <a:rect l="0" t="0" r="r" b="b"/>
              <a:pathLst>
                <a:path w="222" h="131">
                  <a:moveTo>
                    <a:pt x="88" y="0"/>
                  </a:moveTo>
                  <a:lnTo>
                    <a:pt x="99" y="0"/>
                  </a:lnTo>
                  <a:lnTo>
                    <a:pt x="109" y="3"/>
                  </a:lnTo>
                  <a:lnTo>
                    <a:pt x="117" y="11"/>
                  </a:lnTo>
                  <a:lnTo>
                    <a:pt x="124" y="22"/>
                  </a:lnTo>
                  <a:lnTo>
                    <a:pt x="131" y="14"/>
                  </a:lnTo>
                  <a:lnTo>
                    <a:pt x="139" y="7"/>
                  </a:lnTo>
                  <a:lnTo>
                    <a:pt x="153" y="0"/>
                  </a:lnTo>
                  <a:lnTo>
                    <a:pt x="160" y="0"/>
                  </a:lnTo>
                  <a:lnTo>
                    <a:pt x="168" y="0"/>
                  </a:lnTo>
                  <a:lnTo>
                    <a:pt x="175" y="0"/>
                  </a:lnTo>
                  <a:lnTo>
                    <a:pt x="186" y="3"/>
                  </a:lnTo>
                  <a:lnTo>
                    <a:pt x="193" y="7"/>
                  </a:lnTo>
                  <a:lnTo>
                    <a:pt x="197" y="18"/>
                  </a:lnTo>
                  <a:lnTo>
                    <a:pt x="200" y="29"/>
                  </a:lnTo>
                  <a:lnTo>
                    <a:pt x="200" y="40"/>
                  </a:lnTo>
                  <a:lnTo>
                    <a:pt x="200" y="105"/>
                  </a:lnTo>
                  <a:lnTo>
                    <a:pt x="204" y="113"/>
                  </a:lnTo>
                  <a:lnTo>
                    <a:pt x="204" y="116"/>
                  </a:lnTo>
                  <a:lnTo>
                    <a:pt x="208" y="120"/>
                  </a:lnTo>
                  <a:lnTo>
                    <a:pt x="215" y="120"/>
                  </a:lnTo>
                  <a:lnTo>
                    <a:pt x="222" y="120"/>
                  </a:lnTo>
                  <a:lnTo>
                    <a:pt x="222" y="131"/>
                  </a:lnTo>
                  <a:lnTo>
                    <a:pt x="160" y="131"/>
                  </a:lnTo>
                  <a:lnTo>
                    <a:pt x="160" y="120"/>
                  </a:lnTo>
                  <a:lnTo>
                    <a:pt x="164" y="120"/>
                  </a:lnTo>
                  <a:lnTo>
                    <a:pt x="171" y="120"/>
                  </a:lnTo>
                  <a:lnTo>
                    <a:pt x="175" y="116"/>
                  </a:lnTo>
                  <a:lnTo>
                    <a:pt x="175" y="116"/>
                  </a:lnTo>
                  <a:lnTo>
                    <a:pt x="179" y="109"/>
                  </a:lnTo>
                  <a:lnTo>
                    <a:pt x="179" y="44"/>
                  </a:lnTo>
                  <a:lnTo>
                    <a:pt x="175" y="29"/>
                  </a:lnTo>
                  <a:lnTo>
                    <a:pt x="171" y="22"/>
                  </a:lnTo>
                  <a:lnTo>
                    <a:pt x="164" y="14"/>
                  </a:lnTo>
                  <a:lnTo>
                    <a:pt x="157" y="14"/>
                  </a:lnTo>
                  <a:lnTo>
                    <a:pt x="142" y="14"/>
                  </a:lnTo>
                  <a:lnTo>
                    <a:pt x="135" y="22"/>
                  </a:lnTo>
                  <a:lnTo>
                    <a:pt x="128" y="25"/>
                  </a:lnTo>
                  <a:lnTo>
                    <a:pt x="124" y="33"/>
                  </a:lnTo>
                  <a:lnTo>
                    <a:pt x="124" y="105"/>
                  </a:lnTo>
                  <a:lnTo>
                    <a:pt x="124" y="113"/>
                  </a:lnTo>
                  <a:lnTo>
                    <a:pt x="128" y="116"/>
                  </a:lnTo>
                  <a:lnTo>
                    <a:pt x="131" y="120"/>
                  </a:lnTo>
                  <a:lnTo>
                    <a:pt x="135" y="120"/>
                  </a:lnTo>
                  <a:lnTo>
                    <a:pt x="142" y="120"/>
                  </a:lnTo>
                  <a:lnTo>
                    <a:pt x="142" y="131"/>
                  </a:lnTo>
                  <a:lnTo>
                    <a:pt x="80" y="131"/>
                  </a:lnTo>
                  <a:lnTo>
                    <a:pt x="80" y="120"/>
                  </a:lnTo>
                  <a:lnTo>
                    <a:pt x="88" y="120"/>
                  </a:lnTo>
                  <a:lnTo>
                    <a:pt x="91" y="120"/>
                  </a:lnTo>
                  <a:lnTo>
                    <a:pt x="95" y="116"/>
                  </a:lnTo>
                  <a:lnTo>
                    <a:pt x="99" y="116"/>
                  </a:lnTo>
                  <a:lnTo>
                    <a:pt x="99" y="109"/>
                  </a:lnTo>
                  <a:lnTo>
                    <a:pt x="99" y="44"/>
                  </a:lnTo>
                  <a:lnTo>
                    <a:pt x="99" y="29"/>
                  </a:lnTo>
                  <a:lnTo>
                    <a:pt x="91" y="22"/>
                  </a:lnTo>
                  <a:lnTo>
                    <a:pt x="88" y="14"/>
                  </a:lnTo>
                  <a:lnTo>
                    <a:pt x="77" y="14"/>
                  </a:lnTo>
                  <a:lnTo>
                    <a:pt x="66" y="14"/>
                  </a:lnTo>
                  <a:lnTo>
                    <a:pt x="55" y="22"/>
                  </a:lnTo>
                  <a:lnTo>
                    <a:pt x="48" y="29"/>
                  </a:lnTo>
                  <a:lnTo>
                    <a:pt x="44" y="33"/>
                  </a:lnTo>
                  <a:lnTo>
                    <a:pt x="44" y="105"/>
                  </a:lnTo>
                  <a:lnTo>
                    <a:pt x="48" y="113"/>
                  </a:lnTo>
                  <a:lnTo>
                    <a:pt x="51" y="120"/>
                  </a:lnTo>
                  <a:lnTo>
                    <a:pt x="59" y="120"/>
                  </a:lnTo>
                  <a:lnTo>
                    <a:pt x="66" y="120"/>
                  </a:lnTo>
                  <a:lnTo>
                    <a:pt x="66" y="131"/>
                  </a:lnTo>
                  <a:lnTo>
                    <a:pt x="0" y="131"/>
                  </a:lnTo>
                  <a:lnTo>
                    <a:pt x="0" y="120"/>
                  </a:lnTo>
                  <a:lnTo>
                    <a:pt x="8" y="120"/>
                  </a:lnTo>
                  <a:lnTo>
                    <a:pt x="15" y="120"/>
                  </a:lnTo>
                  <a:lnTo>
                    <a:pt x="19" y="116"/>
                  </a:lnTo>
                  <a:lnTo>
                    <a:pt x="19" y="116"/>
                  </a:lnTo>
                  <a:lnTo>
                    <a:pt x="22" y="109"/>
                  </a:lnTo>
                  <a:lnTo>
                    <a:pt x="22" y="29"/>
                  </a:lnTo>
                  <a:lnTo>
                    <a:pt x="19" y="22"/>
                  </a:lnTo>
                  <a:lnTo>
                    <a:pt x="15" y="14"/>
                  </a:lnTo>
                  <a:lnTo>
                    <a:pt x="8" y="14"/>
                  </a:lnTo>
                  <a:lnTo>
                    <a:pt x="0" y="11"/>
                  </a:lnTo>
                  <a:lnTo>
                    <a:pt x="0" y="3"/>
                  </a:lnTo>
                  <a:lnTo>
                    <a:pt x="44" y="0"/>
                  </a:lnTo>
                  <a:lnTo>
                    <a:pt x="44" y="3"/>
                  </a:lnTo>
                  <a:lnTo>
                    <a:pt x="44" y="22"/>
                  </a:lnTo>
                  <a:lnTo>
                    <a:pt x="44" y="22"/>
                  </a:lnTo>
                  <a:lnTo>
                    <a:pt x="55" y="11"/>
                  </a:lnTo>
                  <a:lnTo>
                    <a:pt x="62" y="7"/>
                  </a:lnTo>
                  <a:lnTo>
                    <a:pt x="73" y="0"/>
                  </a:lnTo>
                  <a:lnTo>
                    <a:pt x="88"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89008" name="Freeform 240"/>
            <p:cNvSpPr>
              <a:spLocks noEditPoints="1"/>
            </p:cNvSpPr>
            <p:nvPr/>
          </p:nvSpPr>
          <p:spPr bwMode="auto">
            <a:xfrm>
              <a:off x="6703" y="2758"/>
              <a:ext cx="120" cy="138"/>
            </a:xfrm>
            <a:custGeom>
              <a:avLst/>
              <a:gdLst/>
              <a:ahLst/>
              <a:cxnLst>
                <a:cxn ang="0">
                  <a:pos x="54" y="69"/>
                </a:cxn>
                <a:cxn ang="0">
                  <a:pos x="36" y="80"/>
                </a:cxn>
                <a:cxn ang="0">
                  <a:pos x="29" y="95"/>
                </a:cxn>
                <a:cxn ang="0">
                  <a:pos x="29" y="109"/>
                </a:cxn>
                <a:cxn ang="0">
                  <a:pos x="40" y="120"/>
                </a:cxn>
                <a:cxn ang="0">
                  <a:pos x="54" y="120"/>
                </a:cxn>
                <a:cxn ang="0">
                  <a:pos x="69" y="113"/>
                </a:cxn>
                <a:cxn ang="0">
                  <a:pos x="76" y="62"/>
                </a:cxn>
                <a:cxn ang="0">
                  <a:pos x="62" y="4"/>
                </a:cxn>
                <a:cxn ang="0">
                  <a:pos x="80" y="7"/>
                </a:cxn>
                <a:cxn ang="0">
                  <a:pos x="91" y="15"/>
                </a:cxn>
                <a:cxn ang="0">
                  <a:pos x="98" y="33"/>
                </a:cxn>
                <a:cxn ang="0">
                  <a:pos x="98" y="62"/>
                </a:cxn>
                <a:cxn ang="0">
                  <a:pos x="98" y="109"/>
                </a:cxn>
                <a:cxn ang="0">
                  <a:pos x="102" y="117"/>
                </a:cxn>
                <a:cxn ang="0">
                  <a:pos x="112" y="124"/>
                </a:cxn>
                <a:cxn ang="0">
                  <a:pos x="120" y="131"/>
                </a:cxn>
                <a:cxn ang="0">
                  <a:pos x="98" y="135"/>
                </a:cxn>
                <a:cxn ang="0">
                  <a:pos x="83" y="131"/>
                </a:cxn>
                <a:cxn ang="0">
                  <a:pos x="76" y="117"/>
                </a:cxn>
                <a:cxn ang="0">
                  <a:pos x="65" y="128"/>
                </a:cxn>
                <a:cxn ang="0">
                  <a:pos x="47" y="135"/>
                </a:cxn>
                <a:cxn ang="0">
                  <a:pos x="22" y="135"/>
                </a:cxn>
                <a:cxn ang="0">
                  <a:pos x="3" y="120"/>
                </a:cxn>
                <a:cxn ang="0">
                  <a:pos x="0" y="106"/>
                </a:cxn>
                <a:cxn ang="0">
                  <a:pos x="3" y="91"/>
                </a:cxn>
                <a:cxn ang="0">
                  <a:pos x="18" y="73"/>
                </a:cxn>
                <a:cxn ang="0">
                  <a:pos x="32" y="66"/>
                </a:cxn>
                <a:cxn ang="0">
                  <a:pos x="51" y="62"/>
                </a:cxn>
                <a:cxn ang="0">
                  <a:pos x="76" y="51"/>
                </a:cxn>
                <a:cxn ang="0">
                  <a:pos x="76" y="37"/>
                </a:cxn>
                <a:cxn ang="0">
                  <a:pos x="72" y="22"/>
                </a:cxn>
                <a:cxn ang="0">
                  <a:pos x="58" y="11"/>
                </a:cxn>
                <a:cxn ang="0">
                  <a:pos x="40" y="15"/>
                </a:cxn>
                <a:cxn ang="0">
                  <a:pos x="32" y="22"/>
                </a:cxn>
                <a:cxn ang="0">
                  <a:pos x="36" y="33"/>
                </a:cxn>
                <a:cxn ang="0">
                  <a:pos x="29" y="44"/>
                </a:cxn>
                <a:cxn ang="0">
                  <a:pos x="18" y="48"/>
                </a:cxn>
                <a:cxn ang="0">
                  <a:pos x="11" y="44"/>
                </a:cxn>
                <a:cxn ang="0">
                  <a:pos x="7" y="33"/>
                </a:cxn>
                <a:cxn ang="0">
                  <a:pos x="11" y="22"/>
                </a:cxn>
                <a:cxn ang="0">
                  <a:pos x="22" y="11"/>
                </a:cxn>
                <a:cxn ang="0">
                  <a:pos x="36" y="4"/>
                </a:cxn>
              </a:cxnLst>
              <a:rect l="0" t="0" r="r" b="b"/>
              <a:pathLst>
                <a:path w="120" h="138">
                  <a:moveTo>
                    <a:pt x="76" y="62"/>
                  </a:moveTo>
                  <a:lnTo>
                    <a:pt x="54" y="69"/>
                  </a:lnTo>
                  <a:lnTo>
                    <a:pt x="40" y="77"/>
                  </a:lnTo>
                  <a:lnTo>
                    <a:pt x="36" y="80"/>
                  </a:lnTo>
                  <a:lnTo>
                    <a:pt x="29" y="88"/>
                  </a:lnTo>
                  <a:lnTo>
                    <a:pt x="29" y="95"/>
                  </a:lnTo>
                  <a:lnTo>
                    <a:pt x="25" y="102"/>
                  </a:lnTo>
                  <a:lnTo>
                    <a:pt x="29" y="109"/>
                  </a:lnTo>
                  <a:lnTo>
                    <a:pt x="32" y="117"/>
                  </a:lnTo>
                  <a:lnTo>
                    <a:pt x="40" y="120"/>
                  </a:lnTo>
                  <a:lnTo>
                    <a:pt x="47" y="124"/>
                  </a:lnTo>
                  <a:lnTo>
                    <a:pt x="54" y="120"/>
                  </a:lnTo>
                  <a:lnTo>
                    <a:pt x="62" y="117"/>
                  </a:lnTo>
                  <a:lnTo>
                    <a:pt x="69" y="113"/>
                  </a:lnTo>
                  <a:lnTo>
                    <a:pt x="76" y="109"/>
                  </a:lnTo>
                  <a:lnTo>
                    <a:pt x="76" y="62"/>
                  </a:lnTo>
                  <a:close/>
                  <a:moveTo>
                    <a:pt x="51" y="0"/>
                  </a:moveTo>
                  <a:lnTo>
                    <a:pt x="62" y="4"/>
                  </a:lnTo>
                  <a:lnTo>
                    <a:pt x="72" y="4"/>
                  </a:lnTo>
                  <a:lnTo>
                    <a:pt x="80" y="7"/>
                  </a:lnTo>
                  <a:lnTo>
                    <a:pt x="87" y="11"/>
                  </a:lnTo>
                  <a:lnTo>
                    <a:pt x="91" y="15"/>
                  </a:lnTo>
                  <a:lnTo>
                    <a:pt x="94" y="22"/>
                  </a:lnTo>
                  <a:lnTo>
                    <a:pt x="98" y="33"/>
                  </a:lnTo>
                  <a:lnTo>
                    <a:pt x="98" y="44"/>
                  </a:lnTo>
                  <a:lnTo>
                    <a:pt x="98" y="62"/>
                  </a:lnTo>
                  <a:lnTo>
                    <a:pt x="98" y="77"/>
                  </a:lnTo>
                  <a:lnTo>
                    <a:pt x="98" y="109"/>
                  </a:lnTo>
                  <a:lnTo>
                    <a:pt x="98" y="113"/>
                  </a:lnTo>
                  <a:lnTo>
                    <a:pt x="102" y="117"/>
                  </a:lnTo>
                  <a:lnTo>
                    <a:pt x="105" y="120"/>
                  </a:lnTo>
                  <a:lnTo>
                    <a:pt x="112" y="124"/>
                  </a:lnTo>
                  <a:lnTo>
                    <a:pt x="120" y="124"/>
                  </a:lnTo>
                  <a:lnTo>
                    <a:pt x="120" y="131"/>
                  </a:lnTo>
                  <a:lnTo>
                    <a:pt x="109" y="135"/>
                  </a:lnTo>
                  <a:lnTo>
                    <a:pt x="98" y="135"/>
                  </a:lnTo>
                  <a:lnTo>
                    <a:pt x="91" y="135"/>
                  </a:lnTo>
                  <a:lnTo>
                    <a:pt x="83" y="131"/>
                  </a:lnTo>
                  <a:lnTo>
                    <a:pt x="80" y="124"/>
                  </a:lnTo>
                  <a:lnTo>
                    <a:pt x="76" y="117"/>
                  </a:lnTo>
                  <a:lnTo>
                    <a:pt x="76" y="117"/>
                  </a:lnTo>
                  <a:lnTo>
                    <a:pt x="65" y="128"/>
                  </a:lnTo>
                  <a:lnTo>
                    <a:pt x="58" y="131"/>
                  </a:lnTo>
                  <a:lnTo>
                    <a:pt x="47" y="135"/>
                  </a:lnTo>
                  <a:lnTo>
                    <a:pt x="32" y="138"/>
                  </a:lnTo>
                  <a:lnTo>
                    <a:pt x="22" y="135"/>
                  </a:lnTo>
                  <a:lnTo>
                    <a:pt x="11" y="128"/>
                  </a:lnTo>
                  <a:lnTo>
                    <a:pt x="3" y="120"/>
                  </a:lnTo>
                  <a:lnTo>
                    <a:pt x="0" y="113"/>
                  </a:lnTo>
                  <a:lnTo>
                    <a:pt x="0" y="106"/>
                  </a:lnTo>
                  <a:lnTo>
                    <a:pt x="0" y="98"/>
                  </a:lnTo>
                  <a:lnTo>
                    <a:pt x="3" y="91"/>
                  </a:lnTo>
                  <a:lnTo>
                    <a:pt x="7" y="80"/>
                  </a:lnTo>
                  <a:lnTo>
                    <a:pt x="18" y="73"/>
                  </a:lnTo>
                  <a:lnTo>
                    <a:pt x="29" y="69"/>
                  </a:lnTo>
                  <a:lnTo>
                    <a:pt x="32" y="66"/>
                  </a:lnTo>
                  <a:lnTo>
                    <a:pt x="40" y="66"/>
                  </a:lnTo>
                  <a:lnTo>
                    <a:pt x="51" y="62"/>
                  </a:lnTo>
                  <a:lnTo>
                    <a:pt x="65" y="55"/>
                  </a:lnTo>
                  <a:lnTo>
                    <a:pt x="76" y="51"/>
                  </a:lnTo>
                  <a:lnTo>
                    <a:pt x="76" y="40"/>
                  </a:lnTo>
                  <a:lnTo>
                    <a:pt x="76" y="37"/>
                  </a:lnTo>
                  <a:lnTo>
                    <a:pt x="72" y="33"/>
                  </a:lnTo>
                  <a:lnTo>
                    <a:pt x="72" y="22"/>
                  </a:lnTo>
                  <a:lnTo>
                    <a:pt x="65" y="15"/>
                  </a:lnTo>
                  <a:lnTo>
                    <a:pt x="58" y="11"/>
                  </a:lnTo>
                  <a:lnTo>
                    <a:pt x="51" y="11"/>
                  </a:lnTo>
                  <a:lnTo>
                    <a:pt x="40" y="15"/>
                  </a:lnTo>
                  <a:lnTo>
                    <a:pt x="32" y="18"/>
                  </a:lnTo>
                  <a:lnTo>
                    <a:pt x="32" y="22"/>
                  </a:lnTo>
                  <a:lnTo>
                    <a:pt x="32" y="26"/>
                  </a:lnTo>
                  <a:lnTo>
                    <a:pt x="36" y="33"/>
                  </a:lnTo>
                  <a:lnTo>
                    <a:pt x="32" y="40"/>
                  </a:lnTo>
                  <a:lnTo>
                    <a:pt x="29" y="44"/>
                  </a:lnTo>
                  <a:lnTo>
                    <a:pt x="25" y="48"/>
                  </a:lnTo>
                  <a:lnTo>
                    <a:pt x="18" y="48"/>
                  </a:lnTo>
                  <a:lnTo>
                    <a:pt x="14" y="44"/>
                  </a:lnTo>
                  <a:lnTo>
                    <a:pt x="11" y="44"/>
                  </a:lnTo>
                  <a:lnTo>
                    <a:pt x="7" y="37"/>
                  </a:lnTo>
                  <a:lnTo>
                    <a:pt x="7" y="33"/>
                  </a:lnTo>
                  <a:lnTo>
                    <a:pt x="7" y="26"/>
                  </a:lnTo>
                  <a:lnTo>
                    <a:pt x="11" y="22"/>
                  </a:lnTo>
                  <a:lnTo>
                    <a:pt x="14" y="15"/>
                  </a:lnTo>
                  <a:lnTo>
                    <a:pt x="22" y="11"/>
                  </a:lnTo>
                  <a:lnTo>
                    <a:pt x="29" y="7"/>
                  </a:lnTo>
                  <a:lnTo>
                    <a:pt x="36" y="4"/>
                  </a:lnTo>
                  <a:lnTo>
                    <a:pt x="51"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89009" name="Freeform 241"/>
            <p:cNvSpPr>
              <a:spLocks/>
            </p:cNvSpPr>
            <p:nvPr/>
          </p:nvSpPr>
          <p:spPr bwMode="auto">
            <a:xfrm>
              <a:off x="6837" y="2758"/>
              <a:ext cx="109" cy="138"/>
            </a:xfrm>
            <a:custGeom>
              <a:avLst/>
              <a:gdLst/>
              <a:ahLst/>
              <a:cxnLst>
                <a:cxn ang="0">
                  <a:pos x="58" y="0"/>
                </a:cxn>
                <a:cxn ang="0">
                  <a:pos x="73" y="4"/>
                </a:cxn>
                <a:cxn ang="0">
                  <a:pos x="80" y="7"/>
                </a:cxn>
                <a:cxn ang="0">
                  <a:pos x="91" y="11"/>
                </a:cxn>
                <a:cxn ang="0">
                  <a:pos x="98" y="18"/>
                </a:cxn>
                <a:cxn ang="0">
                  <a:pos x="102" y="26"/>
                </a:cxn>
                <a:cxn ang="0">
                  <a:pos x="102" y="37"/>
                </a:cxn>
                <a:cxn ang="0">
                  <a:pos x="102" y="40"/>
                </a:cxn>
                <a:cxn ang="0">
                  <a:pos x="98" y="48"/>
                </a:cxn>
                <a:cxn ang="0">
                  <a:pos x="95" y="51"/>
                </a:cxn>
                <a:cxn ang="0">
                  <a:pos x="88" y="51"/>
                </a:cxn>
                <a:cxn ang="0">
                  <a:pos x="84" y="51"/>
                </a:cxn>
                <a:cxn ang="0">
                  <a:pos x="77" y="48"/>
                </a:cxn>
                <a:cxn ang="0">
                  <a:pos x="73" y="44"/>
                </a:cxn>
                <a:cxn ang="0">
                  <a:pos x="73" y="40"/>
                </a:cxn>
                <a:cxn ang="0">
                  <a:pos x="73" y="29"/>
                </a:cxn>
                <a:cxn ang="0">
                  <a:pos x="77" y="22"/>
                </a:cxn>
                <a:cxn ang="0">
                  <a:pos x="77" y="18"/>
                </a:cxn>
                <a:cxn ang="0">
                  <a:pos x="73" y="15"/>
                </a:cxn>
                <a:cxn ang="0">
                  <a:pos x="69" y="15"/>
                </a:cxn>
                <a:cxn ang="0">
                  <a:pos x="58" y="11"/>
                </a:cxn>
                <a:cxn ang="0">
                  <a:pos x="48" y="15"/>
                </a:cxn>
                <a:cxn ang="0">
                  <a:pos x="40" y="18"/>
                </a:cxn>
                <a:cxn ang="0">
                  <a:pos x="37" y="26"/>
                </a:cxn>
                <a:cxn ang="0">
                  <a:pos x="33" y="33"/>
                </a:cxn>
                <a:cxn ang="0">
                  <a:pos x="29" y="40"/>
                </a:cxn>
                <a:cxn ang="0">
                  <a:pos x="26" y="55"/>
                </a:cxn>
                <a:cxn ang="0">
                  <a:pos x="26" y="69"/>
                </a:cxn>
                <a:cxn ang="0">
                  <a:pos x="26" y="84"/>
                </a:cxn>
                <a:cxn ang="0">
                  <a:pos x="29" y="95"/>
                </a:cxn>
                <a:cxn ang="0">
                  <a:pos x="37" y="109"/>
                </a:cxn>
                <a:cxn ang="0">
                  <a:pos x="44" y="117"/>
                </a:cxn>
                <a:cxn ang="0">
                  <a:pos x="55" y="120"/>
                </a:cxn>
                <a:cxn ang="0">
                  <a:pos x="66" y="124"/>
                </a:cxn>
                <a:cxn ang="0">
                  <a:pos x="77" y="120"/>
                </a:cxn>
                <a:cxn ang="0">
                  <a:pos x="84" y="117"/>
                </a:cxn>
                <a:cxn ang="0">
                  <a:pos x="95" y="109"/>
                </a:cxn>
                <a:cxn ang="0">
                  <a:pos x="102" y="98"/>
                </a:cxn>
                <a:cxn ang="0">
                  <a:pos x="109" y="102"/>
                </a:cxn>
                <a:cxn ang="0">
                  <a:pos x="98" y="117"/>
                </a:cxn>
                <a:cxn ang="0">
                  <a:pos x="88" y="128"/>
                </a:cxn>
                <a:cxn ang="0">
                  <a:pos x="73" y="135"/>
                </a:cxn>
                <a:cxn ang="0">
                  <a:pos x="58" y="138"/>
                </a:cxn>
                <a:cxn ang="0">
                  <a:pos x="40" y="135"/>
                </a:cxn>
                <a:cxn ang="0">
                  <a:pos x="26" y="128"/>
                </a:cxn>
                <a:cxn ang="0">
                  <a:pos x="15" y="120"/>
                </a:cxn>
                <a:cxn ang="0">
                  <a:pos x="8" y="106"/>
                </a:cxn>
                <a:cxn ang="0">
                  <a:pos x="0" y="88"/>
                </a:cxn>
                <a:cxn ang="0">
                  <a:pos x="0" y="69"/>
                </a:cxn>
                <a:cxn ang="0">
                  <a:pos x="0" y="55"/>
                </a:cxn>
                <a:cxn ang="0">
                  <a:pos x="4" y="44"/>
                </a:cxn>
                <a:cxn ang="0">
                  <a:pos x="8" y="33"/>
                </a:cxn>
                <a:cxn ang="0">
                  <a:pos x="15" y="22"/>
                </a:cxn>
                <a:cxn ang="0">
                  <a:pos x="26" y="15"/>
                </a:cxn>
                <a:cxn ang="0">
                  <a:pos x="33" y="7"/>
                </a:cxn>
                <a:cxn ang="0">
                  <a:pos x="48" y="4"/>
                </a:cxn>
                <a:cxn ang="0">
                  <a:pos x="58" y="0"/>
                </a:cxn>
              </a:cxnLst>
              <a:rect l="0" t="0" r="r" b="b"/>
              <a:pathLst>
                <a:path w="109" h="138">
                  <a:moveTo>
                    <a:pt x="58" y="0"/>
                  </a:moveTo>
                  <a:lnTo>
                    <a:pt x="73" y="4"/>
                  </a:lnTo>
                  <a:lnTo>
                    <a:pt x="80" y="7"/>
                  </a:lnTo>
                  <a:lnTo>
                    <a:pt x="91" y="11"/>
                  </a:lnTo>
                  <a:lnTo>
                    <a:pt x="98" y="18"/>
                  </a:lnTo>
                  <a:lnTo>
                    <a:pt x="102" y="26"/>
                  </a:lnTo>
                  <a:lnTo>
                    <a:pt x="102" y="37"/>
                  </a:lnTo>
                  <a:lnTo>
                    <a:pt x="102" y="40"/>
                  </a:lnTo>
                  <a:lnTo>
                    <a:pt x="98" y="48"/>
                  </a:lnTo>
                  <a:lnTo>
                    <a:pt x="95" y="51"/>
                  </a:lnTo>
                  <a:lnTo>
                    <a:pt x="88" y="51"/>
                  </a:lnTo>
                  <a:lnTo>
                    <a:pt x="84" y="51"/>
                  </a:lnTo>
                  <a:lnTo>
                    <a:pt x="77" y="48"/>
                  </a:lnTo>
                  <a:lnTo>
                    <a:pt x="73" y="44"/>
                  </a:lnTo>
                  <a:lnTo>
                    <a:pt x="73" y="40"/>
                  </a:lnTo>
                  <a:lnTo>
                    <a:pt x="73" y="29"/>
                  </a:lnTo>
                  <a:lnTo>
                    <a:pt x="77" y="22"/>
                  </a:lnTo>
                  <a:lnTo>
                    <a:pt x="77" y="18"/>
                  </a:lnTo>
                  <a:lnTo>
                    <a:pt x="73" y="15"/>
                  </a:lnTo>
                  <a:lnTo>
                    <a:pt x="69" y="15"/>
                  </a:lnTo>
                  <a:lnTo>
                    <a:pt x="58" y="11"/>
                  </a:lnTo>
                  <a:lnTo>
                    <a:pt x="48" y="15"/>
                  </a:lnTo>
                  <a:lnTo>
                    <a:pt x="40" y="18"/>
                  </a:lnTo>
                  <a:lnTo>
                    <a:pt x="37" y="26"/>
                  </a:lnTo>
                  <a:lnTo>
                    <a:pt x="33" y="33"/>
                  </a:lnTo>
                  <a:lnTo>
                    <a:pt x="29" y="40"/>
                  </a:lnTo>
                  <a:lnTo>
                    <a:pt x="26" y="55"/>
                  </a:lnTo>
                  <a:lnTo>
                    <a:pt x="26" y="69"/>
                  </a:lnTo>
                  <a:lnTo>
                    <a:pt x="26" y="84"/>
                  </a:lnTo>
                  <a:lnTo>
                    <a:pt x="29" y="95"/>
                  </a:lnTo>
                  <a:lnTo>
                    <a:pt x="37" y="109"/>
                  </a:lnTo>
                  <a:lnTo>
                    <a:pt x="44" y="117"/>
                  </a:lnTo>
                  <a:lnTo>
                    <a:pt x="55" y="120"/>
                  </a:lnTo>
                  <a:lnTo>
                    <a:pt x="66" y="124"/>
                  </a:lnTo>
                  <a:lnTo>
                    <a:pt x="77" y="120"/>
                  </a:lnTo>
                  <a:lnTo>
                    <a:pt x="84" y="117"/>
                  </a:lnTo>
                  <a:lnTo>
                    <a:pt x="95" y="109"/>
                  </a:lnTo>
                  <a:lnTo>
                    <a:pt x="102" y="98"/>
                  </a:lnTo>
                  <a:lnTo>
                    <a:pt x="109" y="102"/>
                  </a:lnTo>
                  <a:lnTo>
                    <a:pt x="98" y="117"/>
                  </a:lnTo>
                  <a:lnTo>
                    <a:pt x="88" y="128"/>
                  </a:lnTo>
                  <a:lnTo>
                    <a:pt x="73" y="135"/>
                  </a:lnTo>
                  <a:lnTo>
                    <a:pt x="58" y="138"/>
                  </a:lnTo>
                  <a:lnTo>
                    <a:pt x="40" y="135"/>
                  </a:lnTo>
                  <a:lnTo>
                    <a:pt x="26" y="128"/>
                  </a:lnTo>
                  <a:lnTo>
                    <a:pt x="15" y="120"/>
                  </a:lnTo>
                  <a:lnTo>
                    <a:pt x="8" y="106"/>
                  </a:lnTo>
                  <a:lnTo>
                    <a:pt x="0" y="88"/>
                  </a:lnTo>
                  <a:lnTo>
                    <a:pt x="0" y="69"/>
                  </a:lnTo>
                  <a:lnTo>
                    <a:pt x="0" y="55"/>
                  </a:lnTo>
                  <a:lnTo>
                    <a:pt x="4" y="44"/>
                  </a:lnTo>
                  <a:lnTo>
                    <a:pt x="8" y="33"/>
                  </a:lnTo>
                  <a:lnTo>
                    <a:pt x="15" y="22"/>
                  </a:lnTo>
                  <a:lnTo>
                    <a:pt x="26" y="15"/>
                  </a:lnTo>
                  <a:lnTo>
                    <a:pt x="33" y="7"/>
                  </a:lnTo>
                  <a:lnTo>
                    <a:pt x="48" y="4"/>
                  </a:lnTo>
                  <a:lnTo>
                    <a:pt x="58"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89010" name="Freeform 242"/>
            <p:cNvSpPr>
              <a:spLocks/>
            </p:cNvSpPr>
            <p:nvPr/>
          </p:nvSpPr>
          <p:spPr bwMode="auto">
            <a:xfrm>
              <a:off x="6946" y="2689"/>
              <a:ext cx="150" cy="204"/>
            </a:xfrm>
            <a:custGeom>
              <a:avLst/>
              <a:gdLst/>
              <a:ahLst/>
              <a:cxnLst>
                <a:cxn ang="0">
                  <a:pos x="51" y="0"/>
                </a:cxn>
                <a:cxn ang="0">
                  <a:pos x="51" y="4"/>
                </a:cxn>
                <a:cxn ang="0">
                  <a:pos x="51" y="95"/>
                </a:cxn>
                <a:cxn ang="0">
                  <a:pos x="51" y="95"/>
                </a:cxn>
                <a:cxn ang="0">
                  <a:pos x="59" y="84"/>
                </a:cxn>
                <a:cxn ang="0">
                  <a:pos x="70" y="80"/>
                </a:cxn>
                <a:cxn ang="0">
                  <a:pos x="80" y="73"/>
                </a:cxn>
                <a:cxn ang="0">
                  <a:pos x="88" y="73"/>
                </a:cxn>
                <a:cxn ang="0">
                  <a:pos x="95" y="73"/>
                </a:cxn>
                <a:cxn ang="0">
                  <a:pos x="106" y="73"/>
                </a:cxn>
                <a:cxn ang="0">
                  <a:pos x="113" y="76"/>
                </a:cxn>
                <a:cxn ang="0">
                  <a:pos x="120" y="80"/>
                </a:cxn>
                <a:cxn ang="0">
                  <a:pos x="128" y="91"/>
                </a:cxn>
                <a:cxn ang="0">
                  <a:pos x="131" y="102"/>
                </a:cxn>
                <a:cxn ang="0">
                  <a:pos x="131" y="113"/>
                </a:cxn>
                <a:cxn ang="0">
                  <a:pos x="131" y="178"/>
                </a:cxn>
                <a:cxn ang="0">
                  <a:pos x="131" y="186"/>
                </a:cxn>
                <a:cxn ang="0">
                  <a:pos x="139" y="193"/>
                </a:cxn>
                <a:cxn ang="0">
                  <a:pos x="142" y="193"/>
                </a:cxn>
                <a:cxn ang="0">
                  <a:pos x="150" y="193"/>
                </a:cxn>
                <a:cxn ang="0">
                  <a:pos x="150" y="204"/>
                </a:cxn>
                <a:cxn ang="0">
                  <a:pos x="88" y="204"/>
                </a:cxn>
                <a:cxn ang="0">
                  <a:pos x="88" y="193"/>
                </a:cxn>
                <a:cxn ang="0">
                  <a:pos x="95" y="193"/>
                </a:cxn>
                <a:cxn ang="0">
                  <a:pos x="99" y="193"/>
                </a:cxn>
                <a:cxn ang="0">
                  <a:pos x="102" y="189"/>
                </a:cxn>
                <a:cxn ang="0">
                  <a:pos x="106" y="189"/>
                </a:cxn>
                <a:cxn ang="0">
                  <a:pos x="106" y="182"/>
                </a:cxn>
                <a:cxn ang="0">
                  <a:pos x="106" y="117"/>
                </a:cxn>
                <a:cxn ang="0">
                  <a:pos x="106" y="102"/>
                </a:cxn>
                <a:cxn ang="0">
                  <a:pos x="99" y="95"/>
                </a:cxn>
                <a:cxn ang="0">
                  <a:pos x="91" y="87"/>
                </a:cxn>
                <a:cxn ang="0">
                  <a:pos x="84" y="87"/>
                </a:cxn>
                <a:cxn ang="0">
                  <a:pos x="73" y="87"/>
                </a:cxn>
                <a:cxn ang="0">
                  <a:pos x="62" y="95"/>
                </a:cxn>
                <a:cxn ang="0">
                  <a:pos x="55" y="102"/>
                </a:cxn>
                <a:cxn ang="0">
                  <a:pos x="51" y="106"/>
                </a:cxn>
                <a:cxn ang="0">
                  <a:pos x="51" y="178"/>
                </a:cxn>
                <a:cxn ang="0">
                  <a:pos x="51" y="186"/>
                </a:cxn>
                <a:cxn ang="0">
                  <a:pos x="59" y="193"/>
                </a:cxn>
                <a:cxn ang="0">
                  <a:pos x="66" y="193"/>
                </a:cxn>
                <a:cxn ang="0">
                  <a:pos x="70" y="193"/>
                </a:cxn>
                <a:cxn ang="0">
                  <a:pos x="70" y="204"/>
                </a:cxn>
                <a:cxn ang="0">
                  <a:pos x="8" y="204"/>
                </a:cxn>
                <a:cxn ang="0">
                  <a:pos x="8" y="193"/>
                </a:cxn>
                <a:cxn ang="0">
                  <a:pos x="15" y="193"/>
                </a:cxn>
                <a:cxn ang="0">
                  <a:pos x="19" y="193"/>
                </a:cxn>
                <a:cxn ang="0">
                  <a:pos x="22" y="189"/>
                </a:cxn>
                <a:cxn ang="0">
                  <a:pos x="26" y="189"/>
                </a:cxn>
                <a:cxn ang="0">
                  <a:pos x="26" y="182"/>
                </a:cxn>
                <a:cxn ang="0">
                  <a:pos x="26" y="33"/>
                </a:cxn>
                <a:cxn ang="0">
                  <a:pos x="26" y="22"/>
                </a:cxn>
                <a:cxn ang="0">
                  <a:pos x="19" y="15"/>
                </a:cxn>
                <a:cxn ang="0">
                  <a:pos x="15" y="15"/>
                </a:cxn>
                <a:cxn ang="0">
                  <a:pos x="11" y="15"/>
                </a:cxn>
                <a:cxn ang="0">
                  <a:pos x="0" y="11"/>
                </a:cxn>
                <a:cxn ang="0">
                  <a:pos x="0" y="4"/>
                </a:cxn>
                <a:cxn ang="0">
                  <a:pos x="51" y="0"/>
                </a:cxn>
              </a:cxnLst>
              <a:rect l="0" t="0" r="r" b="b"/>
              <a:pathLst>
                <a:path w="150" h="204">
                  <a:moveTo>
                    <a:pt x="51" y="0"/>
                  </a:moveTo>
                  <a:lnTo>
                    <a:pt x="51" y="4"/>
                  </a:lnTo>
                  <a:lnTo>
                    <a:pt x="51" y="95"/>
                  </a:lnTo>
                  <a:lnTo>
                    <a:pt x="51" y="95"/>
                  </a:lnTo>
                  <a:lnTo>
                    <a:pt x="59" y="84"/>
                  </a:lnTo>
                  <a:lnTo>
                    <a:pt x="70" y="80"/>
                  </a:lnTo>
                  <a:lnTo>
                    <a:pt x="80" y="73"/>
                  </a:lnTo>
                  <a:lnTo>
                    <a:pt x="88" y="73"/>
                  </a:lnTo>
                  <a:lnTo>
                    <a:pt x="95" y="73"/>
                  </a:lnTo>
                  <a:lnTo>
                    <a:pt x="106" y="73"/>
                  </a:lnTo>
                  <a:lnTo>
                    <a:pt x="113" y="76"/>
                  </a:lnTo>
                  <a:lnTo>
                    <a:pt x="120" y="80"/>
                  </a:lnTo>
                  <a:lnTo>
                    <a:pt x="128" y="91"/>
                  </a:lnTo>
                  <a:lnTo>
                    <a:pt x="131" y="102"/>
                  </a:lnTo>
                  <a:lnTo>
                    <a:pt x="131" y="113"/>
                  </a:lnTo>
                  <a:lnTo>
                    <a:pt x="131" y="178"/>
                  </a:lnTo>
                  <a:lnTo>
                    <a:pt x="131" y="186"/>
                  </a:lnTo>
                  <a:lnTo>
                    <a:pt x="139" y="193"/>
                  </a:lnTo>
                  <a:lnTo>
                    <a:pt x="142" y="193"/>
                  </a:lnTo>
                  <a:lnTo>
                    <a:pt x="150" y="193"/>
                  </a:lnTo>
                  <a:lnTo>
                    <a:pt x="150" y="204"/>
                  </a:lnTo>
                  <a:lnTo>
                    <a:pt x="88" y="204"/>
                  </a:lnTo>
                  <a:lnTo>
                    <a:pt x="88" y="193"/>
                  </a:lnTo>
                  <a:lnTo>
                    <a:pt x="95" y="193"/>
                  </a:lnTo>
                  <a:lnTo>
                    <a:pt x="99" y="193"/>
                  </a:lnTo>
                  <a:lnTo>
                    <a:pt x="102" y="189"/>
                  </a:lnTo>
                  <a:lnTo>
                    <a:pt x="106" y="189"/>
                  </a:lnTo>
                  <a:lnTo>
                    <a:pt x="106" y="182"/>
                  </a:lnTo>
                  <a:lnTo>
                    <a:pt x="106" y="117"/>
                  </a:lnTo>
                  <a:lnTo>
                    <a:pt x="106" y="102"/>
                  </a:lnTo>
                  <a:lnTo>
                    <a:pt x="99" y="95"/>
                  </a:lnTo>
                  <a:lnTo>
                    <a:pt x="91" y="87"/>
                  </a:lnTo>
                  <a:lnTo>
                    <a:pt x="84" y="87"/>
                  </a:lnTo>
                  <a:lnTo>
                    <a:pt x="73" y="87"/>
                  </a:lnTo>
                  <a:lnTo>
                    <a:pt x="62" y="95"/>
                  </a:lnTo>
                  <a:lnTo>
                    <a:pt x="55" y="102"/>
                  </a:lnTo>
                  <a:lnTo>
                    <a:pt x="51" y="106"/>
                  </a:lnTo>
                  <a:lnTo>
                    <a:pt x="51" y="178"/>
                  </a:lnTo>
                  <a:lnTo>
                    <a:pt x="51" y="186"/>
                  </a:lnTo>
                  <a:lnTo>
                    <a:pt x="59" y="193"/>
                  </a:lnTo>
                  <a:lnTo>
                    <a:pt x="66" y="193"/>
                  </a:lnTo>
                  <a:lnTo>
                    <a:pt x="70" y="193"/>
                  </a:lnTo>
                  <a:lnTo>
                    <a:pt x="70" y="204"/>
                  </a:lnTo>
                  <a:lnTo>
                    <a:pt x="8" y="204"/>
                  </a:lnTo>
                  <a:lnTo>
                    <a:pt x="8" y="193"/>
                  </a:lnTo>
                  <a:lnTo>
                    <a:pt x="15" y="193"/>
                  </a:lnTo>
                  <a:lnTo>
                    <a:pt x="19" y="193"/>
                  </a:lnTo>
                  <a:lnTo>
                    <a:pt x="22" y="189"/>
                  </a:lnTo>
                  <a:lnTo>
                    <a:pt x="26" y="189"/>
                  </a:lnTo>
                  <a:lnTo>
                    <a:pt x="26" y="182"/>
                  </a:lnTo>
                  <a:lnTo>
                    <a:pt x="26" y="33"/>
                  </a:lnTo>
                  <a:lnTo>
                    <a:pt x="26" y="22"/>
                  </a:lnTo>
                  <a:lnTo>
                    <a:pt x="19" y="15"/>
                  </a:lnTo>
                  <a:lnTo>
                    <a:pt x="15" y="15"/>
                  </a:lnTo>
                  <a:lnTo>
                    <a:pt x="11" y="15"/>
                  </a:lnTo>
                  <a:lnTo>
                    <a:pt x="0" y="11"/>
                  </a:lnTo>
                  <a:lnTo>
                    <a:pt x="0" y="4"/>
                  </a:lnTo>
                  <a:lnTo>
                    <a:pt x="51"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89011" name="Freeform 243"/>
            <p:cNvSpPr>
              <a:spLocks/>
            </p:cNvSpPr>
            <p:nvPr/>
          </p:nvSpPr>
          <p:spPr bwMode="auto">
            <a:xfrm>
              <a:off x="7681" y="4647"/>
              <a:ext cx="127" cy="193"/>
            </a:xfrm>
            <a:custGeom>
              <a:avLst/>
              <a:gdLst/>
              <a:ahLst/>
              <a:cxnLst>
                <a:cxn ang="0">
                  <a:pos x="73" y="0"/>
                </a:cxn>
                <a:cxn ang="0">
                  <a:pos x="102" y="11"/>
                </a:cxn>
                <a:cxn ang="0">
                  <a:pos x="116" y="3"/>
                </a:cxn>
                <a:cxn ang="0">
                  <a:pos x="109" y="65"/>
                </a:cxn>
                <a:cxn ang="0">
                  <a:pos x="98" y="36"/>
                </a:cxn>
                <a:cxn ang="0">
                  <a:pos x="87" y="22"/>
                </a:cxn>
                <a:cxn ang="0">
                  <a:pos x="69" y="11"/>
                </a:cxn>
                <a:cxn ang="0">
                  <a:pos x="47" y="11"/>
                </a:cxn>
                <a:cxn ang="0">
                  <a:pos x="33" y="25"/>
                </a:cxn>
                <a:cxn ang="0">
                  <a:pos x="29" y="47"/>
                </a:cxn>
                <a:cxn ang="0">
                  <a:pos x="44" y="65"/>
                </a:cxn>
                <a:cxn ang="0">
                  <a:pos x="69" y="76"/>
                </a:cxn>
                <a:cxn ang="0">
                  <a:pos x="102" y="94"/>
                </a:cxn>
                <a:cxn ang="0">
                  <a:pos x="120" y="109"/>
                </a:cxn>
                <a:cxn ang="0">
                  <a:pos x="127" y="123"/>
                </a:cxn>
                <a:cxn ang="0">
                  <a:pos x="124" y="149"/>
                </a:cxn>
                <a:cxn ang="0">
                  <a:pos x="109" y="174"/>
                </a:cxn>
                <a:cxn ang="0">
                  <a:pos x="80" y="189"/>
                </a:cxn>
                <a:cxn ang="0">
                  <a:pos x="51" y="189"/>
                </a:cxn>
                <a:cxn ang="0">
                  <a:pos x="29" y="182"/>
                </a:cxn>
                <a:cxn ang="0">
                  <a:pos x="11" y="189"/>
                </a:cxn>
                <a:cxn ang="0">
                  <a:pos x="0" y="123"/>
                </a:cxn>
                <a:cxn ang="0">
                  <a:pos x="18" y="145"/>
                </a:cxn>
                <a:cxn ang="0">
                  <a:pos x="29" y="163"/>
                </a:cxn>
                <a:cxn ang="0">
                  <a:pos x="44" y="174"/>
                </a:cxn>
                <a:cxn ang="0">
                  <a:pos x="66" y="178"/>
                </a:cxn>
                <a:cxn ang="0">
                  <a:pos x="84" y="178"/>
                </a:cxn>
                <a:cxn ang="0">
                  <a:pos x="95" y="171"/>
                </a:cxn>
                <a:cxn ang="0">
                  <a:pos x="98" y="160"/>
                </a:cxn>
                <a:cxn ang="0">
                  <a:pos x="102" y="149"/>
                </a:cxn>
                <a:cxn ang="0">
                  <a:pos x="95" y="127"/>
                </a:cxn>
                <a:cxn ang="0">
                  <a:pos x="76" y="113"/>
                </a:cxn>
                <a:cxn ang="0">
                  <a:pos x="36" y="98"/>
                </a:cxn>
                <a:cxn ang="0">
                  <a:pos x="15" y="80"/>
                </a:cxn>
                <a:cxn ang="0">
                  <a:pos x="7" y="62"/>
                </a:cxn>
                <a:cxn ang="0">
                  <a:pos x="7" y="40"/>
                </a:cxn>
                <a:cxn ang="0">
                  <a:pos x="15" y="22"/>
                </a:cxn>
                <a:cxn ang="0">
                  <a:pos x="29" y="7"/>
                </a:cxn>
                <a:cxn ang="0">
                  <a:pos x="51" y="0"/>
                </a:cxn>
              </a:cxnLst>
              <a:rect l="0" t="0" r="r" b="b"/>
              <a:pathLst>
                <a:path w="127" h="193">
                  <a:moveTo>
                    <a:pt x="62" y="0"/>
                  </a:moveTo>
                  <a:lnTo>
                    <a:pt x="73" y="0"/>
                  </a:lnTo>
                  <a:lnTo>
                    <a:pt x="84" y="3"/>
                  </a:lnTo>
                  <a:lnTo>
                    <a:pt x="102" y="11"/>
                  </a:lnTo>
                  <a:lnTo>
                    <a:pt x="109" y="3"/>
                  </a:lnTo>
                  <a:lnTo>
                    <a:pt x="116" y="3"/>
                  </a:lnTo>
                  <a:lnTo>
                    <a:pt x="120" y="65"/>
                  </a:lnTo>
                  <a:lnTo>
                    <a:pt x="109" y="65"/>
                  </a:lnTo>
                  <a:lnTo>
                    <a:pt x="102" y="43"/>
                  </a:lnTo>
                  <a:lnTo>
                    <a:pt x="98" y="36"/>
                  </a:lnTo>
                  <a:lnTo>
                    <a:pt x="91" y="25"/>
                  </a:lnTo>
                  <a:lnTo>
                    <a:pt x="87" y="22"/>
                  </a:lnTo>
                  <a:lnTo>
                    <a:pt x="80" y="14"/>
                  </a:lnTo>
                  <a:lnTo>
                    <a:pt x="69" y="11"/>
                  </a:lnTo>
                  <a:lnTo>
                    <a:pt x="58" y="11"/>
                  </a:lnTo>
                  <a:lnTo>
                    <a:pt x="47" y="11"/>
                  </a:lnTo>
                  <a:lnTo>
                    <a:pt x="40" y="18"/>
                  </a:lnTo>
                  <a:lnTo>
                    <a:pt x="33" y="25"/>
                  </a:lnTo>
                  <a:lnTo>
                    <a:pt x="29" y="36"/>
                  </a:lnTo>
                  <a:lnTo>
                    <a:pt x="29" y="47"/>
                  </a:lnTo>
                  <a:lnTo>
                    <a:pt x="36" y="58"/>
                  </a:lnTo>
                  <a:lnTo>
                    <a:pt x="44" y="65"/>
                  </a:lnTo>
                  <a:lnTo>
                    <a:pt x="51" y="69"/>
                  </a:lnTo>
                  <a:lnTo>
                    <a:pt x="69" y="76"/>
                  </a:lnTo>
                  <a:lnTo>
                    <a:pt x="87" y="83"/>
                  </a:lnTo>
                  <a:lnTo>
                    <a:pt x="102" y="94"/>
                  </a:lnTo>
                  <a:lnTo>
                    <a:pt x="116" y="102"/>
                  </a:lnTo>
                  <a:lnTo>
                    <a:pt x="120" y="109"/>
                  </a:lnTo>
                  <a:lnTo>
                    <a:pt x="124" y="116"/>
                  </a:lnTo>
                  <a:lnTo>
                    <a:pt x="127" y="123"/>
                  </a:lnTo>
                  <a:lnTo>
                    <a:pt x="127" y="134"/>
                  </a:lnTo>
                  <a:lnTo>
                    <a:pt x="124" y="149"/>
                  </a:lnTo>
                  <a:lnTo>
                    <a:pt x="120" y="163"/>
                  </a:lnTo>
                  <a:lnTo>
                    <a:pt x="109" y="174"/>
                  </a:lnTo>
                  <a:lnTo>
                    <a:pt x="95" y="185"/>
                  </a:lnTo>
                  <a:lnTo>
                    <a:pt x="80" y="189"/>
                  </a:lnTo>
                  <a:lnTo>
                    <a:pt x="66" y="193"/>
                  </a:lnTo>
                  <a:lnTo>
                    <a:pt x="51" y="189"/>
                  </a:lnTo>
                  <a:lnTo>
                    <a:pt x="40" y="185"/>
                  </a:lnTo>
                  <a:lnTo>
                    <a:pt x="29" y="182"/>
                  </a:lnTo>
                  <a:lnTo>
                    <a:pt x="18" y="178"/>
                  </a:lnTo>
                  <a:lnTo>
                    <a:pt x="11" y="189"/>
                  </a:lnTo>
                  <a:lnTo>
                    <a:pt x="4" y="189"/>
                  </a:lnTo>
                  <a:lnTo>
                    <a:pt x="0" y="123"/>
                  </a:lnTo>
                  <a:lnTo>
                    <a:pt x="11" y="123"/>
                  </a:lnTo>
                  <a:lnTo>
                    <a:pt x="18" y="145"/>
                  </a:lnTo>
                  <a:lnTo>
                    <a:pt x="22" y="156"/>
                  </a:lnTo>
                  <a:lnTo>
                    <a:pt x="29" y="163"/>
                  </a:lnTo>
                  <a:lnTo>
                    <a:pt x="36" y="171"/>
                  </a:lnTo>
                  <a:lnTo>
                    <a:pt x="44" y="174"/>
                  </a:lnTo>
                  <a:lnTo>
                    <a:pt x="55" y="178"/>
                  </a:lnTo>
                  <a:lnTo>
                    <a:pt x="66" y="178"/>
                  </a:lnTo>
                  <a:lnTo>
                    <a:pt x="76" y="178"/>
                  </a:lnTo>
                  <a:lnTo>
                    <a:pt x="84" y="178"/>
                  </a:lnTo>
                  <a:lnTo>
                    <a:pt x="87" y="174"/>
                  </a:lnTo>
                  <a:lnTo>
                    <a:pt x="95" y="171"/>
                  </a:lnTo>
                  <a:lnTo>
                    <a:pt x="98" y="167"/>
                  </a:lnTo>
                  <a:lnTo>
                    <a:pt x="98" y="160"/>
                  </a:lnTo>
                  <a:lnTo>
                    <a:pt x="102" y="153"/>
                  </a:lnTo>
                  <a:lnTo>
                    <a:pt x="102" y="149"/>
                  </a:lnTo>
                  <a:lnTo>
                    <a:pt x="98" y="138"/>
                  </a:lnTo>
                  <a:lnTo>
                    <a:pt x="95" y="127"/>
                  </a:lnTo>
                  <a:lnTo>
                    <a:pt x="87" y="120"/>
                  </a:lnTo>
                  <a:lnTo>
                    <a:pt x="76" y="113"/>
                  </a:lnTo>
                  <a:lnTo>
                    <a:pt x="58" y="105"/>
                  </a:lnTo>
                  <a:lnTo>
                    <a:pt x="36" y="98"/>
                  </a:lnTo>
                  <a:lnTo>
                    <a:pt x="26" y="91"/>
                  </a:lnTo>
                  <a:lnTo>
                    <a:pt x="15" y="80"/>
                  </a:lnTo>
                  <a:lnTo>
                    <a:pt x="11" y="69"/>
                  </a:lnTo>
                  <a:lnTo>
                    <a:pt x="7" y="62"/>
                  </a:lnTo>
                  <a:lnTo>
                    <a:pt x="4" y="51"/>
                  </a:lnTo>
                  <a:lnTo>
                    <a:pt x="7" y="40"/>
                  </a:lnTo>
                  <a:lnTo>
                    <a:pt x="11" y="29"/>
                  </a:lnTo>
                  <a:lnTo>
                    <a:pt x="15" y="22"/>
                  </a:lnTo>
                  <a:lnTo>
                    <a:pt x="22" y="14"/>
                  </a:lnTo>
                  <a:lnTo>
                    <a:pt x="29" y="7"/>
                  </a:lnTo>
                  <a:lnTo>
                    <a:pt x="40" y="3"/>
                  </a:lnTo>
                  <a:lnTo>
                    <a:pt x="51" y="0"/>
                  </a:lnTo>
                  <a:lnTo>
                    <a:pt x="62"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89012" name="Freeform 244"/>
            <p:cNvSpPr>
              <a:spLocks noEditPoints="1"/>
            </p:cNvSpPr>
            <p:nvPr/>
          </p:nvSpPr>
          <p:spPr bwMode="auto">
            <a:xfrm>
              <a:off x="7823" y="4701"/>
              <a:ext cx="138" cy="190"/>
            </a:xfrm>
            <a:custGeom>
              <a:avLst/>
              <a:gdLst/>
              <a:ahLst/>
              <a:cxnLst>
                <a:cxn ang="0">
                  <a:pos x="65" y="19"/>
                </a:cxn>
                <a:cxn ang="0">
                  <a:pos x="44" y="29"/>
                </a:cxn>
                <a:cxn ang="0">
                  <a:pos x="47" y="113"/>
                </a:cxn>
                <a:cxn ang="0">
                  <a:pos x="62" y="124"/>
                </a:cxn>
                <a:cxn ang="0">
                  <a:pos x="76" y="128"/>
                </a:cxn>
                <a:cxn ang="0">
                  <a:pos x="87" y="124"/>
                </a:cxn>
                <a:cxn ang="0">
                  <a:pos x="102" y="113"/>
                </a:cxn>
                <a:cxn ang="0">
                  <a:pos x="109" y="95"/>
                </a:cxn>
                <a:cxn ang="0">
                  <a:pos x="109" y="69"/>
                </a:cxn>
                <a:cxn ang="0">
                  <a:pos x="105" y="40"/>
                </a:cxn>
                <a:cxn ang="0">
                  <a:pos x="98" y="26"/>
                </a:cxn>
                <a:cxn ang="0">
                  <a:pos x="84" y="19"/>
                </a:cxn>
                <a:cxn ang="0">
                  <a:pos x="84" y="0"/>
                </a:cxn>
                <a:cxn ang="0">
                  <a:pos x="105" y="8"/>
                </a:cxn>
                <a:cxn ang="0">
                  <a:pos x="120" y="22"/>
                </a:cxn>
                <a:cxn ang="0">
                  <a:pos x="134" y="40"/>
                </a:cxn>
                <a:cxn ang="0">
                  <a:pos x="138" y="69"/>
                </a:cxn>
                <a:cxn ang="0">
                  <a:pos x="131" y="95"/>
                </a:cxn>
                <a:cxn ang="0">
                  <a:pos x="120" y="117"/>
                </a:cxn>
                <a:cxn ang="0">
                  <a:pos x="98" y="131"/>
                </a:cxn>
                <a:cxn ang="0">
                  <a:pos x="76" y="135"/>
                </a:cxn>
                <a:cxn ang="0">
                  <a:pos x="58" y="135"/>
                </a:cxn>
                <a:cxn ang="0">
                  <a:pos x="47" y="128"/>
                </a:cxn>
                <a:cxn ang="0">
                  <a:pos x="44" y="168"/>
                </a:cxn>
                <a:cxn ang="0">
                  <a:pos x="51" y="179"/>
                </a:cxn>
                <a:cxn ang="0">
                  <a:pos x="62" y="182"/>
                </a:cxn>
                <a:cxn ang="0">
                  <a:pos x="69" y="190"/>
                </a:cxn>
                <a:cxn ang="0">
                  <a:pos x="0" y="182"/>
                </a:cxn>
                <a:cxn ang="0">
                  <a:pos x="14" y="179"/>
                </a:cxn>
                <a:cxn ang="0">
                  <a:pos x="18" y="175"/>
                </a:cxn>
                <a:cxn ang="0">
                  <a:pos x="22" y="33"/>
                </a:cxn>
                <a:cxn ang="0">
                  <a:pos x="14" y="19"/>
                </a:cxn>
                <a:cxn ang="0">
                  <a:pos x="0" y="15"/>
                </a:cxn>
                <a:cxn ang="0">
                  <a:pos x="44" y="4"/>
                </a:cxn>
                <a:cxn ang="0">
                  <a:pos x="44" y="19"/>
                </a:cxn>
                <a:cxn ang="0">
                  <a:pos x="54" y="11"/>
                </a:cxn>
                <a:cxn ang="0">
                  <a:pos x="73" y="4"/>
                </a:cxn>
              </a:cxnLst>
              <a:rect l="0" t="0" r="r" b="b"/>
              <a:pathLst>
                <a:path w="138" h="190">
                  <a:moveTo>
                    <a:pt x="73" y="15"/>
                  </a:moveTo>
                  <a:lnTo>
                    <a:pt x="65" y="19"/>
                  </a:lnTo>
                  <a:lnTo>
                    <a:pt x="58" y="19"/>
                  </a:lnTo>
                  <a:lnTo>
                    <a:pt x="44" y="29"/>
                  </a:lnTo>
                  <a:lnTo>
                    <a:pt x="44" y="106"/>
                  </a:lnTo>
                  <a:lnTo>
                    <a:pt x="47" y="113"/>
                  </a:lnTo>
                  <a:lnTo>
                    <a:pt x="54" y="120"/>
                  </a:lnTo>
                  <a:lnTo>
                    <a:pt x="62" y="124"/>
                  </a:lnTo>
                  <a:lnTo>
                    <a:pt x="69" y="128"/>
                  </a:lnTo>
                  <a:lnTo>
                    <a:pt x="76" y="128"/>
                  </a:lnTo>
                  <a:lnTo>
                    <a:pt x="84" y="128"/>
                  </a:lnTo>
                  <a:lnTo>
                    <a:pt x="87" y="124"/>
                  </a:lnTo>
                  <a:lnTo>
                    <a:pt x="94" y="120"/>
                  </a:lnTo>
                  <a:lnTo>
                    <a:pt x="102" y="113"/>
                  </a:lnTo>
                  <a:lnTo>
                    <a:pt x="105" y="102"/>
                  </a:lnTo>
                  <a:lnTo>
                    <a:pt x="109" y="95"/>
                  </a:lnTo>
                  <a:lnTo>
                    <a:pt x="109" y="84"/>
                  </a:lnTo>
                  <a:lnTo>
                    <a:pt x="109" y="69"/>
                  </a:lnTo>
                  <a:lnTo>
                    <a:pt x="109" y="51"/>
                  </a:lnTo>
                  <a:lnTo>
                    <a:pt x="105" y="40"/>
                  </a:lnTo>
                  <a:lnTo>
                    <a:pt x="102" y="33"/>
                  </a:lnTo>
                  <a:lnTo>
                    <a:pt x="98" y="26"/>
                  </a:lnTo>
                  <a:lnTo>
                    <a:pt x="91" y="22"/>
                  </a:lnTo>
                  <a:lnTo>
                    <a:pt x="84" y="19"/>
                  </a:lnTo>
                  <a:lnTo>
                    <a:pt x="73" y="15"/>
                  </a:lnTo>
                  <a:close/>
                  <a:moveTo>
                    <a:pt x="84" y="0"/>
                  </a:moveTo>
                  <a:lnTo>
                    <a:pt x="94" y="4"/>
                  </a:lnTo>
                  <a:lnTo>
                    <a:pt x="105" y="8"/>
                  </a:lnTo>
                  <a:lnTo>
                    <a:pt x="113" y="11"/>
                  </a:lnTo>
                  <a:lnTo>
                    <a:pt x="120" y="22"/>
                  </a:lnTo>
                  <a:lnTo>
                    <a:pt x="127" y="29"/>
                  </a:lnTo>
                  <a:lnTo>
                    <a:pt x="134" y="40"/>
                  </a:lnTo>
                  <a:lnTo>
                    <a:pt x="134" y="55"/>
                  </a:lnTo>
                  <a:lnTo>
                    <a:pt x="138" y="69"/>
                  </a:lnTo>
                  <a:lnTo>
                    <a:pt x="134" y="84"/>
                  </a:lnTo>
                  <a:lnTo>
                    <a:pt x="131" y="95"/>
                  </a:lnTo>
                  <a:lnTo>
                    <a:pt x="127" y="109"/>
                  </a:lnTo>
                  <a:lnTo>
                    <a:pt x="120" y="117"/>
                  </a:lnTo>
                  <a:lnTo>
                    <a:pt x="109" y="128"/>
                  </a:lnTo>
                  <a:lnTo>
                    <a:pt x="98" y="131"/>
                  </a:lnTo>
                  <a:lnTo>
                    <a:pt x="87" y="135"/>
                  </a:lnTo>
                  <a:lnTo>
                    <a:pt x="76" y="135"/>
                  </a:lnTo>
                  <a:lnTo>
                    <a:pt x="65" y="135"/>
                  </a:lnTo>
                  <a:lnTo>
                    <a:pt x="58" y="135"/>
                  </a:lnTo>
                  <a:lnTo>
                    <a:pt x="51" y="131"/>
                  </a:lnTo>
                  <a:lnTo>
                    <a:pt x="47" y="128"/>
                  </a:lnTo>
                  <a:lnTo>
                    <a:pt x="44" y="128"/>
                  </a:lnTo>
                  <a:lnTo>
                    <a:pt x="44" y="168"/>
                  </a:lnTo>
                  <a:lnTo>
                    <a:pt x="47" y="175"/>
                  </a:lnTo>
                  <a:lnTo>
                    <a:pt x="51" y="179"/>
                  </a:lnTo>
                  <a:lnTo>
                    <a:pt x="51" y="179"/>
                  </a:lnTo>
                  <a:lnTo>
                    <a:pt x="62" y="182"/>
                  </a:lnTo>
                  <a:lnTo>
                    <a:pt x="69" y="182"/>
                  </a:lnTo>
                  <a:lnTo>
                    <a:pt x="69" y="190"/>
                  </a:lnTo>
                  <a:lnTo>
                    <a:pt x="0" y="190"/>
                  </a:lnTo>
                  <a:lnTo>
                    <a:pt x="0" y="182"/>
                  </a:lnTo>
                  <a:lnTo>
                    <a:pt x="7" y="182"/>
                  </a:lnTo>
                  <a:lnTo>
                    <a:pt x="14" y="179"/>
                  </a:lnTo>
                  <a:lnTo>
                    <a:pt x="18" y="179"/>
                  </a:lnTo>
                  <a:lnTo>
                    <a:pt x="18" y="175"/>
                  </a:lnTo>
                  <a:lnTo>
                    <a:pt x="22" y="168"/>
                  </a:lnTo>
                  <a:lnTo>
                    <a:pt x="22" y="33"/>
                  </a:lnTo>
                  <a:lnTo>
                    <a:pt x="18" y="26"/>
                  </a:lnTo>
                  <a:lnTo>
                    <a:pt x="14" y="19"/>
                  </a:lnTo>
                  <a:lnTo>
                    <a:pt x="7" y="15"/>
                  </a:lnTo>
                  <a:lnTo>
                    <a:pt x="0" y="15"/>
                  </a:lnTo>
                  <a:lnTo>
                    <a:pt x="0" y="8"/>
                  </a:lnTo>
                  <a:lnTo>
                    <a:pt x="44" y="4"/>
                  </a:lnTo>
                  <a:lnTo>
                    <a:pt x="44" y="4"/>
                  </a:lnTo>
                  <a:lnTo>
                    <a:pt x="44" y="19"/>
                  </a:lnTo>
                  <a:lnTo>
                    <a:pt x="47" y="19"/>
                  </a:lnTo>
                  <a:lnTo>
                    <a:pt x="54" y="11"/>
                  </a:lnTo>
                  <a:lnTo>
                    <a:pt x="62" y="8"/>
                  </a:lnTo>
                  <a:lnTo>
                    <a:pt x="73" y="4"/>
                  </a:lnTo>
                  <a:lnTo>
                    <a:pt x="84"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89013" name="Freeform 245"/>
            <p:cNvSpPr>
              <a:spLocks/>
            </p:cNvSpPr>
            <p:nvPr/>
          </p:nvSpPr>
          <p:spPr bwMode="auto">
            <a:xfrm>
              <a:off x="7968" y="4632"/>
              <a:ext cx="69" cy="204"/>
            </a:xfrm>
            <a:custGeom>
              <a:avLst/>
              <a:gdLst/>
              <a:ahLst/>
              <a:cxnLst>
                <a:cxn ang="0">
                  <a:pos x="51" y="0"/>
                </a:cxn>
                <a:cxn ang="0">
                  <a:pos x="51" y="4"/>
                </a:cxn>
                <a:cxn ang="0">
                  <a:pos x="51" y="178"/>
                </a:cxn>
                <a:cxn ang="0">
                  <a:pos x="55" y="186"/>
                </a:cxn>
                <a:cxn ang="0">
                  <a:pos x="59" y="189"/>
                </a:cxn>
                <a:cxn ang="0">
                  <a:pos x="66" y="193"/>
                </a:cxn>
                <a:cxn ang="0">
                  <a:pos x="69" y="193"/>
                </a:cxn>
                <a:cxn ang="0">
                  <a:pos x="69" y="204"/>
                </a:cxn>
                <a:cxn ang="0">
                  <a:pos x="8" y="204"/>
                </a:cxn>
                <a:cxn ang="0">
                  <a:pos x="8" y="193"/>
                </a:cxn>
                <a:cxn ang="0">
                  <a:pos x="15" y="193"/>
                </a:cxn>
                <a:cxn ang="0">
                  <a:pos x="22" y="193"/>
                </a:cxn>
                <a:cxn ang="0">
                  <a:pos x="26" y="189"/>
                </a:cxn>
                <a:cxn ang="0">
                  <a:pos x="29" y="182"/>
                </a:cxn>
                <a:cxn ang="0">
                  <a:pos x="29" y="33"/>
                </a:cxn>
                <a:cxn ang="0">
                  <a:pos x="26" y="22"/>
                </a:cxn>
                <a:cxn ang="0">
                  <a:pos x="22" y="18"/>
                </a:cxn>
                <a:cxn ang="0">
                  <a:pos x="19" y="15"/>
                </a:cxn>
                <a:cxn ang="0">
                  <a:pos x="11" y="15"/>
                </a:cxn>
                <a:cxn ang="0">
                  <a:pos x="0" y="11"/>
                </a:cxn>
                <a:cxn ang="0">
                  <a:pos x="0" y="4"/>
                </a:cxn>
                <a:cxn ang="0">
                  <a:pos x="51" y="0"/>
                </a:cxn>
              </a:cxnLst>
              <a:rect l="0" t="0" r="r" b="b"/>
              <a:pathLst>
                <a:path w="69" h="204">
                  <a:moveTo>
                    <a:pt x="51" y="0"/>
                  </a:moveTo>
                  <a:lnTo>
                    <a:pt x="51" y="4"/>
                  </a:lnTo>
                  <a:lnTo>
                    <a:pt x="51" y="178"/>
                  </a:lnTo>
                  <a:lnTo>
                    <a:pt x="55" y="186"/>
                  </a:lnTo>
                  <a:lnTo>
                    <a:pt x="59" y="189"/>
                  </a:lnTo>
                  <a:lnTo>
                    <a:pt x="66" y="193"/>
                  </a:lnTo>
                  <a:lnTo>
                    <a:pt x="69" y="193"/>
                  </a:lnTo>
                  <a:lnTo>
                    <a:pt x="69" y="204"/>
                  </a:lnTo>
                  <a:lnTo>
                    <a:pt x="8" y="204"/>
                  </a:lnTo>
                  <a:lnTo>
                    <a:pt x="8" y="193"/>
                  </a:lnTo>
                  <a:lnTo>
                    <a:pt x="15" y="193"/>
                  </a:lnTo>
                  <a:lnTo>
                    <a:pt x="22" y="193"/>
                  </a:lnTo>
                  <a:lnTo>
                    <a:pt x="26" y="189"/>
                  </a:lnTo>
                  <a:lnTo>
                    <a:pt x="29" y="182"/>
                  </a:lnTo>
                  <a:lnTo>
                    <a:pt x="29" y="33"/>
                  </a:lnTo>
                  <a:lnTo>
                    <a:pt x="26" y="22"/>
                  </a:lnTo>
                  <a:lnTo>
                    <a:pt x="22" y="18"/>
                  </a:lnTo>
                  <a:lnTo>
                    <a:pt x="19" y="15"/>
                  </a:lnTo>
                  <a:lnTo>
                    <a:pt x="11" y="15"/>
                  </a:lnTo>
                  <a:lnTo>
                    <a:pt x="0" y="11"/>
                  </a:lnTo>
                  <a:lnTo>
                    <a:pt x="0" y="4"/>
                  </a:lnTo>
                  <a:lnTo>
                    <a:pt x="51"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89014" name="Freeform 246"/>
            <p:cNvSpPr>
              <a:spLocks noEditPoints="1"/>
            </p:cNvSpPr>
            <p:nvPr/>
          </p:nvSpPr>
          <p:spPr bwMode="auto">
            <a:xfrm>
              <a:off x="8056" y="4701"/>
              <a:ext cx="112" cy="135"/>
            </a:xfrm>
            <a:custGeom>
              <a:avLst/>
              <a:gdLst/>
              <a:ahLst/>
              <a:cxnLst>
                <a:cxn ang="0">
                  <a:pos x="58" y="11"/>
                </a:cxn>
                <a:cxn ang="0">
                  <a:pos x="51" y="11"/>
                </a:cxn>
                <a:cxn ang="0">
                  <a:pos x="40" y="15"/>
                </a:cxn>
                <a:cxn ang="0">
                  <a:pos x="36" y="22"/>
                </a:cxn>
                <a:cxn ang="0">
                  <a:pos x="29" y="33"/>
                </a:cxn>
                <a:cxn ang="0">
                  <a:pos x="25" y="40"/>
                </a:cxn>
                <a:cxn ang="0">
                  <a:pos x="25" y="55"/>
                </a:cxn>
                <a:cxn ang="0">
                  <a:pos x="83" y="55"/>
                </a:cxn>
                <a:cxn ang="0">
                  <a:pos x="83" y="40"/>
                </a:cxn>
                <a:cxn ang="0">
                  <a:pos x="80" y="29"/>
                </a:cxn>
                <a:cxn ang="0">
                  <a:pos x="80" y="26"/>
                </a:cxn>
                <a:cxn ang="0">
                  <a:pos x="76" y="19"/>
                </a:cxn>
                <a:cxn ang="0">
                  <a:pos x="72" y="15"/>
                </a:cxn>
                <a:cxn ang="0">
                  <a:pos x="65" y="11"/>
                </a:cxn>
                <a:cxn ang="0">
                  <a:pos x="58" y="11"/>
                </a:cxn>
                <a:cxn ang="0">
                  <a:pos x="58" y="0"/>
                </a:cxn>
                <a:cxn ang="0">
                  <a:pos x="72" y="4"/>
                </a:cxn>
                <a:cxn ang="0">
                  <a:pos x="83" y="8"/>
                </a:cxn>
                <a:cxn ang="0">
                  <a:pos x="91" y="11"/>
                </a:cxn>
                <a:cxn ang="0">
                  <a:pos x="98" y="19"/>
                </a:cxn>
                <a:cxn ang="0">
                  <a:pos x="101" y="26"/>
                </a:cxn>
                <a:cxn ang="0">
                  <a:pos x="105" y="37"/>
                </a:cxn>
                <a:cxn ang="0">
                  <a:pos x="109" y="44"/>
                </a:cxn>
                <a:cxn ang="0">
                  <a:pos x="109" y="55"/>
                </a:cxn>
                <a:cxn ang="0">
                  <a:pos x="109" y="66"/>
                </a:cxn>
                <a:cxn ang="0">
                  <a:pos x="25" y="66"/>
                </a:cxn>
                <a:cxn ang="0">
                  <a:pos x="25" y="77"/>
                </a:cxn>
                <a:cxn ang="0">
                  <a:pos x="29" y="88"/>
                </a:cxn>
                <a:cxn ang="0">
                  <a:pos x="29" y="99"/>
                </a:cxn>
                <a:cxn ang="0">
                  <a:pos x="36" y="106"/>
                </a:cxn>
                <a:cxn ang="0">
                  <a:pos x="40" y="113"/>
                </a:cxn>
                <a:cxn ang="0">
                  <a:pos x="47" y="117"/>
                </a:cxn>
                <a:cxn ang="0">
                  <a:pos x="58" y="120"/>
                </a:cxn>
                <a:cxn ang="0">
                  <a:pos x="69" y="124"/>
                </a:cxn>
                <a:cxn ang="0">
                  <a:pos x="80" y="120"/>
                </a:cxn>
                <a:cxn ang="0">
                  <a:pos x="87" y="117"/>
                </a:cxn>
                <a:cxn ang="0">
                  <a:pos x="94" y="109"/>
                </a:cxn>
                <a:cxn ang="0">
                  <a:pos x="105" y="99"/>
                </a:cxn>
                <a:cxn ang="0">
                  <a:pos x="112" y="102"/>
                </a:cxn>
                <a:cxn ang="0">
                  <a:pos x="105" y="117"/>
                </a:cxn>
                <a:cxn ang="0">
                  <a:pos x="91" y="128"/>
                </a:cxn>
                <a:cxn ang="0">
                  <a:pos x="76" y="135"/>
                </a:cxn>
                <a:cxn ang="0">
                  <a:pos x="61" y="135"/>
                </a:cxn>
                <a:cxn ang="0">
                  <a:pos x="47" y="135"/>
                </a:cxn>
                <a:cxn ang="0">
                  <a:pos x="32" y="131"/>
                </a:cxn>
                <a:cxn ang="0">
                  <a:pos x="21" y="124"/>
                </a:cxn>
                <a:cxn ang="0">
                  <a:pos x="14" y="117"/>
                </a:cxn>
                <a:cxn ang="0">
                  <a:pos x="7" y="106"/>
                </a:cxn>
                <a:cxn ang="0">
                  <a:pos x="3" y="95"/>
                </a:cxn>
                <a:cxn ang="0">
                  <a:pos x="0" y="80"/>
                </a:cxn>
                <a:cxn ang="0">
                  <a:pos x="0" y="69"/>
                </a:cxn>
                <a:cxn ang="0">
                  <a:pos x="0" y="55"/>
                </a:cxn>
                <a:cxn ang="0">
                  <a:pos x="3" y="44"/>
                </a:cxn>
                <a:cxn ang="0">
                  <a:pos x="7" y="33"/>
                </a:cxn>
                <a:cxn ang="0">
                  <a:pos x="14" y="22"/>
                </a:cxn>
                <a:cxn ang="0">
                  <a:pos x="21" y="15"/>
                </a:cxn>
                <a:cxn ang="0">
                  <a:pos x="32" y="8"/>
                </a:cxn>
                <a:cxn ang="0">
                  <a:pos x="43" y="4"/>
                </a:cxn>
                <a:cxn ang="0">
                  <a:pos x="58" y="0"/>
                </a:cxn>
              </a:cxnLst>
              <a:rect l="0" t="0" r="r" b="b"/>
              <a:pathLst>
                <a:path w="112" h="135">
                  <a:moveTo>
                    <a:pt x="58" y="11"/>
                  </a:moveTo>
                  <a:lnTo>
                    <a:pt x="51" y="11"/>
                  </a:lnTo>
                  <a:lnTo>
                    <a:pt x="40" y="15"/>
                  </a:lnTo>
                  <a:lnTo>
                    <a:pt x="36" y="22"/>
                  </a:lnTo>
                  <a:lnTo>
                    <a:pt x="29" y="33"/>
                  </a:lnTo>
                  <a:lnTo>
                    <a:pt x="25" y="40"/>
                  </a:lnTo>
                  <a:lnTo>
                    <a:pt x="25" y="55"/>
                  </a:lnTo>
                  <a:lnTo>
                    <a:pt x="83" y="55"/>
                  </a:lnTo>
                  <a:lnTo>
                    <a:pt x="83" y="40"/>
                  </a:lnTo>
                  <a:lnTo>
                    <a:pt x="80" y="29"/>
                  </a:lnTo>
                  <a:lnTo>
                    <a:pt x="80" y="26"/>
                  </a:lnTo>
                  <a:lnTo>
                    <a:pt x="76" y="19"/>
                  </a:lnTo>
                  <a:lnTo>
                    <a:pt x="72" y="15"/>
                  </a:lnTo>
                  <a:lnTo>
                    <a:pt x="65" y="11"/>
                  </a:lnTo>
                  <a:lnTo>
                    <a:pt x="58" y="11"/>
                  </a:lnTo>
                  <a:close/>
                  <a:moveTo>
                    <a:pt x="58" y="0"/>
                  </a:moveTo>
                  <a:lnTo>
                    <a:pt x="72" y="4"/>
                  </a:lnTo>
                  <a:lnTo>
                    <a:pt x="83" y="8"/>
                  </a:lnTo>
                  <a:lnTo>
                    <a:pt x="91" y="11"/>
                  </a:lnTo>
                  <a:lnTo>
                    <a:pt x="98" y="19"/>
                  </a:lnTo>
                  <a:lnTo>
                    <a:pt x="101" y="26"/>
                  </a:lnTo>
                  <a:lnTo>
                    <a:pt x="105" y="37"/>
                  </a:lnTo>
                  <a:lnTo>
                    <a:pt x="109" y="44"/>
                  </a:lnTo>
                  <a:lnTo>
                    <a:pt x="109" y="55"/>
                  </a:lnTo>
                  <a:lnTo>
                    <a:pt x="109" y="66"/>
                  </a:lnTo>
                  <a:lnTo>
                    <a:pt x="25" y="66"/>
                  </a:lnTo>
                  <a:lnTo>
                    <a:pt x="25" y="77"/>
                  </a:lnTo>
                  <a:lnTo>
                    <a:pt x="29" y="88"/>
                  </a:lnTo>
                  <a:lnTo>
                    <a:pt x="29" y="99"/>
                  </a:lnTo>
                  <a:lnTo>
                    <a:pt x="36" y="106"/>
                  </a:lnTo>
                  <a:lnTo>
                    <a:pt x="40" y="113"/>
                  </a:lnTo>
                  <a:lnTo>
                    <a:pt x="47" y="117"/>
                  </a:lnTo>
                  <a:lnTo>
                    <a:pt x="58" y="120"/>
                  </a:lnTo>
                  <a:lnTo>
                    <a:pt x="69" y="124"/>
                  </a:lnTo>
                  <a:lnTo>
                    <a:pt x="80" y="120"/>
                  </a:lnTo>
                  <a:lnTo>
                    <a:pt x="87" y="117"/>
                  </a:lnTo>
                  <a:lnTo>
                    <a:pt x="94" y="109"/>
                  </a:lnTo>
                  <a:lnTo>
                    <a:pt x="105" y="99"/>
                  </a:lnTo>
                  <a:lnTo>
                    <a:pt x="112" y="102"/>
                  </a:lnTo>
                  <a:lnTo>
                    <a:pt x="105" y="117"/>
                  </a:lnTo>
                  <a:lnTo>
                    <a:pt x="91" y="128"/>
                  </a:lnTo>
                  <a:lnTo>
                    <a:pt x="76" y="135"/>
                  </a:lnTo>
                  <a:lnTo>
                    <a:pt x="61" y="135"/>
                  </a:lnTo>
                  <a:lnTo>
                    <a:pt x="47" y="135"/>
                  </a:lnTo>
                  <a:lnTo>
                    <a:pt x="32" y="131"/>
                  </a:lnTo>
                  <a:lnTo>
                    <a:pt x="21" y="124"/>
                  </a:lnTo>
                  <a:lnTo>
                    <a:pt x="14" y="117"/>
                  </a:lnTo>
                  <a:lnTo>
                    <a:pt x="7" y="106"/>
                  </a:lnTo>
                  <a:lnTo>
                    <a:pt x="3" y="95"/>
                  </a:lnTo>
                  <a:lnTo>
                    <a:pt x="0" y="80"/>
                  </a:lnTo>
                  <a:lnTo>
                    <a:pt x="0" y="69"/>
                  </a:lnTo>
                  <a:lnTo>
                    <a:pt x="0" y="55"/>
                  </a:lnTo>
                  <a:lnTo>
                    <a:pt x="3" y="44"/>
                  </a:lnTo>
                  <a:lnTo>
                    <a:pt x="7" y="33"/>
                  </a:lnTo>
                  <a:lnTo>
                    <a:pt x="14" y="22"/>
                  </a:lnTo>
                  <a:lnTo>
                    <a:pt x="21" y="15"/>
                  </a:lnTo>
                  <a:lnTo>
                    <a:pt x="32" y="8"/>
                  </a:lnTo>
                  <a:lnTo>
                    <a:pt x="43" y="4"/>
                  </a:lnTo>
                  <a:lnTo>
                    <a:pt x="58"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89015" name="Freeform 247"/>
            <p:cNvSpPr>
              <a:spLocks noEditPoints="1"/>
            </p:cNvSpPr>
            <p:nvPr/>
          </p:nvSpPr>
          <p:spPr bwMode="auto">
            <a:xfrm>
              <a:off x="8183" y="4701"/>
              <a:ext cx="113" cy="135"/>
            </a:xfrm>
            <a:custGeom>
              <a:avLst/>
              <a:gdLst/>
              <a:ahLst/>
              <a:cxnLst>
                <a:cxn ang="0">
                  <a:pos x="58" y="11"/>
                </a:cxn>
                <a:cxn ang="0">
                  <a:pos x="51" y="11"/>
                </a:cxn>
                <a:cxn ang="0">
                  <a:pos x="44" y="15"/>
                </a:cxn>
                <a:cxn ang="0">
                  <a:pos x="36" y="22"/>
                </a:cxn>
                <a:cxn ang="0">
                  <a:pos x="33" y="33"/>
                </a:cxn>
                <a:cxn ang="0">
                  <a:pos x="29" y="40"/>
                </a:cxn>
                <a:cxn ang="0">
                  <a:pos x="25" y="55"/>
                </a:cxn>
                <a:cxn ang="0">
                  <a:pos x="87" y="55"/>
                </a:cxn>
                <a:cxn ang="0">
                  <a:pos x="84" y="40"/>
                </a:cxn>
                <a:cxn ang="0">
                  <a:pos x="84" y="29"/>
                </a:cxn>
                <a:cxn ang="0">
                  <a:pos x="80" y="26"/>
                </a:cxn>
                <a:cxn ang="0">
                  <a:pos x="76" y="19"/>
                </a:cxn>
                <a:cxn ang="0">
                  <a:pos x="73" y="15"/>
                </a:cxn>
                <a:cxn ang="0">
                  <a:pos x="65" y="11"/>
                </a:cxn>
                <a:cxn ang="0">
                  <a:pos x="58" y="11"/>
                </a:cxn>
                <a:cxn ang="0">
                  <a:pos x="58" y="0"/>
                </a:cxn>
                <a:cxn ang="0">
                  <a:pos x="73" y="4"/>
                </a:cxn>
                <a:cxn ang="0">
                  <a:pos x="84" y="8"/>
                </a:cxn>
                <a:cxn ang="0">
                  <a:pos x="91" y="11"/>
                </a:cxn>
                <a:cxn ang="0">
                  <a:pos x="98" y="19"/>
                </a:cxn>
                <a:cxn ang="0">
                  <a:pos x="105" y="26"/>
                </a:cxn>
                <a:cxn ang="0">
                  <a:pos x="109" y="37"/>
                </a:cxn>
                <a:cxn ang="0">
                  <a:pos x="109" y="44"/>
                </a:cxn>
                <a:cxn ang="0">
                  <a:pos x="113" y="55"/>
                </a:cxn>
                <a:cxn ang="0">
                  <a:pos x="113" y="66"/>
                </a:cxn>
                <a:cxn ang="0">
                  <a:pos x="25" y="66"/>
                </a:cxn>
                <a:cxn ang="0">
                  <a:pos x="25" y="77"/>
                </a:cxn>
                <a:cxn ang="0">
                  <a:pos x="29" y="88"/>
                </a:cxn>
                <a:cxn ang="0">
                  <a:pos x="33" y="99"/>
                </a:cxn>
                <a:cxn ang="0">
                  <a:pos x="36" y="106"/>
                </a:cxn>
                <a:cxn ang="0">
                  <a:pos x="44" y="113"/>
                </a:cxn>
                <a:cxn ang="0">
                  <a:pos x="51" y="117"/>
                </a:cxn>
                <a:cxn ang="0">
                  <a:pos x="58" y="120"/>
                </a:cxn>
                <a:cxn ang="0">
                  <a:pos x="69" y="124"/>
                </a:cxn>
                <a:cxn ang="0">
                  <a:pos x="80" y="120"/>
                </a:cxn>
                <a:cxn ang="0">
                  <a:pos x="87" y="117"/>
                </a:cxn>
                <a:cxn ang="0">
                  <a:pos x="98" y="109"/>
                </a:cxn>
                <a:cxn ang="0">
                  <a:pos x="105" y="99"/>
                </a:cxn>
                <a:cxn ang="0">
                  <a:pos x="113" y="102"/>
                </a:cxn>
                <a:cxn ang="0">
                  <a:pos x="105" y="117"/>
                </a:cxn>
                <a:cxn ang="0">
                  <a:pos x="94" y="128"/>
                </a:cxn>
                <a:cxn ang="0">
                  <a:pos x="80" y="135"/>
                </a:cxn>
                <a:cxn ang="0">
                  <a:pos x="62" y="135"/>
                </a:cxn>
                <a:cxn ang="0">
                  <a:pos x="47" y="135"/>
                </a:cxn>
                <a:cxn ang="0">
                  <a:pos x="36" y="131"/>
                </a:cxn>
                <a:cxn ang="0">
                  <a:pos x="25" y="124"/>
                </a:cxn>
                <a:cxn ang="0">
                  <a:pos x="14" y="117"/>
                </a:cxn>
                <a:cxn ang="0">
                  <a:pos x="7" y="106"/>
                </a:cxn>
                <a:cxn ang="0">
                  <a:pos x="4" y="95"/>
                </a:cxn>
                <a:cxn ang="0">
                  <a:pos x="0" y="80"/>
                </a:cxn>
                <a:cxn ang="0">
                  <a:pos x="0" y="69"/>
                </a:cxn>
                <a:cxn ang="0">
                  <a:pos x="0" y="55"/>
                </a:cxn>
                <a:cxn ang="0">
                  <a:pos x="4" y="44"/>
                </a:cxn>
                <a:cxn ang="0">
                  <a:pos x="11" y="33"/>
                </a:cxn>
                <a:cxn ang="0">
                  <a:pos x="14" y="22"/>
                </a:cxn>
                <a:cxn ang="0">
                  <a:pos x="25" y="15"/>
                </a:cxn>
                <a:cxn ang="0">
                  <a:pos x="36" y="8"/>
                </a:cxn>
                <a:cxn ang="0">
                  <a:pos x="47" y="4"/>
                </a:cxn>
                <a:cxn ang="0">
                  <a:pos x="58" y="0"/>
                </a:cxn>
              </a:cxnLst>
              <a:rect l="0" t="0" r="r" b="b"/>
              <a:pathLst>
                <a:path w="113" h="135">
                  <a:moveTo>
                    <a:pt x="58" y="11"/>
                  </a:moveTo>
                  <a:lnTo>
                    <a:pt x="51" y="11"/>
                  </a:lnTo>
                  <a:lnTo>
                    <a:pt x="44" y="15"/>
                  </a:lnTo>
                  <a:lnTo>
                    <a:pt x="36" y="22"/>
                  </a:lnTo>
                  <a:lnTo>
                    <a:pt x="33" y="33"/>
                  </a:lnTo>
                  <a:lnTo>
                    <a:pt x="29" y="40"/>
                  </a:lnTo>
                  <a:lnTo>
                    <a:pt x="25" y="55"/>
                  </a:lnTo>
                  <a:lnTo>
                    <a:pt x="87" y="55"/>
                  </a:lnTo>
                  <a:lnTo>
                    <a:pt x="84" y="40"/>
                  </a:lnTo>
                  <a:lnTo>
                    <a:pt x="84" y="29"/>
                  </a:lnTo>
                  <a:lnTo>
                    <a:pt x="80" y="26"/>
                  </a:lnTo>
                  <a:lnTo>
                    <a:pt x="76" y="19"/>
                  </a:lnTo>
                  <a:lnTo>
                    <a:pt x="73" y="15"/>
                  </a:lnTo>
                  <a:lnTo>
                    <a:pt x="65" y="11"/>
                  </a:lnTo>
                  <a:lnTo>
                    <a:pt x="58" y="11"/>
                  </a:lnTo>
                  <a:close/>
                  <a:moveTo>
                    <a:pt x="58" y="0"/>
                  </a:moveTo>
                  <a:lnTo>
                    <a:pt x="73" y="4"/>
                  </a:lnTo>
                  <a:lnTo>
                    <a:pt x="84" y="8"/>
                  </a:lnTo>
                  <a:lnTo>
                    <a:pt x="91" y="11"/>
                  </a:lnTo>
                  <a:lnTo>
                    <a:pt x="98" y="19"/>
                  </a:lnTo>
                  <a:lnTo>
                    <a:pt x="105" y="26"/>
                  </a:lnTo>
                  <a:lnTo>
                    <a:pt x="109" y="37"/>
                  </a:lnTo>
                  <a:lnTo>
                    <a:pt x="109" y="44"/>
                  </a:lnTo>
                  <a:lnTo>
                    <a:pt x="113" y="55"/>
                  </a:lnTo>
                  <a:lnTo>
                    <a:pt x="113" y="66"/>
                  </a:lnTo>
                  <a:lnTo>
                    <a:pt x="25" y="66"/>
                  </a:lnTo>
                  <a:lnTo>
                    <a:pt x="25" y="77"/>
                  </a:lnTo>
                  <a:lnTo>
                    <a:pt x="29" y="88"/>
                  </a:lnTo>
                  <a:lnTo>
                    <a:pt x="33" y="99"/>
                  </a:lnTo>
                  <a:lnTo>
                    <a:pt x="36" y="106"/>
                  </a:lnTo>
                  <a:lnTo>
                    <a:pt x="44" y="113"/>
                  </a:lnTo>
                  <a:lnTo>
                    <a:pt x="51" y="117"/>
                  </a:lnTo>
                  <a:lnTo>
                    <a:pt x="58" y="120"/>
                  </a:lnTo>
                  <a:lnTo>
                    <a:pt x="69" y="124"/>
                  </a:lnTo>
                  <a:lnTo>
                    <a:pt x="80" y="120"/>
                  </a:lnTo>
                  <a:lnTo>
                    <a:pt x="87" y="117"/>
                  </a:lnTo>
                  <a:lnTo>
                    <a:pt x="98" y="109"/>
                  </a:lnTo>
                  <a:lnTo>
                    <a:pt x="105" y="99"/>
                  </a:lnTo>
                  <a:lnTo>
                    <a:pt x="113" y="102"/>
                  </a:lnTo>
                  <a:lnTo>
                    <a:pt x="105" y="117"/>
                  </a:lnTo>
                  <a:lnTo>
                    <a:pt x="94" y="128"/>
                  </a:lnTo>
                  <a:lnTo>
                    <a:pt x="80" y="135"/>
                  </a:lnTo>
                  <a:lnTo>
                    <a:pt x="62" y="135"/>
                  </a:lnTo>
                  <a:lnTo>
                    <a:pt x="47" y="135"/>
                  </a:lnTo>
                  <a:lnTo>
                    <a:pt x="36" y="131"/>
                  </a:lnTo>
                  <a:lnTo>
                    <a:pt x="25" y="124"/>
                  </a:lnTo>
                  <a:lnTo>
                    <a:pt x="14" y="117"/>
                  </a:lnTo>
                  <a:lnTo>
                    <a:pt x="7" y="106"/>
                  </a:lnTo>
                  <a:lnTo>
                    <a:pt x="4" y="95"/>
                  </a:lnTo>
                  <a:lnTo>
                    <a:pt x="0" y="80"/>
                  </a:lnTo>
                  <a:lnTo>
                    <a:pt x="0" y="69"/>
                  </a:lnTo>
                  <a:lnTo>
                    <a:pt x="0" y="55"/>
                  </a:lnTo>
                  <a:lnTo>
                    <a:pt x="4" y="44"/>
                  </a:lnTo>
                  <a:lnTo>
                    <a:pt x="11" y="33"/>
                  </a:lnTo>
                  <a:lnTo>
                    <a:pt x="14" y="22"/>
                  </a:lnTo>
                  <a:lnTo>
                    <a:pt x="25" y="15"/>
                  </a:lnTo>
                  <a:lnTo>
                    <a:pt x="36" y="8"/>
                  </a:lnTo>
                  <a:lnTo>
                    <a:pt x="47" y="4"/>
                  </a:lnTo>
                  <a:lnTo>
                    <a:pt x="58"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89016" name="Freeform 248"/>
            <p:cNvSpPr>
              <a:spLocks/>
            </p:cNvSpPr>
            <p:nvPr/>
          </p:nvSpPr>
          <p:spPr bwMode="auto">
            <a:xfrm>
              <a:off x="8310" y="4701"/>
              <a:ext cx="142" cy="135"/>
            </a:xfrm>
            <a:custGeom>
              <a:avLst/>
              <a:gdLst/>
              <a:ahLst/>
              <a:cxnLst>
                <a:cxn ang="0">
                  <a:pos x="88" y="0"/>
                </a:cxn>
                <a:cxn ang="0">
                  <a:pos x="98" y="4"/>
                </a:cxn>
                <a:cxn ang="0">
                  <a:pos x="109" y="8"/>
                </a:cxn>
                <a:cxn ang="0">
                  <a:pos x="117" y="15"/>
                </a:cxn>
                <a:cxn ang="0">
                  <a:pos x="120" y="22"/>
                </a:cxn>
                <a:cxn ang="0">
                  <a:pos x="124" y="33"/>
                </a:cxn>
                <a:cxn ang="0">
                  <a:pos x="124" y="44"/>
                </a:cxn>
                <a:cxn ang="0">
                  <a:pos x="124" y="109"/>
                </a:cxn>
                <a:cxn ang="0">
                  <a:pos x="128" y="117"/>
                </a:cxn>
                <a:cxn ang="0">
                  <a:pos x="131" y="120"/>
                </a:cxn>
                <a:cxn ang="0">
                  <a:pos x="138" y="124"/>
                </a:cxn>
                <a:cxn ang="0">
                  <a:pos x="142" y="124"/>
                </a:cxn>
                <a:cxn ang="0">
                  <a:pos x="142" y="135"/>
                </a:cxn>
                <a:cxn ang="0">
                  <a:pos x="80" y="135"/>
                </a:cxn>
                <a:cxn ang="0">
                  <a:pos x="80" y="124"/>
                </a:cxn>
                <a:cxn ang="0">
                  <a:pos x="88" y="124"/>
                </a:cxn>
                <a:cxn ang="0">
                  <a:pos x="95" y="124"/>
                </a:cxn>
                <a:cxn ang="0">
                  <a:pos x="95" y="120"/>
                </a:cxn>
                <a:cxn ang="0">
                  <a:pos x="98" y="120"/>
                </a:cxn>
                <a:cxn ang="0">
                  <a:pos x="102" y="113"/>
                </a:cxn>
                <a:cxn ang="0">
                  <a:pos x="102" y="44"/>
                </a:cxn>
                <a:cxn ang="0">
                  <a:pos x="98" y="33"/>
                </a:cxn>
                <a:cxn ang="0">
                  <a:pos x="95" y="26"/>
                </a:cxn>
                <a:cxn ang="0">
                  <a:pos x="88" y="19"/>
                </a:cxn>
                <a:cxn ang="0">
                  <a:pos x="77" y="19"/>
                </a:cxn>
                <a:cxn ang="0">
                  <a:pos x="66" y="19"/>
                </a:cxn>
                <a:cxn ang="0">
                  <a:pos x="55" y="26"/>
                </a:cxn>
                <a:cxn ang="0">
                  <a:pos x="48" y="29"/>
                </a:cxn>
                <a:cxn ang="0">
                  <a:pos x="44" y="37"/>
                </a:cxn>
                <a:cxn ang="0">
                  <a:pos x="44" y="109"/>
                </a:cxn>
                <a:cxn ang="0">
                  <a:pos x="48" y="117"/>
                </a:cxn>
                <a:cxn ang="0">
                  <a:pos x="51" y="120"/>
                </a:cxn>
                <a:cxn ang="0">
                  <a:pos x="58" y="124"/>
                </a:cxn>
                <a:cxn ang="0">
                  <a:pos x="66" y="124"/>
                </a:cxn>
                <a:cxn ang="0">
                  <a:pos x="66" y="135"/>
                </a:cxn>
                <a:cxn ang="0">
                  <a:pos x="0" y="135"/>
                </a:cxn>
                <a:cxn ang="0">
                  <a:pos x="0" y="124"/>
                </a:cxn>
                <a:cxn ang="0">
                  <a:pos x="7" y="124"/>
                </a:cxn>
                <a:cxn ang="0">
                  <a:pos x="15" y="124"/>
                </a:cxn>
                <a:cxn ang="0">
                  <a:pos x="18" y="120"/>
                </a:cxn>
                <a:cxn ang="0">
                  <a:pos x="18" y="120"/>
                </a:cxn>
                <a:cxn ang="0">
                  <a:pos x="22" y="113"/>
                </a:cxn>
                <a:cxn ang="0">
                  <a:pos x="22" y="33"/>
                </a:cxn>
                <a:cxn ang="0">
                  <a:pos x="18" y="26"/>
                </a:cxn>
                <a:cxn ang="0">
                  <a:pos x="15" y="19"/>
                </a:cxn>
                <a:cxn ang="0">
                  <a:pos x="7" y="15"/>
                </a:cxn>
                <a:cxn ang="0">
                  <a:pos x="0" y="15"/>
                </a:cxn>
                <a:cxn ang="0">
                  <a:pos x="0" y="8"/>
                </a:cxn>
                <a:cxn ang="0">
                  <a:pos x="44" y="4"/>
                </a:cxn>
                <a:cxn ang="0">
                  <a:pos x="44" y="4"/>
                </a:cxn>
                <a:cxn ang="0">
                  <a:pos x="44" y="22"/>
                </a:cxn>
                <a:cxn ang="0">
                  <a:pos x="44" y="22"/>
                </a:cxn>
                <a:cxn ang="0">
                  <a:pos x="55" y="15"/>
                </a:cxn>
                <a:cxn ang="0">
                  <a:pos x="62" y="8"/>
                </a:cxn>
                <a:cxn ang="0">
                  <a:pos x="73" y="4"/>
                </a:cxn>
                <a:cxn ang="0">
                  <a:pos x="80" y="4"/>
                </a:cxn>
                <a:cxn ang="0">
                  <a:pos x="88" y="0"/>
                </a:cxn>
              </a:cxnLst>
              <a:rect l="0" t="0" r="r" b="b"/>
              <a:pathLst>
                <a:path w="142" h="135">
                  <a:moveTo>
                    <a:pt x="88" y="0"/>
                  </a:moveTo>
                  <a:lnTo>
                    <a:pt x="98" y="4"/>
                  </a:lnTo>
                  <a:lnTo>
                    <a:pt x="109" y="8"/>
                  </a:lnTo>
                  <a:lnTo>
                    <a:pt x="117" y="15"/>
                  </a:lnTo>
                  <a:lnTo>
                    <a:pt x="120" y="22"/>
                  </a:lnTo>
                  <a:lnTo>
                    <a:pt x="124" y="33"/>
                  </a:lnTo>
                  <a:lnTo>
                    <a:pt x="124" y="44"/>
                  </a:lnTo>
                  <a:lnTo>
                    <a:pt x="124" y="109"/>
                  </a:lnTo>
                  <a:lnTo>
                    <a:pt x="128" y="117"/>
                  </a:lnTo>
                  <a:lnTo>
                    <a:pt x="131" y="120"/>
                  </a:lnTo>
                  <a:lnTo>
                    <a:pt x="138" y="124"/>
                  </a:lnTo>
                  <a:lnTo>
                    <a:pt x="142" y="124"/>
                  </a:lnTo>
                  <a:lnTo>
                    <a:pt x="142" y="135"/>
                  </a:lnTo>
                  <a:lnTo>
                    <a:pt x="80" y="135"/>
                  </a:lnTo>
                  <a:lnTo>
                    <a:pt x="80" y="124"/>
                  </a:lnTo>
                  <a:lnTo>
                    <a:pt x="88" y="124"/>
                  </a:lnTo>
                  <a:lnTo>
                    <a:pt x="95" y="124"/>
                  </a:lnTo>
                  <a:lnTo>
                    <a:pt x="95" y="120"/>
                  </a:lnTo>
                  <a:lnTo>
                    <a:pt x="98" y="120"/>
                  </a:lnTo>
                  <a:lnTo>
                    <a:pt x="102" y="113"/>
                  </a:lnTo>
                  <a:lnTo>
                    <a:pt x="102" y="44"/>
                  </a:lnTo>
                  <a:lnTo>
                    <a:pt x="98" y="33"/>
                  </a:lnTo>
                  <a:lnTo>
                    <a:pt x="95" y="26"/>
                  </a:lnTo>
                  <a:lnTo>
                    <a:pt x="88" y="19"/>
                  </a:lnTo>
                  <a:lnTo>
                    <a:pt x="77" y="19"/>
                  </a:lnTo>
                  <a:lnTo>
                    <a:pt x="66" y="19"/>
                  </a:lnTo>
                  <a:lnTo>
                    <a:pt x="55" y="26"/>
                  </a:lnTo>
                  <a:lnTo>
                    <a:pt x="48" y="29"/>
                  </a:lnTo>
                  <a:lnTo>
                    <a:pt x="44" y="37"/>
                  </a:lnTo>
                  <a:lnTo>
                    <a:pt x="44" y="109"/>
                  </a:lnTo>
                  <a:lnTo>
                    <a:pt x="48" y="117"/>
                  </a:lnTo>
                  <a:lnTo>
                    <a:pt x="51" y="120"/>
                  </a:lnTo>
                  <a:lnTo>
                    <a:pt x="58" y="124"/>
                  </a:lnTo>
                  <a:lnTo>
                    <a:pt x="66" y="124"/>
                  </a:lnTo>
                  <a:lnTo>
                    <a:pt x="66" y="135"/>
                  </a:lnTo>
                  <a:lnTo>
                    <a:pt x="0" y="135"/>
                  </a:lnTo>
                  <a:lnTo>
                    <a:pt x="0" y="124"/>
                  </a:lnTo>
                  <a:lnTo>
                    <a:pt x="7" y="124"/>
                  </a:lnTo>
                  <a:lnTo>
                    <a:pt x="15" y="124"/>
                  </a:lnTo>
                  <a:lnTo>
                    <a:pt x="18" y="120"/>
                  </a:lnTo>
                  <a:lnTo>
                    <a:pt x="18" y="120"/>
                  </a:lnTo>
                  <a:lnTo>
                    <a:pt x="22" y="113"/>
                  </a:lnTo>
                  <a:lnTo>
                    <a:pt x="22" y="33"/>
                  </a:lnTo>
                  <a:lnTo>
                    <a:pt x="18" y="26"/>
                  </a:lnTo>
                  <a:lnTo>
                    <a:pt x="15" y="19"/>
                  </a:lnTo>
                  <a:lnTo>
                    <a:pt x="7" y="15"/>
                  </a:lnTo>
                  <a:lnTo>
                    <a:pt x="0" y="15"/>
                  </a:lnTo>
                  <a:lnTo>
                    <a:pt x="0" y="8"/>
                  </a:lnTo>
                  <a:lnTo>
                    <a:pt x="44" y="4"/>
                  </a:lnTo>
                  <a:lnTo>
                    <a:pt x="44" y="4"/>
                  </a:lnTo>
                  <a:lnTo>
                    <a:pt x="44" y="22"/>
                  </a:lnTo>
                  <a:lnTo>
                    <a:pt x="44" y="22"/>
                  </a:lnTo>
                  <a:lnTo>
                    <a:pt x="55" y="15"/>
                  </a:lnTo>
                  <a:lnTo>
                    <a:pt x="62" y="8"/>
                  </a:lnTo>
                  <a:lnTo>
                    <a:pt x="73" y="4"/>
                  </a:lnTo>
                  <a:lnTo>
                    <a:pt x="80" y="4"/>
                  </a:lnTo>
                  <a:lnTo>
                    <a:pt x="88"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89017" name="Freeform 249"/>
            <p:cNvSpPr>
              <a:spLocks/>
            </p:cNvSpPr>
            <p:nvPr/>
          </p:nvSpPr>
          <p:spPr bwMode="auto">
            <a:xfrm>
              <a:off x="8027" y="6921"/>
              <a:ext cx="160" cy="182"/>
            </a:xfrm>
            <a:custGeom>
              <a:avLst/>
              <a:gdLst/>
              <a:ahLst/>
              <a:cxnLst>
                <a:cxn ang="0">
                  <a:pos x="0" y="0"/>
                </a:cxn>
                <a:cxn ang="0">
                  <a:pos x="160" y="0"/>
                </a:cxn>
                <a:cxn ang="0">
                  <a:pos x="160" y="47"/>
                </a:cxn>
                <a:cxn ang="0">
                  <a:pos x="152" y="47"/>
                </a:cxn>
                <a:cxn ang="0">
                  <a:pos x="149" y="44"/>
                </a:cxn>
                <a:cxn ang="0">
                  <a:pos x="149" y="36"/>
                </a:cxn>
                <a:cxn ang="0">
                  <a:pos x="141" y="25"/>
                </a:cxn>
                <a:cxn ang="0">
                  <a:pos x="130" y="15"/>
                </a:cxn>
                <a:cxn ang="0">
                  <a:pos x="127" y="11"/>
                </a:cxn>
                <a:cxn ang="0">
                  <a:pos x="123" y="11"/>
                </a:cxn>
                <a:cxn ang="0">
                  <a:pos x="112" y="11"/>
                </a:cxn>
                <a:cxn ang="0">
                  <a:pos x="101" y="7"/>
                </a:cxn>
                <a:cxn ang="0">
                  <a:pos x="94" y="7"/>
                </a:cxn>
                <a:cxn ang="0">
                  <a:pos x="94" y="156"/>
                </a:cxn>
                <a:cxn ang="0">
                  <a:pos x="94" y="164"/>
                </a:cxn>
                <a:cxn ang="0">
                  <a:pos x="98" y="167"/>
                </a:cxn>
                <a:cxn ang="0">
                  <a:pos x="101" y="171"/>
                </a:cxn>
                <a:cxn ang="0">
                  <a:pos x="105" y="171"/>
                </a:cxn>
                <a:cxn ang="0">
                  <a:pos x="112" y="171"/>
                </a:cxn>
                <a:cxn ang="0">
                  <a:pos x="120" y="175"/>
                </a:cxn>
                <a:cxn ang="0">
                  <a:pos x="123" y="175"/>
                </a:cxn>
                <a:cxn ang="0">
                  <a:pos x="123" y="182"/>
                </a:cxn>
                <a:cxn ang="0">
                  <a:pos x="36" y="182"/>
                </a:cxn>
                <a:cxn ang="0">
                  <a:pos x="36" y="175"/>
                </a:cxn>
                <a:cxn ang="0">
                  <a:pos x="40" y="175"/>
                </a:cxn>
                <a:cxn ang="0">
                  <a:pos x="47" y="171"/>
                </a:cxn>
                <a:cxn ang="0">
                  <a:pos x="54" y="171"/>
                </a:cxn>
                <a:cxn ang="0">
                  <a:pos x="58" y="171"/>
                </a:cxn>
                <a:cxn ang="0">
                  <a:pos x="61" y="167"/>
                </a:cxn>
                <a:cxn ang="0">
                  <a:pos x="65" y="167"/>
                </a:cxn>
                <a:cxn ang="0">
                  <a:pos x="65" y="164"/>
                </a:cxn>
                <a:cxn ang="0">
                  <a:pos x="65" y="156"/>
                </a:cxn>
                <a:cxn ang="0">
                  <a:pos x="65" y="7"/>
                </a:cxn>
                <a:cxn ang="0">
                  <a:pos x="58" y="7"/>
                </a:cxn>
                <a:cxn ang="0">
                  <a:pos x="47" y="7"/>
                </a:cxn>
                <a:cxn ang="0">
                  <a:pos x="36" y="11"/>
                </a:cxn>
                <a:cxn ang="0">
                  <a:pos x="32" y="11"/>
                </a:cxn>
                <a:cxn ang="0">
                  <a:pos x="29" y="15"/>
                </a:cxn>
                <a:cxn ang="0">
                  <a:pos x="21" y="25"/>
                </a:cxn>
                <a:cxn ang="0">
                  <a:pos x="14" y="36"/>
                </a:cxn>
                <a:cxn ang="0">
                  <a:pos x="10" y="44"/>
                </a:cxn>
                <a:cxn ang="0">
                  <a:pos x="10" y="47"/>
                </a:cxn>
                <a:cxn ang="0">
                  <a:pos x="0" y="47"/>
                </a:cxn>
                <a:cxn ang="0">
                  <a:pos x="0" y="0"/>
                </a:cxn>
              </a:cxnLst>
              <a:rect l="0" t="0" r="r" b="b"/>
              <a:pathLst>
                <a:path w="160" h="182">
                  <a:moveTo>
                    <a:pt x="0" y="0"/>
                  </a:moveTo>
                  <a:lnTo>
                    <a:pt x="160" y="0"/>
                  </a:lnTo>
                  <a:lnTo>
                    <a:pt x="160" y="47"/>
                  </a:lnTo>
                  <a:lnTo>
                    <a:pt x="152" y="47"/>
                  </a:lnTo>
                  <a:lnTo>
                    <a:pt x="149" y="44"/>
                  </a:lnTo>
                  <a:lnTo>
                    <a:pt x="149" y="36"/>
                  </a:lnTo>
                  <a:lnTo>
                    <a:pt x="141" y="25"/>
                  </a:lnTo>
                  <a:lnTo>
                    <a:pt x="130" y="15"/>
                  </a:lnTo>
                  <a:lnTo>
                    <a:pt x="127" y="11"/>
                  </a:lnTo>
                  <a:lnTo>
                    <a:pt x="123" y="11"/>
                  </a:lnTo>
                  <a:lnTo>
                    <a:pt x="112" y="11"/>
                  </a:lnTo>
                  <a:lnTo>
                    <a:pt x="101" y="7"/>
                  </a:lnTo>
                  <a:lnTo>
                    <a:pt x="94" y="7"/>
                  </a:lnTo>
                  <a:lnTo>
                    <a:pt x="94" y="156"/>
                  </a:lnTo>
                  <a:lnTo>
                    <a:pt x="94" y="164"/>
                  </a:lnTo>
                  <a:lnTo>
                    <a:pt x="98" y="167"/>
                  </a:lnTo>
                  <a:lnTo>
                    <a:pt x="101" y="171"/>
                  </a:lnTo>
                  <a:lnTo>
                    <a:pt x="105" y="171"/>
                  </a:lnTo>
                  <a:lnTo>
                    <a:pt x="112" y="171"/>
                  </a:lnTo>
                  <a:lnTo>
                    <a:pt x="120" y="175"/>
                  </a:lnTo>
                  <a:lnTo>
                    <a:pt x="123" y="175"/>
                  </a:lnTo>
                  <a:lnTo>
                    <a:pt x="123" y="182"/>
                  </a:lnTo>
                  <a:lnTo>
                    <a:pt x="36" y="182"/>
                  </a:lnTo>
                  <a:lnTo>
                    <a:pt x="36" y="175"/>
                  </a:lnTo>
                  <a:lnTo>
                    <a:pt x="40" y="175"/>
                  </a:lnTo>
                  <a:lnTo>
                    <a:pt x="47" y="171"/>
                  </a:lnTo>
                  <a:lnTo>
                    <a:pt x="54" y="171"/>
                  </a:lnTo>
                  <a:lnTo>
                    <a:pt x="58" y="171"/>
                  </a:lnTo>
                  <a:lnTo>
                    <a:pt x="61" y="167"/>
                  </a:lnTo>
                  <a:lnTo>
                    <a:pt x="65" y="167"/>
                  </a:lnTo>
                  <a:lnTo>
                    <a:pt x="65" y="164"/>
                  </a:lnTo>
                  <a:lnTo>
                    <a:pt x="65" y="156"/>
                  </a:lnTo>
                  <a:lnTo>
                    <a:pt x="65" y="7"/>
                  </a:lnTo>
                  <a:lnTo>
                    <a:pt x="58" y="7"/>
                  </a:lnTo>
                  <a:lnTo>
                    <a:pt x="47" y="7"/>
                  </a:lnTo>
                  <a:lnTo>
                    <a:pt x="36" y="11"/>
                  </a:lnTo>
                  <a:lnTo>
                    <a:pt x="32" y="11"/>
                  </a:lnTo>
                  <a:lnTo>
                    <a:pt x="29" y="15"/>
                  </a:lnTo>
                  <a:lnTo>
                    <a:pt x="21" y="25"/>
                  </a:lnTo>
                  <a:lnTo>
                    <a:pt x="14" y="36"/>
                  </a:lnTo>
                  <a:lnTo>
                    <a:pt x="10" y="44"/>
                  </a:lnTo>
                  <a:lnTo>
                    <a:pt x="10" y="47"/>
                  </a:lnTo>
                  <a:lnTo>
                    <a:pt x="0" y="47"/>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89018" name="Freeform 250"/>
            <p:cNvSpPr>
              <a:spLocks/>
            </p:cNvSpPr>
            <p:nvPr/>
          </p:nvSpPr>
          <p:spPr bwMode="auto">
            <a:xfrm>
              <a:off x="8197" y="6972"/>
              <a:ext cx="99" cy="131"/>
            </a:xfrm>
            <a:custGeom>
              <a:avLst/>
              <a:gdLst/>
              <a:ahLst/>
              <a:cxnLst>
                <a:cxn ang="0">
                  <a:pos x="80" y="0"/>
                </a:cxn>
                <a:cxn ang="0">
                  <a:pos x="88" y="4"/>
                </a:cxn>
                <a:cxn ang="0">
                  <a:pos x="95" y="7"/>
                </a:cxn>
                <a:cxn ang="0">
                  <a:pos x="99" y="11"/>
                </a:cxn>
                <a:cxn ang="0">
                  <a:pos x="99" y="22"/>
                </a:cxn>
                <a:cxn ang="0">
                  <a:pos x="99" y="25"/>
                </a:cxn>
                <a:cxn ang="0">
                  <a:pos x="95" y="33"/>
                </a:cxn>
                <a:cxn ang="0">
                  <a:pos x="91" y="36"/>
                </a:cxn>
                <a:cxn ang="0">
                  <a:pos x="88" y="36"/>
                </a:cxn>
                <a:cxn ang="0">
                  <a:pos x="80" y="36"/>
                </a:cxn>
                <a:cxn ang="0">
                  <a:pos x="73" y="33"/>
                </a:cxn>
                <a:cxn ang="0">
                  <a:pos x="73" y="29"/>
                </a:cxn>
                <a:cxn ang="0">
                  <a:pos x="70" y="25"/>
                </a:cxn>
                <a:cxn ang="0">
                  <a:pos x="73" y="22"/>
                </a:cxn>
                <a:cxn ang="0">
                  <a:pos x="73" y="14"/>
                </a:cxn>
                <a:cxn ang="0">
                  <a:pos x="66" y="18"/>
                </a:cxn>
                <a:cxn ang="0">
                  <a:pos x="59" y="22"/>
                </a:cxn>
                <a:cxn ang="0">
                  <a:pos x="51" y="25"/>
                </a:cxn>
                <a:cxn ang="0">
                  <a:pos x="44" y="33"/>
                </a:cxn>
                <a:cxn ang="0">
                  <a:pos x="44" y="109"/>
                </a:cxn>
                <a:cxn ang="0">
                  <a:pos x="48" y="116"/>
                </a:cxn>
                <a:cxn ang="0">
                  <a:pos x="51" y="120"/>
                </a:cxn>
                <a:cxn ang="0">
                  <a:pos x="59" y="124"/>
                </a:cxn>
                <a:cxn ang="0">
                  <a:pos x="70" y="124"/>
                </a:cxn>
                <a:cxn ang="0">
                  <a:pos x="70" y="131"/>
                </a:cxn>
                <a:cxn ang="0">
                  <a:pos x="0" y="131"/>
                </a:cxn>
                <a:cxn ang="0">
                  <a:pos x="0" y="124"/>
                </a:cxn>
                <a:cxn ang="0">
                  <a:pos x="8" y="124"/>
                </a:cxn>
                <a:cxn ang="0">
                  <a:pos x="11" y="120"/>
                </a:cxn>
                <a:cxn ang="0">
                  <a:pos x="15" y="120"/>
                </a:cxn>
                <a:cxn ang="0">
                  <a:pos x="19" y="116"/>
                </a:cxn>
                <a:cxn ang="0">
                  <a:pos x="19" y="109"/>
                </a:cxn>
                <a:cxn ang="0">
                  <a:pos x="19" y="33"/>
                </a:cxn>
                <a:cxn ang="0">
                  <a:pos x="19" y="22"/>
                </a:cxn>
                <a:cxn ang="0">
                  <a:pos x="11" y="18"/>
                </a:cxn>
                <a:cxn ang="0">
                  <a:pos x="8" y="14"/>
                </a:cxn>
                <a:cxn ang="0">
                  <a:pos x="0" y="14"/>
                </a:cxn>
                <a:cxn ang="0">
                  <a:pos x="0" y="4"/>
                </a:cxn>
                <a:cxn ang="0">
                  <a:pos x="44" y="4"/>
                </a:cxn>
                <a:cxn ang="0">
                  <a:pos x="44" y="4"/>
                </a:cxn>
                <a:cxn ang="0">
                  <a:pos x="44" y="22"/>
                </a:cxn>
                <a:cxn ang="0">
                  <a:pos x="44" y="22"/>
                </a:cxn>
                <a:cxn ang="0">
                  <a:pos x="55" y="14"/>
                </a:cxn>
                <a:cxn ang="0">
                  <a:pos x="62" y="7"/>
                </a:cxn>
                <a:cxn ang="0">
                  <a:pos x="73" y="4"/>
                </a:cxn>
                <a:cxn ang="0">
                  <a:pos x="80" y="0"/>
                </a:cxn>
              </a:cxnLst>
              <a:rect l="0" t="0" r="r" b="b"/>
              <a:pathLst>
                <a:path w="99" h="131">
                  <a:moveTo>
                    <a:pt x="80" y="0"/>
                  </a:moveTo>
                  <a:lnTo>
                    <a:pt x="88" y="4"/>
                  </a:lnTo>
                  <a:lnTo>
                    <a:pt x="95" y="7"/>
                  </a:lnTo>
                  <a:lnTo>
                    <a:pt x="99" y="11"/>
                  </a:lnTo>
                  <a:lnTo>
                    <a:pt x="99" y="22"/>
                  </a:lnTo>
                  <a:lnTo>
                    <a:pt x="99" y="25"/>
                  </a:lnTo>
                  <a:lnTo>
                    <a:pt x="95" y="33"/>
                  </a:lnTo>
                  <a:lnTo>
                    <a:pt x="91" y="36"/>
                  </a:lnTo>
                  <a:lnTo>
                    <a:pt x="88" y="36"/>
                  </a:lnTo>
                  <a:lnTo>
                    <a:pt x="80" y="36"/>
                  </a:lnTo>
                  <a:lnTo>
                    <a:pt x="73" y="33"/>
                  </a:lnTo>
                  <a:lnTo>
                    <a:pt x="73" y="29"/>
                  </a:lnTo>
                  <a:lnTo>
                    <a:pt x="70" y="25"/>
                  </a:lnTo>
                  <a:lnTo>
                    <a:pt x="73" y="22"/>
                  </a:lnTo>
                  <a:lnTo>
                    <a:pt x="73" y="14"/>
                  </a:lnTo>
                  <a:lnTo>
                    <a:pt x="66" y="18"/>
                  </a:lnTo>
                  <a:lnTo>
                    <a:pt x="59" y="22"/>
                  </a:lnTo>
                  <a:lnTo>
                    <a:pt x="51" y="25"/>
                  </a:lnTo>
                  <a:lnTo>
                    <a:pt x="44" y="33"/>
                  </a:lnTo>
                  <a:lnTo>
                    <a:pt x="44" y="109"/>
                  </a:lnTo>
                  <a:lnTo>
                    <a:pt x="48" y="116"/>
                  </a:lnTo>
                  <a:lnTo>
                    <a:pt x="51" y="120"/>
                  </a:lnTo>
                  <a:lnTo>
                    <a:pt x="59" y="124"/>
                  </a:lnTo>
                  <a:lnTo>
                    <a:pt x="70" y="124"/>
                  </a:lnTo>
                  <a:lnTo>
                    <a:pt x="70" y="131"/>
                  </a:lnTo>
                  <a:lnTo>
                    <a:pt x="0" y="131"/>
                  </a:lnTo>
                  <a:lnTo>
                    <a:pt x="0" y="124"/>
                  </a:lnTo>
                  <a:lnTo>
                    <a:pt x="8" y="124"/>
                  </a:lnTo>
                  <a:lnTo>
                    <a:pt x="11" y="120"/>
                  </a:lnTo>
                  <a:lnTo>
                    <a:pt x="15" y="120"/>
                  </a:lnTo>
                  <a:lnTo>
                    <a:pt x="19" y="116"/>
                  </a:lnTo>
                  <a:lnTo>
                    <a:pt x="19" y="109"/>
                  </a:lnTo>
                  <a:lnTo>
                    <a:pt x="19" y="33"/>
                  </a:lnTo>
                  <a:lnTo>
                    <a:pt x="19" y="22"/>
                  </a:lnTo>
                  <a:lnTo>
                    <a:pt x="11" y="18"/>
                  </a:lnTo>
                  <a:lnTo>
                    <a:pt x="8" y="14"/>
                  </a:lnTo>
                  <a:lnTo>
                    <a:pt x="0" y="14"/>
                  </a:lnTo>
                  <a:lnTo>
                    <a:pt x="0" y="4"/>
                  </a:lnTo>
                  <a:lnTo>
                    <a:pt x="44" y="4"/>
                  </a:lnTo>
                  <a:lnTo>
                    <a:pt x="44" y="4"/>
                  </a:lnTo>
                  <a:lnTo>
                    <a:pt x="44" y="22"/>
                  </a:lnTo>
                  <a:lnTo>
                    <a:pt x="44" y="22"/>
                  </a:lnTo>
                  <a:lnTo>
                    <a:pt x="55" y="14"/>
                  </a:lnTo>
                  <a:lnTo>
                    <a:pt x="62" y="7"/>
                  </a:lnTo>
                  <a:lnTo>
                    <a:pt x="73" y="4"/>
                  </a:lnTo>
                  <a:lnTo>
                    <a:pt x="8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89019" name="Freeform 251"/>
            <p:cNvSpPr>
              <a:spLocks noEditPoints="1"/>
            </p:cNvSpPr>
            <p:nvPr/>
          </p:nvSpPr>
          <p:spPr bwMode="auto">
            <a:xfrm>
              <a:off x="8307" y="6972"/>
              <a:ext cx="120" cy="135"/>
            </a:xfrm>
            <a:custGeom>
              <a:avLst/>
              <a:gdLst/>
              <a:ahLst/>
              <a:cxnLst>
                <a:cxn ang="0">
                  <a:pos x="58" y="69"/>
                </a:cxn>
                <a:cxn ang="0">
                  <a:pos x="36" y="80"/>
                </a:cxn>
                <a:cxn ang="0">
                  <a:pos x="29" y="91"/>
                </a:cxn>
                <a:cxn ang="0">
                  <a:pos x="29" y="109"/>
                </a:cxn>
                <a:cxn ang="0">
                  <a:pos x="40" y="120"/>
                </a:cxn>
                <a:cxn ang="0">
                  <a:pos x="58" y="120"/>
                </a:cxn>
                <a:cxn ang="0">
                  <a:pos x="69" y="113"/>
                </a:cxn>
                <a:cxn ang="0">
                  <a:pos x="76" y="62"/>
                </a:cxn>
                <a:cxn ang="0">
                  <a:pos x="65" y="0"/>
                </a:cxn>
                <a:cxn ang="0">
                  <a:pos x="80" y="4"/>
                </a:cxn>
                <a:cxn ang="0">
                  <a:pos x="94" y="14"/>
                </a:cxn>
                <a:cxn ang="0">
                  <a:pos x="98" y="29"/>
                </a:cxn>
                <a:cxn ang="0">
                  <a:pos x="101" y="62"/>
                </a:cxn>
                <a:cxn ang="0">
                  <a:pos x="98" y="105"/>
                </a:cxn>
                <a:cxn ang="0">
                  <a:pos x="101" y="116"/>
                </a:cxn>
                <a:cxn ang="0">
                  <a:pos x="112" y="120"/>
                </a:cxn>
                <a:cxn ang="0">
                  <a:pos x="120" y="131"/>
                </a:cxn>
                <a:cxn ang="0">
                  <a:pos x="101" y="135"/>
                </a:cxn>
                <a:cxn ang="0">
                  <a:pos x="83" y="131"/>
                </a:cxn>
                <a:cxn ang="0">
                  <a:pos x="76" y="116"/>
                </a:cxn>
                <a:cxn ang="0">
                  <a:pos x="69" y="124"/>
                </a:cxn>
                <a:cxn ang="0">
                  <a:pos x="47" y="135"/>
                </a:cxn>
                <a:cxn ang="0">
                  <a:pos x="21" y="135"/>
                </a:cxn>
                <a:cxn ang="0">
                  <a:pos x="7" y="120"/>
                </a:cxn>
                <a:cxn ang="0">
                  <a:pos x="0" y="102"/>
                </a:cxn>
                <a:cxn ang="0">
                  <a:pos x="3" y="91"/>
                </a:cxn>
                <a:cxn ang="0">
                  <a:pos x="18" y="73"/>
                </a:cxn>
                <a:cxn ang="0">
                  <a:pos x="32" y="65"/>
                </a:cxn>
                <a:cxn ang="0">
                  <a:pos x="51" y="58"/>
                </a:cxn>
                <a:cxn ang="0">
                  <a:pos x="76" y="51"/>
                </a:cxn>
                <a:cxn ang="0">
                  <a:pos x="76" y="36"/>
                </a:cxn>
                <a:cxn ang="0">
                  <a:pos x="72" y="22"/>
                </a:cxn>
                <a:cxn ang="0">
                  <a:pos x="58" y="11"/>
                </a:cxn>
                <a:cxn ang="0">
                  <a:pos x="40" y="11"/>
                </a:cxn>
                <a:cxn ang="0">
                  <a:pos x="32" y="18"/>
                </a:cxn>
                <a:cxn ang="0">
                  <a:pos x="36" y="33"/>
                </a:cxn>
                <a:cxn ang="0">
                  <a:pos x="32" y="40"/>
                </a:cxn>
                <a:cxn ang="0">
                  <a:pos x="21" y="44"/>
                </a:cxn>
                <a:cxn ang="0">
                  <a:pos x="10" y="40"/>
                </a:cxn>
                <a:cxn ang="0">
                  <a:pos x="7" y="29"/>
                </a:cxn>
                <a:cxn ang="0">
                  <a:pos x="10" y="18"/>
                </a:cxn>
                <a:cxn ang="0">
                  <a:pos x="21" y="7"/>
                </a:cxn>
                <a:cxn ang="0">
                  <a:pos x="36" y="4"/>
                </a:cxn>
              </a:cxnLst>
              <a:rect l="0" t="0" r="r" b="b"/>
              <a:pathLst>
                <a:path w="120" h="135">
                  <a:moveTo>
                    <a:pt x="76" y="62"/>
                  </a:moveTo>
                  <a:lnTo>
                    <a:pt x="58" y="69"/>
                  </a:lnTo>
                  <a:lnTo>
                    <a:pt x="40" y="76"/>
                  </a:lnTo>
                  <a:lnTo>
                    <a:pt x="36" y="80"/>
                  </a:lnTo>
                  <a:lnTo>
                    <a:pt x="32" y="87"/>
                  </a:lnTo>
                  <a:lnTo>
                    <a:pt x="29" y="91"/>
                  </a:lnTo>
                  <a:lnTo>
                    <a:pt x="29" y="102"/>
                  </a:lnTo>
                  <a:lnTo>
                    <a:pt x="29" y="109"/>
                  </a:lnTo>
                  <a:lnTo>
                    <a:pt x="32" y="116"/>
                  </a:lnTo>
                  <a:lnTo>
                    <a:pt x="40" y="120"/>
                  </a:lnTo>
                  <a:lnTo>
                    <a:pt x="47" y="120"/>
                  </a:lnTo>
                  <a:lnTo>
                    <a:pt x="58" y="120"/>
                  </a:lnTo>
                  <a:lnTo>
                    <a:pt x="65" y="116"/>
                  </a:lnTo>
                  <a:lnTo>
                    <a:pt x="69" y="113"/>
                  </a:lnTo>
                  <a:lnTo>
                    <a:pt x="76" y="105"/>
                  </a:lnTo>
                  <a:lnTo>
                    <a:pt x="76" y="62"/>
                  </a:lnTo>
                  <a:close/>
                  <a:moveTo>
                    <a:pt x="54" y="0"/>
                  </a:moveTo>
                  <a:lnTo>
                    <a:pt x="65" y="0"/>
                  </a:lnTo>
                  <a:lnTo>
                    <a:pt x="72" y="4"/>
                  </a:lnTo>
                  <a:lnTo>
                    <a:pt x="80" y="4"/>
                  </a:lnTo>
                  <a:lnTo>
                    <a:pt x="87" y="7"/>
                  </a:lnTo>
                  <a:lnTo>
                    <a:pt x="94" y="14"/>
                  </a:lnTo>
                  <a:lnTo>
                    <a:pt x="98" y="22"/>
                  </a:lnTo>
                  <a:lnTo>
                    <a:pt x="98" y="29"/>
                  </a:lnTo>
                  <a:lnTo>
                    <a:pt x="101" y="44"/>
                  </a:lnTo>
                  <a:lnTo>
                    <a:pt x="101" y="62"/>
                  </a:lnTo>
                  <a:lnTo>
                    <a:pt x="101" y="76"/>
                  </a:lnTo>
                  <a:lnTo>
                    <a:pt x="98" y="105"/>
                  </a:lnTo>
                  <a:lnTo>
                    <a:pt x="101" y="113"/>
                  </a:lnTo>
                  <a:lnTo>
                    <a:pt x="101" y="116"/>
                  </a:lnTo>
                  <a:lnTo>
                    <a:pt x="105" y="120"/>
                  </a:lnTo>
                  <a:lnTo>
                    <a:pt x="112" y="120"/>
                  </a:lnTo>
                  <a:lnTo>
                    <a:pt x="120" y="120"/>
                  </a:lnTo>
                  <a:lnTo>
                    <a:pt x="120" y="131"/>
                  </a:lnTo>
                  <a:lnTo>
                    <a:pt x="112" y="135"/>
                  </a:lnTo>
                  <a:lnTo>
                    <a:pt x="101" y="135"/>
                  </a:lnTo>
                  <a:lnTo>
                    <a:pt x="91" y="135"/>
                  </a:lnTo>
                  <a:lnTo>
                    <a:pt x="83" y="131"/>
                  </a:lnTo>
                  <a:lnTo>
                    <a:pt x="80" y="124"/>
                  </a:lnTo>
                  <a:lnTo>
                    <a:pt x="76" y="116"/>
                  </a:lnTo>
                  <a:lnTo>
                    <a:pt x="76" y="116"/>
                  </a:lnTo>
                  <a:lnTo>
                    <a:pt x="69" y="124"/>
                  </a:lnTo>
                  <a:lnTo>
                    <a:pt x="58" y="131"/>
                  </a:lnTo>
                  <a:lnTo>
                    <a:pt x="47" y="135"/>
                  </a:lnTo>
                  <a:lnTo>
                    <a:pt x="36" y="135"/>
                  </a:lnTo>
                  <a:lnTo>
                    <a:pt x="21" y="135"/>
                  </a:lnTo>
                  <a:lnTo>
                    <a:pt x="10" y="127"/>
                  </a:lnTo>
                  <a:lnTo>
                    <a:pt x="7" y="120"/>
                  </a:lnTo>
                  <a:lnTo>
                    <a:pt x="3" y="113"/>
                  </a:lnTo>
                  <a:lnTo>
                    <a:pt x="0" y="102"/>
                  </a:lnTo>
                  <a:lnTo>
                    <a:pt x="3" y="95"/>
                  </a:lnTo>
                  <a:lnTo>
                    <a:pt x="3" y="91"/>
                  </a:lnTo>
                  <a:lnTo>
                    <a:pt x="10" y="80"/>
                  </a:lnTo>
                  <a:lnTo>
                    <a:pt x="18" y="73"/>
                  </a:lnTo>
                  <a:lnTo>
                    <a:pt x="29" y="69"/>
                  </a:lnTo>
                  <a:lnTo>
                    <a:pt x="32" y="65"/>
                  </a:lnTo>
                  <a:lnTo>
                    <a:pt x="40" y="62"/>
                  </a:lnTo>
                  <a:lnTo>
                    <a:pt x="51" y="58"/>
                  </a:lnTo>
                  <a:lnTo>
                    <a:pt x="65" y="54"/>
                  </a:lnTo>
                  <a:lnTo>
                    <a:pt x="76" y="51"/>
                  </a:lnTo>
                  <a:lnTo>
                    <a:pt x="76" y="36"/>
                  </a:lnTo>
                  <a:lnTo>
                    <a:pt x="76" y="36"/>
                  </a:lnTo>
                  <a:lnTo>
                    <a:pt x="76" y="29"/>
                  </a:lnTo>
                  <a:lnTo>
                    <a:pt x="72" y="22"/>
                  </a:lnTo>
                  <a:lnTo>
                    <a:pt x="65" y="14"/>
                  </a:lnTo>
                  <a:lnTo>
                    <a:pt x="58" y="11"/>
                  </a:lnTo>
                  <a:lnTo>
                    <a:pt x="51" y="11"/>
                  </a:lnTo>
                  <a:lnTo>
                    <a:pt x="40" y="11"/>
                  </a:lnTo>
                  <a:lnTo>
                    <a:pt x="32" y="14"/>
                  </a:lnTo>
                  <a:lnTo>
                    <a:pt x="32" y="18"/>
                  </a:lnTo>
                  <a:lnTo>
                    <a:pt x="36" y="25"/>
                  </a:lnTo>
                  <a:lnTo>
                    <a:pt x="36" y="33"/>
                  </a:lnTo>
                  <a:lnTo>
                    <a:pt x="36" y="36"/>
                  </a:lnTo>
                  <a:lnTo>
                    <a:pt x="32" y="40"/>
                  </a:lnTo>
                  <a:lnTo>
                    <a:pt x="25" y="44"/>
                  </a:lnTo>
                  <a:lnTo>
                    <a:pt x="21" y="44"/>
                  </a:lnTo>
                  <a:lnTo>
                    <a:pt x="14" y="44"/>
                  </a:lnTo>
                  <a:lnTo>
                    <a:pt x="10" y="40"/>
                  </a:lnTo>
                  <a:lnTo>
                    <a:pt x="7" y="36"/>
                  </a:lnTo>
                  <a:lnTo>
                    <a:pt x="7" y="29"/>
                  </a:lnTo>
                  <a:lnTo>
                    <a:pt x="7" y="25"/>
                  </a:lnTo>
                  <a:lnTo>
                    <a:pt x="10" y="18"/>
                  </a:lnTo>
                  <a:lnTo>
                    <a:pt x="18" y="14"/>
                  </a:lnTo>
                  <a:lnTo>
                    <a:pt x="21" y="7"/>
                  </a:lnTo>
                  <a:lnTo>
                    <a:pt x="29" y="7"/>
                  </a:lnTo>
                  <a:lnTo>
                    <a:pt x="36" y="4"/>
                  </a:lnTo>
                  <a:lnTo>
                    <a:pt x="54"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89020" name="Freeform 252"/>
            <p:cNvSpPr>
              <a:spLocks/>
            </p:cNvSpPr>
            <p:nvPr/>
          </p:nvSpPr>
          <p:spPr bwMode="auto">
            <a:xfrm>
              <a:off x="8441" y="6972"/>
              <a:ext cx="142" cy="131"/>
            </a:xfrm>
            <a:custGeom>
              <a:avLst/>
              <a:gdLst/>
              <a:ahLst/>
              <a:cxnLst>
                <a:cxn ang="0">
                  <a:pos x="87" y="0"/>
                </a:cxn>
                <a:cxn ang="0">
                  <a:pos x="98" y="0"/>
                </a:cxn>
                <a:cxn ang="0">
                  <a:pos x="106" y="7"/>
                </a:cxn>
                <a:cxn ang="0">
                  <a:pos x="113" y="11"/>
                </a:cxn>
                <a:cxn ang="0">
                  <a:pos x="120" y="22"/>
                </a:cxn>
                <a:cxn ang="0">
                  <a:pos x="120" y="29"/>
                </a:cxn>
                <a:cxn ang="0">
                  <a:pos x="124" y="44"/>
                </a:cxn>
                <a:cxn ang="0">
                  <a:pos x="124" y="109"/>
                </a:cxn>
                <a:cxn ang="0">
                  <a:pos x="124" y="116"/>
                </a:cxn>
                <a:cxn ang="0">
                  <a:pos x="131" y="120"/>
                </a:cxn>
                <a:cxn ang="0">
                  <a:pos x="135" y="124"/>
                </a:cxn>
                <a:cxn ang="0">
                  <a:pos x="142" y="124"/>
                </a:cxn>
                <a:cxn ang="0">
                  <a:pos x="142" y="131"/>
                </a:cxn>
                <a:cxn ang="0">
                  <a:pos x="80" y="131"/>
                </a:cxn>
                <a:cxn ang="0">
                  <a:pos x="80" y="124"/>
                </a:cxn>
                <a:cxn ang="0">
                  <a:pos x="84" y="124"/>
                </a:cxn>
                <a:cxn ang="0">
                  <a:pos x="91" y="120"/>
                </a:cxn>
                <a:cxn ang="0">
                  <a:pos x="95" y="120"/>
                </a:cxn>
                <a:cxn ang="0">
                  <a:pos x="98" y="116"/>
                </a:cxn>
                <a:cxn ang="0">
                  <a:pos x="98" y="109"/>
                </a:cxn>
                <a:cxn ang="0">
                  <a:pos x="98" y="44"/>
                </a:cxn>
                <a:cxn ang="0">
                  <a:pos x="98" y="33"/>
                </a:cxn>
                <a:cxn ang="0">
                  <a:pos x="91" y="22"/>
                </a:cxn>
                <a:cxn ang="0">
                  <a:pos x="84" y="18"/>
                </a:cxn>
                <a:cxn ang="0">
                  <a:pos x="77" y="14"/>
                </a:cxn>
                <a:cxn ang="0">
                  <a:pos x="62" y="18"/>
                </a:cxn>
                <a:cxn ang="0">
                  <a:pos x="55" y="22"/>
                </a:cxn>
                <a:cxn ang="0">
                  <a:pos x="47" y="29"/>
                </a:cxn>
                <a:cxn ang="0">
                  <a:pos x="44" y="36"/>
                </a:cxn>
                <a:cxn ang="0">
                  <a:pos x="44" y="109"/>
                </a:cxn>
                <a:cxn ang="0">
                  <a:pos x="44" y="116"/>
                </a:cxn>
                <a:cxn ang="0">
                  <a:pos x="51" y="120"/>
                </a:cxn>
                <a:cxn ang="0">
                  <a:pos x="55" y="124"/>
                </a:cxn>
                <a:cxn ang="0">
                  <a:pos x="62" y="124"/>
                </a:cxn>
                <a:cxn ang="0">
                  <a:pos x="62" y="131"/>
                </a:cxn>
                <a:cxn ang="0">
                  <a:pos x="0" y="131"/>
                </a:cxn>
                <a:cxn ang="0">
                  <a:pos x="0" y="124"/>
                </a:cxn>
                <a:cxn ang="0">
                  <a:pos x="7" y="124"/>
                </a:cxn>
                <a:cxn ang="0">
                  <a:pos x="11" y="120"/>
                </a:cxn>
                <a:cxn ang="0">
                  <a:pos x="15" y="120"/>
                </a:cxn>
                <a:cxn ang="0">
                  <a:pos x="18" y="116"/>
                </a:cxn>
                <a:cxn ang="0">
                  <a:pos x="18" y="109"/>
                </a:cxn>
                <a:cxn ang="0">
                  <a:pos x="18" y="33"/>
                </a:cxn>
                <a:cxn ang="0">
                  <a:pos x="18" y="22"/>
                </a:cxn>
                <a:cxn ang="0">
                  <a:pos x="11" y="18"/>
                </a:cxn>
                <a:cxn ang="0">
                  <a:pos x="7" y="14"/>
                </a:cxn>
                <a:cxn ang="0">
                  <a:pos x="0" y="14"/>
                </a:cxn>
                <a:cxn ang="0">
                  <a:pos x="0" y="4"/>
                </a:cxn>
                <a:cxn ang="0">
                  <a:pos x="40" y="4"/>
                </a:cxn>
                <a:cxn ang="0">
                  <a:pos x="44" y="4"/>
                </a:cxn>
                <a:cxn ang="0">
                  <a:pos x="44" y="22"/>
                </a:cxn>
                <a:cxn ang="0">
                  <a:pos x="44" y="22"/>
                </a:cxn>
                <a:cxn ang="0">
                  <a:pos x="51" y="14"/>
                </a:cxn>
                <a:cxn ang="0">
                  <a:pos x="62" y="7"/>
                </a:cxn>
                <a:cxn ang="0">
                  <a:pos x="73" y="4"/>
                </a:cxn>
                <a:cxn ang="0">
                  <a:pos x="80" y="0"/>
                </a:cxn>
                <a:cxn ang="0">
                  <a:pos x="87" y="0"/>
                </a:cxn>
              </a:cxnLst>
              <a:rect l="0" t="0" r="r" b="b"/>
              <a:pathLst>
                <a:path w="142" h="131">
                  <a:moveTo>
                    <a:pt x="87" y="0"/>
                  </a:moveTo>
                  <a:lnTo>
                    <a:pt x="98" y="0"/>
                  </a:lnTo>
                  <a:lnTo>
                    <a:pt x="106" y="7"/>
                  </a:lnTo>
                  <a:lnTo>
                    <a:pt x="113" y="11"/>
                  </a:lnTo>
                  <a:lnTo>
                    <a:pt x="120" y="22"/>
                  </a:lnTo>
                  <a:lnTo>
                    <a:pt x="120" y="29"/>
                  </a:lnTo>
                  <a:lnTo>
                    <a:pt x="124" y="44"/>
                  </a:lnTo>
                  <a:lnTo>
                    <a:pt x="124" y="109"/>
                  </a:lnTo>
                  <a:lnTo>
                    <a:pt x="124" y="116"/>
                  </a:lnTo>
                  <a:lnTo>
                    <a:pt x="131" y="120"/>
                  </a:lnTo>
                  <a:lnTo>
                    <a:pt x="135" y="124"/>
                  </a:lnTo>
                  <a:lnTo>
                    <a:pt x="142" y="124"/>
                  </a:lnTo>
                  <a:lnTo>
                    <a:pt x="142" y="131"/>
                  </a:lnTo>
                  <a:lnTo>
                    <a:pt x="80" y="131"/>
                  </a:lnTo>
                  <a:lnTo>
                    <a:pt x="80" y="124"/>
                  </a:lnTo>
                  <a:lnTo>
                    <a:pt x="84" y="124"/>
                  </a:lnTo>
                  <a:lnTo>
                    <a:pt x="91" y="120"/>
                  </a:lnTo>
                  <a:lnTo>
                    <a:pt x="95" y="120"/>
                  </a:lnTo>
                  <a:lnTo>
                    <a:pt x="98" y="116"/>
                  </a:lnTo>
                  <a:lnTo>
                    <a:pt x="98" y="109"/>
                  </a:lnTo>
                  <a:lnTo>
                    <a:pt x="98" y="44"/>
                  </a:lnTo>
                  <a:lnTo>
                    <a:pt x="98" y="33"/>
                  </a:lnTo>
                  <a:lnTo>
                    <a:pt x="91" y="22"/>
                  </a:lnTo>
                  <a:lnTo>
                    <a:pt x="84" y="18"/>
                  </a:lnTo>
                  <a:lnTo>
                    <a:pt x="77" y="14"/>
                  </a:lnTo>
                  <a:lnTo>
                    <a:pt x="62" y="18"/>
                  </a:lnTo>
                  <a:lnTo>
                    <a:pt x="55" y="22"/>
                  </a:lnTo>
                  <a:lnTo>
                    <a:pt x="47" y="29"/>
                  </a:lnTo>
                  <a:lnTo>
                    <a:pt x="44" y="36"/>
                  </a:lnTo>
                  <a:lnTo>
                    <a:pt x="44" y="109"/>
                  </a:lnTo>
                  <a:lnTo>
                    <a:pt x="44" y="116"/>
                  </a:lnTo>
                  <a:lnTo>
                    <a:pt x="51" y="120"/>
                  </a:lnTo>
                  <a:lnTo>
                    <a:pt x="55" y="124"/>
                  </a:lnTo>
                  <a:lnTo>
                    <a:pt x="62" y="124"/>
                  </a:lnTo>
                  <a:lnTo>
                    <a:pt x="62" y="131"/>
                  </a:lnTo>
                  <a:lnTo>
                    <a:pt x="0" y="131"/>
                  </a:lnTo>
                  <a:lnTo>
                    <a:pt x="0" y="124"/>
                  </a:lnTo>
                  <a:lnTo>
                    <a:pt x="7" y="124"/>
                  </a:lnTo>
                  <a:lnTo>
                    <a:pt x="11" y="120"/>
                  </a:lnTo>
                  <a:lnTo>
                    <a:pt x="15" y="120"/>
                  </a:lnTo>
                  <a:lnTo>
                    <a:pt x="18" y="116"/>
                  </a:lnTo>
                  <a:lnTo>
                    <a:pt x="18" y="109"/>
                  </a:lnTo>
                  <a:lnTo>
                    <a:pt x="18" y="33"/>
                  </a:lnTo>
                  <a:lnTo>
                    <a:pt x="18" y="22"/>
                  </a:lnTo>
                  <a:lnTo>
                    <a:pt x="11" y="18"/>
                  </a:lnTo>
                  <a:lnTo>
                    <a:pt x="7" y="14"/>
                  </a:lnTo>
                  <a:lnTo>
                    <a:pt x="0" y="14"/>
                  </a:lnTo>
                  <a:lnTo>
                    <a:pt x="0" y="4"/>
                  </a:lnTo>
                  <a:lnTo>
                    <a:pt x="40" y="4"/>
                  </a:lnTo>
                  <a:lnTo>
                    <a:pt x="44" y="4"/>
                  </a:lnTo>
                  <a:lnTo>
                    <a:pt x="44" y="22"/>
                  </a:lnTo>
                  <a:lnTo>
                    <a:pt x="44" y="22"/>
                  </a:lnTo>
                  <a:lnTo>
                    <a:pt x="51" y="14"/>
                  </a:lnTo>
                  <a:lnTo>
                    <a:pt x="62" y="7"/>
                  </a:lnTo>
                  <a:lnTo>
                    <a:pt x="73" y="4"/>
                  </a:lnTo>
                  <a:lnTo>
                    <a:pt x="80" y="0"/>
                  </a:lnTo>
                  <a:lnTo>
                    <a:pt x="87"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89021" name="Freeform 253"/>
            <p:cNvSpPr>
              <a:spLocks/>
            </p:cNvSpPr>
            <p:nvPr/>
          </p:nvSpPr>
          <p:spPr bwMode="auto">
            <a:xfrm>
              <a:off x="8598" y="6972"/>
              <a:ext cx="94" cy="135"/>
            </a:xfrm>
            <a:custGeom>
              <a:avLst/>
              <a:gdLst/>
              <a:ahLst/>
              <a:cxnLst>
                <a:cxn ang="0">
                  <a:pos x="87" y="0"/>
                </a:cxn>
                <a:cxn ang="0">
                  <a:pos x="80" y="40"/>
                </a:cxn>
                <a:cxn ang="0">
                  <a:pos x="69" y="18"/>
                </a:cxn>
                <a:cxn ang="0">
                  <a:pos x="47" y="11"/>
                </a:cxn>
                <a:cxn ang="0">
                  <a:pos x="29" y="14"/>
                </a:cxn>
                <a:cxn ang="0">
                  <a:pos x="25" y="29"/>
                </a:cxn>
                <a:cxn ang="0">
                  <a:pos x="25" y="40"/>
                </a:cxn>
                <a:cxn ang="0">
                  <a:pos x="40" y="51"/>
                </a:cxn>
                <a:cxn ang="0">
                  <a:pos x="72" y="62"/>
                </a:cxn>
                <a:cxn ang="0">
                  <a:pos x="90" y="73"/>
                </a:cxn>
                <a:cxn ang="0">
                  <a:pos x="94" y="87"/>
                </a:cxn>
                <a:cxn ang="0">
                  <a:pos x="94" y="105"/>
                </a:cxn>
                <a:cxn ang="0">
                  <a:pos x="83" y="124"/>
                </a:cxn>
                <a:cxn ang="0">
                  <a:pos x="61" y="135"/>
                </a:cxn>
                <a:cxn ang="0">
                  <a:pos x="36" y="135"/>
                </a:cxn>
                <a:cxn ang="0">
                  <a:pos x="18" y="127"/>
                </a:cxn>
                <a:cxn ang="0">
                  <a:pos x="10" y="131"/>
                </a:cxn>
                <a:cxn ang="0">
                  <a:pos x="0" y="87"/>
                </a:cxn>
                <a:cxn ang="0">
                  <a:pos x="10" y="95"/>
                </a:cxn>
                <a:cxn ang="0">
                  <a:pos x="21" y="113"/>
                </a:cxn>
                <a:cxn ang="0">
                  <a:pos x="32" y="120"/>
                </a:cxn>
                <a:cxn ang="0">
                  <a:pos x="50" y="124"/>
                </a:cxn>
                <a:cxn ang="0">
                  <a:pos x="69" y="120"/>
                </a:cxn>
                <a:cxn ang="0">
                  <a:pos x="76" y="102"/>
                </a:cxn>
                <a:cxn ang="0">
                  <a:pos x="72" y="95"/>
                </a:cxn>
                <a:cxn ang="0">
                  <a:pos x="58" y="80"/>
                </a:cxn>
                <a:cxn ang="0">
                  <a:pos x="29" y="73"/>
                </a:cxn>
                <a:cxn ang="0">
                  <a:pos x="10" y="58"/>
                </a:cxn>
                <a:cxn ang="0">
                  <a:pos x="3" y="47"/>
                </a:cxn>
                <a:cxn ang="0">
                  <a:pos x="3" y="29"/>
                </a:cxn>
                <a:cxn ang="0">
                  <a:pos x="14" y="11"/>
                </a:cxn>
                <a:cxn ang="0">
                  <a:pos x="36" y="0"/>
                </a:cxn>
                <a:cxn ang="0">
                  <a:pos x="61" y="4"/>
                </a:cxn>
                <a:cxn ang="0">
                  <a:pos x="76" y="7"/>
                </a:cxn>
              </a:cxnLst>
              <a:rect l="0" t="0" r="r" b="b"/>
              <a:pathLst>
                <a:path w="94" h="135">
                  <a:moveTo>
                    <a:pt x="76" y="0"/>
                  </a:moveTo>
                  <a:lnTo>
                    <a:pt x="87" y="0"/>
                  </a:lnTo>
                  <a:lnTo>
                    <a:pt x="90" y="40"/>
                  </a:lnTo>
                  <a:lnTo>
                    <a:pt x="80" y="40"/>
                  </a:lnTo>
                  <a:lnTo>
                    <a:pt x="76" y="29"/>
                  </a:lnTo>
                  <a:lnTo>
                    <a:pt x="69" y="18"/>
                  </a:lnTo>
                  <a:lnTo>
                    <a:pt x="58" y="11"/>
                  </a:lnTo>
                  <a:lnTo>
                    <a:pt x="47" y="11"/>
                  </a:lnTo>
                  <a:lnTo>
                    <a:pt x="36" y="11"/>
                  </a:lnTo>
                  <a:lnTo>
                    <a:pt x="29" y="14"/>
                  </a:lnTo>
                  <a:lnTo>
                    <a:pt x="25" y="22"/>
                  </a:lnTo>
                  <a:lnTo>
                    <a:pt x="25" y="29"/>
                  </a:lnTo>
                  <a:lnTo>
                    <a:pt x="25" y="33"/>
                  </a:lnTo>
                  <a:lnTo>
                    <a:pt x="25" y="40"/>
                  </a:lnTo>
                  <a:lnTo>
                    <a:pt x="32" y="44"/>
                  </a:lnTo>
                  <a:lnTo>
                    <a:pt x="40" y="51"/>
                  </a:lnTo>
                  <a:lnTo>
                    <a:pt x="54" y="54"/>
                  </a:lnTo>
                  <a:lnTo>
                    <a:pt x="72" y="62"/>
                  </a:lnTo>
                  <a:lnTo>
                    <a:pt x="83" y="69"/>
                  </a:lnTo>
                  <a:lnTo>
                    <a:pt x="90" y="73"/>
                  </a:lnTo>
                  <a:lnTo>
                    <a:pt x="94" y="80"/>
                  </a:lnTo>
                  <a:lnTo>
                    <a:pt x="94" y="87"/>
                  </a:lnTo>
                  <a:lnTo>
                    <a:pt x="94" y="95"/>
                  </a:lnTo>
                  <a:lnTo>
                    <a:pt x="94" y="105"/>
                  </a:lnTo>
                  <a:lnTo>
                    <a:pt x="90" y="116"/>
                  </a:lnTo>
                  <a:lnTo>
                    <a:pt x="83" y="124"/>
                  </a:lnTo>
                  <a:lnTo>
                    <a:pt x="72" y="131"/>
                  </a:lnTo>
                  <a:lnTo>
                    <a:pt x="61" y="135"/>
                  </a:lnTo>
                  <a:lnTo>
                    <a:pt x="47" y="135"/>
                  </a:lnTo>
                  <a:lnTo>
                    <a:pt x="36" y="135"/>
                  </a:lnTo>
                  <a:lnTo>
                    <a:pt x="29" y="131"/>
                  </a:lnTo>
                  <a:lnTo>
                    <a:pt x="18" y="127"/>
                  </a:lnTo>
                  <a:lnTo>
                    <a:pt x="14" y="124"/>
                  </a:lnTo>
                  <a:lnTo>
                    <a:pt x="10" y="131"/>
                  </a:lnTo>
                  <a:lnTo>
                    <a:pt x="3" y="131"/>
                  </a:lnTo>
                  <a:lnTo>
                    <a:pt x="0" y="87"/>
                  </a:lnTo>
                  <a:lnTo>
                    <a:pt x="10" y="87"/>
                  </a:lnTo>
                  <a:lnTo>
                    <a:pt x="10" y="95"/>
                  </a:lnTo>
                  <a:lnTo>
                    <a:pt x="14" y="98"/>
                  </a:lnTo>
                  <a:lnTo>
                    <a:pt x="21" y="113"/>
                  </a:lnTo>
                  <a:lnTo>
                    <a:pt x="29" y="116"/>
                  </a:lnTo>
                  <a:lnTo>
                    <a:pt x="32" y="120"/>
                  </a:lnTo>
                  <a:lnTo>
                    <a:pt x="43" y="124"/>
                  </a:lnTo>
                  <a:lnTo>
                    <a:pt x="50" y="124"/>
                  </a:lnTo>
                  <a:lnTo>
                    <a:pt x="61" y="124"/>
                  </a:lnTo>
                  <a:lnTo>
                    <a:pt x="69" y="120"/>
                  </a:lnTo>
                  <a:lnTo>
                    <a:pt x="72" y="113"/>
                  </a:lnTo>
                  <a:lnTo>
                    <a:pt x="76" y="102"/>
                  </a:lnTo>
                  <a:lnTo>
                    <a:pt x="76" y="98"/>
                  </a:lnTo>
                  <a:lnTo>
                    <a:pt x="72" y="95"/>
                  </a:lnTo>
                  <a:lnTo>
                    <a:pt x="69" y="87"/>
                  </a:lnTo>
                  <a:lnTo>
                    <a:pt x="58" y="80"/>
                  </a:lnTo>
                  <a:lnTo>
                    <a:pt x="43" y="76"/>
                  </a:lnTo>
                  <a:lnTo>
                    <a:pt x="29" y="73"/>
                  </a:lnTo>
                  <a:lnTo>
                    <a:pt x="18" y="65"/>
                  </a:lnTo>
                  <a:lnTo>
                    <a:pt x="10" y="58"/>
                  </a:lnTo>
                  <a:lnTo>
                    <a:pt x="7" y="54"/>
                  </a:lnTo>
                  <a:lnTo>
                    <a:pt x="3" y="47"/>
                  </a:lnTo>
                  <a:lnTo>
                    <a:pt x="3" y="36"/>
                  </a:lnTo>
                  <a:lnTo>
                    <a:pt x="3" y="29"/>
                  </a:lnTo>
                  <a:lnTo>
                    <a:pt x="10" y="18"/>
                  </a:lnTo>
                  <a:lnTo>
                    <a:pt x="14" y="11"/>
                  </a:lnTo>
                  <a:lnTo>
                    <a:pt x="25" y="4"/>
                  </a:lnTo>
                  <a:lnTo>
                    <a:pt x="36" y="0"/>
                  </a:lnTo>
                  <a:lnTo>
                    <a:pt x="47" y="0"/>
                  </a:lnTo>
                  <a:lnTo>
                    <a:pt x="61" y="4"/>
                  </a:lnTo>
                  <a:lnTo>
                    <a:pt x="69" y="4"/>
                  </a:lnTo>
                  <a:lnTo>
                    <a:pt x="76" y="7"/>
                  </a:lnTo>
                  <a:lnTo>
                    <a:pt x="76"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89022" name="Freeform 254"/>
            <p:cNvSpPr>
              <a:spLocks/>
            </p:cNvSpPr>
            <p:nvPr/>
          </p:nvSpPr>
          <p:spPr bwMode="auto">
            <a:xfrm>
              <a:off x="8699" y="6976"/>
              <a:ext cx="139" cy="131"/>
            </a:xfrm>
            <a:custGeom>
              <a:avLst/>
              <a:gdLst/>
              <a:ahLst/>
              <a:cxnLst>
                <a:cxn ang="0">
                  <a:pos x="0" y="0"/>
                </a:cxn>
                <a:cxn ang="0">
                  <a:pos x="62" y="0"/>
                </a:cxn>
                <a:cxn ang="0">
                  <a:pos x="62" y="10"/>
                </a:cxn>
                <a:cxn ang="0">
                  <a:pos x="51" y="10"/>
                </a:cxn>
                <a:cxn ang="0">
                  <a:pos x="48" y="14"/>
                </a:cxn>
                <a:cxn ang="0">
                  <a:pos x="44" y="14"/>
                </a:cxn>
                <a:cxn ang="0">
                  <a:pos x="48" y="18"/>
                </a:cxn>
                <a:cxn ang="0">
                  <a:pos x="48" y="21"/>
                </a:cxn>
                <a:cxn ang="0">
                  <a:pos x="51" y="29"/>
                </a:cxn>
                <a:cxn ang="0">
                  <a:pos x="55" y="43"/>
                </a:cxn>
                <a:cxn ang="0">
                  <a:pos x="62" y="58"/>
                </a:cxn>
                <a:cxn ang="0">
                  <a:pos x="73" y="80"/>
                </a:cxn>
                <a:cxn ang="0">
                  <a:pos x="77" y="94"/>
                </a:cxn>
                <a:cxn ang="0">
                  <a:pos x="84" y="83"/>
                </a:cxn>
                <a:cxn ang="0">
                  <a:pos x="91" y="69"/>
                </a:cxn>
                <a:cxn ang="0">
                  <a:pos x="99" y="50"/>
                </a:cxn>
                <a:cxn ang="0">
                  <a:pos x="106" y="32"/>
                </a:cxn>
                <a:cxn ang="0">
                  <a:pos x="109" y="25"/>
                </a:cxn>
                <a:cxn ang="0">
                  <a:pos x="109" y="18"/>
                </a:cxn>
                <a:cxn ang="0">
                  <a:pos x="106" y="14"/>
                </a:cxn>
                <a:cxn ang="0">
                  <a:pos x="102" y="10"/>
                </a:cxn>
                <a:cxn ang="0">
                  <a:pos x="95" y="10"/>
                </a:cxn>
                <a:cxn ang="0">
                  <a:pos x="91" y="7"/>
                </a:cxn>
                <a:cxn ang="0">
                  <a:pos x="91" y="0"/>
                </a:cxn>
                <a:cxn ang="0">
                  <a:pos x="139" y="0"/>
                </a:cxn>
                <a:cxn ang="0">
                  <a:pos x="139" y="7"/>
                </a:cxn>
                <a:cxn ang="0">
                  <a:pos x="128" y="10"/>
                </a:cxn>
                <a:cxn ang="0">
                  <a:pos x="124" y="18"/>
                </a:cxn>
                <a:cxn ang="0">
                  <a:pos x="120" y="25"/>
                </a:cxn>
                <a:cxn ang="0">
                  <a:pos x="106" y="58"/>
                </a:cxn>
                <a:cxn ang="0">
                  <a:pos x="88" y="98"/>
                </a:cxn>
                <a:cxn ang="0">
                  <a:pos x="80" y="112"/>
                </a:cxn>
                <a:cxn ang="0">
                  <a:pos x="77" y="131"/>
                </a:cxn>
                <a:cxn ang="0">
                  <a:pos x="66" y="131"/>
                </a:cxn>
                <a:cxn ang="0">
                  <a:pos x="55" y="101"/>
                </a:cxn>
                <a:cxn ang="0">
                  <a:pos x="44" y="72"/>
                </a:cxn>
                <a:cxn ang="0">
                  <a:pos x="22" y="21"/>
                </a:cxn>
                <a:cxn ang="0">
                  <a:pos x="19" y="18"/>
                </a:cxn>
                <a:cxn ang="0">
                  <a:pos x="15" y="14"/>
                </a:cxn>
                <a:cxn ang="0">
                  <a:pos x="0" y="7"/>
                </a:cxn>
                <a:cxn ang="0">
                  <a:pos x="0" y="0"/>
                </a:cxn>
              </a:cxnLst>
              <a:rect l="0" t="0" r="r" b="b"/>
              <a:pathLst>
                <a:path w="139" h="131">
                  <a:moveTo>
                    <a:pt x="0" y="0"/>
                  </a:moveTo>
                  <a:lnTo>
                    <a:pt x="62" y="0"/>
                  </a:lnTo>
                  <a:lnTo>
                    <a:pt x="62" y="10"/>
                  </a:lnTo>
                  <a:lnTo>
                    <a:pt x="51" y="10"/>
                  </a:lnTo>
                  <a:lnTo>
                    <a:pt x="48" y="14"/>
                  </a:lnTo>
                  <a:lnTo>
                    <a:pt x="44" y="14"/>
                  </a:lnTo>
                  <a:lnTo>
                    <a:pt x="48" y="18"/>
                  </a:lnTo>
                  <a:lnTo>
                    <a:pt x="48" y="21"/>
                  </a:lnTo>
                  <a:lnTo>
                    <a:pt x="51" y="29"/>
                  </a:lnTo>
                  <a:lnTo>
                    <a:pt x="55" y="43"/>
                  </a:lnTo>
                  <a:lnTo>
                    <a:pt x="62" y="58"/>
                  </a:lnTo>
                  <a:lnTo>
                    <a:pt x="73" y="80"/>
                  </a:lnTo>
                  <a:lnTo>
                    <a:pt x="77" y="94"/>
                  </a:lnTo>
                  <a:lnTo>
                    <a:pt x="84" y="83"/>
                  </a:lnTo>
                  <a:lnTo>
                    <a:pt x="91" y="69"/>
                  </a:lnTo>
                  <a:lnTo>
                    <a:pt x="99" y="50"/>
                  </a:lnTo>
                  <a:lnTo>
                    <a:pt x="106" y="32"/>
                  </a:lnTo>
                  <a:lnTo>
                    <a:pt x="109" y="25"/>
                  </a:lnTo>
                  <a:lnTo>
                    <a:pt x="109" y="18"/>
                  </a:lnTo>
                  <a:lnTo>
                    <a:pt x="106" y="14"/>
                  </a:lnTo>
                  <a:lnTo>
                    <a:pt x="102" y="10"/>
                  </a:lnTo>
                  <a:lnTo>
                    <a:pt x="95" y="10"/>
                  </a:lnTo>
                  <a:lnTo>
                    <a:pt x="91" y="7"/>
                  </a:lnTo>
                  <a:lnTo>
                    <a:pt x="91" y="0"/>
                  </a:lnTo>
                  <a:lnTo>
                    <a:pt x="139" y="0"/>
                  </a:lnTo>
                  <a:lnTo>
                    <a:pt x="139" y="7"/>
                  </a:lnTo>
                  <a:lnTo>
                    <a:pt x="128" y="10"/>
                  </a:lnTo>
                  <a:lnTo>
                    <a:pt x="124" y="18"/>
                  </a:lnTo>
                  <a:lnTo>
                    <a:pt x="120" y="25"/>
                  </a:lnTo>
                  <a:lnTo>
                    <a:pt x="106" y="58"/>
                  </a:lnTo>
                  <a:lnTo>
                    <a:pt x="88" y="98"/>
                  </a:lnTo>
                  <a:lnTo>
                    <a:pt x="80" y="112"/>
                  </a:lnTo>
                  <a:lnTo>
                    <a:pt x="77" y="131"/>
                  </a:lnTo>
                  <a:lnTo>
                    <a:pt x="66" y="131"/>
                  </a:lnTo>
                  <a:lnTo>
                    <a:pt x="55" y="101"/>
                  </a:lnTo>
                  <a:lnTo>
                    <a:pt x="44" y="72"/>
                  </a:lnTo>
                  <a:lnTo>
                    <a:pt x="22" y="21"/>
                  </a:lnTo>
                  <a:lnTo>
                    <a:pt x="19" y="18"/>
                  </a:lnTo>
                  <a:lnTo>
                    <a:pt x="15" y="14"/>
                  </a:lnTo>
                  <a:lnTo>
                    <a:pt x="0" y="7"/>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89023" name="Freeform 255"/>
            <p:cNvSpPr>
              <a:spLocks noEditPoints="1"/>
            </p:cNvSpPr>
            <p:nvPr/>
          </p:nvSpPr>
          <p:spPr bwMode="auto">
            <a:xfrm>
              <a:off x="8845" y="6972"/>
              <a:ext cx="113" cy="135"/>
            </a:xfrm>
            <a:custGeom>
              <a:avLst/>
              <a:gdLst/>
              <a:ahLst/>
              <a:cxnLst>
                <a:cxn ang="0">
                  <a:pos x="58" y="11"/>
                </a:cxn>
                <a:cxn ang="0">
                  <a:pos x="51" y="11"/>
                </a:cxn>
                <a:cxn ang="0">
                  <a:pos x="43" y="14"/>
                </a:cxn>
                <a:cxn ang="0">
                  <a:pos x="36" y="22"/>
                </a:cxn>
                <a:cxn ang="0">
                  <a:pos x="29" y="29"/>
                </a:cxn>
                <a:cxn ang="0">
                  <a:pos x="25" y="40"/>
                </a:cxn>
                <a:cxn ang="0">
                  <a:pos x="25" y="54"/>
                </a:cxn>
                <a:cxn ang="0">
                  <a:pos x="83" y="54"/>
                </a:cxn>
                <a:cxn ang="0">
                  <a:pos x="83" y="36"/>
                </a:cxn>
                <a:cxn ang="0">
                  <a:pos x="83" y="29"/>
                </a:cxn>
                <a:cxn ang="0">
                  <a:pos x="80" y="25"/>
                </a:cxn>
                <a:cxn ang="0">
                  <a:pos x="76" y="18"/>
                </a:cxn>
                <a:cxn ang="0">
                  <a:pos x="73" y="14"/>
                </a:cxn>
                <a:cxn ang="0">
                  <a:pos x="65" y="11"/>
                </a:cxn>
                <a:cxn ang="0">
                  <a:pos x="58" y="11"/>
                </a:cxn>
                <a:cxn ang="0">
                  <a:pos x="58" y="0"/>
                </a:cxn>
                <a:cxn ang="0">
                  <a:pos x="73" y="0"/>
                </a:cxn>
                <a:cxn ang="0">
                  <a:pos x="83" y="4"/>
                </a:cxn>
                <a:cxn ang="0">
                  <a:pos x="91" y="11"/>
                </a:cxn>
                <a:cxn ang="0">
                  <a:pos x="98" y="18"/>
                </a:cxn>
                <a:cxn ang="0">
                  <a:pos x="105" y="25"/>
                </a:cxn>
                <a:cxn ang="0">
                  <a:pos x="109" y="33"/>
                </a:cxn>
                <a:cxn ang="0">
                  <a:pos x="109" y="44"/>
                </a:cxn>
                <a:cxn ang="0">
                  <a:pos x="109" y="54"/>
                </a:cxn>
                <a:cxn ang="0">
                  <a:pos x="109" y="65"/>
                </a:cxn>
                <a:cxn ang="0">
                  <a:pos x="25" y="65"/>
                </a:cxn>
                <a:cxn ang="0">
                  <a:pos x="25" y="76"/>
                </a:cxn>
                <a:cxn ang="0">
                  <a:pos x="29" y="87"/>
                </a:cxn>
                <a:cxn ang="0">
                  <a:pos x="33" y="98"/>
                </a:cxn>
                <a:cxn ang="0">
                  <a:pos x="36" y="105"/>
                </a:cxn>
                <a:cxn ang="0">
                  <a:pos x="40" y="113"/>
                </a:cxn>
                <a:cxn ang="0">
                  <a:pos x="47" y="116"/>
                </a:cxn>
                <a:cxn ang="0">
                  <a:pos x="58" y="120"/>
                </a:cxn>
                <a:cxn ang="0">
                  <a:pos x="69" y="120"/>
                </a:cxn>
                <a:cxn ang="0">
                  <a:pos x="80" y="120"/>
                </a:cxn>
                <a:cxn ang="0">
                  <a:pos x="87" y="116"/>
                </a:cxn>
                <a:cxn ang="0">
                  <a:pos x="98" y="109"/>
                </a:cxn>
                <a:cxn ang="0">
                  <a:pos x="105" y="95"/>
                </a:cxn>
                <a:cxn ang="0">
                  <a:pos x="113" y="102"/>
                </a:cxn>
                <a:cxn ang="0">
                  <a:pos x="105" y="116"/>
                </a:cxn>
                <a:cxn ang="0">
                  <a:pos x="91" y="127"/>
                </a:cxn>
                <a:cxn ang="0">
                  <a:pos x="76" y="135"/>
                </a:cxn>
                <a:cxn ang="0">
                  <a:pos x="62" y="135"/>
                </a:cxn>
                <a:cxn ang="0">
                  <a:pos x="47" y="135"/>
                </a:cxn>
                <a:cxn ang="0">
                  <a:pos x="33" y="131"/>
                </a:cxn>
                <a:cxn ang="0">
                  <a:pos x="22" y="124"/>
                </a:cxn>
                <a:cxn ang="0">
                  <a:pos x="14" y="116"/>
                </a:cxn>
                <a:cxn ang="0">
                  <a:pos x="7" y="105"/>
                </a:cxn>
                <a:cxn ang="0">
                  <a:pos x="3" y="95"/>
                </a:cxn>
                <a:cxn ang="0">
                  <a:pos x="0" y="80"/>
                </a:cxn>
                <a:cxn ang="0">
                  <a:pos x="0" y="65"/>
                </a:cxn>
                <a:cxn ang="0">
                  <a:pos x="0" y="54"/>
                </a:cxn>
                <a:cxn ang="0">
                  <a:pos x="3" y="44"/>
                </a:cxn>
                <a:cxn ang="0">
                  <a:pos x="7" y="33"/>
                </a:cxn>
                <a:cxn ang="0">
                  <a:pos x="14" y="22"/>
                </a:cxn>
                <a:cxn ang="0">
                  <a:pos x="25" y="11"/>
                </a:cxn>
                <a:cxn ang="0">
                  <a:pos x="33" y="7"/>
                </a:cxn>
                <a:cxn ang="0">
                  <a:pos x="47" y="0"/>
                </a:cxn>
                <a:cxn ang="0">
                  <a:pos x="58" y="0"/>
                </a:cxn>
              </a:cxnLst>
              <a:rect l="0" t="0" r="r" b="b"/>
              <a:pathLst>
                <a:path w="113" h="135">
                  <a:moveTo>
                    <a:pt x="58" y="11"/>
                  </a:moveTo>
                  <a:lnTo>
                    <a:pt x="51" y="11"/>
                  </a:lnTo>
                  <a:lnTo>
                    <a:pt x="43" y="14"/>
                  </a:lnTo>
                  <a:lnTo>
                    <a:pt x="36" y="22"/>
                  </a:lnTo>
                  <a:lnTo>
                    <a:pt x="29" y="29"/>
                  </a:lnTo>
                  <a:lnTo>
                    <a:pt x="25" y="40"/>
                  </a:lnTo>
                  <a:lnTo>
                    <a:pt x="25" y="54"/>
                  </a:lnTo>
                  <a:lnTo>
                    <a:pt x="83" y="54"/>
                  </a:lnTo>
                  <a:lnTo>
                    <a:pt x="83" y="36"/>
                  </a:lnTo>
                  <a:lnTo>
                    <a:pt x="83" y="29"/>
                  </a:lnTo>
                  <a:lnTo>
                    <a:pt x="80" y="25"/>
                  </a:lnTo>
                  <a:lnTo>
                    <a:pt x="76" y="18"/>
                  </a:lnTo>
                  <a:lnTo>
                    <a:pt x="73" y="14"/>
                  </a:lnTo>
                  <a:lnTo>
                    <a:pt x="65" y="11"/>
                  </a:lnTo>
                  <a:lnTo>
                    <a:pt x="58" y="11"/>
                  </a:lnTo>
                  <a:close/>
                  <a:moveTo>
                    <a:pt x="58" y="0"/>
                  </a:moveTo>
                  <a:lnTo>
                    <a:pt x="73" y="0"/>
                  </a:lnTo>
                  <a:lnTo>
                    <a:pt x="83" y="4"/>
                  </a:lnTo>
                  <a:lnTo>
                    <a:pt x="91" y="11"/>
                  </a:lnTo>
                  <a:lnTo>
                    <a:pt x="98" y="18"/>
                  </a:lnTo>
                  <a:lnTo>
                    <a:pt x="105" y="25"/>
                  </a:lnTo>
                  <a:lnTo>
                    <a:pt x="109" y="33"/>
                  </a:lnTo>
                  <a:lnTo>
                    <a:pt x="109" y="44"/>
                  </a:lnTo>
                  <a:lnTo>
                    <a:pt x="109" y="54"/>
                  </a:lnTo>
                  <a:lnTo>
                    <a:pt x="109" y="65"/>
                  </a:lnTo>
                  <a:lnTo>
                    <a:pt x="25" y="65"/>
                  </a:lnTo>
                  <a:lnTo>
                    <a:pt x="25" y="76"/>
                  </a:lnTo>
                  <a:lnTo>
                    <a:pt x="29" y="87"/>
                  </a:lnTo>
                  <a:lnTo>
                    <a:pt x="33" y="98"/>
                  </a:lnTo>
                  <a:lnTo>
                    <a:pt x="36" y="105"/>
                  </a:lnTo>
                  <a:lnTo>
                    <a:pt x="40" y="113"/>
                  </a:lnTo>
                  <a:lnTo>
                    <a:pt x="47" y="116"/>
                  </a:lnTo>
                  <a:lnTo>
                    <a:pt x="58" y="120"/>
                  </a:lnTo>
                  <a:lnTo>
                    <a:pt x="69" y="120"/>
                  </a:lnTo>
                  <a:lnTo>
                    <a:pt x="80" y="120"/>
                  </a:lnTo>
                  <a:lnTo>
                    <a:pt x="87" y="116"/>
                  </a:lnTo>
                  <a:lnTo>
                    <a:pt x="98" y="109"/>
                  </a:lnTo>
                  <a:lnTo>
                    <a:pt x="105" y="95"/>
                  </a:lnTo>
                  <a:lnTo>
                    <a:pt x="113" y="102"/>
                  </a:lnTo>
                  <a:lnTo>
                    <a:pt x="105" y="116"/>
                  </a:lnTo>
                  <a:lnTo>
                    <a:pt x="91" y="127"/>
                  </a:lnTo>
                  <a:lnTo>
                    <a:pt x="76" y="135"/>
                  </a:lnTo>
                  <a:lnTo>
                    <a:pt x="62" y="135"/>
                  </a:lnTo>
                  <a:lnTo>
                    <a:pt x="47" y="135"/>
                  </a:lnTo>
                  <a:lnTo>
                    <a:pt x="33" y="131"/>
                  </a:lnTo>
                  <a:lnTo>
                    <a:pt x="22" y="124"/>
                  </a:lnTo>
                  <a:lnTo>
                    <a:pt x="14" y="116"/>
                  </a:lnTo>
                  <a:lnTo>
                    <a:pt x="7" y="105"/>
                  </a:lnTo>
                  <a:lnTo>
                    <a:pt x="3" y="95"/>
                  </a:lnTo>
                  <a:lnTo>
                    <a:pt x="0" y="80"/>
                  </a:lnTo>
                  <a:lnTo>
                    <a:pt x="0" y="65"/>
                  </a:lnTo>
                  <a:lnTo>
                    <a:pt x="0" y="54"/>
                  </a:lnTo>
                  <a:lnTo>
                    <a:pt x="3" y="44"/>
                  </a:lnTo>
                  <a:lnTo>
                    <a:pt x="7" y="33"/>
                  </a:lnTo>
                  <a:lnTo>
                    <a:pt x="14" y="22"/>
                  </a:lnTo>
                  <a:lnTo>
                    <a:pt x="25" y="11"/>
                  </a:lnTo>
                  <a:lnTo>
                    <a:pt x="33" y="7"/>
                  </a:lnTo>
                  <a:lnTo>
                    <a:pt x="47" y="0"/>
                  </a:lnTo>
                  <a:lnTo>
                    <a:pt x="58"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89024" name="Freeform 256"/>
            <p:cNvSpPr>
              <a:spLocks/>
            </p:cNvSpPr>
            <p:nvPr/>
          </p:nvSpPr>
          <p:spPr bwMode="auto">
            <a:xfrm>
              <a:off x="8972" y="6972"/>
              <a:ext cx="98" cy="131"/>
            </a:xfrm>
            <a:custGeom>
              <a:avLst/>
              <a:gdLst/>
              <a:ahLst/>
              <a:cxnLst>
                <a:cxn ang="0">
                  <a:pos x="80" y="0"/>
                </a:cxn>
                <a:cxn ang="0">
                  <a:pos x="87" y="4"/>
                </a:cxn>
                <a:cxn ang="0">
                  <a:pos x="95" y="7"/>
                </a:cxn>
                <a:cxn ang="0">
                  <a:pos x="98" y="11"/>
                </a:cxn>
                <a:cxn ang="0">
                  <a:pos x="98" y="22"/>
                </a:cxn>
                <a:cxn ang="0">
                  <a:pos x="98" y="25"/>
                </a:cxn>
                <a:cxn ang="0">
                  <a:pos x="95" y="33"/>
                </a:cxn>
                <a:cxn ang="0">
                  <a:pos x="91" y="36"/>
                </a:cxn>
                <a:cxn ang="0">
                  <a:pos x="87" y="36"/>
                </a:cxn>
                <a:cxn ang="0">
                  <a:pos x="80" y="36"/>
                </a:cxn>
                <a:cxn ang="0">
                  <a:pos x="77" y="33"/>
                </a:cxn>
                <a:cxn ang="0">
                  <a:pos x="73" y="29"/>
                </a:cxn>
                <a:cxn ang="0">
                  <a:pos x="73" y="25"/>
                </a:cxn>
                <a:cxn ang="0">
                  <a:pos x="73" y="22"/>
                </a:cxn>
                <a:cxn ang="0">
                  <a:pos x="73" y="14"/>
                </a:cxn>
                <a:cxn ang="0">
                  <a:pos x="66" y="18"/>
                </a:cxn>
                <a:cxn ang="0">
                  <a:pos x="58" y="22"/>
                </a:cxn>
                <a:cxn ang="0">
                  <a:pos x="51" y="25"/>
                </a:cxn>
                <a:cxn ang="0">
                  <a:pos x="44" y="33"/>
                </a:cxn>
                <a:cxn ang="0">
                  <a:pos x="44" y="109"/>
                </a:cxn>
                <a:cxn ang="0">
                  <a:pos x="47" y="116"/>
                </a:cxn>
                <a:cxn ang="0">
                  <a:pos x="51" y="120"/>
                </a:cxn>
                <a:cxn ang="0">
                  <a:pos x="58" y="124"/>
                </a:cxn>
                <a:cxn ang="0">
                  <a:pos x="69" y="124"/>
                </a:cxn>
                <a:cxn ang="0">
                  <a:pos x="69" y="131"/>
                </a:cxn>
                <a:cxn ang="0">
                  <a:pos x="0" y="131"/>
                </a:cxn>
                <a:cxn ang="0">
                  <a:pos x="0" y="124"/>
                </a:cxn>
                <a:cxn ang="0">
                  <a:pos x="7" y="124"/>
                </a:cxn>
                <a:cxn ang="0">
                  <a:pos x="15" y="120"/>
                </a:cxn>
                <a:cxn ang="0">
                  <a:pos x="18" y="116"/>
                </a:cxn>
                <a:cxn ang="0">
                  <a:pos x="18" y="109"/>
                </a:cxn>
                <a:cxn ang="0">
                  <a:pos x="18" y="33"/>
                </a:cxn>
                <a:cxn ang="0">
                  <a:pos x="18" y="22"/>
                </a:cxn>
                <a:cxn ang="0">
                  <a:pos x="15" y="18"/>
                </a:cxn>
                <a:cxn ang="0">
                  <a:pos x="7" y="14"/>
                </a:cxn>
                <a:cxn ang="0">
                  <a:pos x="0" y="14"/>
                </a:cxn>
                <a:cxn ang="0">
                  <a:pos x="0" y="4"/>
                </a:cxn>
                <a:cxn ang="0">
                  <a:pos x="44" y="4"/>
                </a:cxn>
                <a:cxn ang="0">
                  <a:pos x="44" y="4"/>
                </a:cxn>
                <a:cxn ang="0">
                  <a:pos x="44" y="22"/>
                </a:cxn>
                <a:cxn ang="0">
                  <a:pos x="44" y="22"/>
                </a:cxn>
                <a:cxn ang="0">
                  <a:pos x="55" y="14"/>
                </a:cxn>
                <a:cxn ang="0">
                  <a:pos x="62" y="7"/>
                </a:cxn>
                <a:cxn ang="0">
                  <a:pos x="73" y="4"/>
                </a:cxn>
                <a:cxn ang="0">
                  <a:pos x="80" y="0"/>
                </a:cxn>
              </a:cxnLst>
              <a:rect l="0" t="0" r="r" b="b"/>
              <a:pathLst>
                <a:path w="98" h="131">
                  <a:moveTo>
                    <a:pt x="80" y="0"/>
                  </a:moveTo>
                  <a:lnTo>
                    <a:pt x="87" y="4"/>
                  </a:lnTo>
                  <a:lnTo>
                    <a:pt x="95" y="7"/>
                  </a:lnTo>
                  <a:lnTo>
                    <a:pt x="98" y="11"/>
                  </a:lnTo>
                  <a:lnTo>
                    <a:pt x="98" y="22"/>
                  </a:lnTo>
                  <a:lnTo>
                    <a:pt x="98" y="25"/>
                  </a:lnTo>
                  <a:lnTo>
                    <a:pt x="95" y="33"/>
                  </a:lnTo>
                  <a:lnTo>
                    <a:pt x="91" y="36"/>
                  </a:lnTo>
                  <a:lnTo>
                    <a:pt x="87" y="36"/>
                  </a:lnTo>
                  <a:lnTo>
                    <a:pt x="80" y="36"/>
                  </a:lnTo>
                  <a:lnTo>
                    <a:pt x="77" y="33"/>
                  </a:lnTo>
                  <a:lnTo>
                    <a:pt x="73" y="29"/>
                  </a:lnTo>
                  <a:lnTo>
                    <a:pt x="73" y="25"/>
                  </a:lnTo>
                  <a:lnTo>
                    <a:pt x="73" y="22"/>
                  </a:lnTo>
                  <a:lnTo>
                    <a:pt x="73" y="14"/>
                  </a:lnTo>
                  <a:lnTo>
                    <a:pt x="66" y="18"/>
                  </a:lnTo>
                  <a:lnTo>
                    <a:pt x="58" y="22"/>
                  </a:lnTo>
                  <a:lnTo>
                    <a:pt x="51" y="25"/>
                  </a:lnTo>
                  <a:lnTo>
                    <a:pt x="44" y="33"/>
                  </a:lnTo>
                  <a:lnTo>
                    <a:pt x="44" y="109"/>
                  </a:lnTo>
                  <a:lnTo>
                    <a:pt x="47" y="116"/>
                  </a:lnTo>
                  <a:lnTo>
                    <a:pt x="51" y="120"/>
                  </a:lnTo>
                  <a:lnTo>
                    <a:pt x="58" y="124"/>
                  </a:lnTo>
                  <a:lnTo>
                    <a:pt x="69" y="124"/>
                  </a:lnTo>
                  <a:lnTo>
                    <a:pt x="69" y="131"/>
                  </a:lnTo>
                  <a:lnTo>
                    <a:pt x="0" y="131"/>
                  </a:lnTo>
                  <a:lnTo>
                    <a:pt x="0" y="124"/>
                  </a:lnTo>
                  <a:lnTo>
                    <a:pt x="7" y="124"/>
                  </a:lnTo>
                  <a:lnTo>
                    <a:pt x="15" y="120"/>
                  </a:lnTo>
                  <a:lnTo>
                    <a:pt x="18" y="116"/>
                  </a:lnTo>
                  <a:lnTo>
                    <a:pt x="18" y="109"/>
                  </a:lnTo>
                  <a:lnTo>
                    <a:pt x="18" y="33"/>
                  </a:lnTo>
                  <a:lnTo>
                    <a:pt x="18" y="22"/>
                  </a:lnTo>
                  <a:lnTo>
                    <a:pt x="15" y="18"/>
                  </a:lnTo>
                  <a:lnTo>
                    <a:pt x="7" y="14"/>
                  </a:lnTo>
                  <a:lnTo>
                    <a:pt x="0" y="14"/>
                  </a:lnTo>
                  <a:lnTo>
                    <a:pt x="0" y="4"/>
                  </a:lnTo>
                  <a:lnTo>
                    <a:pt x="44" y="4"/>
                  </a:lnTo>
                  <a:lnTo>
                    <a:pt x="44" y="4"/>
                  </a:lnTo>
                  <a:lnTo>
                    <a:pt x="44" y="22"/>
                  </a:lnTo>
                  <a:lnTo>
                    <a:pt x="44" y="22"/>
                  </a:lnTo>
                  <a:lnTo>
                    <a:pt x="55" y="14"/>
                  </a:lnTo>
                  <a:lnTo>
                    <a:pt x="62" y="7"/>
                  </a:lnTo>
                  <a:lnTo>
                    <a:pt x="73" y="4"/>
                  </a:lnTo>
                  <a:lnTo>
                    <a:pt x="8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89025" name="Freeform 257"/>
            <p:cNvSpPr>
              <a:spLocks/>
            </p:cNvSpPr>
            <p:nvPr/>
          </p:nvSpPr>
          <p:spPr bwMode="auto">
            <a:xfrm>
              <a:off x="9081" y="6972"/>
              <a:ext cx="98" cy="135"/>
            </a:xfrm>
            <a:custGeom>
              <a:avLst/>
              <a:gdLst/>
              <a:ahLst/>
              <a:cxnLst>
                <a:cxn ang="0">
                  <a:pos x="88" y="0"/>
                </a:cxn>
                <a:cxn ang="0">
                  <a:pos x="80" y="40"/>
                </a:cxn>
                <a:cxn ang="0">
                  <a:pos x="69" y="18"/>
                </a:cxn>
                <a:cxn ang="0">
                  <a:pos x="48" y="11"/>
                </a:cxn>
                <a:cxn ang="0">
                  <a:pos x="29" y="14"/>
                </a:cxn>
                <a:cxn ang="0">
                  <a:pos x="26" y="29"/>
                </a:cxn>
                <a:cxn ang="0">
                  <a:pos x="26" y="40"/>
                </a:cxn>
                <a:cxn ang="0">
                  <a:pos x="44" y="51"/>
                </a:cxn>
                <a:cxn ang="0">
                  <a:pos x="73" y="62"/>
                </a:cxn>
                <a:cxn ang="0">
                  <a:pos x="91" y="73"/>
                </a:cxn>
                <a:cxn ang="0">
                  <a:pos x="95" y="87"/>
                </a:cxn>
                <a:cxn ang="0">
                  <a:pos x="95" y="105"/>
                </a:cxn>
                <a:cxn ang="0">
                  <a:pos x="84" y="124"/>
                </a:cxn>
                <a:cxn ang="0">
                  <a:pos x="62" y="135"/>
                </a:cxn>
                <a:cxn ang="0">
                  <a:pos x="37" y="135"/>
                </a:cxn>
                <a:cxn ang="0">
                  <a:pos x="22" y="127"/>
                </a:cxn>
                <a:cxn ang="0">
                  <a:pos x="11" y="131"/>
                </a:cxn>
                <a:cxn ang="0">
                  <a:pos x="0" y="87"/>
                </a:cxn>
                <a:cxn ang="0">
                  <a:pos x="11" y="95"/>
                </a:cxn>
                <a:cxn ang="0">
                  <a:pos x="22" y="113"/>
                </a:cxn>
                <a:cxn ang="0">
                  <a:pos x="37" y="120"/>
                </a:cxn>
                <a:cxn ang="0">
                  <a:pos x="51" y="124"/>
                </a:cxn>
                <a:cxn ang="0">
                  <a:pos x="69" y="120"/>
                </a:cxn>
                <a:cxn ang="0">
                  <a:pos x="77" y="102"/>
                </a:cxn>
                <a:cxn ang="0">
                  <a:pos x="73" y="95"/>
                </a:cxn>
                <a:cxn ang="0">
                  <a:pos x="58" y="80"/>
                </a:cxn>
                <a:cxn ang="0">
                  <a:pos x="29" y="73"/>
                </a:cxn>
                <a:cxn ang="0">
                  <a:pos x="11" y="58"/>
                </a:cxn>
                <a:cxn ang="0">
                  <a:pos x="4" y="47"/>
                </a:cxn>
                <a:cxn ang="0">
                  <a:pos x="8" y="29"/>
                </a:cxn>
                <a:cxn ang="0">
                  <a:pos x="15" y="11"/>
                </a:cxn>
                <a:cxn ang="0">
                  <a:pos x="37" y="0"/>
                </a:cxn>
                <a:cxn ang="0">
                  <a:pos x="62" y="4"/>
                </a:cxn>
                <a:cxn ang="0">
                  <a:pos x="77" y="7"/>
                </a:cxn>
              </a:cxnLst>
              <a:rect l="0" t="0" r="r" b="b"/>
              <a:pathLst>
                <a:path w="98" h="135">
                  <a:moveTo>
                    <a:pt x="80" y="0"/>
                  </a:moveTo>
                  <a:lnTo>
                    <a:pt x="88" y="0"/>
                  </a:lnTo>
                  <a:lnTo>
                    <a:pt x="91" y="40"/>
                  </a:lnTo>
                  <a:lnTo>
                    <a:pt x="80" y="40"/>
                  </a:lnTo>
                  <a:lnTo>
                    <a:pt x="77" y="29"/>
                  </a:lnTo>
                  <a:lnTo>
                    <a:pt x="69" y="18"/>
                  </a:lnTo>
                  <a:lnTo>
                    <a:pt x="58" y="11"/>
                  </a:lnTo>
                  <a:lnTo>
                    <a:pt x="48" y="11"/>
                  </a:lnTo>
                  <a:lnTo>
                    <a:pt x="37" y="11"/>
                  </a:lnTo>
                  <a:lnTo>
                    <a:pt x="29" y="14"/>
                  </a:lnTo>
                  <a:lnTo>
                    <a:pt x="26" y="22"/>
                  </a:lnTo>
                  <a:lnTo>
                    <a:pt x="26" y="29"/>
                  </a:lnTo>
                  <a:lnTo>
                    <a:pt x="26" y="33"/>
                  </a:lnTo>
                  <a:lnTo>
                    <a:pt x="26" y="40"/>
                  </a:lnTo>
                  <a:lnTo>
                    <a:pt x="33" y="44"/>
                  </a:lnTo>
                  <a:lnTo>
                    <a:pt x="44" y="51"/>
                  </a:lnTo>
                  <a:lnTo>
                    <a:pt x="58" y="54"/>
                  </a:lnTo>
                  <a:lnTo>
                    <a:pt x="73" y="62"/>
                  </a:lnTo>
                  <a:lnTo>
                    <a:pt x="84" y="69"/>
                  </a:lnTo>
                  <a:lnTo>
                    <a:pt x="91" y="73"/>
                  </a:lnTo>
                  <a:lnTo>
                    <a:pt x="95" y="80"/>
                  </a:lnTo>
                  <a:lnTo>
                    <a:pt x="95" y="87"/>
                  </a:lnTo>
                  <a:lnTo>
                    <a:pt x="98" y="95"/>
                  </a:lnTo>
                  <a:lnTo>
                    <a:pt x="95" y="105"/>
                  </a:lnTo>
                  <a:lnTo>
                    <a:pt x="91" y="116"/>
                  </a:lnTo>
                  <a:lnTo>
                    <a:pt x="84" y="124"/>
                  </a:lnTo>
                  <a:lnTo>
                    <a:pt x="73" y="131"/>
                  </a:lnTo>
                  <a:lnTo>
                    <a:pt x="62" y="135"/>
                  </a:lnTo>
                  <a:lnTo>
                    <a:pt x="48" y="135"/>
                  </a:lnTo>
                  <a:lnTo>
                    <a:pt x="37" y="135"/>
                  </a:lnTo>
                  <a:lnTo>
                    <a:pt x="29" y="131"/>
                  </a:lnTo>
                  <a:lnTo>
                    <a:pt x="22" y="127"/>
                  </a:lnTo>
                  <a:lnTo>
                    <a:pt x="15" y="124"/>
                  </a:lnTo>
                  <a:lnTo>
                    <a:pt x="11" y="131"/>
                  </a:lnTo>
                  <a:lnTo>
                    <a:pt x="4" y="131"/>
                  </a:lnTo>
                  <a:lnTo>
                    <a:pt x="0" y="87"/>
                  </a:lnTo>
                  <a:lnTo>
                    <a:pt x="11" y="87"/>
                  </a:lnTo>
                  <a:lnTo>
                    <a:pt x="11" y="95"/>
                  </a:lnTo>
                  <a:lnTo>
                    <a:pt x="15" y="98"/>
                  </a:lnTo>
                  <a:lnTo>
                    <a:pt x="22" y="113"/>
                  </a:lnTo>
                  <a:lnTo>
                    <a:pt x="29" y="116"/>
                  </a:lnTo>
                  <a:lnTo>
                    <a:pt x="37" y="120"/>
                  </a:lnTo>
                  <a:lnTo>
                    <a:pt x="44" y="124"/>
                  </a:lnTo>
                  <a:lnTo>
                    <a:pt x="51" y="124"/>
                  </a:lnTo>
                  <a:lnTo>
                    <a:pt x="62" y="124"/>
                  </a:lnTo>
                  <a:lnTo>
                    <a:pt x="69" y="120"/>
                  </a:lnTo>
                  <a:lnTo>
                    <a:pt x="77" y="113"/>
                  </a:lnTo>
                  <a:lnTo>
                    <a:pt x="77" y="102"/>
                  </a:lnTo>
                  <a:lnTo>
                    <a:pt x="77" y="98"/>
                  </a:lnTo>
                  <a:lnTo>
                    <a:pt x="73" y="95"/>
                  </a:lnTo>
                  <a:lnTo>
                    <a:pt x="69" y="87"/>
                  </a:lnTo>
                  <a:lnTo>
                    <a:pt x="58" y="80"/>
                  </a:lnTo>
                  <a:lnTo>
                    <a:pt x="44" y="76"/>
                  </a:lnTo>
                  <a:lnTo>
                    <a:pt x="29" y="73"/>
                  </a:lnTo>
                  <a:lnTo>
                    <a:pt x="18" y="65"/>
                  </a:lnTo>
                  <a:lnTo>
                    <a:pt x="11" y="58"/>
                  </a:lnTo>
                  <a:lnTo>
                    <a:pt x="8" y="54"/>
                  </a:lnTo>
                  <a:lnTo>
                    <a:pt x="4" y="47"/>
                  </a:lnTo>
                  <a:lnTo>
                    <a:pt x="4" y="36"/>
                  </a:lnTo>
                  <a:lnTo>
                    <a:pt x="8" y="29"/>
                  </a:lnTo>
                  <a:lnTo>
                    <a:pt x="11" y="18"/>
                  </a:lnTo>
                  <a:lnTo>
                    <a:pt x="15" y="11"/>
                  </a:lnTo>
                  <a:lnTo>
                    <a:pt x="26" y="4"/>
                  </a:lnTo>
                  <a:lnTo>
                    <a:pt x="37" y="0"/>
                  </a:lnTo>
                  <a:lnTo>
                    <a:pt x="48" y="0"/>
                  </a:lnTo>
                  <a:lnTo>
                    <a:pt x="62" y="4"/>
                  </a:lnTo>
                  <a:lnTo>
                    <a:pt x="69" y="4"/>
                  </a:lnTo>
                  <a:lnTo>
                    <a:pt x="77" y="7"/>
                  </a:lnTo>
                  <a:lnTo>
                    <a:pt x="8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89026" name="Freeform 258"/>
            <p:cNvSpPr>
              <a:spLocks noEditPoints="1"/>
            </p:cNvSpPr>
            <p:nvPr/>
          </p:nvSpPr>
          <p:spPr bwMode="auto">
            <a:xfrm>
              <a:off x="9198" y="6972"/>
              <a:ext cx="112" cy="135"/>
            </a:xfrm>
            <a:custGeom>
              <a:avLst/>
              <a:gdLst/>
              <a:ahLst/>
              <a:cxnLst>
                <a:cxn ang="0">
                  <a:pos x="58" y="11"/>
                </a:cxn>
                <a:cxn ang="0">
                  <a:pos x="47" y="11"/>
                </a:cxn>
                <a:cxn ang="0">
                  <a:pos x="40" y="14"/>
                </a:cxn>
                <a:cxn ang="0">
                  <a:pos x="36" y="22"/>
                </a:cxn>
                <a:cxn ang="0">
                  <a:pos x="29" y="29"/>
                </a:cxn>
                <a:cxn ang="0">
                  <a:pos x="25" y="40"/>
                </a:cxn>
                <a:cxn ang="0">
                  <a:pos x="25" y="54"/>
                </a:cxn>
                <a:cxn ang="0">
                  <a:pos x="83" y="54"/>
                </a:cxn>
                <a:cxn ang="0">
                  <a:pos x="83" y="36"/>
                </a:cxn>
                <a:cxn ang="0">
                  <a:pos x="80" y="29"/>
                </a:cxn>
                <a:cxn ang="0">
                  <a:pos x="80" y="25"/>
                </a:cxn>
                <a:cxn ang="0">
                  <a:pos x="76" y="18"/>
                </a:cxn>
                <a:cxn ang="0">
                  <a:pos x="72" y="14"/>
                </a:cxn>
                <a:cxn ang="0">
                  <a:pos x="65" y="11"/>
                </a:cxn>
                <a:cxn ang="0">
                  <a:pos x="58" y="11"/>
                </a:cxn>
                <a:cxn ang="0">
                  <a:pos x="58" y="0"/>
                </a:cxn>
                <a:cxn ang="0">
                  <a:pos x="69" y="0"/>
                </a:cxn>
                <a:cxn ang="0">
                  <a:pos x="83" y="4"/>
                </a:cxn>
                <a:cxn ang="0">
                  <a:pos x="91" y="11"/>
                </a:cxn>
                <a:cxn ang="0">
                  <a:pos x="98" y="18"/>
                </a:cxn>
                <a:cxn ang="0">
                  <a:pos x="101" y="25"/>
                </a:cxn>
                <a:cxn ang="0">
                  <a:pos x="105" y="33"/>
                </a:cxn>
                <a:cxn ang="0">
                  <a:pos x="109" y="44"/>
                </a:cxn>
                <a:cxn ang="0">
                  <a:pos x="109" y="54"/>
                </a:cxn>
                <a:cxn ang="0">
                  <a:pos x="109" y="65"/>
                </a:cxn>
                <a:cxn ang="0">
                  <a:pos x="25" y="65"/>
                </a:cxn>
                <a:cxn ang="0">
                  <a:pos x="25" y="76"/>
                </a:cxn>
                <a:cxn ang="0">
                  <a:pos x="29" y="87"/>
                </a:cxn>
                <a:cxn ang="0">
                  <a:pos x="29" y="98"/>
                </a:cxn>
                <a:cxn ang="0">
                  <a:pos x="36" y="105"/>
                </a:cxn>
                <a:cxn ang="0">
                  <a:pos x="40" y="113"/>
                </a:cxn>
                <a:cxn ang="0">
                  <a:pos x="47" y="116"/>
                </a:cxn>
                <a:cxn ang="0">
                  <a:pos x="58" y="120"/>
                </a:cxn>
                <a:cxn ang="0">
                  <a:pos x="69" y="120"/>
                </a:cxn>
                <a:cxn ang="0">
                  <a:pos x="80" y="120"/>
                </a:cxn>
                <a:cxn ang="0">
                  <a:pos x="87" y="116"/>
                </a:cxn>
                <a:cxn ang="0">
                  <a:pos x="94" y="109"/>
                </a:cxn>
                <a:cxn ang="0">
                  <a:pos x="105" y="95"/>
                </a:cxn>
                <a:cxn ang="0">
                  <a:pos x="112" y="102"/>
                </a:cxn>
                <a:cxn ang="0">
                  <a:pos x="101" y="116"/>
                </a:cxn>
                <a:cxn ang="0">
                  <a:pos x="91" y="127"/>
                </a:cxn>
                <a:cxn ang="0">
                  <a:pos x="76" y="135"/>
                </a:cxn>
                <a:cxn ang="0">
                  <a:pos x="61" y="135"/>
                </a:cxn>
                <a:cxn ang="0">
                  <a:pos x="47" y="135"/>
                </a:cxn>
                <a:cxn ang="0">
                  <a:pos x="32" y="131"/>
                </a:cxn>
                <a:cxn ang="0">
                  <a:pos x="21" y="124"/>
                </a:cxn>
                <a:cxn ang="0">
                  <a:pos x="14" y="116"/>
                </a:cxn>
                <a:cxn ang="0">
                  <a:pos x="7" y="105"/>
                </a:cxn>
                <a:cxn ang="0">
                  <a:pos x="3" y="95"/>
                </a:cxn>
                <a:cxn ang="0">
                  <a:pos x="0" y="80"/>
                </a:cxn>
                <a:cxn ang="0">
                  <a:pos x="0" y="65"/>
                </a:cxn>
                <a:cxn ang="0">
                  <a:pos x="0" y="54"/>
                </a:cxn>
                <a:cxn ang="0">
                  <a:pos x="3" y="44"/>
                </a:cxn>
                <a:cxn ang="0">
                  <a:pos x="7" y="33"/>
                </a:cxn>
                <a:cxn ang="0">
                  <a:pos x="14" y="22"/>
                </a:cxn>
                <a:cxn ang="0">
                  <a:pos x="21" y="11"/>
                </a:cxn>
                <a:cxn ang="0">
                  <a:pos x="32" y="7"/>
                </a:cxn>
                <a:cxn ang="0">
                  <a:pos x="43" y="0"/>
                </a:cxn>
                <a:cxn ang="0">
                  <a:pos x="58" y="0"/>
                </a:cxn>
              </a:cxnLst>
              <a:rect l="0" t="0" r="r" b="b"/>
              <a:pathLst>
                <a:path w="112" h="135">
                  <a:moveTo>
                    <a:pt x="58" y="11"/>
                  </a:moveTo>
                  <a:lnTo>
                    <a:pt x="47" y="11"/>
                  </a:lnTo>
                  <a:lnTo>
                    <a:pt x="40" y="14"/>
                  </a:lnTo>
                  <a:lnTo>
                    <a:pt x="36" y="22"/>
                  </a:lnTo>
                  <a:lnTo>
                    <a:pt x="29" y="29"/>
                  </a:lnTo>
                  <a:lnTo>
                    <a:pt x="25" y="40"/>
                  </a:lnTo>
                  <a:lnTo>
                    <a:pt x="25" y="54"/>
                  </a:lnTo>
                  <a:lnTo>
                    <a:pt x="83" y="54"/>
                  </a:lnTo>
                  <a:lnTo>
                    <a:pt x="83" y="36"/>
                  </a:lnTo>
                  <a:lnTo>
                    <a:pt x="80" y="29"/>
                  </a:lnTo>
                  <a:lnTo>
                    <a:pt x="80" y="25"/>
                  </a:lnTo>
                  <a:lnTo>
                    <a:pt x="76" y="18"/>
                  </a:lnTo>
                  <a:lnTo>
                    <a:pt x="72" y="14"/>
                  </a:lnTo>
                  <a:lnTo>
                    <a:pt x="65" y="11"/>
                  </a:lnTo>
                  <a:lnTo>
                    <a:pt x="58" y="11"/>
                  </a:lnTo>
                  <a:close/>
                  <a:moveTo>
                    <a:pt x="58" y="0"/>
                  </a:moveTo>
                  <a:lnTo>
                    <a:pt x="69" y="0"/>
                  </a:lnTo>
                  <a:lnTo>
                    <a:pt x="83" y="4"/>
                  </a:lnTo>
                  <a:lnTo>
                    <a:pt x="91" y="11"/>
                  </a:lnTo>
                  <a:lnTo>
                    <a:pt x="98" y="18"/>
                  </a:lnTo>
                  <a:lnTo>
                    <a:pt x="101" y="25"/>
                  </a:lnTo>
                  <a:lnTo>
                    <a:pt x="105" y="33"/>
                  </a:lnTo>
                  <a:lnTo>
                    <a:pt x="109" y="44"/>
                  </a:lnTo>
                  <a:lnTo>
                    <a:pt x="109" y="54"/>
                  </a:lnTo>
                  <a:lnTo>
                    <a:pt x="109" y="65"/>
                  </a:lnTo>
                  <a:lnTo>
                    <a:pt x="25" y="65"/>
                  </a:lnTo>
                  <a:lnTo>
                    <a:pt x="25" y="76"/>
                  </a:lnTo>
                  <a:lnTo>
                    <a:pt x="29" y="87"/>
                  </a:lnTo>
                  <a:lnTo>
                    <a:pt x="29" y="98"/>
                  </a:lnTo>
                  <a:lnTo>
                    <a:pt x="36" y="105"/>
                  </a:lnTo>
                  <a:lnTo>
                    <a:pt x="40" y="113"/>
                  </a:lnTo>
                  <a:lnTo>
                    <a:pt x="47" y="116"/>
                  </a:lnTo>
                  <a:lnTo>
                    <a:pt x="58" y="120"/>
                  </a:lnTo>
                  <a:lnTo>
                    <a:pt x="69" y="120"/>
                  </a:lnTo>
                  <a:lnTo>
                    <a:pt x="80" y="120"/>
                  </a:lnTo>
                  <a:lnTo>
                    <a:pt x="87" y="116"/>
                  </a:lnTo>
                  <a:lnTo>
                    <a:pt x="94" y="109"/>
                  </a:lnTo>
                  <a:lnTo>
                    <a:pt x="105" y="95"/>
                  </a:lnTo>
                  <a:lnTo>
                    <a:pt x="112" y="102"/>
                  </a:lnTo>
                  <a:lnTo>
                    <a:pt x="101" y="116"/>
                  </a:lnTo>
                  <a:lnTo>
                    <a:pt x="91" y="127"/>
                  </a:lnTo>
                  <a:lnTo>
                    <a:pt x="76" y="135"/>
                  </a:lnTo>
                  <a:lnTo>
                    <a:pt x="61" y="135"/>
                  </a:lnTo>
                  <a:lnTo>
                    <a:pt x="47" y="135"/>
                  </a:lnTo>
                  <a:lnTo>
                    <a:pt x="32" y="131"/>
                  </a:lnTo>
                  <a:lnTo>
                    <a:pt x="21" y="124"/>
                  </a:lnTo>
                  <a:lnTo>
                    <a:pt x="14" y="116"/>
                  </a:lnTo>
                  <a:lnTo>
                    <a:pt x="7" y="105"/>
                  </a:lnTo>
                  <a:lnTo>
                    <a:pt x="3" y="95"/>
                  </a:lnTo>
                  <a:lnTo>
                    <a:pt x="0" y="80"/>
                  </a:lnTo>
                  <a:lnTo>
                    <a:pt x="0" y="65"/>
                  </a:lnTo>
                  <a:lnTo>
                    <a:pt x="0" y="54"/>
                  </a:lnTo>
                  <a:lnTo>
                    <a:pt x="3" y="44"/>
                  </a:lnTo>
                  <a:lnTo>
                    <a:pt x="7" y="33"/>
                  </a:lnTo>
                  <a:lnTo>
                    <a:pt x="14" y="22"/>
                  </a:lnTo>
                  <a:lnTo>
                    <a:pt x="21" y="11"/>
                  </a:lnTo>
                  <a:lnTo>
                    <a:pt x="32" y="7"/>
                  </a:lnTo>
                  <a:lnTo>
                    <a:pt x="43" y="0"/>
                  </a:lnTo>
                  <a:lnTo>
                    <a:pt x="58"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89027" name="Freeform 259"/>
            <p:cNvSpPr>
              <a:spLocks/>
            </p:cNvSpPr>
            <p:nvPr/>
          </p:nvSpPr>
          <p:spPr bwMode="auto">
            <a:xfrm>
              <a:off x="8336" y="7234"/>
              <a:ext cx="156" cy="193"/>
            </a:xfrm>
            <a:custGeom>
              <a:avLst/>
              <a:gdLst/>
              <a:ahLst/>
              <a:cxnLst>
                <a:cxn ang="0">
                  <a:pos x="87" y="0"/>
                </a:cxn>
                <a:cxn ang="0">
                  <a:pos x="102" y="0"/>
                </a:cxn>
                <a:cxn ang="0">
                  <a:pos x="112" y="4"/>
                </a:cxn>
                <a:cxn ang="0">
                  <a:pos x="123" y="7"/>
                </a:cxn>
                <a:cxn ang="0">
                  <a:pos x="134" y="14"/>
                </a:cxn>
                <a:cxn ang="0">
                  <a:pos x="138" y="4"/>
                </a:cxn>
                <a:cxn ang="0">
                  <a:pos x="149" y="4"/>
                </a:cxn>
                <a:cxn ang="0">
                  <a:pos x="149" y="69"/>
                </a:cxn>
                <a:cxn ang="0">
                  <a:pos x="138" y="69"/>
                </a:cxn>
                <a:cxn ang="0">
                  <a:pos x="138" y="62"/>
                </a:cxn>
                <a:cxn ang="0">
                  <a:pos x="134" y="51"/>
                </a:cxn>
                <a:cxn ang="0">
                  <a:pos x="127" y="40"/>
                </a:cxn>
                <a:cxn ang="0">
                  <a:pos x="123" y="29"/>
                </a:cxn>
                <a:cxn ang="0">
                  <a:pos x="116" y="22"/>
                </a:cxn>
                <a:cxn ang="0">
                  <a:pos x="109" y="18"/>
                </a:cxn>
                <a:cxn ang="0">
                  <a:pos x="98" y="14"/>
                </a:cxn>
                <a:cxn ang="0">
                  <a:pos x="87" y="11"/>
                </a:cxn>
                <a:cxn ang="0">
                  <a:pos x="76" y="14"/>
                </a:cxn>
                <a:cxn ang="0">
                  <a:pos x="65" y="18"/>
                </a:cxn>
                <a:cxn ang="0">
                  <a:pos x="54" y="25"/>
                </a:cxn>
                <a:cxn ang="0">
                  <a:pos x="47" y="33"/>
                </a:cxn>
                <a:cxn ang="0">
                  <a:pos x="40" y="47"/>
                </a:cxn>
                <a:cxn ang="0">
                  <a:pos x="36" y="62"/>
                </a:cxn>
                <a:cxn ang="0">
                  <a:pos x="32" y="76"/>
                </a:cxn>
                <a:cxn ang="0">
                  <a:pos x="29" y="98"/>
                </a:cxn>
                <a:cxn ang="0">
                  <a:pos x="32" y="113"/>
                </a:cxn>
                <a:cxn ang="0">
                  <a:pos x="36" y="131"/>
                </a:cxn>
                <a:cxn ang="0">
                  <a:pos x="40" y="142"/>
                </a:cxn>
                <a:cxn ang="0">
                  <a:pos x="47" y="156"/>
                </a:cxn>
                <a:cxn ang="0">
                  <a:pos x="58" y="164"/>
                </a:cxn>
                <a:cxn ang="0">
                  <a:pos x="69" y="171"/>
                </a:cxn>
                <a:cxn ang="0">
                  <a:pos x="80" y="178"/>
                </a:cxn>
                <a:cxn ang="0">
                  <a:pos x="94" y="178"/>
                </a:cxn>
                <a:cxn ang="0">
                  <a:pos x="102" y="178"/>
                </a:cxn>
                <a:cxn ang="0">
                  <a:pos x="112" y="175"/>
                </a:cxn>
                <a:cxn ang="0">
                  <a:pos x="120" y="171"/>
                </a:cxn>
                <a:cxn ang="0">
                  <a:pos x="127" y="167"/>
                </a:cxn>
                <a:cxn ang="0">
                  <a:pos x="138" y="153"/>
                </a:cxn>
                <a:cxn ang="0">
                  <a:pos x="145" y="138"/>
                </a:cxn>
                <a:cxn ang="0">
                  <a:pos x="156" y="142"/>
                </a:cxn>
                <a:cxn ang="0">
                  <a:pos x="149" y="160"/>
                </a:cxn>
                <a:cxn ang="0">
                  <a:pos x="138" y="171"/>
                </a:cxn>
                <a:cxn ang="0">
                  <a:pos x="127" y="182"/>
                </a:cxn>
                <a:cxn ang="0">
                  <a:pos x="112" y="189"/>
                </a:cxn>
                <a:cxn ang="0">
                  <a:pos x="98" y="193"/>
                </a:cxn>
                <a:cxn ang="0">
                  <a:pos x="83" y="193"/>
                </a:cxn>
                <a:cxn ang="0">
                  <a:pos x="65" y="193"/>
                </a:cxn>
                <a:cxn ang="0">
                  <a:pos x="51" y="185"/>
                </a:cxn>
                <a:cxn ang="0">
                  <a:pos x="36" y="178"/>
                </a:cxn>
                <a:cxn ang="0">
                  <a:pos x="25" y="167"/>
                </a:cxn>
                <a:cxn ang="0">
                  <a:pos x="14" y="153"/>
                </a:cxn>
                <a:cxn ang="0">
                  <a:pos x="7" y="138"/>
                </a:cxn>
                <a:cxn ang="0">
                  <a:pos x="0" y="120"/>
                </a:cxn>
                <a:cxn ang="0">
                  <a:pos x="0" y="98"/>
                </a:cxn>
                <a:cxn ang="0">
                  <a:pos x="0" y="76"/>
                </a:cxn>
                <a:cxn ang="0">
                  <a:pos x="7" y="58"/>
                </a:cxn>
                <a:cxn ang="0">
                  <a:pos x="14" y="44"/>
                </a:cxn>
                <a:cxn ang="0">
                  <a:pos x="25" y="29"/>
                </a:cxn>
                <a:cxn ang="0">
                  <a:pos x="36" y="14"/>
                </a:cxn>
                <a:cxn ang="0">
                  <a:pos x="54" y="7"/>
                </a:cxn>
                <a:cxn ang="0">
                  <a:pos x="69" y="4"/>
                </a:cxn>
                <a:cxn ang="0">
                  <a:pos x="87" y="0"/>
                </a:cxn>
              </a:cxnLst>
              <a:rect l="0" t="0" r="r" b="b"/>
              <a:pathLst>
                <a:path w="156" h="193">
                  <a:moveTo>
                    <a:pt x="87" y="0"/>
                  </a:moveTo>
                  <a:lnTo>
                    <a:pt x="102" y="0"/>
                  </a:lnTo>
                  <a:lnTo>
                    <a:pt x="112" y="4"/>
                  </a:lnTo>
                  <a:lnTo>
                    <a:pt x="123" y="7"/>
                  </a:lnTo>
                  <a:lnTo>
                    <a:pt x="134" y="14"/>
                  </a:lnTo>
                  <a:lnTo>
                    <a:pt x="138" y="4"/>
                  </a:lnTo>
                  <a:lnTo>
                    <a:pt x="149" y="4"/>
                  </a:lnTo>
                  <a:lnTo>
                    <a:pt x="149" y="69"/>
                  </a:lnTo>
                  <a:lnTo>
                    <a:pt x="138" y="69"/>
                  </a:lnTo>
                  <a:lnTo>
                    <a:pt x="138" y="62"/>
                  </a:lnTo>
                  <a:lnTo>
                    <a:pt x="134" y="51"/>
                  </a:lnTo>
                  <a:lnTo>
                    <a:pt x="127" y="40"/>
                  </a:lnTo>
                  <a:lnTo>
                    <a:pt x="123" y="29"/>
                  </a:lnTo>
                  <a:lnTo>
                    <a:pt x="116" y="22"/>
                  </a:lnTo>
                  <a:lnTo>
                    <a:pt x="109" y="18"/>
                  </a:lnTo>
                  <a:lnTo>
                    <a:pt x="98" y="14"/>
                  </a:lnTo>
                  <a:lnTo>
                    <a:pt x="87" y="11"/>
                  </a:lnTo>
                  <a:lnTo>
                    <a:pt x="76" y="14"/>
                  </a:lnTo>
                  <a:lnTo>
                    <a:pt x="65" y="18"/>
                  </a:lnTo>
                  <a:lnTo>
                    <a:pt x="54" y="25"/>
                  </a:lnTo>
                  <a:lnTo>
                    <a:pt x="47" y="33"/>
                  </a:lnTo>
                  <a:lnTo>
                    <a:pt x="40" y="47"/>
                  </a:lnTo>
                  <a:lnTo>
                    <a:pt x="36" y="62"/>
                  </a:lnTo>
                  <a:lnTo>
                    <a:pt x="32" y="76"/>
                  </a:lnTo>
                  <a:lnTo>
                    <a:pt x="29" y="98"/>
                  </a:lnTo>
                  <a:lnTo>
                    <a:pt x="32" y="113"/>
                  </a:lnTo>
                  <a:lnTo>
                    <a:pt x="36" y="131"/>
                  </a:lnTo>
                  <a:lnTo>
                    <a:pt x="40" y="142"/>
                  </a:lnTo>
                  <a:lnTo>
                    <a:pt x="47" y="156"/>
                  </a:lnTo>
                  <a:lnTo>
                    <a:pt x="58" y="164"/>
                  </a:lnTo>
                  <a:lnTo>
                    <a:pt x="69" y="171"/>
                  </a:lnTo>
                  <a:lnTo>
                    <a:pt x="80" y="178"/>
                  </a:lnTo>
                  <a:lnTo>
                    <a:pt x="94" y="178"/>
                  </a:lnTo>
                  <a:lnTo>
                    <a:pt x="102" y="178"/>
                  </a:lnTo>
                  <a:lnTo>
                    <a:pt x="112" y="175"/>
                  </a:lnTo>
                  <a:lnTo>
                    <a:pt x="120" y="171"/>
                  </a:lnTo>
                  <a:lnTo>
                    <a:pt x="127" y="167"/>
                  </a:lnTo>
                  <a:lnTo>
                    <a:pt x="138" y="153"/>
                  </a:lnTo>
                  <a:lnTo>
                    <a:pt x="145" y="138"/>
                  </a:lnTo>
                  <a:lnTo>
                    <a:pt x="156" y="142"/>
                  </a:lnTo>
                  <a:lnTo>
                    <a:pt x="149" y="160"/>
                  </a:lnTo>
                  <a:lnTo>
                    <a:pt x="138" y="171"/>
                  </a:lnTo>
                  <a:lnTo>
                    <a:pt x="127" y="182"/>
                  </a:lnTo>
                  <a:lnTo>
                    <a:pt x="112" y="189"/>
                  </a:lnTo>
                  <a:lnTo>
                    <a:pt x="98" y="193"/>
                  </a:lnTo>
                  <a:lnTo>
                    <a:pt x="83" y="193"/>
                  </a:lnTo>
                  <a:lnTo>
                    <a:pt x="65" y="193"/>
                  </a:lnTo>
                  <a:lnTo>
                    <a:pt x="51" y="185"/>
                  </a:lnTo>
                  <a:lnTo>
                    <a:pt x="36" y="178"/>
                  </a:lnTo>
                  <a:lnTo>
                    <a:pt x="25" y="167"/>
                  </a:lnTo>
                  <a:lnTo>
                    <a:pt x="14" y="153"/>
                  </a:lnTo>
                  <a:lnTo>
                    <a:pt x="7" y="138"/>
                  </a:lnTo>
                  <a:lnTo>
                    <a:pt x="0" y="120"/>
                  </a:lnTo>
                  <a:lnTo>
                    <a:pt x="0" y="98"/>
                  </a:lnTo>
                  <a:lnTo>
                    <a:pt x="0" y="76"/>
                  </a:lnTo>
                  <a:lnTo>
                    <a:pt x="7" y="58"/>
                  </a:lnTo>
                  <a:lnTo>
                    <a:pt x="14" y="44"/>
                  </a:lnTo>
                  <a:lnTo>
                    <a:pt x="25" y="29"/>
                  </a:lnTo>
                  <a:lnTo>
                    <a:pt x="36" y="14"/>
                  </a:lnTo>
                  <a:lnTo>
                    <a:pt x="54" y="7"/>
                  </a:lnTo>
                  <a:lnTo>
                    <a:pt x="69" y="4"/>
                  </a:lnTo>
                  <a:lnTo>
                    <a:pt x="87"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89028" name="Freeform 260"/>
            <p:cNvSpPr>
              <a:spLocks noEditPoints="1"/>
            </p:cNvSpPr>
            <p:nvPr/>
          </p:nvSpPr>
          <p:spPr bwMode="auto">
            <a:xfrm>
              <a:off x="8507" y="7292"/>
              <a:ext cx="123" cy="135"/>
            </a:xfrm>
            <a:custGeom>
              <a:avLst/>
              <a:gdLst/>
              <a:ahLst/>
              <a:cxnLst>
                <a:cxn ang="0">
                  <a:pos x="61" y="7"/>
                </a:cxn>
                <a:cxn ang="0">
                  <a:pos x="51" y="11"/>
                </a:cxn>
                <a:cxn ang="0">
                  <a:pos x="43" y="15"/>
                </a:cxn>
                <a:cxn ang="0">
                  <a:pos x="36" y="18"/>
                </a:cxn>
                <a:cxn ang="0">
                  <a:pos x="32" y="29"/>
                </a:cxn>
                <a:cxn ang="0">
                  <a:pos x="29" y="37"/>
                </a:cxn>
                <a:cxn ang="0">
                  <a:pos x="25" y="44"/>
                </a:cxn>
                <a:cxn ang="0">
                  <a:pos x="25" y="66"/>
                </a:cxn>
                <a:cxn ang="0">
                  <a:pos x="25" y="77"/>
                </a:cxn>
                <a:cxn ang="0">
                  <a:pos x="25" y="87"/>
                </a:cxn>
                <a:cxn ang="0">
                  <a:pos x="29" y="98"/>
                </a:cxn>
                <a:cxn ang="0">
                  <a:pos x="32" y="106"/>
                </a:cxn>
                <a:cxn ang="0">
                  <a:pos x="40" y="113"/>
                </a:cxn>
                <a:cxn ang="0">
                  <a:pos x="43" y="120"/>
                </a:cxn>
                <a:cxn ang="0">
                  <a:pos x="51" y="124"/>
                </a:cxn>
                <a:cxn ang="0">
                  <a:pos x="61" y="124"/>
                </a:cxn>
                <a:cxn ang="0">
                  <a:pos x="72" y="124"/>
                </a:cxn>
                <a:cxn ang="0">
                  <a:pos x="80" y="117"/>
                </a:cxn>
                <a:cxn ang="0">
                  <a:pos x="87" y="109"/>
                </a:cxn>
                <a:cxn ang="0">
                  <a:pos x="91" y="98"/>
                </a:cxn>
                <a:cxn ang="0">
                  <a:pos x="94" y="84"/>
                </a:cxn>
                <a:cxn ang="0">
                  <a:pos x="98" y="66"/>
                </a:cxn>
                <a:cxn ang="0">
                  <a:pos x="94" y="44"/>
                </a:cxn>
                <a:cxn ang="0">
                  <a:pos x="91" y="37"/>
                </a:cxn>
                <a:cxn ang="0">
                  <a:pos x="87" y="26"/>
                </a:cxn>
                <a:cxn ang="0">
                  <a:pos x="83" y="18"/>
                </a:cxn>
                <a:cxn ang="0">
                  <a:pos x="76" y="15"/>
                </a:cxn>
                <a:cxn ang="0">
                  <a:pos x="69" y="11"/>
                </a:cxn>
                <a:cxn ang="0">
                  <a:pos x="61" y="7"/>
                </a:cxn>
                <a:cxn ang="0">
                  <a:pos x="61" y="0"/>
                </a:cxn>
                <a:cxn ang="0">
                  <a:pos x="80" y="0"/>
                </a:cxn>
                <a:cxn ang="0">
                  <a:pos x="94" y="7"/>
                </a:cxn>
                <a:cxn ang="0">
                  <a:pos x="105" y="18"/>
                </a:cxn>
                <a:cxn ang="0">
                  <a:pos x="116" y="29"/>
                </a:cxn>
                <a:cxn ang="0">
                  <a:pos x="120" y="47"/>
                </a:cxn>
                <a:cxn ang="0">
                  <a:pos x="123" y="66"/>
                </a:cxn>
                <a:cxn ang="0">
                  <a:pos x="123" y="80"/>
                </a:cxn>
                <a:cxn ang="0">
                  <a:pos x="120" y="91"/>
                </a:cxn>
                <a:cxn ang="0">
                  <a:pos x="112" y="106"/>
                </a:cxn>
                <a:cxn ang="0">
                  <a:pos x="105" y="113"/>
                </a:cxn>
                <a:cxn ang="0">
                  <a:pos x="98" y="124"/>
                </a:cxn>
                <a:cxn ang="0">
                  <a:pos x="87" y="131"/>
                </a:cxn>
                <a:cxn ang="0">
                  <a:pos x="72" y="135"/>
                </a:cxn>
                <a:cxn ang="0">
                  <a:pos x="58" y="135"/>
                </a:cxn>
                <a:cxn ang="0">
                  <a:pos x="47" y="135"/>
                </a:cxn>
                <a:cxn ang="0">
                  <a:pos x="36" y="131"/>
                </a:cxn>
                <a:cxn ang="0">
                  <a:pos x="25" y="124"/>
                </a:cxn>
                <a:cxn ang="0">
                  <a:pos x="18" y="117"/>
                </a:cxn>
                <a:cxn ang="0">
                  <a:pos x="11" y="106"/>
                </a:cxn>
                <a:cxn ang="0">
                  <a:pos x="3" y="95"/>
                </a:cxn>
                <a:cxn ang="0">
                  <a:pos x="0" y="84"/>
                </a:cxn>
                <a:cxn ang="0">
                  <a:pos x="0" y="66"/>
                </a:cxn>
                <a:cxn ang="0">
                  <a:pos x="0" y="47"/>
                </a:cxn>
                <a:cxn ang="0">
                  <a:pos x="7" y="33"/>
                </a:cxn>
                <a:cxn ang="0">
                  <a:pos x="14" y="18"/>
                </a:cxn>
                <a:cxn ang="0">
                  <a:pos x="29" y="7"/>
                </a:cxn>
                <a:cxn ang="0">
                  <a:pos x="43" y="0"/>
                </a:cxn>
                <a:cxn ang="0">
                  <a:pos x="61" y="0"/>
                </a:cxn>
              </a:cxnLst>
              <a:rect l="0" t="0" r="r" b="b"/>
              <a:pathLst>
                <a:path w="123" h="135">
                  <a:moveTo>
                    <a:pt x="61" y="7"/>
                  </a:moveTo>
                  <a:lnTo>
                    <a:pt x="51" y="11"/>
                  </a:lnTo>
                  <a:lnTo>
                    <a:pt x="43" y="15"/>
                  </a:lnTo>
                  <a:lnTo>
                    <a:pt x="36" y="18"/>
                  </a:lnTo>
                  <a:lnTo>
                    <a:pt x="32" y="29"/>
                  </a:lnTo>
                  <a:lnTo>
                    <a:pt x="29" y="37"/>
                  </a:lnTo>
                  <a:lnTo>
                    <a:pt x="25" y="44"/>
                  </a:lnTo>
                  <a:lnTo>
                    <a:pt x="25" y="66"/>
                  </a:lnTo>
                  <a:lnTo>
                    <a:pt x="25" y="77"/>
                  </a:lnTo>
                  <a:lnTo>
                    <a:pt x="25" y="87"/>
                  </a:lnTo>
                  <a:lnTo>
                    <a:pt x="29" y="98"/>
                  </a:lnTo>
                  <a:lnTo>
                    <a:pt x="32" y="106"/>
                  </a:lnTo>
                  <a:lnTo>
                    <a:pt x="40" y="113"/>
                  </a:lnTo>
                  <a:lnTo>
                    <a:pt x="43" y="120"/>
                  </a:lnTo>
                  <a:lnTo>
                    <a:pt x="51" y="124"/>
                  </a:lnTo>
                  <a:lnTo>
                    <a:pt x="61" y="124"/>
                  </a:lnTo>
                  <a:lnTo>
                    <a:pt x="72" y="124"/>
                  </a:lnTo>
                  <a:lnTo>
                    <a:pt x="80" y="117"/>
                  </a:lnTo>
                  <a:lnTo>
                    <a:pt x="87" y="109"/>
                  </a:lnTo>
                  <a:lnTo>
                    <a:pt x="91" y="98"/>
                  </a:lnTo>
                  <a:lnTo>
                    <a:pt x="94" y="84"/>
                  </a:lnTo>
                  <a:lnTo>
                    <a:pt x="98" y="66"/>
                  </a:lnTo>
                  <a:lnTo>
                    <a:pt x="94" y="44"/>
                  </a:lnTo>
                  <a:lnTo>
                    <a:pt x="91" y="37"/>
                  </a:lnTo>
                  <a:lnTo>
                    <a:pt x="87" y="26"/>
                  </a:lnTo>
                  <a:lnTo>
                    <a:pt x="83" y="18"/>
                  </a:lnTo>
                  <a:lnTo>
                    <a:pt x="76" y="15"/>
                  </a:lnTo>
                  <a:lnTo>
                    <a:pt x="69" y="11"/>
                  </a:lnTo>
                  <a:lnTo>
                    <a:pt x="61" y="7"/>
                  </a:lnTo>
                  <a:close/>
                  <a:moveTo>
                    <a:pt x="61" y="0"/>
                  </a:moveTo>
                  <a:lnTo>
                    <a:pt x="80" y="0"/>
                  </a:lnTo>
                  <a:lnTo>
                    <a:pt x="94" y="7"/>
                  </a:lnTo>
                  <a:lnTo>
                    <a:pt x="105" y="18"/>
                  </a:lnTo>
                  <a:lnTo>
                    <a:pt x="116" y="29"/>
                  </a:lnTo>
                  <a:lnTo>
                    <a:pt x="120" y="47"/>
                  </a:lnTo>
                  <a:lnTo>
                    <a:pt x="123" y="66"/>
                  </a:lnTo>
                  <a:lnTo>
                    <a:pt x="123" y="80"/>
                  </a:lnTo>
                  <a:lnTo>
                    <a:pt x="120" y="91"/>
                  </a:lnTo>
                  <a:lnTo>
                    <a:pt x="112" y="106"/>
                  </a:lnTo>
                  <a:lnTo>
                    <a:pt x="105" y="113"/>
                  </a:lnTo>
                  <a:lnTo>
                    <a:pt x="98" y="124"/>
                  </a:lnTo>
                  <a:lnTo>
                    <a:pt x="87" y="131"/>
                  </a:lnTo>
                  <a:lnTo>
                    <a:pt x="72" y="135"/>
                  </a:lnTo>
                  <a:lnTo>
                    <a:pt x="58" y="135"/>
                  </a:lnTo>
                  <a:lnTo>
                    <a:pt x="47" y="135"/>
                  </a:lnTo>
                  <a:lnTo>
                    <a:pt x="36" y="131"/>
                  </a:lnTo>
                  <a:lnTo>
                    <a:pt x="25" y="124"/>
                  </a:lnTo>
                  <a:lnTo>
                    <a:pt x="18" y="117"/>
                  </a:lnTo>
                  <a:lnTo>
                    <a:pt x="11" y="106"/>
                  </a:lnTo>
                  <a:lnTo>
                    <a:pt x="3" y="95"/>
                  </a:lnTo>
                  <a:lnTo>
                    <a:pt x="0" y="84"/>
                  </a:lnTo>
                  <a:lnTo>
                    <a:pt x="0" y="66"/>
                  </a:lnTo>
                  <a:lnTo>
                    <a:pt x="0" y="47"/>
                  </a:lnTo>
                  <a:lnTo>
                    <a:pt x="7" y="33"/>
                  </a:lnTo>
                  <a:lnTo>
                    <a:pt x="14" y="18"/>
                  </a:lnTo>
                  <a:lnTo>
                    <a:pt x="29" y="7"/>
                  </a:lnTo>
                  <a:lnTo>
                    <a:pt x="43" y="0"/>
                  </a:lnTo>
                  <a:lnTo>
                    <a:pt x="61"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89029" name="Freeform 261"/>
            <p:cNvSpPr>
              <a:spLocks/>
            </p:cNvSpPr>
            <p:nvPr/>
          </p:nvSpPr>
          <p:spPr bwMode="auto">
            <a:xfrm>
              <a:off x="8641" y="7223"/>
              <a:ext cx="66" cy="200"/>
            </a:xfrm>
            <a:custGeom>
              <a:avLst/>
              <a:gdLst/>
              <a:ahLst/>
              <a:cxnLst>
                <a:cxn ang="0">
                  <a:pos x="47" y="0"/>
                </a:cxn>
                <a:cxn ang="0">
                  <a:pos x="47" y="0"/>
                </a:cxn>
                <a:cxn ang="0">
                  <a:pos x="47" y="178"/>
                </a:cxn>
                <a:cxn ang="0">
                  <a:pos x="51" y="186"/>
                </a:cxn>
                <a:cxn ang="0">
                  <a:pos x="55" y="189"/>
                </a:cxn>
                <a:cxn ang="0">
                  <a:pos x="62" y="189"/>
                </a:cxn>
                <a:cxn ang="0">
                  <a:pos x="66" y="193"/>
                </a:cxn>
                <a:cxn ang="0">
                  <a:pos x="66" y="200"/>
                </a:cxn>
                <a:cxn ang="0">
                  <a:pos x="4" y="200"/>
                </a:cxn>
                <a:cxn ang="0">
                  <a:pos x="4" y="193"/>
                </a:cxn>
                <a:cxn ang="0">
                  <a:pos x="11" y="189"/>
                </a:cxn>
                <a:cxn ang="0">
                  <a:pos x="18" y="189"/>
                </a:cxn>
                <a:cxn ang="0">
                  <a:pos x="18" y="189"/>
                </a:cxn>
                <a:cxn ang="0">
                  <a:pos x="22" y="186"/>
                </a:cxn>
                <a:cxn ang="0">
                  <a:pos x="26" y="178"/>
                </a:cxn>
                <a:cxn ang="0">
                  <a:pos x="26" y="29"/>
                </a:cxn>
                <a:cxn ang="0">
                  <a:pos x="22" y="22"/>
                </a:cxn>
                <a:cxn ang="0">
                  <a:pos x="18" y="15"/>
                </a:cxn>
                <a:cxn ang="0">
                  <a:pos x="15" y="15"/>
                </a:cxn>
                <a:cxn ang="0">
                  <a:pos x="7" y="11"/>
                </a:cxn>
                <a:cxn ang="0">
                  <a:pos x="0" y="11"/>
                </a:cxn>
                <a:cxn ang="0">
                  <a:pos x="0" y="0"/>
                </a:cxn>
                <a:cxn ang="0">
                  <a:pos x="47" y="0"/>
                </a:cxn>
              </a:cxnLst>
              <a:rect l="0" t="0" r="r" b="b"/>
              <a:pathLst>
                <a:path w="66" h="200">
                  <a:moveTo>
                    <a:pt x="47" y="0"/>
                  </a:moveTo>
                  <a:lnTo>
                    <a:pt x="47" y="0"/>
                  </a:lnTo>
                  <a:lnTo>
                    <a:pt x="47" y="178"/>
                  </a:lnTo>
                  <a:lnTo>
                    <a:pt x="51" y="186"/>
                  </a:lnTo>
                  <a:lnTo>
                    <a:pt x="55" y="189"/>
                  </a:lnTo>
                  <a:lnTo>
                    <a:pt x="62" y="189"/>
                  </a:lnTo>
                  <a:lnTo>
                    <a:pt x="66" y="193"/>
                  </a:lnTo>
                  <a:lnTo>
                    <a:pt x="66" y="200"/>
                  </a:lnTo>
                  <a:lnTo>
                    <a:pt x="4" y="200"/>
                  </a:lnTo>
                  <a:lnTo>
                    <a:pt x="4" y="193"/>
                  </a:lnTo>
                  <a:lnTo>
                    <a:pt x="11" y="189"/>
                  </a:lnTo>
                  <a:lnTo>
                    <a:pt x="18" y="189"/>
                  </a:lnTo>
                  <a:lnTo>
                    <a:pt x="18" y="189"/>
                  </a:lnTo>
                  <a:lnTo>
                    <a:pt x="22" y="186"/>
                  </a:lnTo>
                  <a:lnTo>
                    <a:pt x="26" y="178"/>
                  </a:lnTo>
                  <a:lnTo>
                    <a:pt x="26" y="29"/>
                  </a:lnTo>
                  <a:lnTo>
                    <a:pt x="22" y="22"/>
                  </a:lnTo>
                  <a:lnTo>
                    <a:pt x="18" y="15"/>
                  </a:lnTo>
                  <a:lnTo>
                    <a:pt x="15" y="15"/>
                  </a:lnTo>
                  <a:lnTo>
                    <a:pt x="7" y="11"/>
                  </a:lnTo>
                  <a:lnTo>
                    <a:pt x="0" y="11"/>
                  </a:lnTo>
                  <a:lnTo>
                    <a:pt x="0" y="0"/>
                  </a:lnTo>
                  <a:lnTo>
                    <a:pt x="47"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89030" name="Freeform 262"/>
            <p:cNvSpPr>
              <a:spLocks noEditPoints="1"/>
            </p:cNvSpPr>
            <p:nvPr/>
          </p:nvSpPr>
          <p:spPr bwMode="auto">
            <a:xfrm>
              <a:off x="8725" y="7292"/>
              <a:ext cx="123" cy="135"/>
            </a:xfrm>
            <a:custGeom>
              <a:avLst/>
              <a:gdLst/>
              <a:ahLst/>
              <a:cxnLst>
                <a:cxn ang="0">
                  <a:pos x="62" y="7"/>
                </a:cxn>
                <a:cxn ang="0">
                  <a:pos x="54" y="11"/>
                </a:cxn>
                <a:cxn ang="0">
                  <a:pos x="43" y="15"/>
                </a:cxn>
                <a:cxn ang="0">
                  <a:pos x="40" y="18"/>
                </a:cxn>
                <a:cxn ang="0">
                  <a:pos x="33" y="29"/>
                </a:cxn>
                <a:cxn ang="0">
                  <a:pos x="29" y="37"/>
                </a:cxn>
                <a:cxn ang="0">
                  <a:pos x="29" y="44"/>
                </a:cxn>
                <a:cxn ang="0">
                  <a:pos x="25" y="66"/>
                </a:cxn>
                <a:cxn ang="0">
                  <a:pos x="25" y="77"/>
                </a:cxn>
                <a:cxn ang="0">
                  <a:pos x="29" y="87"/>
                </a:cxn>
                <a:cxn ang="0">
                  <a:pos x="33" y="98"/>
                </a:cxn>
                <a:cxn ang="0">
                  <a:pos x="36" y="106"/>
                </a:cxn>
                <a:cxn ang="0">
                  <a:pos x="40" y="113"/>
                </a:cxn>
                <a:cxn ang="0">
                  <a:pos x="47" y="120"/>
                </a:cxn>
                <a:cxn ang="0">
                  <a:pos x="54" y="124"/>
                </a:cxn>
                <a:cxn ang="0">
                  <a:pos x="62" y="124"/>
                </a:cxn>
                <a:cxn ang="0">
                  <a:pos x="73" y="124"/>
                </a:cxn>
                <a:cxn ang="0">
                  <a:pos x="80" y="117"/>
                </a:cxn>
                <a:cxn ang="0">
                  <a:pos x="87" y="109"/>
                </a:cxn>
                <a:cxn ang="0">
                  <a:pos x="94" y="98"/>
                </a:cxn>
                <a:cxn ang="0">
                  <a:pos x="98" y="84"/>
                </a:cxn>
                <a:cxn ang="0">
                  <a:pos x="98" y="66"/>
                </a:cxn>
                <a:cxn ang="0">
                  <a:pos x="94" y="44"/>
                </a:cxn>
                <a:cxn ang="0">
                  <a:pos x="94" y="37"/>
                </a:cxn>
                <a:cxn ang="0">
                  <a:pos x="91" y="26"/>
                </a:cxn>
                <a:cxn ang="0">
                  <a:pos x="83" y="18"/>
                </a:cxn>
                <a:cxn ang="0">
                  <a:pos x="80" y="15"/>
                </a:cxn>
                <a:cxn ang="0">
                  <a:pos x="73" y="11"/>
                </a:cxn>
                <a:cxn ang="0">
                  <a:pos x="62" y="7"/>
                </a:cxn>
                <a:cxn ang="0">
                  <a:pos x="62" y="0"/>
                </a:cxn>
                <a:cxn ang="0">
                  <a:pos x="80" y="0"/>
                </a:cxn>
                <a:cxn ang="0">
                  <a:pos x="94" y="7"/>
                </a:cxn>
                <a:cxn ang="0">
                  <a:pos x="105" y="18"/>
                </a:cxn>
                <a:cxn ang="0">
                  <a:pos x="116" y="29"/>
                </a:cxn>
                <a:cxn ang="0">
                  <a:pos x="123" y="47"/>
                </a:cxn>
                <a:cxn ang="0">
                  <a:pos x="123" y="66"/>
                </a:cxn>
                <a:cxn ang="0">
                  <a:pos x="123" y="80"/>
                </a:cxn>
                <a:cxn ang="0">
                  <a:pos x="120" y="91"/>
                </a:cxn>
                <a:cxn ang="0">
                  <a:pos x="116" y="106"/>
                </a:cxn>
                <a:cxn ang="0">
                  <a:pos x="109" y="113"/>
                </a:cxn>
                <a:cxn ang="0">
                  <a:pos x="98" y="124"/>
                </a:cxn>
                <a:cxn ang="0">
                  <a:pos x="87" y="131"/>
                </a:cxn>
                <a:cxn ang="0">
                  <a:pos x="76" y="135"/>
                </a:cxn>
                <a:cxn ang="0">
                  <a:pos x="62" y="135"/>
                </a:cxn>
                <a:cxn ang="0">
                  <a:pos x="47" y="135"/>
                </a:cxn>
                <a:cxn ang="0">
                  <a:pos x="36" y="131"/>
                </a:cxn>
                <a:cxn ang="0">
                  <a:pos x="25" y="124"/>
                </a:cxn>
                <a:cxn ang="0">
                  <a:pos x="18" y="117"/>
                </a:cxn>
                <a:cxn ang="0">
                  <a:pos x="11" y="106"/>
                </a:cxn>
                <a:cxn ang="0">
                  <a:pos x="3" y="95"/>
                </a:cxn>
                <a:cxn ang="0">
                  <a:pos x="0" y="84"/>
                </a:cxn>
                <a:cxn ang="0">
                  <a:pos x="0" y="66"/>
                </a:cxn>
                <a:cxn ang="0">
                  <a:pos x="0" y="47"/>
                </a:cxn>
                <a:cxn ang="0">
                  <a:pos x="7" y="33"/>
                </a:cxn>
                <a:cxn ang="0">
                  <a:pos x="18" y="18"/>
                </a:cxn>
                <a:cxn ang="0">
                  <a:pos x="29" y="7"/>
                </a:cxn>
                <a:cxn ang="0">
                  <a:pos x="43" y="0"/>
                </a:cxn>
                <a:cxn ang="0">
                  <a:pos x="62" y="0"/>
                </a:cxn>
              </a:cxnLst>
              <a:rect l="0" t="0" r="r" b="b"/>
              <a:pathLst>
                <a:path w="123" h="135">
                  <a:moveTo>
                    <a:pt x="62" y="7"/>
                  </a:moveTo>
                  <a:lnTo>
                    <a:pt x="54" y="11"/>
                  </a:lnTo>
                  <a:lnTo>
                    <a:pt x="43" y="15"/>
                  </a:lnTo>
                  <a:lnTo>
                    <a:pt x="40" y="18"/>
                  </a:lnTo>
                  <a:lnTo>
                    <a:pt x="33" y="29"/>
                  </a:lnTo>
                  <a:lnTo>
                    <a:pt x="29" y="37"/>
                  </a:lnTo>
                  <a:lnTo>
                    <a:pt x="29" y="44"/>
                  </a:lnTo>
                  <a:lnTo>
                    <a:pt x="25" y="66"/>
                  </a:lnTo>
                  <a:lnTo>
                    <a:pt x="25" y="77"/>
                  </a:lnTo>
                  <a:lnTo>
                    <a:pt x="29" y="87"/>
                  </a:lnTo>
                  <a:lnTo>
                    <a:pt x="33" y="98"/>
                  </a:lnTo>
                  <a:lnTo>
                    <a:pt x="36" y="106"/>
                  </a:lnTo>
                  <a:lnTo>
                    <a:pt x="40" y="113"/>
                  </a:lnTo>
                  <a:lnTo>
                    <a:pt x="47" y="120"/>
                  </a:lnTo>
                  <a:lnTo>
                    <a:pt x="54" y="124"/>
                  </a:lnTo>
                  <a:lnTo>
                    <a:pt x="62" y="124"/>
                  </a:lnTo>
                  <a:lnTo>
                    <a:pt x="73" y="124"/>
                  </a:lnTo>
                  <a:lnTo>
                    <a:pt x="80" y="117"/>
                  </a:lnTo>
                  <a:lnTo>
                    <a:pt x="87" y="109"/>
                  </a:lnTo>
                  <a:lnTo>
                    <a:pt x="94" y="98"/>
                  </a:lnTo>
                  <a:lnTo>
                    <a:pt x="98" y="84"/>
                  </a:lnTo>
                  <a:lnTo>
                    <a:pt x="98" y="66"/>
                  </a:lnTo>
                  <a:lnTo>
                    <a:pt x="94" y="44"/>
                  </a:lnTo>
                  <a:lnTo>
                    <a:pt x="94" y="37"/>
                  </a:lnTo>
                  <a:lnTo>
                    <a:pt x="91" y="26"/>
                  </a:lnTo>
                  <a:lnTo>
                    <a:pt x="83" y="18"/>
                  </a:lnTo>
                  <a:lnTo>
                    <a:pt x="80" y="15"/>
                  </a:lnTo>
                  <a:lnTo>
                    <a:pt x="73" y="11"/>
                  </a:lnTo>
                  <a:lnTo>
                    <a:pt x="62" y="7"/>
                  </a:lnTo>
                  <a:close/>
                  <a:moveTo>
                    <a:pt x="62" y="0"/>
                  </a:moveTo>
                  <a:lnTo>
                    <a:pt x="80" y="0"/>
                  </a:lnTo>
                  <a:lnTo>
                    <a:pt x="94" y="7"/>
                  </a:lnTo>
                  <a:lnTo>
                    <a:pt x="105" y="18"/>
                  </a:lnTo>
                  <a:lnTo>
                    <a:pt x="116" y="29"/>
                  </a:lnTo>
                  <a:lnTo>
                    <a:pt x="123" y="47"/>
                  </a:lnTo>
                  <a:lnTo>
                    <a:pt x="123" y="66"/>
                  </a:lnTo>
                  <a:lnTo>
                    <a:pt x="123" y="80"/>
                  </a:lnTo>
                  <a:lnTo>
                    <a:pt x="120" y="91"/>
                  </a:lnTo>
                  <a:lnTo>
                    <a:pt x="116" y="106"/>
                  </a:lnTo>
                  <a:lnTo>
                    <a:pt x="109" y="113"/>
                  </a:lnTo>
                  <a:lnTo>
                    <a:pt x="98" y="124"/>
                  </a:lnTo>
                  <a:lnTo>
                    <a:pt x="87" y="131"/>
                  </a:lnTo>
                  <a:lnTo>
                    <a:pt x="76" y="135"/>
                  </a:lnTo>
                  <a:lnTo>
                    <a:pt x="62" y="135"/>
                  </a:lnTo>
                  <a:lnTo>
                    <a:pt x="47" y="135"/>
                  </a:lnTo>
                  <a:lnTo>
                    <a:pt x="36" y="131"/>
                  </a:lnTo>
                  <a:lnTo>
                    <a:pt x="25" y="124"/>
                  </a:lnTo>
                  <a:lnTo>
                    <a:pt x="18" y="117"/>
                  </a:lnTo>
                  <a:lnTo>
                    <a:pt x="11" y="106"/>
                  </a:lnTo>
                  <a:lnTo>
                    <a:pt x="3" y="95"/>
                  </a:lnTo>
                  <a:lnTo>
                    <a:pt x="0" y="84"/>
                  </a:lnTo>
                  <a:lnTo>
                    <a:pt x="0" y="66"/>
                  </a:lnTo>
                  <a:lnTo>
                    <a:pt x="0" y="47"/>
                  </a:lnTo>
                  <a:lnTo>
                    <a:pt x="7" y="33"/>
                  </a:lnTo>
                  <a:lnTo>
                    <a:pt x="18" y="18"/>
                  </a:lnTo>
                  <a:lnTo>
                    <a:pt x="29" y="7"/>
                  </a:lnTo>
                  <a:lnTo>
                    <a:pt x="43" y="0"/>
                  </a:lnTo>
                  <a:lnTo>
                    <a:pt x="62"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89031" name="Freeform 263"/>
            <p:cNvSpPr>
              <a:spLocks/>
            </p:cNvSpPr>
            <p:nvPr/>
          </p:nvSpPr>
          <p:spPr bwMode="auto">
            <a:xfrm>
              <a:off x="8867" y="7292"/>
              <a:ext cx="141" cy="131"/>
            </a:xfrm>
            <a:custGeom>
              <a:avLst/>
              <a:gdLst/>
              <a:ahLst/>
              <a:cxnLst>
                <a:cxn ang="0">
                  <a:pos x="87" y="0"/>
                </a:cxn>
                <a:cxn ang="0">
                  <a:pos x="98" y="0"/>
                </a:cxn>
                <a:cxn ang="0">
                  <a:pos x="109" y="4"/>
                </a:cxn>
                <a:cxn ang="0">
                  <a:pos x="116" y="11"/>
                </a:cxn>
                <a:cxn ang="0">
                  <a:pos x="120" y="18"/>
                </a:cxn>
                <a:cxn ang="0">
                  <a:pos x="123" y="29"/>
                </a:cxn>
                <a:cxn ang="0">
                  <a:pos x="123" y="40"/>
                </a:cxn>
                <a:cxn ang="0">
                  <a:pos x="123" y="109"/>
                </a:cxn>
                <a:cxn ang="0">
                  <a:pos x="123" y="117"/>
                </a:cxn>
                <a:cxn ang="0">
                  <a:pos x="131" y="120"/>
                </a:cxn>
                <a:cxn ang="0">
                  <a:pos x="134" y="120"/>
                </a:cxn>
                <a:cxn ang="0">
                  <a:pos x="141" y="124"/>
                </a:cxn>
                <a:cxn ang="0">
                  <a:pos x="141" y="131"/>
                </a:cxn>
                <a:cxn ang="0">
                  <a:pos x="80" y="131"/>
                </a:cxn>
                <a:cxn ang="0">
                  <a:pos x="80" y="124"/>
                </a:cxn>
                <a:cxn ang="0">
                  <a:pos x="87" y="120"/>
                </a:cxn>
                <a:cxn ang="0">
                  <a:pos x="91" y="120"/>
                </a:cxn>
                <a:cxn ang="0">
                  <a:pos x="94" y="120"/>
                </a:cxn>
                <a:cxn ang="0">
                  <a:pos x="98" y="117"/>
                </a:cxn>
                <a:cxn ang="0">
                  <a:pos x="98" y="109"/>
                </a:cxn>
                <a:cxn ang="0">
                  <a:pos x="98" y="44"/>
                </a:cxn>
                <a:cxn ang="0">
                  <a:pos x="98" y="33"/>
                </a:cxn>
                <a:cxn ang="0">
                  <a:pos x="94" y="22"/>
                </a:cxn>
                <a:cxn ang="0">
                  <a:pos x="87" y="18"/>
                </a:cxn>
                <a:cxn ang="0">
                  <a:pos x="76" y="15"/>
                </a:cxn>
                <a:cxn ang="0">
                  <a:pos x="65" y="18"/>
                </a:cxn>
                <a:cxn ang="0">
                  <a:pos x="54" y="22"/>
                </a:cxn>
                <a:cxn ang="0">
                  <a:pos x="47" y="29"/>
                </a:cxn>
                <a:cxn ang="0">
                  <a:pos x="43" y="33"/>
                </a:cxn>
                <a:cxn ang="0">
                  <a:pos x="43" y="109"/>
                </a:cxn>
                <a:cxn ang="0">
                  <a:pos x="47" y="117"/>
                </a:cxn>
                <a:cxn ang="0">
                  <a:pos x="51" y="120"/>
                </a:cxn>
                <a:cxn ang="0">
                  <a:pos x="58" y="120"/>
                </a:cxn>
                <a:cxn ang="0">
                  <a:pos x="65" y="124"/>
                </a:cxn>
                <a:cxn ang="0">
                  <a:pos x="65" y="131"/>
                </a:cxn>
                <a:cxn ang="0">
                  <a:pos x="0" y="131"/>
                </a:cxn>
                <a:cxn ang="0">
                  <a:pos x="0" y="124"/>
                </a:cxn>
                <a:cxn ang="0">
                  <a:pos x="7" y="120"/>
                </a:cxn>
                <a:cxn ang="0">
                  <a:pos x="14" y="120"/>
                </a:cxn>
                <a:cxn ang="0">
                  <a:pos x="14" y="120"/>
                </a:cxn>
                <a:cxn ang="0">
                  <a:pos x="18" y="117"/>
                </a:cxn>
                <a:cxn ang="0">
                  <a:pos x="18" y="109"/>
                </a:cxn>
                <a:cxn ang="0">
                  <a:pos x="18" y="29"/>
                </a:cxn>
                <a:cxn ang="0">
                  <a:pos x="18" y="22"/>
                </a:cxn>
                <a:cxn ang="0">
                  <a:pos x="14" y="15"/>
                </a:cxn>
                <a:cxn ang="0">
                  <a:pos x="7" y="15"/>
                </a:cxn>
                <a:cxn ang="0">
                  <a:pos x="0" y="11"/>
                </a:cxn>
                <a:cxn ang="0">
                  <a:pos x="0" y="4"/>
                </a:cxn>
                <a:cxn ang="0">
                  <a:pos x="43" y="0"/>
                </a:cxn>
                <a:cxn ang="0">
                  <a:pos x="43" y="4"/>
                </a:cxn>
                <a:cxn ang="0">
                  <a:pos x="43" y="22"/>
                </a:cxn>
                <a:cxn ang="0">
                  <a:pos x="43" y="22"/>
                </a:cxn>
                <a:cxn ang="0">
                  <a:pos x="51" y="15"/>
                </a:cxn>
                <a:cxn ang="0">
                  <a:pos x="61" y="7"/>
                </a:cxn>
                <a:cxn ang="0">
                  <a:pos x="72" y="0"/>
                </a:cxn>
                <a:cxn ang="0">
                  <a:pos x="80" y="0"/>
                </a:cxn>
                <a:cxn ang="0">
                  <a:pos x="87" y="0"/>
                </a:cxn>
              </a:cxnLst>
              <a:rect l="0" t="0" r="r" b="b"/>
              <a:pathLst>
                <a:path w="141" h="131">
                  <a:moveTo>
                    <a:pt x="87" y="0"/>
                  </a:moveTo>
                  <a:lnTo>
                    <a:pt x="98" y="0"/>
                  </a:lnTo>
                  <a:lnTo>
                    <a:pt x="109" y="4"/>
                  </a:lnTo>
                  <a:lnTo>
                    <a:pt x="116" y="11"/>
                  </a:lnTo>
                  <a:lnTo>
                    <a:pt x="120" y="18"/>
                  </a:lnTo>
                  <a:lnTo>
                    <a:pt x="123" y="29"/>
                  </a:lnTo>
                  <a:lnTo>
                    <a:pt x="123" y="40"/>
                  </a:lnTo>
                  <a:lnTo>
                    <a:pt x="123" y="109"/>
                  </a:lnTo>
                  <a:lnTo>
                    <a:pt x="123" y="117"/>
                  </a:lnTo>
                  <a:lnTo>
                    <a:pt x="131" y="120"/>
                  </a:lnTo>
                  <a:lnTo>
                    <a:pt x="134" y="120"/>
                  </a:lnTo>
                  <a:lnTo>
                    <a:pt x="141" y="124"/>
                  </a:lnTo>
                  <a:lnTo>
                    <a:pt x="141" y="131"/>
                  </a:lnTo>
                  <a:lnTo>
                    <a:pt x="80" y="131"/>
                  </a:lnTo>
                  <a:lnTo>
                    <a:pt x="80" y="124"/>
                  </a:lnTo>
                  <a:lnTo>
                    <a:pt x="87" y="120"/>
                  </a:lnTo>
                  <a:lnTo>
                    <a:pt x="91" y="120"/>
                  </a:lnTo>
                  <a:lnTo>
                    <a:pt x="94" y="120"/>
                  </a:lnTo>
                  <a:lnTo>
                    <a:pt x="98" y="117"/>
                  </a:lnTo>
                  <a:lnTo>
                    <a:pt x="98" y="109"/>
                  </a:lnTo>
                  <a:lnTo>
                    <a:pt x="98" y="44"/>
                  </a:lnTo>
                  <a:lnTo>
                    <a:pt x="98" y="33"/>
                  </a:lnTo>
                  <a:lnTo>
                    <a:pt x="94" y="22"/>
                  </a:lnTo>
                  <a:lnTo>
                    <a:pt x="87" y="18"/>
                  </a:lnTo>
                  <a:lnTo>
                    <a:pt x="76" y="15"/>
                  </a:lnTo>
                  <a:lnTo>
                    <a:pt x="65" y="18"/>
                  </a:lnTo>
                  <a:lnTo>
                    <a:pt x="54" y="22"/>
                  </a:lnTo>
                  <a:lnTo>
                    <a:pt x="47" y="29"/>
                  </a:lnTo>
                  <a:lnTo>
                    <a:pt x="43" y="33"/>
                  </a:lnTo>
                  <a:lnTo>
                    <a:pt x="43" y="109"/>
                  </a:lnTo>
                  <a:lnTo>
                    <a:pt x="47" y="117"/>
                  </a:lnTo>
                  <a:lnTo>
                    <a:pt x="51" y="120"/>
                  </a:lnTo>
                  <a:lnTo>
                    <a:pt x="58" y="120"/>
                  </a:lnTo>
                  <a:lnTo>
                    <a:pt x="65" y="124"/>
                  </a:lnTo>
                  <a:lnTo>
                    <a:pt x="65" y="131"/>
                  </a:lnTo>
                  <a:lnTo>
                    <a:pt x="0" y="131"/>
                  </a:lnTo>
                  <a:lnTo>
                    <a:pt x="0" y="124"/>
                  </a:lnTo>
                  <a:lnTo>
                    <a:pt x="7" y="120"/>
                  </a:lnTo>
                  <a:lnTo>
                    <a:pt x="14" y="120"/>
                  </a:lnTo>
                  <a:lnTo>
                    <a:pt x="14" y="120"/>
                  </a:lnTo>
                  <a:lnTo>
                    <a:pt x="18" y="117"/>
                  </a:lnTo>
                  <a:lnTo>
                    <a:pt x="18" y="109"/>
                  </a:lnTo>
                  <a:lnTo>
                    <a:pt x="18" y="29"/>
                  </a:lnTo>
                  <a:lnTo>
                    <a:pt x="18" y="22"/>
                  </a:lnTo>
                  <a:lnTo>
                    <a:pt x="14" y="15"/>
                  </a:lnTo>
                  <a:lnTo>
                    <a:pt x="7" y="15"/>
                  </a:lnTo>
                  <a:lnTo>
                    <a:pt x="0" y="11"/>
                  </a:lnTo>
                  <a:lnTo>
                    <a:pt x="0" y="4"/>
                  </a:lnTo>
                  <a:lnTo>
                    <a:pt x="43" y="0"/>
                  </a:lnTo>
                  <a:lnTo>
                    <a:pt x="43" y="4"/>
                  </a:lnTo>
                  <a:lnTo>
                    <a:pt x="43" y="22"/>
                  </a:lnTo>
                  <a:lnTo>
                    <a:pt x="43" y="22"/>
                  </a:lnTo>
                  <a:lnTo>
                    <a:pt x="51" y="15"/>
                  </a:lnTo>
                  <a:lnTo>
                    <a:pt x="61" y="7"/>
                  </a:lnTo>
                  <a:lnTo>
                    <a:pt x="72" y="0"/>
                  </a:lnTo>
                  <a:lnTo>
                    <a:pt x="80" y="0"/>
                  </a:lnTo>
                  <a:lnTo>
                    <a:pt x="87"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89032" name="Freeform 264"/>
            <p:cNvSpPr>
              <a:spLocks/>
            </p:cNvSpPr>
            <p:nvPr/>
          </p:nvSpPr>
          <p:spPr bwMode="auto">
            <a:xfrm>
              <a:off x="8132" y="8209"/>
              <a:ext cx="127" cy="189"/>
            </a:xfrm>
            <a:custGeom>
              <a:avLst/>
              <a:gdLst/>
              <a:ahLst/>
              <a:cxnLst>
                <a:cxn ang="0">
                  <a:pos x="47" y="0"/>
                </a:cxn>
                <a:cxn ang="0">
                  <a:pos x="127" y="0"/>
                </a:cxn>
                <a:cxn ang="0">
                  <a:pos x="127" y="7"/>
                </a:cxn>
                <a:cxn ang="0">
                  <a:pos x="120" y="7"/>
                </a:cxn>
                <a:cxn ang="0">
                  <a:pos x="109" y="11"/>
                </a:cxn>
                <a:cxn ang="0">
                  <a:pos x="105" y="15"/>
                </a:cxn>
                <a:cxn ang="0">
                  <a:pos x="105" y="15"/>
                </a:cxn>
                <a:cxn ang="0">
                  <a:pos x="102" y="26"/>
                </a:cxn>
                <a:cxn ang="0">
                  <a:pos x="102" y="135"/>
                </a:cxn>
                <a:cxn ang="0">
                  <a:pos x="102" y="142"/>
                </a:cxn>
                <a:cxn ang="0">
                  <a:pos x="98" y="153"/>
                </a:cxn>
                <a:cxn ang="0">
                  <a:pos x="95" y="160"/>
                </a:cxn>
                <a:cxn ang="0">
                  <a:pos x="91" y="167"/>
                </a:cxn>
                <a:cxn ang="0">
                  <a:pos x="80" y="178"/>
                </a:cxn>
                <a:cxn ang="0">
                  <a:pos x="69" y="182"/>
                </a:cxn>
                <a:cxn ang="0">
                  <a:pos x="58" y="186"/>
                </a:cxn>
                <a:cxn ang="0">
                  <a:pos x="47" y="189"/>
                </a:cxn>
                <a:cxn ang="0">
                  <a:pos x="33" y="186"/>
                </a:cxn>
                <a:cxn ang="0">
                  <a:pos x="22" y="182"/>
                </a:cxn>
                <a:cxn ang="0">
                  <a:pos x="11" y="175"/>
                </a:cxn>
                <a:cxn ang="0">
                  <a:pos x="4" y="167"/>
                </a:cxn>
                <a:cxn ang="0">
                  <a:pos x="0" y="157"/>
                </a:cxn>
                <a:cxn ang="0">
                  <a:pos x="0" y="142"/>
                </a:cxn>
                <a:cxn ang="0">
                  <a:pos x="0" y="135"/>
                </a:cxn>
                <a:cxn ang="0">
                  <a:pos x="4" y="127"/>
                </a:cxn>
                <a:cxn ang="0">
                  <a:pos x="11" y="124"/>
                </a:cxn>
                <a:cxn ang="0">
                  <a:pos x="18" y="120"/>
                </a:cxn>
                <a:cxn ang="0">
                  <a:pos x="25" y="124"/>
                </a:cxn>
                <a:cxn ang="0">
                  <a:pos x="29" y="124"/>
                </a:cxn>
                <a:cxn ang="0">
                  <a:pos x="33" y="131"/>
                </a:cxn>
                <a:cxn ang="0">
                  <a:pos x="33" y="138"/>
                </a:cxn>
                <a:cxn ang="0">
                  <a:pos x="33" y="146"/>
                </a:cxn>
                <a:cxn ang="0">
                  <a:pos x="29" y="153"/>
                </a:cxn>
                <a:cxn ang="0">
                  <a:pos x="25" y="160"/>
                </a:cxn>
                <a:cxn ang="0">
                  <a:pos x="22" y="167"/>
                </a:cxn>
                <a:cxn ang="0">
                  <a:pos x="25" y="171"/>
                </a:cxn>
                <a:cxn ang="0">
                  <a:pos x="29" y="175"/>
                </a:cxn>
                <a:cxn ang="0">
                  <a:pos x="36" y="178"/>
                </a:cxn>
                <a:cxn ang="0">
                  <a:pos x="44" y="178"/>
                </a:cxn>
                <a:cxn ang="0">
                  <a:pos x="55" y="178"/>
                </a:cxn>
                <a:cxn ang="0">
                  <a:pos x="62" y="175"/>
                </a:cxn>
                <a:cxn ang="0">
                  <a:pos x="65" y="167"/>
                </a:cxn>
                <a:cxn ang="0">
                  <a:pos x="69" y="160"/>
                </a:cxn>
                <a:cxn ang="0">
                  <a:pos x="73" y="153"/>
                </a:cxn>
                <a:cxn ang="0">
                  <a:pos x="73" y="146"/>
                </a:cxn>
                <a:cxn ang="0">
                  <a:pos x="76" y="124"/>
                </a:cxn>
                <a:cxn ang="0">
                  <a:pos x="76" y="26"/>
                </a:cxn>
                <a:cxn ang="0">
                  <a:pos x="73" y="18"/>
                </a:cxn>
                <a:cxn ang="0">
                  <a:pos x="73" y="15"/>
                </a:cxn>
                <a:cxn ang="0">
                  <a:pos x="65" y="11"/>
                </a:cxn>
                <a:cxn ang="0">
                  <a:pos x="58" y="11"/>
                </a:cxn>
                <a:cxn ang="0">
                  <a:pos x="47" y="7"/>
                </a:cxn>
                <a:cxn ang="0">
                  <a:pos x="47" y="0"/>
                </a:cxn>
              </a:cxnLst>
              <a:rect l="0" t="0" r="r" b="b"/>
              <a:pathLst>
                <a:path w="127" h="189">
                  <a:moveTo>
                    <a:pt x="47" y="0"/>
                  </a:moveTo>
                  <a:lnTo>
                    <a:pt x="127" y="0"/>
                  </a:lnTo>
                  <a:lnTo>
                    <a:pt x="127" y="7"/>
                  </a:lnTo>
                  <a:lnTo>
                    <a:pt x="120" y="7"/>
                  </a:lnTo>
                  <a:lnTo>
                    <a:pt x="109" y="11"/>
                  </a:lnTo>
                  <a:lnTo>
                    <a:pt x="105" y="15"/>
                  </a:lnTo>
                  <a:lnTo>
                    <a:pt x="105" y="15"/>
                  </a:lnTo>
                  <a:lnTo>
                    <a:pt x="102" y="26"/>
                  </a:lnTo>
                  <a:lnTo>
                    <a:pt x="102" y="135"/>
                  </a:lnTo>
                  <a:lnTo>
                    <a:pt x="102" y="142"/>
                  </a:lnTo>
                  <a:lnTo>
                    <a:pt x="98" y="153"/>
                  </a:lnTo>
                  <a:lnTo>
                    <a:pt x="95" y="160"/>
                  </a:lnTo>
                  <a:lnTo>
                    <a:pt x="91" y="167"/>
                  </a:lnTo>
                  <a:lnTo>
                    <a:pt x="80" y="178"/>
                  </a:lnTo>
                  <a:lnTo>
                    <a:pt x="69" y="182"/>
                  </a:lnTo>
                  <a:lnTo>
                    <a:pt x="58" y="186"/>
                  </a:lnTo>
                  <a:lnTo>
                    <a:pt x="47" y="189"/>
                  </a:lnTo>
                  <a:lnTo>
                    <a:pt x="33" y="186"/>
                  </a:lnTo>
                  <a:lnTo>
                    <a:pt x="22" y="182"/>
                  </a:lnTo>
                  <a:lnTo>
                    <a:pt x="11" y="175"/>
                  </a:lnTo>
                  <a:lnTo>
                    <a:pt x="4" y="167"/>
                  </a:lnTo>
                  <a:lnTo>
                    <a:pt x="0" y="157"/>
                  </a:lnTo>
                  <a:lnTo>
                    <a:pt x="0" y="142"/>
                  </a:lnTo>
                  <a:lnTo>
                    <a:pt x="0" y="135"/>
                  </a:lnTo>
                  <a:lnTo>
                    <a:pt x="4" y="127"/>
                  </a:lnTo>
                  <a:lnTo>
                    <a:pt x="11" y="124"/>
                  </a:lnTo>
                  <a:lnTo>
                    <a:pt x="18" y="120"/>
                  </a:lnTo>
                  <a:lnTo>
                    <a:pt x="25" y="124"/>
                  </a:lnTo>
                  <a:lnTo>
                    <a:pt x="29" y="124"/>
                  </a:lnTo>
                  <a:lnTo>
                    <a:pt x="33" y="131"/>
                  </a:lnTo>
                  <a:lnTo>
                    <a:pt x="33" y="138"/>
                  </a:lnTo>
                  <a:lnTo>
                    <a:pt x="33" y="146"/>
                  </a:lnTo>
                  <a:lnTo>
                    <a:pt x="29" y="153"/>
                  </a:lnTo>
                  <a:lnTo>
                    <a:pt x="25" y="160"/>
                  </a:lnTo>
                  <a:lnTo>
                    <a:pt x="22" y="167"/>
                  </a:lnTo>
                  <a:lnTo>
                    <a:pt x="25" y="171"/>
                  </a:lnTo>
                  <a:lnTo>
                    <a:pt x="29" y="175"/>
                  </a:lnTo>
                  <a:lnTo>
                    <a:pt x="36" y="178"/>
                  </a:lnTo>
                  <a:lnTo>
                    <a:pt x="44" y="178"/>
                  </a:lnTo>
                  <a:lnTo>
                    <a:pt x="55" y="178"/>
                  </a:lnTo>
                  <a:lnTo>
                    <a:pt x="62" y="175"/>
                  </a:lnTo>
                  <a:lnTo>
                    <a:pt x="65" y="167"/>
                  </a:lnTo>
                  <a:lnTo>
                    <a:pt x="69" y="160"/>
                  </a:lnTo>
                  <a:lnTo>
                    <a:pt x="73" y="153"/>
                  </a:lnTo>
                  <a:lnTo>
                    <a:pt x="73" y="146"/>
                  </a:lnTo>
                  <a:lnTo>
                    <a:pt x="76" y="124"/>
                  </a:lnTo>
                  <a:lnTo>
                    <a:pt x="76" y="26"/>
                  </a:lnTo>
                  <a:lnTo>
                    <a:pt x="73" y="18"/>
                  </a:lnTo>
                  <a:lnTo>
                    <a:pt x="73" y="15"/>
                  </a:lnTo>
                  <a:lnTo>
                    <a:pt x="65" y="11"/>
                  </a:lnTo>
                  <a:lnTo>
                    <a:pt x="58" y="11"/>
                  </a:lnTo>
                  <a:lnTo>
                    <a:pt x="47" y="7"/>
                  </a:lnTo>
                  <a:lnTo>
                    <a:pt x="47"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89033" name="Freeform 265"/>
            <p:cNvSpPr>
              <a:spLocks noEditPoints="1"/>
            </p:cNvSpPr>
            <p:nvPr/>
          </p:nvSpPr>
          <p:spPr bwMode="auto">
            <a:xfrm>
              <a:off x="8277" y="8260"/>
              <a:ext cx="113" cy="135"/>
            </a:xfrm>
            <a:custGeom>
              <a:avLst/>
              <a:gdLst/>
              <a:ahLst/>
              <a:cxnLst>
                <a:cxn ang="0">
                  <a:pos x="59" y="11"/>
                </a:cxn>
                <a:cxn ang="0">
                  <a:pos x="48" y="11"/>
                </a:cxn>
                <a:cxn ang="0">
                  <a:pos x="40" y="15"/>
                </a:cxn>
                <a:cxn ang="0">
                  <a:pos x="37" y="22"/>
                </a:cxn>
                <a:cxn ang="0">
                  <a:pos x="30" y="29"/>
                </a:cxn>
                <a:cxn ang="0">
                  <a:pos x="26" y="40"/>
                </a:cxn>
                <a:cxn ang="0">
                  <a:pos x="26" y="55"/>
                </a:cxn>
                <a:cxn ang="0">
                  <a:pos x="84" y="55"/>
                </a:cxn>
                <a:cxn ang="0">
                  <a:pos x="84" y="36"/>
                </a:cxn>
                <a:cxn ang="0">
                  <a:pos x="81" y="29"/>
                </a:cxn>
                <a:cxn ang="0">
                  <a:pos x="81" y="26"/>
                </a:cxn>
                <a:cxn ang="0">
                  <a:pos x="77" y="18"/>
                </a:cxn>
                <a:cxn ang="0">
                  <a:pos x="70" y="15"/>
                </a:cxn>
                <a:cxn ang="0">
                  <a:pos x="66" y="11"/>
                </a:cxn>
                <a:cxn ang="0">
                  <a:pos x="59" y="11"/>
                </a:cxn>
                <a:cxn ang="0">
                  <a:pos x="59" y="0"/>
                </a:cxn>
                <a:cxn ang="0">
                  <a:pos x="70" y="0"/>
                </a:cxn>
                <a:cxn ang="0">
                  <a:pos x="81" y="4"/>
                </a:cxn>
                <a:cxn ang="0">
                  <a:pos x="91" y="11"/>
                </a:cxn>
                <a:cxn ang="0">
                  <a:pos x="99" y="18"/>
                </a:cxn>
                <a:cxn ang="0">
                  <a:pos x="102" y="26"/>
                </a:cxn>
                <a:cxn ang="0">
                  <a:pos x="106" y="33"/>
                </a:cxn>
                <a:cxn ang="0">
                  <a:pos x="110" y="44"/>
                </a:cxn>
                <a:cxn ang="0">
                  <a:pos x="110" y="55"/>
                </a:cxn>
                <a:cxn ang="0">
                  <a:pos x="110" y="66"/>
                </a:cxn>
                <a:cxn ang="0">
                  <a:pos x="26" y="66"/>
                </a:cxn>
                <a:cxn ang="0">
                  <a:pos x="26" y="76"/>
                </a:cxn>
                <a:cxn ang="0">
                  <a:pos x="30" y="87"/>
                </a:cxn>
                <a:cxn ang="0">
                  <a:pos x="30" y="98"/>
                </a:cxn>
                <a:cxn ang="0">
                  <a:pos x="37" y="106"/>
                </a:cxn>
                <a:cxn ang="0">
                  <a:pos x="40" y="113"/>
                </a:cxn>
                <a:cxn ang="0">
                  <a:pos x="48" y="116"/>
                </a:cxn>
                <a:cxn ang="0">
                  <a:pos x="59" y="120"/>
                </a:cxn>
                <a:cxn ang="0">
                  <a:pos x="70" y="120"/>
                </a:cxn>
                <a:cxn ang="0">
                  <a:pos x="81" y="120"/>
                </a:cxn>
                <a:cxn ang="0">
                  <a:pos x="88" y="116"/>
                </a:cxn>
                <a:cxn ang="0">
                  <a:pos x="95" y="109"/>
                </a:cxn>
                <a:cxn ang="0">
                  <a:pos x="106" y="95"/>
                </a:cxn>
                <a:cxn ang="0">
                  <a:pos x="113" y="102"/>
                </a:cxn>
                <a:cxn ang="0">
                  <a:pos x="102" y="116"/>
                </a:cxn>
                <a:cxn ang="0">
                  <a:pos x="91" y="127"/>
                </a:cxn>
                <a:cxn ang="0">
                  <a:pos x="77" y="135"/>
                </a:cxn>
                <a:cxn ang="0">
                  <a:pos x="62" y="135"/>
                </a:cxn>
                <a:cxn ang="0">
                  <a:pos x="48" y="135"/>
                </a:cxn>
                <a:cxn ang="0">
                  <a:pos x="33" y="131"/>
                </a:cxn>
                <a:cxn ang="0">
                  <a:pos x="22" y="124"/>
                </a:cxn>
                <a:cxn ang="0">
                  <a:pos x="15" y="116"/>
                </a:cxn>
                <a:cxn ang="0">
                  <a:pos x="8" y="106"/>
                </a:cxn>
                <a:cxn ang="0">
                  <a:pos x="4" y="95"/>
                </a:cxn>
                <a:cxn ang="0">
                  <a:pos x="0" y="80"/>
                </a:cxn>
                <a:cxn ang="0">
                  <a:pos x="0" y="66"/>
                </a:cxn>
                <a:cxn ang="0">
                  <a:pos x="0" y="55"/>
                </a:cxn>
                <a:cxn ang="0">
                  <a:pos x="4" y="44"/>
                </a:cxn>
                <a:cxn ang="0">
                  <a:pos x="8" y="33"/>
                </a:cxn>
                <a:cxn ang="0">
                  <a:pos x="15" y="22"/>
                </a:cxn>
                <a:cxn ang="0">
                  <a:pos x="22" y="11"/>
                </a:cxn>
                <a:cxn ang="0">
                  <a:pos x="33" y="7"/>
                </a:cxn>
                <a:cxn ang="0">
                  <a:pos x="44" y="4"/>
                </a:cxn>
                <a:cxn ang="0">
                  <a:pos x="59" y="0"/>
                </a:cxn>
              </a:cxnLst>
              <a:rect l="0" t="0" r="r" b="b"/>
              <a:pathLst>
                <a:path w="113" h="135">
                  <a:moveTo>
                    <a:pt x="59" y="11"/>
                  </a:moveTo>
                  <a:lnTo>
                    <a:pt x="48" y="11"/>
                  </a:lnTo>
                  <a:lnTo>
                    <a:pt x="40" y="15"/>
                  </a:lnTo>
                  <a:lnTo>
                    <a:pt x="37" y="22"/>
                  </a:lnTo>
                  <a:lnTo>
                    <a:pt x="30" y="29"/>
                  </a:lnTo>
                  <a:lnTo>
                    <a:pt x="26" y="40"/>
                  </a:lnTo>
                  <a:lnTo>
                    <a:pt x="26" y="55"/>
                  </a:lnTo>
                  <a:lnTo>
                    <a:pt x="84" y="55"/>
                  </a:lnTo>
                  <a:lnTo>
                    <a:pt x="84" y="36"/>
                  </a:lnTo>
                  <a:lnTo>
                    <a:pt x="81" y="29"/>
                  </a:lnTo>
                  <a:lnTo>
                    <a:pt x="81" y="26"/>
                  </a:lnTo>
                  <a:lnTo>
                    <a:pt x="77" y="18"/>
                  </a:lnTo>
                  <a:lnTo>
                    <a:pt x="70" y="15"/>
                  </a:lnTo>
                  <a:lnTo>
                    <a:pt x="66" y="11"/>
                  </a:lnTo>
                  <a:lnTo>
                    <a:pt x="59" y="11"/>
                  </a:lnTo>
                  <a:close/>
                  <a:moveTo>
                    <a:pt x="59" y="0"/>
                  </a:moveTo>
                  <a:lnTo>
                    <a:pt x="70" y="0"/>
                  </a:lnTo>
                  <a:lnTo>
                    <a:pt x="81" y="4"/>
                  </a:lnTo>
                  <a:lnTo>
                    <a:pt x="91" y="11"/>
                  </a:lnTo>
                  <a:lnTo>
                    <a:pt x="99" y="18"/>
                  </a:lnTo>
                  <a:lnTo>
                    <a:pt x="102" y="26"/>
                  </a:lnTo>
                  <a:lnTo>
                    <a:pt x="106" y="33"/>
                  </a:lnTo>
                  <a:lnTo>
                    <a:pt x="110" y="44"/>
                  </a:lnTo>
                  <a:lnTo>
                    <a:pt x="110" y="55"/>
                  </a:lnTo>
                  <a:lnTo>
                    <a:pt x="110" y="66"/>
                  </a:lnTo>
                  <a:lnTo>
                    <a:pt x="26" y="66"/>
                  </a:lnTo>
                  <a:lnTo>
                    <a:pt x="26" y="76"/>
                  </a:lnTo>
                  <a:lnTo>
                    <a:pt x="30" y="87"/>
                  </a:lnTo>
                  <a:lnTo>
                    <a:pt x="30" y="98"/>
                  </a:lnTo>
                  <a:lnTo>
                    <a:pt x="37" y="106"/>
                  </a:lnTo>
                  <a:lnTo>
                    <a:pt x="40" y="113"/>
                  </a:lnTo>
                  <a:lnTo>
                    <a:pt x="48" y="116"/>
                  </a:lnTo>
                  <a:lnTo>
                    <a:pt x="59" y="120"/>
                  </a:lnTo>
                  <a:lnTo>
                    <a:pt x="70" y="120"/>
                  </a:lnTo>
                  <a:lnTo>
                    <a:pt x="81" y="120"/>
                  </a:lnTo>
                  <a:lnTo>
                    <a:pt x="88" y="116"/>
                  </a:lnTo>
                  <a:lnTo>
                    <a:pt x="95" y="109"/>
                  </a:lnTo>
                  <a:lnTo>
                    <a:pt x="106" y="95"/>
                  </a:lnTo>
                  <a:lnTo>
                    <a:pt x="113" y="102"/>
                  </a:lnTo>
                  <a:lnTo>
                    <a:pt x="102" y="116"/>
                  </a:lnTo>
                  <a:lnTo>
                    <a:pt x="91" y="127"/>
                  </a:lnTo>
                  <a:lnTo>
                    <a:pt x="77" y="135"/>
                  </a:lnTo>
                  <a:lnTo>
                    <a:pt x="62" y="135"/>
                  </a:lnTo>
                  <a:lnTo>
                    <a:pt x="48" y="135"/>
                  </a:lnTo>
                  <a:lnTo>
                    <a:pt x="33" y="131"/>
                  </a:lnTo>
                  <a:lnTo>
                    <a:pt x="22" y="124"/>
                  </a:lnTo>
                  <a:lnTo>
                    <a:pt x="15" y="116"/>
                  </a:lnTo>
                  <a:lnTo>
                    <a:pt x="8" y="106"/>
                  </a:lnTo>
                  <a:lnTo>
                    <a:pt x="4" y="95"/>
                  </a:lnTo>
                  <a:lnTo>
                    <a:pt x="0" y="80"/>
                  </a:lnTo>
                  <a:lnTo>
                    <a:pt x="0" y="66"/>
                  </a:lnTo>
                  <a:lnTo>
                    <a:pt x="0" y="55"/>
                  </a:lnTo>
                  <a:lnTo>
                    <a:pt x="4" y="44"/>
                  </a:lnTo>
                  <a:lnTo>
                    <a:pt x="8" y="33"/>
                  </a:lnTo>
                  <a:lnTo>
                    <a:pt x="15" y="22"/>
                  </a:lnTo>
                  <a:lnTo>
                    <a:pt x="22" y="11"/>
                  </a:lnTo>
                  <a:lnTo>
                    <a:pt x="33" y="7"/>
                  </a:lnTo>
                  <a:lnTo>
                    <a:pt x="44" y="4"/>
                  </a:lnTo>
                  <a:lnTo>
                    <a:pt x="59"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89034" name="Freeform 266"/>
            <p:cNvSpPr>
              <a:spLocks noEditPoints="1"/>
            </p:cNvSpPr>
            <p:nvPr/>
          </p:nvSpPr>
          <p:spPr bwMode="auto">
            <a:xfrm>
              <a:off x="8376" y="8195"/>
              <a:ext cx="76" cy="254"/>
            </a:xfrm>
            <a:custGeom>
              <a:avLst/>
              <a:gdLst/>
              <a:ahLst/>
              <a:cxnLst>
                <a:cxn ang="0">
                  <a:pos x="72" y="69"/>
                </a:cxn>
                <a:cxn ang="0">
                  <a:pos x="76" y="69"/>
                </a:cxn>
                <a:cxn ang="0">
                  <a:pos x="76" y="189"/>
                </a:cxn>
                <a:cxn ang="0">
                  <a:pos x="76" y="203"/>
                </a:cxn>
                <a:cxn ang="0">
                  <a:pos x="72" y="218"/>
                </a:cxn>
                <a:cxn ang="0">
                  <a:pos x="65" y="229"/>
                </a:cxn>
                <a:cxn ang="0">
                  <a:pos x="62" y="236"/>
                </a:cxn>
                <a:cxn ang="0">
                  <a:pos x="54" y="243"/>
                </a:cxn>
                <a:cxn ang="0">
                  <a:pos x="43" y="251"/>
                </a:cxn>
                <a:cxn ang="0">
                  <a:pos x="32" y="254"/>
                </a:cxn>
                <a:cxn ang="0">
                  <a:pos x="25" y="254"/>
                </a:cxn>
                <a:cxn ang="0">
                  <a:pos x="14" y="254"/>
                </a:cxn>
                <a:cxn ang="0">
                  <a:pos x="7" y="251"/>
                </a:cxn>
                <a:cxn ang="0">
                  <a:pos x="3" y="243"/>
                </a:cxn>
                <a:cxn ang="0">
                  <a:pos x="0" y="240"/>
                </a:cxn>
                <a:cxn ang="0">
                  <a:pos x="0" y="232"/>
                </a:cxn>
                <a:cxn ang="0">
                  <a:pos x="3" y="229"/>
                </a:cxn>
                <a:cxn ang="0">
                  <a:pos x="7" y="225"/>
                </a:cxn>
                <a:cxn ang="0">
                  <a:pos x="11" y="225"/>
                </a:cxn>
                <a:cxn ang="0">
                  <a:pos x="18" y="229"/>
                </a:cxn>
                <a:cxn ang="0">
                  <a:pos x="25" y="232"/>
                </a:cxn>
                <a:cxn ang="0">
                  <a:pos x="29" y="236"/>
                </a:cxn>
                <a:cxn ang="0">
                  <a:pos x="32" y="243"/>
                </a:cxn>
                <a:cxn ang="0">
                  <a:pos x="40" y="243"/>
                </a:cxn>
                <a:cxn ang="0">
                  <a:pos x="43" y="240"/>
                </a:cxn>
                <a:cxn ang="0">
                  <a:pos x="47" y="232"/>
                </a:cxn>
                <a:cxn ang="0">
                  <a:pos x="51" y="222"/>
                </a:cxn>
                <a:cxn ang="0">
                  <a:pos x="51" y="211"/>
                </a:cxn>
                <a:cxn ang="0">
                  <a:pos x="51" y="192"/>
                </a:cxn>
                <a:cxn ang="0">
                  <a:pos x="51" y="98"/>
                </a:cxn>
                <a:cxn ang="0">
                  <a:pos x="51" y="91"/>
                </a:cxn>
                <a:cxn ang="0">
                  <a:pos x="43" y="83"/>
                </a:cxn>
                <a:cxn ang="0">
                  <a:pos x="40" y="83"/>
                </a:cxn>
                <a:cxn ang="0">
                  <a:pos x="36" y="80"/>
                </a:cxn>
                <a:cxn ang="0">
                  <a:pos x="29" y="80"/>
                </a:cxn>
                <a:cxn ang="0">
                  <a:pos x="22" y="80"/>
                </a:cxn>
                <a:cxn ang="0">
                  <a:pos x="22" y="69"/>
                </a:cxn>
                <a:cxn ang="0">
                  <a:pos x="72" y="69"/>
                </a:cxn>
                <a:cxn ang="0">
                  <a:pos x="62" y="0"/>
                </a:cxn>
                <a:cxn ang="0">
                  <a:pos x="69" y="3"/>
                </a:cxn>
                <a:cxn ang="0">
                  <a:pos x="72" y="7"/>
                </a:cxn>
                <a:cxn ang="0">
                  <a:pos x="76" y="10"/>
                </a:cxn>
                <a:cxn ang="0">
                  <a:pos x="76" y="18"/>
                </a:cxn>
                <a:cxn ang="0">
                  <a:pos x="76" y="25"/>
                </a:cxn>
                <a:cxn ang="0">
                  <a:pos x="72" y="29"/>
                </a:cxn>
                <a:cxn ang="0">
                  <a:pos x="69" y="32"/>
                </a:cxn>
                <a:cxn ang="0">
                  <a:pos x="62" y="36"/>
                </a:cxn>
                <a:cxn ang="0">
                  <a:pos x="54" y="32"/>
                </a:cxn>
                <a:cxn ang="0">
                  <a:pos x="51" y="29"/>
                </a:cxn>
                <a:cxn ang="0">
                  <a:pos x="47" y="25"/>
                </a:cxn>
                <a:cxn ang="0">
                  <a:pos x="43" y="18"/>
                </a:cxn>
                <a:cxn ang="0">
                  <a:pos x="47" y="10"/>
                </a:cxn>
                <a:cxn ang="0">
                  <a:pos x="51" y="7"/>
                </a:cxn>
                <a:cxn ang="0">
                  <a:pos x="54" y="3"/>
                </a:cxn>
                <a:cxn ang="0">
                  <a:pos x="62" y="0"/>
                </a:cxn>
              </a:cxnLst>
              <a:rect l="0" t="0" r="r" b="b"/>
              <a:pathLst>
                <a:path w="76" h="254">
                  <a:moveTo>
                    <a:pt x="72" y="69"/>
                  </a:moveTo>
                  <a:lnTo>
                    <a:pt x="76" y="69"/>
                  </a:lnTo>
                  <a:lnTo>
                    <a:pt x="76" y="189"/>
                  </a:lnTo>
                  <a:lnTo>
                    <a:pt x="76" y="203"/>
                  </a:lnTo>
                  <a:lnTo>
                    <a:pt x="72" y="218"/>
                  </a:lnTo>
                  <a:lnTo>
                    <a:pt x="65" y="229"/>
                  </a:lnTo>
                  <a:lnTo>
                    <a:pt x="62" y="236"/>
                  </a:lnTo>
                  <a:lnTo>
                    <a:pt x="54" y="243"/>
                  </a:lnTo>
                  <a:lnTo>
                    <a:pt x="43" y="251"/>
                  </a:lnTo>
                  <a:lnTo>
                    <a:pt x="32" y="254"/>
                  </a:lnTo>
                  <a:lnTo>
                    <a:pt x="25" y="254"/>
                  </a:lnTo>
                  <a:lnTo>
                    <a:pt x="14" y="254"/>
                  </a:lnTo>
                  <a:lnTo>
                    <a:pt x="7" y="251"/>
                  </a:lnTo>
                  <a:lnTo>
                    <a:pt x="3" y="243"/>
                  </a:lnTo>
                  <a:lnTo>
                    <a:pt x="0" y="240"/>
                  </a:lnTo>
                  <a:lnTo>
                    <a:pt x="0" y="232"/>
                  </a:lnTo>
                  <a:lnTo>
                    <a:pt x="3" y="229"/>
                  </a:lnTo>
                  <a:lnTo>
                    <a:pt x="7" y="225"/>
                  </a:lnTo>
                  <a:lnTo>
                    <a:pt x="11" y="225"/>
                  </a:lnTo>
                  <a:lnTo>
                    <a:pt x="18" y="229"/>
                  </a:lnTo>
                  <a:lnTo>
                    <a:pt x="25" y="232"/>
                  </a:lnTo>
                  <a:lnTo>
                    <a:pt x="29" y="236"/>
                  </a:lnTo>
                  <a:lnTo>
                    <a:pt x="32" y="243"/>
                  </a:lnTo>
                  <a:lnTo>
                    <a:pt x="40" y="243"/>
                  </a:lnTo>
                  <a:lnTo>
                    <a:pt x="43" y="240"/>
                  </a:lnTo>
                  <a:lnTo>
                    <a:pt x="47" y="232"/>
                  </a:lnTo>
                  <a:lnTo>
                    <a:pt x="51" y="222"/>
                  </a:lnTo>
                  <a:lnTo>
                    <a:pt x="51" y="211"/>
                  </a:lnTo>
                  <a:lnTo>
                    <a:pt x="51" y="192"/>
                  </a:lnTo>
                  <a:lnTo>
                    <a:pt x="51" y="98"/>
                  </a:lnTo>
                  <a:lnTo>
                    <a:pt x="51" y="91"/>
                  </a:lnTo>
                  <a:lnTo>
                    <a:pt x="43" y="83"/>
                  </a:lnTo>
                  <a:lnTo>
                    <a:pt x="40" y="83"/>
                  </a:lnTo>
                  <a:lnTo>
                    <a:pt x="36" y="80"/>
                  </a:lnTo>
                  <a:lnTo>
                    <a:pt x="29" y="80"/>
                  </a:lnTo>
                  <a:lnTo>
                    <a:pt x="22" y="80"/>
                  </a:lnTo>
                  <a:lnTo>
                    <a:pt x="22" y="69"/>
                  </a:lnTo>
                  <a:lnTo>
                    <a:pt x="72" y="69"/>
                  </a:lnTo>
                  <a:close/>
                  <a:moveTo>
                    <a:pt x="62" y="0"/>
                  </a:moveTo>
                  <a:lnTo>
                    <a:pt x="69" y="3"/>
                  </a:lnTo>
                  <a:lnTo>
                    <a:pt x="72" y="7"/>
                  </a:lnTo>
                  <a:lnTo>
                    <a:pt x="76" y="10"/>
                  </a:lnTo>
                  <a:lnTo>
                    <a:pt x="76" y="18"/>
                  </a:lnTo>
                  <a:lnTo>
                    <a:pt x="76" y="25"/>
                  </a:lnTo>
                  <a:lnTo>
                    <a:pt x="72" y="29"/>
                  </a:lnTo>
                  <a:lnTo>
                    <a:pt x="69" y="32"/>
                  </a:lnTo>
                  <a:lnTo>
                    <a:pt x="62" y="36"/>
                  </a:lnTo>
                  <a:lnTo>
                    <a:pt x="54" y="32"/>
                  </a:lnTo>
                  <a:lnTo>
                    <a:pt x="51" y="29"/>
                  </a:lnTo>
                  <a:lnTo>
                    <a:pt x="47" y="25"/>
                  </a:lnTo>
                  <a:lnTo>
                    <a:pt x="43" y="18"/>
                  </a:lnTo>
                  <a:lnTo>
                    <a:pt x="47" y="10"/>
                  </a:lnTo>
                  <a:lnTo>
                    <a:pt x="51" y="7"/>
                  </a:lnTo>
                  <a:lnTo>
                    <a:pt x="54" y="3"/>
                  </a:lnTo>
                  <a:lnTo>
                    <a:pt x="62"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89035" name="Freeform 267"/>
            <p:cNvSpPr>
              <a:spLocks/>
            </p:cNvSpPr>
            <p:nvPr/>
          </p:nvSpPr>
          <p:spPr bwMode="auto">
            <a:xfrm>
              <a:off x="8478" y="8264"/>
              <a:ext cx="141" cy="131"/>
            </a:xfrm>
            <a:custGeom>
              <a:avLst/>
              <a:gdLst/>
              <a:ahLst/>
              <a:cxnLst>
                <a:cxn ang="0">
                  <a:pos x="43" y="0"/>
                </a:cxn>
                <a:cxn ang="0">
                  <a:pos x="43" y="0"/>
                </a:cxn>
                <a:cxn ang="0">
                  <a:pos x="43" y="91"/>
                </a:cxn>
                <a:cxn ang="0">
                  <a:pos x="47" y="102"/>
                </a:cxn>
                <a:cxn ang="0">
                  <a:pos x="50" y="109"/>
                </a:cxn>
                <a:cxn ang="0">
                  <a:pos x="58" y="116"/>
                </a:cxn>
                <a:cxn ang="0">
                  <a:pos x="65" y="116"/>
                </a:cxn>
                <a:cxn ang="0">
                  <a:pos x="72" y="116"/>
                </a:cxn>
                <a:cxn ang="0">
                  <a:pos x="80" y="116"/>
                </a:cxn>
                <a:cxn ang="0">
                  <a:pos x="87" y="109"/>
                </a:cxn>
                <a:cxn ang="0">
                  <a:pos x="94" y="105"/>
                </a:cxn>
                <a:cxn ang="0">
                  <a:pos x="98" y="98"/>
                </a:cxn>
                <a:cxn ang="0">
                  <a:pos x="98" y="25"/>
                </a:cxn>
                <a:cxn ang="0">
                  <a:pos x="98" y="18"/>
                </a:cxn>
                <a:cxn ang="0">
                  <a:pos x="90" y="14"/>
                </a:cxn>
                <a:cxn ang="0">
                  <a:pos x="83" y="11"/>
                </a:cxn>
                <a:cxn ang="0">
                  <a:pos x="72" y="11"/>
                </a:cxn>
                <a:cxn ang="0">
                  <a:pos x="72" y="3"/>
                </a:cxn>
                <a:cxn ang="0">
                  <a:pos x="120" y="0"/>
                </a:cxn>
                <a:cxn ang="0">
                  <a:pos x="123" y="0"/>
                </a:cxn>
                <a:cxn ang="0">
                  <a:pos x="123" y="102"/>
                </a:cxn>
                <a:cxn ang="0">
                  <a:pos x="123" y="109"/>
                </a:cxn>
                <a:cxn ang="0">
                  <a:pos x="130" y="116"/>
                </a:cxn>
                <a:cxn ang="0">
                  <a:pos x="134" y="116"/>
                </a:cxn>
                <a:cxn ang="0">
                  <a:pos x="141" y="116"/>
                </a:cxn>
                <a:cxn ang="0">
                  <a:pos x="141" y="127"/>
                </a:cxn>
                <a:cxn ang="0">
                  <a:pos x="101" y="127"/>
                </a:cxn>
                <a:cxn ang="0">
                  <a:pos x="98" y="127"/>
                </a:cxn>
                <a:cxn ang="0">
                  <a:pos x="98" y="109"/>
                </a:cxn>
                <a:cxn ang="0">
                  <a:pos x="98" y="109"/>
                </a:cxn>
                <a:cxn ang="0">
                  <a:pos x="90" y="116"/>
                </a:cxn>
                <a:cxn ang="0">
                  <a:pos x="83" y="123"/>
                </a:cxn>
                <a:cxn ang="0">
                  <a:pos x="69" y="131"/>
                </a:cxn>
                <a:cxn ang="0">
                  <a:pos x="65" y="131"/>
                </a:cxn>
                <a:cxn ang="0">
                  <a:pos x="54" y="131"/>
                </a:cxn>
                <a:cxn ang="0">
                  <a:pos x="43" y="131"/>
                </a:cxn>
                <a:cxn ang="0">
                  <a:pos x="36" y="127"/>
                </a:cxn>
                <a:cxn ang="0">
                  <a:pos x="29" y="120"/>
                </a:cxn>
                <a:cxn ang="0">
                  <a:pos x="25" y="112"/>
                </a:cxn>
                <a:cxn ang="0">
                  <a:pos x="21" y="102"/>
                </a:cxn>
                <a:cxn ang="0">
                  <a:pos x="21" y="87"/>
                </a:cxn>
                <a:cxn ang="0">
                  <a:pos x="21" y="25"/>
                </a:cxn>
                <a:cxn ang="0">
                  <a:pos x="18" y="18"/>
                </a:cxn>
                <a:cxn ang="0">
                  <a:pos x="14" y="14"/>
                </a:cxn>
                <a:cxn ang="0">
                  <a:pos x="7" y="11"/>
                </a:cxn>
                <a:cxn ang="0">
                  <a:pos x="0" y="11"/>
                </a:cxn>
                <a:cxn ang="0">
                  <a:pos x="0" y="3"/>
                </a:cxn>
                <a:cxn ang="0">
                  <a:pos x="43" y="0"/>
                </a:cxn>
              </a:cxnLst>
              <a:rect l="0" t="0" r="r" b="b"/>
              <a:pathLst>
                <a:path w="141" h="131">
                  <a:moveTo>
                    <a:pt x="43" y="0"/>
                  </a:moveTo>
                  <a:lnTo>
                    <a:pt x="43" y="0"/>
                  </a:lnTo>
                  <a:lnTo>
                    <a:pt x="43" y="91"/>
                  </a:lnTo>
                  <a:lnTo>
                    <a:pt x="47" y="102"/>
                  </a:lnTo>
                  <a:lnTo>
                    <a:pt x="50" y="109"/>
                  </a:lnTo>
                  <a:lnTo>
                    <a:pt x="58" y="116"/>
                  </a:lnTo>
                  <a:lnTo>
                    <a:pt x="65" y="116"/>
                  </a:lnTo>
                  <a:lnTo>
                    <a:pt x="72" y="116"/>
                  </a:lnTo>
                  <a:lnTo>
                    <a:pt x="80" y="116"/>
                  </a:lnTo>
                  <a:lnTo>
                    <a:pt x="87" y="109"/>
                  </a:lnTo>
                  <a:lnTo>
                    <a:pt x="94" y="105"/>
                  </a:lnTo>
                  <a:lnTo>
                    <a:pt x="98" y="98"/>
                  </a:lnTo>
                  <a:lnTo>
                    <a:pt x="98" y="25"/>
                  </a:lnTo>
                  <a:lnTo>
                    <a:pt x="98" y="18"/>
                  </a:lnTo>
                  <a:lnTo>
                    <a:pt x="90" y="14"/>
                  </a:lnTo>
                  <a:lnTo>
                    <a:pt x="83" y="11"/>
                  </a:lnTo>
                  <a:lnTo>
                    <a:pt x="72" y="11"/>
                  </a:lnTo>
                  <a:lnTo>
                    <a:pt x="72" y="3"/>
                  </a:lnTo>
                  <a:lnTo>
                    <a:pt x="120" y="0"/>
                  </a:lnTo>
                  <a:lnTo>
                    <a:pt x="123" y="0"/>
                  </a:lnTo>
                  <a:lnTo>
                    <a:pt x="123" y="102"/>
                  </a:lnTo>
                  <a:lnTo>
                    <a:pt x="123" y="109"/>
                  </a:lnTo>
                  <a:lnTo>
                    <a:pt x="130" y="116"/>
                  </a:lnTo>
                  <a:lnTo>
                    <a:pt x="134" y="116"/>
                  </a:lnTo>
                  <a:lnTo>
                    <a:pt x="141" y="116"/>
                  </a:lnTo>
                  <a:lnTo>
                    <a:pt x="141" y="127"/>
                  </a:lnTo>
                  <a:lnTo>
                    <a:pt x="101" y="127"/>
                  </a:lnTo>
                  <a:lnTo>
                    <a:pt x="98" y="127"/>
                  </a:lnTo>
                  <a:lnTo>
                    <a:pt x="98" y="109"/>
                  </a:lnTo>
                  <a:lnTo>
                    <a:pt x="98" y="109"/>
                  </a:lnTo>
                  <a:lnTo>
                    <a:pt x="90" y="116"/>
                  </a:lnTo>
                  <a:lnTo>
                    <a:pt x="83" y="123"/>
                  </a:lnTo>
                  <a:lnTo>
                    <a:pt x="69" y="131"/>
                  </a:lnTo>
                  <a:lnTo>
                    <a:pt x="65" y="131"/>
                  </a:lnTo>
                  <a:lnTo>
                    <a:pt x="54" y="131"/>
                  </a:lnTo>
                  <a:lnTo>
                    <a:pt x="43" y="131"/>
                  </a:lnTo>
                  <a:lnTo>
                    <a:pt x="36" y="127"/>
                  </a:lnTo>
                  <a:lnTo>
                    <a:pt x="29" y="120"/>
                  </a:lnTo>
                  <a:lnTo>
                    <a:pt x="25" y="112"/>
                  </a:lnTo>
                  <a:lnTo>
                    <a:pt x="21" y="102"/>
                  </a:lnTo>
                  <a:lnTo>
                    <a:pt x="21" y="87"/>
                  </a:lnTo>
                  <a:lnTo>
                    <a:pt x="21" y="25"/>
                  </a:lnTo>
                  <a:lnTo>
                    <a:pt x="18" y="18"/>
                  </a:lnTo>
                  <a:lnTo>
                    <a:pt x="14" y="14"/>
                  </a:lnTo>
                  <a:lnTo>
                    <a:pt x="7" y="11"/>
                  </a:lnTo>
                  <a:lnTo>
                    <a:pt x="0" y="11"/>
                  </a:lnTo>
                  <a:lnTo>
                    <a:pt x="0" y="3"/>
                  </a:lnTo>
                  <a:lnTo>
                    <a:pt x="43"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89036" name="Freeform 268"/>
            <p:cNvSpPr>
              <a:spLocks/>
            </p:cNvSpPr>
            <p:nvPr/>
          </p:nvSpPr>
          <p:spPr bwMode="auto">
            <a:xfrm>
              <a:off x="8634" y="8260"/>
              <a:ext cx="142" cy="131"/>
            </a:xfrm>
            <a:custGeom>
              <a:avLst/>
              <a:gdLst/>
              <a:ahLst/>
              <a:cxnLst>
                <a:cxn ang="0">
                  <a:pos x="87" y="0"/>
                </a:cxn>
                <a:cxn ang="0">
                  <a:pos x="98" y="4"/>
                </a:cxn>
                <a:cxn ang="0">
                  <a:pos x="109" y="7"/>
                </a:cxn>
                <a:cxn ang="0">
                  <a:pos x="116" y="11"/>
                </a:cxn>
                <a:cxn ang="0">
                  <a:pos x="120" y="22"/>
                </a:cxn>
                <a:cxn ang="0">
                  <a:pos x="124" y="29"/>
                </a:cxn>
                <a:cxn ang="0">
                  <a:pos x="124" y="44"/>
                </a:cxn>
                <a:cxn ang="0">
                  <a:pos x="124" y="109"/>
                </a:cxn>
                <a:cxn ang="0">
                  <a:pos x="127" y="116"/>
                </a:cxn>
                <a:cxn ang="0">
                  <a:pos x="131" y="120"/>
                </a:cxn>
                <a:cxn ang="0">
                  <a:pos x="138" y="124"/>
                </a:cxn>
                <a:cxn ang="0">
                  <a:pos x="142" y="124"/>
                </a:cxn>
                <a:cxn ang="0">
                  <a:pos x="142" y="131"/>
                </a:cxn>
                <a:cxn ang="0">
                  <a:pos x="80" y="131"/>
                </a:cxn>
                <a:cxn ang="0">
                  <a:pos x="80" y="124"/>
                </a:cxn>
                <a:cxn ang="0">
                  <a:pos x="87" y="124"/>
                </a:cxn>
                <a:cxn ang="0">
                  <a:pos x="94" y="124"/>
                </a:cxn>
                <a:cxn ang="0">
                  <a:pos x="94" y="120"/>
                </a:cxn>
                <a:cxn ang="0">
                  <a:pos x="98" y="116"/>
                </a:cxn>
                <a:cxn ang="0">
                  <a:pos x="98" y="109"/>
                </a:cxn>
                <a:cxn ang="0">
                  <a:pos x="98" y="44"/>
                </a:cxn>
                <a:cxn ang="0">
                  <a:pos x="98" y="33"/>
                </a:cxn>
                <a:cxn ang="0">
                  <a:pos x="94" y="22"/>
                </a:cxn>
                <a:cxn ang="0">
                  <a:pos x="87" y="18"/>
                </a:cxn>
                <a:cxn ang="0">
                  <a:pos x="76" y="15"/>
                </a:cxn>
                <a:cxn ang="0">
                  <a:pos x="65" y="18"/>
                </a:cxn>
                <a:cxn ang="0">
                  <a:pos x="54" y="22"/>
                </a:cxn>
                <a:cxn ang="0">
                  <a:pos x="47" y="29"/>
                </a:cxn>
                <a:cxn ang="0">
                  <a:pos x="44" y="36"/>
                </a:cxn>
                <a:cxn ang="0">
                  <a:pos x="44" y="109"/>
                </a:cxn>
                <a:cxn ang="0">
                  <a:pos x="47" y="116"/>
                </a:cxn>
                <a:cxn ang="0">
                  <a:pos x="51" y="120"/>
                </a:cxn>
                <a:cxn ang="0">
                  <a:pos x="58" y="124"/>
                </a:cxn>
                <a:cxn ang="0">
                  <a:pos x="65" y="124"/>
                </a:cxn>
                <a:cxn ang="0">
                  <a:pos x="65" y="131"/>
                </a:cxn>
                <a:cxn ang="0">
                  <a:pos x="0" y="131"/>
                </a:cxn>
                <a:cxn ang="0">
                  <a:pos x="0" y="124"/>
                </a:cxn>
                <a:cxn ang="0">
                  <a:pos x="7" y="124"/>
                </a:cxn>
                <a:cxn ang="0">
                  <a:pos x="14" y="124"/>
                </a:cxn>
                <a:cxn ang="0">
                  <a:pos x="18" y="116"/>
                </a:cxn>
                <a:cxn ang="0">
                  <a:pos x="22" y="109"/>
                </a:cxn>
                <a:cxn ang="0">
                  <a:pos x="22" y="33"/>
                </a:cxn>
                <a:cxn ang="0">
                  <a:pos x="18" y="22"/>
                </a:cxn>
                <a:cxn ang="0">
                  <a:pos x="14" y="18"/>
                </a:cxn>
                <a:cxn ang="0">
                  <a:pos x="7" y="15"/>
                </a:cxn>
                <a:cxn ang="0">
                  <a:pos x="0" y="15"/>
                </a:cxn>
                <a:cxn ang="0">
                  <a:pos x="0" y="4"/>
                </a:cxn>
                <a:cxn ang="0">
                  <a:pos x="44" y="4"/>
                </a:cxn>
                <a:cxn ang="0">
                  <a:pos x="44" y="4"/>
                </a:cxn>
                <a:cxn ang="0">
                  <a:pos x="44" y="22"/>
                </a:cxn>
                <a:cxn ang="0">
                  <a:pos x="44" y="22"/>
                </a:cxn>
                <a:cxn ang="0">
                  <a:pos x="54" y="15"/>
                </a:cxn>
                <a:cxn ang="0">
                  <a:pos x="62" y="7"/>
                </a:cxn>
                <a:cxn ang="0">
                  <a:pos x="73" y="4"/>
                </a:cxn>
                <a:cxn ang="0">
                  <a:pos x="80" y="0"/>
                </a:cxn>
                <a:cxn ang="0">
                  <a:pos x="87" y="0"/>
                </a:cxn>
              </a:cxnLst>
              <a:rect l="0" t="0" r="r" b="b"/>
              <a:pathLst>
                <a:path w="142" h="131">
                  <a:moveTo>
                    <a:pt x="87" y="0"/>
                  </a:moveTo>
                  <a:lnTo>
                    <a:pt x="98" y="4"/>
                  </a:lnTo>
                  <a:lnTo>
                    <a:pt x="109" y="7"/>
                  </a:lnTo>
                  <a:lnTo>
                    <a:pt x="116" y="11"/>
                  </a:lnTo>
                  <a:lnTo>
                    <a:pt x="120" y="22"/>
                  </a:lnTo>
                  <a:lnTo>
                    <a:pt x="124" y="29"/>
                  </a:lnTo>
                  <a:lnTo>
                    <a:pt x="124" y="44"/>
                  </a:lnTo>
                  <a:lnTo>
                    <a:pt x="124" y="109"/>
                  </a:lnTo>
                  <a:lnTo>
                    <a:pt x="127" y="116"/>
                  </a:lnTo>
                  <a:lnTo>
                    <a:pt x="131" y="120"/>
                  </a:lnTo>
                  <a:lnTo>
                    <a:pt x="138" y="124"/>
                  </a:lnTo>
                  <a:lnTo>
                    <a:pt x="142" y="124"/>
                  </a:lnTo>
                  <a:lnTo>
                    <a:pt x="142" y="131"/>
                  </a:lnTo>
                  <a:lnTo>
                    <a:pt x="80" y="131"/>
                  </a:lnTo>
                  <a:lnTo>
                    <a:pt x="80" y="124"/>
                  </a:lnTo>
                  <a:lnTo>
                    <a:pt x="87" y="124"/>
                  </a:lnTo>
                  <a:lnTo>
                    <a:pt x="94" y="124"/>
                  </a:lnTo>
                  <a:lnTo>
                    <a:pt x="94" y="120"/>
                  </a:lnTo>
                  <a:lnTo>
                    <a:pt x="98" y="116"/>
                  </a:lnTo>
                  <a:lnTo>
                    <a:pt x="98" y="109"/>
                  </a:lnTo>
                  <a:lnTo>
                    <a:pt x="98" y="44"/>
                  </a:lnTo>
                  <a:lnTo>
                    <a:pt x="98" y="33"/>
                  </a:lnTo>
                  <a:lnTo>
                    <a:pt x="94" y="22"/>
                  </a:lnTo>
                  <a:lnTo>
                    <a:pt x="87" y="18"/>
                  </a:lnTo>
                  <a:lnTo>
                    <a:pt x="76" y="15"/>
                  </a:lnTo>
                  <a:lnTo>
                    <a:pt x="65" y="18"/>
                  </a:lnTo>
                  <a:lnTo>
                    <a:pt x="54" y="22"/>
                  </a:lnTo>
                  <a:lnTo>
                    <a:pt x="47" y="29"/>
                  </a:lnTo>
                  <a:lnTo>
                    <a:pt x="44" y="36"/>
                  </a:lnTo>
                  <a:lnTo>
                    <a:pt x="44" y="109"/>
                  </a:lnTo>
                  <a:lnTo>
                    <a:pt x="47" y="116"/>
                  </a:lnTo>
                  <a:lnTo>
                    <a:pt x="51" y="120"/>
                  </a:lnTo>
                  <a:lnTo>
                    <a:pt x="58" y="124"/>
                  </a:lnTo>
                  <a:lnTo>
                    <a:pt x="65" y="124"/>
                  </a:lnTo>
                  <a:lnTo>
                    <a:pt x="65" y="131"/>
                  </a:lnTo>
                  <a:lnTo>
                    <a:pt x="0" y="131"/>
                  </a:lnTo>
                  <a:lnTo>
                    <a:pt x="0" y="124"/>
                  </a:lnTo>
                  <a:lnTo>
                    <a:pt x="7" y="124"/>
                  </a:lnTo>
                  <a:lnTo>
                    <a:pt x="14" y="124"/>
                  </a:lnTo>
                  <a:lnTo>
                    <a:pt x="18" y="116"/>
                  </a:lnTo>
                  <a:lnTo>
                    <a:pt x="22" y="109"/>
                  </a:lnTo>
                  <a:lnTo>
                    <a:pt x="22" y="33"/>
                  </a:lnTo>
                  <a:lnTo>
                    <a:pt x="18" y="22"/>
                  </a:lnTo>
                  <a:lnTo>
                    <a:pt x="14" y="18"/>
                  </a:lnTo>
                  <a:lnTo>
                    <a:pt x="7" y="15"/>
                  </a:lnTo>
                  <a:lnTo>
                    <a:pt x="0" y="15"/>
                  </a:lnTo>
                  <a:lnTo>
                    <a:pt x="0" y="4"/>
                  </a:lnTo>
                  <a:lnTo>
                    <a:pt x="44" y="4"/>
                  </a:lnTo>
                  <a:lnTo>
                    <a:pt x="44" y="4"/>
                  </a:lnTo>
                  <a:lnTo>
                    <a:pt x="44" y="22"/>
                  </a:lnTo>
                  <a:lnTo>
                    <a:pt x="44" y="22"/>
                  </a:lnTo>
                  <a:lnTo>
                    <a:pt x="54" y="15"/>
                  </a:lnTo>
                  <a:lnTo>
                    <a:pt x="62" y="7"/>
                  </a:lnTo>
                  <a:lnTo>
                    <a:pt x="73" y="4"/>
                  </a:lnTo>
                  <a:lnTo>
                    <a:pt x="80" y="0"/>
                  </a:lnTo>
                  <a:lnTo>
                    <a:pt x="87"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89037" name="Freeform 269"/>
            <p:cNvSpPr>
              <a:spLocks/>
            </p:cNvSpPr>
            <p:nvPr/>
          </p:nvSpPr>
          <p:spPr bwMode="auto">
            <a:xfrm>
              <a:off x="8787" y="8264"/>
              <a:ext cx="141" cy="131"/>
            </a:xfrm>
            <a:custGeom>
              <a:avLst/>
              <a:gdLst/>
              <a:ahLst/>
              <a:cxnLst>
                <a:cxn ang="0">
                  <a:pos x="43" y="0"/>
                </a:cxn>
                <a:cxn ang="0">
                  <a:pos x="47" y="0"/>
                </a:cxn>
                <a:cxn ang="0">
                  <a:pos x="47" y="91"/>
                </a:cxn>
                <a:cxn ang="0">
                  <a:pos x="47" y="102"/>
                </a:cxn>
                <a:cxn ang="0">
                  <a:pos x="51" y="109"/>
                </a:cxn>
                <a:cxn ang="0">
                  <a:pos x="58" y="116"/>
                </a:cxn>
                <a:cxn ang="0">
                  <a:pos x="65" y="116"/>
                </a:cxn>
                <a:cxn ang="0">
                  <a:pos x="72" y="116"/>
                </a:cxn>
                <a:cxn ang="0">
                  <a:pos x="80" y="116"/>
                </a:cxn>
                <a:cxn ang="0">
                  <a:pos x="87" y="109"/>
                </a:cxn>
                <a:cxn ang="0">
                  <a:pos x="94" y="105"/>
                </a:cxn>
                <a:cxn ang="0">
                  <a:pos x="98" y="98"/>
                </a:cxn>
                <a:cxn ang="0">
                  <a:pos x="98" y="25"/>
                </a:cxn>
                <a:cxn ang="0">
                  <a:pos x="98" y="18"/>
                </a:cxn>
                <a:cxn ang="0">
                  <a:pos x="91" y="14"/>
                </a:cxn>
                <a:cxn ang="0">
                  <a:pos x="83" y="11"/>
                </a:cxn>
                <a:cxn ang="0">
                  <a:pos x="76" y="11"/>
                </a:cxn>
                <a:cxn ang="0">
                  <a:pos x="76" y="3"/>
                </a:cxn>
                <a:cxn ang="0">
                  <a:pos x="120" y="0"/>
                </a:cxn>
                <a:cxn ang="0">
                  <a:pos x="123" y="0"/>
                </a:cxn>
                <a:cxn ang="0">
                  <a:pos x="123" y="102"/>
                </a:cxn>
                <a:cxn ang="0">
                  <a:pos x="123" y="109"/>
                </a:cxn>
                <a:cxn ang="0">
                  <a:pos x="131" y="116"/>
                </a:cxn>
                <a:cxn ang="0">
                  <a:pos x="134" y="116"/>
                </a:cxn>
                <a:cxn ang="0">
                  <a:pos x="141" y="116"/>
                </a:cxn>
                <a:cxn ang="0">
                  <a:pos x="141" y="127"/>
                </a:cxn>
                <a:cxn ang="0">
                  <a:pos x="101" y="127"/>
                </a:cxn>
                <a:cxn ang="0">
                  <a:pos x="98" y="127"/>
                </a:cxn>
                <a:cxn ang="0">
                  <a:pos x="98" y="109"/>
                </a:cxn>
                <a:cxn ang="0">
                  <a:pos x="98" y="109"/>
                </a:cxn>
                <a:cxn ang="0">
                  <a:pos x="91" y="116"/>
                </a:cxn>
                <a:cxn ang="0">
                  <a:pos x="83" y="123"/>
                </a:cxn>
                <a:cxn ang="0">
                  <a:pos x="72" y="131"/>
                </a:cxn>
                <a:cxn ang="0">
                  <a:pos x="65" y="131"/>
                </a:cxn>
                <a:cxn ang="0">
                  <a:pos x="54" y="131"/>
                </a:cxn>
                <a:cxn ang="0">
                  <a:pos x="43" y="131"/>
                </a:cxn>
                <a:cxn ang="0">
                  <a:pos x="36" y="127"/>
                </a:cxn>
                <a:cxn ang="0">
                  <a:pos x="29" y="120"/>
                </a:cxn>
                <a:cxn ang="0">
                  <a:pos x="25" y="112"/>
                </a:cxn>
                <a:cxn ang="0">
                  <a:pos x="21" y="102"/>
                </a:cxn>
                <a:cxn ang="0">
                  <a:pos x="21" y="87"/>
                </a:cxn>
                <a:cxn ang="0">
                  <a:pos x="21" y="25"/>
                </a:cxn>
                <a:cxn ang="0">
                  <a:pos x="18" y="18"/>
                </a:cxn>
                <a:cxn ang="0">
                  <a:pos x="14" y="14"/>
                </a:cxn>
                <a:cxn ang="0">
                  <a:pos x="7" y="11"/>
                </a:cxn>
                <a:cxn ang="0">
                  <a:pos x="0" y="11"/>
                </a:cxn>
                <a:cxn ang="0">
                  <a:pos x="0" y="3"/>
                </a:cxn>
                <a:cxn ang="0">
                  <a:pos x="43" y="0"/>
                </a:cxn>
              </a:cxnLst>
              <a:rect l="0" t="0" r="r" b="b"/>
              <a:pathLst>
                <a:path w="141" h="131">
                  <a:moveTo>
                    <a:pt x="43" y="0"/>
                  </a:moveTo>
                  <a:lnTo>
                    <a:pt x="47" y="0"/>
                  </a:lnTo>
                  <a:lnTo>
                    <a:pt x="47" y="91"/>
                  </a:lnTo>
                  <a:lnTo>
                    <a:pt x="47" y="102"/>
                  </a:lnTo>
                  <a:lnTo>
                    <a:pt x="51" y="109"/>
                  </a:lnTo>
                  <a:lnTo>
                    <a:pt x="58" y="116"/>
                  </a:lnTo>
                  <a:lnTo>
                    <a:pt x="65" y="116"/>
                  </a:lnTo>
                  <a:lnTo>
                    <a:pt x="72" y="116"/>
                  </a:lnTo>
                  <a:lnTo>
                    <a:pt x="80" y="116"/>
                  </a:lnTo>
                  <a:lnTo>
                    <a:pt x="87" y="109"/>
                  </a:lnTo>
                  <a:lnTo>
                    <a:pt x="94" y="105"/>
                  </a:lnTo>
                  <a:lnTo>
                    <a:pt x="98" y="98"/>
                  </a:lnTo>
                  <a:lnTo>
                    <a:pt x="98" y="25"/>
                  </a:lnTo>
                  <a:lnTo>
                    <a:pt x="98" y="18"/>
                  </a:lnTo>
                  <a:lnTo>
                    <a:pt x="91" y="14"/>
                  </a:lnTo>
                  <a:lnTo>
                    <a:pt x="83" y="11"/>
                  </a:lnTo>
                  <a:lnTo>
                    <a:pt x="76" y="11"/>
                  </a:lnTo>
                  <a:lnTo>
                    <a:pt x="76" y="3"/>
                  </a:lnTo>
                  <a:lnTo>
                    <a:pt x="120" y="0"/>
                  </a:lnTo>
                  <a:lnTo>
                    <a:pt x="123" y="0"/>
                  </a:lnTo>
                  <a:lnTo>
                    <a:pt x="123" y="102"/>
                  </a:lnTo>
                  <a:lnTo>
                    <a:pt x="123" y="109"/>
                  </a:lnTo>
                  <a:lnTo>
                    <a:pt x="131" y="116"/>
                  </a:lnTo>
                  <a:lnTo>
                    <a:pt x="134" y="116"/>
                  </a:lnTo>
                  <a:lnTo>
                    <a:pt x="141" y="116"/>
                  </a:lnTo>
                  <a:lnTo>
                    <a:pt x="141" y="127"/>
                  </a:lnTo>
                  <a:lnTo>
                    <a:pt x="101" y="127"/>
                  </a:lnTo>
                  <a:lnTo>
                    <a:pt x="98" y="127"/>
                  </a:lnTo>
                  <a:lnTo>
                    <a:pt x="98" y="109"/>
                  </a:lnTo>
                  <a:lnTo>
                    <a:pt x="98" y="109"/>
                  </a:lnTo>
                  <a:lnTo>
                    <a:pt x="91" y="116"/>
                  </a:lnTo>
                  <a:lnTo>
                    <a:pt x="83" y="123"/>
                  </a:lnTo>
                  <a:lnTo>
                    <a:pt x="72" y="131"/>
                  </a:lnTo>
                  <a:lnTo>
                    <a:pt x="65" y="131"/>
                  </a:lnTo>
                  <a:lnTo>
                    <a:pt x="54" y="131"/>
                  </a:lnTo>
                  <a:lnTo>
                    <a:pt x="43" y="131"/>
                  </a:lnTo>
                  <a:lnTo>
                    <a:pt x="36" y="127"/>
                  </a:lnTo>
                  <a:lnTo>
                    <a:pt x="29" y="120"/>
                  </a:lnTo>
                  <a:lnTo>
                    <a:pt x="25" y="112"/>
                  </a:lnTo>
                  <a:lnTo>
                    <a:pt x="21" y="102"/>
                  </a:lnTo>
                  <a:lnTo>
                    <a:pt x="21" y="87"/>
                  </a:lnTo>
                  <a:lnTo>
                    <a:pt x="21" y="25"/>
                  </a:lnTo>
                  <a:lnTo>
                    <a:pt x="18" y="18"/>
                  </a:lnTo>
                  <a:lnTo>
                    <a:pt x="14" y="14"/>
                  </a:lnTo>
                  <a:lnTo>
                    <a:pt x="7" y="11"/>
                  </a:lnTo>
                  <a:lnTo>
                    <a:pt x="0" y="11"/>
                  </a:lnTo>
                  <a:lnTo>
                    <a:pt x="0" y="3"/>
                  </a:lnTo>
                  <a:lnTo>
                    <a:pt x="43"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89038" name="Freeform 270"/>
            <p:cNvSpPr>
              <a:spLocks/>
            </p:cNvSpPr>
            <p:nvPr/>
          </p:nvSpPr>
          <p:spPr bwMode="auto">
            <a:xfrm>
              <a:off x="8943" y="8260"/>
              <a:ext cx="222" cy="131"/>
            </a:xfrm>
            <a:custGeom>
              <a:avLst/>
              <a:gdLst/>
              <a:ahLst/>
              <a:cxnLst>
                <a:cxn ang="0">
                  <a:pos x="98" y="4"/>
                </a:cxn>
                <a:cxn ang="0">
                  <a:pos x="116" y="15"/>
                </a:cxn>
                <a:cxn ang="0">
                  <a:pos x="131" y="15"/>
                </a:cxn>
                <a:cxn ang="0">
                  <a:pos x="153" y="4"/>
                </a:cxn>
                <a:cxn ang="0">
                  <a:pos x="178" y="0"/>
                </a:cxn>
                <a:cxn ang="0">
                  <a:pos x="193" y="11"/>
                </a:cxn>
                <a:cxn ang="0">
                  <a:pos x="200" y="29"/>
                </a:cxn>
                <a:cxn ang="0">
                  <a:pos x="200" y="109"/>
                </a:cxn>
                <a:cxn ang="0">
                  <a:pos x="204" y="120"/>
                </a:cxn>
                <a:cxn ang="0">
                  <a:pos x="215" y="124"/>
                </a:cxn>
                <a:cxn ang="0">
                  <a:pos x="222" y="131"/>
                </a:cxn>
                <a:cxn ang="0">
                  <a:pos x="160" y="124"/>
                </a:cxn>
                <a:cxn ang="0">
                  <a:pos x="171" y="124"/>
                </a:cxn>
                <a:cxn ang="0">
                  <a:pos x="175" y="116"/>
                </a:cxn>
                <a:cxn ang="0">
                  <a:pos x="178" y="44"/>
                </a:cxn>
                <a:cxn ang="0">
                  <a:pos x="171" y="22"/>
                </a:cxn>
                <a:cxn ang="0">
                  <a:pos x="156" y="15"/>
                </a:cxn>
                <a:cxn ang="0">
                  <a:pos x="135" y="22"/>
                </a:cxn>
                <a:cxn ang="0">
                  <a:pos x="124" y="36"/>
                </a:cxn>
                <a:cxn ang="0">
                  <a:pos x="124" y="116"/>
                </a:cxn>
                <a:cxn ang="0">
                  <a:pos x="131" y="120"/>
                </a:cxn>
                <a:cxn ang="0">
                  <a:pos x="142" y="124"/>
                </a:cxn>
                <a:cxn ang="0">
                  <a:pos x="80" y="131"/>
                </a:cxn>
                <a:cxn ang="0">
                  <a:pos x="87" y="124"/>
                </a:cxn>
                <a:cxn ang="0">
                  <a:pos x="95" y="120"/>
                </a:cxn>
                <a:cxn ang="0">
                  <a:pos x="98" y="109"/>
                </a:cxn>
                <a:cxn ang="0">
                  <a:pos x="98" y="33"/>
                </a:cxn>
                <a:cxn ang="0">
                  <a:pos x="87" y="18"/>
                </a:cxn>
                <a:cxn ang="0">
                  <a:pos x="65" y="18"/>
                </a:cxn>
                <a:cxn ang="0">
                  <a:pos x="47" y="29"/>
                </a:cxn>
                <a:cxn ang="0">
                  <a:pos x="44" y="109"/>
                </a:cxn>
                <a:cxn ang="0">
                  <a:pos x="51" y="120"/>
                </a:cxn>
                <a:cxn ang="0">
                  <a:pos x="65" y="124"/>
                </a:cxn>
                <a:cxn ang="0">
                  <a:pos x="4" y="131"/>
                </a:cxn>
                <a:cxn ang="0">
                  <a:pos x="7" y="124"/>
                </a:cxn>
                <a:cxn ang="0">
                  <a:pos x="18" y="120"/>
                </a:cxn>
                <a:cxn ang="0">
                  <a:pos x="22" y="109"/>
                </a:cxn>
                <a:cxn ang="0">
                  <a:pos x="18" y="22"/>
                </a:cxn>
                <a:cxn ang="0">
                  <a:pos x="7" y="15"/>
                </a:cxn>
                <a:cxn ang="0">
                  <a:pos x="0" y="4"/>
                </a:cxn>
                <a:cxn ang="0">
                  <a:pos x="44" y="4"/>
                </a:cxn>
                <a:cxn ang="0">
                  <a:pos x="47" y="22"/>
                </a:cxn>
                <a:cxn ang="0">
                  <a:pos x="62" y="7"/>
                </a:cxn>
                <a:cxn ang="0">
                  <a:pos x="87" y="0"/>
                </a:cxn>
              </a:cxnLst>
              <a:rect l="0" t="0" r="r" b="b"/>
              <a:pathLst>
                <a:path w="222" h="131">
                  <a:moveTo>
                    <a:pt x="87" y="0"/>
                  </a:moveTo>
                  <a:lnTo>
                    <a:pt x="98" y="4"/>
                  </a:lnTo>
                  <a:lnTo>
                    <a:pt x="109" y="7"/>
                  </a:lnTo>
                  <a:lnTo>
                    <a:pt x="116" y="15"/>
                  </a:lnTo>
                  <a:lnTo>
                    <a:pt x="124" y="22"/>
                  </a:lnTo>
                  <a:lnTo>
                    <a:pt x="131" y="15"/>
                  </a:lnTo>
                  <a:lnTo>
                    <a:pt x="142" y="7"/>
                  </a:lnTo>
                  <a:lnTo>
                    <a:pt x="153" y="4"/>
                  </a:lnTo>
                  <a:lnTo>
                    <a:pt x="167" y="0"/>
                  </a:lnTo>
                  <a:lnTo>
                    <a:pt x="178" y="0"/>
                  </a:lnTo>
                  <a:lnTo>
                    <a:pt x="186" y="4"/>
                  </a:lnTo>
                  <a:lnTo>
                    <a:pt x="193" y="11"/>
                  </a:lnTo>
                  <a:lnTo>
                    <a:pt x="196" y="18"/>
                  </a:lnTo>
                  <a:lnTo>
                    <a:pt x="200" y="29"/>
                  </a:lnTo>
                  <a:lnTo>
                    <a:pt x="200" y="44"/>
                  </a:lnTo>
                  <a:lnTo>
                    <a:pt x="200" y="109"/>
                  </a:lnTo>
                  <a:lnTo>
                    <a:pt x="204" y="116"/>
                  </a:lnTo>
                  <a:lnTo>
                    <a:pt x="204" y="120"/>
                  </a:lnTo>
                  <a:lnTo>
                    <a:pt x="207" y="120"/>
                  </a:lnTo>
                  <a:lnTo>
                    <a:pt x="215" y="124"/>
                  </a:lnTo>
                  <a:lnTo>
                    <a:pt x="222" y="124"/>
                  </a:lnTo>
                  <a:lnTo>
                    <a:pt x="222" y="131"/>
                  </a:lnTo>
                  <a:lnTo>
                    <a:pt x="160" y="131"/>
                  </a:lnTo>
                  <a:lnTo>
                    <a:pt x="160" y="124"/>
                  </a:lnTo>
                  <a:lnTo>
                    <a:pt x="164" y="124"/>
                  </a:lnTo>
                  <a:lnTo>
                    <a:pt x="171" y="124"/>
                  </a:lnTo>
                  <a:lnTo>
                    <a:pt x="175" y="120"/>
                  </a:lnTo>
                  <a:lnTo>
                    <a:pt x="175" y="116"/>
                  </a:lnTo>
                  <a:lnTo>
                    <a:pt x="178" y="109"/>
                  </a:lnTo>
                  <a:lnTo>
                    <a:pt x="178" y="44"/>
                  </a:lnTo>
                  <a:lnTo>
                    <a:pt x="175" y="33"/>
                  </a:lnTo>
                  <a:lnTo>
                    <a:pt x="171" y="22"/>
                  </a:lnTo>
                  <a:lnTo>
                    <a:pt x="164" y="18"/>
                  </a:lnTo>
                  <a:lnTo>
                    <a:pt x="156" y="15"/>
                  </a:lnTo>
                  <a:lnTo>
                    <a:pt x="146" y="18"/>
                  </a:lnTo>
                  <a:lnTo>
                    <a:pt x="135" y="22"/>
                  </a:lnTo>
                  <a:lnTo>
                    <a:pt x="127" y="29"/>
                  </a:lnTo>
                  <a:lnTo>
                    <a:pt x="124" y="36"/>
                  </a:lnTo>
                  <a:lnTo>
                    <a:pt x="124" y="109"/>
                  </a:lnTo>
                  <a:lnTo>
                    <a:pt x="124" y="116"/>
                  </a:lnTo>
                  <a:lnTo>
                    <a:pt x="127" y="120"/>
                  </a:lnTo>
                  <a:lnTo>
                    <a:pt x="131" y="120"/>
                  </a:lnTo>
                  <a:lnTo>
                    <a:pt x="135" y="124"/>
                  </a:lnTo>
                  <a:lnTo>
                    <a:pt x="142" y="124"/>
                  </a:lnTo>
                  <a:lnTo>
                    <a:pt x="142" y="131"/>
                  </a:lnTo>
                  <a:lnTo>
                    <a:pt x="80" y="131"/>
                  </a:lnTo>
                  <a:lnTo>
                    <a:pt x="80" y="124"/>
                  </a:lnTo>
                  <a:lnTo>
                    <a:pt x="87" y="124"/>
                  </a:lnTo>
                  <a:lnTo>
                    <a:pt x="91" y="124"/>
                  </a:lnTo>
                  <a:lnTo>
                    <a:pt x="95" y="120"/>
                  </a:lnTo>
                  <a:lnTo>
                    <a:pt x="98" y="116"/>
                  </a:lnTo>
                  <a:lnTo>
                    <a:pt x="98" y="109"/>
                  </a:lnTo>
                  <a:lnTo>
                    <a:pt x="98" y="44"/>
                  </a:lnTo>
                  <a:lnTo>
                    <a:pt x="98" y="33"/>
                  </a:lnTo>
                  <a:lnTo>
                    <a:pt x="95" y="22"/>
                  </a:lnTo>
                  <a:lnTo>
                    <a:pt x="87" y="18"/>
                  </a:lnTo>
                  <a:lnTo>
                    <a:pt x="76" y="15"/>
                  </a:lnTo>
                  <a:lnTo>
                    <a:pt x="65" y="18"/>
                  </a:lnTo>
                  <a:lnTo>
                    <a:pt x="55" y="22"/>
                  </a:lnTo>
                  <a:lnTo>
                    <a:pt x="47" y="29"/>
                  </a:lnTo>
                  <a:lnTo>
                    <a:pt x="44" y="36"/>
                  </a:lnTo>
                  <a:lnTo>
                    <a:pt x="44" y="109"/>
                  </a:lnTo>
                  <a:lnTo>
                    <a:pt x="47" y="116"/>
                  </a:lnTo>
                  <a:lnTo>
                    <a:pt x="51" y="120"/>
                  </a:lnTo>
                  <a:lnTo>
                    <a:pt x="58" y="124"/>
                  </a:lnTo>
                  <a:lnTo>
                    <a:pt x="65" y="124"/>
                  </a:lnTo>
                  <a:lnTo>
                    <a:pt x="65" y="131"/>
                  </a:lnTo>
                  <a:lnTo>
                    <a:pt x="4" y="131"/>
                  </a:lnTo>
                  <a:lnTo>
                    <a:pt x="4" y="124"/>
                  </a:lnTo>
                  <a:lnTo>
                    <a:pt x="7" y="124"/>
                  </a:lnTo>
                  <a:lnTo>
                    <a:pt x="15" y="124"/>
                  </a:lnTo>
                  <a:lnTo>
                    <a:pt x="18" y="120"/>
                  </a:lnTo>
                  <a:lnTo>
                    <a:pt x="18" y="116"/>
                  </a:lnTo>
                  <a:lnTo>
                    <a:pt x="22" y="109"/>
                  </a:lnTo>
                  <a:lnTo>
                    <a:pt x="22" y="29"/>
                  </a:lnTo>
                  <a:lnTo>
                    <a:pt x="18" y="22"/>
                  </a:lnTo>
                  <a:lnTo>
                    <a:pt x="15" y="18"/>
                  </a:lnTo>
                  <a:lnTo>
                    <a:pt x="7" y="15"/>
                  </a:lnTo>
                  <a:lnTo>
                    <a:pt x="0" y="15"/>
                  </a:lnTo>
                  <a:lnTo>
                    <a:pt x="0" y="4"/>
                  </a:lnTo>
                  <a:lnTo>
                    <a:pt x="44" y="4"/>
                  </a:lnTo>
                  <a:lnTo>
                    <a:pt x="44" y="4"/>
                  </a:lnTo>
                  <a:lnTo>
                    <a:pt x="44" y="22"/>
                  </a:lnTo>
                  <a:lnTo>
                    <a:pt x="47" y="22"/>
                  </a:lnTo>
                  <a:lnTo>
                    <a:pt x="55" y="15"/>
                  </a:lnTo>
                  <a:lnTo>
                    <a:pt x="62" y="7"/>
                  </a:lnTo>
                  <a:lnTo>
                    <a:pt x="73" y="4"/>
                  </a:lnTo>
                  <a:lnTo>
                    <a:pt x="87"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89039" name="Freeform 271"/>
            <p:cNvSpPr>
              <a:spLocks noEditPoints="1"/>
            </p:cNvSpPr>
            <p:nvPr/>
          </p:nvSpPr>
          <p:spPr bwMode="auto">
            <a:xfrm>
              <a:off x="8096" y="9374"/>
              <a:ext cx="178" cy="185"/>
            </a:xfrm>
            <a:custGeom>
              <a:avLst/>
              <a:gdLst/>
              <a:ahLst/>
              <a:cxnLst>
                <a:cxn ang="0">
                  <a:pos x="72" y="10"/>
                </a:cxn>
                <a:cxn ang="0">
                  <a:pos x="61" y="10"/>
                </a:cxn>
                <a:cxn ang="0">
                  <a:pos x="51" y="10"/>
                </a:cxn>
                <a:cxn ang="0">
                  <a:pos x="51" y="152"/>
                </a:cxn>
                <a:cxn ang="0">
                  <a:pos x="54" y="163"/>
                </a:cxn>
                <a:cxn ang="0">
                  <a:pos x="58" y="167"/>
                </a:cxn>
                <a:cxn ang="0">
                  <a:pos x="69" y="171"/>
                </a:cxn>
                <a:cxn ang="0">
                  <a:pos x="80" y="174"/>
                </a:cxn>
                <a:cxn ang="0">
                  <a:pos x="94" y="171"/>
                </a:cxn>
                <a:cxn ang="0">
                  <a:pos x="109" y="167"/>
                </a:cxn>
                <a:cxn ang="0">
                  <a:pos x="120" y="160"/>
                </a:cxn>
                <a:cxn ang="0">
                  <a:pos x="131" y="152"/>
                </a:cxn>
                <a:cxn ang="0">
                  <a:pos x="134" y="138"/>
                </a:cxn>
                <a:cxn ang="0">
                  <a:pos x="141" y="127"/>
                </a:cxn>
                <a:cxn ang="0">
                  <a:pos x="145" y="109"/>
                </a:cxn>
                <a:cxn ang="0">
                  <a:pos x="145" y="94"/>
                </a:cxn>
                <a:cxn ang="0">
                  <a:pos x="141" y="76"/>
                </a:cxn>
                <a:cxn ang="0">
                  <a:pos x="138" y="58"/>
                </a:cxn>
                <a:cxn ang="0">
                  <a:pos x="134" y="47"/>
                </a:cxn>
                <a:cxn ang="0">
                  <a:pos x="123" y="32"/>
                </a:cxn>
                <a:cxn ang="0">
                  <a:pos x="116" y="25"/>
                </a:cxn>
                <a:cxn ang="0">
                  <a:pos x="101" y="18"/>
                </a:cxn>
                <a:cxn ang="0">
                  <a:pos x="91" y="10"/>
                </a:cxn>
                <a:cxn ang="0">
                  <a:pos x="72" y="10"/>
                </a:cxn>
                <a:cxn ang="0">
                  <a:pos x="0" y="0"/>
                </a:cxn>
                <a:cxn ang="0">
                  <a:pos x="80" y="0"/>
                </a:cxn>
                <a:cxn ang="0">
                  <a:pos x="98" y="0"/>
                </a:cxn>
                <a:cxn ang="0">
                  <a:pos x="112" y="3"/>
                </a:cxn>
                <a:cxn ang="0">
                  <a:pos x="127" y="10"/>
                </a:cxn>
                <a:cxn ang="0">
                  <a:pos x="141" y="18"/>
                </a:cxn>
                <a:cxn ang="0">
                  <a:pos x="156" y="32"/>
                </a:cxn>
                <a:cxn ang="0">
                  <a:pos x="167" y="50"/>
                </a:cxn>
                <a:cxn ang="0">
                  <a:pos x="171" y="61"/>
                </a:cxn>
                <a:cxn ang="0">
                  <a:pos x="174" y="76"/>
                </a:cxn>
                <a:cxn ang="0">
                  <a:pos x="178" y="94"/>
                </a:cxn>
                <a:cxn ang="0">
                  <a:pos x="174" y="109"/>
                </a:cxn>
                <a:cxn ang="0">
                  <a:pos x="171" y="120"/>
                </a:cxn>
                <a:cxn ang="0">
                  <a:pos x="167" y="134"/>
                </a:cxn>
                <a:cxn ang="0">
                  <a:pos x="156" y="149"/>
                </a:cxn>
                <a:cxn ang="0">
                  <a:pos x="145" y="163"/>
                </a:cxn>
                <a:cxn ang="0">
                  <a:pos x="131" y="171"/>
                </a:cxn>
                <a:cxn ang="0">
                  <a:pos x="112" y="178"/>
                </a:cxn>
                <a:cxn ang="0">
                  <a:pos x="94" y="181"/>
                </a:cxn>
                <a:cxn ang="0">
                  <a:pos x="76" y="185"/>
                </a:cxn>
                <a:cxn ang="0">
                  <a:pos x="0" y="185"/>
                </a:cxn>
                <a:cxn ang="0">
                  <a:pos x="0" y="174"/>
                </a:cxn>
                <a:cxn ang="0">
                  <a:pos x="11" y="174"/>
                </a:cxn>
                <a:cxn ang="0">
                  <a:pos x="14" y="174"/>
                </a:cxn>
                <a:cxn ang="0">
                  <a:pos x="18" y="171"/>
                </a:cxn>
                <a:cxn ang="0">
                  <a:pos x="21" y="171"/>
                </a:cxn>
                <a:cxn ang="0">
                  <a:pos x="21" y="167"/>
                </a:cxn>
                <a:cxn ang="0">
                  <a:pos x="25" y="160"/>
                </a:cxn>
                <a:cxn ang="0">
                  <a:pos x="25" y="25"/>
                </a:cxn>
                <a:cxn ang="0">
                  <a:pos x="21" y="18"/>
                </a:cxn>
                <a:cxn ang="0">
                  <a:pos x="21" y="14"/>
                </a:cxn>
                <a:cxn ang="0">
                  <a:pos x="18" y="14"/>
                </a:cxn>
                <a:cxn ang="0">
                  <a:pos x="7" y="10"/>
                </a:cxn>
                <a:cxn ang="0">
                  <a:pos x="0" y="10"/>
                </a:cxn>
                <a:cxn ang="0">
                  <a:pos x="0" y="0"/>
                </a:cxn>
              </a:cxnLst>
              <a:rect l="0" t="0" r="r" b="b"/>
              <a:pathLst>
                <a:path w="178" h="185">
                  <a:moveTo>
                    <a:pt x="72" y="10"/>
                  </a:moveTo>
                  <a:lnTo>
                    <a:pt x="61" y="10"/>
                  </a:lnTo>
                  <a:lnTo>
                    <a:pt x="51" y="10"/>
                  </a:lnTo>
                  <a:lnTo>
                    <a:pt x="51" y="152"/>
                  </a:lnTo>
                  <a:lnTo>
                    <a:pt x="54" y="163"/>
                  </a:lnTo>
                  <a:lnTo>
                    <a:pt x="58" y="167"/>
                  </a:lnTo>
                  <a:lnTo>
                    <a:pt x="69" y="171"/>
                  </a:lnTo>
                  <a:lnTo>
                    <a:pt x="80" y="174"/>
                  </a:lnTo>
                  <a:lnTo>
                    <a:pt x="94" y="171"/>
                  </a:lnTo>
                  <a:lnTo>
                    <a:pt x="109" y="167"/>
                  </a:lnTo>
                  <a:lnTo>
                    <a:pt x="120" y="160"/>
                  </a:lnTo>
                  <a:lnTo>
                    <a:pt x="131" y="152"/>
                  </a:lnTo>
                  <a:lnTo>
                    <a:pt x="134" y="138"/>
                  </a:lnTo>
                  <a:lnTo>
                    <a:pt x="141" y="127"/>
                  </a:lnTo>
                  <a:lnTo>
                    <a:pt x="145" y="109"/>
                  </a:lnTo>
                  <a:lnTo>
                    <a:pt x="145" y="94"/>
                  </a:lnTo>
                  <a:lnTo>
                    <a:pt x="141" y="76"/>
                  </a:lnTo>
                  <a:lnTo>
                    <a:pt x="138" y="58"/>
                  </a:lnTo>
                  <a:lnTo>
                    <a:pt x="134" y="47"/>
                  </a:lnTo>
                  <a:lnTo>
                    <a:pt x="123" y="32"/>
                  </a:lnTo>
                  <a:lnTo>
                    <a:pt x="116" y="25"/>
                  </a:lnTo>
                  <a:lnTo>
                    <a:pt x="101" y="18"/>
                  </a:lnTo>
                  <a:lnTo>
                    <a:pt x="91" y="10"/>
                  </a:lnTo>
                  <a:lnTo>
                    <a:pt x="72" y="10"/>
                  </a:lnTo>
                  <a:close/>
                  <a:moveTo>
                    <a:pt x="0" y="0"/>
                  </a:moveTo>
                  <a:lnTo>
                    <a:pt x="80" y="0"/>
                  </a:lnTo>
                  <a:lnTo>
                    <a:pt x="98" y="0"/>
                  </a:lnTo>
                  <a:lnTo>
                    <a:pt x="112" y="3"/>
                  </a:lnTo>
                  <a:lnTo>
                    <a:pt x="127" y="10"/>
                  </a:lnTo>
                  <a:lnTo>
                    <a:pt x="141" y="18"/>
                  </a:lnTo>
                  <a:lnTo>
                    <a:pt x="156" y="32"/>
                  </a:lnTo>
                  <a:lnTo>
                    <a:pt x="167" y="50"/>
                  </a:lnTo>
                  <a:lnTo>
                    <a:pt x="171" y="61"/>
                  </a:lnTo>
                  <a:lnTo>
                    <a:pt x="174" y="76"/>
                  </a:lnTo>
                  <a:lnTo>
                    <a:pt x="178" y="94"/>
                  </a:lnTo>
                  <a:lnTo>
                    <a:pt x="174" y="109"/>
                  </a:lnTo>
                  <a:lnTo>
                    <a:pt x="171" y="120"/>
                  </a:lnTo>
                  <a:lnTo>
                    <a:pt x="167" y="134"/>
                  </a:lnTo>
                  <a:lnTo>
                    <a:pt x="156" y="149"/>
                  </a:lnTo>
                  <a:lnTo>
                    <a:pt x="145" y="163"/>
                  </a:lnTo>
                  <a:lnTo>
                    <a:pt x="131" y="171"/>
                  </a:lnTo>
                  <a:lnTo>
                    <a:pt x="112" y="178"/>
                  </a:lnTo>
                  <a:lnTo>
                    <a:pt x="94" y="181"/>
                  </a:lnTo>
                  <a:lnTo>
                    <a:pt x="76" y="185"/>
                  </a:lnTo>
                  <a:lnTo>
                    <a:pt x="0" y="185"/>
                  </a:lnTo>
                  <a:lnTo>
                    <a:pt x="0" y="174"/>
                  </a:lnTo>
                  <a:lnTo>
                    <a:pt x="11" y="174"/>
                  </a:lnTo>
                  <a:lnTo>
                    <a:pt x="14" y="174"/>
                  </a:lnTo>
                  <a:lnTo>
                    <a:pt x="18" y="171"/>
                  </a:lnTo>
                  <a:lnTo>
                    <a:pt x="21" y="171"/>
                  </a:lnTo>
                  <a:lnTo>
                    <a:pt x="21" y="167"/>
                  </a:lnTo>
                  <a:lnTo>
                    <a:pt x="25" y="160"/>
                  </a:lnTo>
                  <a:lnTo>
                    <a:pt x="25" y="25"/>
                  </a:lnTo>
                  <a:lnTo>
                    <a:pt x="21" y="18"/>
                  </a:lnTo>
                  <a:lnTo>
                    <a:pt x="21" y="14"/>
                  </a:lnTo>
                  <a:lnTo>
                    <a:pt x="18" y="14"/>
                  </a:lnTo>
                  <a:lnTo>
                    <a:pt x="7" y="10"/>
                  </a:lnTo>
                  <a:lnTo>
                    <a:pt x="0" y="10"/>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89040" name="Freeform 272"/>
            <p:cNvSpPr>
              <a:spLocks noEditPoints="1"/>
            </p:cNvSpPr>
            <p:nvPr/>
          </p:nvSpPr>
          <p:spPr bwMode="auto">
            <a:xfrm>
              <a:off x="8292" y="9424"/>
              <a:ext cx="113" cy="139"/>
            </a:xfrm>
            <a:custGeom>
              <a:avLst/>
              <a:gdLst/>
              <a:ahLst/>
              <a:cxnLst>
                <a:cxn ang="0">
                  <a:pos x="58" y="11"/>
                </a:cxn>
                <a:cxn ang="0">
                  <a:pos x="51" y="11"/>
                </a:cxn>
                <a:cxn ang="0">
                  <a:pos x="40" y="19"/>
                </a:cxn>
                <a:cxn ang="0">
                  <a:pos x="36" y="22"/>
                </a:cxn>
                <a:cxn ang="0">
                  <a:pos x="29" y="33"/>
                </a:cxn>
                <a:cxn ang="0">
                  <a:pos x="25" y="40"/>
                </a:cxn>
                <a:cxn ang="0">
                  <a:pos x="25" y="55"/>
                </a:cxn>
                <a:cxn ang="0">
                  <a:pos x="84" y="55"/>
                </a:cxn>
                <a:cxn ang="0">
                  <a:pos x="84" y="40"/>
                </a:cxn>
                <a:cxn ang="0">
                  <a:pos x="80" y="33"/>
                </a:cxn>
                <a:cxn ang="0">
                  <a:pos x="80" y="26"/>
                </a:cxn>
                <a:cxn ang="0">
                  <a:pos x="76" y="19"/>
                </a:cxn>
                <a:cxn ang="0">
                  <a:pos x="73" y="15"/>
                </a:cxn>
                <a:cxn ang="0">
                  <a:pos x="66" y="11"/>
                </a:cxn>
                <a:cxn ang="0">
                  <a:pos x="58" y="11"/>
                </a:cxn>
                <a:cxn ang="0">
                  <a:pos x="58" y="0"/>
                </a:cxn>
                <a:cxn ang="0">
                  <a:pos x="73" y="4"/>
                </a:cxn>
                <a:cxn ang="0">
                  <a:pos x="84" y="8"/>
                </a:cxn>
                <a:cxn ang="0">
                  <a:pos x="91" y="11"/>
                </a:cxn>
                <a:cxn ang="0">
                  <a:pos x="98" y="19"/>
                </a:cxn>
                <a:cxn ang="0">
                  <a:pos x="102" y="26"/>
                </a:cxn>
                <a:cxn ang="0">
                  <a:pos x="106" y="37"/>
                </a:cxn>
                <a:cxn ang="0">
                  <a:pos x="109" y="48"/>
                </a:cxn>
                <a:cxn ang="0">
                  <a:pos x="109" y="59"/>
                </a:cxn>
                <a:cxn ang="0">
                  <a:pos x="109" y="66"/>
                </a:cxn>
                <a:cxn ang="0">
                  <a:pos x="25" y="66"/>
                </a:cxn>
                <a:cxn ang="0">
                  <a:pos x="25" y="77"/>
                </a:cxn>
                <a:cxn ang="0">
                  <a:pos x="29" y="88"/>
                </a:cxn>
                <a:cxn ang="0">
                  <a:pos x="29" y="99"/>
                </a:cxn>
                <a:cxn ang="0">
                  <a:pos x="36" y="106"/>
                </a:cxn>
                <a:cxn ang="0">
                  <a:pos x="40" y="113"/>
                </a:cxn>
                <a:cxn ang="0">
                  <a:pos x="47" y="117"/>
                </a:cxn>
                <a:cxn ang="0">
                  <a:pos x="58" y="121"/>
                </a:cxn>
                <a:cxn ang="0">
                  <a:pos x="69" y="124"/>
                </a:cxn>
                <a:cxn ang="0">
                  <a:pos x="80" y="121"/>
                </a:cxn>
                <a:cxn ang="0">
                  <a:pos x="87" y="117"/>
                </a:cxn>
                <a:cxn ang="0">
                  <a:pos x="95" y="110"/>
                </a:cxn>
                <a:cxn ang="0">
                  <a:pos x="106" y="99"/>
                </a:cxn>
                <a:cxn ang="0">
                  <a:pos x="113" y="102"/>
                </a:cxn>
                <a:cxn ang="0">
                  <a:pos x="106" y="117"/>
                </a:cxn>
                <a:cxn ang="0">
                  <a:pos x="91" y="128"/>
                </a:cxn>
                <a:cxn ang="0">
                  <a:pos x="76" y="135"/>
                </a:cxn>
                <a:cxn ang="0">
                  <a:pos x="62" y="139"/>
                </a:cxn>
                <a:cxn ang="0">
                  <a:pos x="47" y="135"/>
                </a:cxn>
                <a:cxn ang="0">
                  <a:pos x="33" y="131"/>
                </a:cxn>
                <a:cxn ang="0">
                  <a:pos x="22" y="124"/>
                </a:cxn>
                <a:cxn ang="0">
                  <a:pos x="15" y="117"/>
                </a:cxn>
                <a:cxn ang="0">
                  <a:pos x="7" y="106"/>
                </a:cxn>
                <a:cxn ang="0">
                  <a:pos x="4" y="95"/>
                </a:cxn>
                <a:cxn ang="0">
                  <a:pos x="0" y="81"/>
                </a:cxn>
                <a:cxn ang="0">
                  <a:pos x="0" y="70"/>
                </a:cxn>
                <a:cxn ang="0">
                  <a:pos x="0" y="55"/>
                </a:cxn>
                <a:cxn ang="0">
                  <a:pos x="4" y="44"/>
                </a:cxn>
                <a:cxn ang="0">
                  <a:pos x="7" y="33"/>
                </a:cxn>
                <a:cxn ang="0">
                  <a:pos x="15" y="22"/>
                </a:cxn>
                <a:cxn ang="0">
                  <a:pos x="22" y="15"/>
                </a:cxn>
                <a:cxn ang="0">
                  <a:pos x="33" y="8"/>
                </a:cxn>
                <a:cxn ang="0">
                  <a:pos x="44" y="4"/>
                </a:cxn>
                <a:cxn ang="0">
                  <a:pos x="58" y="0"/>
                </a:cxn>
              </a:cxnLst>
              <a:rect l="0" t="0" r="r" b="b"/>
              <a:pathLst>
                <a:path w="113" h="139">
                  <a:moveTo>
                    <a:pt x="58" y="11"/>
                  </a:moveTo>
                  <a:lnTo>
                    <a:pt x="51" y="11"/>
                  </a:lnTo>
                  <a:lnTo>
                    <a:pt x="40" y="19"/>
                  </a:lnTo>
                  <a:lnTo>
                    <a:pt x="36" y="22"/>
                  </a:lnTo>
                  <a:lnTo>
                    <a:pt x="29" y="33"/>
                  </a:lnTo>
                  <a:lnTo>
                    <a:pt x="25" y="40"/>
                  </a:lnTo>
                  <a:lnTo>
                    <a:pt x="25" y="55"/>
                  </a:lnTo>
                  <a:lnTo>
                    <a:pt x="84" y="55"/>
                  </a:lnTo>
                  <a:lnTo>
                    <a:pt x="84" y="40"/>
                  </a:lnTo>
                  <a:lnTo>
                    <a:pt x="80" y="33"/>
                  </a:lnTo>
                  <a:lnTo>
                    <a:pt x="80" y="26"/>
                  </a:lnTo>
                  <a:lnTo>
                    <a:pt x="76" y="19"/>
                  </a:lnTo>
                  <a:lnTo>
                    <a:pt x="73" y="15"/>
                  </a:lnTo>
                  <a:lnTo>
                    <a:pt x="66" y="11"/>
                  </a:lnTo>
                  <a:lnTo>
                    <a:pt x="58" y="11"/>
                  </a:lnTo>
                  <a:close/>
                  <a:moveTo>
                    <a:pt x="58" y="0"/>
                  </a:moveTo>
                  <a:lnTo>
                    <a:pt x="73" y="4"/>
                  </a:lnTo>
                  <a:lnTo>
                    <a:pt x="84" y="8"/>
                  </a:lnTo>
                  <a:lnTo>
                    <a:pt x="91" y="11"/>
                  </a:lnTo>
                  <a:lnTo>
                    <a:pt x="98" y="19"/>
                  </a:lnTo>
                  <a:lnTo>
                    <a:pt x="102" y="26"/>
                  </a:lnTo>
                  <a:lnTo>
                    <a:pt x="106" y="37"/>
                  </a:lnTo>
                  <a:lnTo>
                    <a:pt x="109" y="48"/>
                  </a:lnTo>
                  <a:lnTo>
                    <a:pt x="109" y="59"/>
                  </a:lnTo>
                  <a:lnTo>
                    <a:pt x="109" y="66"/>
                  </a:lnTo>
                  <a:lnTo>
                    <a:pt x="25" y="66"/>
                  </a:lnTo>
                  <a:lnTo>
                    <a:pt x="25" y="77"/>
                  </a:lnTo>
                  <a:lnTo>
                    <a:pt x="29" y="88"/>
                  </a:lnTo>
                  <a:lnTo>
                    <a:pt x="29" y="99"/>
                  </a:lnTo>
                  <a:lnTo>
                    <a:pt x="36" y="106"/>
                  </a:lnTo>
                  <a:lnTo>
                    <a:pt x="40" y="113"/>
                  </a:lnTo>
                  <a:lnTo>
                    <a:pt x="47" y="117"/>
                  </a:lnTo>
                  <a:lnTo>
                    <a:pt x="58" y="121"/>
                  </a:lnTo>
                  <a:lnTo>
                    <a:pt x="69" y="124"/>
                  </a:lnTo>
                  <a:lnTo>
                    <a:pt x="80" y="121"/>
                  </a:lnTo>
                  <a:lnTo>
                    <a:pt x="87" y="117"/>
                  </a:lnTo>
                  <a:lnTo>
                    <a:pt x="95" y="110"/>
                  </a:lnTo>
                  <a:lnTo>
                    <a:pt x="106" y="99"/>
                  </a:lnTo>
                  <a:lnTo>
                    <a:pt x="113" y="102"/>
                  </a:lnTo>
                  <a:lnTo>
                    <a:pt x="106" y="117"/>
                  </a:lnTo>
                  <a:lnTo>
                    <a:pt x="91" y="128"/>
                  </a:lnTo>
                  <a:lnTo>
                    <a:pt x="76" y="135"/>
                  </a:lnTo>
                  <a:lnTo>
                    <a:pt x="62" y="139"/>
                  </a:lnTo>
                  <a:lnTo>
                    <a:pt x="47" y="135"/>
                  </a:lnTo>
                  <a:lnTo>
                    <a:pt x="33" y="131"/>
                  </a:lnTo>
                  <a:lnTo>
                    <a:pt x="22" y="124"/>
                  </a:lnTo>
                  <a:lnTo>
                    <a:pt x="15" y="117"/>
                  </a:lnTo>
                  <a:lnTo>
                    <a:pt x="7" y="106"/>
                  </a:lnTo>
                  <a:lnTo>
                    <a:pt x="4" y="95"/>
                  </a:lnTo>
                  <a:lnTo>
                    <a:pt x="0" y="81"/>
                  </a:lnTo>
                  <a:lnTo>
                    <a:pt x="0" y="70"/>
                  </a:lnTo>
                  <a:lnTo>
                    <a:pt x="0" y="55"/>
                  </a:lnTo>
                  <a:lnTo>
                    <a:pt x="4" y="44"/>
                  </a:lnTo>
                  <a:lnTo>
                    <a:pt x="7" y="33"/>
                  </a:lnTo>
                  <a:lnTo>
                    <a:pt x="15" y="22"/>
                  </a:lnTo>
                  <a:lnTo>
                    <a:pt x="22" y="15"/>
                  </a:lnTo>
                  <a:lnTo>
                    <a:pt x="33" y="8"/>
                  </a:lnTo>
                  <a:lnTo>
                    <a:pt x="44" y="4"/>
                  </a:lnTo>
                  <a:lnTo>
                    <a:pt x="58"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89041" name="Freeform 273"/>
            <p:cNvSpPr>
              <a:spLocks/>
            </p:cNvSpPr>
            <p:nvPr/>
          </p:nvSpPr>
          <p:spPr bwMode="auto">
            <a:xfrm>
              <a:off x="8419" y="9424"/>
              <a:ext cx="113" cy="139"/>
            </a:xfrm>
            <a:custGeom>
              <a:avLst/>
              <a:gdLst/>
              <a:ahLst/>
              <a:cxnLst>
                <a:cxn ang="0">
                  <a:pos x="62" y="0"/>
                </a:cxn>
                <a:cxn ang="0">
                  <a:pos x="73" y="4"/>
                </a:cxn>
                <a:cxn ang="0">
                  <a:pos x="84" y="8"/>
                </a:cxn>
                <a:cxn ang="0">
                  <a:pos x="91" y="11"/>
                </a:cxn>
                <a:cxn ang="0">
                  <a:pos x="99" y="19"/>
                </a:cxn>
                <a:cxn ang="0">
                  <a:pos x="102" y="26"/>
                </a:cxn>
                <a:cxn ang="0">
                  <a:pos x="106" y="37"/>
                </a:cxn>
                <a:cxn ang="0">
                  <a:pos x="102" y="40"/>
                </a:cxn>
                <a:cxn ang="0">
                  <a:pos x="102" y="48"/>
                </a:cxn>
                <a:cxn ang="0">
                  <a:pos x="99" y="51"/>
                </a:cxn>
                <a:cxn ang="0">
                  <a:pos x="91" y="51"/>
                </a:cxn>
                <a:cxn ang="0">
                  <a:pos x="84" y="51"/>
                </a:cxn>
                <a:cxn ang="0">
                  <a:pos x="80" y="48"/>
                </a:cxn>
                <a:cxn ang="0">
                  <a:pos x="77" y="44"/>
                </a:cxn>
                <a:cxn ang="0">
                  <a:pos x="73" y="40"/>
                </a:cxn>
                <a:cxn ang="0">
                  <a:pos x="77" y="26"/>
                </a:cxn>
                <a:cxn ang="0">
                  <a:pos x="77" y="22"/>
                </a:cxn>
                <a:cxn ang="0">
                  <a:pos x="77" y="19"/>
                </a:cxn>
                <a:cxn ang="0">
                  <a:pos x="77" y="15"/>
                </a:cxn>
                <a:cxn ang="0">
                  <a:pos x="69" y="15"/>
                </a:cxn>
                <a:cxn ang="0">
                  <a:pos x="62" y="11"/>
                </a:cxn>
                <a:cxn ang="0">
                  <a:pos x="51" y="15"/>
                </a:cxn>
                <a:cxn ang="0">
                  <a:pos x="44" y="19"/>
                </a:cxn>
                <a:cxn ang="0">
                  <a:pos x="40" y="26"/>
                </a:cxn>
                <a:cxn ang="0">
                  <a:pos x="33" y="33"/>
                </a:cxn>
                <a:cxn ang="0">
                  <a:pos x="29" y="40"/>
                </a:cxn>
                <a:cxn ang="0">
                  <a:pos x="29" y="55"/>
                </a:cxn>
                <a:cxn ang="0">
                  <a:pos x="29" y="70"/>
                </a:cxn>
                <a:cxn ang="0">
                  <a:pos x="29" y="84"/>
                </a:cxn>
                <a:cxn ang="0">
                  <a:pos x="33" y="95"/>
                </a:cxn>
                <a:cxn ang="0">
                  <a:pos x="37" y="106"/>
                </a:cxn>
                <a:cxn ang="0">
                  <a:pos x="48" y="117"/>
                </a:cxn>
                <a:cxn ang="0">
                  <a:pos x="55" y="121"/>
                </a:cxn>
                <a:cxn ang="0">
                  <a:pos x="66" y="124"/>
                </a:cxn>
                <a:cxn ang="0">
                  <a:pos x="77" y="121"/>
                </a:cxn>
                <a:cxn ang="0">
                  <a:pos x="88" y="117"/>
                </a:cxn>
                <a:cxn ang="0">
                  <a:pos x="95" y="110"/>
                </a:cxn>
                <a:cxn ang="0">
                  <a:pos x="102" y="99"/>
                </a:cxn>
                <a:cxn ang="0">
                  <a:pos x="113" y="102"/>
                </a:cxn>
                <a:cxn ang="0">
                  <a:pos x="102" y="117"/>
                </a:cxn>
                <a:cxn ang="0">
                  <a:pos x="88" y="128"/>
                </a:cxn>
                <a:cxn ang="0">
                  <a:pos x="73" y="135"/>
                </a:cxn>
                <a:cxn ang="0">
                  <a:pos x="59" y="139"/>
                </a:cxn>
                <a:cxn ang="0">
                  <a:pos x="44" y="135"/>
                </a:cxn>
                <a:cxn ang="0">
                  <a:pos x="29" y="128"/>
                </a:cxn>
                <a:cxn ang="0">
                  <a:pos x="15" y="117"/>
                </a:cxn>
                <a:cxn ang="0">
                  <a:pos x="8" y="106"/>
                </a:cxn>
                <a:cxn ang="0">
                  <a:pos x="4" y="88"/>
                </a:cxn>
                <a:cxn ang="0">
                  <a:pos x="0" y="70"/>
                </a:cxn>
                <a:cxn ang="0">
                  <a:pos x="0" y="55"/>
                </a:cxn>
                <a:cxn ang="0">
                  <a:pos x="4" y="44"/>
                </a:cxn>
                <a:cxn ang="0">
                  <a:pos x="11" y="33"/>
                </a:cxn>
                <a:cxn ang="0">
                  <a:pos x="19" y="22"/>
                </a:cxn>
                <a:cxn ang="0">
                  <a:pos x="26" y="15"/>
                </a:cxn>
                <a:cxn ang="0">
                  <a:pos x="37" y="8"/>
                </a:cxn>
                <a:cxn ang="0">
                  <a:pos x="48" y="4"/>
                </a:cxn>
                <a:cxn ang="0">
                  <a:pos x="62" y="0"/>
                </a:cxn>
              </a:cxnLst>
              <a:rect l="0" t="0" r="r" b="b"/>
              <a:pathLst>
                <a:path w="113" h="139">
                  <a:moveTo>
                    <a:pt x="62" y="0"/>
                  </a:moveTo>
                  <a:lnTo>
                    <a:pt x="73" y="4"/>
                  </a:lnTo>
                  <a:lnTo>
                    <a:pt x="84" y="8"/>
                  </a:lnTo>
                  <a:lnTo>
                    <a:pt x="91" y="11"/>
                  </a:lnTo>
                  <a:lnTo>
                    <a:pt x="99" y="19"/>
                  </a:lnTo>
                  <a:lnTo>
                    <a:pt x="102" y="26"/>
                  </a:lnTo>
                  <a:lnTo>
                    <a:pt x="106" y="37"/>
                  </a:lnTo>
                  <a:lnTo>
                    <a:pt x="102" y="40"/>
                  </a:lnTo>
                  <a:lnTo>
                    <a:pt x="102" y="48"/>
                  </a:lnTo>
                  <a:lnTo>
                    <a:pt x="99" y="51"/>
                  </a:lnTo>
                  <a:lnTo>
                    <a:pt x="91" y="51"/>
                  </a:lnTo>
                  <a:lnTo>
                    <a:pt x="84" y="51"/>
                  </a:lnTo>
                  <a:lnTo>
                    <a:pt x="80" y="48"/>
                  </a:lnTo>
                  <a:lnTo>
                    <a:pt x="77" y="44"/>
                  </a:lnTo>
                  <a:lnTo>
                    <a:pt x="73" y="40"/>
                  </a:lnTo>
                  <a:lnTo>
                    <a:pt x="77" y="26"/>
                  </a:lnTo>
                  <a:lnTo>
                    <a:pt x="77" y="22"/>
                  </a:lnTo>
                  <a:lnTo>
                    <a:pt x="77" y="19"/>
                  </a:lnTo>
                  <a:lnTo>
                    <a:pt x="77" y="15"/>
                  </a:lnTo>
                  <a:lnTo>
                    <a:pt x="69" y="15"/>
                  </a:lnTo>
                  <a:lnTo>
                    <a:pt x="62" y="11"/>
                  </a:lnTo>
                  <a:lnTo>
                    <a:pt x="51" y="15"/>
                  </a:lnTo>
                  <a:lnTo>
                    <a:pt x="44" y="19"/>
                  </a:lnTo>
                  <a:lnTo>
                    <a:pt x="40" y="26"/>
                  </a:lnTo>
                  <a:lnTo>
                    <a:pt x="33" y="33"/>
                  </a:lnTo>
                  <a:lnTo>
                    <a:pt x="29" y="40"/>
                  </a:lnTo>
                  <a:lnTo>
                    <a:pt x="29" y="55"/>
                  </a:lnTo>
                  <a:lnTo>
                    <a:pt x="29" y="70"/>
                  </a:lnTo>
                  <a:lnTo>
                    <a:pt x="29" y="84"/>
                  </a:lnTo>
                  <a:lnTo>
                    <a:pt x="33" y="95"/>
                  </a:lnTo>
                  <a:lnTo>
                    <a:pt x="37" y="106"/>
                  </a:lnTo>
                  <a:lnTo>
                    <a:pt x="48" y="117"/>
                  </a:lnTo>
                  <a:lnTo>
                    <a:pt x="55" y="121"/>
                  </a:lnTo>
                  <a:lnTo>
                    <a:pt x="66" y="124"/>
                  </a:lnTo>
                  <a:lnTo>
                    <a:pt x="77" y="121"/>
                  </a:lnTo>
                  <a:lnTo>
                    <a:pt x="88" y="117"/>
                  </a:lnTo>
                  <a:lnTo>
                    <a:pt x="95" y="110"/>
                  </a:lnTo>
                  <a:lnTo>
                    <a:pt x="102" y="99"/>
                  </a:lnTo>
                  <a:lnTo>
                    <a:pt x="113" y="102"/>
                  </a:lnTo>
                  <a:lnTo>
                    <a:pt x="102" y="117"/>
                  </a:lnTo>
                  <a:lnTo>
                    <a:pt x="88" y="128"/>
                  </a:lnTo>
                  <a:lnTo>
                    <a:pt x="73" y="135"/>
                  </a:lnTo>
                  <a:lnTo>
                    <a:pt x="59" y="139"/>
                  </a:lnTo>
                  <a:lnTo>
                    <a:pt x="44" y="135"/>
                  </a:lnTo>
                  <a:lnTo>
                    <a:pt x="29" y="128"/>
                  </a:lnTo>
                  <a:lnTo>
                    <a:pt x="15" y="117"/>
                  </a:lnTo>
                  <a:lnTo>
                    <a:pt x="8" y="106"/>
                  </a:lnTo>
                  <a:lnTo>
                    <a:pt x="4" y="88"/>
                  </a:lnTo>
                  <a:lnTo>
                    <a:pt x="0" y="70"/>
                  </a:lnTo>
                  <a:lnTo>
                    <a:pt x="0" y="55"/>
                  </a:lnTo>
                  <a:lnTo>
                    <a:pt x="4" y="44"/>
                  </a:lnTo>
                  <a:lnTo>
                    <a:pt x="11" y="33"/>
                  </a:lnTo>
                  <a:lnTo>
                    <a:pt x="19" y="22"/>
                  </a:lnTo>
                  <a:lnTo>
                    <a:pt x="26" y="15"/>
                  </a:lnTo>
                  <a:lnTo>
                    <a:pt x="37" y="8"/>
                  </a:lnTo>
                  <a:lnTo>
                    <a:pt x="48" y="4"/>
                  </a:lnTo>
                  <a:lnTo>
                    <a:pt x="62"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89042" name="Freeform 274"/>
            <p:cNvSpPr>
              <a:spLocks noEditPoints="1"/>
            </p:cNvSpPr>
            <p:nvPr/>
          </p:nvSpPr>
          <p:spPr bwMode="auto">
            <a:xfrm>
              <a:off x="8539" y="9424"/>
              <a:ext cx="117" cy="139"/>
            </a:xfrm>
            <a:custGeom>
              <a:avLst/>
              <a:gdLst/>
              <a:ahLst/>
              <a:cxnLst>
                <a:cxn ang="0">
                  <a:pos x="59" y="11"/>
                </a:cxn>
                <a:cxn ang="0">
                  <a:pos x="51" y="11"/>
                </a:cxn>
                <a:cxn ang="0">
                  <a:pos x="44" y="19"/>
                </a:cxn>
                <a:cxn ang="0">
                  <a:pos x="37" y="22"/>
                </a:cxn>
                <a:cxn ang="0">
                  <a:pos x="33" y="33"/>
                </a:cxn>
                <a:cxn ang="0">
                  <a:pos x="29" y="40"/>
                </a:cxn>
                <a:cxn ang="0">
                  <a:pos x="26" y="55"/>
                </a:cxn>
                <a:cxn ang="0">
                  <a:pos x="88" y="55"/>
                </a:cxn>
                <a:cxn ang="0">
                  <a:pos x="84" y="40"/>
                </a:cxn>
                <a:cxn ang="0">
                  <a:pos x="84" y="33"/>
                </a:cxn>
                <a:cxn ang="0">
                  <a:pos x="80" y="26"/>
                </a:cxn>
                <a:cxn ang="0">
                  <a:pos x="77" y="19"/>
                </a:cxn>
                <a:cxn ang="0">
                  <a:pos x="73" y="15"/>
                </a:cxn>
                <a:cxn ang="0">
                  <a:pos x="66" y="11"/>
                </a:cxn>
                <a:cxn ang="0">
                  <a:pos x="59" y="11"/>
                </a:cxn>
                <a:cxn ang="0">
                  <a:pos x="59" y="0"/>
                </a:cxn>
                <a:cxn ang="0">
                  <a:pos x="73" y="4"/>
                </a:cxn>
                <a:cxn ang="0">
                  <a:pos x="84" y="8"/>
                </a:cxn>
                <a:cxn ang="0">
                  <a:pos x="95" y="11"/>
                </a:cxn>
                <a:cxn ang="0">
                  <a:pos x="99" y="19"/>
                </a:cxn>
                <a:cxn ang="0">
                  <a:pos x="106" y="26"/>
                </a:cxn>
                <a:cxn ang="0">
                  <a:pos x="109" y="37"/>
                </a:cxn>
                <a:cxn ang="0">
                  <a:pos x="113" y="48"/>
                </a:cxn>
                <a:cxn ang="0">
                  <a:pos x="113" y="59"/>
                </a:cxn>
                <a:cxn ang="0">
                  <a:pos x="113" y="66"/>
                </a:cxn>
                <a:cxn ang="0">
                  <a:pos x="26" y="66"/>
                </a:cxn>
                <a:cxn ang="0">
                  <a:pos x="29" y="77"/>
                </a:cxn>
                <a:cxn ang="0">
                  <a:pos x="29" y="88"/>
                </a:cxn>
                <a:cxn ang="0">
                  <a:pos x="33" y="99"/>
                </a:cxn>
                <a:cxn ang="0">
                  <a:pos x="37" y="106"/>
                </a:cxn>
                <a:cxn ang="0">
                  <a:pos x="44" y="113"/>
                </a:cxn>
                <a:cxn ang="0">
                  <a:pos x="51" y="117"/>
                </a:cxn>
                <a:cxn ang="0">
                  <a:pos x="59" y="121"/>
                </a:cxn>
                <a:cxn ang="0">
                  <a:pos x="69" y="124"/>
                </a:cxn>
                <a:cxn ang="0">
                  <a:pos x="80" y="121"/>
                </a:cxn>
                <a:cxn ang="0">
                  <a:pos x="91" y="117"/>
                </a:cxn>
                <a:cxn ang="0">
                  <a:pos x="99" y="110"/>
                </a:cxn>
                <a:cxn ang="0">
                  <a:pos x="106" y="99"/>
                </a:cxn>
                <a:cxn ang="0">
                  <a:pos x="117" y="102"/>
                </a:cxn>
                <a:cxn ang="0">
                  <a:pos x="106" y="117"/>
                </a:cxn>
                <a:cxn ang="0">
                  <a:pos x="95" y="128"/>
                </a:cxn>
                <a:cxn ang="0">
                  <a:pos x="80" y="135"/>
                </a:cxn>
                <a:cxn ang="0">
                  <a:pos x="62" y="139"/>
                </a:cxn>
                <a:cxn ang="0">
                  <a:pos x="48" y="135"/>
                </a:cxn>
                <a:cxn ang="0">
                  <a:pos x="37" y="131"/>
                </a:cxn>
                <a:cxn ang="0">
                  <a:pos x="26" y="124"/>
                </a:cxn>
                <a:cxn ang="0">
                  <a:pos x="15" y="117"/>
                </a:cxn>
                <a:cxn ang="0">
                  <a:pos x="11" y="106"/>
                </a:cxn>
                <a:cxn ang="0">
                  <a:pos x="4" y="95"/>
                </a:cxn>
                <a:cxn ang="0">
                  <a:pos x="4" y="81"/>
                </a:cxn>
                <a:cxn ang="0">
                  <a:pos x="0" y="70"/>
                </a:cxn>
                <a:cxn ang="0">
                  <a:pos x="4" y="55"/>
                </a:cxn>
                <a:cxn ang="0">
                  <a:pos x="4" y="44"/>
                </a:cxn>
                <a:cxn ang="0">
                  <a:pos x="11" y="33"/>
                </a:cxn>
                <a:cxn ang="0">
                  <a:pos x="19" y="22"/>
                </a:cxn>
                <a:cxn ang="0">
                  <a:pos x="26" y="15"/>
                </a:cxn>
                <a:cxn ang="0">
                  <a:pos x="37" y="8"/>
                </a:cxn>
                <a:cxn ang="0">
                  <a:pos x="48" y="4"/>
                </a:cxn>
                <a:cxn ang="0">
                  <a:pos x="59" y="0"/>
                </a:cxn>
              </a:cxnLst>
              <a:rect l="0" t="0" r="r" b="b"/>
              <a:pathLst>
                <a:path w="117" h="139">
                  <a:moveTo>
                    <a:pt x="59" y="11"/>
                  </a:moveTo>
                  <a:lnTo>
                    <a:pt x="51" y="11"/>
                  </a:lnTo>
                  <a:lnTo>
                    <a:pt x="44" y="19"/>
                  </a:lnTo>
                  <a:lnTo>
                    <a:pt x="37" y="22"/>
                  </a:lnTo>
                  <a:lnTo>
                    <a:pt x="33" y="33"/>
                  </a:lnTo>
                  <a:lnTo>
                    <a:pt x="29" y="40"/>
                  </a:lnTo>
                  <a:lnTo>
                    <a:pt x="26" y="55"/>
                  </a:lnTo>
                  <a:lnTo>
                    <a:pt x="88" y="55"/>
                  </a:lnTo>
                  <a:lnTo>
                    <a:pt x="84" y="40"/>
                  </a:lnTo>
                  <a:lnTo>
                    <a:pt x="84" y="33"/>
                  </a:lnTo>
                  <a:lnTo>
                    <a:pt x="80" y="26"/>
                  </a:lnTo>
                  <a:lnTo>
                    <a:pt x="77" y="19"/>
                  </a:lnTo>
                  <a:lnTo>
                    <a:pt x="73" y="15"/>
                  </a:lnTo>
                  <a:lnTo>
                    <a:pt x="66" y="11"/>
                  </a:lnTo>
                  <a:lnTo>
                    <a:pt x="59" y="11"/>
                  </a:lnTo>
                  <a:close/>
                  <a:moveTo>
                    <a:pt x="59" y="0"/>
                  </a:moveTo>
                  <a:lnTo>
                    <a:pt x="73" y="4"/>
                  </a:lnTo>
                  <a:lnTo>
                    <a:pt x="84" y="8"/>
                  </a:lnTo>
                  <a:lnTo>
                    <a:pt x="95" y="11"/>
                  </a:lnTo>
                  <a:lnTo>
                    <a:pt x="99" y="19"/>
                  </a:lnTo>
                  <a:lnTo>
                    <a:pt x="106" y="26"/>
                  </a:lnTo>
                  <a:lnTo>
                    <a:pt x="109" y="37"/>
                  </a:lnTo>
                  <a:lnTo>
                    <a:pt x="113" y="48"/>
                  </a:lnTo>
                  <a:lnTo>
                    <a:pt x="113" y="59"/>
                  </a:lnTo>
                  <a:lnTo>
                    <a:pt x="113" y="66"/>
                  </a:lnTo>
                  <a:lnTo>
                    <a:pt x="26" y="66"/>
                  </a:lnTo>
                  <a:lnTo>
                    <a:pt x="29" y="77"/>
                  </a:lnTo>
                  <a:lnTo>
                    <a:pt x="29" y="88"/>
                  </a:lnTo>
                  <a:lnTo>
                    <a:pt x="33" y="99"/>
                  </a:lnTo>
                  <a:lnTo>
                    <a:pt x="37" y="106"/>
                  </a:lnTo>
                  <a:lnTo>
                    <a:pt x="44" y="113"/>
                  </a:lnTo>
                  <a:lnTo>
                    <a:pt x="51" y="117"/>
                  </a:lnTo>
                  <a:lnTo>
                    <a:pt x="59" y="121"/>
                  </a:lnTo>
                  <a:lnTo>
                    <a:pt x="69" y="124"/>
                  </a:lnTo>
                  <a:lnTo>
                    <a:pt x="80" y="121"/>
                  </a:lnTo>
                  <a:lnTo>
                    <a:pt x="91" y="117"/>
                  </a:lnTo>
                  <a:lnTo>
                    <a:pt x="99" y="110"/>
                  </a:lnTo>
                  <a:lnTo>
                    <a:pt x="106" y="99"/>
                  </a:lnTo>
                  <a:lnTo>
                    <a:pt x="117" y="102"/>
                  </a:lnTo>
                  <a:lnTo>
                    <a:pt x="106" y="117"/>
                  </a:lnTo>
                  <a:lnTo>
                    <a:pt x="95" y="128"/>
                  </a:lnTo>
                  <a:lnTo>
                    <a:pt x="80" y="135"/>
                  </a:lnTo>
                  <a:lnTo>
                    <a:pt x="62" y="139"/>
                  </a:lnTo>
                  <a:lnTo>
                    <a:pt x="48" y="135"/>
                  </a:lnTo>
                  <a:lnTo>
                    <a:pt x="37" y="131"/>
                  </a:lnTo>
                  <a:lnTo>
                    <a:pt x="26" y="124"/>
                  </a:lnTo>
                  <a:lnTo>
                    <a:pt x="15" y="117"/>
                  </a:lnTo>
                  <a:lnTo>
                    <a:pt x="11" y="106"/>
                  </a:lnTo>
                  <a:lnTo>
                    <a:pt x="4" y="95"/>
                  </a:lnTo>
                  <a:lnTo>
                    <a:pt x="4" y="81"/>
                  </a:lnTo>
                  <a:lnTo>
                    <a:pt x="0" y="70"/>
                  </a:lnTo>
                  <a:lnTo>
                    <a:pt x="4" y="55"/>
                  </a:lnTo>
                  <a:lnTo>
                    <a:pt x="4" y="44"/>
                  </a:lnTo>
                  <a:lnTo>
                    <a:pt x="11" y="33"/>
                  </a:lnTo>
                  <a:lnTo>
                    <a:pt x="19" y="22"/>
                  </a:lnTo>
                  <a:lnTo>
                    <a:pt x="26" y="15"/>
                  </a:lnTo>
                  <a:lnTo>
                    <a:pt x="37" y="8"/>
                  </a:lnTo>
                  <a:lnTo>
                    <a:pt x="48" y="4"/>
                  </a:lnTo>
                  <a:lnTo>
                    <a:pt x="59"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89043" name="Freeform 275"/>
            <p:cNvSpPr>
              <a:spLocks/>
            </p:cNvSpPr>
            <p:nvPr/>
          </p:nvSpPr>
          <p:spPr bwMode="auto">
            <a:xfrm>
              <a:off x="8667" y="9424"/>
              <a:ext cx="145" cy="135"/>
            </a:xfrm>
            <a:custGeom>
              <a:avLst/>
              <a:gdLst/>
              <a:ahLst/>
              <a:cxnLst>
                <a:cxn ang="0">
                  <a:pos x="87" y="0"/>
                </a:cxn>
                <a:cxn ang="0">
                  <a:pos x="101" y="4"/>
                </a:cxn>
                <a:cxn ang="0">
                  <a:pos x="109" y="8"/>
                </a:cxn>
                <a:cxn ang="0">
                  <a:pos x="116" y="15"/>
                </a:cxn>
                <a:cxn ang="0">
                  <a:pos x="120" y="22"/>
                </a:cxn>
                <a:cxn ang="0">
                  <a:pos x="123" y="33"/>
                </a:cxn>
                <a:cxn ang="0">
                  <a:pos x="123" y="44"/>
                </a:cxn>
                <a:cxn ang="0">
                  <a:pos x="123" y="110"/>
                </a:cxn>
                <a:cxn ang="0">
                  <a:pos x="127" y="117"/>
                </a:cxn>
                <a:cxn ang="0">
                  <a:pos x="131" y="124"/>
                </a:cxn>
                <a:cxn ang="0">
                  <a:pos x="138" y="124"/>
                </a:cxn>
                <a:cxn ang="0">
                  <a:pos x="145" y="124"/>
                </a:cxn>
                <a:cxn ang="0">
                  <a:pos x="145" y="135"/>
                </a:cxn>
                <a:cxn ang="0">
                  <a:pos x="80" y="135"/>
                </a:cxn>
                <a:cxn ang="0">
                  <a:pos x="80" y="124"/>
                </a:cxn>
                <a:cxn ang="0">
                  <a:pos x="87" y="124"/>
                </a:cxn>
                <a:cxn ang="0">
                  <a:pos x="94" y="124"/>
                </a:cxn>
                <a:cxn ang="0">
                  <a:pos x="98" y="121"/>
                </a:cxn>
                <a:cxn ang="0">
                  <a:pos x="98" y="121"/>
                </a:cxn>
                <a:cxn ang="0">
                  <a:pos x="101" y="113"/>
                </a:cxn>
                <a:cxn ang="0">
                  <a:pos x="101" y="48"/>
                </a:cxn>
                <a:cxn ang="0">
                  <a:pos x="98" y="33"/>
                </a:cxn>
                <a:cxn ang="0">
                  <a:pos x="94" y="26"/>
                </a:cxn>
                <a:cxn ang="0">
                  <a:pos x="87" y="19"/>
                </a:cxn>
                <a:cxn ang="0">
                  <a:pos x="80" y="19"/>
                </a:cxn>
                <a:cxn ang="0">
                  <a:pos x="65" y="19"/>
                </a:cxn>
                <a:cxn ang="0">
                  <a:pos x="54" y="26"/>
                </a:cxn>
                <a:cxn ang="0">
                  <a:pos x="47" y="33"/>
                </a:cxn>
                <a:cxn ang="0">
                  <a:pos x="43" y="37"/>
                </a:cxn>
                <a:cxn ang="0">
                  <a:pos x="43" y="110"/>
                </a:cxn>
                <a:cxn ang="0">
                  <a:pos x="47" y="117"/>
                </a:cxn>
                <a:cxn ang="0">
                  <a:pos x="51" y="121"/>
                </a:cxn>
                <a:cxn ang="0">
                  <a:pos x="58" y="124"/>
                </a:cxn>
                <a:cxn ang="0">
                  <a:pos x="65" y="124"/>
                </a:cxn>
                <a:cxn ang="0">
                  <a:pos x="65" y="135"/>
                </a:cxn>
                <a:cxn ang="0">
                  <a:pos x="3" y="135"/>
                </a:cxn>
                <a:cxn ang="0">
                  <a:pos x="3" y="124"/>
                </a:cxn>
                <a:cxn ang="0">
                  <a:pos x="7" y="124"/>
                </a:cxn>
                <a:cxn ang="0">
                  <a:pos x="14" y="124"/>
                </a:cxn>
                <a:cxn ang="0">
                  <a:pos x="18" y="121"/>
                </a:cxn>
                <a:cxn ang="0">
                  <a:pos x="18" y="121"/>
                </a:cxn>
                <a:cxn ang="0">
                  <a:pos x="21" y="113"/>
                </a:cxn>
                <a:cxn ang="0">
                  <a:pos x="21" y="33"/>
                </a:cxn>
                <a:cxn ang="0">
                  <a:pos x="18" y="26"/>
                </a:cxn>
                <a:cxn ang="0">
                  <a:pos x="14" y="19"/>
                </a:cxn>
                <a:cxn ang="0">
                  <a:pos x="7" y="15"/>
                </a:cxn>
                <a:cxn ang="0">
                  <a:pos x="0" y="15"/>
                </a:cxn>
                <a:cxn ang="0">
                  <a:pos x="0" y="8"/>
                </a:cxn>
                <a:cxn ang="0">
                  <a:pos x="43" y="4"/>
                </a:cxn>
                <a:cxn ang="0">
                  <a:pos x="43" y="8"/>
                </a:cxn>
                <a:cxn ang="0">
                  <a:pos x="43" y="22"/>
                </a:cxn>
                <a:cxn ang="0">
                  <a:pos x="47" y="22"/>
                </a:cxn>
                <a:cxn ang="0">
                  <a:pos x="54" y="15"/>
                </a:cxn>
                <a:cxn ang="0">
                  <a:pos x="61" y="8"/>
                </a:cxn>
                <a:cxn ang="0">
                  <a:pos x="72" y="4"/>
                </a:cxn>
                <a:cxn ang="0">
                  <a:pos x="80" y="4"/>
                </a:cxn>
                <a:cxn ang="0">
                  <a:pos x="87" y="0"/>
                </a:cxn>
              </a:cxnLst>
              <a:rect l="0" t="0" r="r" b="b"/>
              <a:pathLst>
                <a:path w="145" h="135">
                  <a:moveTo>
                    <a:pt x="87" y="0"/>
                  </a:moveTo>
                  <a:lnTo>
                    <a:pt x="101" y="4"/>
                  </a:lnTo>
                  <a:lnTo>
                    <a:pt x="109" y="8"/>
                  </a:lnTo>
                  <a:lnTo>
                    <a:pt x="116" y="15"/>
                  </a:lnTo>
                  <a:lnTo>
                    <a:pt x="120" y="22"/>
                  </a:lnTo>
                  <a:lnTo>
                    <a:pt x="123" y="33"/>
                  </a:lnTo>
                  <a:lnTo>
                    <a:pt x="123" y="44"/>
                  </a:lnTo>
                  <a:lnTo>
                    <a:pt x="123" y="110"/>
                  </a:lnTo>
                  <a:lnTo>
                    <a:pt x="127" y="117"/>
                  </a:lnTo>
                  <a:lnTo>
                    <a:pt x="131" y="124"/>
                  </a:lnTo>
                  <a:lnTo>
                    <a:pt x="138" y="124"/>
                  </a:lnTo>
                  <a:lnTo>
                    <a:pt x="145" y="124"/>
                  </a:lnTo>
                  <a:lnTo>
                    <a:pt x="145" y="135"/>
                  </a:lnTo>
                  <a:lnTo>
                    <a:pt x="80" y="135"/>
                  </a:lnTo>
                  <a:lnTo>
                    <a:pt x="80" y="124"/>
                  </a:lnTo>
                  <a:lnTo>
                    <a:pt x="87" y="124"/>
                  </a:lnTo>
                  <a:lnTo>
                    <a:pt x="94" y="124"/>
                  </a:lnTo>
                  <a:lnTo>
                    <a:pt x="98" y="121"/>
                  </a:lnTo>
                  <a:lnTo>
                    <a:pt x="98" y="121"/>
                  </a:lnTo>
                  <a:lnTo>
                    <a:pt x="101" y="113"/>
                  </a:lnTo>
                  <a:lnTo>
                    <a:pt x="101" y="48"/>
                  </a:lnTo>
                  <a:lnTo>
                    <a:pt x="98" y="33"/>
                  </a:lnTo>
                  <a:lnTo>
                    <a:pt x="94" y="26"/>
                  </a:lnTo>
                  <a:lnTo>
                    <a:pt x="87" y="19"/>
                  </a:lnTo>
                  <a:lnTo>
                    <a:pt x="80" y="19"/>
                  </a:lnTo>
                  <a:lnTo>
                    <a:pt x="65" y="19"/>
                  </a:lnTo>
                  <a:lnTo>
                    <a:pt x="54" y="26"/>
                  </a:lnTo>
                  <a:lnTo>
                    <a:pt x="47" y="33"/>
                  </a:lnTo>
                  <a:lnTo>
                    <a:pt x="43" y="37"/>
                  </a:lnTo>
                  <a:lnTo>
                    <a:pt x="43" y="110"/>
                  </a:lnTo>
                  <a:lnTo>
                    <a:pt x="47" y="117"/>
                  </a:lnTo>
                  <a:lnTo>
                    <a:pt x="51" y="121"/>
                  </a:lnTo>
                  <a:lnTo>
                    <a:pt x="58" y="124"/>
                  </a:lnTo>
                  <a:lnTo>
                    <a:pt x="65" y="124"/>
                  </a:lnTo>
                  <a:lnTo>
                    <a:pt x="65" y="135"/>
                  </a:lnTo>
                  <a:lnTo>
                    <a:pt x="3" y="135"/>
                  </a:lnTo>
                  <a:lnTo>
                    <a:pt x="3" y="124"/>
                  </a:lnTo>
                  <a:lnTo>
                    <a:pt x="7" y="124"/>
                  </a:lnTo>
                  <a:lnTo>
                    <a:pt x="14" y="124"/>
                  </a:lnTo>
                  <a:lnTo>
                    <a:pt x="18" y="121"/>
                  </a:lnTo>
                  <a:lnTo>
                    <a:pt x="18" y="121"/>
                  </a:lnTo>
                  <a:lnTo>
                    <a:pt x="21" y="113"/>
                  </a:lnTo>
                  <a:lnTo>
                    <a:pt x="21" y="33"/>
                  </a:lnTo>
                  <a:lnTo>
                    <a:pt x="18" y="26"/>
                  </a:lnTo>
                  <a:lnTo>
                    <a:pt x="14" y="19"/>
                  </a:lnTo>
                  <a:lnTo>
                    <a:pt x="7" y="15"/>
                  </a:lnTo>
                  <a:lnTo>
                    <a:pt x="0" y="15"/>
                  </a:lnTo>
                  <a:lnTo>
                    <a:pt x="0" y="8"/>
                  </a:lnTo>
                  <a:lnTo>
                    <a:pt x="43" y="4"/>
                  </a:lnTo>
                  <a:lnTo>
                    <a:pt x="43" y="8"/>
                  </a:lnTo>
                  <a:lnTo>
                    <a:pt x="43" y="22"/>
                  </a:lnTo>
                  <a:lnTo>
                    <a:pt x="47" y="22"/>
                  </a:lnTo>
                  <a:lnTo>
                    <a:pt x="54" y="15"/>
                  </a:lnTo>
                  <a:lnTo>
                    <a:pt x="61" y="8"/>
                  </a:lnTo>
                  <a:lnTo>
                    <a:pt x="72" y="4"/>
                  </a:lnTo>
                  <a:lnTo>
                    <a:pt x="80" y="4"/>
                  </a:lnTo>
                  <a:lnTo>
                    <a:pt x="87"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89044" name="Freeform 276"/>
            <p:cNvSpPr>
              <a:spLocks noEditPoints="1"/>
            </p:cNvSpPr>
            <p:nvPr/>
          </p:nvSpPr>
          <p:spPr bwMode="auto">
            <a:xfrm>
              <a:off x="8827" y="9355"/>
              <a:ext cx="138" cy="208"/>
            </a:xfrm>
            <a:custGeom>
              <a:avLst/>
              <a:gdLst/>
              <a:ahLst/>
              <a:cxnLst>
                <a:cxn ang="0">
                  <a:pos x="54" y="80"/>
                </a:cxn>
                <a:cxn ang="0">
                  <a:pos x="43" y="91"/>
                </a:cxn>
                <a:cxn ang="0">
                  <a:pos x="32" y="106"/>
                </a:cxn>
                <a:cxn ang="0">
                  <a:pos x="25" y="128"/>
                </a:cxn>
                <a:cxn ang="0">
                  <a:pos x="25" y="150"/>
                </a:cxn>
                <a:cxn ang="0">
                  <a:pos x="32" y="168"/>
                </a:cxn>
                <a:cxn ang="0">
                  <a:pos x="40" y="182"/>
                </a:cxn>
                <a:cxn ang="0">
                  <a:pos x="54" y="190"/>
                </a:cxn>
                <a:cxn ang="0">
                  <a:pos x="72" y="190"/>
                </a:cxn>
                <a:cxn ang="0">
                  <a:pos x="91" y="179"/>
                </a:cxn>
                <a:cxn ang="0">
                  <a:pos x="91" y="95"/>
                </a:cxn>
                <a:cxn ang="0">
                  <a:pos x="72" y="84"/>
                </a:cxn>
                <a:cxn ang="0">
                  <a:pos x="61" y="80"/>
                </a:cxn>
                <a:cxn ang="0">
                  <a:pos x="116" y="4"/>
                </a:cxn>
                <a:cxn ang="0">
                  <a:pos x="120" y="182"/>
                </a:cxn>
                <a:cxn ang="0">
                  <a:pos x="131" y="190"/>
                </a:cxn>
                <a:cxn ang="0">
                  <a:pos x="138" y="200"/>
                </a:cxn>
                <a:cxn ang="0">
                  <a:pos x="91" y="200"/>
                </a:cxn>
                <a:cxn ang="0">
                  <a:pos x="91" y="190"/>
                </a:cxn>
                <a:cxn ang="0">
                  <a:pos x="76" y="200"/>
                </a:cxn>
                <a:cxn ang="0">
                  <a:pos x="54" y="208"/>
                </a:cxn>
                <a:cxn ang="0">
                  <a:pos x="32" y="200"/>
                </a:cxn>
                <a:cxn ang="0">
                  <a:pos x="14" y="190"/>
                </a:cxn>
                <a:cxn ang="0">
                  <a:pos x="3" y="168"/>
                </a:cxn>
                <a:cxn ang="0">
                  <a:pos x="0" y="139"/>
                </a:cxn>
                <a:cxn ang="0">
                  <a:pos x="3" y="113"/>
                </a:cxn>
                <a:cxn ang="0">
                  <a:pos x="18" y="91"/>
                </a:cxn>
                <a:cxn ang="0">
                  <a:pos x="36" y="77"/>
                </a:cxn>
                <a:cxn ang="0">
                  <a:pos x="61" y="69"/>
                </a:cxn>
                <a:cxn ang="0">
                  <a:pos x="91" y="80"/>
                </a:cxn>
                <a:cxn ang="0">
                  <a:pos x="91" y="26"/>
                </a:cxn>
                <a:cxn ang="0">
                  <a:pos x="80" y="15"/>
                </a:cxn>
                <a:cxn ang="0">
                  <a:pos x="61" y="11"/>
                </a:cxn>
                <a:cxn ang="0">
                  <a:pos x="116" y="0"/>
                </a:cxn>
              </a:cxnLst>
              <a:rect l="0" t="0" r="r" b="b"/>
              <a:pathLst>
                <a:path w="138" h="208">
                  <a:moveTo>
                    <a:pt x="61" y="80"/>
                  </a:moveTo>
                  <a:lnTo>
                    <a:pt x="54" y="80"/>
                  </a:lnTo>
                  <a:lnTo>
                    <a:pt x="47" y="84"/>
                  </a:lnTo>
                  <a:lnTo>
                    <a:pt x="43" y="91"/>
                  </a:lnTo>
                  <a:lnTo>
                    <a:pt x="36" y="95"/>
                  </a:lnTo>
                  <a:lnTo>
                    <a:pt x="32" y="106"/>
                  </a:lnTo>
                  <a:lnTo>
                    <a:pt x="29" y="117"/>
                  </a:lnTo>
                  <a:lnTo>
                    <a:pt x="25" y="128"/>
                  </a:lnTo>
                  <a:lnTo>
                    <a:pt x="25" y="139"/>
                  </a:lnTo>
                  <a:lnTo>
                    <a:pt x="25" y="150"/>
                  </a:lnTo>
                  <a:lnTo>
                    <a:pt x="29" y="160"/>
                  </a:lnTo>
                  <a:lnTo>
                    <a:pt x="32" y="168"/>
                  </a:lnTo>
                  <a:lnTo>
                    <a:pt x="36" y="175"/>
                  </a:lnTo>
                  <a:lnTo>
                    <a:pt x="40" y="182"/>
                  </a:lnTo>
                  <a:lnTo>
                    <a:pt x="47" y="190"/>
                  </a:lnTo>
                  <a:lnTo>
                    <a:pt x="54" y="190"/>
                  </a:lnTo>
                  <a:lnTo>
                    <a:pt x="65" y="193"/>
                  </a:lnTo>
                  <a:lnTo>
                    <a:pt x="72" y="190"/>
                  </a:lnTo>
                  <a:lnTo>
                    <a:pt x="80" y="190"/>
                  </a:lnTo>
                  <a:lnTo>
                    <a:pt x="91" y="179"/>
                  </a:lnTo>
                  <a:lnTo>
                    <a:pt x="91" y="102"/>
                  </a:lnTo>
                  <a:lnTo>
                    <a:pt x="91" y="95"/>
                  </a:lnTo>
                  <a:lnTo>
                    <a:pt x="83" y="88"/>
                  </a:lnTo>
                  <a:lnTo>
                    <a:pt x="72" y="84"/>
                  </a:lnTo>
                  <a:lnTo>
                    <a:pt x="69" y="80"/>
                  </a:lnTo>
                  <a:lnTo>
                    <a:pt x="61" y="80"/>
                  </a:lnTo>
                  <a:close/>
                  <a:moveTo>
                    <a:pt x="116" y="0"/>
                  </a:moveTo>
                  <a:lnTo>
                    <a:pt x="116" y="4"/>
                  </a:lnTo>
                  <a:lnTo>
                    <a:pt x="116" y="175"/>
                  </a:lnTo>
                  <a:lnTo>
                    <a:pt x="120" y="182"/>
                  </a:lnTo>
                  <a:lnTo>
                    <a:pt x="123" y="190"/>
                  </a:lnTo>
                  <a:lnTo>
                    <a:pt x="131" y="190"/>
                  </a:lnTo>
                  <a:lnTo>
                    <a:pt x="138" y="193"/>
                  </a:lnTo>
                  <a:lnTo>
                    <a:pt x="138" y="200"/>
                  </a:lnTo>
                  <a:lnTo>
                    <a:pt x="94" y="204"/>
                  </a:lnTo>
                  <a:lnTo>
                    <a:pt x="91" y="200"/>
                  </a:lnTo>
                  <a:lnTo>
                    <a:pt x="91" y="190"/>
                  </a:lnTo>
                  <a:lnTo>
                    <a:pt x="91" y="190"/>
                  </a:lnTo>
                  <a:lnTo>
                    <a:pt x="83" y="197"/>
                  </a:lnTo>
                  <a:lnTo>
                    <a:pt x="76" y="200"/>
                  </a:lnTo>
                  <a:lnTo>
                    <a:pt x="65" y="204"/>
                  </a:lnTo>
                  <a:lnTo>
                    <a:pt x="54" y="208"/>
                  </a:lnTo>
                  <a:lnTo>
                    <a:pt x="43" y="204"/>
                  </a:lnTo>
                  <a:lnTo>
                    <a:pt x="32" y="200"/>
                  </a:lnTo>
                  <a:lnTo>
                    <a:pt x="25" y="197"/>
                  </a:lnTo>
                  <a:lnTo>
                    <a:pt x="14" y="190"/>
                  </a:lnTo>
                  <a:lnTo>
                    <a:pt x="7" y="179"/>
                  </a:lnTo>
                  <a:lnTo>
                    <a:pt x="3" y="168"/>
                  </a:lnTo>
                  <a:lnTo>
                    <a:pt x="0" y="153"/>
                  </a:lnTo>
                  <a:lnTo>
                    <a:pt x="0" y="139"/>
                  </a:lnTo>
                  <a:lnTo>
                    <a:pt x="0" y="124"/>
                  </a:lnTo>
                  <a:lnTo>
                    <a:pt x="3" y="113"/>
                  </a:lnTo>
                  <a:lnTo>
                    <a:pt x="11" y="102"/>
                  </a:lnTo>
                  <a:lnTo>
                    <a:pt x="18" y="91"/>
                  </a:lnTo>
                  <a:lnTo>
                    <a:pt x="25" y="84"/>
                  </a:lnTo>
                  <a:lnTo>
                    <a:pt x="36" y="77"/>
                  </a:lnTo>
                  <a:lnTo>
                    <a:pt x="47" y="73"/>
                  </a:lnTo>
                  <a:lnTo>
                    <a:pt x="61" y="69"/>
                  </a:lnTo>
                  <a:lnTo>
                    <a:pt x="76" y="73"/>
                  </a:lnTo>
                  <a:lnTo>
                    <a:pt x="91" y="80"/>
                  </a:lnTo>
                  <a:lnTo>
                    <a:pt x="91" y="33"/>
                  </a:lnTo>
                  <a:lnTo>
                    <a:pt x="91" y="26"/>
                  </a:lnTo>
                  <a:lnTo>
                    <a:pt x="87" y="19"/>
                  </a:lnTo>
                  <a:lnTo>
                    <a:pt x="80" y="15"/>
                  </a:lnTo>
                  <a:lnTo>
                    <a:pt x="76" y="15"/>
                  </a:lnTo>
                  <a:lnTo>
                    <a:pt x="61" y="11"/>
                  </a:lnTo>
                  <a:lnTo>
                    <a:pt x="61" y="4"/>
                  </a:lnTo>
                  <a:lnTo>
                    <a:pt x="116"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89045" name="Freeform 277"/>
            <p:cNvSpPr>
              <a:spLocks noEditPoints="1"/>
            </p:cNvSpPr>
            <p:nvPr/>
          </p:nvSpPr>
          <p:spPr bwMode="auto">
            <a:xfrm>
              <a:off x="8976" y="9363"/>
              <a:ext cx="65" cy="196"/>
            </a:xfrm>
            <a:custGeom>
              <a:avLst/>
              <a:gdLst/>
              <a:ahLst/>
              <a:cxnLst>
                <a:cxn ang="0">
                  <a:pos x="43" y="65"/>
                </a:cxn>
                <a:cxn ang="0">
                  <a:pos x="47" y="69"/>
                </a:cxn>
                <a:cxn ang="0">
                  <a:pos x="47" y="171"/>
                </a:cxn>
                <a:cxn ang="0">
                  <a:pos x="47" y="178"/>
                </a:cxn>
                <a:cxn ang="0">
                  <a:pos x="51" y="182"/>
                </a:cxn>
                <a:cxn ang="0">
                  <a:pos x="54" y="182"/>
                </a:cxn>
                <a:cxn ang="0">
                  <a:pos x="58" y="185"/>
                </a:cxn>
                <a:cxn ang="0">
                  <a:pos x="65" y="185"/>
                </a:cxn>
                <a:cxn ang="0">
                  <a:pos x="65" y="196"/>
                </a:cxn>
                <a:cxn ang="0">
                  <a:pos x="3" y="196"/>
                </a:cxn>
                <a:cxn ang="0">
                  <a:pos x="3" y="185"/>
                </a:cxn>
                <a:cxn ang="0">
                  <a:pos x="11" y="185"/>
                </a:cxn>
                <a:cxn ang="0">
                  <a:pos x="14" y="185"/>
                </a:cxn>
                <a:cxn ang="0">
                  <a:pos x="18" y="182"/>
                </a:cxn>
                <a:cxn ang="0">
                  <a:pos x="22" y="182"/>
                </a:cxn>
                <a:cxn ang="0">
                  <a:pos x="22" y="174"/>
                </a:cxn>
                <a:cxn ang="0">
                  <a:pos x="22" y="94"/>
                </a:cxn>
                <a:cxn ang="0">
                  <a:pos x="18" y="87"/>
                </a:cxn>
                <a:cxn ang="0">
                  <a:pos x="14" y="80"/>
                </a:cxn>
                <a:cxn ang="0">
                  <a:pos x="7" y="80"/>
                </a:cxn>
                <a:cxn ang="0">
                  <a:pos x="0" y="76"/>
                </a:cxn>
                <a:cxn ang="0">
                  <a:pos x="0" y="69"/>
                </a:cxn>
                <a:cxn ang="0">
                  <a:pos x="43" y="65"/>
                </a:cxn>
                <a:cxn ang="0">
                  <a:pos x="32" y="0"/>
                </a:cxn>
                <a:cxn ang="0">
                  <a:pos x="40" y="0"/>
                </a:cxn>
                <a:cxn ang="0">
                  <a:pos x="43" y="3"/>
                </a:cxn>
                <a:cxn ang="0">
                  <a:pos x="47" y="7"/>
                </a:cxn>
                <a:cxn ang="0">
                  <a:pos x="47" y="14"/>
                </a:cxn>
                <a:cxn ang="0">
                  <a:pos x="47" y="21"/>
                </a:cxn>
                <a:cxn ang="0">
                  <a:pos x="43" y="29"/>
                </a:cxn>
                <a:cxn ang="0">
                  <a:pos x="40" y="32"/>
                </a:cxn>
                <a:cxn ang="0">
                  <a:pos x="32" y="32"/>
                </a:cxn>
                <a:cxn ang="0">
                  <a:pos x="25" y="32"/>
                </a:cxn>
                <a:cxn ang="0">
                  <a:pos x="22" y="29"/>
                </a:cxn>
                <a:cxn ang="0">
                  <a:pos x="18" y="21"/>
                </a:cxn>
                <a:cxn ang="0">
                  <a:pos x="14" y="14"/>
                </a:cxn>
                <a:cxn ang="0">
                  <a:pos x="18" y="11"/>
                </a:cxn>
                <a:cxn ang="0">
                  <a:pos x="22" y="3"/>
                </a:cxn>
                <a:cxn ang="0">
                  <a:pos x="25" y="0"/>
                </a:cxn>
                <a:cxn ang="0">
                  <a:pos x="32" y="0"/>
                </a:cxn>
              </a:cxnLst>
              <a:rect l="0" t="0" r="r" b="b"/>
              <a:pathLst>
                <a:path w="65" h="196">
                  <a:moveTo>
                    <a:pt x="43" y="65"/>
                  </a:moveTo>
                  <a:lnTo>
                    <a:pt x="47" y="69"/>
                  </a:lnTo>
                  <a:lnTo>
                    <a:pt x="47" y="171"/>
                  </a:lnTo>
                  <a:lnTo>
                    <a:pt x="47" y="178"/>
                  </a:lnTo>
                  <a:lnTo>
                    <a:pt x="51" y="182"/>
                  </a:lnTo>
                  <a:lnTo>
                    <a:pt x="54" y="182"/>
                  </a:lnTo>
                  <a:lnTo>
                    <a:pt x="58" y="185"/>
                  </a:lnTo>
                  <a:lnTo>
                    <a:pt x="65" y="185"/>
                  </a:lnTo>
                  <a:lnTo>
                    <a:pt x="65" y="196"/>
                  </a:lnTo>
                  <a:lnTo>
                    <a:pt x="3" y="196"/>
                  </a:lnTo>
                  <a:lnTo>
                    <a:pt x="3" y="185"/>
                  </a:lnTo>
                  <a:lnTo>
                    <a:pt x="11" y="185"/>
                  </a:lnTo>
                  <a:lnTo>
                    <a:pt x="14" y="185"/>
                  </a:lnTo>
                  <a:lnTo>
                    <a:pt x="18" y="182"/>
                  </a:lnTo>
                  <a:lnTo>
                    <a:pt x="22" y="182"/>
                  </a:lnTo>
                  <a:lnTo>
                    <a:pt x="22" y="174"/>
                  </a:lnTo>
                  <a:lnTo>
                    <a:pt x="22" y="94"/>
                  </a:lnTo>
                  <a:lnTo>
                    <a:pt x="18" y="87"/>
                  </a:lnTo>
                  <a:lnTo>
                    <a:pt x="14" y="80"/>
                  </a:lnTo>
                  <a:lnTo>
                    <a:pt x="7" y="80"/>
                  </a:lnTo>
                  <a:lnTo>
                    <a:pt x="0" y="76"/>
                  </a:lnTo>
                  <a:lnTo>
                    <a:pt x="0" y="69"/>
                  </a:lnTo>
                  <a:lnTo>
                    <a:pt x="43" y="65"/>
                  </a:lnTo>
                  <a:close/>
                  <a:moveTo>
                    <a:pt x="32" y="0"/>
                  </a:moveTo>
                  <a:lnTo>
                    <a:pt x="40" y="0"/>
                  </a:lnTo>
                  <a:lnTo>
                    <a:pt x="43" y="3"/>
                  </a:lnTo>
                  <a:lnTo>
                    <a:pt x="47" y="7"/>
                  </a:lnTo>
                  <a:lnTo>
                    <a:pt x="47" y="14"/>
                  </a:lnTo>
                  <a:lnTo>
                    <a:pt x="47" y="21"/>
                  </a:lnTo>
                  <a:lnTo>
                    <a:pt x="43" y="29"/>
                  </a:lnTo>
                  <a:lnTo>
                    <a:pt x="40" y="32"/>
                  </a:lnTo>
                  <a:lnTo>
                    <a:pt x="32" y="32"/>
                  </a:lnTo>
                  <a:lnTo>
                    <a:pt x="25" y="32"/>
                  </a:lnTo>
                  <a:lnTo>
                    <a:pt x="22" y="29"/>
                  </a:lnTo>
                  <a:lnTo>
                    <a:pt x="18" y="21"/>
                  </a:lnTo>
                  <a:lnTo>
                    <a:pt x="14" y="14"/>
                  </a:lnTo>
                  <a:lnTo>
                    <a:pt x="18" y="11"/>
                  </a:lnTo>
                  <a:lnTo>
                    <a:pt x="22" y="3"/>
                  </a:lnTo>
                  <a:lnTo>
                    <a:pt x="25" y="0"/>
                  </a:lnTo>
                  <a:lnTo>
                    <a:pt x="32"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89046" name="Freeform 278"/>
            <p:cNvSpPr>
              <a:spLocks/>
            </p:cNvSpPr>
            <p:nvPr/>
          </p:nvSpPr>
          <p:spPr bwMode="auto">
            <a:xfrm>
              <a:off x="9056" y="9424"/>
              <a:ext cx="142" cy="135"/>
            </a:xfrm>
            <a:custGeom>
              <a:avLst/>
              <a:gdLst/>
              <a:ahLst/>
              <a:cxnLst>
                <a:cxn ang="0">
                  <a:pos x="87" y="0"/>
                </a:cxn>
                <a:cxn ang="0">
                  <a:pos x="98" y="4"/>
                </a:cxn>
                <a:cxn ang="0">
                  <a:pos x="109" y="8"/>
                </a:cxn>
                <a:cxn ang="0">
                  <a:pos x="113" y="15"/>
                </a:cxn>
                <a:cxn ang="0">
                  <a:pos x="120" y="22"/>
                </a:cxn>
                <a:cxn ang="0">
                  <a:pos x="123" y="33"/>
                </a:cxn>
                <a:cxn ang="0">
                  <a:pos x="123" y="44"/>
                </a:cxn>
                <a:cxn ang="0">
                  <a:pos x="123" y="110"/>
                </a:cxn>
                <a:cxn ang="0">
                  <a:pos x="123" y="117"/>
                </a:cxn>
                <a:cxn ang="0">
                  <a:pos x="131" y="124"/>
                </a:cxn>
                <a:cxn ang="0">
                  <a:pos x="134" y="124"/>
                </a:cxn>
                <a:cxn ang="0">
                  <a:pos x="142" y="124"/>
                </a:cxn>
                <a:cxn ang="0">
                  <a:pos x="142" y="135"/>
                </a:cxn>
                <a:cxn ang="0">
                  <a:pos x="80" y="135"/>
                </a:cxn>
                <a:cxn ang="0">
                  <a:pos x="80" y="124"/>
                </a:cxn>
                <a:cxn ang="0">
                  <a:pos x="87" y="124"/>
                </a:cxn>
                <a:cxn ang="0">
                  <a:pos x="91" y="124"/>
                </a:cxn>
                <a:cxn ang="0">
                  <a:pos x="94" y="121"/>
                </a:cxn>
                <a:cxn ang="0">
                  <a:pos x="98" y="121"/>
                </a:cxn>
                <a:cxn ang="0">
                  <a:pos x="98" y="113"/>
                </a:cxn>
                <a:cxn ang="0">
                  <a:pos x="98" y="48"/>
                </a:cxn>
                <a:cxn ang="0">
                  <a:pos x="98" y="33"/>
                </a:cxn>
                <a:cxn ang="0">
                  <a:pos x="91" y="26"/>
                </a:cxn>
                <a:cxn ang="0">
                  <a:pos x="83" y="19"/>
                </a:cxn>
                <a:cxn ang="0">
                  <a:pos x="76" y="19"/>
                </a:cxn>
                <a:cxn ang="0">
                  <a:pos x="65" y="19"/>
                </a:cxn>
                <a:cxn ang="0">
                  <a:pos x="54" y="26"/>
                </a:cxn>
                <a:cxn ang="0">
                  <a:pos x="47" y="33"/>
                </a:cxn>
                <a:cxn ang="0">
                  <a:pos x="43" y="37"/>
                </a:cxn>
                <a:cxn ang="0">
                  <a:pos x="43" y="110"/>
                </a:cxn>
                <a:cxn ang="0">
                  <a:pos x="43" y="117"/>
                </a:cxn>
                <a:cxn ang="0">
                  <a:pos x="51" y="121"/>
                </a:cxn>
                <a:cxn ang="0">
                  <a:pos x="58" y="124"/>
                </a:cxn>
                <a:cxn ang="0">
                  <a:pos x="62" y="124"/>
                </a:cxn>
                <a:cxn ang="0">
                  <a:pos x="62" y="135"/>
                </a:cxn>
                <a:cxn ang="0">
                  <a:pos x="0" y="135"/>
                </a:cxn>
                <a:cxn ang="0">
                  <a:pos x="0" y="124"/>
                </a:cxn>
                <a:cxn ang="0">
                  <a:pos x="7" y="124"/>
                </a:cxn>
                <a:cxn ang="0">
                  <a:pos x="11" y="124"/>
                </a:cxn>
                <a:cxn ang="0">
                  <a:pos x="14" y="121"/>
                </a:cxn>
                <a:cxn ang="0">
                  <a:pos x="18" y="121"/>
                </a:cxn>
                <a:cxn ang="0">
                  <a:pos x="18" y="113"/>
                </a:cxn>
                <a:cxn ang="0">
                  <a:pos x="18" y="33"/>
                </a:cxn>
                <a:cxn ang="0">
                  <a:pos x="18" y="26"/>
                </a:cxn>
                <a:cxn ang="0">
                  <a:pos x="11" y="19"/>
                </a:cxn>
                <a:cxn ang="0">
                  <a:pos x="7" y="15"/>
                </a:cxn>
                <a:cxn ang="0">
                  <a:pos x="0" y="15"/>
                </a:cxn>
                <a:cxn ang="0">
                  <a:pos x="0" y="8"/>
                </a:cxn>
                <a:cxn ang="0">
                  <a:pos x="40" y="4"/>
                </a:cxn>
                <a:cxn ang="0">
                  <a:pos x="43" y="8"/>
                </a:cxn>
                <a:cxn ang="0">
                  <a:pos x="43" y="22"/>
                </a:cxn>
                <a:cxn ang="0">
                  <a:pos x="43" y="22"/>
                </a:cxn>
                <a:cxn ang="0">
                  <a:pos x="51" y="15"/>
                </a:cxn>
                <a:cxn ang="0">
                  <a:pos x="62" y="8"/>
                </a:cxn>
                <a:cxn ang="0">
                  <a:pos x="73" y="4"/>
                </a:cxn>
                <a:cxn ang="0">
                  <a:pos x="80" y="4"/>
                </a:cxn>
                <a:cxn ang="0">
                  <a:pos x="87" y="0"/>
                </a:cxn>
              </a:cxnLst>
              <a:rect l="0" t="0" r="r" b="b"/>
              <a:pathLst>
                <a:path w="142" h="135">
                  <a:moveTo>
                    <a:pt x="87" y="0"/>
                  </a:moveTo>
                  <a:lnTo>
                    <a:pt x="98" y="4"/>
                  </a:lnTo>
                  <a:lnTo>
                    <a:pt x="109" y="8"/>
                  </a:lnTo>
                  <a:lnTo>
                    <a:pt x="113" y="15"/>
                  </a:lnTo>
                  <a:lnTo>
                    <a:pt x="120" y="22"/>
                  </a:lnTo>
                  <a:lnTo>
                    <a:pt x="123" y="33"/>
                  </a:lnTo>
                  <a:lnTo>
                    <a:pt x="123" y="44"/>
                  </a:lnTo>
                  <a:lnTo>
                    <a:pt x="123" y="110"/>
                  </a:lnTo>
                  <a:lnTo>
                    <a:pt x="123" y="117"/>
                  </a:lnTo>
                  <a:lnTo>
                    <a:pt x="131" y="124"/>
                  </a:lnTo>
                  <a:lnTo>
                    <a:pt x="134" y="124"/>
                  </a:lnTo>
                  <a:lnTo>
                    <a:pt x="142" y="124"/>
                  </a:lnTo>
                  <a:lnTo>
                    <a:pt x="142" y="135"/>
                  </a:lnTo>
                  <a:lnTo>
                    <a:pt x="80" y="135"/>
                  </a:lnTo>
                  <a:lnTo>
                    <a:pt x="80" y="124"/>
                  </a:lnTo>
                  <a:lnTo>
                    <a:pt x="87" y="124"/>
                  </a:lnTo>
                  <a:lnTo>
                    <a:pt x="91" y="124"/>
                  </a:lnTo>
                  <a:lnTo>
                    <a:pt x="94" y="121"/>
                  </a:lnTo>
                  <a:lnTo>
                    <a:pt x="98" y="121"/>
                  </a:lnTo>
                  <a:lnTo>
                    <a:pt x="98" y="113"/>
                  </a:lnTo>
                  <a:lnTo>
                    <a:pt x="98" y="48"/>
                  </a:lnTo>
                  <a:lnTo>
                    <a:pt x="98" y="33"/>
                  </a:lnTo>
                  <a:lnTo>
                    <a:pt x="91" y="26"/>
                  </a:lnTo>
                  <a:lnTo>
                    <a:pt x="83" y="19"/>
                  </a:lnTo>
                  <a:lnTo>
                    <a:pt x="76" y="19"/>
                  </a:lnTo>
                  <a:lnTo>
                    <a:pt x="65" y="19"/>
                  </a:lnTo>
                  <a:lnTo>
                    <a:pt x="54" y="26"/>
                  </a:lnTo>
                  <a:lnTo>
                    <a:pt x="47" y="33"/>
                  </a:lnTo>
                  <a:lnTo>
                    <a:pt x="43" y="37"/>
                  </a:lnTo>
                  <a:lnTo>
                    <a:pt x="43" y="110"/>
                  </a:lnTo>
                  <a:lnTo>
                    <a:pt x="43" y="117"/>
                  </a:lnTo>
                  <a:lnTo>
                    <a:pt x="51" y="121"/>
                  </a:lnTo>
                  <a:lnTo>
                    <a:pt x="58" y="124"/>
                  </a:lnTo>
                  <a:lnTo>
                    <a:pt x="62" y="124"/>
                  </a:lnTo>
                  <a:lnTo>
                    <a:pt x="62" y="135"/>
                  </a:lnTo>
                  <a:lnTo>
                    <a:pt x="0" y="135"/>
                  </a:lnTo>
                  <a:lnTo>
                    <a:pt x="0" y="124"/>
                  </a:lnTo>
                  <a:lnTo>
                    <a:pt x="7" y="124"/>
                  </a:lnTo>
                  <a:lnTo>
                    <a:pt x="11" y="124"/>
                  </a:lnTo>
                  <a:lnTo>
                    <a:pt x="14" y="121"/>
                  </a:lnTo>
                  <a:lnTo>
                    <a:pt x="18" y="121"/>
                  </a:lnTo>
                  <a:lnTo>
                    <a:pt x="18" y="113"/>
                  </a:lnTo>
                  <a:lnTo>
                    <a:pt x="18" y="33"/>
                  </a:lnTo>
                  <a:lnTo>
                    <a:pt x="18" y="26"/>
                  </a:lnTo>
                  <a:lnTo>
                    <a:pt x="11" y="19"/>
                  </a:lnTo>
                  <a:lnTo>
                    <a:pt x="7" y="15"/>
                  </a:lnTo>
                  <a:lnTo>
                    <a:pt x="0" y="15"/>
                  </a:lnTo>
                  <a:lnTo>
                    <a:pt x="0" y="8"/>
                  </a:lnTo>
                  <a:lnTo>
                    <a:pt x="40" y="4"/>
                  </a:lnTo>
                  <a:lnTo>
                    <a:pt x="43" y="8"/>
                  </a:lnTo>
                  <a:lnTo>
                    <a:pt x="43" y="22"/>
                  </a:lnTo>
                  <a:lnTo>
                    <a:pt x="43" y="22"/>
                  </a:lnTo>
                  <a:lnTo>
                    <a:pt x="51" y="15"/>
                  </a:lnTo>
                  <a:lnTo>
                    <a:pt x="62" y="8"/>
                  </a:lnTo>
                  <a:lnTo>
                    <a:pt x="73" y="4"/>
                  </a:lnTo>
                  <a:lnTo>
                    <a:pt x="80" y="4"/>
                  </a:lnTo>
                  <a:lnTo>
                    <a:pt x="87"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89047" name="Freeform 279"/>
            <p:cNvSpPr>
              <a:spLocks noEditPoints="1"/>
            </p:cNvSpPr>
            <p:nvPr/>
          </p:nvSpPr>
          <p:spPr bwMode="auto">
            <a:xfrm>
              <a:off x="9209" y="9424"/>
              <a:ext cx="127" cy="190"/>
            </a:xfrm>
            <a:custGeom>
              <a:avLst/>
              <a:gdLst/>
              <a:ahLst/>
              <a:cxnLst>
                <a:cxn ang="0">
                  <a:pos x="36" y="135"/>
                </a:cxn>
                <a:cxn ang="0">
                  <a:pos x="25" y="150"/>
                </a:cxn>
                <a:cxn ang="0">
                  <a:pos x="25" y="168"/>
                </a:cxn>
                <a:cxn ang="0">
                  <a:pos x="32" y="175"/>
                </a:cxn>
                <a:cxn ang="0">
                  <a:pos x="43" y="179"/>
                </a:cxn>
                <a:cxn ang="0">
                  <a:pos x="61" y="182"/>
                </a:cxn>
                <a:cxn ang="0">
                  <a:pos x="83" y="179"/>
                </a:cxn>
                <a:cxn ang="0">
                  <a:pos x="98" y="168"/>
                </a:cxn>
                <a:cxn ang="0">
                  <a:pos x="105" y="153"/>
                </a:cxn>
                <a:cxn ang="0">
                  <a:pos x="101" y="139"/>
                </a:cxn>
                <a:cxn ang="0">
                  <a:pos x="90" y="135"/>
                </a:cxn>
                <a:cxn ang="0">
                  <a:pos x="76" y="131"/>
                </a:cxn>
                <a:cxn ang="0">
                  <a:pos x="50" y="131"/>
                </a:cxn>
                <a:cxn ang="0">
                  <a:pos x="50" y="11"/>
                </a:cxn>
                <a:cxn ang="0">
                  <a:pos x="40" y="19"/>
                </a:cxn>
                <a:cxn ang="0">
                  <a:pos x="36" y="30"/>
                </a:cxn>
                <a:cxn ang="0">
                  <a:pos x="36" y="55"/>
                </a:cxn>
                <a:cxn ang="0">
                  <a:pos x="47" y="73"/>
                </a:cxn>
                <a:cxn ang="0">
                  <a:pos x="65" y="73"/>
                </a:cxn>
                <a:cxn ang="0">
                  <a:pos x="76" y="59"/>
                </a:cxn>
                <a:cxn ang="0">
                  <a:pos x="76" y="30"/>
                </a:cxn>
                <a:cxn ang="0">
                  <a:pos x="65" y="15"/>
                </a:cxn>
                <a:cxn ang="0">
                  <a:pos x="58" y="0"/>
                </a:cxn>
                <a:cxn ang="0">
                  <a:pos x="80" y="8"/>
                </a:cxn>
                <a:cxn ang="0">
                  <a:pos x="123" y="19"/>
                </a:cxn>
                <a:cxn ang="0">
                  <a:pos x="94" y="19"/>
                </a:cxn>
                <a:cxn ang="0">
                  <a:pos x="101" y="33"/>
                </a:cxn>
                <a:cxn ang="0">
                  <a:pos x="101" y="55"/>
                </a:cxn>
                <a:cxn ang="0">
                  <a:pos x="90" y="73"/>
                </a:cxn>
                <a:cxn ang="0">
                  <a:pos x="69" y="84"/>
                </a:cxn>
                <a:cxn ang="0">
                  <a:pos x="43" y="84"/>
                </a:cxn>
                <a:cxn ang="0">
                  <a:pos x="32" y="91"/>
                </a:cxn>
                <a:cxn ang="0">
                  <a:pos x="32" y="102"/>
                </a:cxn>
                <a:cxn ang="0">
                  <a:pos x="43" y="106"/>
                </a:cxn>
                <a:cxn ang="0">
                  <a:pos x="61" y="110"/>
                </a:cxn>
                <a:cxn ang="0">
                  <a:pos x="76" y="110"/>
                </a:cxn>
                <a:cxn ang="0">
                  <a:pos x="90" y="110"/>
                </a:cxn>
                <a:cxn ang="0">
                  <a:pos x="112" y="121"/>
                </a:cxn>
                <a:cxn ang="0">
                  <a:pos x="123" y="139"/>
                </a:cxn>
                <a:cxn ang="0">
                  <a:pos x="123" y="157"/>
                </a:cxn>
                <a:cxn ang="0">
                  <a:pos x="116" y="171"/>
                </a:cxn>
                <a:cxn ang="0">
                  <a:pos x="98" y="182"/>
                </a:cxn>
                <a:cxn ang="0">
                  <a:pos x="76" y="190"/>
                </a:cxn>
                <a:cxn ang="0">
                  <a:pos x="40" y="190"/>
                </a:cxn>
                <a:cxn ang="0">
                  <a:pos x="14" y="182"/>
                </a:cxn>
                <a:cxn ang="0">
                  <a:pos x="3" y="168"/>
                </a:cxn>
                <a:cxn ang="0">
                  <a:pos x="3" y="150"/>
                </a:cxn>
                <a:cxn ang="0">
                  <a:pos x="10" y="139"/>
                </a:cxn>
                <a:cxn ang="0">
                  <a:pos x="36" y="128"/>
                </a:cxn>
                <a:cxn ang="0">
                  <a:pos x="29" y="124"/>
                </a:cxn>
                <a:cxn ang="0">
                  <a:pos x="18" y="113"/>
                </a:cxn>
                <a:cxn ang="0">
                  <a:pos x="14" y="106"/>
                </a:cxn>
                <a:cxn ang="0">
                  <a:pos x="18" y="91"/>
                </a:cxn>
                <a:cxn ang="0">
                  <a:pos x="36" y="81"/>
                </a:cxn>
                <a:cxn ang="0">
                  <a:pos x="21" y="73"/>
                </a:cxn>
                <a:cxn ang="0">
                  <a:pos x="10" y="55"/>
                </a:cxn>
                <a:cxn ang="0">
                  <a:pos x="10" y="33"/>
                </a:cxn>
                <a:cxn ang="0">
                  <a:pos x="21" y="15"/>
                </a:cxn>
                <a:cxn ang="0">
                  <a:pos x="43" y="4"/>
                </a:cxn>
              </a:cxnLst>
              <a:rect l="0" t="0" r="r" b="b"/>
              <a:pathLst>
                <a:path w="127" h="190">
                  <a:moveTo>
                    <a:pt x="50" y="131"/>
                  </a:moveTo>
                  <a:lnTo>
                    <a:pt x="36" y="135"/>
                  </a:lnTo>
                  <a:lnTo>
                    <a:pt x="29" y="142"/>
                  </a:lnTo>
                  <a:lnTo>
                    <a:pt x="25" y="150"/>
                  </a:lnTo>
                  <a:lnTo>
                    <a:pt x="25" y="157"/>
                  </a:lnTo>
                  <a:lnTo>
                    <a:pt x="25" y="168"/>
                  </a:lnTo>
                  <a:lnTo>
                    <a:pt x="29" y="171"/>
                  </a:lnTo>
                  <a:lnTo>
                    <a:pt x="32" y="175"/>
                  </a:lnTo>
                  <a:lnTo>
                    <a:pt x="36" y="175"/>
                  </a:lnTo>
                  <a:lnTo>
                    <a:pt x="43" y="179"/>
                  </a:lnTo>
                  <a:lnTo>
                    <a:pt x="54" y="182"/>
                  </a:lnTo>
                  <a:lnTo>
                    <a:pt x="61" y="182"/>
                  </a:lnTo>
                  <a:lnTo>
                    <a:pt x="76" y="182"/>
                  </a:lnTo>
                  <a:lnTo>
                    <a:pt x="83" y="179"/>
                  </a:lnTo>
                  <a:lnTo>
                    <a:pt x="94" y="175"/>
                  </a:lnTo>
                  <a:lnTo>
                    <a:pt x="98" y="168"/>
                  </a:lnTo>
                  <a:lnTo>
                    <a:pt x="101" y="161"/>
                  </a:lnTo>
                  <a:lnTo>
                    <a:pt x="105" y="153"/>
                  </a:lnTo>
                  <a:lnTo>
                    <a:pt x="101" y="146"/>
                  </a:lnTo>
                  <a:lnTo>
                    <a:pt x="101" y="139"/>
                  </a:lnTo>
                  <a:lnTo>
                    <a:pt x="98" y="135"/>
                  </a:lnTo>
                  <a:lnTo>
                    <a:pt x="90" y="135"/>
                  </a:lnTo>
                  <a:lnTo>
                    <a:pt x="83" y="131"/>
                  </a:lnTo>
                  <a:lnTo>
                    <a:pt x="76" y="131"/>
                  </a:lnTo>
                  <a:lnTo>
                    <a:pt x="61" y="131"/>
                  </a:lnTo>
                  <a:lnTo>
                    <a:pt x="50" y="131"/>
                  </a:lnTo>
                  <a:close/>
                  <a:moveTo>
                    <a:pt x="54" y="11"/>
                  </a:moveTo>
                  <a:lnTo>
                    <a:pt x="50" y="11"/>
                  </a:lnTo>
                  <a:lnTo>
                    <a:pt x="47" y="15"/>
                  </a:lnTo>
                  <a:lnTo>
                    <a:pt x="40" y="19"/>
                  </a:lnTo>
                  <a:lnTo>
                    <a:pt x="40" y="22"/>
                  </a:lnTo>
                  <a:lnTo>
                    <a:pt x="36" y="30"/>
                  </a:lnTo>
                  <a:lnTo>
                    <a:pt x="32" y="44"/>
                  </a:lnTo>
                  <a:lnTo>
                    <a:pt x="36" y="55"/>
                  </a:lnTo>
                  <a:lnTo>
                    <a:pt x="40" y="66"/>
                  </a:lnTo>
                  <a:lnTo>
                    <a:pt x="47" y="73"/>
                  </a:lnTo>
                  <a:lnTo>
                    <a:pt x="54" y="77"/>
                  </a:lnTo>
                  <a:lnTo>
                    <a:pt x="65" y="73"/>
                  </a:lnTo>
                  <a:lnTo>
                    <a:pt x="72" y="66"/>
                  </a:lnTo>
                  <a:lnTo>
                    <a:pt x="76" y="59"/>
                  </a:lnTo>
                  <a:lnTo>
                    <a:pt x="80" y="44"/>
                  </a:lnTo>
                  <a:lnTo>
                    <a:pt x="76" y="30"/>
                  </a:lnTo>
                  <a:lnTo>
                    <a:pt x="72" y="19"/>
                  </a:lnTo>
                  <a:lnTo>
                    <a:pt x="65" y="15"/>
                  </a:lnTo>
                  <a:lnTo>
                    <a:pt x="54" y="11"/>
                  </a:lnTo>
                  <a:close/>
                  <a:moveTo>
                    <a:pt x="58" y="0"/>
                  </a:moveTo>
                  <a:lnTo>
                    <a:pt x="69" y="4"/>
                  </a:lnTo>
                  <a:lnTo>
                    <a:pt x="80" y="8"/>
                  </a:lnTo>
                  <a:lnTo>
                    <a:pt x="123" y="8"/>
                  </a:lnTo>
                  <a:lnTo>
                    <a:pt x="123" y="19"/>
                  </a:lnTo>
                  <a:lnTo>
                    <a:pt x="94" y="19"/>
                  </a:lnTo>
                  <a:lnTo>
                    <a:pt x="94" y="19"/>
                  </a:lnTo>
                  <a:lnTo>
                    <a:pt x="98" y="26"/>
                  </a:lnTo>
                  <a:lnTo>
                    <a:pt x="101" y="33"/>
                  </a:lnTo>
                  <a:lnTo>
                    <a:pt x="105" y="44"/>
                  </a:lnTo>
                  <a:lnTo>
                    <a:pt x="101" y="55"/>
                  </a:lnTo>
                  <a:lnTo>
                    <a:pt x="98" y="66"/>
                  </a:lnTo>
                  <a:lnTo>
                    <a:pt x="90" y="73"/>
                  </a:lnTo>
                  <a:lnTo>
                    <a:pt x="80" y="81"/>
                  </a:lnTo>
                  <a:lnTo>
                    <a:pt x="69" y="84"/>
                  </a:lnTo>
                  <a:lnTo>
                    <a:pt x="58" y="84"/>
                  </a:lnTo>
                  <a:lnTo>
                    <a:pt x="43" y="84"/>
                  </a:lnTo>
                  <a:lnTo>
                    <a:pt x="36" y="88"/>
                  </a:lnTo>
                  <a:lnTo>
                    <a:pt x="32" y="91"/>
                  </a:lnTo>
                  <a:lnTo>
                    <a:pt x="32" y="95"/>
                  </a:lnTo>
                  <a:lnTo>
                    <a:pt x="32" y="102"/>
                  </a:lnTo>
                  <a:lnTo>
                    <a:pt x="36" y="102"/>
                  </a:lnTo>
                  <a:lnTo>
                    <a:pt x="43" y="106"/>
                  </a:lnTo>
                  <a:lnTo>
                    <a:pt x="50" y="110"/>
                  </a:lnTo>
                  <a:lnTo>
                    <a:pt x="61" y="110"/>
                  </a:lnTo>
                  <a:lnTo>
                    <a:pt x="69" y="110"/>
                  </a:lnTo>
                  <a:lnTo>
                    <a:pt x="76" y="110"/>
                  </a:lnTo>
                  <a:lnTo>
                    <a:pt x="87" y="110"/>
                  </a:lnTo>
                  <a:lnTo>
                    <a:pt x="90" y="110"/>
                  </a:lnTo>
                  <a:lnTo>
                    <a:pt x="101" y="113"/>
                  </a:lnTo>
                  <a:lnTo>
                    <a:pt x="112" y="121"/>
                  </a:lnTo>
                  <a:lnTo>
                    <a:pt x="123" y="131"/>
                  </a:lnTo>
                  <a:lnTo>
                    <a:pt x="123" y="139"/>
                  </a:lnTo>
                  <a:lnTo>
                    <a:pt x="127" y="146"/>
                  </a:lnTo>
                  <a:lnTo>
                    <a:pt x="123" y="157"/>
                  </a:lnTo>
                  <a:lnTo>
                    <a:pt x="120" y="164"/>
                  </a:lnTo>
                  <a:lnTo>
                    <a:pt x="116" y="171"/>
                  </a:lnTo>
                  <a:lnTo>
                    <a:pt x="109" y="179"/>
                  </a:lnTo>
                  <a:lnTo>
                    <a:pt x="98" y="182"/>
                  </a:lnTo>
                  <a:lnTo>
                    <a:pt x="87" y="190"/>
                  </a:lnTo>
                  <a:lnTo>
                    <a:pt x="76" y="190"/>
                  </a:lnTo>
                  <a:lnTo>
                    <a:pt x="58" y="190"/>
                  </a:lnTo>
                  <a:lnTo>
                    <a:pt x="40" y="190"/>
                  </a:lnTo>
                  <a:lnTo>
                    <a:pt x="25" y="186"/>
                  </a:lnTo>
                  <a:lnTo>
                    <a:pt x="14" y="182"/>
                  </a:lnTo>
                  <a:lnTo>
                    <a:pt x="7" y="175"/>
                  </a:lnTo>
                  <a:lnTo>
                    <a:pt x="3" y="168"/>
                  </a:lnTo>
                  <a:lnTo>
                    <a:pt x="0" y="157"/>
                  </a:lnTo>
                  <a:lnTo>
                    <a:pt x="3" y="150"/>
                  </a:lnTo>
                  <a:lnTo>
                    <a:pt x="7" y="142"/>
                  </a:lnTo>
                  <a:lnTo>
                    <a:pt x="10" y="139"/>
                  </a:lnTo>
                  <a:lnTo>
                    <a:pt x="21" y="131"/>
                  </a:lnTo>
                  <a:lnTo>
                    <a:pt x="36" y="128"/>
                  </a:lnTo>
                  <a:lnTo>
                    <a:pt x="36" y="128"/>
                  </a:lnTo>
                  <a:lnTo>
                    <a:pt x="29" y="124"/>
                  </a:lnTo>
                  <a:lnTo>
                    <a:pt x="21" y="121"/>
                  </a:lnTo>
                  <a:lnTo>
                    <a:pt x="18" y="113"/>
                  </a:lnTo>
                  <a:lnTo>
                    <a:pt x="14" y="110"/>
                  </a:lnTo>
                  <a:lnTo>
                    <a:pt x="14" y="106"/>
                  </a:lnTo>
                  <a:lnTo>
                    <a:pt x="14" y="99"/>
                  </a:lnTo>
                  <a:lnTo>
                    <a:pt x="18" y="91"/>
                  </a:lnTo>
                  <a:lnTo>
                    <a:pt x="25" y="88"/>
                  </a:lnTo>
                  <a:lnTo>
                    <a:pt x="36" y="81"/>
                  </a:lnTo>
                  <a:lnTo>
                    <a:pt x="36" y="81"/>
                  </a:lnTo>
                  <a:lnTo>
                    <a:pt x="21" y="73"/>
                  </a:lnTo>
                  <a:lnTo>
                    <a:pt x="14" y="66"/>
                  </a:lnTo>
                  <a:lnTo>
                    <a:pt x="10" y="55"/>
                  </a:lnTo>
                  <a:lnTo>
                    <a:pt x="7" y="44"/>
                  </a:lnTo>
                  <a:lnTo>
                    <a:pt x="10" y="33"/>
                  </a:lnTo>
                  <a:lnTo>
                    <a:pt x="14" y="22"/>
                  </a:lnTo>
                  <a:lnTo>
                    <a:pt x="21" y="15"/>
                  </a:lnTo>
                  <a:lnTo>
                    <a:pt x="32" y="8"/>
                  </a:lnTo>
                  <a:lnTo>
                    <a:pt x="43" y="4"/>
                  </a:lnTo>
                  <a:lnTo>
                    <a:pt x="58"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89048" name="Freeform 280"/>
            <p:cNvSpPr>
              <a:spLocks/>
            </p:cNvSpPr>
            <p:nvPr/>
          </p:nvSpPr>
          <p:spPr bwMode="auto">
            <a:xfrm>
              <a:off x="8376" y="9690"/>
              <a:ext cx="156" cy="189"/>
            </a:xfrm>
            <a:custGeom>
              <a:avLst/>
              <a:gdLst/>
              <a:ahLst/>
              <a:cxnLst>
                <a:cxn ang="0">
                  <a:pos x="87" y="0"/>
                </a:cxn>
                <a:cxn ang="0">
                  <a:pos x="102" y="0"/>
                </a:cxn>
                <a:cxn ang="0">
                  <a:pos x="112" y="0"/>
                </a:cxn>
                <a:cxn ang="0">
                  <a:pos x="123" y="7"/>
                </a:cxn>
                <a:cxn ang="0">
                  <a:pos x="134" y="11"/>
                </a:cxn>
                <a:cxn ang="0">
                  <a:pos x="138" y="4"/>
                </a:cxn>
                <a:cxn ang="0">
                  <a:pos x="149" y="4"/>
                </a:cxn>
                <a:cxn ang="0">
                  <a:pos x="149" y="69"/>
                </a:cxn>
                <a:cxn ang="0">
                  <a:pos x="142" y="69"/>
                </a:cxn>
                <a:cxn ang="0">
                  <a:pos x="138" y="58"/>
                </a:cxn>
                <a:cxn ang="0">
                  <a:pos x="134" y="47"/>
                </a:cxn>
                <a:cxn ang="0">
                  <a:pos x="131" y="36"/>
                </a:cxn>
                <a:cxn ang="0">
                  <a:pos x="123" y="29"/>
                </a:cxn>
                <a:cxn ang="0">
                  <a:pos x="116" y="22"/>
                </a:cxn>
                <a:cxn ang="0">
                  <a:pos x="109" y="15"/>
                </a:cxn>
                <a:cxn ang="0">
                  <a:pos x="102" y="11"/>
                </a:cxn>
                <a:cxn ang="0">
                  <a:pos x="91" y="11"/>
                </a:cxn>
                <a:cxn ang="0">
                  <a:pos x="76" y="11"/>
                </a:cxn>
                <a:cxn ang="0">
                  <a:pos x="65" y="15"/>
                </a:cxn>
                <a:cxn ang="0">
                  <a:pos x="54" y="22"/>
                </a:cxn>
                <a:cxn ang="0">
                  <a:pos x="47" y="33"/>
                </a:cxn>
                <a:cxn ang="0">
                  <a:pos x="40" y="44"/>
                </a:cxn>
                <a:cxn ang="0">
                  <a:pos x="36" y="58"/>
                </a:cxn>
                <a:cxn ang="0">
                  <a:pos x="32" y="77"/>
                </a:cxn>
                <a:cxn ang="0">
                  <a:pos x="32" y="95"/>
                </a:cxn>
                <a:cxn ang="0">
                  <a:pos x="32" y="113"/>
                </a:cxn>
                <a:cxn ang="0">
                  <a:pos x="36" y="127"/>
                </a:cxn>
                <a:cxn ang="0">
                  <a:pos x="40" y="142"/>
                </a:cxn>
                <a:cxn ang="0">
                  <a:pos x="47" y="153"/>
                </a:cxn>
                <a:cxn ang="0">
                  <a:pos x="58" y="164"/>
                </a:cxn>
                <a:cxn ang="0">
                  <a:pos x="69" y="171"/>
                </a:cxn>
                <a:cxn ang="0">
                  <a:pos x="80" y="175"/>
                </a:cxn>
                <a:cxn ang="0">
                  <a:pos x="94" y="175"/>
                </a:cxn>
                <a:cxn ang="0">
                  <a:pos x="105" y="175"/>
                </a:cxn>
                <a:cxn ang="0">
                  <a:pos x="112" y="175"/>
                </a:cxn>
                <a:cxn ang="0">
                  <a:pos x="120" y="167"/>
                </a:cxn>
                <a:cxn ang="0">
                  <a:pos x="127" y="164"/>
                </a:cxn>
                <a:cxn ang="0">
                  <a:pos x="138" y="153"/>
                </a:cxn>
                <a:cxn ang="0">
                  <a:pos x="149" y="135"/>
                </a:cxn>
                <a:cxn ang="0">
                  <a:pos x="156" y="142"/>
                </a:cxn>
                <a:cxn ang="0">
                  <a:pos x="149" y="157"/>
                </a:cxn>
                <a:cxn ang="0">
                  <a:pos x="138" y="171"/>
                </a:cxn>
                <a:cxn ang="0">
                  <a:pos x="127" y="178"/>
                </a:cxn>
                <a:cxn ang="0">
                  <a:pos x="116" y="186"/>
                </a:cxn>
                <a:cxn ang="0">
                  <a:pos x="102" y="189"/>
                </a:cxn>
                <a:cxn ang="0">
                  <a:pos x="83" y="189"/>
                </a:cxn>
                <a:cxn ang="0">
                  <a:pos x="69" y="189"/>
                </a:cxn>
                <a:cxn ang="0">
                  <a:pos x="51" y="186"/>
                </a:cxn>
                <a:cxn ang="0">
                  <a:pos x="40" y="178"/>
                </a:cxn>
                <a:cxn ang="0">
                  <a:pos x="25" y="167"/>
                </a:cxn>
                <a:cxn ang="0">
                  <a:pos x="14" y="153"/>
                </a:cxn>
                <a:cxn ang="0">
                  <a:pos x="7" y="135"/>
                </a:cxn>
                <a:cxn ang="0">
                  <a:pos x="3" y="117"/>
                </a:cxn>
                <a:cxn ang="0">
                  <a:pos x="0" y="95"/>
                </a:cxn>
                <a:cxn ang="0">
                  <a:pos x="3" y="77"/>
                </a:cxn>
                <a:cxn ang="0">
                  <a:pos x="7" y="55"/>
                </a:cxn>
                <a:cxn ang="0">
                  <a:pos x="14" y="40"/>
                </a:cxn>
                <a:cxn ang="0">
                  <a:pos x="25" y="26"/>
                </a:cxn>
                <a:cxn ang="0">
                  <a:pos x="40" y="15"/>
                </a:cxn>
                <a:cxn ang="0">
                  <a:pos x="54" y="4"/>
                </a:cxn>
                <a:cxn ang="0">
                  <a:pos x="69" y="0"/>
                </a:cxn>
                <a:cxn ang="0">
                  <a:pos x="87" y="0"/>
                </a:cxn>
              </a:cxnLst>
              <a:rect l="0" t="0" r="r" b="b"/>
              <a:pathLst>
                <a:path w="156" h="189">
                  <a:moveTo>
                    <a:pt x="87" y="0"/>
                  </a:moveTo>
                  <a:lnTo>
                    <a:pt x="102" y="0"/>
                  </a:lnTo>
                  <a:lnTo>
                    <a:pt x="112" y="0"/>
                  </a:lnTo>
                  <a:lnTo>
                    <a:pt x="123" y="7"/>
                  </a:lnTo>
                  <a:lnTo>
                    <a:pt x="134" y="11"/>
                  </a:lnTo>
                  <a:lnTo>
                    <a:pt x="138" y="4"/>
                  </a:lnTo>
                  <a:lnTo>
                    <a:pt x="149" y="4"/>
                  </a:lnTo>
                  <a:lnTo>
                    <a:pt x="149" y="69"/>
                  </a:lnTo>
                  <a:lnTo>
                    <a:pt x="142" y="69"/>
                  </a:lnTo>
                  <a:lnTo>
                    <a:pt x="138" y="58"/>
                  </a:lnTo>
                  <a:lnTo>
                    <a:pt x="134" y="47"/>
                  </a:lnTo>
                  <a:lnTo>
                    <a:pt x="131" y="36"/>
                  </a:lnTo>
                  <a:lnTo>
                    <a:pt x="123" y="29"/>
                  </a:lnTo>
                  <a:lnTo>
                    <a:pt x="116" y="22"/>
                  </a:lnTo>
                  <a:lnTo>
                    <a:pt x="109" y="15"/>
                  </a:lnTo>
                  <a:lnTo>
                    <a:pt x="102" y="11"/>
                  </a:lnTo>
                  <a:lnTo>
                    <a:pt x="91" y="11"/>
                  </a:lnTo>
                  <a:lnTo>
                    <a:pt x="76" y="11"/>
                  </a:lnTo>
                  <a:lnTo>
                    <a:pt x="65" y="15"/>
                  </a:lnTo>
                  <a:lnTo>
                    <a:pt x="54" y="22"/>
                  </a:lnTo>
                  <a:lnTo>
                    <a:pt x="47" y="33"/>
                  </a:lnTo>
                  <a:lnTo>
                    <a:pt x="40" y="44"/>
                  </a:lnTo>
                  <a:lnTo>
                    <a:pt x="36" y="58"/>
                  </a:lnTo>
                  <a:lnTo>
                    <a:pt x="32" y="77"/>
                  </a:lnTo>
                  <a:lnTo>
                    <a:pt x="32" y="95"/>
                  </a:lnTo>
                  <a:lnTo>
                    <a:pt x="32" y="113"/>
                  </a:lnTo>
                  <a:lnTo>
                    <a:pt x="36" y="127"/>
                  </a:lnTo>
                  <a:lnTo>
                    <a:pt x="40" y="142"/>
                  </a:lnTo>
                  <a:lnTo>
                    <a:pt x="47" y="153"/>
                  </a:lnTo>
                  <a:lnTo>
                    <a:pt x="58" y="164"/>
                  </a:lnTo>
                  <a:lnTo>
                    <a:pt x="69" y="171"/>
                  </a:lnTo>
                  <a:lnTo>
                    <a:pt x="80" y="175"/>
                  </a:lnTo>
                  <a:lnTo>
                    <a:pt x="94" y="175"/>
                  </a:lnTo>
                  <a:lnTo>
                    <a:pt x="105" y="175"/>
                  </a:lnTo>
                  <a:lnTo>
                    <a:pt x="112" y="175"/>
                  </a:lnTo>
                  <a:lnTo>
                    <a:pt x="120" y="167"/>
                  </a:lnTo>
                  <a:lnTo>
                    <a:pt x="127" y="164"/>
                  </a:lnTo>
                  <a:lnTo>
                    <a:pt x="138" y="153"/>
                  </a:lnTo>
                  <a:lnTo>
                    <a:pt x="149" y="135"/>
                  </a:lnTo>
                  <a:lnTo>
                    <a:pt x="156" y="142"/>
                  </a:lnTo>
                  <a:lnTo>
                    <a:pt x="149" y="157"/>
                  </a:lnTo>
                  <a:lnTo>
                    <a:pt x="138" y="171"/>
                  </a:lnTo>
                  <a:lnTo>
                    <a:pt x="127" y="178"/>
                  </a:lnTo>
                  <a:lnTo>
                    <a:pt x="116" y="186"/>
                  </a:lnTo>
                  <a:lnTo>
                    <a:pt x="102" y="189"/>
                  </a:lnTo>
                  <a:lnTo>
                    <a:pt x="83" y="189"/>
                  </a:lnTo>
                  <a:lnTo>
                    <a:pt x="69" y="189"/>
                  </a:lnTo>
                  <a:lnTo>
                    <a:pt x="51" y="186"/>
                  </a:lnTo>
                  <a:lnTo>
                    <a:pt x="40" y="178"/>
                  </a:lnTo>
                  <a:lnTo>
                    <a:pt x="25" y="167"/>
                  </a:lnTo>
                  <a:lnTo>
                    <a:pt x="14" y="153"/>
                  </a:lnTo>
                  <a:lnTo>
                    <a:pt x="7" y="135"/>
                  </a:lnTo>
                  <a:lnTo>
                    <a:pt x="3" y="117"/>
                  </a:lnTo>
                  <a:lnTo>
                    <a:pt x="0" y="95"/>
                  </a:lnTo>
                  <a:lnTo>
                    <a:pt x="3" y="77"/>
                  </a:lnTo>
                  <a:lnTo>
                    <a:pt x="7" y="55"/>
                  </a:lnTo>
                  <a:lnTo>
                    <a:pt x="14" y="40"/>
                  </a:lnTo>
                  <a:lnTo>
                    <a:pt x="25" y="26"/>
                  </a:lnTo>
                  <a:lnTo>
                    <a:pt x="40" y="15"/>
                  </a:lnTo>
                  <a:lnTo>
                    <a:pt x="54" y="4"/>
                  </a:lnTo>
                  <a:lnTo>
                    <a:pt x="69" y="0"/>
                  </a:lnTo>
                  <a:lnTo>
                    <a:pt x="87"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89049" name="Freeform 281"/>
            <p:cNvSpPr>
              <a:spLocks noEditPoints="1"/>
            </p:cNvSpPr>
            <p:nvPr/>
          </p:nvSpPr>
          <p:spPr bwMode="auto">
            <a:xfrm>
              <a:off x="8547" y="9745"/>
              <a:ext cx="123" cy="134"/>
            </a:xfrm>
            <a:custGeom>
              <a:avLst/>
              <a:gdLst/>
              <a:ahLst/>
              <a:cxnLst>
                <a:cxn ang="0">
                  <a:pos x="61" y="11"/>
                </a:cxn>
                <a:cxn ang="0">
                  <a:pos x="54" y="11"/>
                </a:cxn>
                <a:cxn ang="0">
                  <a:pos x="43" y="14"/>
                </a:cxn>
                <a:cxn ang="0">
                  <a:pos x="40" y="22"/>
                </a:cxn>
                <a:cxn ang="0">
                  <a:pos x="32" y="29"/>
                </a:cxn>
                <a:cxn ang="0">
                  <a:pos x="29" y="36"/>
                </a:cxn>
                <a:cxn ang="0">
                  <a:pos x="29" y="47"/>
                </a:cxn>
                <a:cxn ang="0">
                  <a:pos x="25" y="65"/>
                </a:cxn>
                <a:cxn ang="0">
                  <a:pos x="25" y="80"/>
                </a:cxn>
                <a:cxn ang="0">
                  <a:pos x="29" y="91"/>
                </a:cxn>
                <a:cxn ang="0">
                  <a:pos x="29" y="98"/>
                </a:cxn>
                <a:cxn ang="0">
                  <a:pos x="36" y="109"/>
                </a:cxn>
                <a:cxn ang="0">
                  <a:pos x="40" y="116"/>
                </a:cxn>
                <a:cxn ang="0">
                  <a:pos x="47" y="120"/>
                </a:cxn>
                <a:cxn ang="0">
                  <a:pos x="54" y="123"/>
                </a:cxn>
                <a:cxn ang="0">
                  <a:pos x="61" y="127"/>
                </a:cxn>
                <a:cxn ang="0">
                  <a:pos x="72" y="123"/>
                </a:cxn>
                <a:cxn ang="0">
                  <a:pos x="80" y="120"/>
                </a:cxn>
                <a:cxn ang="0">
                  <a:pos x="87" y="109"/>
                </a:cxn>
                <a:cxn ang="0">
                  <a:pos x="94" y="98"/>
                </a:cxn>
                <a:cxn ang="0">
                  <a:pos x="98" y="83"/>
                </a:cxn>
                <a:cxn ang="0">
                  <a:pos x="98" y="65"/>
                </a:cxn>
                <a:cxn ang="0">
                  <a:pos x="94" y="47"/>
                </a:cxn>
                <a:cxn ang="0">
                  <a:pos x="94" y="36"/>
                </a:cxn>
                <a:cxn ang="0">
                  <a:pos x="91" y="29"/>
                </a:cxn>
                <a:cxn ang="0">
                  <a:pos x="83" y="22"/>
                </a:cxn>
                <a:cxn ang="0">
                  <a:pos x="80" y="14"/>
                </a:cxn>
                <a:cxn ang="0">
                  <a:pos x="72" y="11"/>
                </a:cxn>
                <a:cxn ang="0">
                  <a:pos x="61" y="11"/>
                </a:cxn>
                <a:cxn ang="0">
                  <a:pos x="61" y="0"/>
                </a:cxn>
                <a:cxn ang="0">
                  <a:pos x="80" y="3"/>
                </a:cxn>
                <a:cxn ang="0">
                  <a:pos x="94" y="7"/>
                </a:cxn>
                <a:cxn ang="0">
                  <a:pos x="105" y="18"/>
                </a:cxn>
                <a:cxn ang="0">
                  <a:pos x="116" y="32"/>
                </a:cxn>
                <a:cxn ang="0">
                  <a:pos x="123" y="47"/>
                </a:cxn>
                <a:cxn ang="0">
                  <a:pos x="123" y="65"/>
                </a:cxn>
                <a:cxn ang="0">
                  <a:pos x="123" y="80"/>
                </a:cxn>
                <a:cxn ang="0">
                  <a:pos x="120" y="94"/>
                </a:cxn>
                <a:cxn ang="0">
                  <a:pos x="116" y="105"/>
                </a:cxn>
                <a:cxn ang="0">
                  <a:pos x="109" y="116"/>
                </a:cxn>
                <a:cxn ang="0">
                  <a:pos x="98" y="123"/>
                </a:cxn>
                <a:cxn ang="0">
                  <a:pos x="87" y="131"/>
                </a:cxn>
                <a:cxn ang="0">
                  <a:pos x="72" y="134"/>
                </a:cxn>
                <a:cxn ang="0">
                  <a:pos x="61" y="134"/>
                </a:cxn>
                <a:cxn ang="0">
                  <a:pos x="47" y="134"/>
                </a:cxn>
                <a:cxn ang="0">
                  <a:pos x="36" y="131"/>
                </a:cxn>
                <a:cxn ang="0">
                  <a:pos x="25" y="127"/>
                </a:cxn>
                <a:cxn ang="0">
                  <a:pos x="18" y="116"/>
                </a:cxn>
                <a:cxn ang="0">
                  <a:pos x="11" y="109"/>
                </a:cxn>
                <a:cxn ang="0">
                  <a:pos x="3" y="98"/>
                </a:cxn>
                <a:cxn ang="0">
                  <a:pos x="0" y="83"/>
                </a:cxn>
                <a:cxn ang="0">
                  <a:pos x="0" y="69"/>
                </a:cxn>
                <a:cxn ang="0">
                  <a:pos x="0" y="51"/>
                </a:cxn>
                <a:cxn ang="0">
                  <a:pos x="7" y="32"/>
                </a:cxn>
                <a:cxn ang="0">
                  <a:pos x="18" y="18"/>
                </a:cxn>
                <a:cxn ang="0">
                  <a:pos x="29" y="7"/>
                </a:cxn>
                <a:cxn ang="0">
                  <a:pos x="43" y="3"/>
                </a:cxn>
                <a:cxn ang="0">
                  <a:pos x="61" y="0"/>
                </a:cxn>
              </a:cxnLst>
              <a:rect l="0" t="0" r="r" b="b"/>
              <a:pathLst>
                <a:path w="123" h="134">
                  <a:moveTo>
                    <a:pt x="61" y="11"/>
                  </a:moveTo>
                  <a:lnTo>
                    <a:pt x="54" y="11"/>
                  </a:lnTo>
                  <a:lnTo>
                    <a:pt x="43" y="14"/>
                  </a:lnTo>
                  <a:lnTo>
                    <a:pt x="40" y="22"/>
                  </a:lnTo>
                  <a:lnTo>
                    <a:pt x="32" y="29"/>
                  </a:lnTo>
                  <a:lnTo>
                    <a:pt x="29" y="36"/>
                  </a:lnTo>
                  <a:lnTo>
                    <a:pt x="29" y="47"/>
                  </a:lnTo>
                  <a:lnTo>
                    <a:pt x="25" y="65"/>
                  </a:lnTo>
                  <a:lnTo>
                    <a:pt x="25" y="80"/>
                  </a:lnTo>
                  <a:lnTo>
                    <a:pt x="29" y="91"/>
                  </a:lnTo>
                  <a:lnTo>
                    <a:pt x="29" y="98"/>
                  </a:lnTo>
                  <a:lnTo>
                    <a:pt x="36" y="109"/>
                  </a:lnTo>
                  <a:lnTo>
                    <a:pt x="40" y="116"/>
                  </a:lnTo>
                  <a:lnTo>
                    <a:pt x="47" y="120"/>
                  </a:lnTo>
                  <a:lnTo>
                    <a:pt x="54" y="123"/>
                  </a:lnTo>
                  <a:lnTo>
                    <a:pt x="61" y="127"/>
                  </a:lnTo>
                  <a:lnTo>
                    <a:pt x="72" y="123"/>
                  </a:lnTo>
                  <a:lnTo>
                    <a:pt x="80" y="120"/>
                  </a:lnTo>
                  <a:lnTo>
                    <a:pt x="87" y="109"/>
                  </a:lnTo>
                  <a:lnTo>
                    <a:pt x="94" y="98"/>
                  </a:lnTo>
                  <a:lnTo>
                    <a:pt x="98" y="83"/>
                  </a:lnTo>
                  <a:lnTo>
                    <a:pt x="98" y="65"/>
                  </a:lnTo>
                  <a:lnTo>
                    <a:pt x="94" y="47"/>
                  </a:lnTo>
                  <a:lnTo>
                    <a:pt x="94" y="36"/>
                  </a:lnTo>
                  <a:lnTo>
                    <a:pt x="91" y="29"/>
                  </a:lnTo>
                  <a:lnTo>
                    <a:pt x="83" y="22"/>
                  </a:lnTo>
                  <a:lnTo>
                    <a:pt x="80" y="14"/>
                  </a:lnTo>
                  <a:lnTo>
                    <a:pt x="72" y="11"/>
                  </a:lnTo>
                  <a:lnTo>
                    <a:pt x="61" y="11"/>
                  </a:lnTo>
                  <a:close/>
                  <a:moveTo>
                    <a:pt x="61" y="0"/>
                  </a:moveTo>
                  <a:lnTo>
                    <a:pt x="80" y="3"/>
                  </a:lnTo>
                  <a:lnTo>
                    <a:pt x="94" y="7"/>
                  </a:lnTo>
                  <a:lnTo>
                    <a:pt x="105" y="18"/>
                  </a:lnTo>
                  <a:lnTo>
                    <a:pt x="116" y="32"/>
                  </a:lnTo>
                  <a:lnTo>
                    <a:pt x="123" y="47"/>
                  </a:lnTo>
                  <a:lnTo>
                    <a:pt x="123" y="65"/>
                  </a:lnTo>
                  <a:lnTo>
                    <a:pt x="123" y="80"/>
                  </a:lnTo>
                  <a:lnTo>
                    <a:pt x="120" y="94"/>
                  </a:lnTo>
                  <a:lnTo>
                    <a:pt x="116" y="105"/>
                  </a:lnTo>
                  <a:lnTo>
                    <a:pt x="109" y="116"/>
                  </a:lnTo>
                  <a:lnTo>
                    <a:pt x="98" y="123"/>
                  </a:lnTo>
                  <a:lnTo>
                    <a:pt x="87" y="131"/>
                  </a:lnTo>
                  <a:lnTo>
                    <a:pt x="72" y="134"/>
                  </a:lnTo>
                  <a:lnTo>
                    <a:pt x="61" y="134"/>
                  </a:lnTo>
                  <a:lnTo>
                    <a:pt x="47" y="134"/>
                  </a:lnTo>
                  <a:lnTo>
                    <a:pt x="36" y="131"/>
                  </a:lnTo>
                  <a:lnTo>
                    <a:pt x="25" y="127"/>
                  </a:lnTo>
                  <a:lnTo>
                    <a:pt x="18" y="116"/>
                  </a:lnTo>
                  <a:lnTo>
                    <a:pt x="11" y="109"/>
                  </a:lnTo>
                  <a:lnTo>
                    <a:pt x="3" y="98"/>
                  </a:lnTo>
                  <a:lnTo>
                    <a:pt x="0" y="83"/>
                  </a:lnTo>
                  <a:lnTo>
                    <a:pt x="0" y="69"/>
                  </a:lnTo>
                  <a:lnTo>
                    <a:pt x="0" y="51"/>
                  </a:lnTo>
                  <a:lnTo>
                    <a:pt x="7" y="32"/>
                  </a:lnTo>
                  <a:lnTo>
                    <a:pt x="18" y="18"/>
                  </a:lnTo>
                  <a:lnTo>
                    <a:pt x="29" y="7"/>
                  </a:lnTo>
                  <a:lnTo>
                    <a:pt x="43" y="3"/>
                  </a:lnTo>
                  <a:lnTo>
                    <a:pt x="61"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89050" name="Freeform 282"/>
            <p:cNvSpPr>
              <a:spLocks/>
            </p:cNvSpPr>
            <p:nvPr/>
          </p:nvSpPr>
          <p:spPr bwMode="auto">
            <a:xfrm>
              <a:off x="8681" y="9676"/>
              <a:ext cx="69" cy="200"/>
            </a:xfrm>
            <a:custGeom>
              <a:avLst/>
              <a:gdLst/>
              <a:ahLst/>
              <a:cxnLst>
                <a:cxn ang="0">
                  <a:pos x="47" y="0"/>
                </a:cxn>
                <a:cxn ang="0">
                  <a:pos x="47" y="3"/>
                </a:cxn>
                <a:cxn ang="0">
                  <a:pos x="47" y="178"/>
                </a:cxn>
                <a:cxn ang="0">
                  <a:pos x="51" y="185"/>
                </a:cxn>
                <a:cxn ang="0">
                  <a:pos x="55" y="189"/>
                </a:cxn>
                <a:cxn ang="0">
                  <a:pos x="62" y="192"/>
                </a:cxn>
                <a:cxn ang="0">
                  <a:pos x="69" y="192"/>
                </a:cxn>
                <a:cxn ang="0">
                  <a:pos x="69" y="200"/>
                </a:cxn>
                <a:cxn ang="0">
                  <a:pos x="7" y="200"/>
                </a:cxn>
                <a:cxn ang="0">
                  <a:pos x="7" y="192"/>
                </a:cxn>
                <a:cxn ang="0">
                  <a:pos x="11" y="192"/>
                </a:cxn>
                <a:cxn ang="0">
                  <a:pos x="18" y="189"/>
                </a:cxn>
                <a:cxn ang="0">
                  <a:pos x="22" y="185"/>
                </a:cxn>
                <a:cxn ang="0">
                  <a:pos x="26" y="181"/>
                </a:cxn>
                <a:cxn ang="0">
                  <a:pos x="26" y="178"/>
                </a:cxn>
                <a:cxn ang="0">
                  <a:pos x="26" y="32"/>
                </a:cxn>
                <a:cxn ang="0">
                  <a:pos x="22" y="21"/>
                </a:cxn>
                <a:cxn ang="0">
                  <a:pos x="18" y="14"/>
                </a:cxn>
                <a:cxn ang="0">
                  <a:pos x="15" y="14"/>
                </a:cxn>
                <a:cxn ang="0">
                  <a:pos x="7" y="14"/>
                </a:cxn>
                <a:cxn ang="0">
                  <a:pos x="0" y="10"/>
                </a:cxn>
                <a:cxn ang="0">
                  <a:pos x="0" y="3"/>
                </a:cxn>
                <a:cxn ang="0">
                  <a:pos x="47" y="0"/>
                </a:cxn>
              </a:cxnLst>
              <a:rect l="0" t="0" r="r" b="b"/>
              <a:pathLst>
                <a:path w="69" h="200">
                  <a:moveTo>
                    <a:pt x="47" y="0"/>
                  </a:moveTo>
                  <a:lnTo>
                    <a:pt x="47" y="3"/>
                  </a:lnTo>
                  <a:lnTo>
                    <a:pt x="47" y="178"/>
                  </a:lnTo>
                  <a:lnTo>
                    <a:pt x="51" y="185"/>
                  </a:lnTo>
                  <a:lnTo>
                    <a:pt x="55" y="189"/>
                  </a:lnTo>
                  <a:lnTo>
                    <a:pt x="62" y="192"/>
                  </a:lnTo>
                  <a:lnTo>
                    <a:pt x="69" y="192"/>
                  </a:lnTo>
                  <a:lnTo>
                    <a:pt x="69" y="200"/>
                  </a:lnTo>
                  <a:lnTo>
                    <a:pt x="7" y="200"/>
                  </a:lnTo>
                  <a:lnTo>
                    <a:pt x="7" y="192"/>
                  </a:lnTo>
                  <a:lnTo>
                    <a:pt x="11" y="192"/>
                  </a:lnTo>
                  <a:lnTo>
                    <a:pt x="18" y="189"/>
                  </a:lnTo>
                  <a:lnTo>
                    <a:pt x="22" y="185"/>
                  </a:lnTo>
                  <a:lnTo>
                    <a:pt x="26" y="181"/>
                  </a:lnTo>
                  <a:lnTo>
                    <a:pt x="26" y="178"/>
                  </a:lnTo>
                  <a:lnTo>
                    <a:pt x="26" y="32"/>
                  </a:lnTo>
                  <a:lnTo>
                    <a:pt x="22" y="21"/>
                  </a:lnTo>
                  <a:lnTo>
                    <a:pt x="18" y="14"/>
                  </a:lnTo>
                  <a:lnTo>
                    <a:pt x="15" y="14"/>
                  </a:lnTo>
                  <a:lnTo>
                    <a:pt x="7" y="14"/>
                  </a:lnTo>
                  <a:lnTo>
                    <a:pt x="0" y="10"/>
                  </a:lnTo>
                  <a:lnTo>
                    <a:pt x="0" y="3"/>
                  </a:lnTo>
                  <a:lnTo>
                    <a:pt x="47"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89051" name="Freeform 283"/>
            <p:cNvSpPr>
              <a:spLocks noEditPoints="1"/>
            </p:cNvSpPr>
            <p:nvPr/>
          </p:nvSpPr>
          <p:spPr bwMode="auto">
            <a:xfrm>
              <a:off x="8765" y="9745"/>
              <a:ext cx="123" cy="134"/>
            </a:xfrm>
            <a:custGeom>
              <a:avLst/>
              <a:gdLst/>
              <a:ahLst/>
              <a:cxnLst>
                <a:cxn ang="0">
                  <a:pos x="62" y="11"/>
                </a:cxn>
                <a:cxn ang="0">
                  <a:pos x="54" y="11"/>
                </a:cxn>
                <a:cxn ang="0">
                  <a:pos x="47" y="14"/>
                </a:cxn>
                <a:cxn ang="0">
                  <a:pos x="40" y="22"/>
                </a:cxn>
                <a:cxn ang="0">
                  <a:pos x="36" y="29"/>
                </a:cxn>
                <a:cxn ang="0">
                  <a:pos x="33" y="36"/>
                </a:cxn>
                <a:cxn ang="0">
                  <a:pos x="29" y="47"/>
                </a:cxn>
                <a:cxn ang="0">
                  <a:pos x="25" y="65"/>
                </a:cxn>
                <a:cxn ang="0">
                  <a:pos x="29" y="80"/>
                </a:cxn>
                <a:cxn ang="0">
                  <a:pos x="29" y="91"/>
                </a:cxn>
                <a:cxn ang="0">
                  <a:pos x="33" y="98"/>
                </a:cxn>
                <a:cxn ang="0">
                  <a:pos x="36" y="109"/>
                </a:cxn>
                <a:cxn ang="0">
                  <a:pos x="40" y="116"/>
                </a:cxn>
                <a:cxn ang="0">
                  <a:pos x="47" y="120"/>
                </a:cxn>
                <a:cxn ang="0">
                  <a:pos x="54" y="123"/>
                </a:cxn>
                <a:cxn ang="0">
                  <a:pos x="62" y="127"/>
                </a:cxn>
                <a:cxn ang="0">
                  <a:pos x="73" y="123"/>
                </a:cxn>
                <a:cxn ang="0">
                  <a:pos x="83" y="120"/>
                </a:cxn>
                <a:cxn ang="0">
                  <a:pos x="87" y="109"/>
                </a:cxn>
                <a:cxn ang="0">
                  <a:pos x="94" y="98"/>
                </a:cxn>
                <a:cxn ang="0">
                  <a:pos x="98" y="83"/>
                </a:cxn>
                <a:cxn ang="0">
                  <a:pos x="98" y="65"/>
                </a:cxn>
                <a:cxn ang="0">
                  <a:pos x="98" y="47"/>
                </a:cxn>
                <a:cxn ang="0">
                  <a:pos x="94" y="36"/>
                </a:cxn>
                <a:cxn ang="0">
                  <a:pos x="91" y="29"/>
                </a:cxn>
                <a:cxn ang="0">
                  <a:pos x="87" y="22"/>
                </a:cxn>
                <a:cxn ang="0">
                  <a:pos x="80" y="14"/>
                </a:cxn>
                <a:cxn ang="0">
                  <a:pos x="73" y="11"/>
                </a:cxn>
                <a:cxn ang="0">
                  <a:pos x="62" y="11"/>
                </a:cxn>
                <a:cxn ang="0">
                  <a:pos x="62" y="0"/>
                </a:cxn>
                <a:cxn ang="0">
                  <a:pos x="80" y="3"/>
                </a:cxn>
                <a:cxn ang="0">
                  <a:pos x="94" y="7"/>
                </a:cxn>
                <a:cxn ang="0">
                  <a:pos x="109" y="18"/>
                </a:cxn>
                <a:cxn ang="0">
                  <a:pos x="116" y="32"/>
                </a:cxn>
                <a:cxn ang="0">
                  <a:pos x="123" y="47"/>
                </a:cxn>
                <a:cxn ang="0">
                  <a:pos x="123" y="65"/>
                </a:cxn>
                <a:cxn ang="0">
                  <a:pos x="123" y="80"/>
                </a:cxn>
                <a:cxn ang="0">
                  <a:pos x="120" y="94"/>
                </a:cxn>
                <a:cxn ang="0">
                  <a:pos x="116" y="105"/>
                </a:cxn>
                <a:cxn ang="0">
                  <a:pos x="109" y="116"/>
                </a:cxn>
                <a:cxn ang="0">
                  <a:pos x="98" y="123"/>
                </a:cxn>
                <a:cxn ang="0">
                  <a:pos x="87" y="131"/>
                </a:cxn>
                <a:cxn ang="0">
                  <a:pos x="76" y="134"/>
                </a:cxn>
                <a:cxn ang="0">
                  <a:pos x="62" y="134"/>
                </a:cxn>
                <a:cxn ang="0">
                  <a:pos x="51" y="134"/>
                </a:cxn>
                <a:cxn ang="0">
                  <a:pos x="40" y="131"/>
                </a:cxn>
                <a:cxn ang="0">
                  <a:pos x="29" y="127"/>
                </a:cxn>
                <a:cxn ang="0">
                  <a:pos x="18" y="116"/>
                </a:cxn>
                <a:cxn ang="0">
                  <a:pos x="11" y="109"/>
                </a:cxn>
                <a:cxn ang="0">
                  <a:pos x="3" y="98"/>
                </a:cxn>
                <a:cxn ang="0">
                  <a:pos x="0" y="83"/>
                </a:cxn>
                <a:cxn ang="0">
                  <a:pos x="0" y="69"/>
                </a:cxn>
                <a:cxn ang="0">
                  <a:pos x="3" y="51"/>
                </a:cxn>
                <a:cxn ang="0">
                  <a:pos x="7" y="32"/>
                </a:cxn>
                <a:cxn ang="0">
                  <a:pos x="18" y="18"/>
                </a:cxn>
                <a:cxn ang="0">
                  <a:pos x="29" y="7"/>
                </a:cxn>
                <a:cxn ang="0">
                  <a:pos x="47" y="3"/>
                </a:cxn>
                <a:cxn ang="0">
                  <a:pos x="62" y="0"/>
                </a:cxn>
              </a:cxnLst>
              <a:rect l="0" t="0" r="r" b="b"/>
              <a:pathLst>
                <a:path w="123" h="134">
                  <a:moveTo>
                    <a:pt x="62" y="11"/>
                  </a:moveTo>
                  <a:lnTo>
                    <a:pt x="54" y="11"/>
                  </a:lnTo>
                  <a:lnTo>
                    <a:pt x="47" y="14"/>
                  </a:lnTo>
                  <a:lnTo>
                    <a:pt x="40" y="22"/>
                  </a:lnTo>
                  <a:lnTo>
                    <a:pt x="36" y="29"/>
                  </a:lnTo>
                  <a:lnTo>
                    <a:pt x="33" y="36"/>
                  </a:lnTo>
                  <a:lnTo>
                    <a:pt x="29" y="47"/>
                  </a:lnTo>
                  <a:lnTo>
                    <a:pt x="25" y="65"/>
                  </a:lnTo>
                  <a:lnTo>
                    <a:pt x="29" y="80"/>
                  </a:lnTo>
                  <a:lnTo>
                    <a:pt x="29" y="91"/>
                  </a:lnTo>
                  <a:lnTo>
                    <a:pt x="33" y="98"/>
                  </a:lnTo>
                  <a:lnTo>
                    <a:pt x="36" y="109"/>
                  </a:lnTo>
                  <a:lnTo>
                    <a:pt x="40" y="116"/>
                  </a:lnTo>
                  <a:lnTo>
                    <a:pt x="47" y="120"/>
                  </a:lnTo>
                  <a:lnTo>
                    <a:pt x="54" y="123"/>
                  </a:lnTo>
                  <a:lnTo>
                    <a:pt x="62" y="127"/>
                  </a:lnTo>
                  <a:lnTo>
                    <a:pt x="73" y="123"/>
                  </a:lnTo>
                  <a:lnTo>
                    <a:pt x="83" y="120"/>
                  </a:lnTo>
                  <a:lnTo>
                    <a:pt x="87" y="109"/>
                  </a:lnTo>
                  <a:lnTo>
                    <a:pt x="94" y="98"/>
                  </a:lnTo>
                  <a:lnTo>
                    <a:pt x="98" y="83"/>
                  </a:lnTo>
                  <a:lnTo>
                    <a:pt x="98" y="65"/>
                  </a:lnTo>
                  <a:lnTo>
                    <a:pt x="98" y="47"/>
                  </a:lnTo>
                  <a:lnTo>
                    <a:pt x="94" y="36"/>
                  </a:lnTo>
                  <a:lnTo>
                    <a:pt x="91" y="29"/>
                  </a:lnTo>
                  <a:lnTo>
                    <a:pt x="87" y="22"/>
                  </a:lnTo>
                  <a:lnTo>
                    <a:pt x="80" y="14"/>
                  </a:lnTo>
                  <a:lnTo>
                    <a:pt x="73" y="11"/>
                  </a:lnTo>
                  <a:lnTo>
                    <a:pt x="62" y="11"/>
                  </a:lnTo>
                  <a:close/>
                  <a:moveTo>
                    <a:pt x="62" y="0"/>
                  </a:moveTo>
                  <a:lnTo>
                    <a:pt x="80" y="3"/>
                  </a:lnTo>
                  <a:lnTo>
                    <a:pt x="94" y="7"/>
                  </a:lnTo>
                  <a:lnTo>
                    <a:pt x="109" y="18"/>
                  </a:lnTo>
                  <a:lnTo>
                    <a:pt x="116" y="32"/>
                  </a:lnTo>
                  <a:lnTo>
                    <a:pt x="123" y="47"/>
                  </a:lnTo>
                  <a:lnTo>
                    <a:pt x="123" y="65"/>
                  </a:lnTo>
                  <a:lnTo>
                    <a:pt x="123" y="80"/>
                  </a:lnTo>
                  <a:lnTo>
                    <a:pt x="120" y="94"/>
                  </a:lnTo>
                  <a:lnTo>
                    <a:pt x="116" y="105"/>
                  </a:lnTo>
                  <a:lnTo>
                    <a:pt x="109" y="116"/>
                  </a:lnTo>
                  <a:lnTo>
                    <a:pt x="98" y="123"/>
                  </a:lnTo>
                  <a:lnTo>
                    <a:pt x="87" y="131"/>
                  </a:lnTo>
                  <a:lnTo>
                    <a:pt x="76" y="134"/>
                  </a:lnTo>
                  <a:lnTo>
                    <a:pt x="62" y="134"/>
                  </a:lnTo>
                  <a:lnTo>
                    <a:pt x="51" y="134"/>
                  </a:lnTo>
                  <a:lnTo>
                    <a:pt x="40" y="131"/>
                  </a:lnTo>
                  <a:lnTo>
                    <a:pt x="29" y="127"/>
                  </a:lnTo>
                  <a:lnTo>
                    <a:pt x="18" y="116"/>
                  </a:lnTo>
                  <a:lnTo>
                    <a:pt x="11" y="109"/>
                  </a:lnTo>
                  <a:lnTo>
                    <a:pt x="3" y="98"/>
                  </a:lnTo>
                  <a:lnTo>
                    <a:pt x="0" y="83"/>
                  </a:lnTo>
                  <a:lnTo>
                    <a:pt x="0" y="69"/>
                  </a:lnTo>
                  <a:lnTo>
                    <a:pt x="3" y="51"/>
                  </a:lnTo>
                  <a:lnTo>
                    <a:pt x="7" y="32"/>
                  </a:lnTo>
                  <a:lnTo>
                    <a:pt x="18" y="18"/>
                  </a:lnTo>
                  <a:lnTo>
                    <a:pt x="29" y="7"/>
                  </a:lnTo>
                  <a:lnTo>
                    <a:pt x="47" y="3"/>
                  </a:lnTo>
                  <a:lnTo>
                    <a:pt x="62"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89052" name="Freeform 284"/>
            <p:cNvSpPr>
              <a:spLocks/>
            </p:cNvSpPr>
            <p:nvPr/>
          </p:nvSpPr>
          <p:spPr bwMode="auto">
            <a:xfrm>
              <a:off x="8907" y="9745"/>
              <a:ext cx="142" cy="131"/>
            </a:xfrm>
            <a:custGeom>
              <a:avLst/>
              <a:gdLst/>
              <a:ahLst/>
              <a:cxnLst>
                <a:cxn ang="0">
                  <a:pos x="87" y="0"/>
                </a:cxn>
                <a:cxn ang="0">
                  <a:pos x="98" y="0"/>
                </a:cxn>
                <a:cxn ang="0">
                  <a:pos x="109" y="7"/>
                </a:cxn>
                <a:cxn ang="0">
                  <a:pos x="116" y="11"/>
                </a:cxn>
                <a:cxn ang="0">
                  <a:pos x="120" y="22"/>
                </a:cxn>
                <a:cxn ang="0">
                  <a:pos x="123" y="29"/>
                </a:cxn>
                <a:cxn ang="0">
                  <a:pos x="123" y="43"/>
                </a:cxn>
                <a:cxn ang="0">
                  <a:pos x="123" y="109"/>
                </a:cxn>
                <a:cxn ang="0">
                  <a:pos x="127" y="116"/>
                </a:cxn>
                <a:cxn ang="0">
                  <a:pos x="131" y="120"/>
                </a:cxn>
                <a:cxn ang="0">
                  <a:pos x="138" y="123"/>
                </a:cxn>
                <a:cxn ang="0">
                  <a:pos x="142" y="123"/>
                </a:cxn>
                <a:cxn ang="0">
                  <a:pos x="142" y="131"/>
                </a:cxn>
                <a:cxn ang="0">
                  <a:pos x="80" y="131"/>
                </a:cxn>
                <a:cxn ang="0">
                  <a:pos x="80" y="123"/>
                </a:cxn>
                <a:cxn ang="0">
                  <a:pos x="87" y="123"/>
                </a:cxn>
                <a:cxn ang="0">
                  <a:pos x="94" y="120"/>
                </a:cxn>
                <a:cxn ang="0">
                  <a:pos x="94" y="120"/>
                </a:cxn>
                <a:cxn ang="0">
                  <a:pos x="98" y="116"/>
                </a:cxn>
                <a:cxn ang="0">
                  <a:pos x="101" y="109"/>
                </a:cxn>
                <a:cxn ang="0">
                  <a:pos x="101" y="43"/>
                </a:cxn>
                <a:cxn ang="0">
                  <a:pos x="98" y="32"/>
                </a:cxn>
                <a:cxn ang="0">
                  <a:pos x="94" y="22"/>
                </a:cxn>
                <a:cxn ang="0">
                  <a:pos x="87" y="18"/>
                </a:cxn>
                <a:cxn ang="0">
                  <a:pos x="76" y="14"/>
                </a:cxn>
                <a:cxn ang="0">
                  <a:pos x="65" y="18"/>
                </a:cxn>
                <a:cxn ang="0">
                  <a:pos x="54" y="22"/>
                </a:cxn>
                <a:cxn ang="0">
                  <a:pos x="47" y="29"/>
                </a:cxn>
                <a:cxn ang="0">
                  <a:pos x="43" y="36"/>
                </a:cxn>
                <a:cxn ang="0">
                  <a:pos x="43" y="109"/>
                </a:cxn>
                <a:cxn ang="0">
                  <a:pos x="47" y="116"/>
                </a:cxn>
                <a:cxn ang="0">
                  <a:pos x="51" y="120"/>
                </a:cxn>
                <a:cxn ang="0">
                  <a:pos x="58" y="123"/>
                </a:cxn>
                <a:cxn ang="0">
                  <a:pos x="65" y="123"/>
                </a:cxn>
                <a:cxn ang="0">
                  <a:pos x="65" y="131"/>
                </a:cxn>
                <a:cxn ang="0">
                  <a:pos x="3" y="131"/>
                </a:cxn>
                <a:cxn ang="0">
                  <a:pos x="3" y="123"/>
                </a:cxn>
                <a:cxn ang="0">
                  <a:pos x="7" y="123"/>
                </a:cxn>
                <a:cxn ang="0">
                  <a:pos x="14" y="120"/>
                </a:cxn>
                <a:cxn ang="0">
                  <a:pos x="18" y="120"/>
                </a:cxn>
                <a:cxn ang="0">
                  <a:pos x="18" y="116"/>
                </a:cxn>
                <a:cxn ang="0">
                  <a:pos x="21" y="109"/>
                </a:cxn>
                <a:cxn ang="0">
                  <a:pos x="21" y="32"/>
                </a:cxn>
                <a:cxn ang="0">
                  <a:pos x="18" y="22"/>
                </a:cxn>
                <a:cxn ang="0">
                  <a:pos x="14" y="18"/>
                </a:cxn>
                <a:cxn ang="0">
                  <a:pos x="7" y="14"/>
                </a:cxn>
                <a:cxn ang="0">
                  <a:pos x="0" y="14"/>
                </a:cxn>
                <a:cxn ang="0">
                  <a:pos x="0" y="3"/>
                </a:cxn>
                <a:cxn ang="0">
                  <a:pos x="43" y="3"/>
                </a:cxn>
                <a:cxn ang="0">
                  <a:pos x="43" y="3"/>
                </a:cxn>
                <a:cxn ang="0">
                  <a:pos x="43" y="22"/>
                </a:cxn>
                <a:cxn ang="0">
                  <a:pos x="47" y="22"/>
                </a:cxn>
                <a:cxn ang="0">
                  <a:pos x="54" y="14"/>
                </a:cxn>
                <a:cxn ang="0">
                  <a:pos x="61" y="7"/>
                </a:cxn>
                <a:cxn ang="0">
                  <a:pos x="72" y="3"/>
                </a:cxn>
                <a:cxn ang="0">
                  <a:pos x="80" y="0"/>
                </a:cxn>
                <a:cxn ang="0">
                  <a:pos x="87" y="0"/>
                </a:cxn>
              </a:cxnLst>
              <a:rect l="0" t="0" r="r" b="b"/>
              <a:pathLst>
                <a:path w="142" h="131">
                  <a:moveTo>
                    <a:pt x="87" y="0"/>
                  </a:moveTo>
                  <a:lnTo>
                    <a:pt x="98" y="0"/>
                  </a:lnTo>
                  <a:lnTo>
                    <a:pt x="109" y="7"/>
                  </a:lnTo>
                  <a:lnTo>
                    <a:pt x="116" y="11"/>
                  </a:lnTo>
                  <a:lnTo>
                    <a:pt x="120" y="22"/>
                  </a:lnTo>
                  <a:lnTo>
                    <a:pt x="123" y="29"/>
                  </a:lnTo>
                  <a:lnTo>
                    <a:pt x="123" y="43"/>
                  </a:lnTo>
                  <a:lnTo>
                    <a:pt x="123" y="109"/>
                  </a:lnTo>
                  <a:lnTo>
                    <a:pt x="127" y="116"/>
                  </a:lnTo>
                  <a:lnTo>
                    <a:pt x="131" y="120"/>
                  </a:lnTo>
                  <a:lnTo>
                    <a:pt x="138" y="123"/>
                  </a:lnTo>
                  <a:lnTo>
                    <a:pt x="142" y="123"/>
                  </a:lnTo>
                  <a:lnTo>
                    <a:pt x="142" y="131"/>
                  </a:lnTo>
                  <a:lnTo>
                    <a:pt x="80" y="131"/>
                  </a:lnTo>
                  <a:lnTo>
                    <a:pt x="80" y="123"/>
                  </a:lnTo>
                  <a:lnTo>
                    <a:pt x="87" y="123"/>
                  </a:lnTo>
                  <a:lnTo>
                    <a:pt x="94" y="120"/>
                  </a:lnTo>
                  <a:lnTo>
                    <a:pt x="94" y="120"/>
                  </a:lnTo>
                  <a:lnTo>
                    <a:pt x="98" y="116"/>
                  </a:lnTo>
                  <a:lnTo>
                    <a:pt x="101" y="109"/>
                  </a:lnTo>
                  <a:lnTo>
                    <a:pt x="101" y="43"/>
                  </a:lnTo>
                  <a:lnTo>
                    <a:pt x="98" y="32"/>
                  </a:lnTo>
                  <a:lnTo>
                    <a:pt x="94" y="22"/>
                  </a:lnTo>
                  <a:lnTo>
                    <a:pt x="87" y="18"/>
                  </a:lnTo>
                  <a:lnTo>
                    <a:pt x="76" y="14"/>
                  </a:lnTo>
                  <a:lnTo>
                    <a:pt x="65" y="18"/>
                  </a:lnTo>
                  <a:lnTo>
                    <a:pt x="54" y="22"/>
                  </a:lnTo>
                  <a:lnTo>
                    <a:pt x="47" y="29"/>
                  </a:lnTo>
                  <a:lnTo>
                    <a:pt x="43" y="36"/>
                  </a:lnTo>
                  <a:lnTo>
                    <a:pt x="43" y="109"/>
                  </a:lnTo>
                  <a:lnTo>
                    <a:pt x="47" y="116"/>
                  </a:lnTo>
                  <a:lnTo>
                    <a:pt x="51" y="120"/>
                  </a:lnTo>
                  <a:lnTo>
                    <a:pt x="58" y="123"/>
                  </a:lnTo>
                  <a:lnTo>
                    <a:pt x="65" y="123"/>
                  </a:lnTo>
                  <a:lnTo>
                    <a:pt x="65" y="131"/>
                  </a:lnTo>
                  <a:lnTo>
                    <a:pt x="3" y="131"/>
                  </a:lnTo>
                  <a:lnTo>
                    <a:pt x="3" y="123"/>
                  </a:lnTo>
                  <a:lnTo>
                    <a:pt x="7" y="123"/>
                  </a:lnTo>
                  <a:lnTo>
                    <a:pt x="14" y="120"/>
                  </a:lnTo>
                  <a:lnTo>
                    <a:pt x="18" y="120"/>
                  </a:lnTo>
                  <a:lnTo>
                    <a:pt x="18" y="116"/>
                  </a:lnTo>
                  <a:lnTo>
                    <a:pt x="21" y="109"/>
                  </a:lnTo>
                  <a:lnTo>
                    <a:pt x="21" y="32"/>
                  </a:lnTo>
                  <a:lnTo>
                    <a:pt x="18" y="22"/>
                  </a:lnTo>
                  <a:lnTo>
                    <a:pt x="14" y="18"/>
                  </a:lnTo>
                  <a:lnTo>
                    <a:pt x="7" y="14"/>
                  </a:lnTo>
                  <a:lnTo>
                    <a:pt x="0" y="14"/>
                  </a:lnTo>
                  <a:lnTo>
                    <a:pt x="0" y="3"/>
                  </a:lnTo>
                  <a:lnTo>
                    <a:pt x="43" y="3"/>
                  </a:lnTo>
                  <a:lnTo>
                    <a:pt x="43" y="3"/>
                  </a:lnTo>
                  <a:lnTo>
                    <a:pt x="43" y="22"/>
                  </a:lnTo>
                  <a:lnTo>
                    <a:pt x="47" y="22"/>
                  </a:lnTo>
                  <a:lnTo>
                    <a:pt x="54" y="14"/>
                  </a:lnTo>
                  <a:lnTo>
                    <a:pt x="61" y="7"/>
                  </a:lnTo>
                  <a:lnTo>
                    <a:pt x="72" y="3"/>
                  </a:lnTo>
                  <a:lnTo>
                    <a:pt x="80" y="0"/>
                  </a:lnTo>
                  <a:lnTo>
                    <a:pt x="87"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89053" name="Freeform 285"/>
            <p:cNvSpPr>
              <a:spLocks/>
            </p:cNvSpPr>
            <p:nvPr/>
          </p:nvSpPr>
          <p:spPr bwMode="auto">
            <a:xfrm>
              <a:off x="8259" y="10309"/>
              <a:ext cx="128" cy="193"/>
            </a:xfrm>
            <a:custGeom>
              <a:avLst/>
              <a:gdLst/>
              <a:ahLst/>
              <a:cxnLst>
                <a:cxn ang="0">
                  <a:pos x="73" y="3"/>
                </a:cxn>
                <a:cxn ang="0">
                  <a:pos x="102" y="14"/>
                </a:cxn>
                <a:cxn ang="0">
                  <a:pos x="117" y="3"/>
                </a:cxn>
                <a:cxn ang="0">
                  <a:pos x="109" y="65"/>
                </a:cxn>
                <a:cxn ang="0">
                  <a:pos x="99" y="36"/>
                </a:cxn>
                <a:cxn ang="0">
                  <a:pos x="88" y="22"/>
                </a:cxn>
                <a:cxn ang="0">
                  <a:pos x="69" y="14"/>
                </a:cxn>
                <a:cxn ang="0">
                  <a:pos x="48" y="14"/>
                </a:cxn>
                <a:cxn ang="0">
                  <a:pos x="33" y="29"/>
                </a:cxn>
                <a:cxn ang="0">
                  <a:pos x="29" y="51"/>
                </a:cxn>
                <a:cxn ang="0">
                  <a:pos x="40" y="65"/>
                </a:cxn>
                <a:cxn ang="0">
                  <a:pos x="69" y="80"/>
                </a:cxn>
                <a:cxn ang="0">
                  <a:pos x="102" y="94"/>
                </a:cxn>
                <a:cxn ang="0">
                  <a:pos x="120" y="112"/>
                </a:cxn>
                <a:cxn ang="0">
                  <a:pos x="124" y="127"/>
                </a:cxn>
                <a:cxn ang="0">
                  <a:pos x="124" y="153"/>
                </a:cxn>
                <a:cxn ang="0">
                  <a:pos x="109" y="178"/>
                </a:cxn>
                <a:cxn ang="0">
                  <a:pos x="80" y="193"/>
                </a:cxn>
                <a:cxn ang="0">
                  <a:pos x="51" y="193"/>
                </a:cxn>
                <a:cxn ang="0">
                  <a:pos x="26" y="185"/>
                </a:cxn>
                <a:cxn ang="0">
                  <a:pos x="11" y="189"/>
                </a:cxn>
                <a:cxn ang="0">
                  <a:pos x="0" y="127"/>
                </a:cxn>
                <a:cxn ang="0">
                  <a:pos x="18" y="149"/>
                </a:cxn>
                <a:cxn ang="0">
                  <a:pos x="29" y="163"/>
                </a:cxn>
                <a:cxn ang="0">
                  <a:pos x="44" y="178"/>
                </a:cxn>
                <a:cxn ang="0">
                  <a:pos x="66" y="182"/>
                </a:cxn>
                <a:cxn ang="0">
                  <a:pos x="80" y="178"/>
                </a:cxn>
                <a:cxn ang="0">
                  <a:pos x="91" y="174"/>
                </a:cxn>
                <a:cxn ang="0">
                  <a:pos x="99" y="163"/>
                </a:cxn>
                <a:cxn ang="0">
                  <a:pos x="102" y="149"/>
                </a:cxn>
                <a:cxn ang="0">
                  <a:pos x="95" y="127"/>
                </a:cxn>
                <a:cxn ang="0">
                  <a:pos x="77" y="116"/>
                </a:cxn>
                <a:cxn ang="0">
                  <a:pos x="37" y="98"/>
                </a:cxn>
                <a:cxn ang="0">
                  <a:pos x="15" y="80"/>
                </a:cxn>
                <a:cxn ang="0">
                  <a:pos x="8" y="62"/>
                </a:cxn>
                <a:cxn ang="0">
                  <a:pos x="8" y="40"/>
                </a:cxn>
                <a:cxn ang="0">
                  <a:pos x="15" y="22"/>
                </a:cxn>
                <a:cxn ang="0">
                  <a:pos x="29" y="11"/>
                </a:cxn>
                <a:cxn ang="0">
                  <a:pos x="51" y="3"/>
                </a:cxn>
              </a:cxnLst>
              <a:rect l="0" t="0" r="r" b="b"/>
              <a:pathLst>
                <a:path w="128" h="193">
                  <a:moveTo>
                    <a:pt x="62" y="0"/>
                  </a:moveTo>
                  <a:lnTo>
                    <a:pt x="73" y="3"/>
                  </a:lnTo>
                  <a:lnTo>
                    <a:pt x="84" y="3"/>
                  </a:lnTo>
                  <a:lnTo>
                    <a:pt x="102" y="14"/>
                  </a:lnTo>
                  <a:lnTo>
                    <a:pt x="106" y="3"/>
                  </a:lnTo>
                  <a:lnTo>
                    <a:pt x="117" y="3"/>
                  </a:lnTo>
                  <a:lnTo>
                    <a:pt x="120" y="65"/>
                  </a:lnTo>
                  <a:lnTo>
                    <a:pt x="109" y="65"/>
                  </a:lnTo>
                  <a:lnTo>
                    <a:pt x="102" y="47"/>
                  </a:lnTo>
                  <a:lnTo>
                    <a:pt x="99" y="36"/>
                  </a:lnTo>
                  <a:lnTo>
                    <a:pt x="91" y="29"/>
                  </a:lnTo>
                  <a:lnTo>
                    <a:pt x="88" y="22"/>
                  </a:lnTo>
                  <a:lnTo>
                    <a:pt x="80" y="18"/>
                  </a:lnTo>
                  <a:lnTo>
                    <a:pt x="69" y="14"/>
                  </a:lnTo>
                  <a:lnTo>
                    <a:pt x="58" y="11"/>
                  </a:lnTo>
                  <a:lnTo>
                    <a:pt x="48" y="14"/>
                  </a:lnTo>
                  <a:lnTo>
                    <a:pt x="37" y="22"/>
                  </a:lnTo>
                  <a:lnTo>
                    <a:pt x="33" y="29"/>
                  </a:lnTo>
                  <a:lnTo>
                    <a:pt x="29" y="40"/>
                  </a:lnTo>
                  <a:lnTo>
                    <a:pt x="29" y="51"/>
                  </a:lnTo>
                  <a:lnTo>
                    <a:pt x="37" y="58"/>
                  </a:lnTo>
                  <a:lnTo>
                    <a:pt x="40" y="65"/>
                  </a:lnTo>
                  <a:lnTo>
                    <a:pt x="51" y="72"/>
                  </a:lnTo>
                  <a:lnTo>
                    <a:pt x="69" y="80"/>
                  </a:lnTo>
                  <a:lnTo>
                    <a:pt x="88" y="87"/>
                  </a:lnTo>
                  <a:lnTo>
                    <a:pt x="102" y="94"/>
                  </a:lnTo>
                  <a:lnTo>
                    <a:pt x="117" y="105"/>
                  </a:lnTo>
                  <a:lnTo>
                    <a:pt x="120" y="112"/>
                  </a:lnTo>
                  <a:lnTo>
                    <a:pt x="124" y="120"/>
                  </a:lnTo>
                  <a:lnTo>
                    <a:pt x="124" y="127"/>
                  </a:lnTo>
                  <a:lnTo>
                    <a:pt x="128" y="138"/>
                  </a:lnTo>
                  <a:lnTo>
                    <a:pt x="124" y="153"/>
                  </a:lnTo>
                  <a:lnTo>
                    <a:pt x="117" y="167"/>
                  </a:lnTo>
                  <a:lnTo>
                    <a:pt x="109" y="178"/>
                  </a:lnTo>
                  <a:lnTo>
                    <a:pt x="95" y="185"/>
                  </a:lnTo>
                  <a:lnTo>
                    <a:pt x="80" y="193"/>
                  </a:lnTo>
                  <a:lnTo>
                    <a:pt x="62" y="193"/>
                  </a:lnTo>
                  <a:lnTo>
                    <a:pt x="51" y="193"/>
                  </a:lnTo>
                  <a:lnTo>
                    <a:pt x="40" y="189"/>
                  </a:lnTo>
                  <a:lnTo>
                    <a:pt x="26" y="185"/>
                  </a:lnTo>
                  <a:lnTo>
                    <a:pt x="18" y="182"/>
                  </a:lnTo>
                  <a:lnTo>
                    <a:pt x="11" y="189"/>
                  </a:lnTo>
                  <a:lnTo>
                    <a:pt x="0" y="189"/>
                  </a:lnTo>
                  <a:lnTo>
                    <a:pt x="0" y="127"/>
                  </a:lnTo>
                  <a:lnTo>
                    <a:pt x="11" y="127"/>
                  </a:lnTo>
                  <a:lnTo>
                    <a:pt x="18" y="149"/>
                  </a:lnTo>
                  <a:lnTo>
                    <a:pt x="22" y="156"/>
                  </a:lnTo>
                  <a:lnTo>
                    <a:pt x="29" y="163"/>
                  </a:lnTo>
                  <a:lnTo>
                    <a:pt x="37" y="171"/>
                  </a:lnTo>
                  <a:lnTo>
                    <a:pt x="44" y="178"/>
                  </a:lnTo>
                  <a:lnTo>
                    <a:pt x="55" y="182"/>
                  </a:lnTo>
                  <a:lnTo>
                    <a:pt x="66" y="182"/>
                  </a:lnTo>
                  <a:lnTo>
                    <a:pt x="73" y="182"/>
                  </a:lnTo>
                  <a:lnTo>
                    <a:pt x="80" y="178"/>
                  </a:lnTo>
                  <a:lnTo>
                    <a:pt x="88" y="178"/>
                  </a:lnTo>
                  <a:lnTo>
                    <a:pt x="91" y="174"/>
                  </a:lnTo>
                  <a:lnTo>
                    <a:pt x="95" y="167"/>
                  </a:lnTo>
                  <a:lnTo>
                    <a:pt x="99" y="163"/>
                  </a:lnTo>
                  <a:lnTo>
                    <a:pt x="102" y="156"/>
                  </a:lnTo>
                  <a:lnTo>
                    <a:pt x="102" y="149"/>
                  </a:lnTo>
                  <a:lnTo>
                    <a:pt x="99" y="138"/>
                  </a:lnTo>
                  <a:lnTo>
                    <a:pt x="95" y="127"/>
                  </a:lnTo>
                  <a:lnTo>
                    <a:pt x="88" y="120"/>
                  </a:lnTo>
                  <a:lnTo>
                    <a:pt x="77" y="116"/>
                  </a:lnTo>
                  <a:lnTo>
                    <a:pt x="58" y="105"/>
                  </a:lnTo>
                  <a:lnTo>
                    <a:pt x="37" y="98"/>
                  </a:lnTo>
                  <a:lnTo>
                    <a:pt x="26" y="91"/>
                  </a:lnTo>
                  <a:lnTo>
                    <a:pt x="15" y="80"/>
                  </a:lnTo>
                  <a:lnTo>
                    <a:pt x="8" y="72"/>
                  </a:lnTo>
                  <a:lnTo>
                    <a:pt x="8" y="62"/>
                  </a:lnTo>
                  <a:lnTo>
                    <a:pt x="4" y="51"/>
                  </a:lnTo>
                  <a:lnTo>
                    <a:pt x="8" y="40"/>
                  </a:lnTo>
                  <a:lnTo>
                    <a:pt x="8" y="32"/>
                  </a:lnTo>
                  <a:lnTo>
                    <a:pt x="15" y="22"/>
                  </a:lnTo>
                  <a:lnTo>
                    <a:pt x="22" y="14"/>
                  </a:lnTo>
                  <a:lnTo>
                    <a:pt x="29" y="11"/>
                  </a:lnTo>
                  <a:lnTo>
                    <a:pt x="40" y="3"/>
                  </a:lnTo>
                  <a:lnTo>
                    <a:pt x="51" y="3"/>
                  </a:lnTo>
                  <a:lnTo>
                    <a:pt x="62"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89054" name="Freeform 286"/>
            <p:cNvSpPr>
              <a:spLocks noEditPoints="1"/>
            </p:cNvSpPr>
            <p:nvPr/>
          </p:nvSpPr>
          <p:spPr bwMode="auto">
            <a:xfrm>
              <a:off x="8401" y="10301"/>
              <a:ext cx="66" cy="197"/>
            </a:xfrm>
            <a:custGeom>
              <a:avLst/>
              <a:gdLst/>
              <a:ahLst/>
              <a:cxnLst>
                <a:cxn ang="0">
                  <a:pos x="44" y="70"/>
                </a:cxn>
                <a:cxn ang="0">
                  <a:pos x="47" y="70"/>
                </a:cxn>
                <a:cxn ang="0">
                  <a:pos x="47" y="175"/>
                </a:cxn>
                <a:cxn ang="0">
                  <a:pos x="47" y="182"/>
                </a:cxn>
                <a:cxn ang="0">
                  <a:pos x="51" y="182"/>
                </a:cxn>
                <a:cxn ang="0">
                  <a:pos x="55" y="186"/>
                </a:cxn>
                <a:cxn ang="0">
                  <a:pos x="58" y="186"/>
                </a:cxn>
                <a:cxn ang="0">
                  <a:pos x="66" y="190"/>
                </a:cxn>
                <a:cxn ang="0">
                  <a:pos x="66" y="197"/>
                </a:cxn>
                <a:cxn ang="0">
                  <a:pos x="4" y="197"/>
                </a:cxn>
                <a:cxn ang="0">
                  <a:pos x="4" y="190"/>
                </a:cxn>
                <a:cxn ang="0">
                  <a:pos x="11" y="190"/>
                </a:cxn>
                <a:cxn ang="0">
                  <a:pos x="15" y="186"/>
                </a:cxn>
                <a:cxn ang="0">
                  <a:pos x="18" y="186"/>
                </a:cxn>
                <a:cxn ang="0">
                  <a:pos x="22" y="182"/>
                </a:cxn>
                <a:cxn ang="0">
                  <a:pos x="22" y="175"/>
                </a:cxn>
                <a:cxn ang="0">
                  <a:pos x="22" y="95"/>
                </a:cxn>
                <a:cxn ang="0">
                  <a:pos x="22" y="88"/>
                </a:cxn>
                <a:cxn ang="0">
                  <a:pos x="15" y="84"/>
                </a:cxn>
                <a:cxn ang="0">
                  <a:pos x="7" y="80"/>
                </a:cxn>
                <a:cxn ang="0">
                  <a:pos x="0" y="80"/>
                </a:cxn>
                <a:cxn ang="0">
                  <a:pos x="0" y="70"/>
                </a:cxn>
                <a:cxn ang="0">
                  <a:pos x="44" y="70"/>
                </a:cxn>
                <a:cxn ang="0">
                  <a:pos x="33" y="0"/>
                </a:cxn>
                <a:cxn ang="0">
                  <a:pos x="40" y="0"/>
                </a:cxn>
                <a:cxn ang="0">
                  <a:pos x="44" y="4"/>
                </a:cxn>
                <a:cxn ang="0">
                  <a:pos x="47" y="11"/>
                </a:cxn>
                <a:cxn ang="0">
                  <a:pos x="51" y="19"/>
                </a:cxn>
                <a:cxn ang="0">
                  <a:pos x="47" y="26"/>
                </a:cxn>
                <a:cxn ang="0">
                  <a:pos x="44" y="30"/>
                </a:cxn>
                <a:cxn ang="0">
                  <a:pos x="40" y="33"/>
                </a:cxn>
                <a:cxn ang="0">
                  <a:pos x="33" y="37"/>
                </a:cxn>
                <a:cxn ang="0">
                  <a:pos x="26" y="33"/>
                </a:cxn>
                <a:cxn ang="0">
                  <a:pos x="22" y="30"/>
                </a:cxn>
                <a:cxn ang="0">
                  <a:pos x="18" y="26"/>
                </a:cxn>
                <a:cxn ang="0">
                  <a:pos x="18" y="19"/>
                </a:cxn>
                <a:cxn ang="0">
                  <a:pos x="18" y="11"/>
                </a:cxn>
                <a:cxn ang="0">
                  <a:pos x="22" y="8"/>
                </a:cxn>
                <a:cxn ang="0">
                  <a:pos x="26" y="0"/>
                </a:cxn>
                <a:cxn ang="0">
                  <a:pos x="33" y="0"/>
                </a:cxn>
              </a:cxnLst>
              <a:rect l="0" t="0" r="r" b="b"/>
              <a:pathLst>
                <a:path w="66" h="197">
                  <a:moveTo>
                    <a:pt x="44" y="70"/>
                  </a:moveTo>
                  <a:lnTo>
                    <a:pt x="47" y="70"/>
                  </a:lnTo>
                  <a:lnTo>
                    <a:pt x="47" y="175"/>
                  </a:lnTo>
                  <a:lnTo>
                    <a:pt x="47" y="182"/>
                  </a:lnTo>
                  <a:lnTo>
                    <a:pt x="51" y="182"/>
                  </a:lnTo>
                  <a:lnTo>
                    <a:pt x="55" y="186"/>
                  </a:lnTo>
                  <a:lnTo>
                    <a:pt x="58" y="186"/>
                  </a:lnTo>
                  <a:lnTo>
                    <a:pt x="66" y="190"/>
                  </a:lnTo>
                  <a:lnTo>
                    <a:pt x="66" y="197"/>
                  </a:lnTo>
                  <a:lnTo>
                    <a:pt x="4" y="197"/>
                  </a:lnTo>
                  <a:lnTo>
                    <a:pt x="4" y="190"/>
                  </a:lnTo>
                  <a:lnTo>
                    <a:pt x="11" y="190"/>
                  </a:lnTo>
                  <a:lnTo>
                    <a:pt x="15" y="186"/>
                  </a:lnTo>
                  <a:lnTo>
                    <a:pt x="18" y="186"/>
                  </a:lnTo>
                  <a:lnTo>
                    <a:pt x="22" y="182"/>
                  </a:lnTo>
                  <a:lnTo>
                    <a:pt x="22" y="175"/>
                  </a:lnTo>
                  <a:lnTo>
                    <a:pt x="22" y="95"/>
                  </a:lnTo>
                  <a:lnTo>
                    <a:pt x="22" y="88"/>
                  </a:lnTo>
                  <a:lnTo>
                    <a:pt x="15" y="84"/>
                  </a:lnTo>
                  <a:lnTo>
                    <a:pt x="7" y="80"/>
                  </a:lnTo>
                  <a:lnTo>
                    <a:pt x="0" y="80"/>
                  </a:lnTo>
                  <a:lnTo>
                    <a:pt x="0" y="70"/>
                  </a:lnTo>
                  <a:lnTo>
                    <a:pt x="44" y="70"/>
                  </a:lnTo>
                  <a:close/>
                  <a:moveTo>
                    <a:pt x="33" y="0"/>
                  </a:moveTo>
                  <a:lnTo>
                    <a:pt x="40" y="0"/>
                  </a:lnTo>
                  <a:lnTo>
                    <a:pt x="44" y="4"/>
                  </a:lnTo>
                  <a:lnTo>
                    <a:pt x="47" y="11"/>
                  </a:lnTo>
                  <a:lnTo>
                    <a:pt x="51" y="19"/>
                  </a:lnTo>
                  <a:lnTo>
                    <a:pt x="47" y="26"/>
                  </a:lnTo>
                  <a:lnTo>
                    <a:pt x="44" y="30"/>
                  </a:lnTo>
                  <a:lnTo>
                    <a:pt x="40" y="33"/>
                  </a:lnTo>
                  <a:lnTo>
                    <a:pt x="33" y="37"/>
                  </a:lnTo>
                  <a:lnTo>
                    <a:pt x="26" y="33"/>
                  </a:lnTo>
                  <a:lnTo>
                    <a:pt x="22" y="30"/>
                  </a:lnTo>
                  <a:lnTo>
                    <a:pt x="18" y="26"/>
                  </a:lnTo>
                  <a:lnTo>
                    <a:pt x="18" y="19"/>
                  </a:lnTo>
                  <a:lnTo>
                    <a:pt x="18" y="11"/>
                  </a:lnTo>
                  <a:lnTo>
                    <a:pt x="22" y="8"/>
                  </a:lnTo>
                  <a:lnTo>
                    <a:pt x="26" y="0"/>
                  </a:lnTo>
                  <a:lnTo>
                    <a:pt x="33"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89055" name="Freeform 287"/>
            <p:cNvSpPr>
              <a:spLocks noEditPoints="1"/>
            </p:cNvSpPr>
            <p:nvPr/>
          </p:nvSpPr>
          <p:spPr bwMode="auto">
            <a:xfrm>
              <a:off x="8478" y="10367"/>
              <a:ext cx="127" cy="189"/>
            </a:xfrm>
            <a:custGeom>
              <a:avLst/>
              <a:gdLst/>
              <a:ahLst/>
              <a:cxnLst>
                <a:cxn ang="0">
                  <a:pos x="40" y="135"/>
                </a:cxn>
                <a:cxn ang="0">
                  <a:pos x="25" y="145"/>
                </a:cxn>
                <a:cxn ang="0">
                  <a:pos x="25" y="164"/>
                </a:cxn>
                <a:cxn ang="0">
                  <a:pos x="40" y="175"/>
                </a:cxn>
                <a:cxn ang="0">
                  <a:pos x="54" y="178"/>
                </a:cxn>
                <a:cxn ang="0">
                  <a:pos x="76" y="178"/>
                </a:cxn>
                <a:cxn ang="0">
                  <a:pos x="94" y="171"/>
                </a:cxn>
                <a:cxn ang="0">
                  <a:pos x="105" y="160"/>
                </a:cxn>
                <a:cxn ang="0">
                  <a:pos x="105" y="142"/>
                </a:cxn>
                <a:cxn ang="0">
                  <a:pos x="98" y="135"/>
                </a:cxn>
                <a:cxn ang="0">
                  <a:pos x="87" y="131"/>
                </a:cxn>
                <a:cxn ang="0">
                  <a:pos x="65" y="131"/>
                </a:cxn>
                <a:cxn ang="0">
                  <a:pos x="58" y="7"/>
                </a:cxn>
                <a:cxn ang="0">
                  <a:pos x="47" y="11"/>
                </a:cxn>
                <a:cxn ang="0">
                  <a:pos x="40" y="18"/>
                </a:cxn>
                <a:cxn ang="0">
                  <a:pos x="32" y="40"/>
                </a:cxn>
                <a:cxn ang="0">
                  <a:pos x="40" y="65"/>
                </a:cxn>
                <a:cxn ang="0">
                  <a:pos x="58" y="73"/>
                </a:cxn>
                <a:cxn ang="0">
                  <a:pos x="72" y="65"/>
                </a:cxn>
                <a:cxn ang="0">
                  <a:pos x="80" y="44"/>
                </a:cxn>
                <a:cxn ang="0">
                  <a:pos x="72" y="18"/>
                </a:cxn>
                <a:cxn ang="0">
                  <a:pos x="58" y="7"/>
                </a:cxn>
                <a:cxn ang="0">
                  <a:pos x="69" y="0"/>
                </a:cxn>
                <a:cxn ang="0">
                  <a:pos x="123" y="4"/>
                </a:cxn>
                <a:cxn ang="0">
                  <a:pos x="94" y="18"/>
                </a:cxn>
                <a:cxn ang="0">
                  <a:pos x="101" y="29"/>
                </a:cxn>
                <a:cxn ang="0">
                  <a:pos x="101" y="54"/>
                </a:cxn>
                <a:cxn ang="0">
                  <a:pos x="90" y="73"/>
                </a:cxn>
                <a:cxn ang="0">
                  <a:pos x="69" y="80"/>
                </a:cxn>
                <a:cxn ang="0">
                  <a:pos x="43" y="84"/>
                </a:cxn>
                <a:cxn ang="0">
                  <a:pos x="36" y="91"/>
                </a:cxn>
                <a:cxn ang="0">
                  <a:pos x="36" y="98"/>
                </a:cxn>
                <a:cxn ang="0">
                  <a:pos x="43" y="105"/>
                </a:cxn>
                <a:cxn ang="0">
                  <a:pos x="61" y="105"/>
                </a:cxn>
                <a:cxn ang="0">
                  <a:pos x="76" y="109"/>
                </a:cxn>
                <a:cxn ang="0">
                  <a:pos x="90" y="109"/>
                </a:cxn>
                <a:cxn ang="0">
                  <a:pos x="116" y="116"/>
                </a:cxn>
                <a:cxn ang="0">
                  <a:pos x="127" y="135"/>
                </a:cxn>
                <a:cxn ang="0">
                  <a:pos x="123" y="153"/>
                </a:cxn>
                <a:cxn ang="0">
                  <a:pos x="116" y="171"/>
                </a:cxn>
                <a:cxn ang="0">
                  <a:pos x="101" y="182"/>
                </a:cxn>
                <a:cxn ang="0">
                  <a:pos x="76" y="189"/>
                </a:cxn>
                <a:cxn ang="0">
                  <a:pos x="40" y="189"/>
                </a:cxn>
                <a:cxn ang="0">
                  <a:pos x="14" y="182"/>
                </a:cxn>
                <a:cxn ang="0">
                  <a:pos x="3" y="167"/>
                </a:cxn>
                <a:cxn ang="0">
                  <a:pos x="3" y="149"/>
                </a:cxn>
                <a:cxn ang="0">
                  <a:pos x="10" y="135"/>
                </a:cxn>
                <a:cxn ang="0">
                  <a:pos x="40" y="127"/>
                </a:cxn>
                <a:cxn ang="0">
                  <a:pos x="29" y="120"/>
                </a:cxn>
                <a:cxn ang="0">
                  <a:pos x="18" y="113"/>
                </a:cxn>
                <a:cxn ang="0">
                  <a:pos x="14" y="102"/>
                </a:cxn>
                <a:cxn ang="0">
                  <a:pos x="21" y="91"/>
                </a:cxn>
                <a:cxn ang="0">
                  <a:pos x="36" y="80"/>
                </a:cxn>
                <a:cxn ang="0">
                  <a:pos x="25" y="69"/>
                </a:cxn>
                <a:cxn ang="0">
                  <a:pos x="10" y="51"/>
                </a:cxn>
                <a:cxn ang="0">
                  <a:pos x="10" y="29"/>
                </a:cxn>
                <a:cxn ang="0">
                  <a:pos x="21" y="11"/>
                </a:cxn>
                <a:cxn ang="0">
                  <a:pos x="43" y="0"/>
                </a:cxn>
              </a:cxnLst>
              <a:rect l="0" t="0" r="r" b="b"/>
              <a:pathLst>
                <a:path w="127" h="189">
                  <a:moveTo>
                    <a:pt x="50" y="131"/>
                  </a:moveTo>
                  <a:lnTo>
                    <a:pt x="40" y="135"/>
                  </a:lnTo>
                  <a:lnTo>
                    <a:pt x="29" y="138"/>
                  </a:lnTo>
                  <a:lnTo>
                    <a:pt x="25" y="145"/>
                  </a:lnTo>
                  <a:lnTo>
                    <a:pt x="25" y="156"/>
                  </a:lnTo>
                  <a:lnTo>
                    <a:pt x="25" y="164"/>
                  </a:lnTo>
                  <a:lnTo>
                    <a:pt x="32" y="171"/>
                  </a:lnTo>
                  <a:lnTo>
                    <a:pt x="40" y="175"/>
                  </a:lnTo>
                  <a:lnTo>
                    <a:pt x="43" y="178"/>
                  </a:lnTo>
                  <a:lnTo>
                    <a:pt x="54" y="178"/>
                  </a:lnTo>
                  <a:lnTo>
                    <a:pt x="65" y="178"/>
                  </a:lnTo>
                  <a:lnTo>
                    <a:pt x="76" y="178"/>
                  </a:lnTo>
                  <a:lnTo>
                    <a:pt x="87" y="175"/>
                  </a:lnTo>
                  <a:lnTo>
                    <a:pt x="94" y="171"/>
                  </a:lnTo>
                  <a:lnTo>
                    <a:pt x="101" y="167"/>
                  </a:lnTo>
                  <a:lnTo>
                    <a:pt x="105" y="160"/>
                  </a:lnTo>
                  <a:lnTo>
                    <a:pt x="105" y="149"/>
                  </a:lnTo>
                  <a:lnTo>
                    <a:pt x="105" y="142"/>
                  </a:lnTo>
                  <a:lnTo>
                    <a:pt x="101" y="138"/>
                  </a:lnTo>
                  <a:lnTo>
                    <a:pt x="98" y="135"/>
                  </a:lnTo>
                  <a:lnTo>
                    <a:pt x="90" y="131"/>
                  </a:lnTo>
                  <a:lnTo>
                    <a:pt x="87" y="131"/>
                  </a:lnTo>
                  <a:lnTo>
                    <a:pt x="76" y="131"/>
                  </a:lnTo>
                  <a:lnTo>
                    <a:pt x="65" y="131"/>
                  </a:lnTo>
                  <a:lnTo>
                    <a:pt x="50" y="131"/>
                  </a:lnTo>
                  <a:close/>
                  <a:moveTo>
                    <a:pt x="58" y="7"/>
                  </a:moveTo>
                  <a:lnTo>
                    <a:pt x="50" y="11"/>
                  </a:lnTo>
                  <a:lnTo>
                    <a:pt x="47" y="11"/>
                  </a:lnTo>
                  <a:lnTo>
                    <a:pt x="43" y="14"/>
                  </a:lnTo>
                  <a:lnTo>
                    <a:pt x="40" y="18"/>
                  </a:lnTo>
                  <a:lnTo>
                    <a:pt x="36" y="29"/>
                  </a:lnTo>
                  <a:lnTo>
                    <a:pt x="32" y="40"/>
                  </a:lnTo>
                  <a:lnTo>
                    <a:pt x="36" y="54"/>
                  </a:lnTo>
                  <a:lnTo>
                    <a:pt x="40" y="65"/>
                  </a:lnTo>
                  <a:lnTo>
                    <a:pt x="47" y="73"/>
                  </a:lnTo>
                  <a:lnTo>
                    <a:pt x="58" y="73"/>
                  </a:lnTo>
                  <a:lnTo>
                    <a:pt x="65" y="73"/>
                  </a:lnTo>
                  <a:lnTo>
                    <a:pt x="72" y="65"/>
                  </a:lnTo>
                  <a:lnTo>
                    <a:pt x="80" y="54"/>
                  </a:lnTo>
                  <a:lnTo>
                    <a:pt x="80" y="44"/>
                  </a:lnTo>
                  <a:lnTo>
                    <a:pt x="80" y="29"/>
                  </a:lnTo>
                  <a:lnTo>
                    <a:pt x="72" y="18"/>
                  </a:lnTo>
                  <a:lnTo>
                    <a:pt x="65" y="11"/>
                  </a:lnTo>
                  <a:lnTo>
                    <a:pt x="58" y="7"/>
                  </a:lnTo>
                  <a:close/>
                  <a:moveTo>
                    <a:pt x="58" y="0"/>
                  </a:moveTo>
                  <a:lnTo>
                    <a:pt x="69" y="0"/>
                  </a:lnTo>
                  <a:lnTo>
                    <a:pt x="80" y="4"/>
                  </a:lnTo>
                  <a:lnTo>
                    <a:pt x="123" y="4"/>
                  </a:lnTo>
                  <a:lnTo>
                    <a:pt x="123" y="18"/>
                  </a:lnTo>
                  <a:lnTo>
                    <a:pt x="94" y="18"/>
                  </a:lnTo>
                  <a:lnTo>
                    <a:pt x="94" y="18"/>
                  </a:lnTo>
                  <a:lnTo>
                    <a:pt x="101" y="29"/>
                  </a:lnTo>
                  <a:lnTo>
                    <a:pt x="105" y="44"/>
                  </a:lnTo>
                  <a:lnTo>
                    <a:pt x="101" y="54"/>
                  </a:lnTo>
                  <a:lnTo>
                    <a:pt x="98" y="62"/>
                  </a:lnTo>
                  <a:lnTo>
                    <a:pt x="90" y="73"/>
                  </a:lnTo>
                  <a:lnTo>
                    <a:pt x="80" y="76"/>
                  </a:lnTo>
                  <a:lnTo>
                    <a:pt x="69" y="80"/>
                  </a:lnTo>
                  <a:lnTo>
                    <a:pt x="58" y="84"/>
                  </a:lnTo>
                  <a:lnTo>
                    <a:pt x="43" y="84"/>
                  </a:lnTo>
                  <a:lnTo>
                    <a:pt x="36" y="87"/>
                  </a:lnTo>
                  <a:lnTo>
                    <a:pt x="36" y="91"/>
                  </a:lnTo>
                  <a:lnTo>
                    <a:pt x="32" y="95"/>
                  </a:lnTo>
                  <a:lnTo>
                    <a:pt x="36" y="98"/>
                  </a:lnTo>
                  <a:lnTo>
                    <a:pt x="36" y="102"/>
                  </a:lnTo>
                  <a:lnTo>
                    <a:pt x="43" y="105"/>
                  </a:lnTo>
                  <a:lnTo>
                    <a:pt x="50" y="105"/>
                  </a:lnTo>
                  <a:lnTo>
                    <a:pt x="61" y="105"/>
                  </a:lnTo>
                  <a:lnTo>
                    <a:pt x="69" y="105"/>
                  </a:lnTo>
                  <a:lnTo>
                    <a:pt x="76" y="109"/>
                  </a:lnTo>
                  <a:lnTo>
                    <a:pt x="87" y="109"/>
                  </a:lnTo>
                  <a:lnTo>
                    <a:pt x="90" y="109"/>
                  </a:lnTo>
                  <a:lnTo>
                    <a:pt x="105" y="113"/>
                  </a:lnTo>
                  <a:lnTo>
                    <a:pt x="116" y="116"/>
                  </a:lnTo>
                  <a:lnTo>
                    <a:pt x="123" y="131"/>
                  </a:lnTo>
                  <a:lnTo>
                    <a:pt x="127" y="135"/>
                  </a:lnTo>
                  <a:lnTo>
                    <a:pt x="127" y="145"/>
                  </a:lnTo>
                  <a:lnTo>
                    <a:pt x="123" y="153"/>
                  </a:lnTo>
                  <a:lnTo>
                    <a:pt x="123" y="164"/>
                  </a:lnTo>
                  <a:lnTo>
                    <a:pt x="116" y="171"/>
                  </a:lnTo>
                  <a:lnTo>
                    <a:pt x="109" y="175"/>
                  </a:lnTo>
                  <a:lnTo>
                    <a:pt x="101" y="182"/>
                  </a:lnTo>
                  <a:lnTo>
                    <a:pt x="90" y="185"/>
                  </a:lnTo>
                  <a:lnTo>
                    <a:pt x="76" y="189"/>
                  </a:lnTo>
                  <a:lnTo>
                    <a:pt x="58" y="189"/>
                  </a:lnTo>
                  <a:lnTo>
                    <a:pt x="40" y="189"/>
                  </a:lnTo>
                  <a:lnTo>
                    <a:pt x="25" y="185"/>
                  </a:lnTo>
                  <a:lnTo>
                    <a:pt x="14" y="182"/>
                  </a:lnTo>
                  <a:lnTo>
                    <a:pt x="7" y="175"/>
                  </a:lnTo>
                  <a:lnTo>
                    <a:pt x="3" y="167"/>
                  </a:lnTo>
                  <a:lnTo>
                    <a:pt x="0" y="156"/>
                  </a:lnTo>
                  <a:lnTo>
                    <a:pt x="3" y="149"/>
                  </a:lnTo>
                  <a:lnTo>
                    <a:pt x="7" y="142"/>
                  </a:lnTo>
                  <a:lnTo>
                    <a:pt x="10" y="135"/>
                  </a:lnTo>
                  <a:lnTo>
                    <a:pt x="25" y="127"/>
                  </a:lnTo>
                  <a:lnTo>
                    <a:pt x="40" y="127"/>
                  </a:lnTo>
                  <a:lnTo>
                    <a:pt x="40" y="124"/>
                  </a:lnTo>
                  <a:lnTo>
                    <a:pt x="29" y="120"/>
                  </a:lnTo>
                  <a:lnTo>
                    <a:pt x="21" y="116"/>
                  </a:lnTo>
                  <a:lnTo>
                    <a:pt x="18" y="113"/>
                  </a:lnTo>
                  <a:lnTo>
                    <a:pt x="14" y="105"/>
                  </a:lnTo>
                  <a:lnTo>
                    <a:pt x="14" y="102"/>
                  </a:lnTo>
                  <a:lnTo>
                    <a:pt x="18" y="95"/>
                  </a:lnTo>
                  <a:lnTo>
                    <a:pt x="21" y="91"/>
                  </a:lnTo>
                  <a:lnTo>
                    <a:pt x="25" y="84"/>
                  </a:lnTo>
                  <a:lnTo>
                    <a:pt x="36" y="80"/>
                  </a:lnTo>
                  <a:lnTo>
                    <a:pt x="36" y="76"/>
                  </a:lnTo>
                  <a:lnTo>
                    <a:pt x="25" y="69"/>
                  </a:lnTo>
                  <a:lnTo>
                    <a:pt x="14" y="62"/>
                  </a:lnTo>
                  <a:lnTo>
                    <a:pt x="10" y="51"/>
                  </a:lnTo>
                  <a:lnTo>
                    <a:pt x="10" y="40"/>
                  </a:lnTo>
                  <a:lnTo>
                    <a:pt x="10" y="29"/>
                  </a:lnTo>
                  <a:lnTo>
                    <a:pt x="14" y="18"/>
                  </a:lnTo>
                  <a:lnTo>
                    <a:pt x="21" y="11"/>
                  </a:lnTo>
                  <a:lnTo>
                    <a:pt x="32" y="4"/>
                  </a:lnTo>
                  <a:lnTo>
                    <a:pt x="43" y="0"/>
                  </a:lnTo>
                  <a:lnTo>
                    <a:pt x="58"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89056" name="Freeform 288"/>
            <p:cNvSpPr>
              <a:spLocks/>
            </p:cNvSpPr>
            <p:nvPr/>
          </p:nvSpPr>
          <p:spPr bwMode="auto">
            <a:xfrm>
              <a:off x="8616" y="10367"/>
              <a:ext cx="222" cy="131"/>
            </a:xfrm>
            <a:custGeom>
              <a:avLst/>
              <a:gdLst/>
              <a:ahLst/>
              <a:cxnLst>
                <a:cxn ang="0">
                  <a:pos x="102" y="0"/>
                </a:cxn>
                <a:cxn ang="0">
                  <a:pos x="116" y="14"/>
                </a:cxn>
                <a:cxn ang="0">
                  <a:pos x="131" y="14"/>
                </a:cxn>
                <a:cxn ang="0">
                  <a:pos x="152" y="4"/>
                </a:cxn>
                <a:cxn ang="0">
                  <a:pos x="178" y="0"/>
                </a:cxn>
                <a:cxn ang="0">
                  <a:pos x="192" y="11"/>
                </a:cxn>
                <a:cxn ang="0">
                  <a:pos x="200" y="29"/>
                </a:cxn>
                <a:cxn ang="0">
                  <a:pos x="203" y="109"/>
                </a:cxn>
                <a:cxn ang="0">
                  <a:pos x="207" y="120"/>
                </a:cxn>
                <a:cxn ang="0">
                  <a:pos x="214" y="124"/>
                </a:cxn>
                <a:cxn ang="0">
                  <a:pos x="222" y="131"/>
                </a:cxn>
                <a:cxn ang="0">
                  <a:pos x="160" y="124"/>
                </a:cxn>
                <a:cxn ang="0">
                  <a:pos x="171" y="120"/>
                </a:cxn>
                <a:cxn ang="0">
                  <a:pos x="174" y="116"/>
                </a:cxn>
                <a:cxn ang="0">
                  <a:pos x="178" y="44"/>
                </a:cxn>
                <a:cxn ang="0">
                  <a:pos x="171" y="22"/>
                </a:cxn>
                <a:cxn ang="0">
                  <a:pos x="156" y="14"/>
                </a:cxn>
                <a:cxn ang="0">
                  <a:pos x="134" y="22"/>
                </a:cxn>
                <a:cxn ang="0">
                  <a:pos x="123" y="33"/>
                </a:cxn>
                <a:cxn ang="0">
                  <a:pos x="123" y="116"/>
                </a:cxn>
                <a:cxn ang="0">
                  <a:pos x="131" y="120"/>
                </a:cxn>
                <a:cxn ang="0">
                  <a:pos x="142" y="124"/>
                </a:cxn>
                <a:cxn ang="0">
                  <a:pos x="80" y="131"/>
                </a:cxn>
                <a:cxn ang="0">
                  <a:pos x="87" y="124"/>
                </a:cxn>
                <a:cxn ang="0">
                  <a:pos x="94" y="120"/>
                </a:cxn>
                <a:cxn ang="0">
                  <a:pos x="98" y="109"/>
                </a:cxn>
                <a:cxn ang="0">
                  <a:pos x="98" y="33"/>
                </a:cxn>
                <a:cxn ang="0">
                  <a:pos x="87" y="18"/>
                </a:cxn>
                <a:cxn ang="0">
                  <a:pos x="65" y="18"/>
                </a:cxn>
                <a:cxn ang="0">
                  <a:pos x="51" y="29"/>
                </a:cxn>
                <a:cxn ang="0">
                  <a:pos x="43" y="109"/>
                </a:cxn>
                <a:cxn ang="0">
                  <a:pos x="51" y="120"/>
                </a:cxn>
                <a:cxn ang="0">
                  <a:pos x="65" y="124"/>
                </a:cxn>
                <a:cxn ang="0">
                  <a:pos x="3" y="131"/>
                </a:cxn>
                <a:cxn ang="0">
                  <a:pos x="7" y="124"/>
                </a:cxn>
                <a:cxn ang="0">
                  <a:pos x="18" y="120"/>
                </a:cxn>
                <a:cxn ang="0">
                  <a:pos x="22" y="109"/>
                </a:cxn>
                <a:cxn ang="0">
                  <a:pos x="18" y="22"/>
                </a:cxn>
                <a:cxn ang="0">
                  <a:pos x="7" y="14"/>
                </a:cxn>
                <a:cxn ang="0">
                  <a:pos x="0" y="4"/>
                </a:cxn>
                <a:cxn ang="0">
                  <a:pos x="43" y="4"/>
                </a:cxn>
                <a:cxn ang="0">
                  <a:pos x="47" y="22"/>
                </a:cxn>
                <a:cxn ang="0">
                  <a:pos x="62" y="7"/>
                </a:cxn>
                <a:cxn ang="0">
                  <a:pos x="87" y="0"/>
                </a:cxn>
              </a:cxnLst>
              <a:rect l="0" t="0" r="r" b="b"/>
              <a:pathLst>
                <a:path w="222" h="131">
                  <a:moveTo>
                    <a:pt x="87" y="0"/>
                  </a:moveTo>
                  <a:lnTo>
                    <a:pt x="102" y="0"/>
                  </a:lnTo>
                  <a:lnTo>
                    <a:pt x="109" y="7"/>
                  </a:lnTo>
                  <a:lnTo>
                    <a:pt x="116" y="14"/>
                  </a:lnTo>
                  <a:lnTo>
                    <a:pt x="123" y="22"/>
                  </a:lnTo>
                  <a:lnTo>
                    <a:pt x="131" y="14"/>
                  </a:lnTo>
                  <a:lnTo>
                    <a:pt x="142" y="7"/>
                  </a:lnTo>
                  <a:lnTo>
                    <a:pt x="152" y="4"/>
                  </a:lnTo>
                  <a:lnTo>
                    <a:pt x="167" y="0"/>
                  </a:lnTo>
                  <a:lnTo>
                    <a:pt x="178" y="0"/>
                  </a:lnTo>
                  <a:lnTo>
                    <a:pt x="185" y="4"/>
                  </a:lnTo>
                  <a:lnTo>
                    <a:pt x="192" y="11"/>
                  </a:lnTo>
                  <a:lnTo>
                    <a:pt x="196" y="18"/>
                  </a:lnTo>
                  <a:lnTo>
                    <a:pt x="200" y="29"/>
                  </a:lnTo>
                  <a:lnTo>
                    <a:pt x="203" y="44"/>
                  </a:lnTo>
                  <a:lnTo>
                    <a:pt x="203" y="109"/>
                  </a:lnTo>
                  <a:lnTo>
                    <a:pt x="203" y="116"/>
                  </a:lnTo>
                  <a:lnTo>
                    <a:pt x="207" y="120"/>
                  </a:lnTo>
                  <a:lnTo>
                    <a:pt x="207" y="120"/>
                  </a:lnTo>
                  <a:lnTo>
                    <a:pt x="214" y="124"/>
                  </a:lnTo>
                  <a:lnTo>
                    <a:pt x="222" y="124"/>
                  </a:lnTo>
                  <a:lnTo>
                    <a:pt x="222" y="131"/>
                  </a:lnTo>
                  <a:lnTo>
                    <a:pt x="160" y="131"/>
                  </a:lnTo>
                  <a:lnTo>
                    <a:pt x="160" y="124"/>
                  </a:lnTo>
                  <a:lnTo>
                    <a:pt x="163" y="124"/>
                  </a:lnTo>
                  <a:lnTo>
                    <a:pt x="171" y="120"/>
                  </a:lnTo>
                  <a:lnTo>
                    <a:pt x="174" y="120"/>
                  </a:lnTo>
                  <a:lnTo>
                    <a:pt x="174" y="116"/>
                  </a:lnTo>
                  <a:lnTo>
                    <a:pt x="178" y="109"/>
                  </a:lnTo>
                  <a:lnTo>
                    <a:pt x="178" y="44"/>
                  </a:lnTo>
                  <a:lnTo>
                    <a:pt x="174" y="33"/>
                  </a:lnTo>
                  <a:lnTo>
                    <a:pt x="171" y="22"/>
                  </a:lnTo>
                  <a:lnTo>
                    <a:pt x="163" y="18"/>
                  </a:lnTo>
                  <a:lnTo>
                    <a:pt x="156" y="14"/>
                  </a:lnTo>
                  <a:lnTo>
                    <a:pt x="145" y="18"/>
                  </a:lnTo>
                  <a:lnTo>
                    <a:pt x="134" y="22"/>
                  </a:lnTo>
                  <a:lnTo>
                    <a:pt x="127" y="29"/>
                  </a:lnTo>
                  <a:lnTo>
                    <a:pt x="123" y="33"/>
                  </a:lnTo>
                  <a:lnTo>
                    <a:pt x="123" y="109"/>
                  </a:lnTo>
                  <a:lnTo>
                    <a:pt x="123" y="116"/>
                  </a:lnTo>
                  <a:lnTo>
                    <a:pt x="127" y="120"/>
                  </a:lnTo>
                  <a:lnTo>
                    <a:pt x="131" y="120"/>
                  </a:lnTo>
                  <a:lnTo>
                    <a:pt x="134" y="124"/>
                  </a:lnTo>
                  <a:lnTo>
                    <a:pt x="142" y="124"/>
                  </a:lnTo>
                  <a:lnTo>
                    <a:pt x="142" y="131"/>
                  </a:lnTo>
                  <a:lnTo>
                    <a:pt x="80" y="131"/>
                  </a:lnTo>
                  <a:lnTo>
                    <a:pt x="80" y="124"/>
                  </a:lnTo>
                  <a:lnTo>
                    <a:pt x="87" y="124"/>
                  </a:lnTo>
                  <a:lnTo>
                    <a:pt x="91" y="120"/>
                  </a:lnTo>
                  <a:lnTo>
                    <a:pt x="94" y="120"/>
                  </a:lnTo>
                  <a:lnTo>
                    <a:pt x="98" y="116"/>
                  </a:lnTo>
                  <a:lnTo>
                    <a:pt x="98" y="109"/>
                  </a:lnTo>
                  <a:lnTo>
                    <a:pt x="98" y="44"/>
                  </a:lnTo>
                  <a:lnTo>
                    <a:pt x="98" y="33"/>
                  </a:lnTo>
                  <a:lnTo>
                    <a:pt x="94" y="22"/>
                  </a:lnTo>
                  <a:lnTo>
                    <a:pt x="87" y="18"/>
                  </a:lnTo>
                  <a:lnTo>
                    <a:pt x="76" y="14"/>
                  </a:lnTo>
                  <a:lnTo>
                    <a:pt x="65" y="18"/>
                  </a:lnTo>
                  <a:lnTo>
                    <a:pt x="54" y="22"/>
                  </a:lnTo>
                  <a:lnTo>
                    <a:pt x="51" y="29"/>
                  </a:lnTo>
                  <a:lnTo>
                    <a:pt x="43" y="36"/>
                  </a:lnTo>
                  <a:lnTo>
                    <a:pt x="43" y="109"/>
                  </a:lnTo>
                  <a:lnTo>
                    <a:pt x="47" y="116"/>
                  </a:lnTo>
                  <a:lnTo>
                    <a:pt x="51" y="120"/>
                  </a:lnTo>
                  <a:lnTo>
                    <a:pt x="58" y="124"/>
                  </a:lnTo>
                  <a:lnTo>
                    <a:pt x="65" y="124"/>
                  </a:lnTo>
                  <a:lnTo>
                    <a:pt x="65" y="131"/>
                  </a:lnTo>
                  <a:lnTo>
                    <a:pt x="3" y="131"/>
                  </a:lnTo>
                  <a:lnTo>
                    <a:pt x="3" y="124"/>
                  </a:lnTo>
                  <a:lnTo>
                    <a:pt x="7" y="124"/>
                  </a:lnTo>
                  <a:lnTo>
                    <a:pt x="14" y="120"/>
                  </a:lnTo>
                  <a:lnTo>
                    <a:pt x="18" y="120"/>
                  </a:lnTo>
                  <a:lnTo>
                    <a:pt x="18" y="116"/>
                  </a:lnTo>
                  <a:lnTo>
                    <a:pt x="22" y="109"/>
                  </a:lnTo>
                  <a:lnTo>
                    <a:pt x="22" y="29"/>
                  </a:lnTo>
                  <a:lnTo>
                    <a:pt x="18" y="22"/>
                  </a:lnTo>
                  <a:lnTo>
                    <a:pt x="14" y="18"/>
                  </a:lnTo>
                  <a:lnTo>
                    <a:pt x="7" y="14"/>
                  </a:lnTo>
                  <a:lnTo>
                    <a:pt x="0" y="14"/>
                  </a:lnTo>
                  <a:lnTo>
                    <a:pt x="0" y="4"/>
                  </a:lnTo>
                  <a:lnTo>
                    <a:pt x="43" y="4"/>
                  </a:lnTo>
                  <a:lnTo>
                    <a:pt x="43" y="4"/>
                  </a:lnTo>
                  <a:lnTo>
                    <a:pt x="43" y="22"/>
                  </a:lnTo>
                  <a:lnTo>
                    <a:pt x="47" y="22"/>
                  </a:lnTo>
                  <a:lnTo>
                    <a:pt x="54" y="14"/>
                  </a:lnTo>
                  <a:lnTo>
                    <a:pt x="62" y="7"/>
                  </a:lnTo>
                  <a:lnTo>
                    <a:pt x="72" y="4"/>
                  </a:lnTo>
                  <a:lnTo>
                    <a:pt x="87"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89057" name="Freeform 289"/>
            <p:cNvSpPr>
              <a:spLocks noEditPoints="1"/>
            </p:cNvSpPr>
            <p:nvPr/>
          </p:nvSpPr>
          <p:spPr bwMode="auto">
            <a:xfrm>
              <a:off x="8852" y="10367"/>
              <a:ext cx="124" cy="135"/>
            </a:xfrm>
            <a:custGeom>
              <a:avLst/>
              <a:gdLst/>
              <a:ahLst/>
              <a:cxnLst>
                <a:cxn ang="0">
                  <a:pos x="62" y="11"/>
                </a:cxn>
                <a:cxn ang="0">
                  <a:pos x="55" y="11"/>
                </a:cxn>
                <a:cxn ang="0">
                  <a:pos x="47" y="14"/>
                </a:cxn>
                <a:cxn ang="0">
                  <a:pos x="40" y="22"/>
                </a:cxn>
                <a:cxn ang="0">
                  <a:pos x="33" y="29"/>
                </a:cxn>
                <a:cxn ang="0">
                  <a:pos x="29" y="36"/>
                </a:cxn>
                <a:cxn ang="0">
                  <a:pos x="29" y="47"/>
                </a:cxn>
                <a:cxn ang="0">
                  <a:pos x="26" y="65"/>
                </a:cxn>
                <a:cxn ang="0">
                  <a:pos x="29" y="76"/>
                </a:cxn>
                <a:cxn ang="0">
                  <a:pos x="29" y="87"/>
                </a:cxn>
                <a:cxn ang="0">
                  <a:pos x="33" y="98"/>
                </a:cxn>
                <a:cxn ang="0">
                  <a:pos x="36" y="109"/>
                </a:cxn>
                <a:cxn ang="0">
                  <a:pos x="40" y="116"/>
                </a:cxn>
                <a:cxn ang="0">
                  <a:pos x="47" y="120"/>
                </a:cxn>
                <a:cxn ang="0">
                  <a:pos x="55" y="124"/>
                </a:cxn>
                <a:cxn ang="0">
                  <a:pos x="62" y="124"/>
                </a:cxn>
                <a:cxn ang="0">
                  <a:pos x="73" y="124"/>
                </a:cxn>
                <a:cxn ang="0">
                  <a:pos x="80" y="120"/>
                </a:cxn>
                <a:cxn ang="0">
                  <a:pos x="87" y="109"/>
                </a:cxn>
                <a:cxn ang="0">
                  <a:pos x="95" y="98"/>
                </a:cxn>
                <a:cxn ang="0">
                  <a:pos x="98" y="84"/>
                </a:cxn>
                <a:cxn ang="0">
                  <a:pos x="98" y="65"/>
                </a:cxn>
                <a:cxn ang="0">
                  <a:pos x="95" y="47"/>
                </a:cxn>
                <a:cxn ang="0">
                  <a:pos x="95" y="36"/>
                </a:cxn>
                <a:cxn ang="0">
                  <a:pos x="91" y="29"/>
                </a:cxn>
                <a:cxn ang="0">
                  <a:pos x="87" y="22"/>
                </a:cxn>
                <a:cxn ang="0">
                  <a:pos x="80" y="14"/>
                </a:cxn>
                <a:cxn ang="0">
                  <a:pos x="73" y="11"/>
                </a:cxn>
                <a:cxn ang="0">
                  <a:pos x="62" y="11"/>
                </a:cxn>
                <a:cxn ang="0">
                  <a:pos x="62" y="0"/>
                </a:cxn>
                <a:cxn ang="0">
                  <a:pos x="80" y="0"/>
                </a:cxn>
                <a:cxn ang="0">
                  <a:pos x="95" y="7"/>
                </a:cxn>
                <a:cxn ang="0">
                  <a:pos x="109" y="18"/>
                </a:cxn>
                <a:cxn ang="0">
                  <a:pos x="116" y="33"/>
                </a:cxn>
                <a:cxn ang="0">
                  <a:pos x="124" y="47"/>
                </a:cxn>
                <a:cxn ang="0">
                  <a:pos x="124" y="65"/>
                </a:cxn>
                <a:cxn ang="0">
                  <a:pos x="124" y="80"/>
                </a:cxn>
                <a:cxn ang="0">
                  <a:pos x="120" y="91"/>
                </a:cxn>
                <a:cxn ang="0">
                  <a:pos x="116" y="105"/>
                </a:cxn>
                <a:cxn ang="0">
                  <a:pos x="109" y="116"/>
                </a:cxn>
                <a:cxn ang="0">
                  <a:pos x="98" y="124"/>
                </a:cxn>
                <a:cxn ang="0">
                  <a:pos x="87" y="131"/>
                </a:cxn>
                <a:cxn ang="0">
                  <a:pos x="76" y="135"/>
                </a:cxn>
                <a:cxn ang="0">
                  <a:pos x="62" y="135"/>
                </a:cxn>
                <a:cxn ang="0">
                  <a:pos x="51" y="135"/>
                </a:cxn>
                <a:cxn ang="0">
                  <a:pos x="36" y="131"/>
                </a:cxn>
                <a:cxn ang="0">
                  <a:pos x="29" y="124"/>
                </a:cxn>
                <a:cxn ang="0">
                  <a:pos x="18" y="116"/>
                </a:cxn>
                <a:cxn ang="0">
                  <a:pos x="11" y="109"/>
                </a:cxn>
                <a:cxn ang="0">
                  <a:pos x="4" y="95"/>
                </a:cxn>
                <a:cxn ang="0">
                  <a:pos x="0" y="84"/>
                </a:cxn>
                <a:cxn ang="0">
                  <a:pos x="0" y="69"/>
                </a:cxn>
                <a:cxn ang="0">
                  <a:pos x="4" y="51"/>
                </a:cxn>
                <a:cxn ang="0">
                  <a:pos x="7" y="33"/>
                </a:cxn>
                <a:cxn ang="0">
                  <a:pos x="18" y="18"/>
                </a:cxn>
                <a:cxn ang="0">
                  <a:pos x="29" y="7"/>
                </a:cxn>
                <a:cxn ang="0">
                  <a:pos x="47" y="4"/>
                </a:cxn>
                <a:cxn ang="0">
                  <a:pos x="62" y="0"/>
                </a:cxn>
              </a:cxnLst>
              <a:rect l="0" t="0" r="r" b="b"/>
              <a:pathLst>
                <a:path w="124" h="135">
                  <a:moveTo>
                    <a:pt x="62" y="11"/>
                  </a:moveTo>
                  <a:lnTo>
                    <a:pt x="55" y="11"/>
                  </a:lnTo>
                  <a:lnTo>
                    <a:pt x="47" y="14"/>
                  </a:lnTo>
                  <a:lnTo>
                    <a:pt x="40" y="22"/>
                  </a:lnTo>
                  <a:lnTo>
                    <a:pt x="33" y="29"/>
                  </a:lnTo>
                  <a:lnTo>
                    <a:pt x="29" y="36"/>
                  </a:lnTo>
                  <a:lnTo>
                    <a:pt x="29" y="47"/>
                  </a:lnTo>
                  <a:lnTo>
                    <a:pt x="26" y="65"/>
                  </a:lnTo>
                  <a:lnTo>
                    <a:pt x="29" y="76"/>
                  </a:lnTo>
                  <a:lnTo>
                    <a:pt x="29" y="87"/>
                  </a:lnTo>
                  <a:lnTo>
                    <a:pt x="33" y="98"/>
                  </a:lnTo>
                  <a:lnTo>
                    <a:pt x="36" y="109"/>
                  </a:lnTo>
                  <a:lnTo>
                    <a:pt x="40" y="116"/>
                  </a:lnTo>
                  <a:lnTo>
                    <a:pt x="47" y="120"/>
                  </a:lnTo>
                  <a:lnTo>
                    <a:pt x="55" y="124"/>
                  </a:lnTo>
                  <a:lnTo>
                    <a:pt x="62" y="124"/>
                  </a:lnTo>
                  <a:lnTo>
                    <a:pt x="73" y="124"/>
                  </a:lnTo>
                  <a:lnTo>
                    <a:pt x="80" y="120"/>
                  </a:lnTo>
                  <a:lnTo>
                    <a:pt x="87" y="109"/>
                  </a:lnTo>
                  <a:lnTo>
                    <a:pt x="95" y="98"/>
                  </a:lnTo>
                  <a:lnTo>
                    <a:pt x="98" y="84"/>
                  </a:lnTo>
                  <a:lnTo>
                    <a:pt x="98" y="65"/>
                  </a:lnTo>
                  <a:lnTo>
                    <a:pt x="95" y="47"/>
                  </a:lnTo>
                  <a:lnTo>
                    <a:pt x="95" y="36"/>
                  </a:lnTo>
                  <a:lnTo>
                    <a:pt x="91" y="29"/>
                  </a:lnTo>
                  <a:lnTo>
                    <a:pt x="87" y="22"/>
                  </a:lnTo>
                  <a:lnTo>
                    <a:pt x="80" y="14"/>
                  </a:lnTo>
                  <a:lnTo>
                    <a:pt x="73" y="11"/>
                  </a:lnTo>
                  <a:lnTo>
                    <a:pt x="62" y="11"/>
                  </a:lnTo>
                  <a:close/>
                  <a:moveTo>
                    <a:pt x="62" y="0"/>
                  </a:moveTo>
                  <a:lnTo>
                    <a:pt x="80" y="0"/>
                  </a:lnTo>
                  <a:lnTo>
                    <a:pt x="95" y="7"/>
                  </a:lnTo>
                  <a:lnTo>
                    <a:pt x="109" y="18"/>
                  </a:lnTo>
                  <a:lnTo>
                    <a:pt x="116" y="33"/>
                  </a:lnTo>
                  <a:lnTo>
                    <a:pt x="124" y="47"/>
                  </a:lnTo>
                  <a:lnTo>
                    <a:pt x="124" y="65"/>
                  </a:lnTo>
                  <a:lnTo>
                    <a:pt x="124" y="80"/>
                  </a:lnTo>
                  <a:lnTo>
                    <a:pt x="120" y="91"/>
                  </a:lnTo>
                  <a:lnTo>
                    <a:pt x="116" y="105"/>
                  </a:lnTo>
                  <a:lnTo>
                    <a:pt x="109" y="116"/>
                  </a:lnTo>
                  <a:lnTo>
                    <a:pt x="98" y="124"/>
                  </a:lnTo>
                  <a:lnTo>
                    <a:pt x="87" y="131"/>
                  </a:lnTo>
                  <a:lnTo>
                    <a:pt x="76" y="135"/>
                  </a:lnTo>
                  <a:lnTo>
                    <a:pt x="62" y="135"/>
                  </a:lnTo>
                  <a:lnTo>
                    <a:pt x="51" y="135"/>
                  </a:lnTo>
                  <a:lnTo>
                    <a:pt x="36" y="131"/>
                  </a:lnTo>
                  <a:lnTo>
                    <a:pt x="29" y="124"/>
                  </a:lnTo>
                  <a:lnTo>
                    <a:pt x="18" y="116"/>
                  </a:lnTo>
                  <a:lnTo>
                    <a:pt x="11" y="109"/>
                  </a:lnTo>
                  <a:lnTo>
                    <a:pt x="4" y="95"/>
                  </a:lnTo>
                  <a:lnTo>
                    <a:pt x="0" y="84"/>
                  </a:lnTo>
                  <a:lnTo>
                    <a:pt x="0" y="69"/>
                  </a:lnTo>
                  <a:lnTo>
                    <a:pt x="4" y="51"/>
                  </a:lnTo>
                  <a:lnTo>
                    <a:pt x="7" y="33"/>
                  </a:lnTo>
                  <a:lnTo>
                    <a:pt x="18" y="18"/>
                  </a:lnTo>
                  <a:lnTo>
                    <a:pt x="29" y="7"/>
                  </a:lnTo>
                  <a:lnTo>
                    <a:pt x="47" y="4"/>
                  </a:lnTo>
                  <a:lnTo>
                    <a:pt x="62"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89058" name="Freeform 290"/>
            <p:cNvSpPr>
              <a:spLocks noEditPoints="1"/>
            </p:cNvSpPr>
            <p:nvPr/>
          </p:nvSpPr>
          <p:spPr bwMode="auto">
            <a:xfrm>
              <a:off x="8990" y="10301"/>
              <a:ext cx="66" cy="197"/>
            </a:xfrm>
            <a:custGeom>
              <a:avLst/>
              <a:gdLst/>
              <a:ahLst/>
              <a:cxnLst>
                <a:cxn ang="0">
                  <a:pos x="48" y="70"/>
                </a:cxn>
                <a:cxn ang="0">
                  <a:pos x="48" y="70"/>
                </a:cxn>
                <a:cxn ang="0">
                  <a:pos x="48" y="175"/>
                </a:cxn>
                <a:cxn ang="0">
                  <a:pos x="51" y="182"/>
                </a:cxn>
                <a:cxn ang="0">
                  <a:pos x="51" y="182"/>
                </a:cxn>
                <a:cxn ang="0">
                  <a:pos x="55" y="186"/>
                </a:cxn>
                <a:cxn ang="0">
                  <a:pos x="62" y="186"/>
                </a:cxn>
                <a:cxn ang="0">
                  <a:pos x="66" y="190"/>
                </a:cxn>
                <a:cxn ang="0">
                  <a:pos x="66" y="197"/>
                </a:cxn>
                <a:cxn ang="0">
                  <a:pos x="8" y="197"/>
                </a:cxn>
                <a:cxn ang="0">
                  <a:pos x="8" y="190"/>
                </a:cxn>
                <a:cxn ang="0">
                  <a:pos x="11" y="190"/>
                </a:cxn>
                <a:cxn ang="0">
                  <a:pos x="18" y="186"/>
                </a:cxn>
                <a:cxn ang="0">
                  <a:pos x="22" y="186"/>
                </a:cxn>
                <a:cxn ang="0">
                  <a:pos x="22" y="182"/>
                </a:cxn>
                <a:cxn ang="0">
                  <a:pos x="26" y="175"/>
                </a:cxn>
                <a:cxn ang="0">
                  <a:pos x="26" y="95"/>
                </a:cxn>
                <a:cxn ang="0">
                  <a:pos x="22" y="88"/>
                </a:cxn>
                <a:cxn ang="0">
                  <a:pos x="18" y="84"/>
                </a:cxn>
                <a:cxn ang="0">
                  <a:pos x="11" y="80"/>
                </a:cxn>
                <a:cxn ang="0">
                  <a:pos x="0" y="80"/>
                </a:cxn>
                <a:cxn ang="0">
                  <a:pos x="0" y="70"/>
                </a:cxn>
                <a:cxn ang="0">
                  <a:pos x="48" y="70"/>
                </a:cxn>
                <a:cxn ang="0">
                  <a:pos x="33" y="0"/>
                </a:cxn>
                <a:cxn ang="0">
                  <a:pos x="40" y="0"/>
                </a:cxn>
                <a:cxn ang="0">
                  <a:pos x="48" y="4"/>
                </a:cxn>
                <a:cxn ang="0">
                  <a:pos x="51" y="11"/>
                </a:cxn>
                <a:cxn ang="0">
                  <a:pos x="51" y="19"/>
                </a:cxn>
                <a:cxn ang="0">
                  <a:pos x="51" y="26"/>
                </a:cxn>
                <a:cxn ang="0">
                  <a:pos x="48" y="30"/>
                </a:cxn>
                <a:cxn ang="0">
                  <a:pos x="40" y="33"/>
                </a:cxn>
                <a:cxn ang="0">
                  <a:pos x="33" y="37"/>
                </a:cxn>
                <a:cxn ang="0">
                  <a:pos x="29" y="33"/>
                </a:cxn>
                <a:cxn ang="0">
                  <a:pos x="22" y="30"/>
                </a:cxn>
                <a:cxn ang="0">
                  <a:pos x="18" y="26"/>
                </a:cxn>
                <a:cxn ang="0">
                  <a:pos x="18" y="19"/>
                </a:cxn>
                <a:cxn ang="0">
                  <a:pos x="18" y="11"/>
                </a:cxn>
                <a:cxn ang="0">
                  <a:pos x="22" y="8"/>
                </a:cxn>
                <a:cxn ang="0">
                  <a:pos x="29" y="0"/>
                </a:cxn>
                <a:cxn ang="0">
                  <a:pos x="33" y="0"/>
                </a:cxn>
              </a:cxnLst>
              <a:rect l="0" t="0" r="r" b="b"/>
              <a:pathLst>
                <a:path w="66" h="197">
                  <a:moveTo>
                    <a:pt x="48" y="70"/>
                  </a:moveTo>
                  <a:lnTo>
                    <a:pt x="48" y="70"/>
                  </a:lnTo>
                  <a:lnTo>
                    <a:pt x="48" y="175"/>
                  </a:lnTo>
                  <a:lnTo>
                    <a:pt x="51" y="182"/>
                  </a:lnTo>
                  <a:lnTo>
                    <a:pt x="51" y="182"/>
                  </a:lnTo>
                  <a:lnTo>
                    <a:pt x="55" y="186"/>
                  </a:lnTo>
                  <a:lnTo>
                    <a:pt x="62" y="186"/>
                  </a:lnTo>
                  <a:lnTo>
                    <a:pt x="66" y="190"/>
                  </a:lnTo>
                  <a:lnTo>
                    <a:pt x="66" y="197"/>
                  </a:lnTo>
                  <a:lnTo>
                    <a:pt x="8" y="197"/>
                  </a:lnTo>
                  <a:lnTo>
                    <a:pt x="8" y="190"/>
                  </a:lnTo>
                  <a:lnTo>
                    <a:pt x="11" y="190"/>
                  </a:lnTo>
                  <a:lnTo>
                    <a:pt x="18" y="186"/>
                  </a:lnTo>
                  <a:lnTo>
                    <a:pt x="22" y="186"/>
                  </a:lnTo>
                  <a:lnTo>
                    <a:pt x="22" y="182"/>
                  </a:lnTo>
                  <a:lnTo>
                    <a:pt x="26" y="175"/>
                  </a:lnTo>
                  <a:lnTo>
                    <a:pt x="26" y="95"/>
                  </a:lnTo>
                  <a:lnTo>
                    <a:pt x="22" y="88"/>
                  </a:lnTo>
                  <a:lnTo>
                    <a:pt x="18" y="84"/>
                  </a:lnTo>
                  <a:lnTo>
                    <a:pt x="11" y="80"/>
                  </a:lnTo>
                  <a:lnTo>
                    <a:pt x="0" y="80"/>
                  </a:lnTo>
                  <a:lnTo>
                    <a:pt x="0" y="70"/>
                  </a:lnTo>
                  <a:lnTo>
                    <a:pt x="48" y="70"/>
                  </a:lnTo>
                  <a:close/>
                  <a:moveTo>
                    <a:pt x="33" y="0"/>
                  </a:moveTo>
                  <a:lnTo>
                    <a:pt x="40" y="0"/>
                  </a:lnTo>
                  <a:lnTo>
                    <a:pt x="48" y="4"/>
                  </a:lnTo>
                  <a:lnTo>
                    <a:pt x="51" y="11"/>
                  </a:lnTo>
                  <a:lnTo>
                    <a:pt x="51" y="19"/>
                  </a:lnTo>
                  <a:lnTo>
                    <a:pt x="51" y="26"/>
                  </a:lnTo>
                  <a:lnTo>
                    <a:pt x="48" y="30"/>
                  </a:lnTo>
                  <a:lnTo>
                    <a:pt x="40" y="33"/>
                  </a:lnTo>
                  <a:lnTo>
                    <a:pt x="33" y="37"/>
                  </a:lnTo>
                  <a:lnTo>
                    <a:pt x="29" y="33"/>
                  </a:lnTo>
                  <a:lnTo>
                    <a:pt x="22" y="30"/>
                  </a:lnTo>
                  <a:lnTo>
                    <a:pt x="18" y="26"/>
                  </a:lnTo>
                  <a:lnTo>
                    <a:pt x="18" y="19"/>
                  </a:lnTo>
                  <a:lnTo>
                    <a:pt x="18" y="11"/>
                  </a:lnTo>
                  <a:lnTo>
                    <a:pt x="22" y="8"/>
                  </a:lnTo>
                  <a:lnTo>
                    <a:pt x="29" y="0"/>
                  </a:lnTo>
                  <a:lnTo>
                    <a:pt x="33"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89059" name="Freeform 291"/>
            <p:cNvSpPr>
              <a:spLocks noEditPoints="1"/>
            </p:cNvSpPr>
            <p:nvPr/>
          </p:nvSpPr>
          <p:spPr bwMode="auto">
            <a:xfrm>
              <a:off x="9074" y="10298"/>
              <a:ext cx="138" cy="204"/>
            </a:xfrm>
            <a:custGeom>
              <a:avLst/>
              <a:gdLst/>
              <a:ahLst/>
              <a:cxnLst>
                <a:cxn ang="0">
                  <a:pos x="55" y="80"/>
                </a:cxn>
                <a:cxn ang="0">
                  <a:pos x="44" y="87"/>
                </a:cxn>
                <a:cxn ang="0">
                  <a:pos x="33" y="102"/>
                </a:cxn>
                <a:cxn ang="0">
                  <a:pos x="25" y="123"/>
                </a:cxn>
                <a:cxn ang="0">
                  <a:pos x="25" y="149"/>
                </a:cxn>
                <a:cxn ang="0">
                  <a:pos x="33" y="167"/>
                </a:cxn>
                <a:cxn ang="0">
                  <a:pos x="40" y="182"/>
                </a:cxn>
                <a:cxn ang="0">
                  <a:pos x="55" y="189"/>
                </a:cxn>
                <a:cxn ang="0">
                  <a:pos x="73" y="189"/>
                </a:cxn>
                <a:cxn ang="0">
                  <a:pos x="91" y="174"/>
                </a:cxn>
                <a:cxn ang="0">
                  <a:pos x="91" y="94"/>
                </a:cxn>
                <a:cxn ang="0">
                  <a:pos x="76" y="80"/>
                </a:cxn>
                <a:cxn ang="0">
                  <a:pos x="62" y="80"/>
                </a:cxn>
                <a:cxn ang="0">
                  <a:pos x="116" y="0"/>
                </a:cxn>
                <a:cxn ang="0">
                  <a:pos x="120" y="182"/>
                </a:cxn>
                <a:cxn ang="0">
                  <a:pos x="131" y="189"/>
                </a:cxn>
                <a:cxn ang="0">
                  <a:pos x="138" y="196"/>
                </a:cxn>
                <a:cxn ang="0">
                  <a:pos x="95" y="200"/>
                </a:cxn>
                <a:cxn ang="0">
                  <a:pos x="91" y="185"/>
                </a:cxn>
                <a:cxn ang="0">
                  <a:pos x="76" y="200"/>
                </a:cxn>
                <a:cxn ang="0">
                  <a:pos x="55" y="204"/>
                </a:cxn>
                <a:cxn ang="0">
                  <a:pos x="33" y="200"/>
                </a:cxn>
                <a:cxn ang="0">
                  <a:pos x="15" y="185"/>
                </a:cxn>
                <a:cxn ang="0">
                  <a:pos x="4" y="164"/>
                </a:cxn>
                <a:cxn ang="0">
                  <a:pos x="0" y="134"/>
                </a:cxn>
                <a:cxn ang="0">
                  <a:pos x="4" y="109"/>
                </a:cxn>
                <a:cxn ang="0">
                  <a:pos x="18" y="87"/>
                </a:cxn>
                <a:cxn ang="0">
                  <a:pos x="36" y="73"/>
                </a:cxn>
                <a:cxn ang="0">
                  <a:pos x="62" y="69"/>
                </a:cxn>
                <a:cxn ang="0">
                  <a:pos x="87" y="73"/>
                </a:cxn>
                <a:cxn ang="0">
                  <a:pos x="91" y="33"/>
                </a:cxn>
                <a:cxn ang="0">
                  <a:pos x="87" y="14"/>
                </a:cxn>
                <a:cxn ang="0">
                  <a:pos x="76" y="11"/>
                </a:cxn>
                <a:cxn ang="0">
                  <a:pos x="62" y="3"/>
                </a:cxn>
              </a:cxnLst>
              <a:rect l="0" t="0" r="r" b="b"/>
              <a:pathLst>
                <a:path w="138" h="204">
                  <a:moveTo>
                    <a:pt x="62" y="80"/>
                  </a:moveTo>
                  <a:lnTo>
                    <a:pt x="55" y="80"/>
                  </a:lnTo>
                  <a:lnTo>
                    <a:pt x="47" y="83"/>
                  </a:lnTo>
                  <a:lnTo>
                    <a:pt x="44" y="87"/>
                  </a:lnTo>
                  <a:lnTo>
                    <a:pt x="36" y="94"/>
                  </a:lnTo>
                  <a:lnTo>
                    <a:pt x="33" y="102"/>
                  </a:lnTo>
                  <a:lnTo>
                    <a:pt x="29" y="113"/>
                  </a:lnTo>
                  <a:lnTo>
                    <a:pt x="25" y="123"/>
                  </a:lnTo>
                  <a:lnTo>
                    <a:pt x="25" y="138"/>
                  </a:lnTo>
                  <a:lnTo>
                    <a:pt x="25" y="149"/>
                  </a:lnTo>
                  <a:lnTo>
                    <a:pt x="29" y="156"/>
                  </a:lnTo>
                  <a:lnTo>
                    <a:pt x="33" y="167"/>
                  </a:lnTo>
                  <a:lnTo>
                    <a:pt x="36" y="174"/>
                  </a:lnTo>
                  <a:lnTo>
                    <a:pt x="40" y="182"/>
                  </a:lnTo>
                  <a:lnTo>
                    <a:pt x="47" y="185"/>
                  </a:lnTo>
                  <a:lnTo>
                    <a:pt x="55" y="189"/>
                  </a:lnTo>
                  <a:lnTo>
                    <a:pt x="65" y="189"/>
                  </a:lnTo>
                  <a:lnTo>
                    <a:pt x="73" y="189"/>
                  </a:lnTo>
                  <a:lnTo>
                    <a:pt x="80" y="185"/>
                  </a:lnTo>
                  <a:lnTo>
                    <a:pt x="91" y="174"/>
                  </a:lnTo>
                  <a:lnTo>
                    <a:pt x="91" y="102"/>
                  </a:lnTo>
                  <a:lnTo>
                    <a:pt x="91" y="94"/>
                  </a:lnTo>
                  <a:lnTo>
                    <a:pt x="84" y="87"/>
                  </a:lnTo>
                  <a:lnTo>
                    <a:pt x="76" y="80"/>
                  </a:lnTo>
                  <a:lnTo>
                    <a:pt x="69" y="80"/>
                  </a:lnTo>
                  <a:lnTo>
                    <a:pt x="62" y="80"/>
                  </a:lnTo>
                  <a:close/>
                  <a:moveTo>
                    <a:pt x="116" y="0"/>
                  </a:moveTo>
                  <a:lnTo>
                    <a:pt x="116" y="0"/>
                  </a:lnTo>
                  <a:lnTo>
                    <a:pt x="116" y="174"/>
                  </a:lnTo>
                  <a:lnTo>
                    <a:pt x="120" y="182"/>
                  </a:lnTo>
                  <a:lnTo>
                    <a:pt x="124" y="185"/>
                  </a:lnTo>
                  <a:lnTo>
                    <a:pt x="131" y="189"/>
                  </a:lnTo>
                  <a:lnTo>
                    <a:pt x="138" y="189"/>
                  </a:lnTo>
                  <a:lnTo>
                    <a:pt x="138" y="196"/>
                  </a:lnTo>
                  <a:lnTo>
                    <a:pt x="95" y="200"/>
                  </a:lnTo>
                  <a:lnTo>
                    <a:pt x="95" y="200"/>
                  </a:lnTo>
                  <a:lnTo>
                    <a:pt x="95" y="185"/>
                  </a:lnTo>
                  <a:lnTo>
                    <a:pt x="91" y="185"/>
                  </a:lnTo>
                  <a:lnTo>
                    <a:pt x="84" y="193"/>
                  </a:lnTo>
                  <a:lnTo>
                    <a:pt x="76" y="200"/>
                  </a:lnTo>
                  <a:lnTo>
                    <a:pt x="65" y="204"/>
                  </a:lnTo>
                  <a:lnTo>
                    <a:pt x="55" y="204"/>
                  </a:lnTo>
                  <a:lnTo>
                    <a:pt x="44" y="204"/>
                  </a:lnTo>
                  <a:lnTo>
                    <a:pt x="33" y="200"/>
                  </a:lnTo>
                  <a:lnTo>
                    <a:pt x="25" y="193"/>
                  </a:lnTo>
                  <a:lnTo>
                    <a:pt x="15" y="185"/>
                  </a:lnTo>
                  <a:lnTo>
                    <a:pt x="11" y="174"/>
                  </a:lnTo>
                  <a:lnTo>
                    <a:pt x="4" y="164"/>
                  </a:lnTo>
                  <a:lnTo>
                    <a:pt x="0" y="149"/>
                  </a:lnTo>
                  <a:lnTo>
                    <a:pt x="0" y="134"/>
                  </a:lnTo>
                  <a:lnTo>
                    <a:pt x="0" y="123"/>
                  </a:lnTo>
                  <a:lnTo>
                    <a:pt x="4" y="109"/>
                  </a:lnTo>
                  <a:lnTo>
                    <a:pt x="11" y="98"/>
                  </a:lnTo>
                  <a:lnTo>
                    <a:pt x="18" y="87"/>
                  </a:lnTo>
                  <a:lnTo>
                    <a:pt x="25" y="80"/>
                  </a:lnTo>
                  <a:lnTo>
                    <a:pt x="36" y="73"/>
                  </a:lnTo>
                  <a:lnTo>
                    <a:pt x="47" y="69"/>
                  </a:lnTo>
                  <a:lnTo>
                    <a:pt x="62" y="69"/>
                  </a:lnTo>
                  <a:lnTo>
                    <a:pt x="76" y="73"/>
                  </a:lnTo>
                  <a:lnTo>
                    <a:pt x="87" y="73"/>
                  </a:lnTo>
                  <a:lnTo>
                    <a:pt x="91" y="76"/>
                  </a:lnTo>
                  <a:lnTo>
                    <a:pt x="91" y="33"/>
                  </a:lnTo>
                  <a:lnTo>
                    <a:pt x="91" y="22"/>
                  </a:lnTo>
                  <a:lnTo>
                    <a:pt x="87" y="14"/>
                  </a:lnTo>
                  <a:lnTo>
                    <a:pt x="80" y="14"/>
                  </a:lnTo>
                  <a:lnTo>
                    <a:pt x="76" y="11"/>
                  </a:lnTo>
                  <a:lnTo>
                    <a:pt x="62" y="11"/>
                  </a:lnTo>
                  <a:lnTo>
                    <a:pt x="62" y="3"/>
                  </a:lnTo>
                  <a:lnTo>
                    <a:pt x="116"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89060" name="Freeform 292"/>
            <p:cNvSpPr>
              <a:spLocks/>
            </p:cNvSpPr>
            <p:nvPr/>
          </p:nvSpPr>
          <p:spPr bwMode="auto">
            <a:xfrm>
              <a:off x="8398" y="10629"/>
              <a:ext cx="156" cy="193"/>
            </a:xfrm>
            <a:custGeom>
              <a:avLst/>
              <a:gdLst/>
              <a:ahLst/>
              <a:cxnLst>
                <a:cxn ang="0">
                  <a:pos x="87" y="0"/>
                </a:cxn>
                <a:cxn ang="0">
                  <a:pos x="98" y="0"/>
                </a:cxn>
                <a:cxn ang="0">
                  <a:pos x="112" y="4"/>
                </a:cxn>
                <a:cxn ang="0">
                  <a:pos x="123" y="7"/>
                </a:cxn>
                <a:cxn ang="0">
                  <a:pos x="130" y="14"/>
                </a:cxn>
                <a:cxn ang="0">
                  <a:pos x="138" y="4"/>
                </a:cxn>
                <a:cxn ang="0">
                  <a:pos x="149" y="4"/>
                </a:cxn>
                <a:cxn ang="0">
                  <a:pos x="149" y="69"/>
                </a:cxn>
                <a:cxn ang="0">
                  <a:pos x="138" y="69"/>
                </a:cxn>
                <a:cxn ang="0">
                  <a:pos x="134" y="58"/>
                </a:cxn>
                <a:cxn ang="0">
                  <a:pos x="130" y="47"/>
                </a:cxn>
                <a:cxn ang="0">
                  <a:pos x="127" y="40"/>
                </a:cxn>
                <a:cxn ang="0">
                  <a:pos x="123" y="29"/>
                </a:cxn>
                <a:cxn ang="0">
                  <a:pos x="116" y="22"/>
                </a:cxn>
                <a:cxn ang="0">
                  <a:pos x="109" y="14"/>
                </a:cxn>
                <a:cxn ang="0">
                  <a:pos x="98" y="11"/>
                </a:cxn>
                <a:cxn ang="0">
                  <a:pos x="87" y="11"/>
                </a:cxn>
                <a:cxn ang="0">
                  <a:pos x="76" y="11"/>
                </a:cxn>
                <a:cxn ang="0">
                  <a:pos x="65" y="18"/>
                </a:cxn>
                <a:cxn ang="0">
                  <a:pos x="54" y="25"/>
                </a:cxn>
                <a:cxn ang="0">
                  <a:pos x="47" y="33"/>
                </a:cxn>
                <a:cxn ang="0">
                  <a:pos x="40" y="44"/>
                </a:cxn>
                <a:cxn ang="0">
                  <a:pos x="32" y="62"/>
                </a:cxn>
                <a:cxn ang="0">
                  <a:pos x="32" y="76"/>
                </a:cxn>
                <a:cxn ang="0">
                  <a:pos x="29" y="95"/>
                </a:cxn>
                <a:cxn ang="0">
                  <a:pos x="32" y="113"/>
                </a:cxn>
                <a:cxn ang="0">
                  <a:pos x="36" y="127"/>
                </a:cxn>
                <a:cxn ang="0">
                  <a:pos x="40" y="142"/>
                </a:cxn>
                <a:cxn ang="0">
                  <a:pos x="47" y="156"/>
                </a:cxn>
                <a:cxn ang="0">
                  <a:pos x="58" y="164"/>
                </a:cxn>
                <a:cxn ang="0">
                  <a:pos x="65" y="171"/>
                </a:cxn>
                <a:cxn ang="0">
                  <a:pos x="80" y="178"/>
                </a:cxn>
                <a:cxn ang="0">
                  <a:pos x="90" y="178"/>
                </a:cxn>
                <a:cxn ang="0">
                  <a:pos x="101" y="178"/>
                </a:cxn>
                <a:cxn ang="0">
                  <a:pos x="112" y="175"/>
                </a:cxn>
                <a:cxn ang="0">
                  <a:pos x="120" y="171"/>
                </a:cxn>
                <a:cxn ang="0">
                  <a:pos x="127" y="167"/>
                </a:cxn>
                <a:cxn ang="0">
                  <a:pos x="138" y="153"/>
                </a:cxn>
                <a:cxn ang="0">
                  <a:pos x="145" y="138"/>
                </a:cxn>
                <a:cxn ang="0">
                  <a:pos x="156" y="142"/>
                </a:cxn>
                <a:cxn ang="0">
                  <a:pos x="149" y="160"/>
                </a:cxn>
                <a:cxn ang="0">
                  <a:pos x="138" y="171"/>
                </a:cxn>
                <a:cxn ang="0">
                  <a:pos x="127" y="182"/>
                </a:cxn>
                <a:cxn ang="0">
                  <a:pos x="112" y="189"/>
                </a:cxn>
                <a:cxn ang="0">
                  <a:pos x="98" y="193"/>
                </a:cxn>
                <a:cxn ang="0">
                  <a:pos x="83" y="193"/>
                </a:cxn>
                <a:cxn ang="0">
                  <a:pos x="65" y="193"/>
                </a:cxn>
                <a:cxn ang="0">
                  <a:pos x="50" y="185"/>
                </a:cxn>
                <a:cxn ang="0">
                  <a:pos x="36" y="178"/>
                </a:cxn>
                <a:cxn ang="0">
                  <a:pos x="25" y="167"/>
                </a:cxn>
                <a:cxn ang="0">
                  <a:pos x="14" y="153"/>
                </a:cxn>
                <a:cxn ang="0">
                  <a:pos x="7" y="138"/>
                </a:cxn>
                <a:cxn ang="0">
                  <a:pos x="0" y="120"/>
                </a:cxn>
                <a:cxn ang="0">
                  <a:pos x="0" y="98"/>
                </a:cxn>
                <a:cxn ang="0">
                  <a:pos x="0" y="76"/>
                </a:cxn>
                <a:cxn ang="0">
                  <a:pos x="7" y="58"/>
                </a:cxn>
                <a:cxn ang="0">
                  <a:pos x="14" y="40"/>
                </a:cxn>
                <a:cxn ang="0">
                  <a:pos x="25" y="25"/>
                </a:cxn>
                <a:cxn ang="0">
                  <a:pos x="36" y="14"/>
                </a:cxn>
                <a:cxn ang="0">
                  <a:pos x="50" y="7"/>
                </a:cxn>
                <a:cxn ang="0">
                  <a:pos x="69" y="4"/>
                </a:cxn>
                <a:cxn ang="0">
                  <a:pos x="87" y="0"/>
                </a:cxn>
              </a:cxnLst>
              <a:rect l="0" t="0" r="r" b="b"/>
              <a:pathLst>
                <a:path w="156" h="193">
                  <a:moveTo>
                    <a:pt x="87" y="0"/>
                  </a:moveTo>
                  <a:lnTo>
                    <a:pt x="98" y="0"/>
                  </a:lnTo>
                  <a:lnTo>
                    <a:pt x="112" y="4"/>
                  </a:lnTo>
                  <a:lnTo>
                    <a:pt x="123" y="7"/>
                  </a:lnTo>
                  <a:lnTo>
                    <a:pt x="130" y="14"/>
                  </a:lnTo>
                  <a:lnTo>
                    <a:pt x="138" y="4"/>
                  </a:lnTo>
                  <a:lnTo>
                    <a:pt x="149" y="4"/>
                  </a:lnTo>
                  <a:lnTo>
                    <a:pt x="149" y="69"/>
                  </a:lnTo>
                  <a:lnTo>
                    <a:pt x="138" y="69"/>
                  </a:lnTo>
                  <a:lnTo>
                    <a:pt x="134" y="58"/>
                  </a:lnTo>
                  <a:lnTo>
                    <a:pt x="130" y="47"/>
                  </a:lnTo>
                  <a:lnTo>
                    <a:pt x="127" y="40"/>
                  </a:lnTo>
                  <a:lnTo>
                    <a:pt x="123" y="29"/>
                  </a:lnTo>
                  <a:lnTo>
                    <a:pt x="116" y="22"/>
                  </a:lnTo>
                  <a:lnTo>
                    <a:pt x="109" y="14"/>
                  </a:lnTo>
                  <a:lnTo>
                    <a:pt x="98" y="11"/>
                  </a:lnTo>
                  <a:lnTo>
                    <a:pt x="87" y="11"/>
                  </a:lnTo>
                  <a:lnTo>
                    <a:pt x="76" y="11"/>
                  </a:lnTo>
                  <a:lnTo>
                    <a:pt x="65" y="18"/>
                  </a:lnTo>
                  <a:lnTo>
                    <a:pt x="54" y="25"/>
                  </a:lnTo>
                  <a:lnTo>
                    <a:pt x="47" y="33"/>
                  </a:lnTo>
                  <a:lnTo>
                    <a:pt x="40" y="44"/>
                  </a:lnTo>
                  <a:lnTo>
                    <a:pt x="32" y="62"/>
                  </a:lnTo>
                  <a:lnTo>
                    <a:pt x="32" y="76"/>
                  </a:lnTo>
                  <a:lnTo>
                    <a:pt x="29" y="95"/>
                  </a:lnTo>
                  <a:lnTo>
                    <a:pt x="32" y="113"/>
                  </a:lnTo>
                  <a:lnTo>
                    <a:pt x="36" y="127"/>
                  </a:lnTo>
                  <a:lnTo>
                    <a:pt x="40" y="142"/>
                  </a:lnTo>
                  <a:lnTo>
                    <a:pt x="47" y="156"/>
                  </a:lnTo>
                  <a:lnTo>
                    <a:pt x="58" y="164"/>
                  </a:lnTo>
                  <a:lnTo>
                    <a:pt x="65" y="171"/>
                  </a:lnTo>
                  <a:lnTo>
                    <a:pt x="80" y="178"/>
                  </a:lnTo>
                  <a:lnTo>
                    <a:pt x="90" y="178"/>
                  </a:lnTo>
                  <a:lnTo>
                    <a:pt x="101" y="178"/>
                  </a:lnTo>
                  <a:lnTo>
                    <a:pt x="112" y="175"/>
                  </a:lnTo>
                  <a:lnTo>
                    <a:pt x="120" y="171"/>
                  </a:lnTo>
                  <a:lnTo>
                    <a:pt x="127" y="167"/>
                  </a:lnTo>
                  <a:lnTo>
                    <a:pt x="138" y="153"/>
                  </a:lnTo>
                  <a:lnTo>
                    <a:pt x="145" y="138"/>
                  </a:lnTo>
                  <a:lnTo>
                    <a:pt x="156" y="142"/>
                  </a:lnTo>
                  <a:lnTo>
                    <a:pt x="149" y="160"/>
                  </a:lnTo>
                  <a:lnTo>
                    <a:pt x="138" y="171"/>
                  </a:lnTo>
                  <a:lnTo>
                    <a:pt x="127" y="182"/>
                  </a:lnTo>
                  <a:lnTo>
                    <a:pt x="112" y="189"/>
                  </a:lnTo>
                  <a:lnTo>
                    <a:pt x="98" y="193"/>
                  </a:lnTo>
                  <a:lnTo>
                    <a:pt x="83" y="193"/>
                  </a:lnTo>
                  <a:lnTo>
                    <a:pt x="65" y="193"/>
                  </a:lnTo>
                  <a:lnTo>
                    <a:pt x="50" y="185"/>
                  </a:lnTo>
                  <a:lnTo>
                    <a:pt x="36" y="178"/>
                  </a:lnTo>
                  <a:lnTo>
                    <a:pt x="25" y="167"/>
                  </a:lnTo>
                  <a:lnTo>
                    <a:pt x="14" y="153"/>
                  </a:lnTo>
                  <a:lnTo>
                    <a:pt x="7" y="138"/>
                  </a:lnTo>
                  <a:lnTo>
                    <a:pt x="0" y="120"/>
                  </a:lnTo>
                  <a:lnTo>
                    <a:pt x="0" y="98"/>
                  </a:lnTo>
                  <a:lnTo>
                    <a:pt x="0" y="76"/>
                  </a:lnTo>
                  <a:lnTo>
                    <a:pt x="7" y="58"/>
                  </a:lnTo>
                  <a:lnTo>
                    <a:pt x="14" y="40"/>
                  </a:lnTo>
                  <a:lnTo>
                    <a:pt x="25" y="25"/>
                  </a:lnTo>
                  <a:lnTo>
                    <a:pt x="36" y="14"/>
                  </a:lnTo>
                  <a:lnTo>
                    <a:pt x="50" y="7"/>
                  </a:lnTo>
                  <a:lnTo>
                    <a:pt x="69" y="4"/>
                  </a:lnTo>
                  <a:lnTo>
                    <a:pt x="87"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89061" name="Freeform 293"/>
            <p:cNvSpPr>
              <a:spLocks noEditPoints="1"/>
            </p:cNvSpPr>
            <p:nvPr/>
          </p:nvSpPr>
          <p:spPr bwMode="auto">
            <a:xfrm>
              <a:off x="8565" y="10687"/>
              <a:ext cx="127" cy="135"/>
            </a:xfrm>
            <a:custGeom>
              <a:avLst/>
              <a:gdLst/>
              <a:ahLst/>
              <a:cxnLst>
                <a:cxn ang="0">
                  <a:pos x="65" y="7"/>
                </a:cxn>
                <a:cxn ang="0">
                  <a:pos x="54" y="11"/>
                </a:cxn>
                <a:cxn ang="0">
                  <a:pos x="47" y="15"/>
                </a:cxn>
                <a:cxn ang="0">
                  <a:pos x="40" y="18"/>
                </a:cxn>
                <a:cxn ang="0">
                  <a:pos x="36" y="26"/>
                </a:cxn>
                <a:cxn ang="0">
                  <a:pos x="33" y="37"/>
                </a:cxn>
                <a:cxn ang="0">
                  <a:pos x="29" y="44"/>
                </a:cxn>
                <a:cxn ang="0">
                  <a:pos x="29" y="66"/>
                </a:cxn>
                <a:cxn ang="0">
                  <a:pos x="29" y="77"/>
                </a:cxn>
                <a:cxn ang="0">
                  <a:pos x="29" y="87"/>
                </a:cxn>
                <a:cxn ang="0">
                  <a:pos x="33" y="98"/>
                </a:cxn>
                <a:cxn ang="0">
                  <a:pos x="36" y="106"/>
                </a:cxn>
                <a:cxn ang="0">
                  <a:pos x="40" y="113"/>
                </a:cxn>
                <a:cxn ang="0">
                  <a:pos x="47" y="120"/>
                </a:cxn>
                <a:cxn ang="0">
                  <a:pos x="54" y="124"/>
                </a:cxn>
                <a:cxn ang="0">
                  <a:pos x="65" y="124"/>
                </a:cxn>
                <a:cxn ang="0">
                  <a:pos x="76" y="124"/>
                </a:cxn>
                <a:cxn ang="0">
                  <a:pos x="83" y="117"/>
                </a:cxn>
                <a:cxn ang="0">
                  <a:pos x="91" y="109"/>
                </a:cxn>
                <a:cxn ang="0">
                  <a:pos x="94" y="98"/>
                </a:cxn>
                <a:cxn ang="0">
                  <a:pos x="98" y="84"/>
                </a:cxn>
                <a:cxn ang="0">
                  <a:pos x="98" y="66"/>
                </a:cxn>
                <a:cxn ang="0">
                  <a:pos x="98" y="44"/>
                </a:cxn>
                <a:cxn ang="0">
                  <a:pos x="94" y="37"/>
                </a:cxn>
                <a:cxn ang="0">
                  <a:pos x="91" y="26"/>
                </a:cxn>
                <a:cxn ang="0">
                  <a:pos x="87" y="18"/>
                </a:cxn>
                <a:cxn ang="0">
                  <a:pos x="80" y="15"/>
                </a:cxn>
                <a:cxn ang="0">
                  <a:pos x="73" y="11"/>
                </a:cxn>
                <a:cxn ang="0">
                  <a:pos x="65" y="7"/>
                </a:cxn>
                <a:cxn ang="0">
                  <a:pos x="65" y="0"/>
                </a:cxn>
                <a:cxn ang="0">
                  <a:pos x="80" y="0"/>
                </a:cxn>
                <a:cxn ang="0">
                  <a:pos x="98" y="7"/>
                </a:cxn>
                <a:cxn ang="0">
                  <a:pos x="109" y="18"/>
                </a:cxn>
                <a:cxn ang="0">
                  <a:pos x="120" y="29"/>
                </a:cxn>
                <a:cxn ang="0">
                  <a:pos x="123" y="47"/>
                </a:cxn>
                <a:cxn ang="0">
                  <a:pos x="127" y="66"/>
                </a:cxn>
                <a:cxn ang="0">
                  <a:pos x="127" y="80"/>
                </a:cxn>
                <a:cxn ang="0">
                  <a:pos x="123" y="91"/>
                </a:cxn>
                <a:cxn ang="0">
                  <a:pos x="116" y="102"/>
                </a:cxn>
                <a:cxn ang="0">
                  <a:pos x="109" y="113"/>
                </a:cxn>
                <a:cxn ang="0">
                  <a:pos x="102" y="124"/>
                </a:cxn>
                <a:cxn ang="0">
                  <a:pos x="91" y="127"/>
                </a:cxn>
                <a:cxn ang="0">
                  <a:pos x="76" y="135"/>
                </a:cxn>
                <a:cxn ang="0">
                  <a:pos x="62" y="135"/>
                </a:cxn>
                <a:cxn ang="0">
                  <a:pos x="51" y="135"/>
                </a:cxn>
                <a:cxn ang="0">
                  <a:pos x="40" y="131"/>
                </a:cxn>
                <a:cxn ang="0">
                  <a:pos x="29" y="124"/>
                </a:cxn>
                <a:cxn ang="0">
                  <a:pos x="18" y="117"/>
                </a:cxn>
                <a:cxn ang="0">
                  <a:pos x="11" y="106"/>
                </a:cxn>
                <a:cxn ang="0">
                  <a:pos x="7" y="95"/>
                </a:cxn>
                <a:cxn ang="0">
                  <a:pos x="3" y="80"/>
                </a:cxn>
                <a:cxn ang="0">
                  <a:pos x="0" y="66"/>
                </a:cxn>
                <a:cxn ang="0">
                  <a:pos x="3" y="47"/>
                </a:cxn>
                <a:cxn ang="0">
                  <a:pos x="11" y="33"/>
                </a:cxn>
                <a:cxn ang="0">
                  <a:pos x="18" y="18"/>
                </a:cxn>
                <a:cxn ang="0">
                  <a:pos x="33" y="7"/>
                </a:cxn>
                <a:cxn ang="0">
                  <a:pos x="47" y="0"/>
                </a:cxn>
                <a:cxn ang="0">
                  <a:pos x="65" y="0"/>
                </a:cxn>
              </a:cxnLst>
              <a:rect l="0" t="0" r="r" b="b"/>
              <a:pathLst>
                <a:path w="127" h="135">
                  <a:moveTo>
                    <a:pt x="65" y="7"/>
                  </a:moveTo>
                  <a:lnTo>
                    <a:pt x="54" y="11"/>
                  </a:lnTo>
                  <a:lnTo>
                    <a:pt x="47" y="15"/>
                  </a:lnTo>
                  <a:lnTo>
                    <a:pt x="40" y="18"/>
                  </a:lnTo>
                  <a:lnTo>
                    <a:pt x="36" y="26"/>
                  </a:lnTo>
                  <a:lnTo>
                    <a:pt x="33" y="37"/>
                  </a:lnTo>
                  <a:lnTo>
                    <a:pt x="29" y="44"/>
                  </a:lnTo>
                  <a:lnTo>
                    <a:pt x="29" y="66"/>
                  </a:lnTo>
                  <a:lnTo>
                    <a:pt x="29" y="77"/>
                  </a:lnTo>
                  <a:lnTo>
                    <a:pt x="29" y="87"/>
                  </a:lnTo>
                  <a:lnTo>
                    <a:pt x="33" y="98"/>
                  </a:lnTo>
                  <a:lnTo>
                    <a:pt x="36" y="106"/>
                  </a:lnTo>
                  <a:lnTo>
                    <a:pt x="40" y="113"/>
                  </a:lnTo>
                  <a:lnTo>
                    <a:pt x="47" y="120"/>
                  </a:lnTo>
                  <a:lnTo>
                    <a:pt x="54" y="124"/>
                  </a:lnTo>
                  <a:lnTo>
                    <a:pt x="65" y="124"/>
                  </a:lnTo>
                  <a:lnTo>
                    <a:pt x="76" y="124"/>
                  </a:lnTo>
                  <a:lnTo>
                    <a:pt x="83" y="117"/>
                  </a:lnTo>
                  <a:lnTo>
                    <a:pt x="91" y="109"/>
                  </a:lnTo>
                  <a:lnTo>
                    <a:pt x="94" y="98"/>
                  </a:lnTo>
                  <a:lnTo>
                    <a:pt x="98" y="84"/>
                  </a:lnTo>
                  <a:lnTo>
                    <a:pt x="98" y="66"/>
                  </a:lnTo>
                  <a:lnTo>
                    <a:pt x="98" y="44"/>
                  </a:lnTo>
                  <a:lnTo>
                    <a:pt x="94" y="37"/>
                  </a:lnTo>
                  <a:lnTo>
                    <a:pt x="91" y="26"/>
                  </a:lnTo>
                  <a:lnTo>
                    <a:pt x="87" y="18"/>
                  </a:lnTo>
                  <a:lnTo>
                    <a:pt x="80" y="15"/>
                  </a:lnTo>
                  <a:lnTo>
                    <a:pt x="73" y="11"/>
                  </a:lnTo>
                  <a:lnTo>
                    <a:pt x="65" y="7"/>
                  </a:lnTo>
                  <a:close/>
                  <a:moveTo>
                    <a:pt x="65" y="0"/>
                  </a:moveTo>
                  <a:lnTo>
                    <a:pt x="80" y="0"/>
                  </a:lnTo>
                  <a:lnTo>
                    <a:pt x="98" y="7"/>
                  </a:lnTo>
                  <a:lnTo>
                    <a:pt x="109" y="18"/>
                  </a:lnTo>
                  <a:lnTo>
                    <a:pt x="120" y="29"/>
                  </a:lnTo>
                  <a:lnTo>
                    <a:pt x="123" y="47"/>
                  </a:lnTo>
                  <a:lnTo>
                    <a:pt x="127" y="66"/>
                  </a:lnTo>
                  <a:lnTo>
                    <a:pt x="127" y="80"/>
                  </a:lnTo>
                  <a:lnTo>
                    <a:pt x="123" y="91"/>
                  </a:lnTo>
                  <a:lnTo>
                    <a:pt x="116" y="102"/>
                  </a:lnTo>
                  <a:lnTo>
                    <a:pt x="109" y="113"/>
                  </a:lnTo>
                  <a:lnTo>
                    <a:pt x="102" y="124"/>
                  </a:lnTo>
                  <a:lnTo>
                    <a:pt x="91" y="127"/>
                  </a:lnTo>
                  <a:lnTo>
                    <a:pt x="76" y="135"/>
                  </a:lnTo>
                  <a:lnTo>
                    <a:pt x="62" y="135"/>
                  </a:lnTo>
                  <a:lnTo>
                    <a:pt x="51" y="135"/>
                  </a:lnTo>
                  <a:lnTo>
                    <a:pt x="40" y="131"/>
                  </a:lnTo>
                  <a:lnTo>
                    <a:pt x="29" y="124"/>
                  </a:lnTo>
                  <a:lnTo>
                    <a:pt x="18" y="117"/>
                  </a:lnTo>
                  <a:lnTo>
                    <a:pt x="11" y="106"/>
                  </a:lnTo>
                  <a:lnTo>
                    <a:pt x="7" y="95"/>
                  </a:lnTo>
                  <a:lnTo>
                    <a:pt x="3" y="80"/>
                  </a:lnTo>
                  <a:lnTo>
                    <a:pt x="0" y="66"/>
                  </a:lnTo>
                  <a:lnTo>
                    <a:pt x="3" y="47"/>
                  </a:lnTo>
                  <a:lnTo>
                    <a:pt x="11" y="33"/>
                  </a:lnTo>
                  <a:lnTo>
                    <a:pt x="18" y="18"/>
                  </a:lnTo>
                  <a:lnTo>
                    <a:pt x="33" y="7"/>
                  </a:lnTo>
                  <a:lnTo>
                    <a:pt x="47" y="0"/>
                  </a:lnTo>
                  <a:lnTo>
                    <a:pt x="65"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89062" name="Freeform 294"/>
            <p:cNvSpPr>
              <a:spLocks/>
            </p:cNvSpPr>
            <p:nvPr/>
          </p:nvSpPr>
          <p:spPr bwMode="auto">
            <a:xfrm>
              <a:off x="8699" y="10618"/>
              <a:ext cx="69" cy="200"/>
            </a:xfrm>
            <a:custGeom>
              <a:avLst/>
              <a:gdLst/>
              <a:ahLst/>
              <a:cxnLst>
                <a:cxn ang="0">
                  <a:pos x="51" y="0"/>
                </a:cxn>
                <a:cxn ang="0">
                  <a:pos x="51" y="0"/>
                </a:cxn>
                <a:cxn ang="0">
                  <a:pos x="51" y="175"/>
                </a:cxn>
                <a:cxn ang="0">
                  <a:pos x="55" y="182"/>
                </a:cxn>
                <a:cxn ang="0">
                  <a:pos x="59" y="189"/>
                </a:cxn>
                <a:cxn ang="0">
                  <a:pos x="66" y="189"/>
                </a:cxn>
                <a:cxn ang="0">
                  <a:pos x="69" y="189"/>
                </a:cxn>
                <a:cxn ang="0">
                  <a:pos x="69" y="200"/>
                </a:cxn>
                <a:cxn ang="0">
                  <a:pos x="8" y="200"/>
                </a:cxn>
                <a:cxn ang="0">
                  <a:pos x="8" y="189"/>
                </a:cxn>
                <a:cxn ang="0">
                  <a:pos x="15" y="189"/>
                </a:cxn>
                <a:cxn ang="0">
                  <a:pos x="19" y="189"/>
                </a:cxn>
                <a:cxn ang="0">
                  <a:pos x="22" y="189"/>
                </a:cxn>
                <a:cxn ang="0">
                  <a:pos x="26" y="186"/>
                </a:cxn>
                <a:cxn ang="0">
                  <a:pos x="26" y="178"/>
                </a:cxn>
                <a:cxn ang="0">
                  <a:pos x="26" y="29"/>
                </a:cxn>
                <a:cxn ang="0">
                  <a:pos x="26" y="22"/>
                </a:cxn>
                <a:cxn ang="0">
                  <a:pos x="19" y="15"/>
                </a:cxn>
                <a:cxn ang="0">
                  <a:pos x="19" y="11"/>
                </a:cxn>
                <a:cxn ang="0">
                  <a:pos x="11" y="11"/>
                </a:cxn>
                <a:cxn ang="0">
                  <a:pos x="0" y="11"/>
                </a:cxn>
                <a:cxn ang="0">
                  <a:pos x="0" y="0"/>
                </a:cxn>
                <a:cxn ang="0">
                  <a:pos x="51" y="0"/>
                </a:cxn>
              </a:cxnLst>
              <a:rect l="0" t="0" r="r" b="b"/>
              <a:pathLst>
                <a:path w="69" h="200">
                  <a:moveTo>
                    <a:pt x="51" y="0"/>
                  </a:moveTo>
                  <a:lnTo>
                    <a:pt x="51" y="0"/>
                  </a:lnTo>
                  <a:lnTo>
                    <a:pt x="51" y="175"/>
                  </a:lnTo>
                  <a:lnTo>
                    <a:pt x="55" y="182"/>
                  </a:lnTo>
                  <a:lnTo>
                    <a:pt x="59" y="189"/>
                  </a:lnTo>
                  <a:lnTo>
                    <a:pt x="66" y="189"/>
                  </a:lnTo>
                  <a:lnTo>
                    <a:pt x="69" y="189"/>
                  </a:lnTo>
                  <a:lnTo>
                    <a:pt x="69" y="200"/>
                  </a:lnTo>
                  <a:lnTo>
                    <a:pt x="8" y="200"/>
                  </a:lnTo>
                  <a:lnTo>
                    <a:pt x="8" y="189"/>
                  </a:lnTo>
                  <a:lnTo>
                    <a:pt x="15" y="189"/>
                  </a:lnTo>
                  <a:lnTo>
                    <a:pt x="19" y="189"/>
                  </a:lnTo>
                  <a:lnTo>
                    <a:pt x="22" y="189"/>
                  </a:lnTo>
                  <a:lnTo>
                    <a:pt x="26" y="186"/>
                  </a:lnTo>
                  <a:lnTo>
                    <a:pt x="26" y="178"/>
                  </a:lnTo>
                  <a:lnTo>
                    <a:pt x="26" y="29"/>
                  </a:lnTo>
                  <a:lnTo>
                    <a:pt x="26" y="22"/>
                  </a:lnTo>
                  <a:lnTo>
                    <a:pt x="19" y="15"/>
                  </a:lnTo>
                  <a:lnTo>
                    <a:pt x="19" y="11"/>
                  </a:lnTo>
                  <a:lnTo>
                    <a:pt x="11" y="11"/>
                  </a:lnTo>
                  <a:lnTo>
                    <a:pt x="0" y="11"/>
                  </a:lnTo>
                  <a:lnTo>
                    <a:pt x="0" y="0"/>
                  </a:lnTo>
                  <a:lnTo>
                    <a:pt x="51"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89063" name="Freeform 295"/>
            <p:cNvSpPr>
              <a:spLocks noEditPoints="1"/>
            </p:cNvSpPr>
            <p:nvPr/>
          </p:nvSpPr>
          <p:spPr bwMode="auto">
            <a:xfrm>
              <a:off x="8787" y="10687"/>
              <a:ext cx="123" cy="135"/>
            </a:xfrm>
            <a:custGeom>
              <a:avLst/>
              <a:gdLst/>
              <a:ahLst/>
              <a:cxnLst>
                <a:cxn ang="0">
                  <a:pos x="61" y="7"/>
                </a:cxn>
                <a:cxn ang="0">
                  <a:pos x="51" y="11"/>
                </a:cxn>
                <a:cxn ang="0">
                  <a:pos x="43" y="15"/>
                </a:cxn>
                <a:cxn ang="0">
                  <a:pos x="40" y="18"/>
                </a:cxn>
                <a:cxn ang="0">
                  <a:pos x="32" y="26"/>
                </a:cxn>
                <a:cxn ang="0">
                  <a:pos x="29" y="37"/>
                </a:cxn>
                <a:cxn ang="0">
                  <a:pos x="29" y="44"/>
                </a:cxn>
                <a:cxn ang="0">
                  <a:pos x="25" y="66"/>
                </a:cxn>
                <a:cxn ang="0">
                  <a:pos x="25" y="77"/>
                </a:cxn>
                <a:cxn ang="0">
                  <a:pos x="29" y="87"/>
                </a:cxn>
                <a:cxn ang="0">
                  <a:pos x="29" y="98"/>
                </a:cxn>
                <a:cxn ang="0">
                  <a:pos x="32" y="106"/>
                </a:cxn>
                <a:cxn ang="0">
                  <a:pos x="40" y="113"/>
                </a:cxn>
                <a:cxn ang="0">
                  <a:pos x="43" y="120"/>
                </a:cxn>
                <a:cxn ang="0">
                  <a:pos x="54" y="124"/>
                </a:cxn>
                <a:cxn ang="0">
                  <a:pos x="61" y="124"/>
                </a:cxn>
                <a:cxn ang="0">
                  <a:pos x="72" y="124"/>
                </a:cxn>
                <a:cxn ang="0">
                  <a:pos x="80" y="117"/>
                </a:cxn>
                <a:cxn ang="0">
                  <a:pos x="87" y="109"/>
                </a:cxn>
                <a:cxn ang="0">
                  <a:pos x="94" y="98"/>
                </a:cxn>
                <a:cxn ang="0">
                  <a:pos x="94" y="84"/>
                </a:cxn>
                <a:cxn ang="0">
                  <a:pos x="98" y="66"/>
                </a:cxn>
                <a:cxn ang="0">
                  <a:pos x="94" y="44"/>
                </a:cxn>
                <a:cxn ang="0">
                  <a:pos x="94" y="37"/>
                </a:cxn>
                <a:cxn ang="0">
                  <a:pos x="91" y="26"/>
                </a:cxn>
                <a:cxn ang="0">
                  <a:pos x="83" y="18"/>
                </a:cxn>
                <a:cxn ang="0">
                  <a:pos x="80" y="15"/>
                </a:cxn>
                <a:cxn ang="0">
                  <a:pos x="69" y="11"/>
                </a:cxn>
                <a:cxn ang="0">
                  <a:pos x="61" y="7"/>
                </a:cxn>
                <a:cxn ang="0">
                  <a:pos x="61" y="0"/>
                </a:cxn>
                <a:cxn ang="0">
                  <a:pos x="80" y="0"/>
                </a:cxn>
                <a:cxn ang="0">
                  <a:pos x="94" y="7"/>
                </a:cxn>
                <a:cxn ang="0">
                  <a:pos x="105" y="18"/>
                </a:cxn>
                <a:cxn ang="0">
                  <a:pos x="116" y="29"/>
                </a:cxn>
                <a:cxn ang="0">
                  <a:pos x="123" y="47"/>
                </a:cxn>
                <a:cxn ang="0">
                  <a:pos x="123" y="66"/>
                </a:cxn>
                <a:cxn ang="0">
                  <a:pos x="123" y="80"/>
                </a:cxn>
                <a:cxn ang="0">
                  <a:pos x="120" y="91"/>
                </a:cxn>
                <a:cxn ang="0">
                  <a:pos x="112" y="102"/>
                </a:cxn>
                <a:cxn ang="0">
                  <a:pos x="109" y="113"/>
                </a:cxn>
                <a:cxn ang="0">
                  <a:pos x="98" y="124"/>
                </a:cxn>
                <a:cxn ang="0">
                  <a:pos x="87" y="127"/>
                </a:cxn>
                <a:cxn ang="0">
                  <a:pos x="72" y="135"/>
                </a:cxn>
                <a:cxn ang="0">
                  <a:pos x="61" y="135"/>
                </a:cxn>
                <a:cxn ang="0">
                  <a:pos x="47" y="135"/>
                </a:cxn>
                <a:cxn ang="0">
                  <a:pos x="36" y="131"/>
                </a:cxn>
                <a:cxn ang="0">
                  <a:pos x="25" y="124"/>
                </a:cxn>
                <a:cxn ang="0">
                  <a:pos x="18" y="117"/>
                </a:cxn>
                <a:cxn ang="0">
                  <a:pos x="11" y="106"/>
                </a:cxn>
                <a:cxn ang="0">
                  <a:pos x="3" y="95"/>
                </a:cxn>
                <a:cxn ang="0">
                  <a:pos x="0" y="80"/>
                </a:cxn>
                <a:cxn ang="0">
                  <a:pos x="0" y="66"/>
                </a:cxn>
                <a:cxn ang="0">
                  <a:pos x="0" y="47"/>
                </a:cxn>
                <a:cxn ang="0">
                  <a:pos x="7" y="33"/>
                </a:cxn>
                <a:cxn ang="0">
                  <a:pos x="18" y="18"/>
                </a:cxn>
                <a:cxn ang="0">
                  <a:pos x="29" y="7"/>
                </a:cxn>
                <a:cxn ang="0">
                  <a:pos x="43" y="0"/>
                </a:cxn>
                <a:cxn ang="0">
                  <a:pos x="61" y="0"/>
                </a:cxn>
              </a:cxnLst>
              <a:rect l="0" t="0" r="r" b="b"/>
              <a:pathLst>
                <a:path w="123" h="135">
                  <a:moveTo>
                    <a:pt x="61" y="7"/>
                  </a:moveTo>
                  <a:lnTo>
                    <a:pt x="51" y="11"/>
                  </a:lnTo>
                  <a:lnTo>
                    <a:pt x="43" y="15"/>
                  </a:lnTo>
                  <a:lnTo>
                    <a:pt x="40" y="18"/>
                  </a:lnTo>
                  <a:lnTo>
                    <a:pt x="32" y="26"/>
                  </a:lnTo>
                  <a:lnTo>
                    <a:pt x="29" y="37"/>
                  </a:lnTo>
                  <a:lnTo>
                    <a:pt x="29" y="44"/>
                  </a:lnTo>
                  <a:lnTo>
                    <a:pt x="25" y="66"/>
                  </a:lnTo>
                  <a:lnTo>
                    <a:pt x="25" y="77"/>
                  </a:lnTo>
                  <a:lnTo>
                    <a:pt x="29" y="87"/>
                  </a:lnTo>
                  <a:lnTo>
                    <a:pt x="29" y="98"/>
                  </a:lnTo>
                  <a:lnTo>
                    <a:pt x="32" y="106"/>
                  </a:lnTo>
                  <a:lnTo>
                    <a:pt x="40" y="113"/>
                  </a:lnTo>
                  <a:lnTo>
                    <a:pt x="43" y="120"/>
                  </a:lnTo>
                  <a:lnTo>
                    <a:pt x="54" y="124"/>
                  </a:lnTo>
                  <a:lnTo>
                    <a:pt x="61" y="124"/>
                  </a:lnTo>
                  <a:lnTo>
                    <a:pt x="72" y="124"/>
                  </a:lnTo>
                  <a:lnTo>
                    <a:pt x="80" y="117"/>
                  </a:lnTo>
                  <a:lnTo>
                    <a:pt x="87" y="109"/>
                  </a:lnTo>
                  <a:lnTo>
                    <a:pt x="94" y="98"/>
                  </a:lnTo>
                  <a:lnTo>
                    <a:pt x="94" y="84"/>
                  </a:lnTo>
                  <a:lnTo>
                    <a:pt x="98" y="66"/>
                  </a:lnTo>
                  <a:lnTo>
                    <a:pt x="94" y="44"/>
                  </a:lnTo>
                  <a:lnTo>
                    <a:pt x="94" y="37"/>
                  </a:lnTo>
                  <a:lnTo>
                    <a:pt x="91" y="26"/>
                  </a:lnTo>
                  <a:lnTo>
                    <a:pt x="83" y="18"/>
                  </a:lnTo>
                  <a:lnTo>
                    <a:pt x="80" y="15"/>
                  </a:lnTo>
                  <a:lnTo>
                    <a:pt x="69" y="11"/>
                  </a:lnTo>
                  <a:lnTo>
                    <a:pt x="61" y="7"/>
                  </a:lnTo>
                  <a:close/>
                  <a:moveTo>
                    <a:pt x="61" y="0"/>
                  </a:moveTo>
                  <a:lnTo>
                    <a:pt x="80" y="0"/>
                  </a:lnTo>
                  <a:lnTo>
                    <a:pt x="94" y="7"/>
                  </a:lnTo>
                  <a:lnTo>
                    <a:pt x="105" y="18"/>
                  </a:lnTo>
                  <a:lnTo>
                    <a:pt x="116" y="29"/>
                  </a:lnTo>
                  <a:lnTo>
                    <a:pt x="123" y="47"/>
                  </a:lnTo>
                  <a:lnTo>
                    <a:pt x="123" y="66"/>
                  </a:lnTo>
                  <a:lnTo>
                    <a:pt x="123" y="80"/>
                  </a:lnTo>
                  <a:lnTo>
                    <a:pt x="120" y="91"/>
                  </a:lnTo>
                  <a:lnTo>
                    <a:pt x="112" y="102"/>
                  </a:lnTo>
                  <a:lnTo>
                    <a:pt x="109" y="113"/>
                  </a:lnTo>
                  <a:lnTo>
                    <a:pt x="98" y="124"/>
                  </a:lnTo>
                  <a:lnTo>
                    <a:pt x="87" y="127"/>
                  </a:lnTo>
                  <a:lnTo>
                    <a:pt x="72" y="135"/>
                  </a:lnTo>
                  <a:lnTo>
                    <a:pt x="61" y="135"/>
                  </a:lnTo>
                  <a:lnTo>
                    <a:pt x="47" y="135"/>
                  </a:lnTo>
                  <a:lnTo>
                    <a:pt x="36" y="131"/>
                  </a:lnTo>
                  <a:lnTo>
                    <a:pt x="25" y="124"/>
                  </a:lnTo>
                  <a:lnTo>
                    <a:pt x="18" y="117"/>
                  </a:lnTo>
                  <a:lnTo>
                    <a:pt x="11" y="106"/>
                  </a:lnTo>
                  <a:lnTo>
                    <a:pt x="3" y="95"/>
                  </a:lnTo>
                  <a:lnTo>
                    <a:pt x="0" y="80"/>
                  </a:lnTo>
                  <a:lnTo>
                    <a:pt x="0" y="66"/>
                  </a:lnTo>
                  <a:lnTo>
                    <a:pt x="0" y="47"/>
                  </a:lnTo>
                  <a:lnTo>
                    <a:pt x="7" y="33"/>
                  </a:lnTo>
                  <a:lnTo>
                    <a:pt x="18" y="18"/>
                  </a:lnTo>
                  <a:lnTo>
                    <a:pt x="29" y="7"/>
                  </a:lnTo>
                  <a:lnTo>
                    <a:pt x="43" y="0"/>
                  </a:lnTo>
                  <a:lnTo>
                    <a:pt x="61"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89064" name="Freeform 296"/>
            <p:cNvSpPr>
              <a:spLocks/>
            </p:cNvSpPr>
            <p:nvPr/>
          </p:nvSpPr>
          <p:spPr bwMode="auto">
            <a:xfrm>
              <a:off x="8928" y="10687"/>
              <a:ext cx="142" cy="131"/>
            </a:xfrm>
            <a:custGeom>
              <a:avLst/>
              <a:gdLst/>
              <a:ahLst/>
              <a:cxnLst>
                <a:cxn ang="0">
                  <a:pos x="88" y="0"/>
                </a:cxn>
                <a:cxn ang="0">
                  <a:pos x="99" y="0"/>
                </a:cxn>
                <a:cxn ang="0">
                  <a:pos x="110" y="4"/>
                </a:cxn>
                <a:cxn ang="0">
                  <a:pos x="113" y="11"/>
                </a:cxn>
                <a:cxn ang="0">
                  <a:pos x="121" y="18"/>
                </a:cxn>
                <a:cxn ang="0">
                  <a:pos x="124" y="29"/>
                </a:cxn>
                <a:cxn ang="0">
                  <a:pos x="124" y="40"/>
                </a:cxn>
                <a:cxn ang="0">
                  <a:pos x="124" y="106"/>
                </a:cxn>
                <a:cxn ang="0">
                  <a:pos x="124" y="117"/>
                </a:cxn>
                <a:cxn ang="0">
                  <a:pos x="131" y="120"/>
                </a:cxn>
                <a:cxn ang="0">
                  <a:pos x="135" y="120"/>
                </a:cxn>
                <a:cxn ang="0">
                  <a:pos x="142" y="120"/>
                </a:cxn>
                <a:cxn ang="0">
                  <a:pos x="142" y="131"/>
                </a:cxn>
                <a:cxn ang="0">
                  <a:pos x="80" y="131"/>
                </a:cxn>
                <a:cxn ang="0">
                  <a:pos x="80" y="120"/>
                </a:cxn>
                <a:cxn ang="0">
                  <a:pos x="88" y="120"/>
                </a:cxn>
                <a:cxn ang="0">
                  <a:pos x="91" y="120"/>
                </a:cxn>
                <a:cxn ang="0">
                  <a:pos x="95" y="120"/>
                </a:cxn>
                <a:cxn ang="0">
                  <a:pos x="99" y="117"/>
                </a:cxn>
                <a:cxn ang="0">
                  <a:pos x="99" y="109"/>
                </a:cxn>
                <a:cxn ang="0">
                  <a:pos x="99" y="44"/>
                </a:cxn>
                <a:cxn ang="0">
                  <a:pos x="99" y="29"/>
                </a:cxn>
                <a:cxn ang="0">
                  <a:pos x="91" y="22"/>
                </a:cxn>
                <a:cxn ang="0">
                  <a:pos x="84" y="15"/>
                </a:cxn>
                <a:cxn ang="0">
                  <a:pos x="77" y="15"/>
                </a:cxn>
                <a:cxn ang="0">
                  <a:pos x="66" y="15"/>
                </a:cxn>
                <a:cxn ang="0">
                  <a:pos x="55" y="22"/>
                </a:cxn>
                <a:cxn ang="0">
                  <a:pos x="48" y="29"/>
                </a:cxn>
                <a:cxn ang="0">
                  <a:pos x="44" y="33"/>
                </a:cxn>
                <a:cxn ang="0">
                  <a:pos x="44" y="106"/>
                </a:cxn>
                <a:cxn ang="0">
                  <a:pos x="44" y="113"/>
                </a:cxn>
                <a:cxn ang="0">
                  <a:pos x="51" y="120"/>
                </a:cxn>
                <a:cxn ang="0">
                  <a:pos x="59" y="120"/>
                </a:cxn>
                <a:cxn ang="0">
                  <a:pos x="62" y="120"/>
                </a:cxn>
                <a:cxn ang="0">
                  <a:pos x="62" y="131"/>
                </a:cxn>
                <a:cxn ang="0">
                  <a:pos x="0" y="131"/>
                </a:cxn>
                <a:cxn ang="0">
                  <a:pos x="0" y="120"/>
                </a:cxn>
                <a:cxn ang="0">
                  <a:pos x="8" y="120"/>
                </a:cxn>
                <a:cxn ang="0">
                  <a:pos x="11" y="120"/>
                </a:cxn>
                <a:cxn ang="0">
                  <a:pos x="15" y="120"/>
                </a:cxn>
                <a:cxn ang="0">
                  <a:pos x="19" y="117"/>
                </a:cxn>
                <a:cxn ang="0">
                  <a:pos x="19" y="113"/>
                </a:cxn>
                <a:cxn ang="0">
                  <a:pos x="19" y="109"/>
                </a:cxn>
                <a:cxn ang="0">
                  <a:pos x="19" y="29"/>
                </a:cxn>
                <a:cxn ang="0">
                  <a:pos x="19" y="22"/>
                </a:cxn>
                <a:cxn ang="0">
                  <a:pos x="11" y="15"/>
                </a:cxn>
                <a:cxn ang="0">
                  <a:pos x="8" y="15"/>
                </a:cxn>
                <a:cxn ang="0">
                  <a:pos x="0" y="11"/>
                </a:cxn>
                <a:cxn ang="0">
                  <a:pos x="0" y="4"/>
                </a:cxn>
                <a:cxn ang="0">
                  <a:pos x="40" y="0"/>
                </a:cxn>
                <a:cxn ang="0">
                  <a:pos x="44" y="4"/>
                </a:cxn>
                <a:cxn ang="0">
                  <a:pos x="44" y="22"/>
                </a:cxn>
                <a:cxn ang="0">
                  <a:pos x="44" y="22"/>
                </a:cxn>
                <a:cxn ang="0">
                  <a:pos x="51" y="15"/>
                </a:cxn>
                <a:cxn ang="0">
                  <a:pos x="62" y="7"/>
                </a:cxn>
                <a:cxn ang="0">
                  <a:pos x="73" y="0"/>
                </a:cxn>
                <a:cxn ang="0">
                  <a:pos x="80" y="0"/>
                </a:cxn>
                <a:cxn ang="0">
                  <a:pos x="88" y="0"/>
                </a:cxn>
              </a:cxnLst>
              <a:rect l="0" t="0" r="r" b="b"/>
              <a:pathLst>
                <a:path w="142" h="131">
                  <a:moveTo>
                    <a:pt x="88" y="0"/>
                  </a:moveTo>
                  <a:lnTo>
                    <a:pt x="99" y="0"/>
                  </a:lnTo>
                  <a:lnTo>
                    <a:pt x="110" y="4"/>
                  </a:lnTo>
                  <a:lnTo>
                    <a:pt x="113" y="11"/>
                  </a:lnTo>
                  <a:lnTo>
                    <a:pt x="121" y="18"/>
                  </a:lnTo>
                  <a:lnTo>
                    <a:pt x="124" y="29"/>
                  </a:lnTo>
                  <a:lnTo>
                    <a:pt x="124" y="40"/>
                  </a:lnTo>
                  <a:lnTo>
                    <a:pt x="124" y="106"/>
                  </a:lnTo>
                  <a:lnTo>
                    <a:pt x="124" y="117"/>
                  </a:lnTo>
                  <a:lnTo>
                    <a:pt x="131" y="120"/>
                  </a:lnTo>
                  <a:lnTo>
                    <a:pt x="135" y="120"/>
                  </a:lnTo>
                  <a:lnTo>
                    <a:pt x="142" y="120"/>
                  </a:lnTo>
                  <a:lnTo>
                    <a:pt x="142" y="131"/>
                  </a:lnTo>
                  <a:lnTo>
                    <a:pt x="80" y="131"/>
                  </a:lnTo>
                  <a:lnTo>
                    <a:pt x="80" y="120"/>
                  </a:lnTo>
                  <a:lnTo>
                    <a:pt x="88" y="120"/>
                  </a:lnTo>
                  <a:lnTo>
                    <a:pt x="91" y="120"/>
                  </a:lnTo>
                  <a:lnTo>
                    <a:pt x="95" y="120"/>
                  </a:lnTo>
                  <a:lnTo>
                    <a:pt x="99" y="117"/>
                  </a:lnTo>
                  <a:lnTo>
                    <a:pt x="99" y="109"/>
                  </a:lnTo>
                  <a:lnTo>
                    <a:pt x="99" y="44"/>
                  </a:lnTo>
                  <a:lnTo>
                    <a:pt x="99" y="29"/>
                  </a:lnTo>
                  <a:lnTo>
                    <a:pt x="91" y="22"/>
                  </a:lnTo>
                  <a:lnTo>
                    <a:pt x="84" y="15"/>
                  </a:lnTo>
                  <a:lnTo>
                    <a:pt x="77" y="15"/>
                  </a:lnTo>
                  <a:lnTo>
                    <a:pt x="66" y="15"/>
                  </a:lnTo>
                  <a:lnTo>
                    <a:pt x="55" y="22"/>
                  </a:lnTo>
                  <a:lnTo>
                    <a:pt x="48" y="29"/>
                  </a:lnTo>
                  <a:lnTo>
                    <a:pt x="44" y="33"/>
                  </a:lnTo>
                  <a:lnTo>
                    <a:pt x="44" y="106"/>
                  </a:lnTo>
                  <a:lnTo>
                    <a:pt x="44" y="113"/>
                  </a:lnTo>
                  <a:lnTo>
                    <a:pt x="51" y="120"/>
                  </a:lnTo>
                  <a:lnTo>
                    <a:pt x="59" y="120"/>
                  </a:lnTo>
                  <a:lnTo>
                    <a:pt x="62" y="120"/>
                  </a:lnTo>
                  <a:lnTo>
                    <a:pt x="62" y="131"/>
                  </a:lnTo>
                  <a:lnTo>
                    <a:pt x="0" y="131"/>
                  </a:lnTo>
                  <a:lnTo>
                    <a:pt x="0" y="120"/>
                  </a:lnTo>
                  <a:lnTo>
                    <a:pt x="8" y="120"/>
                  </a:lnTo>
                  <a:lnTo>
                    <a:pt x="11" y="120"/>
                  </a:lnTo>
                  <a:lnTo>
                    <a:pt x="15" y="120"/>
                  </a:lnTo>
                  <a:lnTo>
                    <a:pt x="19" y="117"/>
                  </a:lnTo>
                  <a:lnTo>
                    <a:pt x="19" y="113"/>
                  </a:lnTo>
                  <a:lnTo>
                    <a:pt x="19" y="109"/>
                  </a:lnTo>
                  <a:lnTo>
                    <a:pt x="19" y="29"/>
                  </a:lnTo>
                  <a:lnTo>
                    <a:pt x="19" y="22"/>
                  </a:lnTo>
                  <a:lnTo>
                    <a:pt x="11" y="15"/>
                  </a:lnTo>
                  <a:lnTo>
                    <a:pt x="8" y="15"/>
                  </a:lnTo>
                  <a:lnTo>
                    <a:pt x="0" y="11"/>
                  </a:lnTo>
                  <a:lnTo>
                    <a:pt x="0" y="4"/>
                  </a:lnTo>
                  <a:lnTo>
                    <a:pt x="40" y="0"/>
                  </a:lnTo>
                  <a:lnTo>
                    <a:pt x="44" y="4"/>
                  </a:lnTo>
                  <a:lnTo>
                    <a:pt x="44" y="22"/>
                  </a:lnTo>
                  <a:lnTo>
                    <a:pt x="44" y="22"/>
                  </a:lnTo>
                  <a:lnTo>
                    <a:pt x="51" y="15"/>
                  </a:lnTo>
                  <a:lnTo>
                    <a:pt x="62" y="7"/>
                  </a:lnTo>
                  <a:lnTo>
                    <a:pt x="73" y="0"/>
                  </a:lnTo>
                  <a:lnTo>
                    <a:pt x="80" y="0"/>
                  </a:lnTo>
                  <a:lnTo>
                    <a:pt x="88"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89065" name="Freeform 297"/>
            <p:cNvSpPr>
              <a:spLocks noEditPoints="1"/>
            </p:cNvSpPr>
            <p:nvPr/>
          </p:nvSpPr>
          <p:spPr bwMode="auto">
            <a:xfrm>
              <a:off x="6761" y="10865"/>
              <a:ext cx="182" cy="186"/>
            </a:xfrm>
            <a:custGeom>
              <a:avLst/>
              <a:gdLst/>
              <a:ahLst/>
              <a:cxnLst>
                <a:cxn ang="0">
                  <a:pos x="54" y="91"/>
                </a:cxn>
                <a:cxn ang="0">
                  <a:pos x="80" y="88"/>
                </a:cxn>
                <a:cxn ang="0">
                  <a:pos x="102" y="80"/>
                </a:cxn>
                <a:cxn ang="0">
                  <a:pos x="109" y="59"/>
                </a:cxn>
                <a:cxn ang="0">
                  <a:pos x="113" y="37"/>
                </a:cxn>
                <a:cxn ang="0">
                  <a:pos x="102" y="22"/>
                </a:cxn>
                <a:cxn ang="0">
                  <a:pos x="87" y="11"/>
                </a:cxn>
                <a:cxn ang="0">
                  <a:pos x="54" y="11"/>
                </a:cxn>
                <a:cxn ang="0">
                  <a:pos x="87" y="0"/>
                </a:cxn>
                <a:cxn ang="0">
                  <a:pos x="109" y="4"/>
                </a:cxn>
                <a:cxn ang="0">
                  <a:pos x="127" y="11"/>
                </a:cxn>
                <a:cxn ang="0">
                  <a:pos x="138" y="26"/>
                </a:cxn>
                <a:cxn ang="0">
                  <a:pos x="145" y="44"/>
                </a:cxn>
                <a:cxn ang="0">
                  <a:pos x="142" y="62"/>
                </a:cxn>
                <a:cxn ang="0">
                  <a:pos x="131" y="77"/>
                </a:cxn>
                <a:cxn ang="0">
                  <a:pos x="116" y="88"/>
                </a:cxn>
                <a:cxn ang="0">
                  <a:pos x="113" y="110"/>
                </a:cxn>
                <a:cxn ang="0">
                  <a:pos x="131" y="139"/>
                </a:cxn>
                <a:cxn ang="0">
                  <a:pos x="149" y="161"/>
                </a:cxn>
                <a:cxn ang="0">
                  <a:pos x="164" y="171"/>
                </a:cxn>
                <a:cxn ang="0">
                  <a:pos x="182" y="175"/>
                </a:cxn>
                <a:cxn ang="0">
                  <a:pos x="131" y="186"/>
                </a:cxn>
                <a:cxn ang="0">
                  <a:pos x="102" y="142"/>
                </a:cxn>
                <a:cxn ang="0">
                  <a:pos x="54" y="102"/>
                </a:cxn>
                <a:cxn ang="0">
                  <a:pos x="54" y="168"/>
                </a:cxn>
                <a:cxn ang="0">
                  <a:pos x="62" y="175"/>
                </a:cxn>
                <a:cxn ang="0">
                  <a:pos x="69" y="175"/>
                </a:cxn>
                <a:cxn ang="0">
                  <a:pos x="80" y="186"/>
                </a:cxn>
                <a:cxn ang="0">
                  <a:pos x="0" y="175"/>
                </a:cxn>
                <a:cxn ang="0">
                  <a:pos x="14" y="175"/>
                </a:cxn>
                <a:cxn ang="0">
                  <a:pos x="22" y="171"/>
                </a:cxn>
                <a:cxn ang="0">
                  <a:pos x="25" y="164"/>
                </a:cxn>
                <a:cxn ang="0">
                  <a:pos x="25" y="26"/>
                </a:cxn>
                <a:cxn ang="0">
                  <a:pos x="22" y="15"/>
                </a:cxn>
                <a:cxn ang="0">
                  <a:pos x="11" y="11"/>
                </a:cxn>
                <a:cxn ang="0">
                  <a:pos x="0" y="0"/>
                </a:cxn>
              </a:cxnLst>
              <a:rect l="0" t="0" r="r" b="b"/>
              <a:pathLst>
                <a:path w="182" h="186">
                  <a:moveTo>
                    <a:pt x="54" y="11"/>
                  </a:moveTo>
                  <a:lnTo>
                    <a:pt x="54" y="91"/>
                  </a:lnTo>
                  <a:lnTo>
                    <a:pt x="69" y="91"/>
                  </a:lnTo>
                  <a:lnTo>
                    <a:pt x="80" y="88"/>
                  </a:lnTo>
                  <a:lnTo>
                    <a:pt x="91" y="84"/>
                  </a:lnTo>
                  <a:lnTo>
                    <a:pt x="102" y="80"/>
                  </a:lnTo>
                  <a:lnTo>
                    <a:pt x="105" y="70"/>
                  </a:lnTo>
                  <a:lnTo>
                    <a:pt x="109" y="59"/>
                  </a:lnTo>
                  <a:lnTo>
                    <a:pt x="113" y="48"/>
                  </a:lnTo>
                  <a:lnTo>
                    <a:pt x="113" y="37"/>
                  </a:lnTo>
                  <a:lnTo>
                    <a:pt x="109" y="30"/>
                  </a:lnTo>
                  <a:lnTo>
                    <a:pt x="102" y="22"/>
                  </a:lnTo>
                  <a:lnTo>
                    <a:pt x="94" y="15"/>
                  </a:lnTo>
                  <a:lnTo>
                    <a:pt x="87" y="11"/>
                  </a:lnTo>
                  <a:lnTo>
                    <a:pt x="76" y="11"/>
                  </a:lnTo>
                  <a:lnTo>
                    <a:pt x="54" y="11"/>
                  </a:lnTo>
                  <a:close/>
                  <a:moveTo>
                    <a:pt x="0" y="0"/>
                  </a:moveTo>
                  <a:lnTo>
                    <a:pt x="87" y="0"/>
                  </a:lnTo>
                  <a:lnTo>
                    <a:pt x="98" y="0"/>
                  </a:lnTo>
                  <a:lnTo>
                    <a:pt x="109" y="4"/>
                  </a:lnTo>
                  <a:lnTo>
                    <a:pt x="116" y="8"/>
                  </a:lnTo>
                  <a:lnTo>
                    <a:pt x="127" y="11"/>
                  </a:lnTo>
                  <a:lnTo>
                    <a:pt x="134" y="19"/>
                  </a:lnTo>
                  <a:lnTo>
                    <a:pt x="138" y="26"/>
                  </a:lnTo>
                  <a:lnTo>
                    <a:pt x="142" y="33"/>
                  </a:lnTo>
                  <a:lnTo>
                    <a:pt x="145" y="44"/>
                  </a:lnTo>
                  <a:lnTo>
                    <a:pt x="142" y="55"/>
                  </a:lnTo>
                  <a:lnTo>
                    <a:pt x="142" y="62"/>
                  </a:lnTo>
                  <a:lnTo>
                    <a:pt x="138" y="73"/>
                  </a:lnTo>
                  <a:lnTo>
                    <a:pt x="131" y="77"/>
                  </a:lnTo>
                  <a:lnTo>
                    <a:pt x="124" y="84"/>
                  </a:lnTo>
                  <a:lnTo>
                    <a:pt x="116" y="88"/>
                  </a:lnTo>
                  <a:lnTo>
                    <a:pt x="98" y="95"/>
                  </a:lnTo>
                  <a:lnTo>
                    <a:pt x="113" y="110"/>
                  </a:lnTo>
                  <a:lnTo>
                    <a:pt x="124" y="124"/>
                  </a:lnTo>
                  <a:lnTo>
                    <a:pt x="131" y="139"/>
                  </a:lnTo>
                  <a:lnTo>
                    <a:pt x="145" y="153"/>
                  </a:lnTo>
                  <a:lnTo>
                    <a:pt x="149" y="161"/>
                  </a:lnTo>
                  <a:lnTo>
                    <a:pt x="153" y="168"/>
                  </a:lnTo>
                  <a:lnTo>
                    <a:pt x="164" y="171"/>
                  </a:lnTo>
                  <a:lnTo>
                    <a:pt x="171" y="175"/>
                  </a:lnTo>
                  <a:lnTo>
                    <a:pt x="182" y="175"/>
                  </a:lnTo>
                  <a:lnTo>
                    <a:pt x="182" y="186"/>
                  </a:lnTo>
                  <a:lnTo>
                    <a:pt x="131" y="186"/>
                  </a:lnTo>
                  <a:lnTo>
                    <a:pt x="116" y="161"/>
                  </a:lnTo>
                  <a:lnTo>
                    <a:pt x="102" y="142"/>
                  </a:lnTo>
                  <a:lnTo>
                    <a:pt x="73" y="102"/>
                  </a:lnTo>
                  <a:lnTo>
                    <a:pt x="54" y="102"/>
                  </a:lnTo>
                  <a:lnTo>
                    <a:pt x="54" y="161"/>
                  </a:lnTo>
                  <a:lnTo>
                    <a:pt x="54" y="168"/>
                  </a:lnTo>
                  <a:lnTo>
                    <a:pt x="58" y="171"/>
                  </a:lnTo>
                  <a:lnTo>
                    <a:pt x="62" y="175"/>
                  </a:lnTo>
                  <a:lnTo>
                    <a:pt x="65" y="175"/>
                  </a:lnTo>
                  <a:lnTo>
                    <a:pt x="69" y="175"/>
                  </a:lnTo>
                  <a:lnTo>
                    <a:pt x="80" y="175"/>
                  </a:lnTo>
                  <a:lnTo>
                    <a:pt x="80" y="186"/>
                  </a:lnTo>
                  <a:lnTo>
                    <a:pt x="0" y="186"/>
                  </a:lnTo>
                  <a:lnTo>
                    <a:pt x="0" y="175"/>
                  </a:lnTo>
                  <a:lnTo>
                    <a:pt x="11" y="175"/>
                  </a:lnTo>
                  <a:lnTo>
                    <a:pt x="14" y="175"/>
                  </a:lnTo>
                  <a:lnTo>
                    <a:pt x="18" y="175"/>
                  </a:lnTo>
                  <a:lnTo>
                    <a:pt x="22" y="171"/>
                  </a:lnTo>
                  <a:lnTo>
                    <a:pt x="25" y="168"/>
                  </a:lnTo>
                  <a:lnTo>
                    <a:pt x="25" y="164"/>
                  </a:lnTo>
                  <a:lnTo>
                    <a:pt x="25" y="161"/>
                  </a:lnTo>
                  <a:lnTo>
                    <a:pt x="25" y="26"/>
                  </a:lnTo>
                  <a:lnTo>
                    <a:pt x="25" y="19"/>
                  </a:lnTo>
                  <a:lnTo>
                    <a:pt x="22" y="15"/>
                  </a:lnTo>
                  <a:lnTo>
                    <a:pt x="18" y="15"/>
                  </a:lnTo>
                  <a:lnTo>
                    <a:pt x="11" y="11"/>
                  </a:lnTo>
                  <a:lnTo>
                    <a:pt x="0" y="11"/>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89066" name="Freeform 298"/>
            <p:cNvSpPr>
              <a:spLocks noEditPoints="1"/>
            </p:cNvSpPr>
            <p:nvPr/>
          </p:nvSpPr>
          <p:spPr bwMode="auto">
            <a:xfrm>
              <a:off x="6946" y="10920"/>
              <a:ext cx="113" cy="135"/>
            </a:xfrm>
            <a:custGeom>
              <a:avLst/>
              <a:gdLst/>
              <a:ahLst/>
              <a:cxnLst>
                <a:cxn ang="0">
                  <a:pos x="59" y="7"/>
                </a:cxn>
                <a:cxn ang="0">
                  <a:pos x="48" y="11"/>
                </a:cxn>
                <a:cxn ang="0">
                  <a:pos x="40" y="15"/>
                </a:cxn>
                <a:cxn ang="0">
                  <a:pos x="33" y="18"/>
                </a:cxn>
                <a:cxn ang="0">
                  <a:pos x="29" y="29"/>
                </a:cxn>
                <a:cxn ang="0">
                  <a:pos x="26" y="40"/>
                </a:cxn>
                <a:cxn ang="0">
                  <a:pos x="26" y="51"/>
                </a:cxn>
                <a:cxn ang="0">
                  <a:pos x="84" y="51"/>
                </a:cxn>
                <a:cxn ang="0">
                  <a:pos x="84" y="36"/>
                </a:cxn>
                <a:cxn ang="0">
                  <a:pos x="80" y="29"/>
                </a:cxn>
                <a:cxn ang="0">
                  <a:pos x="80" y="22"/>
                </a:cxn>
                <a:cxn ang="0">
                  <a:pos x="77" y="18"/>
                </a:cxn>
                <a:cxn ang="0">
                  <a:pos x="70" y="11"/>
                </a:cxn>
                <a:cxn ang="0">
                  <a:pos x="66" y="11"/>
                </a:cxn>
                <a:cxn ang="0">
                  <a:pos x="59" y="7"/>
                </a:cxn>
                <a:cxn ang="0">
                  <a:pos x="59" y="0"/>
                </a:cxn>
                <a:cxn ang="0">
                  <a:pos x="70" y="0"/>
                </a:cxn>
                <a:cxn ang="0">
                  <a:pos x="80" y="4"/>
                </a:cxn>
                <a:cxn ang="0">
                  <a:pos x="91" y="7"/>
                </a:cxn>
                <a:cxn ang="0">
                  <a:pos x="99" y="15"/>
                </a:cxn>
                <a:cxn ang="0">
                  <a:pos x="102" y="22"/>
                </a:cxn>
                <a:cxn ang="0">
                  <a:pos x="106" y="33"/>
                </a:cxn>
                <a:cxn ang="0">
                  <a:pos x="110" y="44"/>
                </a:cxn>
                <a:cxn ang="0">
                  <a:pos x="110" y="55"/>
                </a:cxn>
                <a:cxn ang="0">
                  <a:pos x="110" y="62"/>
                </a:cxn>
                <a:cxn ang="0">
                  <a:pos x="26" y="62"/>
                </a:cxn>
                <a:cxn ang="0">
                  <a:pos x="26" y="73"/>
                </a:cxn>
                <a:cxn ang="0">
                  <a:pos x="26" y="84"/>
                </a:cxn>
                <a:cxn ang="0">
                  <a:pos x="29" y="95"/>
                </a:cxn>
                <a:cxn ang="0">
                  <a:pos x="33" y="102"/>
                </a:cxn>
                <a:cxn ang="0">
                  <a:pos x="40" y="109"/>
                </a:cxn>
                <a:cxn ang="0">
                  <a:pos x="48" y="116"/>
                </a:cxn>
                <a:cxn ang="0">
                  <a:pos x="59" y="120"/>
                </a:cxn>
                <a:cxn ang="0">
                  <a:pos x="66" y="120"/>
                </a:cxn>
                <a:cxn ang="0">
                  <a:pos x="77" y="120"/>
                </a:cxn>
                <a:cxn ang="0">
                  <a:pos x="88" y="113"/>
                </a:cxn>
                <a:cxn ang="0">
                  <a:pos x="95" y="106"/>
                </a:cxn>
                <a:cxn ang="0">
                  <a:pos x="102" y="95"/>
                </a:cxn>
                <a:cxn ang="0">
                  <a:pos x="113" y="102"/>
                </a:cxn>
                <a:cxn ang="0">
                  <a:pos x="102" y="113"/>
                </a:cxn>
                <a:cxn ang="0">
                  <a:pos x="91" y="124"/>
                </a:cxn>
                <a:cxn ang="0">
                  <a:pos x="77" y="131"/>
                </a:cxn>
                <a:cxn ang="0">
                  <a:pos x="59" y="135"/>
                </a:cxn>
                <a:cxn ang="0">
                  <a:pos x="44" y="131"/>
                </a:cxn>
                <a:cxn ang="0">
                  <a:pos x="33" y="127"/>
                </a:cxn>
                <a:cxn ang="0">
                  <a:pos x="22" y="124"/>
                </a:cxn>
                <a:cxn ang="0">
                  <a:pos x="15" y="113"/>
                </a:cxn>
                <a:cxn ang="0">
                  <a:pos x="8" y="102"/>
                </a:cxn>
                <a:cxn ang="0">
                  <a:pos x="4" y="91"/>
                </a:cxn>
                <a:cxn ang="0">
                  <a:pos x="0" y="80"/>
                </a:cxn>
                <a:cxn ang="0">
                  <a:pos x="0" y="66"/>
                </a:cxn>
                <a:cxn ang="0">
                  <a:pos x="0" y="55"/>
                </a:cxn>
                <a:cxn ang="0">
                  <a:pos x="4" y="40"/>
                </a:cxn>
                <a:cxn ang="0">
                  <a:pos x="8" y="29"/>
                </a:cxn>
                <a:cxn ang="0">
                  <a:pos x="15" y="18"/>
                </a:cxn>
                <a:cxn ang="0">
                  <a:pos x="22" y="11"/>
                </a:cxn>
                <a:cxn ang="0">
                  <a:pos x="33" y="4"/>
                </a:cxn>
                <a:cxn ang="0">
                  <a:pos x="44" y="0"/>
                </a:cxn>
                <a:cxn ang="0">
                  <a:pos x="59" y="0"/>
                </a:cxn>
              </a:cxnLst>
              <a:rect l="0" t="0" r="r" b="b"/>
              <a:pathLst>
                <a:path w="113" h="135">
                  <a:moveTo>
                    <a:pt x="59" y="7"/>
                  </a:moveTo>
                  <a:lnTo>
                    <a:pt x="48" y="11"/>
                  </a:lnTo>
                  <a:lnTo>
                    <a:pt x="40" y="15"/>
                  </a:lnTo>
                  <a:lnTo>
                    <a:pt x="33" y="18"/>
                  </a:lnTo>
                  <a:lnTo>
                    <a:pt x="29" y="29"/>
                  </a:lnTo>
                  <a:lnTo>
                    <a:pt x="26" y="40"/>
                  </a:lnTo>
                  <a:lnTo>
                    <a:pt x="26" y="51"/>
                  </a:lnTo>
                  <a:lnTo>
                    <a:pt x="84" y="51"/>
                  </a:lnTo>
                  <a:lnTo>
                    <a:pt x="84" y="36"/>
                  </a:lnTo>
                  <a:lnTo>
                    <a:pt x="80" y="29"/>
                  </a:lnTo>
                  <a:lnTo>
                    <a:pt x="80" y="22"/>
                  </a:lnTo>
                  <a:lnTo>
                    <a:pt x="77" y="18"/>
                  </a:lnTo>
                  <a:lnTo>
                    <a:pt x="70" y="11"/>
                  </a:lnTo>
                  <a:lnTo>
                    <a:pt x="66" y="11"/>
                  </a:lnTo>
                  <a:lnTo>
                    <a:pt x="59" y="7"/>
                  </a:lnTo>
                  <a:close/>
                  <a:moveTo>
                    <a:pt x="59" y="0"/>
                  </a:moveTo>
                  <a:lnTo>
                    <a:pt x="70" y="0"/>
                  </a:lnTo>
                  <a:lnTo>
                    <a:pt x="80" y="4"/>
                  </a:lnTo>
                  <a:lnTo>
                    <a:pt x="91" y="7"/>
                  </a:lnTo>
                  <a:lnTo>
                    <a:pt x="99" y="15"/>
                  </a:lnTo>
                  <a:lnTo>
                    <a:pt x="102" y="22"/>
                  </a:lnTo>
                  <a:lnTo>
                    <a:pt x="106" y="33"/>
                  </a:lnTo>
                  <a:lnTo>
                    <a:pt x="110" y="44"/>
                  </a:lnTo>
                  <a:lnTo>
                    <a:pt x="110" y="55"/>
                  </a:lnTo>
                  <a:lnTo>
                    <a:pt x="110" y="62"/>
                  </a:lnTo>
                  <a:lnTo>
                    <a:pt x="26" y="62"/>
                  </a:lnTo>
                  <a:lnTo>
                    <a:pt x="26" y="73"/>
                  </a:lnTo>
                  <a:lnTo>
                    <a:pt x="26" y="84"/>
                  </a:lnTo>
                  <a:lnTo>
                    <a:pt x="29" y="95"/>
                  </a:lnTo>
                  <a:lnTo>
                    <a:pt x="33" y="102"/>
                  </a:lnTo>
                  <a:lnTo>
                    <a:pt x="40" y="109"/>
                  </a:lnTo>
                  <a:lnTo>
                    <a:pt x="48" y="116"/>
                  </a:lnTo>
                  <a:lnTo>
                    <a:pt x="59" y="120"/>
                  </a:lnTo>
                  <a:lnTo>
                    <a:pt x="66" y="120"/>
                  </a:lnTo>
                  <a:lnTo>
                    <a:pt x="77" y="120"/>
                  </a:lnTo>
                  <a:lnTo>
                    <a:pt x="88" y="113"/>
                  </a:lnTo>
                  <a:lnTo>
                    <a:pt x="95" y="106"/>
                  </a:lnTo>
                  <a:lnTo>
                    <a:pt x="102" y="95"/>
                  </a:lnTo>
                  <a:lnTo>
                    <a:pt x="113" y="102"/>
                  </a:lnTo>
                  <a:lnTo>
                    <a:pt x="102" y="113"/>
                  </a:lnTo>
                  <a:lnTo>
                    <a:pt x="91" y="124"/>
                  </a:lnTo>
                  <a:lnTo>
                    <a:pt x="77" y="131"/>
                  </a:lnTo>
                  <a:lnTo>
                    <a:pt x="59" y="135"/>
                  </a:lnTo>
                  <a:lnTo>
                    <a:pt x="44" y="131"/>
                  </a:lnTo>
                  <a:lnTo>
                    <a:pt x="33" y="127"/>
                  </a:lnTo>
                  <a:lnTo>
                    <a:pt x="22" y="124"/>
                  </a:lnTo>
                  <a:lnTo>
                    <a:pt x="15" y="113"/>
                  </a:lnTo>
                  <a:lnTo>
                    <a:pt x="8" y="102"/>
                  </a:lnTo>
                  <a:lnTo>
                    <a:pt x="4" y="91"/>
                  </a:lnTo>
                  <a:lnTo>
                    <a:pt x="0" y="80"/>
                  </a:lnTo>
                  <a:lnTo>
                    <a:pt x="0" y="66"/>
                  </a:lnTo>
                  <a:lnTo>
                    <a:pt x="0" y="55"/>
                  </a:lnTo>
                  <a:lnTo>
                    <a:pt x="4" y="40"/>
                  </a:lnTo>
                  <a:lnTo>
                    <a:pt x="8" y="29"/>
                  </a:lnTo>
                  <a:lnTo>
                    <a:pt x="15" y="18"/>
                  </a:lnTo>
                  <a:lnTo>
                    <a:pt x="22" y="11"/>
                  </a:lnTo>
                  <a:lnTo>
                    <a:pt x="33" y="4"/>
                  </a:lnTo>
                  <a:lnTo>
                    <a:pt x="44" y="0"/>
                  </a:lnTo>
                  <a:lnTo>
                    <a:pt x="59"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89067" name="Freeform 299"/>
            <p:cNvSpPr>
              <a:spLocks/>
            </p:cNvSpPr>
            <p:nvPr/>
          </p:nvSpPr>
          <p:spPr bwMode="auto">
            <a:xfrm>
              <a:off x="7074" y="10920"/>
              <a:ext cx="109" cy="135"/>
            </a:xfrm>
            <a:custGeom>
              <a:avLst/>
              <a:gdLst/>
              <a:ahLst/>
              <a:cxnLst>
                <a:cxn ang="0">
                  <a:pos x="62" y="0"/>
                </a:cxn>
                <a:cxn ang="0">
                  <a:pos x="72" y="0"/>
                </a:cxn>
                <a:cxn ang="0">
                  <a:pos x="83" y="4"/>
                </a:cxn>
                <a:cxn ang="0">
                  <a:pos x="91" y="7"/>
                </a:cxn>
                <a:cxn ang="0">
                  <a:pos x="98" y="15"/>
                </a:cxn>
                <a:cxn ang="0">
                  <a:pos x="102" y="22"/>
                </a:cxn>
                <a:cxn ang="0">
                  <a:pos x="102" y="33"/>
                </a:cxn>
                <a:cxn ang="0">
                  <a:pos x="102" y="40"/>
                </a:cxn>
                <a:cxn ang="0">
                  <a:pos x="98" y="44"/>
                </a:cxn>
                <a:cxn ang="0">
                  <a:pos x="94" y="47"/>
                </a:cxn>
                <a:cxn ang="0">
                  <a:pos x="91" y="47"/>
                </a:cxn>
                <a:cxn ang="0">
                  <a:pos x="83" y="47"/>
                </a:cxn>
                <a:cxn ang="0">
                  <a:pos x="76" y="44"/>
                </a:cxn>
                <a:cxn ang="0">
                  <a:pos x="76" y="40"/>
                </a:cxn>
                <a:cxn ang="0">
                  <a:pos x="72" y="36"/>
                </a:cxn>
                <a:cxn ang="0">
                  <a:pos x="76" y="25"/>
                </a:cxn>
                <a:cxn ang="0">
                  <a:pos x="76" y="18"/>
                </a:cxn>
                <a:cxn ang="0">
                  <a:pos x="76" y="15"/>
                </a:cxn>
                <a:cxn ang="0">
                  <a:pos x="72" y="11"/>
                </a:cxn>
                <a:cxn ang="0">
                  <a:pos x="69" y="11"/>
                </a:cxn>
                <a:cxn ang="0">
                  <a:pos x="62" y="7"/>
                </a:cxn>
                <a:cxn ang="0">
                  <a:pos x="47" y="11"/>
                </a:cxn>
                <a:cxn ang="0">
                  <a:pos x="43" y="15"/>
                </a:cxn>
                <a:cxn ang="0">
                  <a:pos x="36" y="22"/>
                </a:cxn>
                <a:cxn ang="0">
                  <a:pos x="32" y="29"/>
                </a:cxn>
                <a:cxn ang="0">
                  <a:pos x="29" y="40"/>
                </a:cxn>
                <a:cxn ang="0">
                  <a:pos x="29" y="51"/>
                </a:cxn>
                <a:cxn ang="0">
                  <a:pos x="25" y="66"/>
                </a:cxn>
                <a:cxn ang="0">
                  <a:pos x="29" y="80"/>
                </a:cxn>
                <a:cxn ang="0">
                  <a:pos x="32" y="95"/>
                </a:cxn>
                <a:cxn ang="0">
                  <a:pos x="36" y="106"/>
                </a:cxn>
                <a:cxn ang="0">
                  <a:pos x="43" y="113"/>
                </a:cxn>
                <a:cxn ang="0">
                  <a:pos x="54" y="116"/>
                </a:cxn>
                <a:cxn ang="0">
                  <a:pos x="65" y="120"/>
                </a:cxn>
                <a:cxn ang="0">
                  <a:pos x="76" y="116"/>
                </a:cxn>
                <a:cxn ang="0">
                  <a:pos x="87" y="113"/>
                </a:cxn>
                <a:cxn ang="0">
                  <a:pos x="94" y="106"/>
                </a:cxn>
                <a:cxn ang="0">
                  <a:pos x="102" y="95"/>
                </a:cxn>
                <a:cxn ang="0">
                  <a:pos x="109" y="102"/>
                </a:cxn>
                <a:cxn ang="0">
                  <a:pos x="102" y="113"/>
                </a:cxn>
                <a:cxn ang="0">
                  <a:pos x="87" y="124"/>
                </a:cxn>
                <a:cxn ang="0">
                  <a:pos x="72" y="131"/>
                </a:cxn>
                <a:cxn ang="0">
                  <a:pos x="58" y="135"/>
                </a:cxn>
                <a:cxn ang="0">
                  <a:pos x="40" y="131"/>
                </a:cxn>
                <a:cxn ang="0">
                  <a:pos x="25" y="127"/>
                </a:cxn>
                <a:cxn ang="0">
                  <a:pos x="14" y="116"/>
                </a:cxn>
                <a:cxn ang="0">
                  <a:pos x="7" y="102"/>
                </a:cxn>
                <a:cxn ang="0">
                  <a:pos x="0" y="84"/>
                </a:cxn>
                <a:cxn ang="0">
                  <a:pos x="0" y="66"/>
                </a:cxn>
                <a:cxn ang="0">
                  <a:pos x="0" y="55"/>
                </a:cxn>
                <a:cxn ang="0">
                  <a:pos x="3" y="40"/>
                </a:cxn>
                <a:cxn ang="0">
                  <a:pos x="11" y="29"/>
                </a:cxn>
                <a:cxn ang="0">
                  <a:pos x="14" y="18"/>
                </a:cxn>
                <a:cxn ang="0">
                  <a:pos x="25" y="11"/>
                </a:cxn>
                <a:cxn ang="0">
                  <a:pos x="36" y="4"/>
                </a:cxn>
                <a:cxn ang="0">
                  <a:pos x="47" y="0"/>
                </a:cxn>
                <a:cxn ang="0">
                  <a:pos x="62" y="0"/>
                </a:cxn>
              </a:cxnLst>
              <a:rect l="0" t="0" r="r" b="b"/>
              <a:pathLst>
                <a:path w="109" h="135">
                  <a:moveTo>
                    <a:pt x="62" y="0"/>
                  </a:moveTo>
                  <a:lnTo>
                    <a:pt x="72" y="0"/>
                  </a:lnTo>
                  <a:lnTo>
                    <a:pt x="83" y="4"/>
                  </a:lnTo>
                  <a:lnTo>
                    <a:pt x="91" y="7"/>
                  </a:lnTo>
                  <a:lnTo>
                    <a:pt x="98" y="15"/>
                  </a:lnTo>
                  <a:lnTo>
                    <a:pt x="102" y="22"/>
                  </a:lnTo>
                  <a:lnTo>
                    <a:pt x="102" y="33"/>
                  </a:lnTo>
                  <a:lnTo>
                    <a:pt x="102" y="40"/>
                  </a:lnTo>
                  <a:lnTo>
                    <a:pt x="98" y="44"/>
                  </a:lnTo>
                  <a:lnTo>
                    <a:pt x="94" y="47"/>
                  </a:lnTo>
                  <a:lnTo>
                    <a:pt x="91" y="47"/>
                  </a:lnTo>
                  <a:lnTo>
                    <a:pt x="83" y="47"/>
                  </a:lnTo>
                  <a:lnTo>
                    <a:pt x="76" y="44"/>
                  </a:lnTo>
                  <a:lnTo>
                    <a:pt x="76" y="40"/>
                  </a:lnTo>
                  <a:lnTo>
                    <a:pt x="72" y="36"/>
                  </a:lnTo>
                  <a:lnTo>
                    <a:pt x="76" y="25"/>
                  </a:lnTo>
                  <a:lnTo>
                    <a:pt x="76" y="18"/>
                  </a:lnTo>
                  <a:lnTo>
                    <a:pt x="76" y="15"/>
                  </a:lnTo>
                  <a:lnTo>
                    <a:pt x="72" y="11"/>
                  </a:lnTo>
                  <a:lnTo>
                    <a:pt x="69" y="11"/>
                  </a:lnTo>
                  <a:lnTo>
                    <a:pt x="62" y="7"/>
                  </a:lnTo>
                  <a:lnTo>
                    <a:pt x="47" y="11"/>
                  </a:lnTo>
                  <a:lnTo>
                    <a:pt x="43" y="15"/>
                  </a:lnTo>
                  <a:lnTo>
                    <a:pt x="36" y="22"/>
                  </a:lnTo>
                  <a:lnTo>
                    <a:pt x="32" y="29"/>
                  </a:lnTo>
                  <a:lnTo>
                    <a:pt x="29" y="40"/>
                  </a:lnTo>
                  <a:lnTo>
                    <a:pt x="29" y="51"/>
                  </a:lnTo>
                  <a:lnTo>
                    <a:pt x="25" y="66"/>
                  </a:lnTo>
                  <a:lnTo>
                    <a:pt x="29" y="80"/>
                  </a:lnTo>
                  <a:lnTo>
                    <a:pt x="32" y="95"/>
                  </a:lnTo>
                  <a:lnTo>
                    <a:pt x="36" y="106"/>
                  </a:lnTo>
                  <a:lnTo>
                    <a:pt x="43" y="113"/>
                  </a:lnTo>
                  <a:lnTo>
                    <a:pt x="54" y="116"/>
                  </a:lnTo>
                  <a:lnTo>
                    <a:pt x="65" y="120"/>
                  </a:lnTo>
                  <a:lnTo>
                    <a:pt x="76" y="116"/>
                  </a:lnTo>
                  <a:lnTo>
                    <a:pt x="87" y="113"/>
                  </a:lnTo>
                  <a:lnTo>
                    <a:pt x="94" y="106"/>
                  </a:lnTo>
                  <a:lnTo>
                    <a:pt x="102" y="95"/>
                  </a:lnTo>
                  <a:lnTo>
                    <a:pt x="109" y="102"/>
                  </a:lnTo>
                  <a:lnTo>
                    <a:pt x="102" y="113"/>
                  </a:lnTo>
                  <a:lnTo>
                    <a:pt x="87" y="124"/>
                  </a:lnTo>
                  <a:lnTo>
                    <a:pt x="72" y="131"/>
                  </a:lnTo>
                  <a:lnTo>
                    <a:pt x="58" y="135"/>
                  </a:lnTo>
                  <a:lnTo>
                    <a:pt x="40" y="131"/>
                  </a:lnTo>
                  <a:lnTo>
                    <a:pt x="25" y="127"/>
                  </a:lnTo>
                  <a:lnTo>
                    <a:pt x="14" y="116"/>
                  </a:lnTo>
                  <a:lnTo>
                    <a:pt x="7" y="102"/>
                  </a:lnTo>
                  <a:lnTo>
                    <a:pt x="0" y="84"/>
                  </a:lnTo>
                  <a:lnTo>
                    <a:pt x="0" y="66"/>
                  </a:lnTo>
                  <a:lnTo>
                    <a:pt x="0" y="55"/>
                  </a:lnTo>
                  <a:lnTo>
                    <a:pt x="3" y="40"/>
                  </a:lnTo>
                  <a:lnTo>
                    <a:pt x="11" y="29"/>
                  </a:lnTo>
                  <a:lnTo>
                    <a:pt x="14" y="18"/>
                  </a:lnTo>
                  <a:lnTo>
                    <a:pt x="25" y="11"/>
                  </a:lnTo>
                  <a:lnTo>
                    <a:pt x="36" y="4"/>
                  </a:lnTo>
                  <a:lnTo>
                    <a:pt x="47" y="0"/>
                  </a:lnTo>
                  <a:lnTo>
                    <a:pt x="62"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89068" name="Freeform 300"/>
            <p:cNvSpPr>
              <a:spLocks/>
            </p:cNvSpPr>
            <p:nvPr/>
          </p:nvSpPr>
          <p:spPr bwMode="auto">
            <a:xfrm>
              <a:off x="7186" y="10884"/>
              <a:ext cx="88" cy="171"/>
            </a:xfrm>
            <a:custGeom>
              <a:avLst/>
              <a:gdLst/>
              <a:ahLst/>
              <a:cxnLst>
                <a:cxn ang="0">
                  <a:pos x="22" y="0"/>
                </a:cxn>
                <a:cxn ang="0">
                  <a:pos x="48" y="0"/>
                </a:cxn>
                <a:cxn ang="0">
                  <a:pos x="48" y="40"/>
                </a:cxn>
                <a:cxn ang="0">
                  <a:pos x="84" y="40"/>
                </a:cxn>
                <a:cxn ang="0">
                  <a:pos x="84" y="51"/>
                </a:cxn>
                <a:cxn ang="0">
                  <a:pos x="48" y="51"/>
                </a:cxn>
                <a:cxn ang="0">
                  <a:pos x="48" y="123"/>
                </a:cxn>
                <a:cxn ang="0">
                  <a:pos x="48" y="138"/>
                </a:cxn>
                <a:cxn ang="0">
                  <a:pos x="51" y="145"/>
                </a:cxn>
                <a:cxn ang="0">
                  <a:pos x="55" y="149"/>
                </a:cxn>
                <a:cxn ang="0">
                  <a:pos x="59" y="152"/>
                </a:cxn>
                <a:cxn ang="0">
                  <a:pos x="62" y="152"/>
                </a:cxn>
                <a:cxn ang="0">
                  <a:pos x="70" y="152"/>
                </a:cxn>
                <a:cxn ang="0">
                  <a:pos x="73" y="152"/>
                </a:cxn>
                <a:cxn ang="0">
                  <a:pos x="77" y="152"/>
                </a:cxn>
                <a:cxn ang="0">
                  <a:pos x="84" y="152"/>
                </a:cxn>
                <a:cxn ang="0">
                  <a:pos x="88" y="152"/>
                </a:cxn>
                <a:cxn ang="0">
                  <a:pos x="88" y="160"/>
                </a:cxn>
                <a:cxn ang="0">
                  <a:pos x="70" y="167"/>
                </a:cxn>
                <a:cxn ang="0">
                  <a:pos x="62" y="167"/>
                </a:cxn>
                <a:cxn ang="0">
                  <a:pos x="51" y="171"/>
                </a:cxn>
                <a:cxn ang="0">
                  <a:pos x="44" y="167"/>
                </a:cxn>
                <a:cxn ang="0">
                  <a:pos x="37" y="167"/>
                </a:cxn>
                <a:cxn ang="0">
                  <a:pos x="30" y="160"/>
                </a:cxn>
                <a:cxn ang="0">
                  <a:pos x="26" y="152"/>
                </a:cxn>
                <a:cxn ang="0">
                  <a:pos x="22" y="138"/>
                </a:cxn>
                <a:cxn ang="0">
                  <a:pos x="22" y="51"/>
                </a:cxn>
                <a:cxn ang="0">
                  <a:pos x="0" y="51"/>
                </a:cxn>
                <a:cxn ang="0">
                  <a:pos x="0" y="40"/>
                </a:cxn>
                <a:cxn ang="0">
                  <a:pos x="22" y="40"/>
                </a:cxn>
                <a:cxn ang="0">
                  <a:pos x="22" y="0"/>
                </a:cxn>
              </a:cxnLst>
              <a:rect l="0" t="0" r="r" b="b"/>
              <a:pathLst>
                <a:path w="88" h="171">
                  <a:moveTo>
                    <a:pt x="22" y="0"/>
                  </a:moveTo>
                  <a:lnTo>
                    <a:pt x="48" y="0"/>
                  </a:lnTo>
                  <a:lnTo>
                    <a:pt x="48" y="40"/>
                  </a:lnTo>
                  <a:lnTo>
                    <a:pt x="84" y="40"/>
                  </a:lnTo>
                  <a:lnTo>
                    <a:pt x="84" y="51"/>
                  </a:lnTo>
                  <a:lnTo>
                    <a:pt x="48" y="51"/>
                  </a:lnTo>
                  <a:lnTo>
                    <a:pt x="48" y="123"/>
                  </a:lnTo>
                  <a:lnTo>
                    <a:pt x="48" y="138"/>
                  </a:lnTo>
                  <a:lnTo>
                    <a:pt x="51" y="145"/>
                  </a:lnTo>
                  <a:lnTo>
                    <a:pt x="55" y="149"/>
                  </a:lnTo>
                  <a:lnTo>
                    <a:pt x="59" y="152"/>
                  </a:lnTo>
                  <a:lnTo>
                    <a:pt x="62" y="152"/>
                  </a:lnTo>
                  <a:lnTo>
                    <a:pt x="70" y="152"/>
                  </a:lnTo>
                  <a:lnTo>
                    <a:pt x="73" y="152"/>
                  </a:lnTo>
                  <a:lnTo>
                    <a:pt x="77" y="152"/>
                  </a:lnTo>
                  <a:lnTo>
                    <a:pt x="84" y="152"/>
                  </a:lnTo>
                  <a:lnTo>
                    <a:pt x="88" y="152"/>
                  </a:lnTo>
                  <a:lnTo>
                    <a:pt x="88" y="160"/>
                  </a:lnTo>
                  <a:lnTo>
                    <a:pt x="70" y="167"/>
                  </a:lnTo>
                  <a:lnTo>
                    <a:pt x="62" y="167"/>
                  </a:lnTo>
                  <a:lnTo>
                    <a:pt x="51" y="171"/>
                  </a:lnTo>
                  <a:lnTo>
                    <a:pt x="44" y="167"/>
                  </a:lnTo>
                  <a:lnTo>
                    <a:pt x="37" y="167"/>
                  </a:lnTo>
                  <a:lnTo>
                    <a:pt x="30" y="160"/>
                  </a:lnTo>
                  <a:lnTo>
                    <a:pt x="26" y="152"/>
                  </a:lnTo>
                  <a:lnTo>
                    <a:pt x="22" y="138"/>
                  </a:lnTo>
                  <a:lnTo>
                    <a:pt x="22" y="51"/>
                  </a:lnTo>
                  <a:lnTo>
                    <a:pt x="0" y="51"/>
                  </a:lnTo>
                  <a:lnTo>
                    <a:pt x="0" y="40"/>
                  </a:lnTo>
                  <a:lnTo>
                    <a:pt x="22" y="40"/>
                  </a:lnTo>
                  <a:lnTo>
                    <a:pt x="22"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89069" name="Freeform 301"/>
            <p:cNvSpPr>
              <a:spLocks/>
            </p:cNvSpPr>
            <p:nvPr/>
          </p:nvSpPr>
          <p:spPr bwMode="auto">
            <a:xfrm>
              <a:off x="7281" y="10920"/>
              <a:ext cx="142" cy="135"/>
            </a:xfrm>
            <a:custGeom>
              <a:avLst/>
              <a:gdLst/>
              <a:ahLst/>
              <a:cxnLst>
                <a:cxn ang="0">
                  <a:pos x="44" y="0"/>
                </a:cxn>
                <a:cxn ang="0">
                  <a:pos x="44" y="4"/>
                </a:cxn>
                <a:cxn ang="0">
                  <a:pos x="44" y="91"/>
                </a:cxn>
                <a:cxn ang="0">
                  <a:pos x="47" y="106"/>
                </a:cxn>
                <a:cxn ang="0">
                  <a:pos x="51" y="113"/>
                </a:cxn>
                <a:cxn ang="0">
                  <a:pos x="58" y="116"/>
                </a:cxn>
                <a:cxn ang="0">
                  <a:pos x="65" y="120"/>
                </a:cxn>
                <a:cxn ang="0">
                  <a:pos x="73" y="120"/>
                </a:cxn>
                <a:cxn ang="0">
                  <a:pos x="80" y="116"/>
                </a:cxn>
                <a:cxn ang="0">
                  <a:pos x="87" y="113"/>
                </a:cxn>
                <a:cxn ang="0">
                  <a:pos x="95" y="106"/>
                </a:cxn>
                <a:cxn ang="0">
                  <a:pos x="98" y="102"/>
                </a:cxn>
                <a:cxn ang="0">
                  <a:pos x="98" y="29"/>
                </a:cxn>
                <a:cxn ang="0">
                  <a:pos x="95" y="22"/>
                </a:cxn>
                <a:cxn ang="0">
                  <a:pos x="91" y="15"/>
                </a:cxn>
                <a:cxn ang="0">
                  <a:pos x="84" y="15"/>
                </a:cxn>
                <a:cxn ang="0">
                  <a:pos x="73" y="11"/>
                </a:cxn>
                <a:cxn ang="0">
                  <a:pos x="73" y="4"/>
                </a:cxn>
                <a:cxn ang="0">
                  <a:pos x="120" y="0"/>
                </a:cxn>
                <a:cxn ang="0">
                  <a:pos x="124" y="4"/>
                </a:cxn>
                <a:cxn ang="0">
                  <a:pos x="124" y="106"/>
                </a:cxn>
                <a:cxn ang="0">
                  <a:pos x="124" y="113"/>
                </a:cxn>
                <a:cxn ang="0">
                  <a:pos x="131" y="116"/>
                </a:cxn>
                <a:cxn ang="0">
                  <a:pos x="135" y="120"/>
                </a:cxn>
                <a:cxn ang="0">
                  <a:pos x="142" y="120"/>
                </a:cxn>
                <a:cxn ang="0">
                  <a:pos x="142" y="127"/>
                </a:cxn>
                <a:cxn ang="0">
                  <a:pos x="102" y="131"/>
                </a:cxn>
                <a:cxn ang="0">
                  <a:pos x="98" y="127"/>
                </a:cxn>
                <a:cxn ang="0">
                  <a:pos x="98" y="113"/>
                </a:cxn>
                <a:cxn ang="0">
                  <a:pos x="98" y="113"/>
                </a:cxn>
                <a:cxn ang="0">
                  <a:pos x="91" y="120"/>
                </a:cxn>
                <a:cxn ang="0">
                  <a:pos x="80" y="127"/>
                </a:cxn>
                <a:cxn ang="0">
                  <a:pos x="69" y="131"/>
                </a:cxn>
                <a:cxn ang="0">
                  <a:pos x="65" y="135"/>
                </a:cxn>
                <a:cxn ang="0">
                  <a:pos x="55" y="135"/>
                </a:cxn>
                <a:cxn ang="0">
                  <a:pos x="44" y="131"/>
                </a:cxn>
                <a:cxn ang="0">
                  <a:pos x="36" y="127"/>
                </a:cxn>
                <a:cxn ang="0">
                  <a:pos x="29" y="124"/>
                </a:cxn>
                <a:cxn ang="0">
                  <a:pos x="25" y="113"/>
                </a:cxn>
                <a:cxn ang="0">
                  <a:pos x="22" y="102"/>
                </a:cxn>
                <a:cxn ang="0">
                  <a:pos x="22" y="91"/>
                </a:cxn>
                <a:cxn ang="0">
                  <a:pos x="22" y="29"/>
                </a:cxn>
                <a:cxn ang="0">
                  <a:pos x="18" y="22"/>
                </a:cxn>
                <a:cxn ang="0">
                  <a:pos x="15" y="15"/>
                </a:cxn>
                <a:cxn ang="0">
                  <a:pos x="7" y="15"/>
                </a:cxn>
                <a:cxn ang="0">
                  <a:pos x="0" y="11"/>
                </a:cxn>
                <a:cxn ang="0">
                  <a:pos x="0" y="4"/>
                </a:cxn>
                <a:cxn ang="0">
                  <a:pos x="44" y="0"/>
                </a:cxn>
              </a:cxnLst>
              <a:rect l="0" t="0" r="r" b="b"/>
              <a:pathLst>
                <a:path w="142" h="135">
                  <a:moveTo>
                    <a:pt x="44" y="0"/>
                  </a:moveTo>
                  <a:lnTo>
                    <a:pt x="44" y="4"/>
                  </a:lnTo>
                  <a:lnTo>
                    <a:pt x="44" y="91"/>
                  </a:lnTo>
                  <a:lnTo>
                    <a:pt x="47" y="106"/>
                  </a:lnTo>
                  <a:lnTo>
                    <a:pt x="51" y="113"/>
                  </a:lnTo>
                  <a:lnTo>
                    <a:pt x="58" y="116"/>
                  </a:lnTo>
                  <a:lnTo>
                    <a:pt x="65" y="120"/>
                  </a:lnTo>
                  <a:lnTo>
                    <a:pt x="73" y="120"/>
                  </a:lnTo>
                  <a:lnTo>
                    <a:pt x="80" y="116"/>
                  </a:lnTo>
                  <a:lnTo>
                    <a:pt x="87" y="113"/>
                  </a:lnTo>
                  <a:lnTo>
                    <a:pt x="95" y="106"/>
                  </a:lnTo>
                  <a:lnTo>
                    <a:pt x="98" y="102"/>
                  </a:lnTo>
                  <a:lnTo>
                    <a:pt x="98" y="29"/>
                  </a:lnTo>
                  <a:lnTo>
                    <a:pt x="95" y="22"/>
                  </a:lnTo>
                  <a:lnTo>
                    <a:pt x="91" y="15"/>
                  </a:lnTo>
                  <a:lnTo>
                    <a:pt x="84" y="15"/>
                  </a:lnTo>
                  <a:lnTo>
                    <a:pt x="73" y="11"/>
                  </a:lnTo>
                  <a:lnTo>
                    <a:pt x="73" y="4"/>
                  </a:lnTo>
                  <a:lnTo>
                    <a:pt x="120" y="0"/>
                  </a:lnTo>
                  <a:lnTo>
                    <a:pt x="124" y="4"/>
                  </a:lnTo>
                  <a:lnTo>
                    <a:pt x="124" y="106"/>
                  </a:lnTo>
                  <a:lnTo>
                    <a:pt x="124" y="113"/>
                  </a:lnTo>
                  <a:lnTo>
                    <a:pt x="131" y="116"/>
                  </a:lnTo>
                  <a:lnTo>
                    <a:pt x="135" y="120"/>
                  </a:lnTo>
                  <a:lnTo>
                    <a:pt x="142" y="120"/>
                  </a:lnTo>
                  <a:lnTo>
                    <a:pt x="142" y="127"/>
                  </a:lnTo>
                  <a:lnTo>
                    <a:pt x="102" y="131"/>
                  </a:lnTo>
                  <a:lnTo>
                    <a:pt x="98" y="127"/>
                  </a:lnTo>
                  <a:lnTo>
                    <a:pt x="98" y="113"/>
                  </a:lnTo>
                  <a:lnTo>
                    <a:pt x="98" y="113"/>
                  </a:lnTo>
                  <a:lnTo>
                    <a:pt x="91" y="120"/>
                  </a:lnTo>
                  <a:lnTo>
                    <a:pt x="80" y="127"/>
                  </a:lnTo>
                  <a:lnTo>
                    <a:pt x="69" y="131"/>
                  </a:lnTo>
                  <a:lnTo>
                    <a:pt x="65" y="135"/>
                  </a:lnTo>
                  <a:lnTo>
                    <a:pt x="55" y="135"/>
                  </a:lnTo>
                  <a:lnTo>
                    <a:pt x="44" y="131"/>
                  </a:lnTo>
                  <a:lnTo>
                    <a:pt x="36" y="127"/>
                  </a:lnTo>
                  <a:lnTo>
                    <a:pt x="29" y="124"/>
                  </a:lnTo>
                  <a:lnTo>
                    <a:pt x="25" y="113"/>
                  </a:lnTo>
                  <a:lnTo>
                    <a:pt x="22" y="102"/>
                  </a:lnTo>
                  <a:lnTo>
                    <a:pt x="22" y="91"/>
                  </a:lnTo>
                  <a:lnTo>
                    <a:pt x="22" y="29"/>
                  </a:lnTo>
                  <a:lnTo>
                    <a:pt x="18" y="22"/>
                  </a:lnTo>
                  <a:lnTo>
                    <a:pt x="15" y="15"/>
                  </a:lnTo>
                  <a:lnTo>
                    <a:pt x="7" y="15"/>
                  </a:lnTo>
                  <a:lnTo>
                    <a:pt x="0" y="11"/>
                  </a:lnTo>
                  <a:lnTo>
                    <a:pt x="0" y="4"/>
                  </a:lnTo>
                  <a:lnTo>
                    <a:pt x="44"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89070" name="Freeform 302"/>
            <p:cNvSpPr>
              <a:spLocks/>
            </p:cNvSpPr>
            <p:nvPr/>
          </p:nvSpPr>
          <p:spPr bwMode="auto">
            <a:xfrm>
              <a:off x="7437" y="10920"/>
              <a:ext cx="222" cy="131"/>
            </a:xfrm>
            <a:custGeom>
              <a:avLst/>
              <a:gdLst/>
              <a:ahLst/>
              <a:cxnLst>
                <a:cxn ang="0">
                  <a:pos x="99" y="0"/>
                </a:cxn>
                <a:cxn ang="0">
                  <a:pos x="117" y="15"/>
                </a:cxn>
                <a:cxn ang="0">
                  <a:pos x="131" y="15"/>
                </a:cxn>
                <a:cxn ang="0">
                  <a:pos x="149" y="0"/>
                </a:cxn>
                <a:cxn ang="0">
                  <a:pos x="175" y="0"/>
                </a:cxn>
                <a:cxn ang="0">
                  <a:pos x="193" y="11"/>
                </a:cxn>
                <a:cxn ang="0">
                  <a:pos x="200" y="29"/>
                </a:cxn>
                <a:cxn ang="0">
                  <a:pos x="200" y="106"/>
                </a:cxn>
                <a:cxn ang="0">
                  <a:pos x="208" y="120"/>
                </a:cxn>
                <a:cxn ang="0">
                  <a:pos x="222" y="120"/>
                </a:cxn>
                <a:cxn ang="0">
                  <a:pos x="157" y="131"/>
                </a:cxn>
                <a:cxn ang="0">
                  <a:pos x="164" y="120"/>
                </a:cxn>
                <a:cxn ang="0">
                  <a:pos x="175" y="116"/>
                </a:cxn>
                <a:cxn ang="0">
                  <a:pos x="175" y="44"/>
                </a:cxn>
                <a:cxn ang="0">
                  <a:pos x="171" y="22"/>
                </a:cxn>
                <a:cxn ang="0">
                  <a:pos x="157" y="15"/>
                </a:cxn>
                <a:cxn ang="0">
                  <a:pos x="131" y="22"/>
                </a:cxn>
                <a:cxn ang="0">
                  <a:pos x="124" y="33"/>
                </a:cxn>
                <a:cxn ang="0">
                  <a:pos x="124" y="116"/>
                </a:cxn>
                <a:cxn ang="0">
                  <a:pos x="135" y="120"/>
                </a:cxn>
                <a:cxn ang="0">
                  <a:pos x="142" y="131"/>
                </a:cxn>
                <a:cxn ang="0">
                  <a:pos x="80" y="120"/>
                </a:cxn>
                <a:cxn ang="0">
                  <a:pos x="91" y="120"/>
                </a:cxn>
                <a:cxn ang="0">
                  <a:pos x="99" y="116"/>
                </a:cxn>
                <a:cxn ang="0">
                  <a:pos x="99" y="44"/>
                </a:cxn>
                <a:cxn ang="0">
                  <a:pos x="91" y="22"/>
                </a:cxn>
                <a:cxn ang="0">
                  <a:pos x="77" y="15"/>
                </a:cxn>
                <a:cxn ang="0">
                  <a:pos x="55" y="22"/>
                </a:cxn>
                <a:cxn ang="0">
                  <a:pos x="44" y="33"/>
                </a:cxn>
                <a:cxn ang="0">
                  <a:pos x="48" y="113"/>
                </a:cxn>
                <a:cxn ang="0">
                  <a:pos x="59" y="120"/>
                </a:cxn>
                <a:cxn ang="0">
                  <a:pos x="62" y="131"/>
                </a:cxn>
                <a:cxn ang="0">
                  <a:pos x="0" y="120"/>
                </a:cxn>
                <a:cxn ang="0">
                  <a:pos x="15" y="120"/>
                </a:cxn>
                <a:cxn ang="0">
                  <a:pos x="19" y="116"/>
                </a:cxn>
                <a:cxn ang="0">
                  <a:pos x="19" y="29"/>
                </a:cxn>
                <a:cxn ang="0">
                  <a:pos x="15" y="15"/>
                </a:cxn>
                <a:cxn ang="0">
                  <a:pos x="0" y="11"/>
                </a:cxn>
                <a:cxn ang="0">
                  <a:pos x="44" y="0"/>
                </a:cxn>
                <a:cxn ang="0">
                  <a:pos x="44" y="22"/>
                </a:cxn>
                <a:cxn ang="0">
                  <a:pos x="51" y="15"/>
                </a:cxn>
                <a:cxn ang="0">
                  <a:pos x="73" y="0"/>
                </a:cxn>
              </a:cxnLst>
              <a:rect l="0" t="0" r="r" b="b"/>
              <a:pathLst>
                <a:path w="222" h="131">
                  <a:moveTo>
                    <a:pt x="88" y="0"/>
                  </a:moveTo>
                  <a:lnTo>
                    <a:pt x="99" y="0"/>
                  </a:lnTo>
                  <a:lnTo>
                    <a:pt x="109" y="7"/>
                  </a:lnTo>
                  <a:lnTo>
                    <a:pt x="117" y="15"/>
                  </a:lnTo>
                  <a:lnTo>
                    <a:pt x="120" y="22"/>
                  </a:lnTo>
                  <a:lnTo>
                    <a:pt x="131" y="15"/>
                  </a:lnTo>
                  <a:lnTo>
                    <a:pt x="139" y="7"/>
                  </a:lnTo>
                  <a:lnTo>
                    <a:pt x="149" y="0"/>
                  </a:lnTo>
                  <a:lnTo>
                    <a:pt x="168" y="0"/>
                  </a:lnTo>
                  <a:lnTo>
                    <a:pt x="175" y="0"/>
                  </a:lnTo>
                  <a:lnTo>
                    <a:pt x="186" y="4"/>
                  </a:lnTo>
                  <a:lnTo>
                    <a:pt x="193" y="11"/>
                  </a:lnTo>
                  <a:lnTo>
                    <a:pt x="197" y="18"/>
                  </a:lnTo>
                  <a:lnTo>
                    <a:pt x="200" y="29"/>
                  </a:lnTo>
                  <a:lnTo>
                    <a:pt x="200" y="44"/>
                  </a:lnTo>
                  <a:lnTo>
                    <a:pt x="200" y="106"/>
                  </a:lnTo>
                  <a:lnTo>
                    <a:pt x="204" y="116"/>
                  </a:lnTo>
                  <a:lnTo>
                    <a:pt x="208" y="120"/>
                  </a:lnTo>
                  <a:lnTo>
                    <a:pt x="215" y="120"/>
                  </a:lnTo>
                  <a:lnTo>
                    <a:pt x="222" y="120"/>
                  </a:lnTo>
                  <a:lnTo>
                    <a:pt x="222" y="131"/>
                  </a:lnTo>
                  <a:lnTo>
                    <a:pt x="157" y="131"/>
                  </a:lnTo>
                  <a:lnTo>
                    <a:pt x="157" y="120"/>
                  </a:lnTo>
                  <a:lnTo>
                    <a:pt x="164" y="120"/>
                  </a:lnTo>
                  <a:lnTo>
                    <a:pt x="171" y="120"/>
                  </a:lnTo>
                  <a:lnTo>
                    <a:pt x="175" y="116"/>
                  </a:lnTo>
                  <a:lnTo>
                    <a:pt x="175" y="109"/>
                  </a:lnTo>
                  <a:lnTo>
                    <a:pt x="175" y="44"/>
                  </a:lnTo>
                  <a:lnTo>
                    <a:pt x="175" y="29"/>
                  </a:lnTo>
                  <a:lnTo>
                    <a:pt x="171" y="22"/>
                  </a:lnTo>
                  <a:lnTo>
                    <a:pt x="164" y="15"/>
                  </a:lnTo>
                  <a:lnTo>
                    <a:pt x="157" y="15"/>
                  </a:lnTo>
                  <a:lnTo>
                    <a:pt x="142" y="15"/>
                  </a:lnTo>
                  <a:lnTo>
                    <a:pt x="131" y="22"/>
                  </a:lnTo>
                  <a:lnTo>
                    <a:pt x="128" y="29"/>
                  </a:lnTo>
                  <a:lnTo>
                    <a:pt x="124" y="33"/>
                  </a:lnTo>
                  <a:lnTo>
                    <a:pt x="124" y="106"/>
                  </a:lnTo>
                  <a:lnTo>
                    <a:pt x="124" y="116"/>
                  </a:lnTo>
                  <a:lnTo>
                    <a:pt x="131" y="120"/>
                  </a:lnTo>
                  <a:lnTo>
                    <a:pt x="135" y="120"/>
                  </a:lnTo>
                  <a:lnTo>
                    <a:pt x="142" y="120"/>
                  </a:lnTo>
                  <a:lnTo>
                    <a:pt x="142" y="131"/>
                  </a:lnTo>
                  <a:lnTo>
                    <a:pt x="80" y="131"/>
                  </a:lnTo>
                  <a:lnTo>
                    <a:pt x="80" y="120"/>
                  </a:lnTo>
                  <a:lnTo>
                    <a:pt x="88" y="120"/>
                  </a:lnTo>
                  <a:lnTo>
                    <a:pt x="91" y="120"/>
                  </a:lnTo>
                  <a:lnTo>
                    <a:pt x="95" y="120"/>
                  </a:lnTo>
                  <a:lnTo>
                    <a:pt x="99" y="116"/>
                  </a:lnTo>
                  <a:lnTo>
                    <a:pt x="99" y="109"/>
                  </a:lnTo>
                  <a:lnTo>
                    <a:pt x="99" y="44"/>
                  </a:lnTo>
                  <a:lnTo>
                    <a:pt x="99" y="29"/>
                  </a:lnTo>
                  <a:lnTo>
                    <a:pt x="91" y="22"/>
                  </a:lnTo>
                  <a:lnTo>
                    <a:pt x="84" y="15"/>
                  </a:lnTo>
                  <a:lnTo>
                    <a:pt x="77" y="15"/>
                  </a:lnTo>
                  <a:lnTo>
                    <a:pt x="66" y="18"/>
                  </a:lnTo>
                  <a:lnTo>
                    <a:pt x="55" y="22"/>
                  </a:lnTo>
                  <a:lnTo>
                    <a:pt x="48" y="29"/>
                  </a:lnTo>
                  <a:lnTo>
                    <a:pt x="44" y="33"/>
                  </a:lnTo>
                  <a:lnTo>
                    <a:pt x="44" y="106"/>
                  </a:lnTo>
                  <a:lnTo>
                    <a:pt x="48" y="113"/>
                  </a:lnTo>
                  <a:lnTo>
                    <a:pt x="51" y="120"/>
                  </a:lnTo>
                  <a:lnTo>
                    <a:pt x="59" y="120"/>
                  </a:lnTo>
                  <a:lnTo>
                    <a:pt x="62" y="120"/>
                  </a:lnTo>
                  <a:lnTo>
                    <a:pt x="62" y="131"/>
                  </a:lnTo>
                  <a:lnTo>
                    <a:pt x="0" y="131"/>
                  </a:lnTo>
                  <a:lnTo>
                    <a:pt x="0" y="120"/>
                  </a:lnTo>
                  <a:lnTo>
                    <a:pt x="8" y="120"/>
                  </a:lnTo>
                  <a:lnTo>
                    <a:pt x="15" y="120"/>
                  </a:lnTo>
                  <a:lnTo>
                    <a:pt x="15" y="120"/>
                  </a:lnTo>
                  <a:lnTo>
                    <a:pt x="19" y="116"/>
                  </a:lnTo>
                  <a:lnTo>
                    <a:pt x="19" y="109"/>
                  </a:lnTo>
                  <a:lnTo>
                    <a:pt x="19" y="29"/>
                  </a:lnTo>
                  <a:lnTo>
                    <a:pt x="19" y="22"/>
                  </a:lnTo>
                  <a:lnTo>
                    <a:pt x="15" y="15"/>
                  </a:lnTo>
                  <a:lnTo>
                    <a:pt x="8" y="15"/>
                  </a:lnTo>
                  <a:lnTo>
                    <a:pt x="0" y="11"/>
                  </a:lnTo>
                  <a:lnTo>
                    <a:pt x="0" y="4"/>
                  </a:lnTo>
                  <a:lnTo>
                    <a:pt x="44" y="0"/>
                  </a:lnTo>
                  <a:lnTo>
                    <a:pt x="44" y="4"/>
                  </a:lnTo>
                  <a:lnTo>
                    <a:pt x="44" y="22"/>
                  </a:lnTo>
                  <a:lnTo>
                    <a:pt x="44" y="22"/>
                  </a:lnTo>
                  <a:lnTo>
                    <a:pt x="51" y="15"/>
                  </a:lnTo>
                  <a:lnTo>
                    <a:pt x="62" y="7"/>
                  </a:lnTo>
                  <a:lnTo>
                    <a:pt x="73" y="0"/>
                  </a:lnTo>
                  <a:lnTo>
                    <a:pt x="88"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89071" name="Freeform 303"/>
            <p:cNvSpPr>
              <a:spLocks/>
            </p:cNvSpPr>
            <p:nvPr/>
          </p:nvSpPr>
          <p:spPr bwMode="auto">
            <a:xfrm>
              <a:off x="4972" y="1947"/>
              <a:ext cx="1156" cy="116"/>
            </a:xfrm>
            <a:custGeom>
              <a:avLst/>
              <a:gdLst/>
              <a:ahLst/>
              <a:cxnLst>
                <a:cxn ang="0">
                  <a:pos x="1152" y="0"/>
                </a:cxn>
                <a:cxn ang="0">
                  <a:pos x="1156" y="29"/>
                </a:cxn>
                <a:cxn ang="0">
                  <a:pos x="3" y="116"/>
                </a:cxn>
                <a:cxn ang="0">
                  <a:pos x="0" y="87"/>
                </a:cxn>
                <a:cxn ang="0">
                  <a:pos x="1152" y="0"/>
                </a:cxn>
              </a:cxnLst>
              <a:rect l="0" t="0" r="r" b="b"/>
              <a:pathLst>
                <a:path w="1156" h="116">
                  <a:moveTo>
                    <a:pt x="1152" y="0"/>
                  </a:moveTo>
                  <a:lnTo>
                    <a:pt x="1156" y="29"/>
                  </a:lnTo>
                  <a:lnTo>
                    <a:pt x="3" y="116"/>
                  </a:lnTo>
                  <a:lnTo>
                    <a:pt x="0" y="87"/>
                  </a:lnTo>
                  <a:lnTo>
                    <a:pt x="1152"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89072" name="Freeform 304"/>
            <p:cNvSpPr>
              <a:spLocks/>
            </p:cNvSpPr>
            <p:nvPr/>
          </p:nvSpPr>
          <p:spPr bwMode="auto">
            <a:xfrm>
              <a:off x="4884" y="1976"/>
              <a:ext cx="131" cy="138"/>
            </a:xfrm>
            <a:custGeom>
              <a:avLst/>
              <a:gdLst/>
              <a:ahLst/>
              <a:cxnLst>
                <a:cxn ang="0">
                  <a:pos x="120" y="0"/>
                </a:cxn>
                <a:cxn ang="0">
                  <a:pos x="98" y="69"/>
                </a:cxn>
                <a:cxn ang="0">
                  <a:pos x="131" y="138"/>
                </a:cxn>
                <a:cxn ang="0">
                  <a:pos x="91" y="113"/>
                </a:cxn>
                <a:cxn ang="0">
                  <a:pos x="44" y="94"/>
                </a:cxn>
                <a:cxn ang="0">
                  <a:pos x="0" y="76"/>
                </a:cxn>
                <a:cxn ang="0">
                  <a:pos x="44" y="54"/>
                </a:cxn>
                <a:cxn ang="0">
                  <a:pos x="84" y="29"/>
                </a:cxn>
                <a:cxn ang="0">
                  <a:pos x="120" y="0"/>
                </a:cxn>
              </a:cxnLst>
              <a:rect l="0" t="0" r="r" b="b"/>
              <a:pathLst>
                <a:path w="131" h="138">
                  <a:moveTo>
                    <a:pt x="120" y="0"/>
                  </a:moveTo>
                  <a:lnTo>
                    <a:pt x="98" y="69"/>
                  </a:lnTo>
                  <a:lnTo>
                    <a:pt x="131" y="138"/>
                  </a:lnTo>
                  <a:lnTo>
                    <a:pt x="91" y="113"/>
                  </a:lnTo>
                  <a:lnTo>
                    <a:pt x="44" y="94"/>
                  </a:lnTo>
                  <a:lnTo>
                    <a:pt x="0" y="76"/>
                  </a:lnTo>
                  <a:lnTo>
                    <a:pt x="44" y="54"/>
                  </a:lnTo>
                  <a:lnTo>
                    <a:pt x="84" y="29"/>
                  </a:lnTo>
                  <a:lnTo>
                    <a:pt x="12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89073" name="Freeform 305"/>
            <p:cNvSpPr>
              <a:spLocks/>
            </p:cNvSpPr>
            <p:nvPr/>
          </p:nvSpPr>
          <p:spPr bwMode="auto">
            <a:xfrm>
              <a:off x="6757" y="4894"/>
              <a:ext cx="906" cy="975"/>
            </a:xfrm>
            <a:custGeom>
              <a:avLst/>
              <a:gdLst/>
              <a:ahLst/>
              <a:cxnLst>
                <a:cxn ang="0">
                  <a:pos x="884" y="0"/>
                </a:cxn>
                <a:cxn ang="0">
                  <a:pos x="906" y="22"/>
                </a:cxn>
                <a:cxn ang="0">
                  <a:pos x="18" y="975"/>
                </a:cxn>
                <a:cxn ang="0">
                  <a:pos x="0" y="957"/>
                </a:cxn>
                <a:cxn ang="0">
                  <a:pos x="884" y="0"/>
                </a:cxn>
              </a:cxnLst>
              <a:rect l="0" t="0" r="r" b="b"/>
              <a:pathLst>
                <a:path w="906" h="975">
                  <a:moveTo>
                    <a:pt x="884" y="0"/>
                  </a:moveTo>
                  <a:lnTo>
                    <a:pt x="906" y="22"/>
                  </a:lnTo>
                  <a:lnTo>
                    <a:pt x="18" y="975"/>
                  </a:lnTo>
                  <a:lnTo>
                    <a:pt x="0" y="957"/>
                  </a:lnTo>
                  <a:lnTo>
                    <a:pt x="884"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89074" name="Freeform 306"/>
            <p:cNvSpPr>
              <a:spLocks/>
            </p:cNvSpPr>
            <p:nvPr/>
          </p:nvSpPr>
          <p:spPr bwMode="auto">
            <a:xfrm>
              <a:off x="6706" y="5786"/>
              <a:ext cx="135" cy="138"/>
            </a:xfrm>
            <a:custGeom>
              <a:avLst/>
              <a:gdLst/>
              <a:ahLst/>
              <a:cxnLst>
                <a:cxn ang="0">
                  <a:pos x="33" y="0"/>
                </a:cxn>
                <a:cxn ang="0">
                  <a:pos x="69" y="65"/>
                </a:cxn>
                <a:cxn ang="0">
                  <a:pos x="135" y="94"/>
                </a:cxn>
                <a:cxn ang="0">
                  <a:pos x="91" y="105"/>
                </a:cxn>
                <a:cxn ang="0">
                  <a:pos x="44" y="120"/>
                </a:cxn>
                <a:cxn ang="0">
                  <a:pos x="0" y="138"/>
                </a:cxn>
                <a:cxn ang="0">
                  <a:pos x="15" y="94"/>
                </a:cxn>
                <a:cxn ang="0">
                  <a:pos x="29" y="47"/>
                </a:cxn>
                <a:cxn ang="0">
                  <a:pos x="33" y="0"/>
                </a:cxn>
              </a:cxnLst>
              <a:rect l="0" t="0" r="r" b="b"/>
              <a:pathLst>
                <a:path w="135" h="138">
                  <a:moveTo>
                    <a:pt x="33" y="0"/>
                  </a:moveTo>
                  <a:lnTo>
                    <a:pt x="69" y="65"/>
                  </a:lnTo>
                  <a:lnTo>
                    <a:pt x="135" y="94"/>
                  </a:lnTo>
                  <a:lnTo>
                    <a:pt x="91" y="105"/>
                  </a:lnTo>
                  <a:lnTo>
                    <a:pt x="44" y="120"/>
                  </a:lnTo>
                  <a:lnTo>
                    <a:pt x="0" y="138"/>
                  </a:lnTo>
                  <a:lnTo>
                    <a:pt x="15" y="94"/>
                  </a:lnTo>
                  <a:lnTo>
                    <a:pt x="29" y="47"/>
                  </a:lnTo>
                  <a:lnTo>
                    <a:pt x="33"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89075" name="Rectangle 307"/>
            <p:cNvSpPr>
              <a:spLocks noChangeArrowheads="1"/>
            </p:cNvSpPr>
            <p:nvPr/>
          </p:nvSpPr>
          <p:spPr bwMode="auto">
            <a:xfrm>
              <a:off x="4844" y="7168"/>
              <a:ext cx="3135" cy="30"/>
            </a:xfrm>
            <a:prstGeom prst="rect">
              <a:avLst/>
            </a:prstGeom>
            <a:solidFill>
              <a:srgbClr val="000000"/>
            </a:solidFill>
            <a:ln w="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289076" name="Freeform 308"/>
            <p:cNvSpPr>
              <a:spLocks/>
            </p:cNvSpPr>
            <p:nvPr/>
          </p:nvSpPr>
          <p:spPr bwMode="auto">
            <a:xfrm>
              <a:off x="4757" y="7114"/>
              <a:ext cx="124" cy="138"/>
            </a:xfrm>
            <a:custGeom>
              <a:avLst/>
              <a:gdLst/>
              <a:ahLst/>
              <a:cxnLst>
                <a:cxn ang="0">
                  <a:pos x="124" y="0"/>
                </a:cxn>
                <a:cxn ang="0">
                  <a:pos x="98" y="69"/>
                </a:cxn>
                <a:cxn ang="0">
                  <a:pos x="124" y="138"/>
                </a:cxn>
                <a:cxn ang="0">
                  <a:pos x="87" y="113"/>
                </a:cxn>
                <a:cxn ang="0">
                  <a:pos x="44" y="87"/>
                </a:cxn>
                <a:cxn ang="0">
                  <a:pos x="0" y="69"/>
                </a:cxn>
                <a:cxn ang="0">
                  <a:pos x="44" y="51"/>
                </a:cxn>
                <a:cxn ang="0">
                  <a:pos x="87" y="25"/>
                </a:cxn>
                <a:cxn ang="0">
                  <a:pos x="124" y="0"/>
                </a:cxn>
              </a:cxnLst>
              <a:rect l="0" t="0" r="r" b="b"/>
              <a:pathLst>
                <a:path w="124" h="138">
                  <a:moveTo>
                    <a:pt x="124" y="0"/>
                  </a:moveTo>
                  <a:lnTo>
                    <a:pt x="98" y="69"/>
                  </a:lnTo>
                  <a:lnTo>
                    <a:pt x="124" y="138"/>
                  </a:lnTo>
                  <a:lnTo>
                    <a:pt x="87" y="113"/>
                  </a:lnTo>
                  <a:lnTo>
                    <a:pt x="44" y="87"/>
                  </a:lnTo>
                  <a:lnTo>
                    <a:pt x="0" y="69"/>
                  </a:lnTo>
                  <a:lnTo>
                    <a:pt x="44" y="51"/>
                  </a:lnTo>
                  <a:lnTo>
                    <a:pt x="87" y="25"/>
                  </a:lnTo>
                  <a:lnTo>
                    <a:pt x="124"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89077" name="Freeform 309"/>
            <p:cNvSpPr>
              <a:spLocks/>
            </p:cNvSpPr>
            <p:nvPr/>
          </p:nvSpPr>
          <p:spPr bwMode="auto">
            <a:xfrm>
              <a:off x="6070" y="3002"/>
              <a:ext cx="378" cy="1969"/>
            </a:xfrm>
            <a:custGeom>
              <a:avLst/>
              <a:gdLst/>
              <a:ahLst/>
              <a:cxnLst>
                <a:cxn ang="0">
                  <a:pos x="349" y="0"/>
                </a:cxn>
                <a:cxn ang="0">
                  <a:pos x="378" y="4"/>
                </a:cxn>
                <a:cxn ang="0">
                  <a:pos x="29" y="1969"/>
                </a:cxn>
                <a:cxn ang="0">
                  <a:pos x="0" y="1961"/>
                </a:cxn>
                <a:cxn ang="0">
                  <a:pos x="349" y="0"/>
                </a:cxn>
              </a:cxnLst>
              <a:rect l="0" t="0" r="r" b="b"/>
              <a:pathLst>
                <a:path w="378" h="1969">
                  <a:moveTo>
                    <a:pt x="349" y="0"/>
                  </a:moveTo>
                  <a:lnTo>
                    <a:pt x="378" y="4"/>
                  </a:lnTo>
                  <a:lnTo>
                    <a:pt x="29" y="1969"/>
                  </a:lnTo>
                  <a:lnTo>
                    <a:pt x="0" y="1961"/>
                  </a:lnTo>
                  <a:lnTo>
                    <a:pt x="349"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89078" name="Freeform 310"/>
            <p:cNvSpPr>
              <a:spLocks/>
            </p:cNvSpPr>
            <p:nvPr/>
          </p:nvSpPr>
          <p:spPr bwMode="auto">
            <a:xfrm>
              <a:off x="6023" y="4920"/>
              <a:ext cx="138" cy="134"/>
            </a:xfrm>
            <a:custGeom>
              <a:avLst/>
              <a:gdLst/>
              <a:ahLst/>
              <a:cxnLst>
                <a:cxn ang="0">
                  <a:pos x="0" y="0"/>
                </a:cxn>
                <a:cxn ang="0">
                  <a:pos x="65" y="36"/>
                </a:cxn>
                <a:cxn ang="0">
                  <a:pos x="138" y="21"/>
                </a:cxn>
                <a:cxn ang="0">
                  <a:pos x="105" y="54"/>
                </a:cxn>
                <a:cxn ang="0">
                  <a:pos x="72" y="94"/>
                </a:cxn>
                <a:cxn ang="0">
                  <a:pos x="47" y="134"/>
                </a:cxn>
                <a:cxn ang="0">
                  <a:pos x="36" y="87"/>
                </a:cxn>
                <a:cxn ang="0">
                  <a:pos x="21" y="40"/>
                </a:cxn>
                <a:cxn ang="0">
                  <a:pos x="0" y="0"/>
                </a:cxn>
              </a:cxnLst>
              <a:rect l="0" t="0" r="r" b="b"/>
              <a:pathLst>
                <a:path w="138" h="134">
                  <a:moveTo>
                    <a:pt x="0" y="0"/>
                  </a:moveTo>
                  <a:lnTo>
                    <a:pt x="65" y="36"/>
                  </a:lnTo>
                  <a:lnTo>
                    <a:pt x="138" y="21"/>
                  </a:lnTo>
                  <a:lnTo>
                    <a:pt x="105" y="54"/>
                  </a:lnTo>
                  <a:lnTo>
                    <a:pt x="72" y="94"/>
                  </a:lnTo>
                  <a:lnTo>
                    <a:pt x="47" y="134"/>
                  </a:lnTo>
                  <a:lnTo>
                    <a:pt x="36" y="87"/>
                  </a:lnTo>
                  <a:lnTo>
                    <a:pt x="21" y="40"/>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89079" name="Freeform 311"/>
            <p:cNvSpPr>
              <a:spLocks/>
            </p:cNvSpPr>
            <p:nvPr/>
          </p:nvSpPr>
          <p:spPr bwMode="auto">
            <a:xfrm>
              <a:off x="6201" y="7965"/>
              <a:ext cx="1836" cy="342"/>
            </a:xfrm>
            <a:custGeom>
              <a:avLst/>
              <a:gdLst/>
              <a:ahLst/>
              <a:cxnLst>
                <a:cxn ang="0">
                  <a:pos x="3" y="0"/>
                </a:cxn>
                <a:cxn ang="0">
                  <a:pos x="1836" y="313"/>
                </a:cxn>
                <a:cxn ang="0">
                  <a:pos x="1829" y="342"/>
                </a:cxn>
                <a:cxn ang="0">
                  <a:pos x="0" y="29"/>
                </a:cxn>
                <a:cxn ang="0">
                  <a:pos x="3" y="0"/>
                </a:cxn>
              </a:cxnLst>
              <a:rect l="0" t="0" r="r" b="b"/>
              <a:pathLst>
                <a:path w="1836" h="342">
                  <a:moveTo>
                    <a:pt x="3" y="0"/>
                  </a:moveTo>
                  <a:lnTo>
                    <a:pt x="1836" y="313"/>
                  </a:lnTo>
                  <a:lnTo>
                    <a:pt x="1829" y="342"/>
                  </a:lnTo>
                  <a:lnTo>
                    <a:pt x="0" y="29"/>
                  </a:lnTo>
                  <a:lnTo>
                    <a:pt x="3"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89080" name="Freeform 312"/>
            <p:cNvSpPr>
              <a:spLocks/>
            </p:cNvSpPr>
            <p:nvPr/>
          </p:nvSpPr>
          <p:spPr bwMode="auto">
            <a:xfrm>
              <a:off x="6114" y="7918"/>
              <a:ext cx="138" cy="138"/>
            </a:xfrm>
            <a:custGeom>
              <a:avLst/>
              <a:gdLst/>
              <a:ahLst/>
              <a:cxnLst>
                <a:cxn ang="0">
                  <a:pos x="138" y="0"/>
                </a:cxn>
                <a:cxn ang="0">
                  <a:pos x="101" y="66"/>
                </a:cxn>
                <a:cxn ang="0">
                  <a:pos x="112" y="138"/>
                </a:cxn>
                <a:cxn ang="0">
                  <a:pos x="80" y="106"/>
                </a:cxn>
                <a:cxn ang="0">
                  <a:pos x="40" y="73"/>
                </a:cxn>
                <a:cxn ang="0">
                  <a:pos x="0" y="47"/>
                </a:cxn>
                <a:cxn ang="0">
                  <a:pos x="47" y="36"/>
                </a:cxn>
                <a:cxn ang="0">
                  <a:pos x="94" y="22"/>
                </a:cxn>
                <a:cxn ang="0">
                  <a:pos x="138" y="0"/>
                </a:cxn>
              </a:cxnLst>
              <a:rect l="0" t="0" r="r" b="b"/>
              <a:pathLst>
                <a:path w="138" h="138">
                  <a:moveTo>
                    <a:pt x="138" y="0"/>
                  </a:moveTo>
                  <a:lnTo>
                    <a:pt x="101" y="66"/>
                  </a:lnTo>
                  <a:lnTo>
                    <a:pt x="112" y="138"/>
                  </a:lnTo>
                  <a:lnTo>
                    <a:pt x="80" y="106"/>
                  </a:lnTo>
                  <a:lnTo>
                    <a:pt x="40" y="73"/>
                  </a:lnTo>
                  <a:lnTo>
                    <a:pt x="0" y="47"/>
                  </a:lnTo>
                  <a:lnTo>
                    <a:pt x="47" y="36"/>
                  </a:lnTo>
                  <a:lnTo>
                    <a:pt x="94" y="22"/>
                  </a:lnTo>
                  <a:lnTo>
                    <a:pt x="138"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89081" name="Freeform 313"/>
            <p:cNvSpPr>
              <a:spLocks/>
            </p:cNvSpPr>
            <p:nvPr/>
          </p:nvSpPr>
          <p:spPr bwMode="auto">
            <a:xfrm>
              <a:off x="6339" y="8915"/>
              <a:ext cx="1742" cy="742"/>
            </a:xfrm>
            <a:custGeom>
              <a:avLst/>
              <a:gdLst/>
              <a:ahLst/>
              <a:cxnLst>
                <a:cxn ang="0">
                  <a:pos x="11" y="0"/>
                </a:cxn>
                <a:cxn ang="0">
                  <a:pos x="1742" y="713"/>
                </a:cxn>
                <a:cxn ang="0">
                  <a:pos x="1731" y="742"/>
                </a:cxn>
                <a:cxn ang="0">
                  <a:pos x="0" y="26"/>
                </a:cxn>
                <a:cxn ang="0">
                  <a:pos x="11" y="0"/>
                </a:cxn>
              </a:cxnLst>
              <a:rect l="0" t="0" r="r" b="b"/>
              <a:pathLst>
                <a:path w="1742" h="742">
                  <a:moveTo>
                    <a:pt x="11" y="0"/>
                  </a:moveTo>
                  <a:lnTo>
                    <a:pt x="1742" y="713"/>
                  </a:lnTo>
                  <a:lnTo>
                    <a:pt x="1731" y="742"/>
                  </a:lnTo>
                  <a:lnTo>
                    <a:pt x="0" y="26"/>
                  </a:lnTo>
                  <a:lnTo>
                    <a:pt x="11"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89082" name="Freeform 314"/>
            <p:cNvSpPr>
              <a:spLocks/>
            </p:cNvSpPr>
            <p:nvPr/>
          </p:nvSpPr>
          <p:spPr bwMode="auto">
            <a:xfrm>
              <a:off x="6263" y="8875"/>
              <a:ext cx="142" cy="131"/>
            </a:xfrm>
            <a:custGeom>
              <a:avLst/>
              <a:gdLst/>
              <a:ahLst/>
              <a:cxnLst>
                <a:cxn ang="0">
                  <a:pos x="142" y="0"/>
                </a:cxn>
                <a:cxn ang="0">
                  <a:pos x="91" y="58"/>
                </a:cxn>
                <a:cxn ang="0">
                  <a:pos x="87" y="131"/>
                </a:cxn>
                <a:cxn ang="0">
                  <a:pos x="65" y="91"/>
                </a:cxn>
                <a:cxn ang="0">
                  <a:pos x="32" y="51"/>
                </a:cxn>
                <a:cxn ang="0">
                  <a:pos x="0" y="18"/>
                </a:cxn>
                <a:cxn ang="0">
                  <a:pos x="47" y="18"/>
                </a:cxn>
                <a:cxn ang="0">
                  <a:pos x="98" y="11"/>
                </a:cxn>
                <a:cxn ang="0">
                  <a:pos x="142" y="0"/>
                </a:cxn>
              </a:cxnLst>
              <a:rect l="0" t="0" r="r" b="b"/>
              <a:pathLst>
                <a:path w="142" h="131">
                  <a:moveTo>
                    <a:pt x="142" y="0"/>
                  </a:moveTo>
                  <a:lnTo>
                    <a:pt x="91" y="58"/>
                  </a:lnTo>
                  <a:lnTo>
                    <a:pt x="87" y="131"/>
                  </a:lnTo>
                  <a:lnTo>
                    <a:pt x="65" y="91"/>
                  </a:lnTo>
                  <a:lnTo>
                    <a:pt x="32" y="51"/>
                  </a:lnTo>
                  <a:lnTo>
                    <a:pt x="0" y="18"/>
                  </a:lnTo>
                  <a:lnTo>
                    <a:pt x="47" y="18"/>
                  </a:lnTo>
                  <a:lnTo>
                    <a:pt x="98" y="11"/>
                  </a:lnTo>
                  <a:lnTo>
                    <a:pt x="142"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89083" name="Freeform 315"/>
            <p:cNvSpPr>
              <a:spLocks/>
            </p:cNvSpPr>
            <p:nvPr/>
          </p:nvSpPr>
          <p:spPr bwMode="auto">
            <a:xfrm>
              <a:off x="6034" y="9490"/>
              <a:ext cx="2196" cy="1092"/>
            </a:xfrm>
            <a:custGeom>
              <a:avLst/>
              <a:gdLst/>
              <a:ahLst/>
              <a:cxnLst>
                <a:cxn ang="0">
                  <a:pos x="14" y="0"/>
                </a:cxn>
                <a:cxn ang="0">
                  <a:pos x="2196" y="1066"/>
                </a:cxn>
                <a:cxn ang="0">
                  <a:pos x="2185" y="1092"/>
                </a:cxn>
                <a:cxn ang="0">
                  <a:pos x="0" y="25"/>
                </a:cxn>
                <a:cxn ang="0">
                  <a:pos x="14" y="0"/>
                </a:cxn>
              </a:cxnLst>
              <a:rect l="0" t="0" r="r" b="b"/>
              <a:pathLst>
                <a:path w="2196" h="1092">
                  <a:moveTo>
                    <a:pt x="14" y="0"/>
                  </a:moveTo>
                  <a:lnTo>
                    <a:pt x="2196" y="1066"/>
                  </a:lnTo>
                  <a:lnTo>
                    <a:pt x="2185" y="1092"/>
                  </a:lnTo>
                  <a:lnTo>
                    <a:pt x="0" y="25"/>
                  </a:lnTo>
                  <a:lnTo>
                    <a:pt x="14"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89084" name="Freeform 316"/>
            <p:cNvSpPr>
              <a:spLocks/>
            </p:cNvSpPr>
            <p:nvPr/>
          </p:nvSpPr>
          <p:spPr bwMode="auto">
            <a:xfrm>
              <a:off x="5961" y="9457"/>
              <a:ext cx="145" cy="124"/>
            </a:xfrm>
            <a:custGeom>
              <a:avLst/>
              <a:gdLst/>
              <a:ahLst/>
              <a:cxnLst>
                <a:cxn ang="0">
                  <a:pos x="145" y="0"/>
                </a:cxn>
                <a:cxn ang="0">
                  <a:pos x="91" y="51"/>
                </a:cxn>
                <a:cxn ang="0">
                  <a:pos x="83" y="124"/>
                </a:cxn>
                <a:cxn ang="0">
                  <a:pos x="62" y="84"/>
                </a:cxn>
                <a:cxn ang="0">
                  <a:pos x="33" y="44"/>
                </a:cxn>
                <a:cxn ang="0">
                  <a:pos x="0" y="7"/>
                </a:cxn>
                <a:cxn ang="0">
                  <a:pos x="47" y="7"/>
                </a:cxn>
                <a:cxn ang="0">
                  <a:pos x="98" y="7"/>
                </a:cxn>
                <a:cxn ang="0">
                  <a:pos x="145" y="0"/>
                </a:cxn>
              </a:cxnLst>
              <a:rect l="0" t="0" r="r" b="b"/>
              <a:pathLst>
                <a:path w="145" h="124">
                  <a:moveTo>
                    <a:pt x="145" y="0"/>
                  </a:moveTo>
                  <a:lnTo>
                    <a:pt x="91" y="51"/>
                  </a:lnTo>
                  <a:lnTo>
                    <a:pt x="83" y="124"/>
                  </a:lnTo>
                  <a:lnTo>
                    <a:pt x="62" y="84"/>
                  </a:lnTo>
                  <a:lnTo>
                    <a:pt x="33" y="44"/>
                  </a:lnTo>
                  <a:lnTo>
                    <a:pt x="0" y="7"/>
                  </a:lnTo>
                  <a:lnTo>
                    <a:pt x="47" y="7"/>
                  </a:lnTo>
                  <a:lnTo>
                    <a:pt x="98" y="7"/>
                  </a:lnTo>
                  <a:lnTo>
                    <a:pt x="145"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89085" name="Freeform 317"/>
            <p:cNvSpPr>
              <a:spLocks/>
            </p:cNvSpPr>
            <p:nvPr/>
          </p:nvSpPr>
          <p:spPr bwMode="auto">
            <a:xfrm>
              <a:off x="4128" y="11026"/>
              <a:ext cx="935" cy="855"/>
            </a:xfrm>
            <a:custGeom>
              <a:avLst/>
              <a:gdLst/>
              <a:ahLst/>
              <a:cxnLst>
                <a:cxn ang="0">
                  <a:pos x="916" y="0"/>
                </a:cxn>
                <a:cxn ang="0">
                  <a:pos x="935" y="21"/>
                </a:cxn>
                <a:cxn ang="0">
                  <a:pos x="18" y="855"/>
                </a:cxn>
                <a:cxn ang="0">
                  <a:pos x="0" y="836"/>
                </a:cxn>
                <a:cxn ang="0">
                  <a:pos x="916" y="0"/>
                </a:cxn>
              </a:cxnLst>
              <a:rect l="0" t="0" r="r" b="b"/>
              <a:pathLst>
                <a:path w="935" h="855">
                  <a:moveTo>
                    <a:pt x="916" y="0"/>
                  </a:moveTo>
                  <a:lnTo>
                    <a:pt x="935" y="21"/>
                  </a:lnTo>
                  <a:lnTo>
                    <a:pt x="18" y="855"/>
                  </a:lnTo>
                  <a:lnTo>
                    <a:pt x="0" y="836"/>
                  </a:lnTo>
                  <a:lnTo>
                    <a:pt x="916"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89086" name="Freeform 318"/>
            <p:cNvSpPr>
              <a:spLocks/>
            </p:cNvSpPr>
            <p:nvPr/>
          </p:nvSpPr>
          <p:spPr bwMode="auto">
            <a:xfrm>
              <a:off x="4979" y="10978"/>
              <a:ext cx="142" cy="138"/>
            </a:xfrm>
            <a:custGeom>
              <a:avLst/>
              <a:gdLst/>
              <a:ahLst/>
              <a:cxnLst>
                <a:cxn ang="0">
                  <a:pos x="142" y="0"/>
                </a:cxn>
                <a:cxn ang="0">
                  <a:pos x="120" y="44"/>
                </a:cxn>
                <a:cxn ang="0">
                  <a:pos x="105" y="91"/>
                </a:cxn>
                <a:cxn ang="0">
                  <a:pos x="94" y="138"/>
                </a:cxn>
                <a:cxn ang="0">
                  <a:pos x="65" y="69"/>
                </a:cxn>
                <a:cxn ang="0">
                  <a:pos x="0" y="33"/>
                </a:cxn>
                <a:cxn ang="0">
                  <a:pos x="47" y="29"/>
                </a:cxn>
                <a:cxn ang="0">
                  <a:pos x="94" y="15"/>
                </a:cxn>
                <a:cxn ang="0">
                  <a:pos x="142" y="0"/>
                </a:cxn>
              </a:cxnLst>
              <a:rect l="0" t="0" r="r" b="b"/>
              <a:pathLst>
                <a:path w="142" h="138">
                  <a:moveTo>
                    <a:pt x="142" y="0"/>
                  </a:moveTo>
                  <a:lnTo>
                    <a:pt x="120" y="44"/>
                  </a:lnTo>
                  <a:lnTo>
                    <a:pt x="105" y="91"/>
                  </a:lnTo>
                  <a:lnTo>
                    <a:pt x="94" y="138"/>
                  </a:lnTo>
                  <a:lnTo>
                    <a:pt x="65" y="69"/>
                  </a:lnTo>
                  <a:lnTo>
                    <a:pt x="0" y="33"/>
                  </a:lnTo>
                  <a:lnTo>
                    <a:pt x="47" y="29"/>
                  </a:lnTo>
                  <a:lnTo>
                    <a:pt x="94" y="15"/>
                  </a:lnTo>
                  <a:lnTo>
                    <a:pt x="142"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89087" name="Freeform 319"/>
            <p:cNvSpPr>
              <a:spLocks/>
            </p:cNvSpPr>
            <p:nvPr/>
          </p:nvSpPr>
          <p:spPr bwMode="auto">
            <a:xfrm>
              <a:off x="2469" y="9978"/>
              <a:ext cx="1481" cy="531"/>
            </a:xfrm>
            <a:custGeom>
              <a:avLst/>
              <a:gdLst/>
              <a:ahLst/>
              <a:cxnLst>
                <a:cxn ang="0">
                  <a:pos x="1473" y="0"/>
                </a:cxn>
                <a:cxn ang="0">
                  <a:pos x="1481" y="25"/>
                </a:cxn>
                <a:cxn ang="0">
                  <a:pos x="11" y="531"/>
                </a:cxn>
                <a:cxn ang="0">
                  <a:pos x="0" y="502"/>
                </a:cxn>
                <a:cxn ang="0">
                  <a:pos x="1473" y="0"/>
                </a:cxn>
              </a:cxnLst>
              <a:rect l="0" t="0" r="r" b="b"/>
              <a:pathLst>
                <a:path w="1481" h="531">
                  <a:moveTo>
                    <a:pt x="1473" y="0"/>
                  </a:moveTo>
                  <a:lnTo>
                    <a:pt x="1481" y="25"/>
                  </a:lnTo>
                  <a:lnTo>
                    <a:pt x="11" y="531"/>
                  </a:lnTo>
                  <a:lnTo>
                    <a:pt x="0" y="502"/>
                  </a:lnTo>
                  <a:lnTo>
                    <a:pt x="1473"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89088" name="Freeform 320"/>
            <p:cNvSpPr>
              <a:spLocks/>
            </p:cNvSpPr>
            <p:nvPr/>
          </p:nvSpPr>
          <p:spPr bwMode="auto">
            <a:xfrm>
              <a:off x="3888" y="9938"/>
              <a:ext cx="142" cy="131"/>
            </a:xfrm>
            <a:custGeom>
              <a:avLst/>
              <a:gdLst/>
              <a:ahLst/>
              <a:cxnLst>
                <a:cxn ang="0">
                  <a:pos x="0" y="0"/>
                </a:cxn>
                <a:cxn ang="0">
                  <a:pos x="43" y="10"/>
                </a:cxn>
                <a:cxn ang="0">
                  <a:pos x="94" y="21"/>
                </a:cxn>
                <a:cxn ang="0">
                  <a:pos x="142" y="25"/>
                </a:cxn>
                <a:cxn ang="0">
                  <a:pos x="105" y="54"/>
                </a:cxn>
                <a:cxn ang="0">
                  <a:pos x="73" y="94"/>
                </a:cxn>
                <a:cxn ang="0">
                  <a:pos x="47" y="131"/>
                </a:cxn>
                <a:cxn ang="0">
                  <a:pos x="47" y="58"/>
                </a:cxn>
                <a:cxn ang="0">
                  <a:pos x="0" y="0"/>
                </a:cxn>
              </a:cxnLst>
              <a:rect l="0" t="0" r="r" b="b"/>
              <a:pathLst>
                <a:path w="142" h="131">
                  <a:moveTo>
                    <a:pt x="0" y="0"/>
                  </a:moveTo>
                  <a:lnTo>
                    <a:pt x="43" y="10"/>
                  </a:lnTo>
                  <a:lnTo>
                    <a:pt x="94" y="21"/>
                  </a:lnTo>
                  <a:lnTo>
                    <a:pt x="142" y="25"/>
                  </a:lnTo>
                  <a:lnTo>
                    <a:pt x="105" y="54"/>
                  </a:lnTo>
                  <a:lnTo>
                    <a:pt x="73" y="94"/>
                  </a:lnTo>
                  <a:lnTo>
                    <a:pt x="47" y="131"/>
                  </a:lnTo>
                  <a:lnTo>
                    <a:pt x="47" y="58"/>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89089" name="Freeform 321"/>
            <p:cNvSpPr>
              <a:spLocks/>
            </p:cNvSpPr>
            <p:nvPr/>
          </p:nvSpPr>
          <p:spPr bwMode="auto">
            <a:xfrm>
              <a:off x="1560" y="9333"/>
              <a:ext cx="1910" cy="128"/>
            </a:xfrm>
            <a:custGeom>
              <a:avLst/>
              <a:gdLst/>
              <a:ahLst/>
              <a:cxnLst>
                <a:cxn ang="0">
                  <a:pos x="4" y="0"/>
                </a:cxn>
                <a:cxn ang="0">
                  <a:pos x="1910" y="99"/>
                </a:cxn>
                <a:cxn ang="0">
                  <a:pos x="1910" y="128"/>
                </a:cxn>
                <a:cxn ang="0">
                  <a:pos x="0" y="30"/>
                </a:cxn>
                <a:cxn ang="0">
                  <a:pos x="4" y="0"/>
                </a:cxn>
              </a:cxnLst>
              <a:rect l="0" t="0" r="r" b="b"/>
              <a:pathLst>
                <a:path w="1910" h="128">
                  <a:moveTo>
                    <a:pt x="4" y="0"/>
                  </a:moveTo>
                  <a:lnTo>
                    <a:pt x="1910" y="99"/>
                  </a:lnTo>
                  <a:lnTo>
                    <a:pt x="1910" y="128"/>
                  </a:lnTo>
                  <a:lnTo>
                    <a:pt x="0" y="30"/>
                  </a:lnTo>
                  <a:lnTo>
                    <a:pt x="4"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89090" name="Freeform 322"/>
            <p:cNvSpPr>
              <a:spLocks/>
            </p:cNvSpPr>
            <p:nvPr/>
          </p:nvSpPr>
          <p:spPr bwMode="auto">
            <a:xfrm>
              <a:off x="3430" y="9374"/>
              <a:ext cx="127" cy="138"/>
            </a:xfrm>
            <a:custGeom>
              <a:avLst/>
              <a:gdLst/>
              <a:ahLst/>
              <a:cxnLst>
                <a:cxn ang="0">
                  <a:pos x="7" y="0"/>
                </a:cxn>
                <a:cxn ang="0">
                  <a:pos x="43" y="29"/>
                </a:cxn>
                <a:cxn ang="0">
                  <a:pos x="83" y="54"/>
                </a:cxn>
                <a:cxn ang="0">
                  <a:pos x="127" y="76"/>
                </a:cxn>
                <a:cxn ang="0">
                  <a:pos x="83" y="90"/>
                </a:cxn>
                <a:cxn ang="0">
                  <a:pos x="36" y="112"/>
                </a:cxn>
                <a:cxn ang="0">
                  <a:pos x="0" y="138"/>
                </a:cxn>
                <a:cxn ang="0">
                  <a:pos x="29" y="69"/>
                </a:cxn>
                <a:cxn ang="0">
                  <a:pos x="7" y="0"/>
                </a:cxn>
              </a:cxnLst>
              <a:rect l="0" t="0" r="r" b="b"/>
              <a:pathLst>
                <a:path w="127" h="138">
                  <a:moveTo>
                    <a:pt x="7" y="0"/>
                  </a:moveTo>
                  <a:lnTo>
                    <a:pt x="43" y="29"/>
                  </a:lnTo>
                  <a:lnTo>
                    <a:pt x="83" y="54"/>
                  </a:lnTo>
                  <a:lnTo>
                    <a:pt x="127" y="76"/>
                  </a:lnTo>
                  <a:lnTo>
                    <a:pt x="83" y="90"/>
                  </a:lnTo>
                  <a:lnTo>
                    <a:pt x="36" y="112"/>
                  </a:lnTo>
                  <a:lnTo>
                    <a:pt x="0" y="138"/>
                  </a:lnTo>
                  <a:lnTo>
                    <a:pt x="29" y="69"/>
                  </a:lnTo>
                  <a:lnTo>
                    <a:pt x="7"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89091" name="Freeform 323"/>
            <p:cNvSpPr>
              <a:spLocks/>
            </p:cNvSpPr>
            <p:nvPr/>
          </p:nvSpPr>
          <p:spPr bwMode="auto">
            <a:xfrm>
              <a:off x="1491" y="8857"/>
              <a:ext cx="2400" cy="193"/>
            </a:xfrm>
            <a:custGeom>
              <a:avLst/>
              <a:gdLst/>
              <a:ahLst/>
              <a:cxnLst>
                <a:cxn ang="0">
                  <a:pos x="4" y="0"/>
                </a:cxn>
                <a:cxn ang="0">
                  <a:pos x="2400" y="164"/>
                </a:cxn>
                <a:cxn ang="0">
                  <a:pos x="2400" y="193"/>
                </a:cxn>
                <a:cxn ang="0">
                  <a:pos x="0" y="29"/>
                </a:cxn>
                <a:cxn ang="0">
                  <a:pos x="4" y="0"/>
                </a:cxn>
              </a:cxnLst>
              <a:rect l="0" t="0" r="r" b="b"/>
              <a:pathLst>
                <a:path w="2400" h="193">
                  <a:moveTo>
                    <a:pt x="4" y="0"/>
                  </a:moveTo>
                  <a:lnTo>
                    <a:pt x="2400" y="164"/>
                  </a:lnTo>
                  <a:lnTo>
                    <a:pt x="2400" y="193"/>
                  </a:lnTo>
                  <a:lnTo>
                    <a:pt x="0" y="29"/>
                  </a:lnTo>
                  <a:lnTo>
                    <a:pt x="4"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89092" name="Freeform 324"/>
            <p:cNvSpPr>
              <a:spLocks/>
            </p:cNvSpPr>
            <p:nvPr/>
          </p:nvSpPr>
          <p:spPr bwMode="auto">
            <a:xfrm>
              <a:off x="3851" y="8962"/>
              <a:ext cx="128" cy="142"/>
            </a:xfrm>
            <a:custGeom>
              <a:avLst/>
              <a:gdLst/>
              <a:ahLst/>
              <a:cxnLst>
                <a:cxn ang="0">
                  <a:pos x="8" y="0"/>
                </a:cxn>
                <a:cxn ang="0">
                  <a:pos x="44" y="33"/>
                </a:cxn>
                <a:cxn ang="0">
                  <a:pos x="88" y="59"/>
                </a:cxn>
                <a:cxn ang="0">
                  <a:pos x="128" y="80"/>
                </a:cxn>
                <a:cxn ang="0">
                  <a:pos x="84" y="95"/>
                </a:cxn>
                <a:cxn ang="0">
                  <a:pos x="37" y="117"/>
                </a:cxn>
                <a:cxn ang="0">
                  <a:pos x="0" y="142"/>
                </a:cxn>
                <a:cxn ang="0">
                  <a:pos x="30" y="73"/>
                </a:cxn>
                <a:cxn ang="0">
                  <a:pos x="8" y="0"/>
                </a:cxn>
              </a:cxnLst>
              <a:rect l="0" t="0" r="r" b="b"/>
              <a:pathLst>
                <a:path w="128" h="142">
                  <a:moveTo>
                    <a:pt x="8" y="0"/>
                  </a:moveTo>
                  <a:lnTo>
                    <a:pt x="44" y="33"/>
                  </a:lnTo>
                  <a:lnTo>
                    <a:pt x="88" y="59"/>
                  </a:lnTo>
                  <a:lnTo>
                    <a:pt x="128" y="80"/>
                  </a:lnTo>
                  <a:lnTo>
                    <a:pt x="84" y="95"/>
                  </a:lnTo>
                  <a:lnTo>
                    <a:pt x="37" y="117"/>
                  </a:lnTo>
                  <a:lnTo>
                    <a:pt x="0" y="142"/>
                  </a:lnTo>
                  <a:lnTo>
                    <a:pt x="30" y="73"/>
                  </a:lnTo>
                  <a:lnTo>
                    <a:pt x="8"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89093" name="Freeform 325"/>
            <p:cNvSpPr>
              <a:spLocks/>
            </p:cNvSpPr>
            <p:nvPr/>
          </p:nvSpPr>
          <p:spPr bwMode="auto">
            <a:xfrm>
              <a:off x="1462" y="7889"/>
              <a:ext cx="1546" cy="287"/>
            </a:xfrm>
            <a:custGeom>
              <a:avLst/>
              <a:gdLst/>
              <a:ahLst/>
              <a:cxnLst>
                <a:cxn ang="0">
                  <a:pos x="1542" y="0"/>
                </a:cxn>
                <a:cxn ang="0">
                  <a:pos x="1546" y="29"/>
                </a:cxn>
                <a:cxn ang="0">
                  <a:pos x="7" y="287"/>
                </a:cxn>
                <a:cxn ang="0">
                  <a:pos x="0" y="262"/>
                </a:cxn>
                <a:cxn ang="0">
                  <a:pos x="1542" y="0"/>
                </a:cxn>
              </a:cxnLst>
              <a:rect l="0" t="0" r="r" b="b"/>
              <a:pathLst>
                <a:path w="1546" h="287">
                  <a:moveTo>
                    <a:pt x="1542" y="0"/>
                  </a:moveTo>
                  <a:lnTo>
                    <a:pt x="1546" y="29"/>
                  </a:lnTo>
                  <a:lnTo>
                    <a:pt x="7" y="287"/>
                  </a:lnTo>
                  <a:lnTo>
                    <a:pt x="0" y="262"/>
                  </a:lnTo>
                  <a:lnTo>
                    <a:pt x="1542"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89094" name="Freeform 326"/>
            <p:cNvSpPr>
              <a:spLocks/>
            </p:cNvSpPr>
            <p:nvPr/>
          </p:nvSpPr>
          <p:spPr bwMode="auto">
            <a:xfrm>
              <a:off x="2957" y="7842"/>
              <a:ext cx="138" cy="138"/>
            </a:xfrm>
            <a:custGeom>
              <a:avLst/>
              <a:gdLst/>
              <a:ahLst/>
              <a:cxnLst>
                <a:cxn ang="0">
                  <a:pos x="0" y="0"/>
                </a:cxn>
                <a:cxn ang="0">
                  <a:pos x="43" y="21"/>
                </a:cxn>
                <a:cxn ang="0">
                  <a:pos x="91" y="36"/>
                </a:cxn>
                <a:cxn ang="0">
                  <a:pos x="138" y="47"/>
                </a:cxn>
                <a:cxn ang="0">
                  <a:pos x="98" y="72"/>
                </a:cxn>
                <a:cxn ang="0">
                  <a:pos x="58" y="105"/>
                </a:cxn>
                <a:cxn ang="0">
                  <a:pos x="25" y="138"/>
                </a:cxn>
                <a:cxn ang="0">
                  <a:pos x="36" y="65"/>
                </a:cxn>
                <a:cxn ang="0">
                  <a:pos x="0" y="0"/>
                </a:cxn>
              </a:cxnLst>
              <a:rect l="0" t="0" r="r" b="b"/>
              <a:pathLst>
                <a:path w="138" h="138">
                  <a:moveTo>
                    <a:pt x="0" y="0"/>
                  </a:moveTo>
                  <a:lnTo>
                    <a:pt x="43" y="21"/>
                  </a:lnTo>
                  <a:lnTo>
                    <a:pt x="91" y="36"/>
                  </a:lnTo>
                  <a:lnTo>
                    <a:pt x="138" y="47"/>
                  </a:lnTo>
                  <a:lnTo>
                    <a:pt x="98" y="72"/>
                  </a:lnTo>
                  <a:lnTo>
                    <a:pt x="58" y="105"/>
                  </a:lnTo>
                  <a:lnTo>
                    <a:pt x="25" y="138"/>
                  </a:lnTo>
                  <a:lnTo>
                    <a:pt x="36" y="65"/>
                  </a:lnTo>
                  <a:lnTo>
                    <a:pt x="0"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89095" name="Freeform 327"/>
            <p:cNvSpPr>
              <a:spLocks/>
            </p:cNvSpPr>
            <p:nvPr/>
          </p:nvSpPr>
          <p:spPr bwMode="auto">
            <a:xfrm>
              <a:off x="1451" y="6160"/>
              <a:ext cx="2742" cy="437"/>
            </a:xfrm>
            <a:custGeom>
              <a:avLst/>
              <a:gdLst/>
              <a:ahLst/>
              <a:cxnLst>
                <a:cxn ang="0">
                  <a:pos x="4" y="0"/>
                </a:cxn>
                <a:cxn ang="0">
                  <a:pos x="2742" y="408"/>
                </a:cxn>
                <a:cxn ang="0">
                  <a:pos x="2739" y="437"/>
                </a:cxn>
                <a:cxn ang="0">
                  <a:pos x="0" y="30"/>
                </a:cxn>
                <a:cxn ang="0">
                  <a:pos x="4" y="0"/>
                </a:cxn>
              </a:cxnLst>
              <a:rect l="0" t="0" r="r" b="b"/>
              <a:pathLst>
                <a:path w="2742" h="437">
                  <a:moveTo>
                    <a:pt x="4" y="0"/>
                  </a:moveTo>
                  <a:lnTo>
                    <a:pt x="2742" y="408"/>
                  </a:lnTo>
                  <a:lnTo>
                    <a:pt x="2739" y="437"/>
                  </a:lnTo>
                  <a:lnTo>
                    <a:pt x="0" y="30"/>
                  </a:lnTo>
                  <a:lnTo>
                    <a:pt x="4"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89096" name="Freeform 328"/>
            <p:cNvSpPr>
              <a:spLocks/>
            </p:cNvSpPr>
            <p:nvPr/>
          </p:nvSpPr>
          <p:spPr bwMode="auto">
            <a:xfrm>
              <a:off x="4146" y="6506"/>
              <a:ext cx="135" cy="138"/>
            </a:xfrm>
            <a:custGeom>
              <a:avLst/>
              <a:gdLst/>
              <a:ahLst/>
              <a:cxnLst>
                <a:cxn ang="0">
                  <a:pos x="18" y="0"/>
                </a:cxn>
                <a:cxn ang="0">
                  <a:pos x="51" y="33"/>
                </a:cxn>
                <a:cxn ang="0">
                  <a:pos x="91" y="66"/>
                </a:cxn>
                <a:cxn ang="0">
                  <a:pos x="135" y="91"/>
                </a:cxn>
                <a:cxn ang="0">
                  <a:pos x="87" y="102"/>
                </a:cxn>
                <a:cxn ang="0">
                  <a:pos x="40" y="120"/>
                </a:cxn>
                <a:cxn ang="0">
                  <a:pos x="0" y="138"/>
                </a:cxn>
                <a:cxn ang="0">
                  <a:pos x="33" y="73"/>
                </a:cxn>
                <a:cxn ang="0">
                  <a:pos x="18" y="0"/>
                </a:cxn>
              </a:cxnLst>
              <a:rect l="0" t="0" r="r" b="b"/>
              <a:pathLst>
                <a:path w="135" h="138">
                  <a:moveTo>
                    <a:pt x="18" y="0"/>
                  </a:moveTo>
                  <a:lnTo>
                    <a:pt x="51" y="33"/>
                  </a:lnTo>
                  <a:lnTo>
                    <a:pt x="91" y="66"/>
                  </a:lnTo>
                  <a:lnTo>
                    <a:pt x="135" y="91"/>
                  </a:lnTo>
                  <a:lnTo>
                    <a:pt x="87" y="102"/>
                  </a:lnTo>
                  <a:lnTo>
                    <a:pt x="40" y="120"/>
                  </a:lnTo>
                  <a:lnTo>
                    <a:pt x="0" y="138"/>
                  </a:lnTo>
                  <a:lnTo>
                    <a:pt x="33" y="73"/>
                  </a:lnTo>
                  <a:lnTo>
                    <a:pt x="18"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89097" name="Freeform 329"/>
            <p:cNvSpPr>
              <a:spLocks/>
            </p:cNvSpPr>
            <p:nvPr/>
          </p:nvSpPr>
          <p:spPr bwMode="auto">
            <a:xfrm>
              <a:off x="1586" y="5695"/>
              <a:ext cx="2335" cy="505"/>
            </a:xfrm>
            <a:custGeom>
              <a:avLst/>
              <a:gdLst/>
              <a:ahLst/>
              <a:cxnLst>
                <a:cxn ang="0">
                  <a:pos x="7" y="0"/>
                </a:cxn>
                <a:cxn ang="0">
                  <a:pos x="2335" y="476"/>
                </a:cxn>
                <a:cxn ang="0">
                  <a:pos x="2331" y="505"/>
                </a:cxn>
                <a:cxn ang="0">
                  <a:pos x="0" y="29"/>
                </a:cxn>
                <a:cxn ang="0">
                  <a:pos x="7" y="0"/>
                </a:cxn>
              </a:cxnLst>
              <a:rect l="0" t="0" r="r" b="b"/>
              <a:pathLst>
                <a:path w="2335" h="505">
                  <a:moveTo>
                    <a:pt x="7" y="0"/>
                  </a:moveTo>
                  <a:lnTo>
                    <a:pt x="2335" y="476"/>
                  </a:lnTo>
                  <a:lnTo>
                    <a:pt x="2331" y="505"/>
                  </a:lnTo>
                  <a:lnTo>
                    <a:pt x="0" y="29"/>
                  </a:lnTo>
                  <a:lnTo>
                    <a:pt x="7"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89098" name="Freeform 330"/>
            <p:cNvSpPr>
              <a:spLocks/>
            </p:cNvSpPr>
            <p:nvPr/>
          </p:nvSpPr>
          <p:spPr bwMode="auto">
            <a:xfrm>
              <a:off x="3870" y="6110"/>
              <a:ext cx="134" cy="138"/>
            </a:xfrm>
            <a:custGeom>
              <a:avLst/>
              <a:gdLst/>
              <a:ahLst/>
              <a:cxnLst>
                <a:cxn ang="0">
                  <a:pos x="25" y="0"/>
                </a:cxn>
                <a:cxn ang="0">
                  <a:pos x="58" y="36"/>
                </a:cxn>
                <a:cxn ang="0">
                  <a:pos x="98" y="69"/>
                </a:cxn>
                <a:cxn ang="0">
                  <a:pos x="134" y="94"/>
                </a:cxn>
                <a:cxn ang="0">
                  <a:pos x="91" y="105"/>
                </a:cxn>
                <a:cxn ang="0">
                  <a:pos x="40" y="120"/>
                </a:cxn>
                <a:cxn ang="0">
                  <a:pos x="0" y="138"/>
                </a:cxn>
                <a:cxn ang="0">
                  <a:pos x="36" y="76"/>
                </a:cxn>
                <a:cxn ang="0">
                  <a:pos x="25" y="0"/>
                </a:cxn>
              </a:cxnLst>
              <a:rect l="0" t="0" r="r" b="b"/>
              <a:pathLst>
                <a:path w="134" h="138">
                  <a:moveTo>
                    <a:pt x="25" y="0"/>
                  </a:moveTo>
                  <a:lnTo>
                    <a:pt x="58" y="36"/>
                  </a:lnTo>
                  <a:lnTo>
                    <a:pt x="98" y="69"/>
                  </a:lnTo>
                  <a:lnTo>
                    <a:pt x="134" y="94"/>
                  </a:lnTo>
                  <a:lnTo>
                    <a:pt x="91" y="105"/>
                  </a:lnTo>
                  <a:lnTo>
                    <a:pt x="40" y="120"/>
                  </a:lnTo>
                  <a:lnTo>
                    <a:pt x="0" y="138"/>
                  </a:lnTo>
                  <a:lnTo>
                    <a:pt x="36" y="76"/>
                  </a:lnTo>
                  <a:lnTo>
                    <a:pt x="25"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89099" name="Freeform 331"/>
            <p:cNvSpPr>
              <a:spLocks/>
            </p:cNvSpPr>
            <p:nvPr/>
          </p:nvSpPr>
          <p:spPr bwMode="auto">
            <a:xfrm>
              <a:off x="1571" y="5178"/>
              <a:ext cx="1779" cy="357"/>
            </a:xfrm>
            <a:custGeom>
              <a:avLst/>
              <a:gdLst/>
              <a:ahLst/>
              <a:cxnLst>
                <a:cxn ang="0">
                  <a:pos x="7" y="0"/>
                </a:cxn>
                <a:cxn ang="0">
                  <a:pos x="1779" y="327"/>
                </a:cxn>
                <a:cxn ang="0">
                  <a:pos x="1771" y="357"/>
                </a:cxn>
                <a:cxn ang="0">
                  <a:pos x="0" y="29"/>
                </a:cxn>
                <a:cxn ang="0">
                  <a:pos x="7" y="0"/>
                </a:cxn>
              </a:cxnLst>
              <a:rect l="0" t="0" r="r" b="b"/>
              <a:pathLst>
                <a:path w="1779" h="357">
                  <a:moveTo>
                    <a:pt x="7" y="0"/>
                  </a:moveTo>
                  <a:lnTo>
                    <a:pt x="1779" y="327"/>
                  </a:lnTo>
                  <a:lnTo>
                    <a:pt x="1771" y="357"/>
                  </a:lnTo>
                  <a:lnTo>
                    <a:pt x="0" y="29"/>
                  </a:lnTo>
                  <a:lnTo>
                    <a:pt x="7"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89100" name="Freeform 332"/>
            <p:cNvSpPr>
              <a:spLocks/>
            </p:cNvSpPr>
            <p:nvPr/>
          </p:nvSpPr>
          <p:spPr bwMode="auto">
            <a:xfrm>
              <a:off x="3299" y="5444"/>
              <a:ext cx="134" cy="138"/>
            </a:xfrm>
            <a:custGeom>
              <a:avLst/>
              <a:gdLst/>
              <a:ahLst/>
              <a:cxnLst>
                <a:cxn ang="0">
                  <a:pos x="25" y="0"/>
                </a:cxn>
                <a:cxn ang="0">
                  <a:pos x="54" y="32"/>
                </a:cxn>
                <a:cxn ang="0">
                  <a:pos x="94" y="65"/>
                </a:cxn>
                <a:cxn ang="0">
                  <a:pos x="134" y="91"/>
                </a:cxn>
                <a:cxn ang="0">
                  <a:pos x="87" y="102"/>
                </a:cxn>
                <a:cxn ang="0">
                  <a:pos x="40" y="116"/>
                </a:cxn>
                <a:cxn ang="0">
                  <a:pos x="0" y="138"/>
                </a:cxn>
                <a:cxn ang="0">
                  <a:pos x="36" y="72"/>
                </a:cxn>
                <a:cxn ang="0">
                  <a:pos x="25" y="0"/>
                </a:cxn>
              </a:cxnLst>
              <a:rect l="0" t="0" r="r" b="b"/>
              <a:pathLst>
                <a:path w="134" h="138">
                  <a:moveTo>
                    <a:pt x="25" y="0"/>
                  </a:moveTo>
                  <a:lnTo>
                    <a:pt x="54" y="32"/>
                  </a:lnTo>
                  <a:lnTo>
                    <a:pt x="94" y="65"/>
                  </a:lnTo>
                  <a:lnTo>
                    <a:pt x="134" y="91"/>
                  </a:lnTo>
                  <a:lnTo>
                    <a:pt x="87" y="102"/>
                  </a:lnTo>
                  <a:lnTo>
                    <a:pt x="40" y="116"/>
                  </a:lnTo>
                  <a:lnTo>
                    <a:pt x="0" y="138"/>
                  </a:lnTo>
                  <a:lnTo>
                    <a:pt x="36" y="72"/>
                  </a:lnTo>
                  <a:lnTo>
                    <a:pt x="25"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89101" name="Freeform 333"/>
            <p:cNvSpPr>
              <a:spLocks/>
            </p:cNvSpPr>
            <p:nvPr/>
          </p:nvSpPr>
          <p:spPr bwMode="auto">
            <a:xfrm>
              <a:off x="2859" y="3111"/>
              <a:ext cx="636" cy="1121"/>
            </a:xfrm>
            <a:custGeom>
              <a:avLst/>
              <a:gdLst/>
              <a:ahLst/>
              <a:cxnLst>
                <a:cxn ang="0">
                  <a:pos x="25" y="0"/>
                </a:cxn>
                <a:cxn ang="0">
                  <a:pos x="636" y="1106"/>
                </a:cxn>
                <a:cxn ang="0">
                  <a:pos x="611" y="1121"/>
                </a:cxn>
                <a:cxn ang="0">
                  <a:pos x="0" y="15"/>
                </a:cxn>
                <a:cxn ang="0">
                  <a:pos x="25" y="0"/>
                </a:cxn>
              </a:cxnLst>
              <a:rect l="0" t="0" r="r" b="b"/>
              <a:pathLst>
                <a:path w="636" h="1121">
                  <a:moveTo>
                    <a:pt x="25" y="0"/>
                  </a:moveTo>
                  <a:lnTo>
                    <a:pt x="636" y="1106"/>
                  </a:lnTo>
                  <a:lnTo>
                    <a:pt x="611" y="1121"/>
                  </a:lnTo>
                  <a:lnTo>
                    <a:pt x="0" y="15"/>
                  </a:lnTo>
                  <a:lnTo>
                    <a:pt x="25"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89102" name="Freeform 334"/>
            <p:cNvSpPr>
              <a:spLocks/>
            </p:cNvSpPr>
            <p:nvPr/>
          </p:nvSpPr>
          <p:spPr bwMode="auto">
            <a:xfrm>
              <a:off x="3404" y="4159"/>
              <a:ext cx="124" cy="142"/>
            </a:xfrm>
            <a:custGeom>
              <a:avLst/>
              <a:gdLst/>
              <a:ahLst/>
              <a:cxnLst>
                <a:cxn ang="0">
                  <a:pos x="124" y="0"/>
                </a:cxn>
                <a:cxn ang="0">
                  <a:pos x="116" y="44"/>
                </a:cxn>
                <a:cxn ang="0">
                  <a:pos x="116" y="95"/>
                </a:cxn>
                <a:cxn ang="0">
                  <a:pos x="120" y="142"/>
                </a:cxn>
                <a:cxn ang="0">
                  <a:pos x="84" y="113"/>
                </a:cxn>
                <a:cxn ang="0">
                  <a:pos x="40" y="87"/>
                </a:cxn>
                <a:cxn ang="0">
                  <a:pos x="0" y="66"/>
                </a:cxn>
                <a:cxn ang="0">
                  <a:pos x="73" y="55"/>
                </a:cxn>
                <a:cxn ang="0">
                  <a:pos x="124" y="0"/>
                </a:cxn>
              </a:cxnLst>
              <a:rect l="0" t="0" r="r" b="b"/>
              <a:pathLst>
                <a:path w="124" h="142">
                  <a:moveTo>
                    <a:pt x="124" y="0"/>
                  </a:moveTo>
                  <a:lnTo>
                    <a:pt x="116" y="44"/>
                  </a:lnTo>
                  <a:lnTo>
                    <a:pt x="116" y="95"/>
                  </a:lnTo>
                  <a:lnTo>
                    <a:pt x="120" y="142"/>
                  </a:lnTo>
                  <a:lnTo>
                    <a:pt x="84" y="113"/>
                  </a:lnTo>
                  <a:lnTo>
                    <a:pt x="40" y="87"/>
                  </a:lnTo>
                  <a:lnTo>
                    <a:pt x="0" y="66"/>
                  </a:lnTo>
                  <a:lnTo>
                    <a:pt x="73" y="55"/>
                  </a:lnTo>
                  <a:lnTo>
                    <a:pt x="124"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89103" name="Freeform 335"/>
            <p:cNvSpPr>
              <a:spLocks/>
            </p:cNvSpPr>
            <p:nvPr/>
          </p:nvSpPr>
          <p:spPr bwMode="auto">
            <a:xfrm>
              <a:off x="5190" y="10309"/>
              <a:ext cx="1487" cy="651"/>
            </a:xfrm>
            <a:custGeom>
              <a:avLst/>
              <a:gdLst/>
              <a:ahLst/>
              <a:cxnLst>
                <a:cxn ang="0">
                  <a:pos x="11" y="0"/>
                </a:cxn>
                <a:cxn ang="0">
                  <a:pos x="1487" y="622"/>
                </a:cxn>
                <a:cxn ang="0">
                  <a:pos x="1476" y="651"/>
                </a:cxn>
                <a:cxn ang="0">
                  <a:pos x="0" y="25"/>
                </a:cxn>
                <a:cxn ang="0">
                  <a:pos x="11" y="0"/>
                </a:cxn>
              </a:cxnLst>
              <a:rect l="0" t="0" r="r" b="b"/>
              <a:pathLst>
                <a:path w="1487" h="651">
                  <a:moveTo>
                    <a:pt x="11" y="0"/>
                  </a:moveTo>
                  <a:lnTo>
                    <a:pt x="1487" y="622"/>
                  </a:lnTo>
                  <a:lnTo>
                    <a:pt x="1476" y="651"/>
                  </a:lnTo>
                  <a:lnTo>
                    <a:pt x="0" y="25"/>
                  </a:lnTo>
                  <a:lnTo>
                    <a:pt x="11"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89104" name="Freeform 336"/>
            <p:cNvSpPr>
              <a:spLocks/>
            </p:cNvSpPr>
            <p:nvPr/>
          </p:nvSpPr>
          <p:spPr bwMode="auto">
            <a:xfrm>
              <a:off x="5113" y="10272"/>
              <a:ext cx="146" cy="128"/>
            </a:xfrm>
            <a:custGeom>
              <a:avLst/>
              <a:gdLst/>
              <a:ahLst/>
              <a:cxnLst>
                <a:cxn ang="0">
                  <a:pos x="146" y="0"/>
                </a:cxn>
                <a:cxn ang="0">
                  <a:pos x="95" y="55"/>
                </a:cxn>
                <a:cxn ang="0">
                  <a:pos x="91" y="128"/>
                </a:cxn>
                <a:cxn ang="0">
                  <a:pos x="66" y="88"/>
                </a:cxn>
                <a:cxn ang="0">
                  <a:pos x="33" y="48"/>
                </a:cxn>
                <a:cxn ang="0">
                  <a:pos x="0" y="15"/>
                </a:cxn>
                <a:cxn ang="0">
                  <a:pos x="48" y="15"/>
                </a:cxn>
                <a:cxn ang="0">
                  <a:pos x="99" y="8"/>
                </a:cxn>
                <a:cxn ang="0">
                  <a:pos x="146" y="0"/>
                </a:cxn>
              </a:cxnLst>
              <a:rect l="0" t="0" r="r" b="b"/>
              <a:pathLst>
                <a:path w="146" h="128">
                  <a:moveTo>
                    <a:pt x="146" y="0"/>
                  </a:moveTo>
                  <a:lnTo>
                    <a:pt x="95" y="55"/>
                  </a:lnTo>
                  <a:lnTo>
                    <a:pt x="91" y="128"/>
                  </a:lnTo>
                  <a:lnTo>
                    <a:pt x="66" y="88"/>
                  </a:lnTo>
                  <a:lnTo>
                    <a:pt x="33" y="48"/>
                  </a:lnTo>
                  <a:lnTo>
                    <a:pt x="0" y="15"/>
                  </a:lnTo>
                  <a:lnTo>
                    <a:pt x="48" y="15"/>
                  </a:lnTo>
                  <a:lnTo>
                    <a:pt x="99" y="8"/>
                  </a:lnTo>
                  <a:lnTo>
                    <a:pt x="146"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gr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685800" y="76200"/>
            <a:ext cx="7772400" cy="1143000"/>
          </a:xfrm>
        </p:spPr>
        <p:txBody>
          <a:bodyPr/>
          <a:lstStyle/>
          <a:p>
            <a:pPr eaLnBrk="1" hangingPunct="1"/>
            <a:r>
              <a:rPr lang="en-US" dirty="0" smtClean="0">
                <a:latin typeface="Arial" charset="0"/>
                <a:cs typeface="Arial" charset="0"/>
              </a:rPr>
              <a:t>Ongoing Assessment</a:t>
            </a:r>
          </a:p>
        </p:txBody>
      </p:sp>
      <p:sp>
        <p:nvSpPr>
          <p:cNvPr id="20483" name="Rectangle 3"/>
          <p:cNvSpPr>
            <a:spLocks noGrp="1" noChangeArrowheads="1"/>
          </p:cNvSpPr>
          <p:nvPr>
            <p:ph sz="quarter" idx="2"/>
          </p:nvPr>
        </p:nvSpPr>
        <p:spPr>
          <a:xfrm>
            <a:off x="4953000" y="1600200"/>
            <a:ext cx="3810000" cy="3962400"/>
          </a:xfrm>
        </p:spPr>
        <p:txBody>
          <a:bodyPr/>
          <a:lstStyle/>
          <a:p>
            <a:pPr eaLnBrk="1" hangingPunct="1"/>
            <a:r>
              <a:rPr lang="en-US" dirty="0" smtClean="0">
                <a:latin typeface="Arial" charset="0"/>
                <a:cs typeface="Arial" charset="0"/>
              </a:rPr>
              <a:t>Delayed diagnosis or missed injuries</a:t>
            </a:r>
          </a:p>
          <a:p>
            <a:pPr eaLnBrk="1" hangingPunct="1"/>
            <a:r>
              <a:rPr lang="en-US" dirty="0" smtClean="0">
                <a:latin typeface="Arial" charset="0"/>
                <a:cs typeface="Arial" charset="0"/>
              </a:rPr>
              <a:t>Frequent serial and systematic examinations</a:t>
            </a:r>
          </a:p>
          <a:p>
            <a:pPr eaLnBrk="1" hangingPunct="1"/>
            <a:r>
              <a:rPr lang="en-US" dirty="0" smtClean="0">
                <a:latin typeface="Arial" charset="0"/>
                <a:cs typeface="Arial" charset="0"/>
              </a:rPr>
              <a:t>Tertiary exam</a:t>
            </a:r>
          </a:p>
          <a:p>
            <a:pPr eaLnBrk="1" hangingPunct="1"/>
            <a:endParaRPr lang="en-US" dirty="0" smtClean="0">
              <a:latin typeface="Arial" charset="0"/>
              <a:cs typeface="Arial" charset="0"/>
            </a:endParaRPr>
          </a:p>
          <a:p>
            <a:pPr eaLnBrk="1" hangingPunct="1"/>
            <a:endParaRPr lang="en-US" sz="2400" dirty="0" smtClean="0">
              <a:latin typeface="Arial" charset="0"/>
              <a:cs typeface="Arial" charset="0"/>
            </a:endParaRPr>
          </a:p>
        </p:txBody>
      </p:sp>
      <p:pic>
        <p:nvPicPr>
          <p:cNvPr id="20484" name="Picture 4" descr="E:\My Pictures\Big Belly.jpg"/>
          <p:cNvPicPr>
            <a:picLocks noChangeAspect="1" noChangeArrowheads="1"/>
          </p:cNvPicPr>
          <p:nvPr/>
        </p:nvPicPr>
        <p:blipFill>
          <a:blip r:embed="rId3" cstate="print"/>
          <a:srcRect l="4983" t="7329" r="7475" b="21987"/>
          <a:stretch>
            <a:fillRect/>
          </a:stretch>
        </p:blipFill>
        <p:spPr bwMode="auto">
          <a:xfrm>
            <a:off x="603014" y="1600200"/>
            <a:ext cx="4133573" cy="3962400"/>
          </a:xfrm>
          <a:prstGeom prst="rect">
            <a:avLst/>
          </a:prstGeom>
          <a:noFill/>
          <a:ln w="19050">
            <a:solidFill>
              <a:schemeClr val="tx1"/>
            </a:solidFill>
          </a:ln>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p:txBody>
          <a:bodyPr/>
          <a:lstStyle/>
          <a:p>
            <a:pPr eaLnBrk="1" hangingPunct="1"/>
            <a:r>
              <a:rPr lang="en-US" dirty="0" smtClean="0">
                <a:latin typeface="Arial" charset="0"/>
                <a:cs typeface="Arial" charset="0"/>
              </a:rPr>
              <a:t>Diagnostic Labs</a:t>
            </a:r>
          </a:p>
        </p:txBody>
      </p:sp>
      <p:sp>
        <p:nvSpPr>
          <p:cNvPr id="3" name="Content Placeholder 2"/>
          <p:cNvSpPr>
            <a:spLocks noGrp="1"/>
          </p:cNvSpPr>
          <p:nvPr>
            <p:ph idx="1"/>
          </p:nvPr>
        </p:nvSpPr>
        <p:spPr/>
        <p:txBody>
          <a:bodyPr rtlCol="0">
            <a:normAutofit/>
          </a:bodyPr>
          <a:lstStyle/>
          <a:p>
            <a:pPr marL="0" indent="0" eaLnBrk="1" fontAlgn="auto" hangingPunct="1">
              <a:spcAft>
                <a:spcPts val="0"/>
              </a:spcAft>
              <a:buFont typeface="Arial" pitchFamily="34" charset="0"/>
              <a:buNone/>
              <a:defRPr/>
            </a:pPr>
            <a:r>
              <a:rPr lang="en-US" dirty="0" smtClean="0"/>
              <a:t>Are they necessary?  Reliable?</a:t>
            </a:r>
          </a:p>
          <a:p>
            <a:pPr eaLnBrk="1" fontAlgn="auto" hangingPunct="1">
              <a:spcAft>
                <a:spcPts val="0"/>
              </a:spcAft>
              <a:buFont typeface="Arial" pitchFamily="34" charset="0"/>
              <a:buChar char="•"/>
              <a:defRPr/>
            </a:pPr>
            <a:r>
              <a:rPr lang="en-US" dirty="0" smtClean="0"/>
              <a:t>Hematocrit </a:t>
            </a:r>
          </a:p>
          <a:p>
            <a:pPr eaLnBrk="1" fontAlgn="auto" hangingPunct="1">
              <a:spcAft>
                <a:spcPts val="0"/>
              </a:spcAft>
              <a:buFont typeface="Arial" pitchFamily="34" charset="0"/>
              <a:buChar char="•"/>
              <a:defRPr/>
            </a:pPr>
            <a:r>
              <a:rPr lang="en-US" dirty="0" smtClean="0"/>
              <a:t>WBC </a:t>
            </a:r>
          </a:p>
          <a:p>
            <a:pPr eaLnBrk="1" fontAlgn="auto" hangingPunct="1">
              <a:spcAft>
                <a:spcPts val="0"/>
              </a:spcAft>
              <a:buFont typeface="Arial" pitchFamily="34" charset="0"/>
              <a:buChar char="•"/>
              <a:defRPr/>
            </a:pPr>
            <a:r>
              <a:rPr lang="en-US" dirty="0" smtClean="0"/>
              <a:t>Electrolytes</a:t>
            </a:r>
            <a:endParaRPr lang="en-US" dirty="0"/>
          </a:p>
          <a:p>
            <a:pPr eaLnBrk="1" fontAlgn="auto" hangingPunct="1">
              <a:spcAft>
                <a:spcPts val="0"/>
              </a:spcAft>
              <a:buFont typeface="Arial" pitchFamily="34" charset="0"/>
              <a:buChar char="•"/>
              <a:defRPr/>
            </a:pPr>
            <a:r>
              <a:rPr lang="en-US" dirty="0" smtClean="0"/>
              <a:t>Pancreatic enzymes</a:t>
            </a:r>
          </a:p>
          <a:p>
            <a:pPr eaLnBrk="1" fontAlgn="auto" hangingPunct="1">
              <a:spcAft>
                <a:spcPts val="0"/>
              </a:spcAft>
              <a:buFont typeface="Arial" pitchFamily="34" charset="0"/>
              <a:buChar char="•"/>
              <a:defRPr/>
            </a:pPr>
            <a:r>
              <a:rPr lang="en-US" dirty="0" smtClean="0"/>
              <a:t>Liver function tests</a:t>
            </a:r>
            <a:endParaRPr lang="en-US" dirty="0"/>
          </a:p>
        </p:txBody>
      </p:sp>
      <p:pic>
        <p:nvPicPr>
          <p:cNvPr id="369666" name="Picture 2" descr="http://t2.gstatic.com/images?q=tbn:ANd9GcSzcuXyVHpM5emTf1GW_qJFE0TtjKFe7Wof2j-rfNplvh38s6gI"/>
          <p:cNvPicPr>
            <a:picLocks noChangeAspect="1" noChangeArrowheads="1"/>
          </p:cNvPicPr>
          <p:nvPr/>
        </p:nvPicPr>
        <p:blipFill>
          <a:blip r:embed="rId3" cstate="print"/>
          <a:srcRect/>
          <a:stretch>
            <a:fillRect/>
          </a:stretch>
        </p:blipFill>
        <p:spPr bwMode="auto">
          <a:xfrm>
            <a:off x="5257800" y="2133600"/>
            <a:ext cx="3383278" cy="2819400"/>
          </a:xfrm>
          <a:prstGeom prst="rect">
            <a:avLst/>
          </a:prstGeom>
          <a:noFill/>
          <a:ln w="19050">
            <a:solidFill>
              <a:schemeClr val="tx1"/>
            </a:solidFill>
          </a:ln>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Diagnostic Labs</a:t>
            </a:r>
            <a:endParaRPr lang="en-US" dirty="0"/>
          </a:p>
        </p:txBody>
      </p:sp>
      <p:sp>
        <p:nvSpPr>
          <p:cNvPr id="3" name="Content Placeholder 2"/>
          <p:cNvSpPr>
            <a:spLocks noGrp="1"/>
          </p:cNvSpPr>
          <p:nvPr>
            <p:ph idx="1"/>
          </p:nvPr>
        </p:nvSpPr>
        <p:spPr>
          <a:xfrm>
            <a:off x="685800" y="1447800"/>
            <a:ext cx="3886200" cy="4114800"/>
          </a:xfrm>
        </p:spPr>
        <p:txBody>
          <a:bodyPr/>
          <a:lstStyle/>
          <a:p>
            <a:r>
              <a:rPr lang="en-US" dirty="0" smtClean="0"/>
              <a:t>Coagulation studies</a:t>
            </a:r>
          </a:p>
          <a:p>
            <a:r>
              <a:rPr lang="en-US" dirty="0" smtClean="0"/>
              <a:t>Urinalysis</a:t>
            </a:r>
          </a:p>
          <a:p>
            <a:r>
              <a:rPr lang="en-US" dirty="0" smtClean="0"/>
              <a:t>ABGs</a:t>
            </a:r>
            <a:endParaRPr lang="en-US" dirty="0"/>
          </a:p>
        </p:txBody>
      </p:sp>
      <p:pic>
        <p:nvPicPr>
          <p:cNvPr id="343042" name="Picture 2" descr="http://usermeds.com/static/e82980af75d554b10ead133958433718.jpg"/>
          <p:cNvPicPr>
            <a:picLocks noChangeAspect="1" noChangeArrowheads="1"/>
          </p:cNvPicPr>
          <p:nvPr/>
        </p:nvPicPr>
        <p:blipFill>
          <a:blip r:embed="rId3" cstate="print"/>
          <a:srcRect b="15000"/>
          <a:stretch>
            <a:fillRect/>
          </a:stretch>
        </p:blipFill>
        <p:spPr bwMode="auto">
          <a:xfrm>
            <a:off x="3429000" y="1524000"/>
            <a:ext cx="4837203" cy="2819400"/>
          </a:xfrm>
          <a:prstGeom prst="rect">
            <a:avLst/>
          </a:prstGeom>
          <a:noFill/>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3"/>
          <p:cNvSpPr>
            <a:spLocks noGrp="1"/>
          </p:cNvSpPr>
          <p:nvPr>
            <p:ph type="title"/>
          </p:nvPr>
        </p:nvSpPr>
        <p:spPr/>
        <p:txBody>
          <a:bodyPr/>
          <a:lstStyle/>
          <a:p>
            <a:pPr eaLnBrk="1" hangingPunct="1"/>
            <a:r>
              <a:rPr lang="en-US" dirty="0" smtClean="0">
                <a:latin typeface="Arial" charset="0"/>
                <a:cs typeface="Arial" charset="0"/>
              </a:rPr>
              <a:t>Diagnostic Modalities</a:t>
            </a:r>
          </a:p>
        </p:txBody>
      </p:sp>
      <p:sp>
        <p:nvSpPr>
          <p:cNvPr id="22531" name="Content Placeholder 4"/>
          <p:cNvSpPr>
            <a:spLocks noGrp="1"/>
          </p:cNvSpPr>
          <p:nvPr>
            <p:ph sz="half" idx="1"/>
          </p:nvPr>
        </p:nvSpPr>
        <p:spPr>
          <a:xfrm>
            <a:off x="685800" y="1600200"/>
            <a:ext cx="4343400" cy="4114800"/>
          </a:xfrm>
        </p:spPr>
        <p:txBody>
          <a:bodyPr/>
          <a:lstStyle/>
          <a:p>
            <a:pPr eaLnBrk="1" hangingPunct="1"/>
            <a:r>
              <a:rPr lang="en-US" dirty="0" smtClean="0">
                <a:latin typeface="Arial" charset="0"/>
                <a:cs typeface="Arial" charset="0"/>
              </a:rPr>
              <a:t>Radiographs </a:t>
            </a:r>
          </a:p>
          <a:p>
            <a:pPr eaLnBrk="1" hangingPunct="1"/>
            <a:r>
              <a:rPr lang="en-US" dirty="0" smtClean="0">
                <a:latin typeface="Arial" charset="0"/>
                <a:cs typeface="Arial" charset="0"/>
              </a:rPr>
              <a:t>Diagnostic peritoneal lavage (DPL)</a:t>
            </a:r>
          </a:p>
          <a:p>
            <a:pPr eaLnBrk="1" hangingPunct="1"/>
            <a:r>
              <a:rPr lang="en-US" dirty="0" smtClean="0">
                <a:latin typeface="Arial" charset="0"/>
                <a:cs typeface="Arial" charset="0"/>
              </a:rPr>
              <a:t>Ultrasonography (US)</a:t>
            </a:r>
          </a:p>
          <a:p>
            <a:pPr eaLnBrk="1" hangingPunct="1"/>
            <a:r>
              <a:rPr lang="en-US" dirty="0" smtClean="0">
                <a:latin typeface="Arial" charset="0"/>
                <a:cs typeface="Arial" charset="0"/>
              </a:rPr>
              <a:t>Computed tomography (CT) scan</a:t>
            </a:r>
          </a:p>
          <a:p>
            <a:pPr eaLnBrk="1" hangingPunct="1"/>
            <a:r>
              <a:rPr lang="en-US" dirty="0" smtClean="0">
                <a:latin typeface="Arial" charset="0"/>
                <a:cs typeface="Arial" charset="0"/>
              </a:rPr>
              <a:t>Angiogram</a:t>
            </a:r>
          </a:p>
          <a:p>
            <a:pPr eaLnBrk="1" hangingPunct="1"/>
            <a:r>
              <a:rPr lang="en-US" dirty="0" smtClean="0">
                <a:latin typeface="Arial" charset="0"/>
                <a:cs typeface="Arial" charset="0"/>
              </a:rPr>
              <a:t>Diagnostic laparoscopy</a:t>
            </a:r>
          </a:p>
        </p:txBody>
      </p:sp>
      <p:pic>
        <p:nvPicPr>
          <p:cNvPr id="5" name="Content Placeholder 4" descr="CT 3.JPG"/>
          <p:cNvPicPr>
            <a:picLocks noGrp="1" noChangeAspect="1"/>
          </p:cNvPicPr>
          <p:nvPr>
            <p:ph sz="half" idx="2"/>
          </p:nvPr>
        </p:nvPicPr>
        <p:blipFill>
          <a:blip r:embed="rId3" cstate="print"/>
          <a:srcRect r="33275"/>
          <a:stretch>
            <a:fillRect/>
          </a:stretch>
        </p:blipFill>
        <p:spPr>
          <a:xfrm>
            <a:off x="5363301" y="1600200"/>
            <a:ext cx="3511474" cy="3962400"/>
          </a:xfrm>
          <a:ln w="19050">
            <a:solidFill>
              <a:schemeClr val="tx1"/>
            </a:solidFill>
          </a:ln>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7858" name="Rectangle 2"/>
          <p:cNvSpPr>
            <a:spLocks noGrp="1" noChangeArrowheads="1"/>
          </p:cNvSpPr>
          <p:nvPr>
            <p:ph type="title"/>
          </p:nvPr>
        </p:nvSpPr>
        <p:spPr/>
        <p:txBody>
          <a:bodyPr rtlCol="0">
            <a:normAutofit fontScale="90000"/>
          </a:bodyPr>
          <a:lstStyle/>
          <a:p>
            <a:pPr eaLnBrk="1" fontAlgn="auto" hangingPunct="1">
              <a:spcAft>
                <a:spcPts val="0"/>
              </a:spcAft>
              <a:defRPr/>
            </a:pPr>
            <a:r>
              <a:rPr lang="en-US" dirty="0" smtClean="0"/>
              <a:t/>
            </a:r>
            <a:br>
              <a:rPr lang="en-US" dirty="0" smtClean="0"/>
            </a:br>
            <a:r>
              <a:rPr lang="en-US" sz="4000" dirty="0" smtClean="0"/>
              <a:t>Radiographic </a:t>
            </a:r>
            <a:r>
              <a:rPr lang="en-US" sz="4000" dirty="0"/>
              <a:t>Films</a:t>
            </a:r>
            <a:br>
              <a:rPr lang="en-US" sz="4000" dirty="0"/>
            </a:br>
            <a:endParaRPr lang="en-US" dirty="0"/>
          </a:p>
        </p:txBody>
      </p:sp>
      <p:sp>
        <p:nvSpPr>
          <p:cNvPr id="377859" name="Rectangle 3"/>
          <p:cNvSpPr>
            <a:spLocks noGrp="1" noChangeArrowheads="1"/>
          </p:cNvSpPr>
          <p:nvPr>
            <p:ph idx="1"/>
          </p:nvPr>
        </p:nvSpPr>
        <p:spPr>
          <a:xfrm>
            <a:off x="457200" y="1219200"/>
            <a:ext cx="8229600" cy="4525963"/>
          </a:xfrm>
        </p:spPr>
        <p:txBody>
          <a:bodyPr rtlCol="0">
            <a:normAutofit lnSpcReduction="10000"/>
          </a:bodyPr>
          <a:lstStyle/>
          <a:p>
            <a:pPr eaLnBrk="1" fontAlgn="auto" hangingPunct="1">
              <a:spcAft>
                <a:spcPts val="0"/>
              </a:spcAft>
              <a:buFont typeface="Arial" pitchFamily="34" charset="0"/>
              <a:buChar char="•"/>
              <a:defRPr/>
            </a:pPr>
            <a:endParaRPr lang="en-US" sz="800" dirty="0"/>
          </a:p>
          <a:p>
            <a:pPr eaLnBrk="1" fontAlgn="auto" hangingPunct="1">
              <a:spcAft>
                <a:spcPts val="0"/>
              </a:spcAft>
              <a:buFont typeface="Arial" pitchFamily="34" charset="0"/>
              <a:buChar char="•"/>
              <a:defRPr/>
            </a:pPr>
            <a:r>
              <a:rPr lang="en-US" dirty="0"/>
              <a:t>CXR </a:t>
            </a:r>
          </a:p>
          <a:p>
            <a:pPr lvl="1" eaLnBrk="1" fontAlgn="auto" hangingPunct="1">
              <a:spcAft>
                <a:spcPts val="0"/>
              </a:spcAft>
              <a:buFont typeface="Arial" pitchFamily="34" charset="0"/>
              <a:buChar char="–"/>
              <a:defRPr/>
            </a:pPr>
            <a:r>
              <a:rPr lang="en-US" dirty="0" smtClean="0"/>
              <a:t>Concomitant </a:t>
            </a:r>
            <a:r>
              <a:rPr lang="en-US" dirty="0"/>
              <a:t>pulmonary and cardiac injuries </a:t>
            </a:r>
            <a:r>
              <a:rPr lang="en-US" dirty="0" smtClean="0"/>
              <a:t>Displacement </a:t>
            </a:r>
            <a:r>
              <a:rPr lang="en-US" dirty="0"/>
              <a:t>of abdominal </a:t>
            </a:r>
            <a:r>
              <a:rPr lang="en-US" dirty="0" smtClean="0"/>
              <a:t>organs</a:t>
            </a:r>
          </a:p>
          <a:p>
            <a:pPr eaLnBrk="1" fontAlgn="auto" hangingPunct="1">
              <a:spcAft>
                <a:spcPts val="0"/>
              </a:spcAft>
              <a:buFont typeface="Arial" pitchFamily="34" charset="0"/>
              <a:buChar char="•"/>
              <a:defRPr/>
            </a:pPr>
            <a:r>
              <a:rPr lang="en-US" dirty="0" smtClean="0"/>
              <a:t>Pelvis</a:t>
            </a:r>
            <a:endParaRPr lang="en-US" dirty="0"/>
          </a:p>
          <a:p>
            <a:pPr eaLnBrk="1" fontAlgn="auto" hangingPunct="1">
              <a:spcAft>
                <a:spcPts val="0"/>
              </a:spcAft>
              <a:buFont typeface="Arial" pitchFamily="34" charset="0"/>
              <a:buChar char="•"/>
              <a:defRPr/>
            </a:pPr>
            <a:r>
              <a:rPr lang="en-US" dirty="0" smtClean="0"/>
              <a:t>Plain </a:t>
            </a:r>
            <a:r>
              <a:rPr lang="en-US" dirty="0"/>
              <a:t>abdominal films </a:t>
            </a:r>
            <a:r>
              <a:rPr lang="en-US" dirty="0" smtClean="0"/>
              <a:t>have limited if any role in the </a:t>
            </a:r>
            <a:r>
              <a:rPr lang="en-US" u="sng" dirty="0" smtClean="0"/>
              <a:t>acute</a:t>
            </a:r>
            <a:r>
              <a:rPr lang="en-US" dirty="0" smtClean="0"/>
              <a:t> resuscitation</a:t>
            </a:r>
          </a:p>
          <a:p>
            <a:pPr lvl="1" eaLnBrk="1" fontAlgn="auto" hangingPunct="1">
              <a:spcAft>
                <a:spcPts val="0"/>
              </a:spcAft>
              <a:buFont typeface="Arial" pitchFamily="34" charset="0"/>
              <a:buChar char="–"/>
              <a:defRPr/>
            </a:pPr>
            <a:r>
              <a:rPr lang="en-US" dirty="0" smtClean="0"/>
              <a:t>AP </a:t>
            </a:r>
            <a:r>
              <a:rPr lang="en-US" dirty="0"/>
              <a:t>and lateral films may identify fluid or air</a:t>
            </a:r>
          </a:p>
          <a:p>
            <a:pPr lvl="1" eaLnBrk="1" fontAlgn="auto" hangingPunct="1">
              <a:spcAft>
                <a:spcPts val="0"/>
              </a:spcAft>
              <a:buFont typeface="Arial" pitchFamily="34" charset="0"/>
              <a:buChar char="–"/>
              <a:defRPr/>
            </a:pPr>
            <a:r>
              <a:rPr lang="en-US" dirty="0"/>
              <a:t>Upright film for free air; may disclose ruptured hollow viscus </a:t>
            </a:r>
          </a:p>
          <a:p>
            <a:pPr lvl="2" eaLnBrk="1" fontAlgn="auto" hangingPunct="1">
              <a:spcAft>
                <a:spcPts val="0"/>
              </a:spcAft>
              <a:buFont typeface="Arial" pitchFamily="34" charset="0"/>
              <a:buChar char="•"/>
              <a:defRPr/>
            </a:pPr>
            <a:endParaRPr lang="en-US" sz="800"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p:txBody>
          <a:bodyPr/>
          <a:lstStyle/>
          <a:p>
            <a:pPr eaLnBrk="1" hangingPunct="1"/>
            <a:r>
              <a:rPr lang="en-US" dirty="0" smtClean="0">
                <a:latin typeface="Arial" charset="0"/>
                <a:cs typeface="Arial" charset="0"/>
              </a:rPr>
              <a:t>Diagnostic Peritoneal Lavage</a:t>
            </a:r>
          </a:p>
        </p:txBody>
      </p:sp>
      <p:sp>
        <p:nvSpPr>
          <p:cNvPr id="269315" name="Rectangle 3"/>
          <p:cNvSpPr>
            <a:spLocks noGrp="1" noChangeArrowheads="1"/>
          </p:cNvSpPr>
          <p:nvPr>
            <p:ph idx="1"/>
          </p:nvPr>
        </p:nvSpPr>
        <p:spPr>
          <a:xfrm>
            <a:off x="457200" y="1371600"/>
            <a:ext cx="4800600" cy="4953000"/>
          </a:xfrm>
        </p:spPr>
        <p:txBody>
          <a:bodyPr rtlCol="0">
            <a:normAutofit fontScale="70000" lnSpcReduction="20000"/>
          </a:bodyPr>
          <a:lstStyle/>
          <a:p>
            <a:pPr eaLnBrk="1" fontAlgn="auto" hangingPunct="1">
              <a:spcAft>
                <a:spcPts val="0"/>
              </a:spcAft>
              <a:buFont typeface="Arial" pitchFamily="34" charset="0"/>
              <a:buChar char="•"/>
              <a:defRPr/>
            </a:pPr>
            <a:endParaRPr lang="en-US" sz="800" dirty="0"/>
          </a:p>
          <a:p>
            <a:pPr eaLnBrk="1" fontAlgn="auto" hangingPunct="1">
              <a:spcAft>
                <a:spcPts val="0"/>
              </a:spcAft>
              <a:buFont typeface="Arial" pitchFamily="34" charset="0"/>
              <a:buChar char="•"/>
              <a:defRPr/>
            </a:pPr>
            <a:r>
              <a:rPr lang="en-US" sz="4000" dirty="0" smtClean="0"/>
              <a:t>Used </a:t>
            </a:r>
            <a:r>
              <a:rPr lang="en-US" sz="4000" dirty="0"/>
              <a:t>to diagnose </a:t>
            </a:r>
            <a:r>
              <a:rPr lang="en-US" sz="4000" dirty="0" smtClean="0"/>
              <a:t>intra-abdominal bleeding</a:t>
            </a:r>
            <a:endParaRPr lang="en-US" sz="4000" dirty="0"/>
          </a:p>
          <a:p>
            <a:pPr eaLnBrk="1" fontAlgn="auto" hangingPunct="1">
              <a:spcAft>
                <a:spcPts val="0"/>
              </a:spcAft>
              <a:buFont typeface="Arial" pitchFamily="34" charset="0"/>
              <a:buChar char="•"/>
              <a:defRPr/>
            </a:pPr>
            <a:r>
              <a:rPr lang="en-US" sz="4000" dirty="0" smtClean="0"/>
              <a:t>Indications</a:t>
            </a:r>
            <a:endParaRPr lang="en-US" sz="4000" dirty="0"/>
          </a:p>
          <a:p>
            <a:pPr lvl="1" eaLnBrk="1" fontAlgn="auto" hangingPunct="1">
              <a:spcAft>
                <a:spcPts val="0"/>
              </a:spcAft>
              <a:buFont typeface="Arial" pitchFamily="34" charset="0"/>
              <a:buChar char="–"/>
              <a:defRPr/>
            </a:pPr>
            <a:r>
              <a:rPr lang="en-US" sz="3400" dirty="0"/>
              <a:t>Unexplained hypotension, decreased hematocrit, or </a:t>
            </a:r>
            <a:r>
              <a:rPr lang="en-US" sz="3400" dirty="0" smtClean="0"/>
              <a:t>shock</a:t>
            </a:r>
          </a:p>
          <a:p>
            <a:pPr lvl="1" eaLnBrk="1" fontAlgn="auto" hangingPunct="1">
              <a:spcAft>
                <a:spcPts val="0"/>
              </a:spcAft>
              <a:buFont typeface="Arial" pitchFamily="34" charset="0"/>
              <a:buChar char="–"/>
              <a:defRPr/>
            </a:pPr>
            <a:r>
              <a:rPr lang="en-US" sz="3400" dirty="0" smtClean="0"/>
              <a:t>CT or ultrasound not available</a:t>
            </a:r>
            <a:endParaRPr lang="en-US" sz="3400" dirty="0"/>
          </a:p>
          <a:p>
            <a:pPr lvl="1" eaLnBrk="1" fontAlgn="auto" hangingPunct="1">
              <a:spcAft>
                <a:spcPts val="0"/>
              </a:spcAft>
              <a:buFont typeface="Arial" pitchFamily="34" charset="0"/>
              <a:buChar char="–"/>
              <a:defRPr/>
            </a:pPr>
            <a:r>
              <a:rPr lang="en-US" sz="3400" dirty="0"/>
              <a:t>Equivocal abdominal examination</a:t>
            </a:r>
          </a:p>
          <a:p>
            <a:pPr lvl="1" eaLnBrk="1" fontAlgn="auto" hangingPunct="1">
              <a:spcAft>
                <a:spcPts val="0"/>
              </a:spcAft>
              <a:buFont typeface="Arial" pitchFamily="34" charset="0"/>
              <a:buChar char="–"/>
              <a:defRPr/>
            </a:pPr>
            <a:r>
              <a:rPr lang="en-US" sz="3400" dirty="0"/>
              <a:t>Altered mental status</a:t>
            </a:r>
          </a:p>
          <a:p>
            <a:pPr lvl="1" eaLnBrk="1" fontAlgn="auto" hangingPunct="1">
              <a:spcAft>
                <a:spcPts val="0"/>
              </a:spcAft>
              <a:buFont typeface="Arial" pitchFamily="34" charset="0"/>
              <a:buChar char="–"/>
              <a:defRPr/>
            </a:pPr>
            <a:r>
              <a:rPr lang="en-US" sz="3400" dirty="0"/>
              <a:t>Spinal cord </a:t>
            </a:r>
            <a:r>
              <a:rPr lang="en-US" sz="3400" dirty="0" smtClean="0"/>
              <a:t>injury</a:t>
            </a:r>
          </a:p>
          <a:p>
            <a:pPr lvl="1" eaLnBrk="1" fontAlgn="auto" hangingPunct="1">
              <a:spcAft>
                <a:spcPts val="0"/>
              </a:spcAft>
              <a:buFont typeface="Arial" pitchFamily="34" charset="0"/>
              <a:buChar char="–"/>
              <a:defRPr/>
            </a:pPr>
            <a:r>
              <a:rPr lang="en-US" sz="3400" dirty="0" smtClean="0"/>
              <a:t>Distracting </a:t>
            </a:r>
            <a:r>
              <a:rPr lang="en-US" sz="3400" dirty="0"/>
              <a:t>injuries</a:t>
            </a:r>
          </a:p>
        </p:txBody>
      </p:sp>
      <p:pic>
        <p:nvPicPr>
          <p:cNvPr id="278532" name="Picture 4" descr="http://accesssurgery.com/loadBinary.aspx?name=feli6&amp;filename=feli6_c030f001t.jpg"/>
          <p:cNvPicPr>
            <a:picLocks noChangeAspect="1" noChangeArrowheads="1"/>
          </p:cNvPicPr>
          <p:nvPr/>
        </p:nvPicPr>
        <p:blipFill>
          <a:blip r:embed="rId3" cstate="print"/>
          <a:srcRect/>
          <a:stretch>
            <a:fillRect/>
          </a:stretch>
        </p:blipFill>
        <p:spPr bwMode="auto">
          <a:xfrm>
            <a:off x="5280660" y="1905000"/>
            <a:ext cx="3200400" cy="2667000"/>
          </a:xfrm>
          <a:prstGeom prst="rect">
            <a:avLst/>
          </a:prstGeom>
          <a:noFill/>
          <a:ln w="28575">
            <a:solidFill>
              <a:schemeClr val="tx1"/>
            </a:solidFill>
          </a:ln>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533400" y="152400"/>
            <a:ext cx="7772400" cy="914400"/>
          </a:xfrm>
        </p:spPr>
        <p:txBody>
          <a:bodyPr/>
          <a:lstStyle/>
          <a:p>
            <a:pPr eaLnBrk="1" hangingPunct="1"/>
            <a:r>
              <a:rPr lang="en-US" dirty="0" smtClean="0">
                <a:latin typeface="Arial" charset="0"/>
                <a:cs typeface="Arial" charset="0"/>
              </a:rPr>
              <a:t>DPL</a:t>
            </a:r>
          </a:p>
        </p:txBody>
      </p:sp>
      <p:sp>
        <p:nvSpPr>
          <p:cNvPr id="374787" name="Rectangle 3"/>
          <p:cNvSpPr>
            <a:spLocks noGrp="1" noChangeArrowheads="1"/>
          </p:cNvSpPr>
          <p:nvPr>
            <p:ph sz="half" idx="1"/>
          </p:nvPr>
        </p:nvSpPr>
        <p:spPr>
          <a:xfrm>
            <a:off x="609600" y="1219200"/>
            <a:ext cx="3810000" cy="4572000"/>
          </a:xfrm>
        </p:spPr>
        <p:txBody>
          <a:bodyPr rtlCol="0">
            <a:normAutofit/>
          </a:bodyPr>
          <a:lstStyle/>
          <a:p>
            <a:pPr marL="0" indent="0" eaLnBrk="1" fontAlgn="auto" hangingPunct="1">
              <a:spcAft>
                <a:spcPts val="0"/>
              </a:spcAft>
              <a:buFont typeface="Arial" pitchFamily="34" charset="0"/>
              <a:buNone/>
              <a:defRPr/>
            </a:pPr>
            <a:r>
              <a:rPr lang="en-US" sz="3200" b="1" dirty="0"/>
              <a:t>Advantages</a:t>
            </a:r>
            <a:r>
              <a:rPr lang="en-US" sz="3200" dirty="0"/>
              <a:t>	</a:t>
            </a:r>
          </a:p>
          <a:p>
            <a:pPr eaLnBrk="1" fontAlgn="auto" hangingPunct="1">
              <a:spcAft>
                <a:spcPts val="0"/>
              </a:spcAft>
              <a:buFont typeface="Arial" pitchFamily="34" charset="0"/>
              <a:buChar char="•"/>
              <a:defRPr/>
            </a:pPr>
            <a:r>
              <a:rPr lang="en-US" dirty="0"/>
              <a:t>Quick, simple</a:t>
            </a:r>
          </a:p>
          <a:p>
            <a:pPr eaLnBrk="1" fontAlgn="auto" hangingPunct="1">
              <a:spcAft>
                <a:spcPts val="0"/>
              </a:spcAft>
              <a:buFont typeface="Arial" pitchFamily="34" charset="0"/>
              <a:buChar char="•"/>
              <a:defRPr/>
            </a:pPr>
            <a:r>
              <a:rPr lang="en-US" dirty="0"/>
              <a:t>Safe</a:t>
            </a:r>
          </a:p>
          <a:p>
            <a:pPr eaLnBrk="1" fontAlgn="auto" hangingPunct="1">
              <a:spcAft>
                <a:spcPts val="0"/>
              </a:spcAft>
              <a:buFont typeface="Arial" pitchFamily="34" charset="0"/>
              <a:buChar char="•"/>
              <a:defRPr/>
            </a:pPr>
            <a:r>
              <a:rPr lang="en-US" dirty="0"/>
              <a:t>Low cost</a:t>
            </a:r>
          </a:p>
          <a:p>
            <a:pPr eaLnBrk="1" fontAlgn="auto" hangingPunct="1">
              <a:spcAft>
                <a:spcPts val="0"/>
              </a:spcAft>
              <a:buFont typeface="Arial" pitchFamily="34" charset="0"/>
              <a:buChar char="•"/>
              <a:defRPr/>
            </a:pPr>
            <a:r>
              <a:rPr lang="en-US" dirty="0"/>
              <a:t>Relatively accurate</a:t>
            </a:r>
          </a:p>
          <a:p>
            <a:pPr eaLnBrk="1" fontAlgn="auto" hangingPunct="1">
              <a:spcAft>
                <a:spcPts val="0"/>
              </a:spcAft>
              <a:buFont typeface="Arial" pitchFamily="34" charset="0"/>
              <a:buChar char="•"/>
              <a:defRPr/>
            </a:pPr>
            <a:r>
              <a:rPr lang="en-US" dirty="0"/>
              <a:t>Grossly positive result </a:t>
            </a:r>
          </a:p>
          <a:p>
            <a:pPr eaLnBrk="1" fontAlgn="auto" hangingPunct="1">
              <a:spcAft>
                <a:spcPts val="0"/>
              </a:spcAft>
              <a:buFont typeface="Arial" pitchFamily="34" charset="0"/>
              <a:buChar char="•"/>
              <a:defRPr/>
            </a:pPr>
            <a:endParaRPr lang="en-US" dirty="0"/>
          </a:p>
        </p:txBody>
      </p:sp>
      <p:sp>
        <p:nvSpPr>
          <p:cNvPr id="374788" name="Rectangle 4"/>
          <p:cNvSpPr>
            <a:spLocks noGrp="1" noChangeArrowheads="1"/>
          </p:cNvSpPr>
          <p:nvPr>
            <p:ph sz="half" idx="2"/>
          </p:nvPr>
        </p:nvSpPr>
        <p:spPr>
          <a:xfrm>
            <a:off x="4572000" y="1219200"/>
            <a:ext cx="3810000" cy="3429000"/>
          </a:xfrm>
        </p:spPr>
        <p:txBody>
          <a:bodyPr rtlCol="0">
            <a:normAutofit/>
          </a:bodyPr>
          <a:lstStyle/>
          <a:p>
            <a:pPr marL="0" indent="0" eaLnBrk="1" fontAlgn="auto" hangingPunct="1">
              <a:spcAft>
                <a:spcPts val="0"/>
              </a:spcAft>
              <a:buFont typeface="Arial" pitchFamily="34" charset="0"/>
              <a:buNone/>
              <a:defRPr/>
            </a:pPr>
            <a:r>
              <a:rPr lang="en-US" sz="3200" b="1" dirty="0"/>
              <a:t>Disadvantages</a:t>
            </a:r>
          </a:p>
          <a:p>
            <a:pPr eaLnBrk="1" fontAlgn="auto" hangingPunct="1">
              <a:spcAft>
                <a:spcPts val="0"/>
              </a:spcAft>
              <a:buFont typeface="Arial" pitchFamily="34" charset="0"/>
              <a:buChar char="•"/>
              <a:defRPr/>
            </a:pPr>
            <a:r>
              <a:rPr lang="en-US" dirty="0"/>
              <a:t>Difficult to perform in some patients</a:t>
            </a:r>
          </a:p>
          <a:p>
            <a:pPr eaLnBrk="1" fontAlgn="auto" hangingPunct="1">
              <a:spcAft>
                <a:spcPts val="0"/>
              </a:spcAft>
              <a:buFont typeface="Arial" pitchFamily="34" charset="0"/>
              <a:buChar char="•"/>
              <a:defRPr/>
            </a:pPr>
            <a:r>
              <a:rPr lang="en-US" dirty="0"/>
              <a:t>Invasive procedure</a:t>
            </a:r>
          </a:p>
          <a:p>
            <a:pPr eaLnBrk="1" fontAlgn="auto" hangingPunct="1">
              <a:spcAft>
                <a:spcPts val="0"/>
              </a:spcAft>
              <a:buFont typeface="Arial" pitchFamily="34" charset="0"/>
              <a:buChar char="•"/>
              <a:defRPr/>
            </a:pPr>
            <a:r>
              <a:rPr lang="en-US" dirty="0"/>
              <a:t>Can miss certain injuries</a:t>
            </a:r>
          </a:p>
          <a:p>
            <a:pPr eaLnBrk="1" fontAlgn="auto" hangingPunct="1">
              <a:spcAft>
                <a:spcPts val="0"/>
              </a:spcAft>
              <a:buFont typeface="Arial" pitchFamily="34" charset="0"/>
              <a:buChar char="•"/>
              <a:defRPr/>
            </a:pPr>
            <a:endParaRPr lang="en-US" sz="3200" dirty="0"/>
          </a:p>
        </p:txBody>
      </p:sp>
      <p:sp>
        <p:nvSpPr>
          <p:cNvPr id="25605" name="Text Box 6"/>
          <p:cNvSpPr txBox="1">
            <a:spLocks noChangeArrowheads="1"/>
          </p:cNvSpPr>
          <p:nvPr/>
        </p:nvSpPr>
        <p:spPr bwMode="auto">
          <a:xfrm>
            <a:off x="990600" y="5253038"/>
            <a:ext cx="7467600" cy="946150"/>
          </a:xfrm>
          <a:prstGeom prst="rect">
            <a:avLst/>
          </a:prstGeom>
          <a:noFill/>
          <a:ln w="9525">
            <a:noFill/>
            <a:miter lim="800000"/>
            <a:headEnd/>
            <a:tailEnd/>
          </a:ln>
        </p:spPr>
        <p:txBody>
          <a:bodyPr>
            <a:spAutoFit/>
          </a:bodyPr>
          <a:lstStyle/>
          <a:p>
            <a:pPr>
              <a:spcBef>
                <a:spcPct val="50000"/>
              </a:spcBef>
            </a:pPr>
            <a:r>
              <a:rPr lang="en-US" sz="2800" b="1" dirty="0">
                <a:latin typeface="Arial" charset="0"/>
              </a:rPr>
              <a:t>Note:  A urinary catheter and gastric tube should be in place prior to the procedure</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90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84679" y="3886200"/>
            <a:ext cx="2758921" cy="24242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2"/>
          <p:cNvSpPr>
            <a:spLocks noGrp="1" noChangeArrowheads="1"/>
          </p:cNvSpPr>
          <p:nvPr>
            <p:ph type="ctrTitle"/>
          </p:nvPr>
        </p:nvSpPr>
        <p:spPr>
          <a:xfrm>
            <a:off x="0" y="2514600"/>
            <a:ext cx="9144000" cy="1066800"/>
          </a:xfrm>
        </p:spPr>
        <p:txBody>
          <a:bodyPr/>
          <a:lstStyle/>
          <a:p>
            <a:r>
              <a:rPr lang="en-US" sz="4800" dirty="0" smtClean="0"/>
              <a:t>Abdominal Injuries</a:t>
            </a:r>
            <a:endParaRPr lang="en-US" sz="4800" dirty="0"/>
          </a:p>
        </p:txBody>
      </p:sp>
    </p:spTree>
    <p:extLst>
      <p:ext uri="{BB962C8B-B14F-4D97-AF65-F5344CB8AC3E}">
        <p14:creationId xmlns:p14="http://schemas.microsoft.com/office/powerpoint/2010/main" val="203762381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978" name="Rectangle 2"/>
          <p:cNvSpPr>
            <a:spLocks noGrp="1" noChangeArrowheads="1"/>
          </p:cNvSpPr>
          <p:nvPr>
            <p:ph type="title"/>
          </p:nvPr>
        </p:nvSpPr>
        <p:spPr/>
        <p:txBody>
          <a:bodyPr rtlCol="0">
            <a:normAutofit fontScale="90000"/>
          </a:bodyPr>
          <a:lstStyle/>
          <a:p>
            <a:pPr eaLnBrk="1" fontAlgn="auto" hangingPunct="1">
              <a:spcAft>
                <a:spcPts val="0"/>
              </a:spcAft>
              <a:defRPr/>
            </a:pPr>
            <a:r>
              <a:rPr lang="en-US" dirty="0"/>
              <a:t/>
            </a:r>
            <a:br>
              <a:rPr lang="en-US" dirty="0"/>
            </a:br>
            <a:r>
              <a:rPr lang="en-US" sz="4000" dirty="0" smtClean="0"/>
              <a:t>Ultrasound</a:t>
            </a:r>
            <a:r>
              <a:rPr lang="en-US" dirty="0"/>
              <a:t/>
            </a:r>
            <a:br>
              <a:rPr lang="en-US" dirty="0"/>
            </a:br>
            <a:endParaRPr lang="en-US" dirty="0"/>
          </a:p>
        </p:txBody>
      </p:sp>
      <p:sp>
        <p:nvSpPr>
          <p:cNvPr id="382979" name="Rectangle 3"/>
          <p:cNvSpPr>
            <a:spLocks noGrp="1" noChangeArrowheads="1"/>
          </p:cNvSpPr>
          <p:nvPr>
            <p:ph idx="1"/>
          </p:nvPr>
        </p:nvSpPr>
        <p:spPr>
          <a:xfrm>
            <a:off x="685800" y="1447800"/>
            <a:ext cx="4419600" cy="5181600"/>
          </a:xfrm>
        </p:spPr>
        <p:txBody>
          <a:bodyPr rtlCol="0">
            <a:normAutofit fontScale="62500" lnSpcReduction="20000"/>
          </a:bodyPr>
          <a:lstStyle/>
          <a:p>
            <a:pPr marL="0" indent="0" eaLnBrk="1" fontAlgn="auto" hangingPunct="1">
              <a:spcAft>
                <a:spcPts val="0"/>
              </a:spcAft>
              <a:buFont typeface="Arial" pitchFamily="34" charset="0"/>
              <a:buNone/>
              <a:defRPr/>
            </a:pPr>
            <a:r>
              <a:rPr lang="en-US" sz="4500" dirty="0" smtClean="0"/>
              <a:t>FAST</a:t>
            </a:r>
            <a:endParaRPr lang="en-US" sz="4500" dirty="0"/>
          </a:p>
          <a:p>
            <a:pPr eaLnBrk="1" fontAlgn="auto" hangingPunct="1">
              <a:spcAft>
                <a:spcPts val="0"/>
              </a:spcAft>
              <a:buFont typeface="Arial" pitchFamily="34" charset="0"/>
              <a:buChar char="•"/>
              <a:defRPr/>
            </a:pPr>
            <a:r>
              <a:rPr lang="en-US" sz="4500" dirty="0" smtClean="0"/>
              <a:t>Focused</a:t>
            </a:r>
            <a:endParaRPr lang="en-US" sz="4500" dirty="0"/>
          </a:p>
          <a:p>
            <a:pPr eaLnBrk="1" fontAlgn="auto" hangingPunct="1">
              <a:spcAft>
                <a:spcPts val="0"/>
              </a:spcAft>
              <a:buFont typeface="Arial" pitchFamily="34" charset="0"/>
              <a:buChar char="•"/>
              <a:defRPr/>
            </a:pPr>
            <a:r>
              <a:rPr lang="en-US" sz="4500" dirty="0" smtClean="0"/>
              <a:t>Assessment</a:t>
            </a:r>
            <a:endParaRPr lang="en-US" sz="4500" dirty="0"/>
          </a:p>
          <a:p>
            <a:pPr eaLnBrk="1" fontAlgn="auto" hangingPunct="1">
              <a:spcAft>
                <a:spcPts val="0"/>
              </a:spcAft>
              <a:buFont typeface="Arial" pitchFamily="34" charset="0"/>
              <a:buChar char="•"/>
              <a:defRPr/>
            </a:pPr>
            <a:r>
              <a:rPr lang="en-US" sz="4500" dirty="0" smtClean="0"/>
              <a:t>Sonography</a:t>
            </a:r>
            <a:endParaRPr lang="en-US" sz="4500" dirty="0"/>
          </a:p>
          <a:p>
            <a:pPr eaLnBrk="1" fontAlgn="auto" hangingPunct="1">
              <a:spcAft>
                <a:spcPts val="0"/>
              </a:spcAft>
              <a:buFont typeface="Arial" pitchFamily="34" charset="0"/>
              <a:buChar char="•"/>
              <a:defRPr/>
            </a:pPr>
            <a:r>
              <a:rPr lang="en-US" sz="4500" dirty="0" smtClean="0"/>
              <a:t>Trauma</a:t>
            </a:r>
            <a:endParaRPr lang="en-US" sz="4500" dirty="0"/>
          </a:p>
          <a:p>
            <a:pPr lvl="1" eaLnBrk="1" fontAlgn="auto" hangingPunct="1">
              <a:spcAft>
                <a:spcPts val="0"/>
              </a:spcAft>
              <a:buFont typeface="Arial" pitchFamily="34" charset="0"/>
              <a:buChar char="–"/>
              <a:defRPr/>
            </a:pPr>
            <a:endParaRPr lang="en-US" sz="4500" dirty="0" smtClean="0"/>
          </a:p>
          <a:p>
            <a:pPr marL="0" indent="0" eaLnBrk="1" fontAlgn="auto" hangingPunct="1">
              <a:spcAft>
                <a:spcPts val="0"/>
              </a:spcAft>
              <a:buFont typeface="Arial" charset="0"/>
              <a:buNone/>
              <a:defRPr/>
            </a:pPr>
            <a:r>
              <a:rPr lang="en-US" sz="4500" dirty="0" smtClean="0"/>
              <a:t>Ultrasound </a:t>
            </a:r>
            <a:r>
              <a:rPr lang="en-US" sz="4500" dirty="0"/>
              <a:t>probe </a:t>
            </a:r>
            <a:endParaRPr lang="en-US" sz="4500" dirty="0" smtClean="0"/>
          </a:p>
          <a:p>
            <a:pPr marL="0" indent="0" eaLnBrk="1" fontAlgn="auto" hangingPunct="1">
              <a:spcAft>
                <a:spcPts val="0"/>
              </a:spcAft>
              <a:buFont typeface="Arial" charset="0"/>
              <a:buNone/>
              <a:defRPr/>
            </a:pPr>
            <a:r>
              <a:rPr lang="en-US" sz="4500" dirty="0" smtClean="0"/>
              <a:t>locations </a:t>
            </a:r>
            <a:r>
              <a:rPr lang="en-US" sz="4500" dirty="0"/>
              <a:t>and sequence</a:t>
            </a:r>
          </a:p>
          <a:p>
            <a:pPr eaLnBrk="1" fontAlgn="auto" hangingPunct="1">
              <a:spcAft>
                <a:spcPts val="0"/>
              </a:spcAft>
              <a:buFont typeface="Arial" pitchFamily="34" charset="0"/>
              <a:buChar char="•"/>
              <a:defRPr/>
            </a:pPr>
            <a:r>
              <a:rPr lang="en-US" sz="4500" dirty="0"/>
              <a:t>Epigastrium</a:t>
            </a:r>
          </a:p>
          <a:p>
            <a:pPr eaLnBrk="1" fontAlgn="auto" hangingPunct="1">
              <a:spcAft>
                <a:spcPts val="0"/>
              </a:spcAft>
              <a:buFont typeface="Arial" pitchFamily="34" charset="0"/>
              <a:buChar char="•"/>
              <a:defRPr/>
            </a:pPr>
            <a:r>
              <a:rPr lang="en-US" sz="4500" dirty="0"/>
              <a:t>RUQ</a:t>
            </a:r>
          </a:p>
          <a:p>
            <a:pPr eaLnBrk="1" fontAlgn="auto" hangingPunct="1">
              <a:spcAft>
                <a:spcPts val="0"/>
              </a:spcAft>
              <a:buFont typeface="Arial" pitchFamily="34" charset="0"/>
              <a:buChar char="•"/>
              <a:defRPr/>
            </a:pPr>
            <a:r>
              <a:rPr lang="en-US" sz="4500" dirty="0"/>
              <a:t>LUQ</a:t>
            </a:r>
          </a:p>
          <a:p>
            <a:pPr eaLnBrk="1" fontAlgn="auto" hangingPunct="1">
              <a:spcAft>
                <a:spcPts val="0"/>
              </a:spcAft>
              <a:buFont typeface="Arial" pitchFamily="34" charset="0"/>
              <a:buChar char="•"/>
              <a:defRPr/>
            </a:pPr>
            <a:r>
              <a:rPr lang="en-US" sz="4500" dirty="0"/>
              <a:t>Pelvis</a:t>
            </a:r>
          </a:p>
          <a:p>
            <a:pPr eaLnBrk="1" fontAlgn="auto" hangingPunct="1">
              <a:spcAft>
                <a:spcPts val="0"/>
              </a:spcAft>
              <a:buFont typeface="Arial" pitchFamily="34" charset="0"/>
              <a:buChar char="•"/>
              <a:defRPr/>
            </a:pPr>
            <a:endParaRPr lang="en-US" dirty="0"/>
          </a:p>
          <a:p>
            <a:pPr eaLnBrk="1" fontAlgn="auto" hangingPunct="1">
              <a:spcAft>
                <a:spcPts val="0"/>
              </a:spcAft>
              <a:buFontTx/>
              <a:buNone/>
              <a:defRPr/>
            </a:pPr>
            <a:endParaRPr lang="en-US" dirty="0"/>
          </a:p>
          <a:p>
            <a:pPr eaLnBrk="1" fontAlgn="auto" hangingPunct="1">
              <a:spcAft>
                <a:spcPts val="0"/>
              </a:spcAft>
              <a:buFontTx/>
              <a:buNone/>
              <a:defRPr/>
            </a:pPr>
            <a:endParaRPr lang="en-US" dirty="0"/>
          </a:p>
          <a:p>
            <a:pPr eaLnBrk="1" fontAlgn="auto" hangingPunct="1">
              <a:spcAft>
                <a:spcPts val="0"/>
              </a:spcAft>
              <a:buFont typeface="Arial" pitchFamily="34" charset="0"/>
              <a:buChar char="•"/>
              <a:defRPr/>
            </a:pPr>
            <a:endParaRPr lang="en-US" dirty="0"/>
          </a:p>
        </p:txBody>
      </p:sp>
      <p:pic>
        <p:nvPicPr>
          <p:cNvPr id="27652" name="Picture 4" descr="mturbo_b_on_white_1.jpg"/>
          <p:cNvPicPr>
            <a:picLocks noChangeAspect="1"/>
          </p:cNvPicPr>
          <p:nvPr/>
        </p:nvPicPr>
        <p:blipFill rotWithShape="1">
          <a:blip r:embed="rId3" cstate="print"/>
          <a:srcRect l="13748" t="4604" r="12897" b="5572"/>
          <a:stretch/>
        </p:blipFill>
        <p:spPr bwMode="auto">
          <a:xfrm>
            <a:off x="5332021" y="1793174"/>
            <a:ext cx="3241964" cy="3764478"/>
          </a:xfrm>
          <a:prstGeom prst="rect">
            <a:avLst/>
          </a:prstGeom>
          <a:noFill/>
          <a:ln w="9525">
            <a:noFill/>
            <a:miter lim="800000"/>
            <a:headEnd/>
            <a:tailEnd/>
          </a:ln>
        </p:spPr>
      </p:pic>
      <p:sp>
        <p:nvSpPr>
          <p:cNvPr id="27653" name="TextBox 5"/>
          <p:cNvSpPr txBox="1">
            <a:spLocks noChangeArrowheads="1"/>
          </p:cNvSpPr>
          <p:nvPr/>
        </p:nvSpPr>
        <p:spPr bwMode="auto">
          <a:xfrm>
            <a:off x="5867400" y="5578434"/>
            <a:ext cx="2209800" cy="276225"/>
          </a:xfrm>
          <a:prstGeom prst="rect">
            <a:avLst/>
          </a:prstGeom>
          <a:noFill/>
          <a:ln w="9525">
            <a:noFill/>
            <a:miter lim="800000"/>
            <a:headEnd/>
            <a:tailEnd/>
          </a:ln>
        </p:spPr>
        <p:txBody>
          <a:bodyPr>
            <a:spAutoFit/>
          </a:bodyPr>
          <a:lstStyle/>
          <a:p>
            <a:pPr algn="ctr"/>
            <a:r>
              <a:rPr lang="en-US" sz="1200" dirty="0">
                <a:latin typeface="Arial" pitchFamily="34" charset="0"/>
                <a:cs typeface="Arial" pitchFamily="34" charset="0"/>
              </a:rPr>
              <a:t>M-Turbo Courtesy of Sonosite</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457200" y="76200"/>
            <a:ext cx="8229600" cy="1143000"/>
          </a:xfrm>
        </p:spPr>
        <p:txBody>
          <a:bodyPr/>
          <a:lstStyle/>
          <a:p>
            <a:pPr eaLnBrk="1" hangingPunct="1"/>
            <a:r>
              <a:rPr lang="en-US" sz="4000" dirty="0" smtClean="0">
                <a:latin typeface="Arial" charset="0"/>
                <a:cs typeface="Arial" charset="0"/>
              </a:rPr>
              <a:t>Ultrasound</a:t>
            </a:r>
          </a:p>
        </p:txBody>
      </p:sp>
      <p:sp>
        <p:nvSpPr>
          <p:cNvPr id="384003" name="Rectangle 3"/>
          <p:cNvSpPr>
            <a:spLocks noGrp="1" noChangeArrowheads="1"/>
          </p:cNvSpPr>
          <p:nvPr>
            <p:ph sz="half" idx="2"/>
          </p:nvPr>
        </p:nvSpPr>
        <p:spPr>
          <a:xfrm>
            <a:off x="457200" y="1600200"/>
            <a:ext cx="4040188" cy="3951288"/>
          </a:xfrm>
        </p:spPr>
        <p:txBody>
          <a:bodyPr rtlCol="0">
            <a:noAutofit/>
          </a:bodyPr>
          <a:lstStyle/>
          <a:p>
            <a:pPr marL="0" indent="0" eaLnBrk="1" fontAlgn="auto" hangingPunct="1">
              <a:spcAft>
                <a:spcPts val="0"/>
              </a:spcAft>
              <a:buNone/>
              <a:defRPr/>
            </a:pPr>
            <a:r>
              <a:rPr lang="en-US" sz="2800" b="1" dirty="0" smtClean="0"/>
              <a:t>Advantages</a:t>
            </a:r>
          </a:p>
          <a:p>
            <a:pPr eaLnBrk="1" fontAlgn="auto" hangingPunct="1">
              <a:spcAft>
                <a:spcPts val="0"/>
              </a:spcAft>
              <a:buFont typeface="Arial" pitchFamily="34" charset="0"/>
              <a:buChar char="•"/>
              <a:defRPr/>
            </a:pPr>
            <a:r>
              <a:rPr lang="en-US" dirty="0" smtClean="0"/>
              <a:t>Reliable, fast, safe</a:t>
            </a:r>
          </a:p>
          <a:p>
            <a:pPr eaLnBrk="1" fontAlgn="auto" hangingPunct="1">
              <a:spcAft>
                <a:spcPts val="0"/>
              </a:spcAft>
              <a:buFont typeface="Arial" pitchFamily="34" charset="0"/>
              <a:buChar char="•"/>
              <a:defRPr/>
            </a:pPr>
            <a:r>
              <a:rPr lang="en-US" dirty="0" smtClean="0"/>
              <a:t>Cost effective</a:t>
            </a:r>
          </a:p>
          <a:p>
            <a:pPr eaLnBrk="1" fontAlgn="auto" hangingPunct="1">
              <a:spcAft>
                <a:spcPts val="0"/>
              </a:spcAft>
              <a:buFont typeface="Arial" pitchFamily="34" charset="0"/>
              <a:buChar char="•"/>
              <a:defRPr/>
            </a:pPr>
            <a:r>
              <a:rPr lang="en-US" dirty="0" smtClean="0"/>
              <a:t>Noninvasive</a:t>
            </a:r>
          </a:p>
          <a:p>
            <a:pPr eaLnBrk="1" fontAlgn="auto" hangingPunct="1">
              <a:spcAft>
                <a:spcPts val="0"/>
              </a:spcAft>
              <a:buFont typeface="Arial" pitchFamily="34" charset="0"/>
              <a:buChar char="•"/>
              <a:defRPr/>
            </a:pPr>
            <a:r>
              <a:rPr lang="en-US" dirty="0" smtClean="0"/>
              <a:t>Equipment portable</a:t>
            </a:r>
          </a:p>
          <a:p>
            <a:pPr eaLnBrk="1" fontAlgn="auto" hangingPunct="1">
              <a:spcAft>
                <a:spcPts val="0"/>
              </a:spcAft>
              <a:buFont typeface="Arial" pitchFamily="34" charset="0"/>
              <a:buChar char="•"/>
              <a:defRPr/>
            </a:pPr>
            <a:r>
              <a:rPr lang="en-US" dirty="0" smtClean="0"/>
              <a:t>Performed simultaneously</a:t>
            </a:r>
          </a:p>
          <a:p>
            <a:pPr eaLnBrk="1" fontAlgn="auto" hangingPunct="1">
              <a:spcAft>
                <a:spcPts val="0"/>
              </a:spcAft>
              <a:buFont typeface="Arial" pitchFamily="34" charset="0"/>
              <a:buChar char="•"/>
              <a:defRPr/>
            </a:pPr>
            <a:r>
              <a:rPr lang="en-US" dirty="0" smtClean="0"/>
              <a:t>Fast exam detects free fluid</a:t>
            </a:r>
          </a:p>
          <a:p>
            <a:pPr eaLnBrk="1" fontAlgn="auto" hangingPunct="1">
              <a:spcAft>
                <a:spcPts val="0"/>
              </a:spcAft>
              <a:buFont typeface="Arial" pitchFamily="34" charset="0"/>
              <a:buChar char="•"/>
              <a:defRPr/>
            </a:pPr>
            <a:r>
              <a:rPr lang="en-US" dirty="0" smtClean="0"/>
              <a:t>Serial exams</a:t>
            </a:r>
            <a:endParaRPr lang="en-US" dirty="0"/>
          </a:p>
        </p:txBody>
      </p:sp>
      <p:sp>
        <p:nvSpPr>
          <p:cNvPr id="6" name="Content Placeholder 5"/>
          <p:cNvSpPr>
            <a:spLocks noGrp="1"/>
          </p:cNvSpPr>
          <p:nvPr>
            <p:ph sz="quarter" idx="4"/>
          </p:nvPr>
        </p:nvSpPr>
        <p:spPr>
          <a:xfrm>
            <a:off x="4648200" y="1600200"/>
            <a:ext cx="4041775" cy="3951288"/>
          </a:xfrm>
        </p:spPr>
        <p:txBody>
          <a:bodyPr/>
          <a:lstStyle/>
          <a:p>
            <a:pPr marL="0" indent="0" eaLnBrk="1" fontAlgn="auto" hangingPunct="1">
              <a:spcAft>
                <a:spcPts val="0"/>
              </a:spcAft>
              <a:buNone/>
              <a:defRPr/>
            </a:pPr>
            <a:r>
              <a:rPr lang="en-US" sz="2800" b="1" dirty="0" smtClean="0"/>
              <a:t>Disadvantages</a:t>
            </a:r>
            <a:endParaRPr lang="en-US" sz="2800" b="1" dirty="0"/>
          </a:p>
          <a:p>
            <a:pPr eaLnBrk="1" fontAlgn="auto" hangingPunct="1">
              <a:spcAft>
                <a:spcPts val="0"/>
              </a:spcAft>
              <a:buFont typeface="Arial" pitchFamily="34" charset="0"/>
              <a:buChar char="•"/>
              <a:defRPr/>
            </a:pPr>
            <a:r>
              <a:rPr lang="en-US" dirty="0" smtClean="0"/>
              <a:t>Clinician expertise variable</a:t>
            </a:r>
          </a:p>
          <a:p>
            <a:pPr eaLnBrk="1" fontAlgn="auto" hangingPunct="1">
              <a:spcAft>
                <a:spcPts val="0"/>
              </a:spcAft>
              <a:buFont typeface="Arial" pitchFamily="34" charset="0"/>
              <a:buChar char="•"/>
              <a:defRPr/>
            </a:pPr>
            <a:r>
              <a:rPr lang="en-US" dirty="0" smtClean="0"/>
              <a:t>Lacks specificity</a:t>
            </a:r>
          </a:p>
          <a:p>
            <a:pPr eaLnBrk="1" fontAlgn="auto" hangingPunct="1">
              <a:spcAft>
                <a:spcPts val="0"/>
              </a:spcAft>
              <a:buFont typeface="Arial" pitchFamily="34" charset="0"/>
              <a:buChar char="•"/>
              <a:defRPr/>
            </a:pPr>
            <a:r>
              <a:rPr lang="en-US" dirty="0" smtClean="0"/>
              <a:t>Not intended to replace DPL or CT scan</a:t>
            </a:r>
          </a:p>
          <a:p>
            <a:pPr eaLnBrk="1" fontAlgn="auto" hangingPunct="1">
              <a:spcAft>
                <a:spcPts val="0"/>
              </a:spcAft>
              <a:buFont typeface="Arial" pitchFamily="34" charset="0"/>
              <a:buChar char="•"/>
              <a:defRPr/>
            </a:pPr>
            <a:r>
              <a:rPr lang="en-US" dirty="0" smtClean="0"/>
              <a:t>Reliability is questionable</a:t>
            </a:r>
          </a:p>
          <a:p>
            <a:pPr eaLnBrk="1" fontAlgn="auto" hangingPunct="1">
              <a:spcAft>
                <a:spcPts val="0"/>
              </a:spcAft>
              <a:buFont typeface="Arial" pitchFamily="34" charset="0"/>
              <a:buChar char="•"/>
              <a:defRPr/>
            </a:pPr>
            <a:r>
              <a:rPr lang="en-US" dirty="0" smtClean="0"/>
              <a:t>May not reveal free fluid if performed too early</a:t>
            </a:r>
          </a:p>
          <a:p>
            <a:endParaRPr lang="en-US" dirty="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9906" name="Rectangle 2"/>
          <p:cNvSpPr>
            <a:spLocks noGrp="1" noChangeArrowheads="1"/>
          </p:cNvSpPr>
          <p:nvPr>
            <p:ph type="title"/>
          </p:nvPr>
        </p:nvSpPr>
        <p:spPr>
          <a:xfrm>
            <a:off x="457200" y="76200"/>
            <a:ext cx="8229600" cy="1143000"/>
          </a:xfrm>
        </p:spPr>
        <p:txBody>
          <a:bodyPr rtlCol="0">
            <a:normAutofit fontScale="90000"/>
          </a:bodyPr>
          <a:lstStyle/>
          <a:p>
            <a:pPr eaLnBrk="1" fontAlgn="auto" hangingPunct="1">
              <a:spcAft>
                <a:spcPts val="0"/>
              </a:spcAft>
              <a:defRPr/>
            </a:pPr>
            <a:r>
              <a:rPr lang="en-US" dirty="0"/>
              <a:t/>
            </a:r>
            <a:br>
              <a:rPr lang="en-US" dirty="0"/>
            </a:br>
            <a:r>
              <a:rPr lang="en-US" sz="4000" dirty="0" smtClean="0"/>
              <a:t>Computed Tomography</a:t>
            </a:r>
            <a:r>
              <a:rPr lang="en-US" dirty="0"/>
              <a:t/>
            </a:r>
            <a:br>
              <a:rPr lang="en-US" dirty="0"/>
            </a:br>
            <a:endParaRPr lang="en-US" dirty="0"/>
          </a:p>
        </p:txBody>
      </p:sp>
      <p:sp>
        <p:nvSpPr>
          <p:cNvPr id="379907" name="Rectangle 3"/>
          <p:cNvSpPr>
            <a:spLocks noGrp="1" noChangeArrowheads="1"/>
          </p:cNvSpPr>
          <p:nvPr>
            <p:ph sz="half" idx="1"/>
          </p:nvPr>
        </p:nvSpPr>
        <p:spPr>
          <a:xfrm>
            <a:off x="304800" y="1524000"/>
            <a:ext cx="3733800" cy="5029200"/>
          </a:xfrm>
        </p:spPr>
        <p:txBody>
          <a:bodyPr rtlCol="0">
            <a:normAutofit fontScale="92500" lnSpcReduction="10000"/>
          </a:bodyPr>
          <a:lstStyle/>
          <a:p>
            <a:pPr eaLnBrk="1" fontAlgn="auto" hangingPunct="1">
              <a:spcAft>
                <a:spcPts val="0"/>
              </a:spcAft>
              <a:buFont typeface="Arial" pitchFamily="34" charset="0"/>
              <a:buChar char="•"/>
              <a:defRPr/>
            </a:pPr>
            <a:r>
              <a:rPr lang="en-US" dirty="0" smtClean="0"/>
              <a:t>Used for </a:t>
            </a:r>
            <a:r>
              <a:rPr lang="en-US" dirty="0"/>
              <a:t>hemodynamically stable </a:t>
            </a:r>
            <a:r>
              <a:rPr lang="en-US" dirty="0" smtClean="0"/>
              <a:t>patients</a:t>
            </a:r>
            <a:endParaRPr lang="en-US" dirty="0"/>
          </a:p>
          <a:p>
            <a:pPr eaLnBrk="1" fontAlgn="auto" hangingPunct="1">
              <a:spcAft>
                <a:spcPts val="0"/>
              </a:spcAft>
              <a:buFont typeface="Arial" pitchFamily="34" charset="0"/>
              <a:buChar char="•"/>
              <a:defRPr/>
            </a:pPr>
            <a:r>
              <a:rPr lang="en-US" dirty="0" smtClean="0"/>
              <a:t>Advantages</a:t>
            </a:r>
          </a:p>
          <a:p>
            <a:pPr lvl="1" eaLnBrk="1" fontAlgn="auto" hangingPunct="1">
              <a:spcAft>
                <a:spcPts val="0"/>
              </a:spcAft>
              <a:buFont typeface="Arial" pitchFamily="34" charset="0"/>
              <a:buChar char="•"/>
              <a:defRPr/>
            </a:pPr>
            <a:r>
              <a:rPr lang="en-US" dirty="0" smtClean="0"/>
              <a:t>Noninvasive procedure</a:t>
            </a:r>
          </a:p>
          <a:p>
            <a:pPr lvl="1" eaLnBrk="1" hangingPunct="1"/>
            <a:r>
              <a:rPr lang="en-US" dirty="0" smtClean="0">
                <a:latin typeface="Arial" charset="0"/>
                <a:cs typeface="Arial" charset="0"/>
              </a:rPr>
              <a:t>Better defines organ injury</a:t>
            </a:r>
          </a:p>
          <a:p>
            <a:pPr lvl="1" eaLnBrk="1" hangingPunct="1"/>
            <a:r>
              <a:rPr lang="en-US" dirty="0" smtClean="0">
                <a:latin typeface="Arial" charset="0"/>
                <a:cs typeface="Arial" charset="0"/>
              </a:rPr>
              <a:t>Estimates amount of blood in spaces</a:t>
            </a:r>
          </a:p>
          <a:p>
            <a:pPr lvl="1" eaLnBrk="1" hangingPunct="1"/>
            <a:r>
              <a:rPr lang="en-US" dirty="0" smtClean="0">
                <a:latin typeface="Arial" charset="0"/>
                <a:cs typeface="Arial" charset="0"/>
              </a:rPr>
              <a:t>Retroperitoneum and vertebrae can be assessed</a:t>
            </a:r>
          </a:p>
          <a:p>
            <a:pPr eaLnBrk="1" fontAlgn="auto" hangingPunct="1">
              <a:spcAft>
                <a:spcPts val="0"/>
              </a:spcAft>
              <a:buFont typeface="Arial" pitchFamily="34" charset="0"/>
              <a:buChar char="•"/>
              <a:defRPr/>
            </a:pPr>
            <a:r>
              <a:rPr lang="en-US" dirty="0" smtClean="0"/>
              <a:t>Helical scanners</a:t>
            </a:r>
            <a:r>
              <a:rPr lang="en-US" sz="2400" dirty="0" smtClean="0"/>
              <a:t> </a:t>
            </a:r>
          </a:p>
          <a:p>
            <a:pPr marL="0" indent="0" eaLnBrk="1" fontAlgn="auto" hangingPunct="1">
              <a:spcAft>
                <a:spcPts val="0"/>
              </a:spcAft>
              <a:buFont typeface="Arial" pitchFamily="34" charset="0"/>
              <a:buNone/>
              <a:defRPr/>
            </a:pPr>
            <a:endParaRPr lang="en-US" dirty="0"/>
          </a:p>
          <a:p>
            <a:pPr eaLnBrk="1" fontAlgn="auto" hangingPunct="1">
              <a:spcAft>
                <a:spcPts val="0"/>
              </a:spcAft>
              <a:buFont typeface="Arial" pitchFamily="34" charset="0"/>
              <a:buChar char="•"/>
              <a:defRPr/>
            </a:pPr>
            <a:endParaRPr lang="en-US" sz="1600" dirty="0"/>
          </a:p>
        </p:txBody>
      </p:sp>
      <p:pic>
        <p:nvPicPr>
          <p:cNvPr id="29700" name="Content Placeholder 2"/>
          <p:cNvPicPr>
            <a:picLocks noGrp="1" noChangeAspect="1"/>
          </p:cNvPicPr>
          <p:nvPr>
            <p:ph sz="half" idx="2"/>
          </p:nvPr>
        </p:nvPicPr>
        <p:blipFill>
          <a:blip r:embed="rId3" cstate="print"/>
          <a:srcRect t="17014"/>
          <a:stretch>
            <a:fillRect/>
          </a:stretch>
        </p:blipFill>
        <p:spPr>
          <a:xfrm>
            <a:off x="4453548" y="1600200"/>
            <a:ext cx="4444389" cy="3124200"/>
          </a:xfrm>
          <a:ln w="19050">
            <a:solidFill>
              <a:schemeClr val="tx1"/>
            </a:solidFill>
          </a:ln>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p:txBody>
          <a:bodyPr/>
          <a:lstStyle/>
          <a:p>
            <a:pPr eaLnBrk="1" hangingPunct="1"/>
            <a:r>
              <a:rPr lang="en-US" dirty="0" smtClean="0">
                <a:latin typeface="Arial" charset="0"/>
                <a:cs typeface="Arial" charset="0"/>
              </a:rPr>
              <a:t>CT Scan in Trauma</a:t>
            </a:r>
          </a:p>
        </p:txBody>
      </p:sp>
      <p:sp>
        <p:nvSpPr>
          <p:cNvPr id="30723" name="Rectangle 3"/>
          <p:cNvSpPr>
            <a:spLocks noGrp="1" noChangeArrowheads="1"/>
          </p:cNvSpPr>
          <p:nvPr>
            <p:ph sz="half" idx="1"/>
          </p:nvPr>
        </p:nvSpPr>
        <p:spPr>
          <a:xfrm>
            <a:off x="457200" y="1600200"/>
            <a:ext cx="3810000" cy="4114800"/>
          </a:xfrm>
        </p:spPr>
        <p:txBody>
          <a:bodyPr/>
          <a:lstStyle/>
          <a:p>
            <a:pPr eaLnBrk="1" hangingPunct="1"/>
            <a:r>
              <a:rPr lang="en-US" sz="2400" dirty="0" smtClean="0">
                <a:latin typeface="Arial" charset="0"/>
                <a:cs typeface="Arial" charset="0"/>
              </a:rPr>
              <a:t>Visualizes abdominal solid organs and vessels well</a:t>
            </a:r>
          </a:p>
          <a:p>
            <a:pPr eaLnBrk="1" hangingPunct="1"/>
            <a:r>
              <a:rPr lang="en-US" sz="2400" dirty="0" smtClean="0">
                <a:latin typeface="Arial" charset="0"/>
                <a:cs typeface="Arial" charset="0"/>
              </a:rPr>
              <a:t>Does NOT see hollow viscus, duodenum, diaphragm, or omentum well</a:t>
            </a:r>
          </a:p>
          <a:p>
            <a:pPr eaLnBrk="1" hangingPunct="1"/>
            <a:r>
              <a:rPr lang="en-US" sz="2400" dirty="0" smtClean="0">
                <a:latin typeface="Arial" charset="0"/>
                <a:cs typeface="Arial" charset="0"/>
              </a:rPr>
              <a:t>Whole body scans on all trauma</a:t>
            </a:r>
          </a:p>
          <a:p>
            <a:pPr eaLnBrk="1" hangingPunct="1"/>
            <a:r>
              <a:rPr lang="en-US" sz="2400" dirty="0" smtClean="0">
                <a:latin typeface="Arial" charset="0"/>
                <a:cs typeface="Arial" charset="0"/>
              </a:rPr>
              <a:t>Radiation long term effects</a:t>
            </a:r>
          </a:p>
        </p:txBody>
      </p:sp>
      <p:pic>
        <p:nvPicPr>
          <p:cNvPr id="30724" name="Picture 4" descr="E:\My Pictures\spleenlac.jpg"/>
          <p:cNvPicPr>
            <a:picLocks noGrp="1" noChangeAspect="1" noChangeArrowheads="1"/>
          </p:cNvPicPr>
          <p:nvPr>
            <p:ph sz="half" idx="2"/>
          </p:nvPr>
        </p:nvPicPr>
        <p:blipFill>
          <a:blip r:embed="rId3" cstate="print"/>
          <a:srcRect/>
          <a:stretch>
            <a:fillRect/>
          </a:stretch>
        </p:blipFill>
        <p:spPr bwMode="auto">
          <a:xfrm>
            <a:off x="4419600" y="1752600"/>
            <a:ext cx="4572000" cy="3429000"/>
          </a:xfrm>
          <a:prstGeom prst="rect">
            <a:avLst/>
          </a:prstGeom>
          <a:noFill/>
          <a:ln w="19050">
            <a:solidFill>
              <a:schemeClr val="tx1"/>
            </a:solidFill>
          </a:ln>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r>
              <a:rPr lang="en-US" dirty="0" smtClean="0"/>
              <a:t>CT Scan Disadvantages</a:t>
            </a:r>
            <a:endParaRPr lang="en-US" dirty="0"/>
          </a:p>
        </p:txBody>
      </p:sp>
      <p:sp>
        <p:nvSpPr>
          <p:cNvPr id="3" name="Text Placeholder 2"/>
          <p:cNvSpPr>
            <a:spLocks noGrp="1"/>
          </p:cNvSpPr>
          <p:nvPr>
            <p:ph type="body" idx="1"/>
          </p:nvPr>
        </p:nvSpPr>
        <p:spPr>
          <a:xfrm>
            <a:off x="4648200" y="1600200"/>
            <a:ext cx="4228605" cy="4495799"/>
          </a:xfrm>
        </p:spPr>
        <p:txBody>
          <a:bodyPr/>
          <a:lstStyle/>
          <a:p>
            <a:pPr eaLnBrk="1" hangingPunct="1">
              <a:lnSpc>
                <a:spcPct val="90000"/>
              </a:lnSpc>
            </a:pPr>
            <a:endParaRPr lang="en-US" sz="2800" dirty="0" smtClean="0">
              <a:latin typeface="Arial" charset="0"/>
              <a:cs typeface="Arial" charset="0"/>
            </a:endParaRPr>
          </a:p>
          <a:p>
            <a:pPr eaLnBrk="1" hangingPunct="1">
              <a:lnSpc>
                <a:spcPct val="90000"/>
              </a:lnSpc>
            </a:pPr>
            <a:endParaRPr lang="en-US" sz="2800" dirty="0" smtClean="0">
              <a:latin typeface="Arial" charset="0"/>
              <a:cs typeface="Arial" charset="0"/>
            </a:endParaRPr>
          </a:p>
          <a:p>
            <a:pPr eaLnBrk="1" hangingPunct="1">
              <a:lnSpc>
                <a:spcPct val="90000"/>
              </a:lnSpc>
            </a:pPr>
            <a:endParaRPr lang="en-US" sz="2800" dirty="0" smtClean="0">
              <a:latin typeface="Arial" charset="0"/>
              <a:cs typeface="Arial" charset="0"/>
            </a:endParaRPr>
          </a:p>
          <a:p>
            <a:pPr eaLnBrk="1" hangingPunct="1">
              <a:lnSpc>
                <a:spcPct val="90000"/>
              </a:lnSpc>
            </a:pPr>
            <a:endParaRPr lang="en-US" sz="2800" dirty="0" smtClean="0">
              <a:latin typeface="Arial" charset="0"/>
              <a:cs typeface="Arial" charset="0"/>
            </a:endParaRPr>
          </a:p>
          <a:p>
            <a:pPr eaLnBrk="1" hangingPunct="1">
              <a:lnSpc>
                <a:spcPct val="90000"/>
              </a:lnSpc>
            </a:pPr>
            <a:endParaRPr lang="en-US" sz="2800" dirty="0" smtClean="0">
              <a:latin typeface="Arial" charset="0"/>
              <a:cs typeface="Arial" charset="0"/>
            </a:endParaRPr>
          </a:p>
          <a:p>
            <a:pPr eaLnBrk="1" hangingPunct="1">
              <a:lnSpc>
                <a:spcPct val="90000"/>
              </a:lnSpc>
            </a:pPr>
            <a:endParaRPr lang="en-US" sz="2800" dirty="0" smtClean="0">
              <a:latin typeface="Arial" charset="0"/>
              <a:cs typeface="Arial" charset="0"/>
            </a:endParaRPr>
          </a:p>
          <a:p>
            <a:pPr marL="457200" indent="-457200" eaLnBrk="1" hangingPunct="1">
              <a:lnSpc>
                <a:spcPct val="90000"/>
              </a:lnSpc>
              <a:buFont typeface="Arial" pitchFamily="34" charset="0"/>
              <a:buChar char="•"/>
            </a:pPr>
            <a:r>
              <a:rPr lang="en-US" sz="2800" b="0" dirty="0" smtClean="0">
                <a:latin typeface="Arial" charset="0"/>
                <a:cs typeface="Arial" charset="0"/>
              </a:rPr>
              <a:t>Takes time to perform</a:t>
            </a:r>
          </a:p>
          <a:p>
            <a:pPr marL="457200" indent="-457200" eaLnBrk="1" hangingPunct="1">
              <a:lnSpc>
                <a:spcPct val="90000"/>
              </a:lnSpc>
              <a:buFont typeface="Arial" pitchFamily="34" charset="0"/>
              <a:buChar char="•"/>
            </a:pPr>
            <a:r>
              <a:rPr lang="en-US" sz="2800" b="0" dirty="0" smtClean="0">
                <a:latin typeface="Arial" charset="0"/>
                <a:cs typeface="Arial" charset="0"/>
              </a:rPr>
              <a:t>Cost</a:t>
            </a:r>
          </a:p>
          <a:p>
            <a:pPr marL="457200" indent="-457200" eaLnBrk="1" hangingPunct="1">
              <a:lnSpc>
                <a:spcPct val="90000"/>
              </a:lnSpc>
              <a:buFont typeface="Arial" pitchFamily="34" charset="0"/>
              <a:buChar char="•"/>
            </a:pPr>
            <a:r>
              <a:rPr lang="en-US" sz="2800" b="0" dirty="0" smtClean="0">
                <a:latin typeface="Arial" charset="0"/>
                <a:cs typeface="Arial" charset="0"/>
              </a:rPr>
              <a:t>Transport of patient</a:t>
            </a:r>
          </a:p>
          <a:p>
            <a:pPr marL="457200" indent="-457200" eaLnBrk="1" hangingPunct="1">
              <a:lnSpc>
                <a:spcPct val="90000"/>
              </a:lnSpc>
              <a:buFont typeface="Arial" pitchFamily="34" charset="0"/>
              <a:buChar char="•"/>
            </a:pPr>
            <a:r>
              <a:rPr lang="en-US" sz="2800" b="0" dirty="0" smtClean="0">
                <a:latin typeface="Arial" charset="0"/>
                <a:cs typeface="Arial" charset="0"/>
              </a:rPr>
              <a:t>Requires stable and cooperative patient</a:t>
            </a:r>
          </a:p>
          <a:p>
            <a:pPr marL="457200" indent="-457200" eaLnBrk="1" hangingPunct="1">
              <a:lnSpc>
                <a:spcPct val="90000"/>
              </a:lnSpc>
              <a:buFont typeface="Arial" pitchFamily="34" charset="0"/>
              <a:buChar char="•"/>
            </a:pPr>
            <a:r>
              <a:rPr lang="en-US" sz="2800" b="0" dirty="0" smtClean="0">
                <a:latin typeface="Arial" charset="0"/>
                <a:cs typeface="Arial" charset="0"/>
              </a:rPr>
              <a:t>Less reliable in diagnosing some injuries</a:t>
            </a:r>
          </a:p>
          <a:p>
            <a:pPr marL="457200" indent="-457200" eaLnBrk="1" hangingPunct="1">
              <a:lnSpc>
                <a:spcPct val="90000"/>
              </a:lnSpc>
              <a:buFont typeface="Arial" pitchFamily="34" charset="0"/>
              <a:buChar char="•"/>
            </a:pPr>
            <a:r>
              <a:rPr lang="en-US" sz="2800" b="0" dirty="0" smtClean="0">
                <a:latin typeface="Arial" charset="0"/>
                <a:cs typeface="Arial" charset="0"/>
              </a:rPr>
              <a:t>IV contrast </a:t>
            </a:r>
          </a:p>
          <a:p>
            <a:pPr marL="457200" indent="-457200" eaLnBrk="1" hangingPunct="1">
              <a:lnSpc>
                <a:spcPct val="90000"/>
              </a:lnSpc>
              <a:buFont typeface="Arial" pitchFamily="34" charset="0"/>
              <a:buChar char="•"/>
            </a:pPr>
            <a:r>
              <a:rPr lang="en-US" sz="2800" b="0" dirty="0" smtClean="0">
                <a:latin typeface="Arial" charset="0"/>
                <a:cs typeface="Arial" charset="0"/>
              </a:rPr>
              <a:t>Radiation exposure</a:t>
            </a:r>
            <a:endParaRPr lang="en-US" b="0" dirty="0" smtClean="0">
              <a:latin typeface="Arial" charset="0"/>
              <a:cs typeface="Arial" charset="0"/>
            </a:endParaRPr>
          </a:p>
        </p:txBody>
      </p:sp>
      <p:pic>
        <p:nvPicPr>
          <p:cNvPr id="7" name="Picture 6" descr="Into Elevator.JPG"/>
          <p:cNvPicPr>
            <a:picLocks noChangeAspect="1"/>
          </p:cNvPicPr>
          <p:nvPr/>
        </p:nvPicPr>
        <p:blipFill>
          <a:blip r:embed="rId3" cstate="print">
            <a:lum bright="13000"/>
          </a:blip>
          <a:srcRect l="12676" r="17430"/>
          <a:stretch>
            <a:fillRect/>
          </a:stretch>
        </p:blipFill>
        <p:spPr>
          <a:xfrm>
            <a:off x="381000" y="1583377"/>
            <a:ext cx="3891993" cy="4176156"/>
          </a:xfrm>
          <a:prstGeom prst="rect">
            <a:avLst/>
          </a:prstGeom>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p:txBody>
          <a:bodyPr/>
          <a:lstStyle/>
          <a:p>
            <a:pPr eaLnBrk="1" hangingPunct="1"/>
            <a:r>
              <a:rPr lang="en-US" dirty="0" smtClean="0">
                <a:latin typeface="Arial" charset="0"/>
                <a:cs typeface="Arial" charset="0"/>
              </a:rPr>
              <a:t>Angiography</a:t>
            </a:r>
          </a:p>
        </p:txBody>
      </p:sp>
      <p:sp>
        <p:nvSpPr>
          <p:cNvPr id="32771" name="Rectangle 3"/>
          <p:cNvSpPr>
            <a:spLocks noGrp="1" noChangeArrowheads="1"/>
          </p:cNvSpPr>
          <p:nvPr>
            <p:ph idx="1"/>
          </p:nvPr>
        </p:nvSpPr>
        <p:spPr/>
        <p:txBody>
          <a:bodyPr/>
          <a:lstStyle/>
          <a:p>
            <a:pPr lvl="1" eaLnBrk="1" hangingPunct="1">
              <a:lnSpc>
                <a:spcPct val="90000"/>
              </a:lnSpc>
            </a:pPr>
            <a:endParaRPr lang="en-US" sz="900" dirty="0" smtClean="0">
              <a:latin typeface="Arial" charset="0"/>
              <a:cs typeface="Arial" charset="0"/>
            </a:endParaRPr>
          </a:p>
          <a:p>
            <a:pPr eaLnBrk="1" hangingPunct="1">
              <a:lnSpc>
                <a:spcPct val="90000"/>
              </a:lnSpc>
            </a:pPr>
            <a:r>
              <a:rPr lang="en-US" dirty="0" smtClean="0">
                <a:latin typeface="Arial" charset="0"/>
                <a:cs typeface="Arial" charset="0"/>
              </a:rPr>
              <a:t>Detects active bleeding in patients with vascular trauma</a:t>
            </a:r>
          </a:p>
          <a:p>
            <a:pPr eaLnBrk="1" hangingPunct="1">
              <a:lnSpc>
                <a:spcPct val="90000"/>
              </a:lnSpc>
            </a:pPr>
            <a:endParaRPr lang="en-US" sz="1700" dirty="0" smtClean="0">
              <a:latin typeface="Arial" charset="0"/>
              <a:cs typeface="Arial" charset="0"/>
            </a:endParaRPr>
          </a:p>
          <a:p>
            <a:pPr eaLnBrk="1" hangingPunct="1">
              <a:lnSpc>
                <a:spcPct val="90000"/>
              </a:lnSpc>
            </a:pPr>
            <a:r>
              <a:rPr lang="en-US" dirty="0" smtClean="0">
                <a:latin typeface="Arial" charset="0"/>
                <a:cs typeface="Arial" charset="0"/>
              </a:rPr>
              <a:t>Embolizes specific structures within bleeding organs or the pelvis</a:t>
            </a:r>
          </a:p>
          <a:p>
            <a:pPr eaLnBrk="1" hangingPunct="1">
              <a:lnSpc>
                <a:spcPct val="90000"/>
              </a:lnSpc>
            </a:pPr>
            <a:endParaRPr lang="en-US" sz="1700" dirty="0" smtClean="0">
              <a:latin typeface="Arial" charset="0"/>
              <a:cs typeface="Arial" charset="0"/>
            </a:endParaRPr>
          </a:p>
          <a:p>
            <a:pPr eaLnBrk="1" hangingPunct="1">
              <a:lnSpc>
                <a:spcPct val="90000"/>
              </a:lnSpc>
            </a:pPr>
            <a:r>
              <a:rPr lang="en-US" dirty="0" smtClean="0">
                <a:latin typeface="Arial" charset="0"/>
                <a:cs typeface="Arial" charset="0"/>
              </a:rPr>
              <a:t>Detects A-V fistulas and aneurysms in penetrating trauma</a:t>
            </a:r>
          </a:p>
          <a:p>
            <a:pPr eaLnBrk="1" hangingPunct="1">
              <a:lnSpc>
                <a:spcPct val="90000"/>
              </a:lnSpc>
            </a:pPr>
            <a:endParaRPr lang="en-US" dirty="0" smtClean="0">
              <a:latin typeface="Arial" charset="0"/>
              <a:cs typeface="Arial" charset="0"/>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3794" name="Picture 1" descr="hybrid OR (4).JPG"/>
          <p:cNvPicPr>
            <a:picLocks noChangeAspect="1"/>
          </p:cNvPicPr>
          <p:nvPr/>
        </p:nvPicPr>
        <p:blipFill>
          <a:blip r:embed="rId3" cstate="print"/>
          <a:srcRect l="15833"/>
          <a:stretch>
            <a:fillRect/>
          </a:stretch>
        </p:blipFill>
        <p:spPr bwMode="auto">
          <a:xfrm>
            <a:off x="685800" y="495300"/>
            <a:ext cx="7772400" cy="58293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7074" name="Rectangle 2"/>
          <p:cNvSpPr>
            <a:spLocks noGrp="1" noChangeArrowheads="1"/>
          </p:cNvSpPr>
          <p:nvPr>
            <p:ph type="title"/>
          </p:nvPr>
        </p:nvSpPr>
        <p:spPr/>
        <p:txBody>
          <a:bodyPr rtlCol="0">
            <a:normAutofit fontScale="90000"/>
          </a:bodyPr>
          <a:lstStyle/>
          <a:p>
            <a:pPr eaLnBrk="1" fontAlgn="auto" hangingPunct="1">
              <a:spcAft>
                <a:spcPts val="0"/>
              </a:spcAft>
              <a:defRPr/>
            </a:pPr>
            <a:r>
              <a:rPr lang="en-US" dirty="0"/>
              <a:t/>
            </a:r>
            <a:br>
              <a:rPr lang="en-US" dirty="0"/>
            </a:br>
            <a:r>
              <a:rPr lang="en-US" sz="4000" dirty="0" smtClean="0"/>
              <a:t>Diagnostic </a:t>
            </a:r>
            <a:r>
              <a:rPr lang="en-US" sz="4000" dirty="0"/>
              <a:t>Laparoscopy (DL)</a:t>
            </a:r>
            <a:r>
              <a:rPr lang="en-US" dirty="0"/>
              <a:t/>
            </a:r>
            <a:br>
              <a:rPr lang="en-US" dirty="0"/>
            </a:br>
            <a:endParaRPr lang="en-US" dirty="0"/>
          </a:p>
        </p:txBody>
      </p:sp>
      <p:sp>
        <p:nvSpPr>
          <p:cNvPr id="34819" name="Rectangle 3"/>
          <p:cNvSpPr>
            <a:spLocks noGrp="1" noChangeArrowheads="1"/>
          </p:cNvSpPr>
          <p:nvPr>
            <p:ph idx="1"/>
          </p:nvPr>
        </p:nvSpPr>
        <p:spPr/>
        <p:txBody>
          <a:bodyPr/>
          <a:lstStyle/>
          <a:p>
            <a:pPr eaLnBrk="1" hangingPunct="1"/>
            <a:r>
              <a:rPr lang="en-US" sz="2800" dirty="0" smtClean="0">
                <a:latin typeface="Arial" charset="0"/>
                <a:cs typeface="Arial" charset="0"/>
              </a:rPr>
              <a:t>Screening or diagnostic tool</a:t>
            </a:r>
          </a:p>
          <a:p>
            <a:pPr eaLnBrk="1" hangingPunct="1"/>
            <a:r>
              <a:rPr lang="en-US" sz="2800" dirty="0" smtClean="0">
                <a:latin typeface="Arial" charset="0"/>
                <a:cs typeface="Arial" charset="0"/>
              </a:rPr>
              <a:t>Invasive procedure with some limitations</a:t>
            </a:r>
          </a:p>
          <a:p>
            <a:pPr eaLnBrk="1" hangingPunct="1"/>
            <a:r>
              <a:rPr lang="en-US" sz="2800" dirty="0" smtClean="0">
                <a:latin typeface="Arial" charset="0"/>
                <a:cs typeface="Arial" charset="0"/>
              </a:rPr>
              <a:t>Used to detect or exclude certain findings</a:t>
            </a:r>
          </a:p>
          <a:p>
            <a:pPr eaLnBrk="1" hangingPunct="1"/>
            <a:r>
              <a:rPr lang="en-US" sz="2800" dirty="0" smtClean="0">
                <a:latin typeface="Arial" charset="0"/>
                <a:cs typeface="Arial" charset="0"/>
              </a:rPr>
              <a:t>May reduce the rate of negative laparotomies</a:t>
            </a:r>
          </a:p>
        </p:txBody>
      </p:sp>
      <p:pic>
        <p:nvPicPr>
          <p:cNvPr id="34823" name="Picture 7" descr="http://upload.wikimedia.org/wikipedia/commons/thumb/b/b4/Laparoscopic_Hand_Instruments_001_JPN.jpg/220px-Laparoscopic_Hand_Instruments_001_JPN.jpg">
            <a:hlinkClick r:id="rId3"/>
          </p:cNvPr>
          <p:cNvPicPr>
            <a:picLocks noChangeAspect="1" noChangeArrowheads="1"/>
          </p:cNvPicPr>
          <p:nvPr/>
        </p:nvPicPr>
        <p:blipFill>
          <a:blip r:embed="rId4" cstate="print"/>
          <a:srcRect/>
          <a:stretch>
            <a:fillRect/>
          </a:stretch>
        </p:blipFill>
        <p:spPr bwMode="auto">
          <a:xfrm>
            <a:off x="2590800" y="4009877"/>
            <a:ext cx="3920374" cy="2619523"/>
          </a:xfrm>
          <a:prstGeom prst="rect">
            <a:avLst/>
          </a:prstGeom>
          <a:noFill/>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p:txBody>
          <a:bodyPr/>
          <a:lstStyle/>
          <a:p>
            <a:pPr eaLnBrk="1" hangingPunct="1"/>
            <a:r>
              <a:rPr lang="en-US" dirty="0" smtClean="0">
                <a:latin typeface="Arial" charset="0"/>
                <a:cs typeface="Arial" charset="0"/>
              </a:rPr>
              <a:t>Other Studies</a:t>
            </a:r>
          </a:p>
        </p:txBody>
      </p:sp>
      <p:sp>
        <p:nvSpPr>
          <p:cNvPr id="35843" name="Rectangle 3"/>
          <p:cNvSpPr>
            <a:spLocks noGrp="1" noChangeArrowheads="1"/>
          </p:cNvSpPr>
          <p:nvPr>
            <p:ph idx="1"/>
          </p:nvPr>
        </p:nvSpPr>
        <p:spPr/>
        <p:txBody>
          <a:bodyPr/>
          <a:lstStyle/>
          <a:p>
            <a:pPr eaLnBrk="1" hangingPunct="1">
              <a:buFont typeface="Arial" charset="0"/>
              <a:buNone/>
            </a:pPr>
            <a:r>
              <a:rPr lang="en-US" dirty="0" smtClean="0">
                <a:latin typeface="Arial" charset="0"/>
                <a:cs typeface="Arial" charset="0"/>
              </a:rPr>
              <a:t>ERCP</a:t>
            </a:r>
          </a:p>
          <a:p>
            <a:pPr lvl="1" eaLnBrk="1" hangingPunct="1"/>
            <a:endParaRPr lang="en-US" sz="800" dirty="0" smtClean="0">
              <a:latin typeface="Arial" charset="0"/>
              <a:cs typeface="Arial" charset="0"/>
            </a:endParaRPr>
          </a:p>
          <a:p>
            <a:pPr eaLnBrk="1" hangingPunct="1"/>
            <a:r>
              <a:rPr lang="en-US" dirty="0" smtClean="0">
                <a:latin typeface="Arial" charset="0"/>
                <a:cs typeface="Arial" charset="0"/>
              </a:rPr>
              <a:t>May be indicated in the stable trauma patient suspected of having biliary tract or pancreatic duct injury</a:t>
            </a:r>
          </a:p>
          <a:p>
            <a:pPr eaLnBrk="1" hangingPunct="1"/>
            <a:endParaRPr lang="en-US" sz="1600" dirty="0" smtClean="0">
              <a:latin typeface="Arial" charset="0"/>
              <a:cs typeface="Arial" charset="0"/>
            </a:endParaRPr>
          </a:p>
          <a:p>
            <a:pPr eaLnBrk="1" hangingPunct="1"/>
            <a:r>
              <a:rPr lang="en-US" dirty="0" smtClean="0">
                <a:latin typeface="Arial" charset="0"/>
                <a:cs typeface="Arial" charset="0"/>
              </a:rPr>
              <a:t>Most accurate test in the patient with hyperamylasemia and in those following pancreatic surgery</a:t>
            </a: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p:txBody>
          <a:bodyPr/>
          <a:lstStyle/>
          <a:p>
            <a:pPr eaLnBrk="1" hangingPunct="1"/>
            <a:r>
              <a:rPr lang="en-US" dirty="0" smtClean="0">
                <a:latin typeface="Arial" charset="0"/>
                <a:cs typeface="Arial" charset="0"/>
              </a:rPr>
              <a:t>Other Studies </a:t>
            </a:r>
            <a:r>
              <a:rPr lang="en-US" dirty="0" smtClean="0">
                <a:solidFill>
                  <a:srgbClr val="FF0000"/>
                </a:solidFill>
                <a:latin typeface="Arial" charset="0"/>
                <a:cs typeface="Arial" charset="0"/>
              </a:rPr>
              <a:t> </a:t>
            </a:r>
            <a:endParaRPr lang="en-US" dirty="0" smtClean="0">
              <a:latin typeface="Arial" charset="0"/>
              <a:cs typeface="Arial" charset="0"/>
            </a:endParaRPr>
          </a:p>
        </p:txBody>
      </p:sp>
      <p:sp>
        <p:nvSpPr>
          <p:cNvPr id="36867" name="Rectangle 3"/>
          <p:cNvSpPr>
            <a:spLocks noGrp="1" noChangeArrowheads="1"/>
          </p:cNvSpPr>
          <p:nvPr>
            <p:ph idx="1"/>
          </p:nvPr>
        </p:nvSpPr>
        <p:spPr/>
        <p:txBody>
          <a:bodyPr/>
          <a:lstStyle/>
          <a:p>
            <a:pPr eaLnBrk="1" hangingPunct="1">
              <a:buFont typeface="Arial" charset="0"/>
              <a:buNone/>
            </a:pPr>
            <a:r>
              <a:rPr lang="en-US" dirty="0" smtClean="0">
                <a:latin typeface="Arial" charset="0"/>
                <a:cs typeface="Arial" charset="0"/>
              </a:rPr>
              <a:t>Gastrografin or barium studies</a:t>
            </a:r>
          </a:p>
          <a:p>
            <a:pPr lvl="1" eaLnBrk="1" hangingPunct="1"/>
            <a:endParaRPr lang="en-US" sz="800" dirty="0" smtClean="0">
              <a:latin typeface="Arial" charset="0"/>
              <a:cs typeface="Arial" charset="0"/>
            </a:endParaRPr>
          </a:p>
          <a:p>
            <a:pPr eaLnBrk="1" hangingPunct="1"/>
            <a:r>
              <a:rPr lang="en-US" dirty="0" smtClean="0">
                <a:latin typeface="Arial" charset="0"/>
                <a:cs typeface="Arial" charset="0"/>
              </a:rPr>
              <a:t>Helpful in diagnosing injuries to the esophagus, stomach, or bowel</a:t>
            </a:r>
          </a:p>
          <a:p>
            <a:pPr eaLnBrk="1" hangingPunct="1"/>
            <a:endParaRPr lang="en-US" sz="1800" dirty="0" smtClean="0">
              <a:latin typeface="Arial" charset="0"/>
              <a:cs typeface="Arial" charset="0"/>
            </a:endParaRPr>
          </a:p>
          <a:p>
            <a:pPr eaLnBrk="1" hangingPunct="1"/>
            <a:r>
              <a:rPr lang="en-US" dirty="0" smtClean="0">
                <a:latin typeface="Arial" charset="0"/>
                <a:cs typeface="Arial" charset="0"/>
              </a:rPr>
              <a:t>Contrast enemas are used to diagnose rectal or colonic injury secondary to penetrating trauma </a:t>
            </a:r>
          </a:p>
          <a:p>
            <a:pPr lvl="1" eaLnBrk="1" hangingPunct="1"/>
            <a:endParaRPr lang="en-US" dirty="0" smtClean="0">
              <a:latin typeface="Arial" charset="0"/>
              <a:cs typeface="Arial" charset="0"/>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1143000" y="0"/>
            <a:ext cx="6629400" cy="1143000"/>
          </a:xfrm>
        </p:spPr>
        <p:txBody>
          <a:bodyPr/>
          <a:lstStyle/>
          <a:p>
            <a:pPr eaLnBrk="1" hangingPunct="1"/>
            <a:r>
              <a:rPr lang="en-US" dirty="0" smtClean="0">
                <a:latin typeface="Arial" charset="0"/>
                <a:cs typeface="Arial" charset="0"/>
              </a:rPr>
              <a:t>Objectives</a:t>
            </a:r>
          </a:p>
        </p:txBody>
      </p:sp>
      <p:sp>
        <p:nvSpPr>
          <p:cNvPr id="6147" name="Rectangle 3"/>
          <p:cNvSpPr>
            <a:spLocks noGrp="1" noChangeArrowheads="1"/>
          </p:cNvSpPr>
          <p:nvPr>
            <p:ph idx="1"/>
          </p:nvPr>
        </p:nvSpPr>
        <p:spPr>
          <a:xfrm>
            <a:off x="457200" y="1447800"/>
            <a:ext cx="8153400" cy="4648200"/>
          </a:xfrm>
        </p:spPr>
        <p:txBody>
          <a:bodyPr/>
          <a:lstStyle/>
          <a:p>
            <a:pPr eaLnBrk="1" hangingPunct="1">
              <a:buNone/>
            </a:pPr>
            <a:r>
              <a:rPr lang="en-US" b="1" dirty="0" smtClean="0"/>
              <a:t>At the conclusion of this presentation the participant will be able to:</a:t>
            </a:r>
          </a:p>
          <a:p>
            <a:pPr eaLnBrk="1" hangingPunct="1">
              <a:lnSpc>
                <a:spcPct val="80000"/>
              </a:lnSpc>
              <a:buFontTx/>
              <a:buNone/>
            </a:pPr>
            <a:endParaRPr lang="en-US" sz="1200" dirty="0" smtClean="0">
              <a:latin typeface="Arial" charset="0"/>
              <a:cs typeface="Arial" charset="0"/>
            </a:endParaRPr>
          </a:p>
          <a:p>
            <a:pPr lvl="1" eaLnBrk="1" hangingPunct="1">
              <a:lnSpc>
                <a:spcPct val="110000"/>
              </a:lnSpc>
              <a:spcBef>
                <a:spcPct val="0"/>
              </a:spcBef>
              <a:buFont typeface="Arial" charset="0"/>
              <a:buChar char="•"/>
            </a:pPr>
            <a:r>
              <a:rPr lang="en-US" dirty="0" smtClean="0">
                <a:latin typeface="Arial" charset="0"/>
                <a:cs typeface="Arial" charset="0"/>
              </a:rPr>
              <a:t>Describe common mechanisms of injury seen in abdominal trauma</a:t>
            </a:r>
          </a:p>
          <a:p>
            <a:pPr lvl="1" eaLnBrk="1" hangingPunct="1">
              <a:lnSpc>
                <a:spcPct val="110000"/>
              </a:lnSpc>
              <a:spcBef>
                <a:spcPct val="0"/>
              </a:spcBef>
              <a:buFont typeface="Arial" charset="0"/>
              <a:buChar char="•"/>
            </a:pPr>
            <a:r>
              <a:rPr lang="en-US" dirty="0" smtClean="0">
                <a:latin typeface="Arial" charset="0"/>
                <a:cs typeface="Arial" charset="0"/>
              </a:rPr>
              <a:t>Discuss various injuries of the abdomen</a:t>
            </a:r>
          </a:p>
          <a:p>
            <a:pPr lvl="1" eaLnBrk="1" hangingPunct="1">
              <a:lnSpc>
                <a:spcPct val="110000"/>
              </a:lnSpc>
              <a:spcBef>
                <a:spcPct val="0"/>
              </a:spcBef>
              <a:buFont typeface="Arial" charset="0"/>
              <a:buChar char="•"/>
            </a:pPr>
            <a:r>
              <a:rPr lang="en-US" dirty="0" smtClean="0">
                <a:latin typeface="Arial" charset="0"/>
                <a:cs typeface="Arial" charset="0"/>
              </a:rPr>
              <a:t>State appropriate assessment and diagnostic studies for the patient with abdominal trauma</a:t>
            </a:r>
          </a:p>
          <a:p>
            <a:pPr lvl="1" eaLnBrk="1" hangingPunct="1">
              <a:lnSpc>
                <a:spcPct val="110000"/>
              </a:lnSpc>
              <a:spcBef>
                <a:spcPct val="0"/>
              </a:spcBef>
              <a:buFont typeface="Arial" charset="0"/>
              <a:buChar char="•"/>
            </a:pPr>
            <a:r>
              <a:rPr lang="en-US" dirty="0" smtClean="0">
                <a:latin typeface="Arial" charset="0"/>
                <a:cs typeface="Arial" charset="0"/>
              </a:rPr>
              <a:t>Describe abdominal compartment syndrome and the importance of its early recognition</a:t>
            </a:r>
          </a:p>
          <a:p>
            <a:pPr lvl="1" eaLnBrk="1" hangingPunct="1">
              <a:lnSpc>
                <a:spcPct val="110000"/>
              </a:lnSpc>
              <a:spcBef>
                <a:spcPct val="0"/>
              </a:spcBef>
            </a:pPr>
            <a:endParaRPr lang="en-US" dirty="0" smtClean="0">
              <a:latin typeface="Arial" charset="0"/>
              <a:cs typeface="Arial" charset="0"/>
            </a:endParaRPr>
          </a:p>
          <a:p>
            <a:pPr lvl="1" eaLnBrk="1" hangingPunct="1">
              <a:lnSpc>
                <a:spcPct val="110000"/>
              </a:lnSpc>
              <a:spcBef>
                <a:spcPct val="0"/>
              </a:spcBef>
              <a:buFontTx/>
              <a:buNone/>
            </a:pPr>
            <a:endParaRPr lang="en-US" dirty="0" smtClean="0">
              <a:latin typeface="Arial" charset="0"/>
              <a:cs typeface="Arial" charset="0"/>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3"/>
          <p:cNvSpPr>
            <a:spLocks noGrp="1"/>
          </p:cNvSpPr>
          <p:nvPr>
            <p:ph type="title"/>
          </p:nvPr>
        </p:nvSpPr>
        <p:spPr/>
        <p:txBody>
          <a:bodyPr/>
          <a:lstStyle/>
          <a:p>
            <a:pPr eaLnBrk="1" hangingPunct="1"/>
            <a:r>
              <a:rPr lang="en-US" dirty="0" smtClean="0">
                <a:latin typeface="Arial" charset="0"/>
                <a:cs typeface="Arial" charset="0"/>
              </a:rPr>
              <a:t>Specific Injuries </a:t>
            </a:r>
          </a:p>
        </p:txBody>
      </p:sp>
      <p:pic>
        <p:nvPicPr>
          <p:cNvPr id="37891" name="Content Placeholder 5"/>
          <p:cNvPicPr>
            <a:picLocks noGrp="1" noChangeAspect="1"/>
          </p:cNvPicPr>
          <p:nvPr>
            <p:ph idx="1"/>
          </p:nvPr>
        </p:nvPicPr>
        <p:blipFill>
          <a:blip r:embed="rId3" cstate="print"/>
          <a:stretch>
            <a:fillRect/>
          </a:stretch>
        </p:blipFill>
        <p:spPr>
          <a:xfrm>
            <a:off x="1143001" y="1752600"/>
            <a:ext cx="6857999" cy="4800600"/>
          </a:xfrm>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6"/>
          <p:cNvSpPr>
            <a:spLocks noGrp="1"/>
          </p:cNvSpPr>
          <p:nvPr>
            <p:ph type="title"/>
          </p:nvPr>
        </p:nvSpPr>
        <p:spPr>
          <a:xfrm>
            <a:off x="914400" y="76200"/>
            <a:ext cx="7239000" cy="1143000"/>
          </a:xfrm>
        </p:spPr>
        <p:txBody>
          <a:bodyPr/>
          <a:lstStyle/>
          <a:p>
            <a:pPr eaLnBrk="1" hangingPunct="1"/>
            <a:r>
              <a:rPr lang="en-US" dirty="0" smtClean="0">
                <a:latin typeface="Arial" charset="0"/>
                <a:cs typeface="Arial" charset="0"/>
              </a:rPr>
              <a:t>Esophageal Injuries </a:t>
            </a:r>
          </a:p>
        </p:txBody>
      </p:sp>
      <p:pic>
        <p:nvPicPr>
          <p:cNvPr id="251905" name="Picture 1" descr="C:\Users\Pat\AppData\Local\Microsoft\Windows\Temporary Internet Files\Low\Content.IE5\V73G5QES\shutterstock_87944740[1].jpg"/>
          <p:cNvPicPr>
            <a:picLocks noChangeAspect="1" noChangeArrowheads="1"/>
          </p:cNvPicPr>
          <p:nvPr/>
        </p:nvPicPr>
        <p:blipFill rotWithShape="1">
          <a:blip r:embed="rId3" cstate="print"/>
          <a:srcRect l="5920" t="3650" r="5429"/>
          <a:stretch/>
        </p:blipFill>
        <p:spPr bwMode="auto">
          <a:xfrm>
            <a:off x="2508661" y="1686506"/>
            <a:ext cx="4120739" cy="5171494"/>
          </a:xfrm>
          <a:prstGeom prst="rect">
            <a:avLst/>
          </a:prstGeom>
          <a:noFill/>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a:xfrm>
            <a:off x="457200" y="76200"/>
            <a:ext cx="8229600" cy="1143000"/>
          </a:xfrm>
        </p:spPr>
        <p:txBody>
          <a:bodyPr/>
          <a:lstStyle/>
          <a:p>
            <a:pPr eaLnBrk="1" hangingPunct="1"/>
            <a:r>
              <a:rPr lang="en-US" dirty="0" smtClean="0">
                <a:latin typeface="Arial" charset="0"/>
                <a:cs typeface="Arial" charset="0"/>
              </a:rPr>
              <a:t>Esophagus</a:t>
            </a:r>
          </a:p>
        </p:txBody>
      </p:sp>
      <p:sp>
        <p:nvSpPr>
          <p:cNvPr id="40963" name="Rectangle 3"/>
          <p:cNvSpPr>
            <a:spLocks noGrp="1" noChangeArrowheads="1"/>
          </p:cNvSpPr>
          <p:nvPr>
            <p:ph sz="half" idx="2"/>
          </p:nvPr>
        </p:nvSpPr>
        <p:spPr>
          <a:xfrm>
            <a:off x="4722812" y="1600200"/>
            <a:ext cx="4040188" cy="3951288"/>
          </a:xfrm>
        </p:spPr>
        <p:txBody>
          <a:bodyPr/>
          <a:lstStyle/>
          <a:p>
            <a:pPr marL="0" indent="0" eaLnBrk="1" hangingPunct="1">
              <a:buNone/>
              <a:defRPr/>
            </a:pPr>
            <a:r>
              <a:rPr lang="en-US" sz="2800" b="1" dirty="0"/>
              <a:t>Predisposing Injury Facts</a:t>
            </a:r>
          </a:p>
          <a:p>
            <a:pPr eaLnBrk="1" hangingPunct="1">
              <a:buFont typeface="Arial" pitchFamily="34" charset="0"/>
              <a:buChar char="•"/>
              <a:defRPr/>
            </a:pPr>
            <a:r>
              <a:rPr lang="en-US" sz="2400" dirty="0" smtClean="0"/>
              <a:t>Narrow at</a:t>
            </a:r>
          </a:p>
          <a:p>
            <a:pPr lvl="1" eaLnBrk="1" hangingPunct="1">
              <a:buFont typeface="Arial" pitchFamily="34" charset="0"/>
              <a:buChar char="–"/>
              <a:defRPr/>
            </a:pPr>
            <a:r>
              <a:rPr lang="en-US" dirty="0" smtClean="0"/>
              <a:t>Cricoid cartilage</a:t>
            </a:r>
          </a:p>
          <a:p>
            <a:pPr lvl="1" eaLnBrk="1" hangingPunct="1">
              <a:buFont typeface="Arial" pitchFamily="34" charset="0"/>
              <a:buChar char="–"/>
              <a:defRPr/>
            </a:pPr>
            <a:r>
              <a:rPr lang="en-US" dirty="0" smtClean="0"/>
              <a:t>Arch of aorta</a:t>
            </a:r>
          </a:p>
          <a:p>
            <a:pPr lvl="1" eaLnBrk="1" hangingPunct="1">
              <a:buFont typeface="Arial" pitchFamily="34" charset="0"/>
              <a:buChar char="–"/>
              <a:defRPr/>
            </a:pPr>
            <a:r>
              <a:rPr lang="en-US" dirty="0" smtClean="0"/>
              <a:t>Esophagogastric junction</a:t>
            </a:r>
          </a:p>
          <a:p>
            <a:pPr eaLnBrk="1" hangingPunct="1">
              <a:buFont typeface="Arial" pitchFamily="34" charset="0"/>
              <a:buChar char="•"/>
              <a:defRPr/>
            </a:pPr>
            <a:r>
              <a:rPr lang="en-US" sz="2400" dirty="0" smtClean="0"/>
              <a:t>Lacks serosal layer</a:t>
            </a:r>
          </a:p>
          <a:p>
            <a:pPr lvl="1" eaLnBrk="1" hangingPunct="1">
              <a:buFont typeface="Arial" pitchFamily="34" charset="0"/>
              <a:buChar char="–"/>
              <a:defRPr/>
            </a:pPr>
            <a:r>
              <a:rPr lang="en-US" dirty="0" smtClean="0"/>
              <a:t>Integrity of anastomoses </a:t>
            </a:r>
          </a:p>
          <a:p>
            <a:pPr lvl="1" eaLnBrk="1" hangingPunct="1">
              <a:buFont typeface="Arial" pitchFamily="34" charset="0"/>
              <a:buChar char="–"/>
              <a:defRPr/>
            </a:pPr>
            <a:r>
              <a:rPr lang="en-US" dirty="0" smtClean="0"/>
              <a:t>Possible leak after surgical repair</a:t>
            </a:r>
          </a:p>
        </p:txBody>
      </p:sp>
      <p:sp>
        <p:nvSpPr>
          <p:cNvPr id="4" name="Content Placeholder 3"/>
          <p:cNvSpPr>
            <a:spLocks noGrp="1"/>
          </p:cNvSpPr>
          <p:nvPr>
            <p:ph sz="quarter" idx="4"/>
          </p:nvPr>
        </p:nvSpPr>
        <p:spPr>
          <a:xfrm>
            <a:off x="381000" y="1600200"/>
            <a:ext cx="4041775" cy="3951288"/>
          </a:xfrm>
        </p:spPr>
        <p:txBody>
          <a:bodyPr/>
          <a:lstStyle/>
          <a:p>
            <a:pPr marL="0" indent="0" eaLnBrk="1" hangingPunct="1">
              <a:buNone/>
            </a:pPr>
            <a:r>
              <a:rPr lang="en-US" sz="2800" b="1" dirty="0"/>
              <a:t>Anatomy</a:t>
            </a:r>
          </a:p>
          <a:p>
            <a:pPr eaLnBrk="1" hangingPunct="1"/>
            <a:r>
              <a:rPr lang="en-US" sz="2400" dirty="0" smtClean="0">
                <a:latin typeface="Arial" charset="0"/>
                <a:cs typeface="Arial" charset="0"/>
              </a:rPr>
              <a:t>Carries food from pharynx to the stomach</a:t>
            </a:r>
          </a:p>
          <a:p>
            <a:pPr eaLnBrk="1" hangingPunct="1"/>
            <a:r>
              <a:rPr lang="en-US" sz="2400" dirty="0" smtClean="0">
                <a:latin typeface="Arial" charset="0"/>
                <a:cs typeface="Arial" charset="0"/>
              </a:rPr>
              <a:t>Joins the stomach at the level of T-10</a:t>
            </a:r>
          </a:p>
          <a:p>
            <a:pPr eaLnBrk="1" hangingPunct="1"/>
            <a:r>
              <a:rPr lang="en-US" sz="2400" dirty="0" smtClean="0">
                <a:latin typeface="Arial" charset="0"/>
                <a:cs typeface="Arial" charset="0"/>
              </a:rPr>
              <a:t>Posterior surface overlies aorta</a:t>
            </a:r>
          </a:p>
          <a:p>
            <a:pPr eaLnBrk="1" hangingPunct="1"/>
            <a:r>
              <a:rPr lang="en-US" sz="2400" dirty="0" smtClean="0">
                <a:latin typeface="Arial" charset="0"/>
                <a:cs typeface="Arial" charset="0"/>
              </a:rPr>
              <a:t>Anterior surface covered by peritoneum </a:t>
            </a:r>
          </a:p>
          <a:p>
            <a:endParaRPr lang="en-US" sz="2400" dirty="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p:txBody>
          <a:bodyPr/>
          <a:lstStyle/>
          <a:p>
            <a:pPr eaLnBrk="1" hangingPunct="1"/>
            <a:r>
              <a:rPr lang="en-US" dirty="0" smtClean="0">
                <a:latin typeface="Arial" charset="0"/>
                <a:cs typeface="Arial" charset="0"/>
              </a:rPr>
              <a:t>Esophageal Injury</a:t>
            </a:r>
          </a:p>
        </p:txBody>
      </p:sp>
      <p:sp>
        <p:nvSpPr>
          <p:cNvPr id="41987" name="Rectangle 3"/>
          <p:cNvSpPr>
            <a:spLocks noGrp="1" noChangeArrowheads="1"/>
          </p:cNvSpPr>
          <p:nvPr>
            <p:ph sz="half" idx="1"/>
          </p:nvPr>
        </p:nvSpPr>
        <p:spPr>
          <a:xfrm>
            <a:off x="685800" y="1600200"/>
            <a:ext cx="3810000" cy="4114800"/>
          </a:xfrm>
        </p:spPr>
        <p:txBody>
          <a:bodyPr/>
          <a:lstStyle/>
          <a:p>
            <a:pPr eaLnBrk="1" hangingPunct="1"/>
            <a:r>
              <a:rPr lang="en-US" dirty="0" smtClean="0">
                <a:latin typeface="Arial" charset="0"/>
                <a:cs typeface="Arial" charset="0"/>
              </a:rPr>
              <a:t>Incidence</a:t>
            </a:r>
          </a:p>
          <a:p>
            <a:pPr lvl="1" eaLnBrk="1" hangingPunct="1"/>
            <a:r>
              <a:rPr lang="en-US" dirty="0" smtClean="0">
                <a:latin typeface="Arial" charset="0"/>
                <a:cs typeface="Arial" charset="0"/>
              </a:rPr>
              <a:t>Higher in cervical and thoracic areas</a:t>
            </a:r>
          </a:p>
          <a:p>
            <a:pPr lvl="1" eaLnBrk="1" hangingPunct="1"/>
            <a:r>
              <a:rPr lang="en-US" dirty="0" smtClean="0">
                <a:latin typeface="Arial" charset="0"/>
                <a:cs typeface="Arial" charset="0"/>
              </a:rPr>
              <a:t>Majority are due to penetrating trauma</a:t>
            </a:r>
          </a:p>
          <a:p>
            <a:pPr lvl="1" eaLnBrk="1" hangingPunct="1"/>
            <a:r>
              <a:rPr lang="en-US" dirty="0" smtClean="0">
                <a:latin typeface="Arial" charset="0"/>
                <a:cs typeface="Arial" charset="0"/>
              </a:rPr>
              <a:t>Blunt injury is rare</a:t>
            </a:r>
            <a:endParaRPr lang="en-US" sz="1600" dirty="0" smtClean="0">
              <a:latin typeface="Arial" charset="0"/>
              <a:cs typeface="Arial" charset="0"/>
            </a:endParaRPr>
          </a:p>
          <a:p>
            <a:pPr eaLnBrk="1" hangingPunct="1"/>
            <a:r>
              <a:rPr lang="en-US" dirty="0" smtClean="0">
                <a:latin typeface="Arial" charset="0"/>
                <a:cs typeface="Arial" charset="0"/>
              </a:rPr>
              <a:t>Early diagnosis essential</a:t>
            </a:r>
            <a:endParaRPr lang="en-US" sz="1600" dirty="0" smtClean="0">
              <a:latin typeface="Arial" charset="0"/>
              <a:cs typeface="Arial" charset="0"/>
            </a:endParaRPr>
          </a:p>
          <a:p>
            <a:pPr eaLnBrk="1" hangingPunct="1"/>
            <a:r>
              <a:rPr lang="en-US" dirty="0" smtClean="0">
                <a:latin typeface="Arial" charset="0"/>
                <a:cs typeface="Arial" charset="0"/>
              </a:rPr>
              <a:t>Can result in high morbidity and mortality</a:t>
            </a:r>
          </a:p>
        </p:txBody>
      </p:sp>
      <p:sp>
        <p:nvSpPr>
          <p:cNvPr id="4" name="Content Placeholder 3"/>
          <p:cNvSpPr>
            <a:spLocks noGrp="1"/>
          </p:cNvSpPr>
          <p:nvPr>
            <p:ph sz="half" idx="2"/>
          </p:nvPr>
        </p:nvSpPr>
        <p:spPr>
          <a:xfrm>
            <a:off x="4648200" y="1600200"/>
            <a:ext cx="3810000" cy="4114800"/>
          </a:xfrm>
        </p:spPr>
        <p:txBody>
          <a:bodyPr/>
          <a:lstStyle/>
          <a:p>
            <a:pPr marL="0" indent="0" eaLnBrk="1" hangingPunct="1">
              <a:buNone/>
            </a:pPr>
            <a:r>
              <a:rPr lang="en-US" dirty="0" smtClean="0">
                <a:latin typeface="Arial" charset="0"/>
                <a:cs typeface="Arial" charset="0"/>
              </a:rPr>
              <a:t>Sequelae</a:t>
            </a:r>
          </a:p>
          <a:p>
            <a:pPr lvl="1" eaLnBrk="1" hangingPunct="1"/>
            <a:r>
              <a:rPr lang="en-US" dirty="0" smtClean="0">
                <a:latin typeface="Arial" charset="0"/>
                <a:cs typeface="Arial" charset="0"/>
              </a:rPr>
              <a:t>Respiratory compromise</a:t>
            </a:r>
          </a:p>
          <a:p>
            <a:pPr lvl="1" eaLnBrk="1" hangingPunct="1"/>
            <a:r>
              <a:rPr lang="en-US" dirty="0" smtClean="0">
                <a:latin typeface="Arial" charset="0"/>
                <a:cs typeface="Arial" charset="0"/>
              </a:rPr>
              <a:t>Mediastinitis</a:t>
            </a:r>
          </a:p>
          <a:p>
            <a:pPr lvl="1" eaLnBrk="1" hangingPunct="1"/>
            <a:r>
              <a:rPr lang="en-US" dirty="0" smtClean="0">
                <a:latin typeface="Arial" charset="0"/>
                <a:cs typeface="Arial" charset="0"/>
              </a:rPr>
              <a:t>Paraesophageal abscess</a:t>
            </a:r>
          </a:p>
          <a:p>
            <a:pPr lvl="1" eaLnBrk="1" hangingPunct="1"/>
            <a:r>
              <a:rPr lang="en-US" dirty="0" smtClean="0">
                <a:latin typeface="Arial" charset="0"/>
                <a:cs typeface="Arial" charset="0"/>
              </a:rPr>
              <a:t>Empyema</a:t>
            </a:r>
          </a:p>
          <a:p>
            <a:pPr lvl="1" eaLnBrk="1" hangingPunct="1"/>
            <a:r>
              <a:rPr lang="en-US" dirty="0" smtClean="0">
                <a:latin typeface="Arial" charset="0"/>
                <a:cs typeface="Arial" charset="0"/>
              </a:rPr>
              <a:t>Esophageal fistula</a:t>
            </a:r>
          </a:p>
          <a:p>
            <a:pPr lvl="1" eaLnBrk="1" hangingPunct="1"/>
            <a:r>
              <a:rPr lang="en-US" dirty="0" smtClean="0">
                <a:latin typeface="Arial" charset="0"/>
                <a:cs typeface="Arial" charset="0"/>
              </a:rPr>
              <a:t>Peritonitis</a:t>
            </a:r>
          </a:p>
          <a:p>
            <a:endParaRPr lang="en-US" dirty="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p:txBody>
          <a:bodyPr/>
          <a:lstStyle/>
          <a:p>
            <a:pPr eaLnBrk="1" hangingPunct="1"/>
            <a:r>
              <a:rPr lang="en-US" dirty="0" smtClean="0">
                <a:latin typeface="Arial" charset="0"/>
                <a:cs typeface="Arial" charset="0"/>
              </a:rPr>
              <a:t>Esophageal Injury</a:t>
            </a:r>
          </a:p>
        </p:txBody>
      </p:sp>
      <p:sp>
        <p:nvSpPr>
          <p:cNvPr id="92163" name="Rectangle 3"/>
          <p:cNvSpPr>
            <a:spLocks noGrp="1" noChangeArrowheads="1"/>
          </p:cNvSpPr>
          <p:nvPr>
            <p:ph idx="1"/>
          </p:nvPr>
        </p:nvSpPr>
        <p:spPr>
          <a:xfrm>
            <a:off x="685800" y="1600200"/>
            <a:ext cx="7772400" cy="4114800"/>
          </a:xfrm>
        </p:spPr>
        <p:txBody>
          <a:bodyPr/>
          <a:lstStyle/>
          <a:p>
            <a:pPr marL="0" indent="0" eaLnBrk="1" hangingPunct="1">
              <a:buFont typeface="Arial" pitchFamily="34" charset="0"/>
              <a:buNone/>
              <a:defRPr/>
            </a:pPr>
            <a:r>
              <a:rPr lang="en-US" dirty="0" smtClean="0"/>
              <a:t>Assessment</a:t>
            </a:r>
          </a:p>
          <a:p>
            <a:pPr eaLnBrk="1" hangingPunct="1">
              <a:buFont typeface="Arial" pitchFamily="34" charset="0"/>
              <a:buChar char="•"/>
              <a:defRPr/>
            </a:pPr>
            <a:r>
              <a:rPr lang="en-US" sz="2800" dirty="0" smtClean="0">
                <a:solidFill>
                  <a:srgbClr val="333399"/>
                </a:solidFill>
              </a:rPr>
              <a:t>Symptoms of perforation include pain, fever, and dysphagia</a:t>
            </a:r>
          </a:p>
          <a:p>
            <a:pPr eaLnBrk="1" hangingPunct="1">
              <a:buFont typeface="Arial" pitchFamily="34" charset="0"/>
              <a:buChar char="•"/>
              <a:defRPr/>
            </a:pPr>
            <a:r>
              <a:rPr lang="en-US" sz="2800" dirty="0" smtClean="0">
                <a:solidFill>
                  <a:srgbClr val="333399"/>
                </a:solidFill>
              </a:rPr>
              <a:t>Symptoms of abdominal esophageal tear include signs of peritoneal irritation followed by dyspnea and pleuritic pain</a:t>
            </a:r>
          </a:p>
          <a:p>
            <a:pPr eaLnBrk="1" hangingPunct="1">
              <a:buNone/>
              <a:defRPr/>
            </a:pPr>
            <a:r>
              <a:rPr lang="en-US" dirty="0" smtClean="0"/>
              <a:t>Diagnostic tests</a:t>
            </a:r>
          </a:p>
          <a:p>
            <a:pPr eaLnBrk="1" hangingPunct="1">
              <a:defRPr/>
            </a:pPr>
            <a:r>
              <a:rPr lang="en-US" sz="2800" dirty="0" smtClean="0">
                <a:solidFill>
                  <a:srgbClr val="333399"/>
                </a:solidFill>
              </a:rPr>
              <a:t>Endoscopy/Esophagoscopy</a:t>
            </a:r>
          </a:p>
          <a:p>
            <a:pPr eaLnBrk="1" hangingPunct="1">
              <a:defRPr/>
            </a:pPr>
            <a:r>
              <a:rPr lang="en-US" sz="2800" dirty="0" smtClean="0">
                <a:solidFill>
                  <a:srgbClr val="333399"/>
                </a:solidFill>
              </a:rPr>
              <a:t>CT</a:t>
            </a:r>
          </a:p>
          <a:p>
            <a:pPr eaLnBrk="1" hangingPunct="1">
              <a:buFont typeface="Arial" pitchFamily="34" charset="0"/>
              <a:buChar char="•"/>
              <a:defRPr/>
            </a:pPr>
            <a:endParaRPr lang="en-US" dirty="0" smtClean="0"/>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p:txBody>
          <a:bodyPr/>
          <a:lstStyle/>
          <a:p>
            <a:pPr eaLnBrk="1" hangingPunct="1"/>
            <a:r>
              <a:rPr lang="en-US" dirty="0" smtClean="0">
                <a:latin typeface="Arial" charset="0"/>
                <a:cs typeface="Arial" charset="0"/>
              </a:rPr>
              <a:t>Esophageal Injury</a:t>
            </a:r>
          </a:p>
        </p:txBody>
      </p:sp>
      <p:sp>
        <p:nvSpPr>
          <p:cNvPr id="93187" name="Rectangle 3"/>
          <p:cNvSpPr>
            <a:spLocks noGrp="1" noChangeArrowheads="1"/>
          </p:cNvSpPr>
          <p:nvPr>
            <p:ph idx="1"/>
          </p:nvPr>
        </p:nvSpPr>
        <p:spPr>
          <a:xfrm>
            <a:off x="3276600" y="1447800"/>
            <a:ext cx="5562600" cy="4525963"/>
          </a:xfrm>
        </p:spPr>
        <p:txBody>
          <a:bodyPr/>
          <a:lstStyle/>
          <a:p>
            <a:pPr marL="0" indent="0" eaLnBrk="1" hangingPunct="1">
              <a:buFont typeface="Arial" pitchFamily="34" charset="0"/>
              <a:buNone/>
              <a:defRPr/>
            </a:pPr>
            <a:r>
              <a:rPr lang="en-US" dirty="0" smtClean="0"/>
              <a:t>Management</a:t>
            </a:r>
          </a:p>
          <a:p>
            <a:pPr eaLnBrk="1" hangingPunct="1">
              <a:buFont typeface="Arial" pitchFamily="34" charset="0"/>
              <a:buChar char="•"/>
              <a:defRPr/>
            </a:pPr>
            <a:r>
              <a:rPr lang="en-US" sz="2800" dirty="0" smtClean="0">
                <a:solidFill>
                  <a:srgbClr val="333399"/>
                </a:solidFill>
              </a:rPr>
              <a:t>Initial assessment complex</a:t>
            </a:r>
          </a:p>
          <a:p>
            <a:pPr eaLnBrk="1" hangingPunct="1">
              <a:buFont typeface="Arial" pitchFamily="34" charset="0"/>
              <a:buChar char="•"/>
              <a:defRPr/>
            </a:pPr>
            <a:r>
              <a:rPr lang="en-US" sz="2800" dirty="0" smtClean="0">
                <a:solidFill>
                  <a:srgbClr val="333399"/>
                </a:solidFill>
              </a:rPr>
              <a:t>Goal is to minimize the bacterial contamination and enzyme erosion</a:t>
            </a:r>
          </a:p>
          <a:p>
            <a:pPr eaLnBrk="1" hangingPunct="1">
              <a:buFont typeface="Arial" pitchFamily="34" charset="0"/>
              <a:buChar char="•"/>
              <a:defRPr/>
            </a:pPr>
            <a:r>
              <a:rPr lang="en-US" sz="2800" dirty="0" smtClean="0">
                <a:solidFill>
                  <a:srgbClr val="333399"/>
                </a:solidFill>
              </a:rPr>
              <a:t>Gastric decompression</a:t>
            </a:r>
          </a:p>
          <a:p>
            <a:pPr eaLnBrk="1" hangingPunct="1">
              <a:buFont typeface="Arial" pitchFamily="34" charset="0"/>
              <a:buChar char="•"/>
              <a:defRPr/>
            </a:pPr>
            <a:r>
              <a:rPr lang="en-US" sz="2800" dirty="0" smtClean="0">
                <a:solidFill>
                  <a:srgbClr val="333399"/>
                </a:solidFill>
              </a:rPr>
              <a:t>Antibiotic coverage</a:t>
            </a:r>
          </a:p>
          <a:p>
            <a:pPr eaLnBrk="1" hangingPunct="1">
              <a:buFont typeface="Arial" pitchFamily="34" charset="0"/>
              <a:buChar char="•"/>
              <a:defRPr/>
            </a:pPr>
            <a:r>
              <a:rPr lang="en-US" sz="2800" dirty="0" smtClean="0">
                <a:solidFill>
                  <a:srgbClr val="333399"/>
                </a:solidFill>
              </a:rPr>
              <a:t>Drainage of wound</a:t>
            </a:r>
          </a:p>
          <a:p>
            <a:pPr eaLnBrk="1" hangingPunct="1">
              <a:buFont typeface="Arial" pitchFamily="34" charset="0"/>
              <a:buChar char="•"/>
              <a:defRPr/>
            </a:pPr>
            <a:r>
              <a:rPr lang="en-US" sz="2800" dirty="0" smtClean="0">
                <a:solidFill>
                  <a:srgbClr val="333399"/>
                </a:solidFill>
              </a:rPr>
              <a:t>Surgical repair</a:t>
            </a:r>
          </a:p>
          <a:p>
            <a:pPr eaLnBrk="1" hangingPunct="1">
              <a:buFont typeface="Arial" pitchFamily="34" charset="0"/>
              <a:buChar char="•"/>
              <a:defRPr/>
            </a:pPr>
            <a:endParaRPr lang="en-US" dirty="0" smtClean="0"/>
          </a:p>
        </p:txBody>
      </p:sp>
      <p:pic>
        <p:nvPicPr>
          <p:cNvPr id="243714" name="Picture 2" descr="http://images.mooremedical.com/150x150/85614.jpg"/>
          <p:cNvPicPr>
            <a:picLocks noChangeAspect="1" noChangeArrowheads="1"/>
          </p:cNvPicPr>
          <p:nvPr/>
        </p:nvPicPr>
        <p:blipFill>
          <a:blip r:embed="rId3" cstate="print"/>
          <a:srcRect/>
          <a:stretch>
            <a:fillRect/>
          </a:stretch>
        </p:blipFill>
        <p:spPr bwMode="auto">
          <a:xfrm>
            <a:off x="533400" y="2286000"/>
            <a:ext cx="2438400" cy="2438400"/>
          </a:xfrm>
          <a:prstGeom prst="rect">
            <a:avLst/>
          </a:prstGeom>
          <a:noFill/>
          <a:ln>
            <a:solidFill>
              <a:schemeClr val="tx2"/>
            </a:solidFill>
          </a:ln>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a:xfrm>
            <a:off x="457200" y="228600"/>
            <a:ext cx="8229600" cy="868362"/>
          </a:xfrm>
        </p:spPr>
        <p:txBody>
          <a:bodyPr/>
          <a:lstStyle/>
          <a:p>
            <a:pPr eaLnBrk="1" hangingPunct="1"/>
            <a:r>
              <a:rPr lang="en-US" dirty="0" smtClean="0">
                <a:latin typeface="Arial" charset="0"/>
                <a:cs typeface="Arial" charset="0"/>
              </a:rPr>
              <a:t>Esophageal Injury Management</a:t>
            </a:r>
          </a:p>
        </p:txBody>
      </p:sp>
      <p:graphicFrame>
        <p:nvGraphicFramePr>
          <p:cNvPr id="6" name="Content Placeholder 5"/>
          <p:cNvGraphicFramePr>
            <a:graphicFrameLocks noGrp="1"/>
          </p:cNvGraphicFramePr>
          <p:nvPr>
            <p:ph idx="1"/>
          </p:nvPr>
        </p:nvGraphicFramePr>
        <p:xfrm>
          <a:off x="838200" y="762000"/>
          <a:ext cx="4419600" cy="3763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41666" name="Picture 2" descr="http://dermatlas.med.jhmi.edu/data/images/oropharyngeal_lichen_planus_2_050115.jpg"/>
          <p:cNvPicPr>
            <a:picLocks noChangeAspect="1" noChangeArrowheads="1"/>
          </p:cNvPicPr>
          <p:nvPr/>
        </p:nvPicPr>
        <p:blipFill>
          <a:blip r:embed="rId8" cstate="print"/>
          <a:srcRect l="2182" t="48261" r="44727"/>
          <a:stretch>
            <a:fillRect/>
          </a:stretch>
        </p:blipFill>
        <p:spPr bwMode="auto">
          <a:xfrm>
            <a:off x="5715000" y="1828800"/>
            <a:ext cx="3064525" cy="2493616"/>
          </a:xfrm>
          <a:prstGeom prst="rect">
            <a:avLst/>
          </a:prstGeom>
          <a:noFill/>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le 1"/>
          <p:cNvSpPr>
            <a:spLocks noGrp="1"/>
          </p:cNvSpPr>
          <p:nvPr>
            <p:ph type="title"/>
          </p:nvPr>
        </p:nvSpPr>
        <p:spPr>
          <a:xfrm>
            <a:off x="914400" y="76200"/>
            <a:ext cx="7315200" cy="1143000"/>
          </a:xfrm>
        </p:spPr>
        <p:txBody>
          <a:bodyPr/>
          <a:lstStyle/>
          <a:p>
            <a:pPr eaLnBrk="1" hangingPunct="1"/>
            <a:r>
              <a:rPr lang="en-US" dirty="0" smtClean="0">
                <a:latin typeface="Arial" charset="0"/>
                <a:cs typeface="Arial" charset="0"/>
              </a:rPr>
              <a:t>Diaphragm</a:t>
            </a:r>
          </a:p>
        </p:txBody>
      </p:sp>
      <p:pic>
        <p:nvPicPr>
          <p:cNvPr id="239617" name="Picture 1" descr="C:\Users\Pat\AppData\Local\Microsoft\Windows\Temporary Internet Files\Low\Content.IE5\8B5HILJS\shutterstock_73841773[1].jpg"/>
          <p:cNvPicPr>
            <a:picLocks noChangeAspect="1" noChangeArrowheads="1"/>
          </p:cNvPicPr>
          <p:nvPr/>
        </p:nvPicPr>
        <p:blipFill>
          <a:blip r:embed="rId3" cstate="print"/>
          <a:srcRect/>
          <a:stretch>
            <a:fillRect/>
          </a:stretch>
        </p:blipFill>
        <p:spPr bwMode="auto">
          <a:xfrm>
            <a:off x="2716683" y="1676400"/>
            <a:ext cx="3684117" cy="5181600"/>
          </a:xfrm>
          <a:prstGeom prst="rect">
            <a:avLst/>
          </a:prstGeom>
          <a:noFill/>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p:txBody>
          <a:bodyPr/>
          <a:lstStyle/>
          <a:p>
            <a:pPr eaLnBrk="1" hangingPunct="1"/>
            <a:r>
              <a:rPr lang="en-US" dirty="0" smtClean="0">
                <a:latin typeface="Arial" charset="0"/>
                <a:cs typeface="Arial" charset="0"/>
              </a:rPr>
              <a:t>Diaphragmatic Injury</a:t>
            </a:r>
          </a:p>
        </p:txBody>
      </p:sp>
      <p:sp>
        <p:nvSpPr>
          <p:cNvPr id="49155" name="Rectangle 3"/>
          <p:cNvSpPr>
            <a:spLocks noGrp="1" noChangeArrowheads="1"/>
          </p:cNvSpPr>
          <p:nvPr>
            <p:ph idx="1"/>
          </p:nvPr>
        </p:nvSpPr>
        <p:spPr/>
        <p:txBody>
          <a:bodyPr/>
          <a:lstStyle/>
          <a:p>
            <a:pPr marL="0" indent="0" eaLnBrk="1" hangingPunct="1">
              <a:buFont typeface="Arial" pitchFamily="34" charset="0"/>
              <a:buNone/>
              <a:defRPr/>
            </a:pPr>
            <a:r>
              <a:rPr lang="en-US" dirty="0" smtClean="0"/>
              <a:t>Incidence</a:t>
            </a:r>
            <a:endParaRPr lang="en-US" sz="800" dirty="0" smtClean="0"/>
          </a:p>
          <a:p>
            <a:pPr eaLnBrk="1" hangingPunct="1">
              <a:buFont typeface="Arial" pitchFamily="34" charset="0"/>
              <a:buChar char="•"/>
              <a:defRPr/>
            </a:pPr>
            <a:r>
              <a:rPr lang="en-US" sz="2800" dirty="0" smtClean="0">
                <a:solidFill>
                  <a:srgbClr val="333399"/>
                </a:solidFill>
              </a:rPr>
              <a:t>Usually occurs with other injuries</a:t>
            </a:r>
          </a:p>
          <a:p>
            <a:pPr eaLnBrk="1" hangingPunct="1">
              <a:buFont typeface="Arial" pitchFamily="34" charset="0"/>
              <a:buChar char="•"/>
              <a:defRPr/>
            </a:pPr>
            <a:r>
              <a:rPr lang="en-US" sz="2800" dirty="0" smtClean="0">
                <a:solidFill>
                  <a:srgbClr val="333399"/>
                </a:solidFill>
              </a:rPr>
              <a:t>Seen in &lt; 5% of blunt trauma patients </a:t>
            </a:r>
          </a:p>
          <a:p>
            <a:pPr eaLnBrk="1" hangingPunct="1">
              <a:buFont typeface="Arial" pitchFamily="34" charset="0"/>
              <a:buChar char="•"/>
              <a:defRPr/>
            </a:pPr>
            <a:r>
              <a:rPr lang="en-US" sz="2800" dirty="0" smtClean="0">
                <a:solidFill>
                  <a:srgbClr val="333399"/>
                </a:solidFill>
              </a:rPr>
              <a:t>Left side greater incidence than right side</a:t>
            </a:r>
          </a:p>
          <a:p>
            <a:pPr eaLnBrk="1" hangingPunct="1">
              <a:buFont typeface="Arial" pitchFamily="34" charset="0"/>
              <a:buChar char="•"/>
              <a:defRPr/>
            </a:pPr>
            <a:r>
              <a:rPr lang="en-US" sz="2800" dirty="0" smtClean="0">
                <a:solidFill>
                  <a:srgbClr val="333399"/>
                </a:solidFill>
              </a:rPr>
              <a:t>Commonly associated with penetrating trauma</a:t>
            </a:r>
          </a:p>
          <a:p>
            <a:pPr eaLnBrk="1" hangingPunct="1">
              <a:buFont typeface="Arial" pitchFamily="34" charset="0"/>
              <a:buChar char="•"/>
              <a:defRPr/>
            </a:pPr>
            <a:r>
              <a:rPr lang="en-US" sz="2800" dirty="0" smtClean="0">
                <a:solidFill>
                  <a:srgbClr val="333399"/>
                </a:solidFill>
              </a:rPr>
              <a:t>Injuries from blunt trauma caused by sudden rise in intrathoracic pressure</a:t>
            </a: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p:txBody>
          <a:bodyPr/>
          <a:lstStyle/>
          <a:p>
            <a:pPr eaLnBrk="1" hangingPunct="1"/>
            <a:r>
              <a:rPr lang="en-US" dirty="0" smtClean="0">
                <a:latin typeface="Arial" charset="0"/>
                <a:cs typeface="Arial" charset="0"/>
              </a:rPr>
              <a:t>Diaphragmatic Injury</a:t>
            </a:r>
          </a:p>
        </p:txBody>
      </p:sp>
      <p:sp>
        <p:nvSpPr>
          <p:cNvPr id="44035" name="Rectangle 3"/>
          <p:cNvSpPr>
            <a:spLocks noGrp="1" noChangeArrowheads="1"/>
          </p:cNvSpPr>
          <p:nvPr>
            <p:ph idx="1"/>
          </p:nvPr>
        </p:nvSpPr>
        <p:spPr/>
        <p:txBody>
          <a:bodyPr/>
          <a:lstStyle/>
          <a:p>
            <a:pPr marL="0" indent="0" eaLnBrk="1" hangingPunct="1">
              <a:buFont typeface="Arial" pitchFamily="34" charset="0"/>
              <a:buNone/>
              <a:defRPr/>
            </a:pPr>
            <a:r>
              <a:rPr lang="en-US" dirty="0" smtClean="0"/>
              <a:t>Assessment</a:t>
            </a:r>
            <a:endParaRPr lang="en-US" sz="800" dirty="0" smtClean="0"/>
          </a:p>
          <a:p>
            <a:pPr eaLnBrk="1" hangingPunct="1">
              <a:buFont typeface="Arial" pitchFamily="34" charset="0"/>
              <a:buChar char="•"/>
              <a:defRPr/>
            </a:pPr>
            <a:r>
              <a:rPr lang="en-US" sz="2400" dirty="0" smtClean="0"/>
              <a:t>Auscultation of peristaltic sounds in chest</a:t>
            </a:r>
          </a:p>
          <a:p>
            <a:pPr eaLnBrk="1" hangingPunct="1">
              <a:buFont typeface="Arial" pitchFamily="34" charset="0"/>
              <a:buChar char="•"/>
              <a:defRPr/>
            </a:pPr>
            <a:r>
              <a:rPr lang="en-US" sz="2400" dirty="0" smtClean="0"/>
              <a:t>Delayed rupture - unexplained chest pain and increased respiratory rate</a:t>
            </a:r>
          </a:p>
          <a:p>
            <a:r>
              <a:rPr lang="en-US" sz="2400" dirty="0" smtClean="0">
                <a:latin typeface="Arial" charset="0"/>
                <a:cs typeface="Arial" charset="0"/>
              </a:rPr>
              <a:t>CXR is most important diagnostic study</a:t>
            </a:r>
          </a:p>
          <a:p>
            <a:pPr lvl="1"/>
            <a:r>
              <a:rPr lang="en-US" sz="2400" dirty="0" smtClean="0">
                <a:latin typeface="Arial" charset="0"/>
                <a:cs typeface="Arial" charset="0"/>
              </a:rPr>
              <a:t>Elevation of hemidiaphragm</a:t>
            </a:r>
          </a:p>
          <a:p>
            <a:pPr lvl="1"/>
            <a:r>
              <a:rPr lang="en-US" sz="2400" dirty="0" smtClean="0">
                <a:latin typeface="Arial" charset="0"/>
                <a:cs typeface="Arial" charset="0"/>
              </a:rPr>
              <a:t>Bowel pattern in the chest</a:t>
            </a:r>
          </a:p>
          <a:p>
            <a:pPr lvl="1"/>
            <a:r>
              <a:rPr lang="en-US" sz="2400" dirty="0" smtClean="0">
                <a:latin typeface="Arial" charset="0"/>
                <a:cs typeface="Arial" charset="0"/>
              </a:rPr>
              <a:t>Gastric tube curls in chest</a:t>
            </a:r>
          </a:p>
          <a:p>
            <a:pPr lvl="1"/>
            <a:r>
              <a:rPr lang="en-US" sz="2400" dirty="0" smtClean="0">
                <a:latin typeface="Arial" charset="0"/>
                <a:cs typeface="Arial" charset="0"/>
              </a:rPr>
              <a:t>Hemothorax – associated injury </a:t>
            </a:r>
          </a:p>
          <a:p>
            <a:r>
              <a:rPr lang="en-US" sz="2400" dirty="0" smtClean="0">
                <a:latin typeface="Arial" charset="0"/>
                <a:cs typeface="Arial" charset="0"/>
              </a:rPr>
              <a:t>Masked by positive pressure ventilation</a:t>
            </a:r>
          </a:p>
          <a:p>
            <a:pPr eaLnBrk="1" hangingPunct="1">
              <a:buFont typeface="Arial" pitchFamily="34" charset="0"/>
              <a:buChar char="•"/>
              <a:defRPr/>
            </a:pPr>
            <a:endParaRPr lang="en-US" sz="2400" dirty="0" smtClean="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pPr eaLnBrk="1" hangingPunct="1"/>
            <a:r>
              <a:rPr lang="en-US" dirty="0" smtClean="0">
                <a:latin typeface="Arial" charset="0"/>
                <a:cs typeface="Arial" charset="0"/>
              </a:rPr>
              <a:t>Epidemiology</a:t>
            </a:r>
          </a:p>
        </p:txBody>
      </p:sp>
      <p:sp>
        <p:nvSpPr>
          <p:cNvPr id="7171" name="Rectangle 3"/>
          <p:cNvSpPr>
            <a:spLocks noGrp="1" noChangeArrowheads="1"/>
          </p:cNvSpPr>
          <p:nvPr>
            <p:ph idx="1"/>
          </p:nvPr>
        </p:nvSpPr>
        <p:spPr/>
        <p:txBody>
          <a:bodyPr/>
          <a:lstStyle/>
          <a:p>
            <a:pPr eaLnBrk="1" hangingPunct="1"/>
            <a:r>
              <a:rPr lang="en-US" dirty="0" smtClean="0">
                <a:latin typeface="Arial" charset="0"/>
                <a:cs typeface="Arial" charset="0"/>
              </a:rPr>
              <a:t>Incidence</a:t>
            </a:r>
          </a:p>
          <a:p>
            <a:pPr eaLnBrk="1" hangingPunct="1"/>
            <a:endParaRPr lang="en-US" sz="900" dirty="0" smtClean="0">
              <a:latin typeface="Arial" charset="0"/>
              <a:cs typeface="Arial" charset="0"/>
            </a:endParaRPr>
          </a:p>
          <a:p>
            <a:pPr lvl="1" eaLnBrk="1" hangingPunct="1"/>
            <a:r>
              <a:rPr lang="en-US" dirty="0" smtClean="0">
                <a:latin typeface="Arial" charset="0"/>
                <a:cs typeface="Arial" charset="0"/>
              </a:rPr>
              <a:t>Abdominal injuries rank 3</a:t>
            </a:r>
            <a:r>
              <a:rPr lang="en-US" baseline="30000" dirty="0" smtClean="0">
                <a:latin typeface="Arial" charset="0"/>
                <a:cs typeface="Arial" charset="0"/>
              </a:rPr>
              <a:t>rd</a:t>
            </a:r>
            <a:r>
              <a:rPr lang="en-US" dirty="0" smtClean="0">
                <a:latin typeface="Arial" charset="0"/>
                <a:cs typeface="Arial" charset="0"/>
              </a:rPr>
              <a:t> as a cause of death</a:t>
            </a:r>
          </a:p>
          <a:p>
            <a:pPr lvl="1" eaLnBrk="1" hangingPunct="1"/>
            <a:endParaRPr lang="en-US" sz="900" dirty="0" smtClean="0">
              <a:latin typeface="Arial" charset="0"/>
              <a:cs typeface="Arial" charset="0"/>
            </a:endParaRPr>
          </a:p>
          <a:p>
            <a:pPr lvl="1" eaLnBrk="1" hangingPunct="1"/>
            <a:r>
              <a:rPr lang="en-US" dirty="0" smtClean="0">
                <a:latin typeface="Arial" charset="0"/>
                <a:cs typeface="Arial" charset="0"/>
              </a:rPr>
              <a:t>Account for 13% to 15% of trauma deaths</a:t>
            </a:r>
          </a:p>
          <a:p>
            <a:pPr lvl="1" eaLnBrk="1" hangingPunct="1"/>
            <a:endParaRPr lang="en-US" sz="900" dirty="0" smtClean="0">
              <a:latin typeface="Arial" charset="0"/>
              <a:cs typeface="Arial" charset="0"/>
            </a:endParaRPr>
          </a:p>
          <a:p>
            <a:pPr lvl="1" eaLnBrk="1" hangingPunct="1"/>
            <a:r>
              <a:rPr lang="en-US" dirty="0" smtClean="0">
                <a:latin typeface="Arial" charset="0"/>
                <a:cs typeface="Arial" charset="0"/>
              </a:rPr>
              <a:t>Seldom a single system injury</a:t>
            </a: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2226" name="Content Placeholder 3"/>
          <p:cNvPicPr>
            <a:picLocks noGrp="1" noChangeAspect="1"/>
          </p:cNvPicPr>
          <p:nvPr>
            <p:ph idx="1"/>
          </p:nvPr>
        </p:nvPicPr>
        <p:blipFill>
          <a:blip r:embed="rId3" cstate="print"/>
          <a:srcRect/>
          <a:stretch>
            <a:fillRect/>
          </a:stretch>
        </p:blipFill>
        <p:spPr>
          <a:xfrm>
            <a:off x="381000" y="76200"/>
            <a:ext cx="8153400" cy="6705600"/>
          </a:xfrm>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3250" name="Picture 2" descr="admission xrays 189"/>
          <p:cNvPicPr>
            <a:picLocks noChangeAspect="1" noChangeArrowheads="1"/>
          </p:cNvPicPr>
          <p:nvPr/>
        </p:nvPicPr>
        <p:blipFill>
          <a:blip r:embed="rId3" cstate="print"/>
          <a:srcRect/>
          <a:stretch>
            <a:fillRect/>
          </a:stretch>
        </p:blipFill>
        <p:spPr bwMode="auto">
          <a:xfrm>
            <a:off x="520700" y="152400"/>
            <a:ext cx="8077200" cy="6545263"/>
          </a:xfrm>
          <a:prstGeom prst="rect">
            <a:avLst/>
          </a:prstGeom>
          <a:noFill/>
          <a:ln w="9525">
            <a:noFill/>
            <a:miter lim="800000"/>
            <a:headEnd/>
            <a:tailEnd/>
          </a:ln>
        </p:spPr>
      </p:pic>
    </p:spTree>
  </p:cSld>
  <p:clrMapOvr>
    <a:masterClrMapping/>
  </p:clrMapOvr>
  <p:transition spd="slow"/>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p:txBody>
          <a:bodyPr/>
          <a:lstStyle/>
          <a:p>
            <a:pPr eaLnBrk="1" hangingPunct="1"/>
            <a:r>
              <a:rPr lang="en-US" dirty="0" smtClean="0">
                <a:latin typeface="Arial" charset="0"/>
                <a:cs typeface="Arial" charset="0"/>
              </a:rPr>
              <a:t>Diaphragmatic Injury</a:t>
            </a:r>
          </a:p>
        </p:txBody>
      </p:sp>
      <p:sp>
        <p:nvSpPr>
          <p:cNvPr id="45059" name="Rectangle 3"/>
          <p:cNvSpPr>
            <a:spLocks noGrp="1" noChangeArrowheads="1"/>
          </p:cNvSpPr>
          <p:nvPr>
            <p:ph sz="half" idx="1"/>
          </p:nvPr>
        </p:nvSpPr>
        <p:spPr>
          <a:xfrm>
            <a:off x="609600" y="1524000"/>
            <a:ext cx="4038600" cy="4525963"/>
          </a:xfrm>
        </p:spPr>
        <p:txBody>
          <a:bodyPr/>
          <a:lstStyle/>
          <a:p>
            <a:pPr marL="0" indent="0" eaLnBrk="1" hangingPunct="1">
              <a:buFont typeface="Arial" pitchFamily="34" charset="0"/>
              <a:buNone/>
              <a:defRPr/>
            </a:pPr>
            <a:r>
              <a:rPr lang="en-US" sz="3200" dirty="0" smtClean="0"/>
              <a:t>Management</a:t>
            </a:r>
          </a:p>
          <a:p>
            <a:pPr eaLnBrk="1" hangingPunct="1">
              <a:buFont typeface="Arial" pitchFamily="34" charset="0"/>
              <a:buChar char="•"/>
              <a:defRPr/>
            </a:pPr>
            <a:endParaRPr lang="en-US" sz="800" dirty="0" smtClean="0"/>
          </a:p>
          <a:p>
            <a:pPr eaLnBrk="1" hangingPunct="1">
              <a:buFont typeface="Arial" pitchFamily="34" charset="0"/>
              <a:buChar char="•"/>
              <a:defRPr/>
            </a:pPr>
            <a:r>
              <a:rPr lang="en-US" sz="3200" dirty="0" smtClean="0"/>
              <a:t>Exploratory laparotomy</a:t>
            </a:r>
          </a:p>
          <a:p>
            <a:pPr eaLnBrk="1" hangingPunct="1">
              <a:buFont typeface="Arial" pitchFamily="34" charset="0"/>
              <a:buChar char="•"/>
              <a:defRPr/>
            </a:pPr>
            <a:r>
              <a:rPr lang="en-US" sz="3200" dirty="0" smtClean="0"/>
              <a:t>Diagnostic laparoscopy in penetrating trauma</a:t>
            </a:r>
          </a:p>
          <a:p>
            <a:pPr eaLnBrk="1" hangingPunct="1">
              <a:buFontTx/>
              <a:buNone/>
              <a:defRPr/>
            </a:pPr>
            <a:endParaRPr lang="en-US" dirty="0" smtClean="0"/>
          </a:p>
          <a:p>
            <a:pPr eaLnBrk="1" hangingPunct="1">
              <a:buFont typeface="Arial" pitchFamily="34" charset="0"/>
              <a:buChar char="•"/>
              <a:defRPr/>
            </a:pPr>
            <a:endParaRPr lang="en-US" dirty="0" smtClean="0"/>
          </a:p>
        </p:txBody>
      </p:sp>
      <p:pic>
        <p:nvPicPr>
          <p:cNvPr id="54276" name="Picture 2" descr="liver2"/>
          <p:cNvPicPr>
            <a:picLocks noGrp="1" noChangeAspect="1" noChangeArrowheads="1"/>
          </p:cNvPicPr>
          <p:nvPr>
            <p:ph sz="half" idx="2"/>
          </p:nvPr>
        </p:nvPicPr>
        <p:blipFill>
          <a:blip r:embed="rId3" cstate="print"/>
          <a:srcRect l="11978"/>
          <a:stretch>
            <a:fillRect/>
          </a:stretch>
        </p:blipFill>
        <p:spPr>
          <a:xfrm>
            <a:off x="4495800" y="1676400"/>
            <a:ext cx="4451350" cy="3962400"/>
          </a:xfrm>
          <a:noFill/>
          <a:ln w="19050">
            <a:solidFill>
              <a:schemeClr val="tx1"/>
            </a:solidFill>
          </a:ln>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2" descr="liver3"/>
          <p:cNvPicPr>
            <a:picLocks noChangeAspect="1" noChangeArrowheads="1"/>
          </p:cNvPicPr>
          <p:nvPr/>
        </p:nvPicPr>
        <p:blipFill>
          <a:blip r:embed="rId3" cstate="print"/>
          <a:srcRect/>
          <a:stretch>
            <a:fillRect/>
          </a:stretch>
        </p:blipFill>
        <p:spPr bwMode="auto">
          <a:xfrm>
            <a:off x="128588" y="76200"/>
            <a:ext cx="9042400" cy="6781800"/>
          </a:xfrm>
          <a:prstGeom prst="rect">
            <a:avLst/>
          </a:prstGeom>
          <a:noFill/>
          <a:ln w="9525">
            <a:noFill/>
            <a:miter lim="800000"/>
            <a:headEnd/>
            <a:tailEnd/>
          </a:ln>
        </p:spPr>
      </p:pic>
    </p:spTree>
  </p:cSld>
  <p:clrMapOvr>
    <a:masterClrMapping/>
  </p:clrMapOvr>
  <p:transition spd="slow"/>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7346" name="Picture 2" descr="liver6"/>
          <p:cNvPicPr>
            <a:picLocks noChangeAspect="1" noChangeArrowheads="1"/>
          </p:cNvPicPr>
          <p:nvPr/>
        </p:nvPicPr>
        <p:blipFill>
          <a:blip r:embed="rId3" cstate="print"/>
          <a:srcRect/>
          <a:stretch>
            <a:fillRect/>
          </a:stretch>
        </p:blipFill>
        <p:spPr bwMode="auto">
          <a:xfrm>
            <a:off x="457200" y="228600"/>
            <a:ext cx="8458200" cy="6343650"/>
          </a:xfrm>
          <a:prstGeom prst="rect">
            <a:avLst/>
          </a:prstGeom>
          <a:noFill/>
          <a:ln w="9525">
            <a:noFill/>
            <a:miter lim="800000"/>
            <a:headEnd/>
            <a:tailEnd/>
          </a:ln>
        </p:spPr>
      </p:pic>
    </p:spTree>
  </p:cSld>
  <p:clrMapOvr>
    <a:masterClrMapping/>
  </p:clrMapOvr>
  <p:transition spd="slow"/>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4915" name="Picture 3" descr="C:\Users\Pat\Documents\Pictures\pancreas.jpg"/>
          <p:cNvPicPr>
            <a:picLocks noChangeAspect="1" noChangeArrowheads="1"/>
          </p:cNvPicPr>
          <p:nvPr/>
        </p:nvPicPr>
        <p:blipFill>
          <a:blip r:embed="rId3" cstate="print"/>
          <a:srcRect l="8101" t="6000" r="5401"/>
          <a:stretch>
            <a:fillRect/>
          </a:stretch>
        </p:blipFill>
        <p:spPr bwMode="auto">
          <a:xfrm>
            <a:off x="1235750" y="1493520"/>
            <a:ext cx="6689050" cy="4907280"/>
          </a:xfrm>
          <a:prstGeom prst="rect">
            <a:avLst/>
          </a:prstGeom>
          <a:noFill/>
        </p:spPr>
      </p:pic>
      <p:sp>
        <p:nvSpPr>
          <p:cNvPr id="8" name="Title 7"/>
          <p:cNvSpPr>
            <a:spLocks noGrp="1"/>
          </p:cNvSpPr>
          <p:nvPr>
            <p:ph type="title"/>
          </p:nvPr>
        </p:nvSpPr>
        <p:spPr/>
        <p:txBody>
          <a:bodyPr/>
          <a:lstStyle/>
          <a:p>
            <a:r>
              <a:rPr lang="en-US" dirty="0" smtClean="0"/>
              <a:t>Pancreatic Injuries</a:t>
            </a:r>
            <a:endParaRPr lang="en-US" dirty="0"/>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a:xfrm>
            <a:off x="457200" y="76200"/>
            <a:ext cx="8229600" cy="1143000"/>
          </a:xfrm>
        </p:spPr>
        <p:txBody>
          <a:bodyPr/>
          <a:lstStyle/>
          <a:p>
            <a:pPr eaLnBrk="1" hangingPunct="1"/>
            <a:r>
              <a:rPr lang="en-US" dirty="0" smtClean="0">
                <a:latin typeface="Arial" charset="0"/>
                <a:cs typeface="Arial" charset="0"/>
              </a:rPr>
              <a:t>Pancreatic Injuries</a:t>
            </a:r>
          </a:p>
        </p:txBody>
      </p:sp>
      <p:sp>
        <p:nvSpPr>
          <p:cNvPr id="72707" name="Rectangle 3"/>
          <p:cNvSpPr>
            <a:spLocks noGrp="1" noChangeArrowheads="1"/>
          </p:cNvSpPr>
          <p:nvPr>
            <p:ph idx="1"/>
          </p:nvPr>
        </p:nvSpPr>
        <p:spPr>
          <a:xfrm>
            <a:off x="685800" y="1371600"/>
            <a:ext cx="8229600" cy="4525963"/>
          </a:xfrm>
        </p:spPr>
        <p:txBody>
          <a:bodyPr/>
          <a:lstStyle/>
          <a:p>
            <a:pPr marL="0" indent="0" eaLnBrk="1" hangingPunct="1">
              <a:buFont typeface="Arial" pitchFamily="34" charset="0"/>
              <a:buNone/>
              <a:defRPr/>
            </a:pPr>
            <a:r>
              <a:rPr lang="en-US" dirty="0" smtClean="0"/>
              <a:t>Incidence</a:t>
            </a:r>
            <a:endParaRPr lang="en-US" sz="700" dirty="0" smtClean="0"/>
          </a:p>
          <a:p>
            <a:pPr eaLnBrk="1" hangingPunct="1">
              <a:buFont typeface="Arial" pitchFamily="34" charset="0"/>
              <a:buChar char="•"/>
              <a:defRPr/>
            </a:pPr>
            <a:r>
              <a:rPr lang="en-US" sz="2800" dirty="0" smtClean="0"/>
              <a:t>Uncommon</a:t>
            </a:r>
          </a:p>
          <a:p>
            <a:pPr eaLnBrk="1" hangingPunct="1">
              <a:buFont typeface="Arial" pitchFamily="34" charset="0"/>
              <a:buChar char="•"/>
              <a:defRPr/>
            </a:pPr>
            <a:r>
              <a:rPr lang="en-US" sz="2800" dirty="0" smtClean="0"/>
              <a:t>Associated with other abdominal injuries</a:t>
            </a:r>
          </a:p>
          <a:p>
            <a:pPr eaLnBrk="1" hangingPunct="1">
              <a:buFont typeface="Arial" pitchFamily="34" charset="0"/>
              <a:buChar char="•"/>
              <a:defRPr/>
            </a:pPr>
            <a:r>
              <a:rPr lang="en-US" sz="2800" dirty="0" smtClean="0"/>
              <a:t>Majority caused by penetrating trauma</a:t>
            </a:r>
          </a:p>
          <a:p>
            <a:pPr eaLnBrk="1" hangingPunct="1">
              <a:buFont typeface="Arial" pitchFamily="34" charset="0"/>
              <a:buChar char="•"/>
              <a:defRPr/>
            </a:pPr>
            <a:r>
              <a:rPr lang="en-US" sz="2800" dirty="0" smtClean="0"/>
              <a:t>Blunt trauma is usually a direct blow or compression type force</a:t>
            </a:r>
          </a:p>
          <a:p>
            <a:pPr eaLnBrk="1" hangingPunct="1">
              <a:buFont typeface="Arial" pitchFamily="34" charset="0"/>
              <a:buChar char="•"/>
              <a:defRPr/>
            </a:pPr>
            <a:r>
              <a:rPr lang="en-US" sz="2800" dirty="0" smtClean="0"/>
              <a:t>Mortality is variable</a:t>
            </a: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itle 1"/>
          <p:cNvSpPr>
            <a:spLocks noGrp="1"/>
          </p:cNvSpPr>
          <p:nvPr>
            <p:ph type="title"/>
          </p:nvPr>
        </p:nvSpPr>
        <p:spPr>
          <a:xfrm>
            <a:off x="685800" y="76200"/>
            <a:ext cx="7772400" cy="1143000"/>
          </a:xfrm>
        </p:spPr>
        <p:txBody>
          <a:bodyPr/>
          <a:lstStyle/>
          <a:p>
            <a:pPr eaLnBrk="1" hangingPunct="1"/>
            <a:r>
              <a:rPr lang="en-US" dirty="0" smtClean="0">
                <a:latin typeface="Arial" charset="0"/>
                <a:cs typeface="Arial" charset="0"/>
              </a:rPr>
              <a:t>Duodenum</a:t>
            </a:r>
          </a:p>
        </p:txBody>
      </p:sp>
      <p:sp>
        <p:nvSpPr>
          <p:cNvPr id="63491" name="Content Placeholder 2"/>
          <p:cNvSpPr>
            <a:spLocks noGrp="1"/>
          </p:cNvSpPr>
          <p:nvPr>
            <p:ph type="body" sz="half" idx="1"/>
          </p:nvPr>
        </p:nvSpPr>
        <p:spPr>
          <a:xfrm>
            <a:off x="609600" y="1600200"/>
            <a:ext cx="4724400" cy="4114800"/>
          </a:xfrm>
        </p:spPr>
        <p:txBody>
          <a:bodyPr/>
          <a:lstStyle/>
          <a:p>
            <a:pPr eaLnBrk="1" hangingPunct="1"/>
            <a:r>
              <a:rPr lang="en-US" sz="2400" dirty="0" smtClean="0">
                <a:latin typeface="Arial" charset="0"/>
                <a:cs typeface="Arial" charset="0"/>
              </a:rPr>
              <a:t>First part of small intestine</a:t>
            </a:r>
          </a:p>
          <a:p>
            <a:pPr eaLnBrk="1" hangingPunct="1"/>
            <a:r>
              <a:rPr lang="en-US" sz="2400" dirty="0" smtClean="0">
                <a:latin typeface="Arial" charset="0"/>
                <a:cs typeface="Arial" charset="0"/>
              </a:rPr>
              <a:t>Location of most digestion and absorption </a:t>
            </a:r>
          </a:p>
          <a:p>
            <a:pPr eaLnBrk="1" hangingPunct="1"/>
            <a:r>
              <a:rPr lang="en-US" sz="2400" dirty="0" smtClean="0">
                <a:latin typeface="Arial" charset="0"/>
                <a:cs typeface="Arial" charset="0"/>
              </a:rPr>
              <a:t>Divided into four sections with only the superior portion residing in the peritoneal cavity</a:t>
            </a:r>
          </a:p>
          <a:p>
            <a:pPr eaLnBrk="1" hangingPunct="1"/>
            <a:r>
              <a:rPr lang="en-US" sz="2400" dirty="0" smtClean="0">
                <a:latin typeface="Arial" charset="0"/>
                <a:cs typeface="Arial" charset="0"/>
              </a:rPr>
              <a:t>Rapid deceleration may lead to rupture</a:t>
            </a:r>
          </a:p>
          <a:p>
            <a:pPr eaLnBrk="1" hangingPunct="1"/>
            <a:r>
              <a:rPr lang="en-US" sz="2400" dirty="0" smtClean="0">
                <a:latin typeface="Arial" charset="0"/>
                <a:cs typeface="Arial" charset="0"/>
              </a:rPr>
              <a:t>Vulnerable to compression injuries</a:t>
            </a:r>
          </a:p>
          <a:p>
            <a:pPr eaLnBrk="1" hangingPunct="1"/>
            <a:endParaRPr lang="en-US" sz="2400" dirty="0" smtClean="0">
              <a:latin typeface="Arial" charset="0"/>
              <a:cs typeface="Arial" charset="0"/>
            </a:endParaRPr>
          </a:p>
          <a:p>
            <a:pPr eaLnBrk="1" hangingPunct="1"/>
            <a:endParaRPr lang="en-US" sz="2400" dirty="0" smtClean="0">
              <a:latin typeface="Arial" charset="0"/>
              <a:cs typeface="Arial" charset="0"/>
            </a:endParaRPr>
          </a:p>
        </p:txBody>
      </p:sp>
      <p:pic>
        <p:nvPicPr>
          <p:cNvPr id="219137" name="Picture 1" descr="C:\Users\Pat\AppData\Local\Microsoft\Windows\Temporary Internet Files\Low\Content.IE5\8B5HILJS\shutterstock_75794260[1].jpg"/>
          <p:cNvPicPr>
            <a:picLocks noGrp="1" noChangeAspect="1" noChangeArrowheads="1"/>
          </p:cNvPicPr>
          <p:nvPr>
            <p:ph type="clipArt" sz="half" idx="2"/>
          </p:nvPr>
        </p:nvPicPr>
        <p:blipFill>
          <a:blip r:embed="rId3" cstate="print"/>
          <a:srcRect/>
          <a:stretch>
            <a:fillRect/>
          </a:stretch>
        </p:blipFill>
        <p:spPr bwMode="auto">
          <a:xfrm>
            <a:off x="5334000" y="1905000"/>
            <a:ext cx="3625596" cy="3962400"/>
          </a:xfrm>
          <a:prstGeom prst="rect">
            <a:avLst/>
          </a:prstGeom>
          <a:noFill/>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p:txBody>
          <a:bodyPr/>
          <a:lstStyle/>
          <a:p>
            <a:pPr eaLnBrk="1" hangingPunct="1"/>
            <a:r>
              <a:rPr lang="en-US" dirty="0" smtClean="0">
                <a:latin typeface="Arial" charset="0"/>
                <a:cs typeface="Arial" charset="0"/>
              </a:rPr>
              <a:t>Duodenal Injuries</a:t>
            </a:r>
          </a:p>
        </p:txBody>
      </p:sp>
      <p:sp>
        <p:nvSpPr>
          <p:cNvPr id="72707" name="Rectangle 3"/>
          <p:cNvSpPr>
            <a:spLocks noGrp="1" noChangeArrowheads="1"/>
          </p:cNvSpPr>
          <p:nvPr>
            <p:ph sz="half" idx="1"/>
          </p:nvPr>
        </p:nvSpPr>
        <p:spPr>
          <a:xfrm>
            <a:off x="4800600" y="1447800"/>
            <a:ext cx="4114800" cy="5105400"/>
          </a:xfrm>
        </p:spPr>
        <p:txBody>
          <a:bodyPr/>
          <a:lstStyle/>
          <a:p>
            <a:pPr marL="0" indent="0" eaLnBrk="1" hangingPunct="1">
              <a:buFont typeface="Arial" pitchFamily="34" charset="0"/>
              <a:buNone/>
              <a:defRPr/>
            </a:pPr>
            <a:r>
              <a:rPr lang="en-US" dirty="0" smtClean="0"/>
              <a:t>Incidence</a:t>
            </a:r>
          </a:p>
          <a:p>
            <a:pPr eaLnBrk="1" hangingPunct="1">
              <a:buFont typeface="Arial" pitchFamily="34" charset="0"/>
              <a:buChar char="•"/>
              <a:defRPr/>
            </a:pPr>
            <a:endParaRPr lang="en-US" sz="800" dirty="0" smtClean="0"/>
          </a:p>
          <a:p>
            <a:pPr eaLnBrk="1" hangingPunct="1">
              <a:buFont typeface="Arial" pitchFamily="34" charset="0"/>
              <a:buChar char="•"/>
              <a:defRPr/>
            </a:pPr>
            <a:r>
              <a:rPr lang="en-US" dirty="0" smtClean="0"/>
              <a:t>Majority caused by penetrating trauma</a:t>
            </a:r>
          </a:p>
          <a:p>
            <a:pPr eaLnBrk="1" hangingPunct="1">
              <a:buFont typeface="Arial" pitchFamily="34" charset="0"/>
              <a:buChar char="•"/>
              <a:defRPr/>
            </a:pPr>
            <a:endParaRPr lang="en-US" sz="1200" dirty="0" smtClean="0"/>
          </a:p>
          <a:p>
            <a:pPr eaLnBrk="1" hangingPunct="1">
              <a:buFont typeface="Arial" pitchFamily="34" charset="0"/>
              <a:buChar char="•"/>
              <a:defRPr/>
            </a:pPr>
            <a:r>
              <a:rPr lang="en-US" dirty="0" smtClean="0"/>
              <a:t>Blunt trauma is usually compression type</a:t>
            </a:r>
          </a:p>
          <a:p>
            <a:pPr eaLnBrk="1" hangingPunct="1">
              <a:buFont typeface="Arial" pitchFamily="34" charset="0"/>
              <a:buChar char="•"/>
              <a:defRPr/>
            </a:pPr>
            <a:endParaRPr lang="en-US" sz="1200" dirty="0" smtClean="0"/>
          </a:p>
          <a:p>
            <a:pPr eaLnBrk="1" hangingPunct="1">
              <a:buFont typeface="Arial" pitchFamily="34" charset="0"/>
              <a:buChar char="•"/>
              <a:defRPr/>
            </a:pPr>
            <a:r>
              <a:rPr lang="en-US" dirty="0" smtClean="0"/>
              <a:t>Mortality is variable</a:t>
            </a:r>
          </a:p>
          <a:p>
            <a:pPr eaLnBrk="1" hangingPunct="1">
              <a:buFont typeface="Arial" pitchFamily="34" charset="0"/>
              <a:buChar char="•"/>
              <a:defRPr/>
            </a:pPr>
            <a:endParaRPr lang="en-US" sz="1300" dirty="0" smtClean="0"/>
          </a:p>
          <a:p>
            <a:pPr eaLnBrk="1" hangingPunct="1">
              <a:buFont typeface="Arial" pitchFamily="34" charset="0"/>
              <a:buChar char="•"/>
              <a:defRPr/>
            </a:pPr>
            <a:r>
              <a:rPr lang="en-US" dirty="0" smtClean="0"/>
              <a:t>Multi-organ injuries</a:t>
            </a:r>
          </a:p>
        </p:txBody>
      </p:sp>
      <p:pic>
        <p:nvPicPr>
          <p:cNvPr id="64516" name="Picture 4" descr="E:\My Pictures\bowel hematoma.jpg"/>
          <p:cNvPicPr>
            <a:picLocks noGrp="1" noChangeAspect="1" noChangeArrowheads="1"/>
          </p:cNvPicPr>
          <p:nvPr>
            <p:ph sz="half" idx="2"/>
          </p:nvPr>
        </p:nvPicPr>
        <p:blipFill>
          <a:blip r:embed="rId3" cstate="print"/>
          <a:srcRect/>
          <a:stretch>
            <a:fillRect/>
          </a:stretch>
        </p:blipFill>
        <p:spPr bwMode="auto">
          <a:xfrm>
            <a:off x="228600" y="2209800"/>
            <a:ext cx="4488392" cy="3366294"/>
          </a:xfrm>
          <a:prstGeom prst="rect">
            <a:avLst/>
          </a:prstGeom>
          <a:noFill/>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p:txBody>
          <a:bodyPr/>
          <a:lstStyle/>
          <a:p>
            <a:pPr eaLnBrk="1" hangingPunct="1"/>
            <a:r>
              <a:rPr lang="en-US" dirty="0" smtClean="0">
                <a:latin typeface="Arial" charset="0"/>
                <a:cs typeface="Arial" charset="0"/>
              </a:rPr>
              <a:t>Pancreatic and Duodenal Injuries</a:t>
            </a:r>
          </a:p>
        </p:txBody>
      </p:sp>
      <p:sp>
        <p:nvSpPr>
          <p:cNvPr id="73731" name="Rectangle 3"/>
          <p:cNvSpPr>
            <a:spLocks noGrp="1" noChangeArrowheads="1"/>
          </p:cNvSpPr>
          <p:nvPr>
            <p:ph sz="half" idx="1"/>
          </p:nvPr>
        </p:nvSpPr>
        <p:spPr>
          <a:xfrm>
            <a:off x="304800" y="1600200"/>
            <a:ext cx="4038600" cy="4525963"/>
          </a:xfrm>
        </p:spPr>
        <p:txBody>
          <a:bodyPr/>
          <a:lstStyle/>
          <a:p>
            <a:pPr marL="0" indent="0" eaLnBrk="1" hangingPunct="1">
              <a:buFont typeface="Arial" pitchFamily="34" charset="0"/>
              <a:buNone/>
              <a:defRPr/>
            </a:pPr>
            <a:r>
              <a:rPr lang="en-US" dirty="0" smtClean="0"/>
              <a:t>Assessment</a:t>
            </a:r>
          </a:p>
          <a:p>
            <a:pPr eaLnBrk="1" hangingPunct="1">
              <a:buFont typeface="Arial" pitchFamily="34" charset="0"/>
              <a:buChar char="•"/>
              <a:defRPr/>
            </a:pPr>
            <a:r>
              <a:rPr lang="en-US" dirty="0"/>
              <a:t>Peritoneal symptoms not evident but appear later</a:t>
            </a:r>
          </a:p>
          <a:p>
            <a:pPr eaLnBrk="1" hangingPunct="1">
              <a:buFont typeface="Arial" pitchFamily="34" charset="0"/>
              <a:buChar char="•"/>
              <a:defRPr/>
            </a:pPr>
            <a:r>
              <a:rPr lang="en-US" dirty="0" smtClean="0"/>
              <a:t>CT scan is the exam of choice</a:t>
            </a:r>
          </a:p>
          <a:p>
            <a:pPr eaLnBrk="1" hangingPunct="1">
              <a:buFont typeface="Arial" pitchFamily="34" charset="0"/>
              <a:buChar char="•"/>
              <a:defRPr/>
            </a:pPr>
            <a:r>
              <a:rPr lang="en-US" dirty="0" smtClean="0"/>
              <a:t>Injury usually found intraoperatively</a:t>
            </a:r>
          </a:p>
          <a:p>
            <a:pPr eaLnBrk="1" hangingPunct="1">
              <a:buFont typeface="Arial" pitchFamily="34" charset="0"/>
              <a:buChar char="•"/>
              <a:defRPr/>
            </a:pPr>
            <a:endParaRPr lang="en-US" dirty="0" smtClean="0"/>
          </a:p>
          <a:p>
            <a:pPr eaLnBrk="1" hangingPunct="1">
              <a:buFont typeface="Arial" pitchFamily="34" charset="0"/>
              <a:buChar char="•"/>
              <a:defRPr/>
            </a:pPr>
            <a:endParaRPr lang="en-US" dirty="0" smtClean="0"/>
          </a:p>
          <a:p>
            <a:pPr eaLnBrk="1" hangingPunct="1">
              <a:buFont typeface="Arial" pitchFamily="34" charset="0"/>
              <a:buChar char="•"/>
              <a:defRPr/>
            </a:pPr>
            <a:endParaRPr lang="en-US" dirty="0" smtClean="0"/>
          </a:p>
          <a:p>
            <a:pPr marL="0" indent="0" eaLnBrk="1" hangingPunct="1">
              <a:buFont typeface="Arial" pitchFamily="34" charset="0"/>
              <a:buNone/>
              <a:defRPr/>
            </a:pPr>
            <a:endParaRPr lang="en-US" dirty="0" smtClean="0"/>
          </a:p>
          <a:p>
            <a:pPr eaLnBrk="1" hangingPunct="1">
              <a:buFont typeface="Arial" pitchFamily="34" charset="0"/>
              <a:buChar char="•"/>
              <a:defRPr/>
            </a:pPr>
            <a:endParaRPr lang="en-US" sz="2800" dirty="0" smtClean="0"/>
          </a:p>
          <a:p>
            <a:pPr eaLnBrk="1" hangingPunct="1">
              <a:buFont typeface="Arial" pitchFamily="34" charset="0"/>
              <a:buChar char="•"/>
              <a:defRPr/>
            </a:pPr>
            <a:endParaRPr lang="en-US" sz="2800" dirty="0" smtClean="0"/>
          </a:p>
        </p:txBody>
      </p:sp>
      <p:pic>
        <p:nvPicPr>
          <p:cNvPr id="6" name="Picture 1"/>
          <p:cNvPicPr>
            <a:picLocks noChangeAspect="1"/>
          </p:cNvPicPr>
          <p:nvPr/>
        </p:nvPicPr>
        <p:blipFill>
          <a:blip r:embed="rId3" cstate="print"/>
          <a:srcRect/>
          <a:stretch>
            <a:fillRect/>
          </a:stretch>
        </p:blipFill>
        <p:spPr bwMode="auto">
          <a:xfrm>
            <a:off x="4259135" y="1905000"/>
            <a:ext cx="4580596" cy="3505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9"/>
          <p:cNvSpPr>
            <a:spLocks noGrp="1" noChangeArrowheads="1"/>
          </p:cNvSpPr>
          <p:nvPr>
            <p:ph type="title"/>
          </p:nvPr>
        </p:nvSpPr>
        <p:spPr>
          <a:xfrm>
            <a:off x="609600" y="76200"/>
            <a:ext cx="7772400" cy="1143000"/>
          </a:xfrm>
        </p:spPr>
        <p:txBody>
          <a:bodyPr/>
          <a:lstStyle/>
          <a:p>
            <a:pPr eaLnBrk="1" hangingPunct="1"/>
            <a:r>
              <a:rPr lang="en-US" dirty="0" smtClean="0">
                <a:latin typeface="Arial" charset="0"/>
                <a:cs typeface="Arial" charset="0"/>
              </a:rPr>
              <a:t>Mechanism of Injury </a:t>
            </a:r>
          </a:p>
        </p:txBody>
      </p:sp>
      <p:sp>
        <p:nvSpPr>
          <p:cNvPr id="8195" name="Rectangle 10"/>
          <p:cNvSpPr>
            <a:spLocks noGrp="1" noChangeArrowheads="1"/>
          </p:cNvSpPr>
          <p:nvPr>
            <p:ph type="body" sz="half" idx="1"/>
          </p:nvPr>
        </p:nvSpPr>
        <p:spPr>
          <a:xfrm>
            <a:off x="990600" y="1905000"/>
            <a:ext cx="2514600" cy="457200"/>
          </a:xfrm>
        </p:spPr>
        <p:txBody>
          <a:bodyPr/>
          <a:lstStyle/>
          <a:p>
            <a:pPr eaLnBrk="1" hangingPunct="1"/>
            <a:endParaRPr lang="en-US" sz="2800" dirty="0" smtClean="0">
              <a:latin typeface="Arial" charset="0"/>
              <a:cs typeface="Arial" charset="0"/>
            </a:endParaRPr>
          </a:p>
          <a:p>
            <a:pPr eaLnBrk="1" hangingPunct="1"/>
            <a:endParaRPr lang="en-US" sz="2800" dirty="0" smtClean="0">
              <a:latin typeface="Arial" charset="0"/>
              <a:cs typeface="Arial" charset="0"/>
            </a:endParaRPr>
          </a:p>
        </p:txBody>
      </p:sp>
      <p:pic>
        <p:nvPicPr>
          <p:cNvPr id="8201" name="Picture 25"/>
          <p:cNvPicPr>
            <a:picLocks noGrp="1" noChangeAspect="1" noChangeArrowheads="1"/>
          </p:cNvPicPr>
          <p:nvPr>
            <p:ph sz="quarter" idx="2"/>
          </p:nvPr>
        </p:nvPicPr>
        <p:blipFill>
          <a:blip r:embed="rId3" cstate="print"/>
          <a:srcRect b="4000"/>
          <a:stretch>
            <a:fillRect/>
          </a:stretch>
        </p:blipFill>
        <p:spPr>
          <a:xfrm>
            <a:off x="504101" y="2590800"/>
            <a:ext cx="3614156" cy="3075403"/>
          </a:xfrm>
          <a:ln w="19050">
            <a:solidFill>
              <a:schemeClr val="tx1"/>
            </a:solidFill>
          </a:ln>
        </p:spPr>
      </p:pic>
      <p:sp>
        <p:nvSpPr>
          <p:cNvPr id="8197" name="Text Box 19"/>
          <p:cNvSpPr txBox="1">
            <a:spLocks noChangeArrowheads="1"/>
          </p:cNvSpPr>
          <p:nvPr/>
        </p:nvSpPr>
        <p:spPr bwMode="auto">
          <a:xfrm>
            <a:off x="5867400" y="2362200"/>
            <a:ext cx="2286000" cy="457200"/>
          </a:xfrm>
          <a:prstGeom prst="rect">
            <a:avLst/>
          </a:prstGeom>
          <a:noFill/>
          <a:ln w="9525">
            <a:noFill/>
            <a:miter lim="800000"/>
            <a:headEnd/>
            <a:tailEnd/>
          </a:ln>
        </p:spPr>
        <p:txBody>
          <a:bodyPr>
            <a:spAutoFit/>
          </a:bodyPr>
          <a:lstStyle/>
          <a:p>
            <a:pPr>
              <a:spcBef>
                <a:spcPct val="50000"/>
              </a:spcBef>
            </a:pPr>
            <a:endParaRPr lang="en-US" dirty="0"/>
          </a:p>
        </p:txBody>
      </p:sp>
      <p:sp>
        <p:nvSpPr>
          <p:cNvPr id="8198" name="Text Box 20"/>
          <p:cNvSpPr txBox="1">
            <a:spLocks noChangeArrowheads="1"/>
          </p:cNvSpPr>
          <p:nvPr/>
        </p:nvSpPr>
        <p:spPr bwMode="auto">
          <a:xfrm>
            <a:off x="1600200" y="1782763"/>
            <a:ext cx="1371600" cy="579437"/>
          </a:xfrm>
          <a:prstGeom prst="rect">
            <a:avLst/>
          </a:prstGeom>
          <a:noFill/>
          <a:ln w="9525">
            <a:noFill/>
            <a:miter lim="800000"/>
            <a:headEnd/>
            <a:tailEnd/>
          </a:ln>
        </p:spPr>
        <p:txBody>
          <a:bodyPr>
            <a:spAutoFit/>
          </a:bodyPr>
          <a:lstStyle/>
          <a:p>
            <a:pPr>
              <a:spcBef>
                <a:spcPct val="50000"/>
              </a:spcBef>
            </a:pPr>
            <a:r>
              <a:rPr lang="en-US" sz="3200" b="1" dirty="0">
                <a:latin typeface="Arial" charset="0"/>
              </a:rPr>
              <a:t>Blunt</a:t>
            </a:r>
          </a:p>
        </p:txBody>
      </p:sp>
      <p:sp>
        <p:nvSpPr>
          <p:cNvPr id="8199" name="Text Box 21"/>
          <p:cNvSpPr txBox="1">
            <a:spLocks noChangeArrowheads="1"/>
          </p:cNvSpPr>
          <p:nvPr/>
        </p:nvSpPr>
        <p:spPr bwMode="auto">
          <a:xfrm>
            <a:off x="6096000" y="2514600"/>
            <a:ext cx="1752600" cy="457200"/>
          </a:xfrm>
          <a:prstGeom prst="rect">
            <a:avLst/>
          </a:prstGeom>
          <a:noFill/>
          <a:ln w="9525">
            <a:noFill/>
            <a:miter lim="800000"/>
            <a:headEnd/>
            <a:tailEnd/>
          </a:ln>
        </p:spPr>
        <p:txBody>
          <a:bodyPr>
            <a:spAutoFit/>
          </a:bodyPr>
          <a:lstStyle/>
          <a:p>
            <a:pPr>
              <a:spcBef>
                <a:spcPct val="50000"/>
              </a:spcBef>
            </a:pPr>
            <a:endParaRPr lang="en-US" dirty="0"/>
          </a:p>
        </p:txBody>
      </p:sp>
      <p:sp>
        <p:nvSpPr>
          <p:cNvPr id="8200" name="Text Box 22"/>
          <p:cNvSpPr txBox="1">
            <a:spLocks noChangeArrowheads="1"/>
          </p:cNvSpPr>
          <p:nvPr/>
        </p:nvSpPr>
        <p:spPr bwMode="auto">
          <a:xfrm>
            <a:off x="5410200" y="1782763"/>
            <a:ext cx="2438400" cy="579437"/>
          </a:xfrm>
          <a:prstGeom prst="rect">
            <a:avLst/>
          </a:prstGeom>
          <a:noFill/>
          <a:ln w="9525">
            <a:noFill/>
            <a:miter lim="800000"/>
            <a:headEnd/>
            <a:tailEnd/>
          </a:ln>
        </p:spPr>
        <p:txBody>
          <a:bodyPr>
            <a:spAutoFit/>
          </a:bodyPr>
          <a:lstStyle/>
          <a:p>
            <a:pPr>
              <a:spcBef>
                <a:spcPct val="50000"/>
              </a:spcBef>
            </a:pPr>
            <a:r>
              <a:rPr lang="en-US" sz="3200" b="1" dirty="0">
                <a:latin typeface="Arial" charset="0"/>
              </a:rPr>
              <a:t>Penetrating</a:t>
            </a:r>
          </a:p>
        </p:txBody>
      </p:sp>
      <p:pic>
        <p:nvPicPr>
          <p:cNvPr id="11" name="Picture 23"/>
          <p:cNvPicPr>
            <a:picLocks noGrp="1" noChangeAspect="1" noChangeArrowheads="1"/>
          </p:cNvPicPr>
          <p:nvPr>
            <p:ph sz="quarter" idx="2"/>
          </p:nvPr>
        </p:nvPicPr>
        <p:blipFill>
          <a:blip r:embed="rId4" cstate="print">
            <a:lum bright="5000" contrast="-3000"/>
          </a:blip>
          <a:srcRect l="4501" t="8001" r="4501" b="8001"/>
          <a:stretch>
            <a:fillRect/>
          </a:stretch>
        </p:blipFill>
        <p:spPr>
          <a:xfrm>
            <a:off x="5029200" y="2514600"/>
            <a:ext cx="3770341" cy="3200312"/>
          </a:xfrm>
          <a:ln w="57150">
            <a:solidFill>
              <a:schemeClr val="tx2"/>
            </a:solidFill>
          </a:ln>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a:xfrm>
            <a:off x="304800" y="76200"/>
            <a:ext cx="8458200" cy="1143000"/>
          </a:xfrm>
        </p:spPr>
        <p:txBody>
          <a:bodyPr/>
          <a:lstStyle/>
          <a:p>
            <a:pPr eaLnBrk="1" hangingPunct="1"/>
            <a:r>
              <a:rPr lang="en-US" dirty="0" smtClean="0">
                <a:latin typeface="Arial" charset="0"/>
                <a:cs typeface="Arial" charset="0"/>
              </a:rPr>
              <a:t>Pancreatic and Duodenal Injuries</a:t>
            </a:r>
          </a:p>
        </p:txBody>
      </p:sp>
      <p:sp>
        <p:nvSpPr>
          <p:cNvPr id="73731" name="Rectangle 3"/>
          <p:cNvSpPr>
            <a:spLocks noGrp="1" noChangeArrowheads="1"/>
          </p:cNvSpPr>
          <p:nvPr>
            <p:ph type="body" sz="half" idx="1"/>
          </p:nvPr>
        </p:nvSpPr>
        <p:spPr>
          <a:xfrm>
            <a:off x="4953000" y="1600200"/>
            <a:ext cx="3810000" cy="4953000"/>
          </a:xfrm>
        </p:spPr>
        <p:txBody>
          <a:bodyPr/>
          <a:lstStyle/>
          <a:p>
            <a:pPr marL="0" indent="0" eaLnBrk="1" hangingPunct="1">
              <a:buFont typeface="Arial" pitchFamily="34" charset="0"/>
              <a:buNone/>
              <a:defRPr/>
            </a:pPr>
            <a:r>
              <a:rPr lang="en-US" dirty="0" smtClean="0"/>
              <a:t>Assessment</a:t>
            </a:r>
          </a:p>
          <a:p>
            <a:pPr eaLnBrk="1" hangingPunct="1">
              <a:buFont typeface="Arial" pitchFamily="34" charset="0"/>
              <a:buChar char="•"/>
              <a:defRPr/>
            </a:pPr>
            <a:r>
              <a:rPr lang="en-US" sz="2800" dirty="0" smtClean="0"/>
              <a:t>Blunt injury to duodenum can produce intramural hematoma</a:t>
            </a:r>
          </a:p>
          <a:p>
            <a:pPr eaLnBrk="1" hangingPunct="1">
              <a:buFont typeface="Arial" pitchFamily="34" charset="0"/>
              <a:buChar char="•"/>
              <a:defRPr/>
            </a:pPr>
            <a:r>
              <a:rPr lang="en-US" sz="2800" dirty="0" smtClean="0"/>
              <a:t>Perforation causes contamination</a:t>
            </a:r>
          </a:p>
          <a:p>
            <a:pPr eaLnBrk="1" hangingPunct="1">
              <a:buFont typeface="Arial" pitchFamily="34" charset="0"/>
              <a:buChar char="•"/>
              <a:defRPr/>
            </a:pPr>
            <a:endParaRPr lang="en-US" sz="2800" dirty="0" smtClean="0"/>
          </a:p>
          <a:p>
            <a:pPr eaLnBrk="1" hangingPunct="1">
              <a:buFont typeface="Arial" pitchFamily="34" charset="0"/>
              <a:buChar char="•"/>
              <a:defRPr/>
            </a:pPr>
            <a:endParaRPr lang="en-US" sz="2800" dirty="0" smtClean="0"/>
          </a:p>
        </p:txBody>
      </p:sp>
      <p:pic>
        <p:nvPicPr>
          <p:cNvPr id="67588" name="Picture 4" descr="damage-20pg"/>
          <p:cNvPicPr>
            <a:picLocks noGrp="1" noChangeAspect="1" noChangeArrowheads="1"/>
          </p:cNvPicPr>
          <p:nvPr>
            <p:ph type="clipArt" sz="half" idx="2"/>
          </p:nvPr>
        </p:nvPicPr>
        <p:blipFill>
          <a:blip r:embed="rId3" cstate="print"/>
          <a:srcRect/>
          <a:stretch>
            <a:fillRect/>
          </a:stretch>
        </p:blipFill>
        <p:spPr>
          <a:xfrm>
            <a:off x="533400" y="1828800"/>
            <a:ext cx="4038600" cy="3443288"/>
          </a:xfrm>
          <a:noFill/>
          <a:ln w="19050">
            <a:solidFill>
              <a:schemeClr val="tx1"/>
            </a:solidFill>
          </a:ln>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8210" name="Rectangle 2"/>
          <p:cNvSpPr>
            <a:spLocks noGrp="1" noChangeArrowheads="1"/>
          </p:cNvSpPr>
          <p:nvPr>
            <p:ph type="title"/>
          </p:nvPr>
        </p:nvSpPr>
        <p:spPr>
          <a:xfrm>
            <a:off x="609600" y="76200"/>
            <a:ext cx="8229600" cy="1219200"/>
          </a:xfrm>
        </p:spPr>
        <p:txBody>
          <a:bodyPr rtlCol="0">
            <a:normAutofit/>
          </a:bodyPr>
          <a:lstStyle/>
          <a:p>
            <a:pPr eaLnBrk="1" fontAlgn="auto" hangingPunct="1">
              <a:spcAft>
                <a:spcPts val="0"/>
              </a:spcAft>
              <a:defRPr/>
            </a:pPr>
            <a:r>
              <a:rPr lang="en-US" dirty="0"/>
              <a:t>Pancreatic and Duodenal Injuries</a:t>
            </a:r>
          </a:p>
        </p:txBody>
      </p:sp>
      <p:sp>
        <p:nvSpPr>
          <p:cNvPr id="74755" name="Rectangle 3"/>
          <p:cNvSpPr>
            <a:spLocks noGrp="1" noChangeArrowheads="1"/>
          </p:cNvSpPr>
          <p:nvPr>
            <p:ph type="body" sz="half" idx="1"/>
          </p:nvPr>
        </p:nvSpPr>
        <p:spPr>
          <a:xfrm>
            <a:off x="381000" y="1600200"/>
            <a:ext cx="4267200" cy="4457700"/>
          </a:xfrm>
        </p:spPr>
        <p:txBody>
          <a:bodyPr/>
          <a:lstStyle/>
          <a:p>
            <a:pPr marL="0" indent="0" eaLnBrk="1" hangingPunct="1">
              <a:lnSpc>
                <a:spcPct val="90000"/>
              </a:lnSpc>
              <a:buFont typeface="Arial" pitchFamily="34" charset="0"/>
              <a:buNone/>
              <a:defRPr/>
            </a:pPr>
            <a:r>
              <a:rPr lang="en-US" sz="2800" dirty="0" smtClean="0"/>
              <a:t>Management </a:t>
            </a:r>
          </a:p>
          <a:p>
            <a:pPr eaLnBrk="1" hangingPunct="1">
              <a:lnSpc>
                <a:spcPct val="90000"/>
              </a:lnSpc>
              <a:buFont typeface="Arial" pitchFamily="34" charset="0"/>
              <a:buChar char="•"/>
              <a:defRPr/>
            </a:pPr>
            <a:r>
              <a:rPr lang="en-US" sz="2800" dirty="0" smtClean="0"/>
              <a:t>Options depend on site and severity</a:t>
            </a:r>
          </a:p>
          <a:p>
            <a:pPr eaLnBrk="1" hangingPunct="1">
              <a:lnSpc>
                <a:spcPct val="90000"/>
              </a:lnSpc>
              <a:buFont typeface="Arial" pitchFamily="34" charset="0"/>
              <a:buChar char="•"/>
              <a:defRPr/>
            </a:pPr>
            <a:r>
              <a:rPr lang="en-US" sz="2800" dirty="0" smtClean="0"/>
              <a:t>Primary closure</a:t>
            </a:r>
          </a:p>
          <a:p>
            <a:pPr eaLnBrk="1" hangingPunct="1">
              <a:lnSpc>
                <a:spcPct val="90000"/>
              </a:lnSpc>
              <a:buFont typeface="Arial" pitchFamily="34" charset="0"/>
              <a:buChar char="•"/>
              <a:defRPr/>
            </a:pPr>
            <a:r>
              <a:rPr lang="en-US" sz="2800" dirty="0" smtClean="0"/>
              <a:t>Simple external closed drainage</a:t>
            </a:r>
          </a:p>
          <a:p>
            <a:pPr eaLnBrk="1" hangingPunct="1">
              <a:lnSpc>
                <a:spcPct val="90000"/>
              </a:lnSpc>
              <a:buFont typeface="Arial" pitchFamily="34" charset="0"/>
              <a:buChar char="•"/>
              <a:defRPr/>
            </a:pPr>
            <a:r>
              <a:rPr lang="en-US" sz="2800" dirty="0" smtClean="0"/>
              <a:t>Distal pancreatectomy</a:t>
            </a:r>
          </a:p>
          <a:p>
            <a:pPr eaLnBrk="1" hangingPunct="1">
              <a:lnSpc>
                <a:spcPct val="90000"/>
              </a:lnSpc>
              <a:buFont typeface="Arial" pitchFamily="34" charset="0"/>
              <a:buChar char="•"/>
              <a:defRPr/>
            </a:pPr>
            <a:r>
              <a:rPr lang="en-US" sz="2800" dirty="0" smtClean="0"/>
              <a:t>Pancreatic duodenectomy</a:t>
            </a:r>
          </a:p>
        </p:txBody>
      </p:sp>
      <p:pic>
        <p:nvPicPr>
          <p:cNvPr id="68612" name="Picture 4" descr="damage-22pg"/>
          <p:cNvPicPr>
            <a:picLocks noGrp="1" noChangeAspect="1" noChangeArrowheads="1"/>
          </p:cNvPicPr>
          <p:nvPr>
            <p:ph sz="half" idx="2"/>
          </p:nvPr>
        </p:nvPicPr>
        <p:blipFill>
          <a:blip r:embed="rId3" cstate="print"/>
          <a:srcRect/>
          <a:stretch>
            <a:fillRect/>
          </a:stretch>
        </p:blipFill>
        <p:spPr>
          <a:xfrm>
            <a:off x="4800600" y="1676400"/>
            <a:ext cx="3886200" cy="3810000"/>
          </a:xfrm>
          <a:noFill/>
          <a:ln w="19050">
            <a:solidFill>
              <a:schemeClr val="tx1"/>
            </a:solidFill>
          </a:ln>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4962" name="Rectangle 2"/>
          <p:cNvSpPr>
            <a:spLocks noGrp="1" noChangeArrowheads="1"/>
          </p:cNvSpPr>
          <p:nvPr>
            <p:ph type="title"/>
          </p:nvPr>
        </p:nvSpPr>
        <p:spPr>
          <a:xfrm>
            <a:off x="457200" y="76200"/>
            <a:ext cx="8229600" cy="1143000"/>
          </a:xfrm>
        </p:spPr>
        <p:txBody>
          <a:bodyPr rtlCol="0">
            <a:normAutofit/>
          </a:bodyPr>
          <a:lstStyle/>
          <a:p>
            <a:pPr eaLnBrk="1" fontAlgn="auto" hangingPunct="1">
              <a:spcAft>
                <a:spcPts val="0"/>
              </a:spcAft>
              <a:defRPr/>
            </a:pPr>
            <a:r>
              <a:rPr lang="en-US" dirty="0"/>
              <a:t>Pancreatic and Duodenal Injuries</a:t>
            </a:r>
          </a:p>
        </p:txBody>
      </p:sp>
      <p:sp>
        <p:nvSpPr>
          <p:cNvPr id="4" name="Content Placeholder 3"/>
          <p:cNvSpPr>
            <a:spLocks noGrp="1"/>
          </p:cNvSpPr>
          <p:nvPr>
            <p:ph sz="half" idx="2"/>
          </p:nvPr>
        </p:nvSpPr>
        <p:spPr>
          <a:xfrm>
            <a:off x="304800" y="1600200"/>
            <a:ext cx="4267200" cy="4191000"/>
          </a:xfrm>
        </p:spPr>
        <p:txBody>
          <a:bodyPr/>
          <a:lstStyle/>
          <a:p>
            <a:pPr marL="0" indent="0" eaLnBrk="1" hangingPunct="1">
              <a:buNone/>
              <a:defRPr/>
            </a:pPr>
            <a:r>
              <a:rPr lang="en-US" sz="2800" b="1" dirty="0"/>
              <a:t>Duodenal Management</a:t>
            </a:r>
          </a:p>
          <a:p>
            <a:pPr eaLnBrk="1" hangingPunct="1">
              <a:buFont typeface="Arial" pitchFamily="34" charset="0"/>
              <a:buChar char="•"/>
              <a:defRPr/>
            </a:pPr>
            <a:r>
              <a:rPr lang="en-US" dirty="0" smtClean="0"/>
              <a:t>Debridement and primary repair</a:t>
            </a:r>
          </a:p>
          <a:p>
            <a:pPr eaLnBrk="1" hangingPunct="1">
              <a:buFont typeface="Arial" pitchFamily="34" charset="0"/>
              <a:buChar char="•"/>
              <a:defRPr/>
            </a:pPr>
            <a:r>
              <a:rPr lang="en-US" dirty="0" smtClean="0"/>
              <a:t>Surgical procedure depends on hemodynamic stability and duct involvement</a:t>
            </a:r>
          </a:p>
          <a:p>
            <a:pPr eaLnBrk="1" hangingPunct="1">
              <a:buFont typeface="Arial" pitchFamily="34" charset="0"/>
              <a:buChar char="•"/>
              <a:defRPr/>
            </a:pPr>
            <a:r>
              <a:rPr lang="en-US" dirty="0" smtClean="0"/>
              <a:t>Nonoperative management requires close observation</a:t>
            </a:r>
          </a:p>
          <a:p>
            <a:endParaRPr lang="en-US" dirty="0"/>
          </a:p>
        </p:txBody>
      </p:sp>
      <p:sp>
        <p:nvSpPr>
          <p:cNvPr id="6" name="Content Placeholder 5"/>
          <p:cNvSpPr>
            <a:spLocks noGrp="1"/>
          </p:cNvSpPr>
          <p:nvPr>
            <p:ph sz="quarter" idx="4"/>
          </p:nvPr>
        </p:nvSpPr>
        <p:spPr>
          <a:xfrm>
            <a:off x="4724400" y="1600200"/>
            <a:ext cx="4270375" cy="3951288"/>
          </a:xfrm>
        </p:spPr>
        <p:txBody>
          <a:bodyPr/>
          <a:lstStyle/>
          <a:p>
            <a:pPr marL="0" indent="0" eaLnBrk="1" hangingPunct="1">
              <a:buNone/>
              <a:defRPr/>
            </a:pPr>
            <a:r>
              <a:rPr lang="en-US" sz="2800" b="1" dirty="0" smtClean="0"/>
              <a:t>Pancreatic Management</a:t>
            </a:r>
          </a:p>
          <a:p>
            <a:pPr eaLnBrk="1" hangingPunct="1">
              <a:buFont typeface="Arial" pitchFamily="34" charset="0"/>
              <a:buChar char="•"/>
              <a:defRPr/>
            </a:pPr>
            <a:r>
              <a:rPr lang="en-US" dirty="0" smtClean="0"/>
              <a:t>Primary cause of death is hemorrhage</a:t>
            </a:r>
          </a:p>
          <a:p>
            <a:pPr eaLnBrk="1" hangingPunct="1">
              <a:buFont typeface="Arial" pitchFamily="34" charset="0"/>
              <a:buChar char="•"/>
              <a:defRPr/>
            </a:pPr>
            <a:r>
              <a:rPr lang="en-US" dirty="0" smtClean="0"/>
              <a:t>Late deaths are due to sepsis, ARDS, multiple organ failure</a:t>
            </a:r>
          </a:p>
          <a:p>
            <a:pPr eaLnBrk="1" hangingPunct="1">
              <a:buFont typeface="Arial" pitchFamily="34" charset="0"/>
              <a:buChar char="•"/>
              <a:defRPr/>
            </a:pPr>
            <a:r>
              <a:rPr lang="en-US" dirty="0" smtClean="0"/>
              <a:t>Observe for complications</a:t>
            </a:r>
          </a:p>
          <a:p>
            <a:endParaRPr lang="en-US" dirty="0"/>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rtlCol="0">
            <a:normAutofit/>
          </a:bodyPr>
          <a:lstStyle/>
          <a:p>
            <a:pPr eaLnBrk="1" fontAlgn="auto" hangingPunct="1">
              <a:spcAft>
                <a:spcPts val="0"/>
              </a:spcAft>
              <a:defRPr/>
            </a:pPr>
            <a:r>
              <a:rPr lang="en-US" dirty="0" smtClean="0"/>
              <a:t>Injuries to the Stomach and Intestines</a:t>
            </a:r>
            <a:endParaRPr lang="en-US" dirty="0"/>
          </a:p>
        </p:txBody>
      </p:sp>
      <p:pic>
        <p:nvPicPr>
          <p:cNvPr id="72710" name="Picture 6" descr="http://www.trauma.org/phpThumb/phpThumb.php?src=http://www.trauma.org/images/image_library/guts0011c.jpg&amp;w=400&amp;h=300&amp;q=75&amp;fltr%5b%5d=usm|80|0.5|3&amp;aoe=0">
            <a:hlinkClick r:id="rId3"/>
          </p:cNvPr>
          <p:cNvPicPr>
            <a:picLocks noChangeAspect="1" noChangeArrowheads="1"/>
          </p:cNvPicPr>
          <p:nvPr/>
        </p:nvPicPr>
        <p:blipFill>
          <a:blip r:embed="rId4" cstate="print"/>
          <a:srcRect/>
          <a:stretch>
            <a:fillRect/>
          </a:stretch>
        </p:blipFill>
        <p:spPr bwMode="auto">
          <a:xfrm>
            <a:off x="52388" y="-136525"/>
            <a:ext cx="9525" cy="9525"/>
          </a:xfrm>
          <a:prstGeom prst="rect">
            <a:avLst/>
          </a:prstGeom>
          <a:noFill/>
        </p:spPr>
      </p:pic>
      <p:pic>
        <p:nvPicPr>
          <p:cNvPr id="72712" name="Picture 8" descr="http://www.trauma.org/phpThumb/phpThumb.php?src=http://www.trauma.org/images/image_library/guts0011c.jpg&amp;w=400&amp;h=300&amp;q=75&amp;fltr%5b%5d=usm|80|0.5|3&amp;aoe=0">
            <a:hlinkClick r:id="rId3"/>
          </p:cNvPr>
          <p:cNvPicPr>
            <a:picLocks noChangeAspect="1" noChangeArrowheads="1"/>
          </p:cNvPicPr>
          <p:nvPr/>
        </p:nvPicPr>
        <p:blipFill>
          <a:blip r:embed="rId4" cstate="print"/>
          <a:srcRect/>
          <a:stretch>
            <a:fillRect/>
          </a:stretch>
        </p:blipFill>
        <p:spPr bwMode="auto">
          <a:xfrm>
            <a:off x="52388" y="-136525"/>
            <a:ext cx="9525" cy="9525"/>
          </a:xfrm>
          <a:prstGeom prst="rect">
            <a:avLst/>
          </a:prstGeom>
          <a:noFill/>
        </p:spPr>
      </p:pic>
      <p:pic>
        <p:nvPicPr>
          <p:cNvPr id="72714" name="Picture 10" descr="http://www.trauma.org/images/image_library/guts0011c.jpg"/>
          <p:cNvPicPr>
            <a:picLocks noChangeAspect="1" noChangeArrowheads="1"/>
          </p:cNvPicPr>
          <p:nvPr/>
        </p:nvPicPr>
        <p:blipFill>
          <a:blip r:embed="rId5" cstate="print"/>
          <a:srcRect/>
          <a:stretch>
            <a:fillRect/>
          </a:stretch>
        </p:blipFill>
        <p:spPr bwMode="auto">
          <a:xfrm>
            <a:off x="1524000" y="1676400"/>
            <a:ext cx="6096000" cy="4572000"/>
          </a:xfrm>
          <a:prstGeom prst="rect">
            <a:avLst/>
          </a:prstGeom>
          <a:noFill/>
          <a:ln w="19050">
            <a:solidFill>
              <a:schemeClr val="tx1"/>
            </a:solidFill>
          </a:ln>
        </p:spPr>
      </p:pic>
      <p:sp>
        <p:nvSpPr>
          <p:cNvPr id="9" name="TextBox 8"/>
          <p:cNvSpPr txBox="1"/>
          <p:nvPr/>
        </p:nvSpPr>
        <p:spPr>
          <a:xfrm>
            <a:off x="1524000" y="6248400"/>
            <a:ext cx="2438400" cy="369332"/>
          </a:xfrm>
          <a:prstGeom prst="rect">
            <a:avLst/>
          </a:prstGeom>
          <a:noFill/>
        </p:spPr>
        <p:txBody>
          <a:bodyPr wrap="square" rtlCol="0">
            <a:spAutoFit/>
          </a:bodyPr>
          <a:lstStyle/>
          <a:p>
            <a:r>
              <a:rPr lang="en-US" dirty="0" smtClean="0"/>
              <a:t> </a:t>
            </a:r>
            <a:r>
              <a:rPr lang="en-US" sz="1200" dirty="0" smtClean="0"/>
              <a:t>Trauma.org</a:t>
            </a:r>
            <a:endParaRPr lang="en-US" sz="1200" dirty="0"/>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ChangeArrowheads="1"/>
          </p:cNvSpPr>
          <p:nvPr>
            <p:ph type="title"/>
          </p:nvPr>
        </p:nvSpPr>
        <p:spPr>
          <a:xfrm>
            <a:off x="2590800" y="76200"/>
            <a:ext cx="3886200" cy="1143000"/>
          </a:xfrm>
        </p:spPr>
        <p:txBody>
          <a:bodyPr/>
          <a:lstStyle/>
          <a:p>
            <a:pPr eaLnBrk="1" hangingPunct="1"/>
            <a:r>
              <a:rPr lang="en-US" dirty="0" smtClean="0">
                <a:latin typeface="Arial" charset="0"/>
                <a:cs typeface="Arial" charset="0"/>
              </a:rPr>
              <a:t>Stomach Injury</a:t>
            </a:r>
          </a:p>
        </p:txBody>
      </p:sp>
      <p:sp>
        <p:nvSpPr>
          <p:cNvPr id="78851" name="Rectangle 3"/>
          <p:cNvSpPr>
            <a:spLocks noGrp="1" noChangeArrowheads="1"/>
          </p:cNvSpPr>
          <p:nvPr>
            <p:ph sz="half" idx="1"/>
          </p:nvPr>
        </p:nvSpPr>
        <p:spPr>
          <a:xfrm>
            <a:off x="685800" y="1600200"/>
            <a:ext cx="3810000" cy="4114800"/>
          </a:xfrm>
        </p:spPr>
        <p:txBody>
          <a:bodyPr/>
          <a:lstStyle/>
          <a:p>
            <a:pPr marL="0" indent="0" eaLnBrk="1" hangingPunct="1">
              <a:buFont typeface="Arial" pitchFamily="34" charset="0"/>
              <a:buNone/>
              <a:defRPr/>
            </a:pPr>
            <a:r>
              <a:rPr lang="en-US" b="1" dirty="0" smtClean="0"/>
              <a:t>Incidence</a:t>
            </a:r>
          </a:p>
          <a:p>
            <a:pPr eaLnBrk="1" hangingPunct="1">
              <a:buFont typeface="Arial" pitchFamily="34" charset="0"/>
              <a:buChar char="•"/>
              <a:defRPr/>
            </a:pPr>
            <a:r>
              <a:rPr lang="en-US" dirty="0" smtClean="0"/>
              <a:t>Rare; more common in children</a:t>
            </a:r>
          </a:p>
          <a:p>
            <a:pPr eaLnBrk="1" hangingPunct="1">
              <a:buFont typeface="Arial" pitchFamily="34" charset="0"/>
              <a:buChar char="•"/>
              <a:defRPr/>
            </a:pPr>
            <a:r>
              <a:rPr lang="en-US" dirty="0" smtClean="0"/>
              <a:t>Commonly </a:t>
            </a:r>
            <a:r>
              <a:rPr lang="en-US" dirty="0"/>
              <a:t>involves adjacent organs</a:t>
            </a:r>
            <a:endParaRPr lang="en-US" dirty="0" smtClean="0"/>
          </a:p>
          <a:p>
            <a:pPr eaLnBrk="1" hangingPunct="1">
              <a:buFont typeface="Arial" pitchFamily="34" charset="0"/>
              <a:buChar char="•"/>
              <a:defRPr/>
            </a:pPr>
            <a:r>
              <a:rPr lang="en-US" dirty="0" smtClean="0"/>
              <a:t>Protected by location and mobility  </a:t>
            </a:r>
          </a:p>
          <a:p>
            <a:pPr eaLnBrk="1" hangingPunct="1">
              <a:buFont typeface="Arial" pitchFamily="34" charset="0"/>
              <a:buChar char="•"/>
              <a:defRPr/>
            </a:pPr>
            <a:r>
              <a:rPr lang="en-US" dirty="0" smtClean="0"/>
              <a:t>Most common cause is penetrating injury</a:t>
            </a:r>
          </a:p>
        </p:txBody>
      </p:sp>
      <p:pic>
        <p:nvPicPr>
          <p:cNvPr id="73734" name="Picture 6" descr="http://www.trauma.org/images/image_library/guts0011a.jpg"/>
          <p:cNvPicPr>
            <a:picLocks noChangeAspect="1" noChangeArrowheads="1"/>
          </p:cNvPicPr>
          <p:nvPr/>
        </p:nvPicPr>
        <p:blipFill>
          <a:blip r:embed="rId3" cstate="print"/>
          <a:srcRect l="16800"/>
          <a:stretch>
            <a:fillRect/>
          </a:stretch>
        </p:blipFill>
        <p:spPr bwMode="auto">
          <a:xfrm>
            <a:off x="4648200" y="2057400"/>
            <a:ext cx="4226560" cy="3810000"/>
          </a:xfrm>
          <a:prstGeom prst="rect">
            <a:avLst/>
          </a:prstGeom>
          <a:noFill/>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p:txBody>
          <a:bodyPr/>
          <a:lstStyle/>
          <a:p>
            <a:pPr eaLnBrk="1" hangingPunct="1"/>
            <a:r>
              <a:rPr lang="en-US" dirty="0" smtClean="0">
                <a:latin typeface="Arial" charset="0"/>
                <a:cs typeface="Arial" charset="0"/>
              </a:rPr>
              <a:t>Stomach Injury</a:t>
            </a:r>
          </a:p>
        </p:txBody>
      </p:sp>
      <p:sp>
        <p:nvSpPr>
          <p:cNvPr id="79875" name="Rectangle 3"/>
          <p:cNvSpPr>
            <a:spLocks noGrp="1" noChangeArrowheads="1"/>
          </p:cNvSpPr>
          <p:nvPr>
            <p:ph idx="1"/>
          </p:nvPr>
        </p:nvSpPr>
        <p:spPr/>
        <p:txBody>
          <a:bodyPr/>
          <a:lstStyle/>
          <a:p>
            <a:pPr marL="0" indent="0" eaLnBrk="1" hangingPunct="1">
              <a:buFont typeface="Arial" pitchFamily="34" charset="0"/>
              <a:buNone/>
              <a:defRPr/>
            </a:pPr>
            <a:r>
              <a:rPr lang="en-US" dirty="0" smtClean="0"/>
              <a:t>Assessment</a:t>
            </a:r>
          </a:p>
          <a:p>
            <a:pPr eaLnBrk="1" hangingPunct="1">
              <a:buFont typeface="Arial" pitchFamily="34" charset="0"/>
              <a:buChar char="•"/>
              <a:defRPr/>
            </a:pPr>
            <a:r>
              <a:rPr lang="en-US" sz="2800" dirty="0" smtClean="0"/>
              <a:t>Symptoms variable and nonspecific</a:t>
            </a:r>
          </a:p>
          <a:p>
            <a:pPr eaLnBrk="1" hangingPunct="1">
              <a:buFont typeface="Arial" pitchFamily="34" charset="0"/>
              <a:buChar char="•"/>
              <a:defRPr/>
            </a:pPr>
            <a:r>
              <a:rPr lang="en-US" sz="2800" dirty="0" smtClean="0"/>
              <a:t>May include severe epigastric or abdominal pain, tenderness, signs of peritonitis</a:t>
            </a:r>
          </a:p>
          <a:p>
            <a:pPr eaLnBrk="1" hangingPunct="1">
              <a:buFont typeface="Arial" pitchFamily="34" charset="0"/>
              <a:buChar char="•"/>
              <a:defRPr/>
            </a:pPr>
            <a:r>
              <a:rPr lang="en-US" sz="2800" dirty="0" smtClean="0"/>
              <a:t>Clouded by associated injuries</a:t>
            </a:r>
          </a:p>
          <a:p>
            <a:pPr eaLnBrk="1" hangingPunct="1">
              <a:buFont typeface="Arial" pitchFamily="34" charset="0"/>
              <a:buChar char="•"/>
              <a:defRPr/>
            </a:pPr>
            <a:r>
              <a:rPr lang="en-US" sz="2800" dirty="0" smtClean="0"/>
              <a:t>Bloody output from gastric tube</a:t>
            </a:r>
          </a:p>
          <a:p>
            <a:pPr eaLnBrk="1" hangingPunct="1">
              <a:buFont typeface="Arial" pitchFamily="34" charset="0"/>
              <a:buChar char="•"/>
              <a:defRPr/>
            </a:pPr>
            <a:r>
              <a:rPr lang="en-US" sz="2800" dirty="0" smtClean="0"/>
              <a:t>Free air on radiograph</a:t>
            </a:r>
          </a:p>
          <a:p>
            <a:pPr eaLnBrk="1" hangingPunct="1">
              <a:buFont typeface="Arial" pitchFamily="34" charset="0"/>
              <a:buChar char="•"/>
              <a:defRPr/>
            </a:pPr>
            <a:r>
              <a:rPr lang="en-US" sz="2800" dirty="0" smtClean="0"/>
              <a:t>Findings on CT or DPL</a:t>
            </a: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p:txBody>
          <a:bodyPr/>
          <a:lstStyle/>
          <a:p>
            <a:pPr eaLnBrk="1" hangingPunct="1"/>
            <a:r>
              <a:rPr lang="en-US" dirty="0" smtClean="0">
                <a:latin typeface="Arial" charset="0"/>
                <a:cs typeface="Arial" charset="0"/>
              </a:rPr>
              <a:t>Stomach Injury</a:t>
            </a:r>
          </a:p>
        </p:txBody>
      </p:sp>
      <p:sp>
        <p:nvSpPr>
          <p:cNvPr id="80899" name="Rectangle 3"/>
          <p:cNvSpPr>
            <a:spLocks noGrp="1" noChangeArrowheads="1"/>
          </p:cNvSpPr>
          <p:nvPr>
            <p:ph idx="1"/>
          </p:nvPr>
        </p:nvSpPr>
        <p:spPr/>
        <p:txBody>
          <a:bodyPr/>
          <a:lstStyle/>
          <a:p>
            <a:pPr marL="0" indent="0" eaLnBrk="1" hangingPunct="1">
              <a:buFont typeface="Arial" pitchFamily="34" charset="0"/>
              <a:buNone/>
              <a:defRPr/>
            </a:pPr>
            <a:r>
              <a:rPr lang="en-US" dirty="0" smtClean="0"/>
              <a:t>Management</a:t>
            </a:r>
          </a:p>
          <a:p>
            <a:pPr eaLnBrk="1" hangingPunct="1">
              <a:buFont typeface="Arial" pitchFamily="34" charset="0"/>
              <a:buChar char="•"/>
              <a:defRPr/>
            </a:pPr>
            <a:endParaRPr lang="en-US" sz="800" dirty="0" smtClean="0"/>
          </a:p>
          <a:p>
            <a:pPr eaLnBrk="1" hangingPunct="1">
              <a:buFont typeface="Arial" pitchFamily="34" charset="0"/>
              <a:buChar char="•"/>
              <a:defRPr/>
            </a:pPr>
            <a:r>
              <a:rPr lang="en-US" sz="2800" dirty="0" smtClean="0"/>
              <a:t>Gastric decompression</a:t>
            </a:r>
          </a:p>
          <a:p>
            <a:pPr eaLnBrk="1" hangingPunct="1">
              <a:buFont typeface="Arial" pitchFamily="34" charset="0"/>
              <a:buChar char="•"/>
              <a:defRPr/>
            </a:pPr>
            <a:r>
              <a:rPr lang="en-US" sz="2800" dirty="0" smtClean="0"/>
              <a:t>Surgical intervention</a:t>
            </a:r>
          </a:p>
          <a:p>
            <a:pPr eaLnBrk="1" hangingPunct="1">
              <a:buFont typeface="Arial" pitchFamily="34" charset="0"/>
              <a:buChar char="•"/>
              <a:defRPr/>
            </a:pPr>
            <a:r>
              <a:rPr lang="en-US" sz="2800" dirty="0" smtClean="0"/>
              <a:t>If contamination exists, copious peritoneal irrigation and delayed primary closure</a:t>
            </a:r>
          </a:p>
          <a:p>
            <a:pPr eaLnBrk="1" hangingPunct="1">
              <a:buFont typeface="Arial" pitchFamily="34" charset="0"/>
              <a:buChar char="•"/>
              <a:defRPr/>
            </a:pPr>
            <a:r>
              <a:rPr lang="en-US" sz="2800" dirty="0" smtClean="0"/>
              <a:t>Monitor for postoperative complications</a:t>
            </a: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p:txBody>
          <a:bodyPr/>
          <a:lstStyle/>
          <a:p>
            <a:pPr eaLnBrk="1" hangingPunct="1"/>
            <a:r>
              <a:rPr lang="en-US" dirty="0" smtClean="0">
                <a:latin typeface="Arial" charset="0"/>
                <a:cs typeface="Arial" charset="0"/>
              </a:rPr>
              <a:t>Small Intestine</a:t>
            </a:r>
          </a:p>
        </p:txBody>
      </p:sp>
      <p:sp>
        <p:nvSpPr>
          <p:cNvPr id="95235" name="Rectangle 3"/>
          <p:cNvSpPr>
            <a:spLocks noGrp="1" noChangeArrowheads="1"/>
          </p:cNvSpPr>
          <p:nvPr>
            <p:ph sz="half" idx="1"/>
          </p:nvPr>
        </p:nvSpPr>
        <p:spPr>
          <a:xfrm>
            <a:off x="685800" y="1447800"/>
            <a:ext cx="3810000" cy="4114800"/>
          </a:xfrm>
        </p:spPr>
        <p:txBody>
          <a:bodyPr/>
          <a:lstStyle/>
          <a:p>
            <a:pPr marL="0" indent="0" eaLnBrk="1" hangingPunct="1">
              <a:buFont typeface="Arial" pitchFamily="34" charset="0"/>
              <a:buNone/>
              <a:defRPr/>
            </a:pPr>
            <a:r>
              <a:rPr lang="en-US" dirty="0" smtClean="0"/>
              <a:t>Jejunum and Ileum</a:t>
            </a:r>
            <a:endParaRPr lang="en-US" sz="800" dirty="0" smtClean="0"/>
          </a:p>
          <a:p>
            <a:pPr eaLnBrk="1" hangingPunct="1">
              <a:buFont typeface="Arial" pitchFamily="34" charset="0"/>
              <a:buChar char="•"/>
              <a:defRPr/>
            </a:pPr>
            <a:r>
              <a:rPr lang="en-US" sz="2400" dirty="0" smtClean="0"/>
              <a:t>Responsible for nutrient absorption and fluid and electrolyte shifts</a:t>
            </a:r>
          </a:p>
          <a:p>
            <a:pPr eaLnBrk="1" hangingPunct="1">
              <a:buFont typeface="Arial" pitchFamily="34" charset="0"/>
              <a:buChar char="•"/>
              <a:defRPr/>
            </a:pPr>
            <a:r>
              <a:rPr lang="en-US" sz="2400" dirty="0" smtClean="0"/>
              <a:t>Jejunum lies in the umbilical region</a:t>
            </a:r>
          </a:p>
          <a:p>
            <a:pPr eaLnBrk="1" hangingPunct="1">
              <a:buFont typeface="Arial" pitchFamily="34" charset="0"/>
              <a:buChar char="•"/>
              <a:defRPr/>
            </a:pPr>
            <a:r>
              <a:rPr lang="en-US" sz="2400" dirty="0" smtClean="0"/>
              <a:t>Ileum lies in the hypogastric and pelvic regions</a:t>
            </a:r>
            <a:endParaRPr lang="en-US" sz="1200" dirty="0" smtClean="0"/>
          </a:p>
          <a:p>
            <a:pPr eaLnBrk="1" hangingPunct="1">
              <a:buFont typeface="Arial" pitchFamily="34" charset="0"/>
              <a:buChar char="•"/>
              <a:defRPr/>
            </a:pPr>
            <a:r>
              <a:rPr lang="en-US" sz="2400" dirty="0" smtClean="0"/>
              <a:t>Vulnerable to seatbelt injury</a:t>
            </a:r>
          </a:p>
        </p:txBody>
      </p:sp>
      <p:pic>
        <p:nvPicPr>
          <p:cNvPr id="5" name="Picture 4" descr="Seat Belt Mark.JPG"/>
          <p:cNvPicPr>
            <a:picLocks noChangeAspect="1"/>
          </p:cNvPicPr>
          <p:nvPr/>
        </p:nvPicPr>
        <p:blipFill>
          <a:blip r:embed="rId3" cstate="print"/>
          <a:stretch>
            <a:fillRect/>
          </a:stretch>
        </p:blipFill>
        <p:spPr>
          <a:xfrm>
            <a:off x="4572000" y="2057400"/>
            <a:ext cx="4368800" cy="3276600"/>
          </a:xfrm>
          <a:prstGeom prst="rect">
            <a:avLst/>
          </a:prstGeom>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7" name="Title 1"/>
          <p:cNvSpPr>
            <a:spLocks noGrp="1"/>
          </p:cNvSpPr>
          <p:nvPr>
            <p:ph type="title"/>
          </p:nvPr>
        </p:nvSpPr>
        <p:spPr>
          <a:xfrm>
            <a:off x="838200" y="76200"/>
            <a:ext cx="7467600" cy="1143000"/>
          </a:xfrm>
        </p:spPr>
        <p:txBody>
          <a:bodyPr/>
          <a:lstStyle/>
          <a:p>
            <a:pPr eaLnBrk="1" hangingPunct="1"/>
            <a:r>
              <a:rPr lang="en-US" dirty="0" smtClean="0">
                <a:latin typeface="Arial" charset="0"/>
                <a:cs typeface="Arial" charset="0"/>
              </a:rPr>
              <a:t>Hollow Viscus Injuries </a:t>
            </a:r>
          </a:p>
        </p:txBody>
      </p:sp>
      <p:pic>
        <p:nvPicPr>
          <p:cNvPr id="77826" name="Content Placeholder 3"/>
          <p:cNvPicPr>
            <a:picLocks noGrp="1" noChangeAspect="1"/>
          </p:cNvPicPr>
          <p:nvPr>
            <p:ph idx="1"/>
          </p:nvPr>
        </p:nvPicPr>
        <p:blipFill rotWithShape="1">
          <a:blip r:embed="rId3" cstate="print"/>
          <a:srcRect r="2792"/>
          <a:stretch/>
        </p:blipFill>
        <p:spPr>
          <a:xfrm>
            <a:off x="533400" y="1676400"/>
            <a:ext cx="7620000" cy="5080194"/>
          </a:xfrm>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8850" name="Picture 5" descr="Abdominal%20injury%20Blunt"/>
          <p:cNvPicPr>
            <a:picLocks noChangeAspect="1" noChangeArrowheads="1"/>
          </p:cNvPicPr>
          <p:nvPr/>
        </p:nvPicPr>
        <p:blipFill>
          <a:blip r:embed="rId3" cstate="print"/>
          <a:srcRect/>
          <a:stretch>
            <a:fillRect/>
          </a:stretch>
        </p:blipFill>
        <p:spPr bwMode="auto">
          <a:xfrm>
            <a:off x="304800" y="-1"/>
            <a:ext cx="8749186" cy="68734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42" name="Rectangle 2"/>
          <p:cNvSpPr>
            <a:spLocks noGrp="1" noChangeArrowheads="1"/>
          </p:cNvSpPr>
          <p:nvPr>
            <p:ph type="title"/>
          </p:nvPr>
        </p:nvSpPr>
        <p:spPr/>
        <p:txBody>
          <a:bodyPr rtlCol="0">
            <a:normAutofit/>
          </a:bodyPr>
          <a:lstStyle/>
          <a:p>
            <a:pPr eaLnBrk="1" fontAlgn="auto" hangingPunct="1">
              <a:spcAft>
                <a:spcPts val="0"/>
              </a:spcAft>
              <a:defRPr/>
            </a:pPr>
            <a:r>
              <a:rPr lang="en-US" dirty="0" smtClean="0"/>
              <a:t>Mechanism of </a:t>
            </a:r>
            <a:r>
              <a:rPr lang="en-US" dirty="0"/>
              <a:t>Injury</a:t>
            </a:r>
          </a:p>
        </p:txBody>
      </p:sp>
      <p:pic>
        <p:nvPicPr>
          <p:cNvPr id="9220" name="Picture 4" descr="wound0005a-t">
            <a:hlinkClick r:id="rId3"/>
          </p:cNvPr>
          <p:cNvPicPr>
            <a:picLocks noGrp="1" noChangeAspect="1" noChangeArrowheads="1"/>
          </p:cNvPicPr>
          <p:nvPr>
            <p:ph idx="1"/>
          </p:nvPr>
        </p:nvPicPr>
        <p:blipFill>
          <a:blip r:embed="rId4" cstate="print"/>
          <a:stretch>
            <a:fillRect/>
          </a:stretch>
        </p:blipFill>
        <p:spPr>
          <a:xfrm>
            <a:off x="4724400" y="1835150"/>
            <a:ext cx="3124200" cy="2343150"/>
          </a:xfrm>
          <a:ln w="19050">
            <a:solidFill>
              <a:schemeClr val="tx1"/>
            </a:solidFill>
          </a:ln>
        </p:spPr>
      </p:pic>
      <p:sp>
        <p:nvSpPr>
          <p:cNvPr id="9219" name="Rectangle 3"/>
          <p:cNvSpPr>
            <a:spLocks noGrp="1" noChangeArrowheads="1"/>
          </p:cNvSpPr>
          <p:nvPr>
            <p:ph type="body" sz="half" idx="4294967295"/>
          </p:nvPr>
        </p:nvSpPr>
        <p:spPr>
          <a:xfrm>
            <a:off x="533400" y="1600200"/>
            <a:ext cx="4038600" cy="4724400"/>
          </a:xfrm>
        </p:spPr>
        <p:txBody>
          <a:bodyPr/>
          <a:lstStyle/>
          <a:p>
            <a:pPr eaLnBrk="1" hangingPunct="1"/>
            <a:r>
              <a:rPr lang="en-US" sz="2800" dirty="0" smtClean="0">
                <a:latin typeface="Arial" charset="0"/>
                <a:cs typeface="Arial" charset="0"/>
              </a:rPr>
              <a:t>Heightens suspicion for certain injuries</a:t>
            </a:r>
          </a:p>
          <a:p>
            <a:pPr eaLnBrk="1" hangingPunct="1"/>
            <a:r>
              <a:rPr lang="en-US" sz="2800" dirty="0" smtClean="0">
                <a:latin typeface="Arial" charset="0"/>
                <a:cs typeface="Arial" charset="0"/>
              </a:rPr>
              <a:t>Blunt injury and types of forces</a:t>
            </a:r>
          </a:p>
          <a:p>
            <a:pPr eaLnBrk="1" hangingPunct="1"/>
            <a:r>
              <a:rPr lang="en-US" sz="2800" dirty="0" smtClean="0">
                <a:latin typeface="Arial" charset="0"/>
                <a:cs typeface="Arial" charset="0"/>
              </a:rPr>
              <a:t>Use of restraint devices</a:t>
            </a:r>
          </a:p>
          <a:p>
            <a:pPr eaLnBrk="1" hangingPunct="1"/>
            <a:r>
              <a:rPr lang="en-US" sz="2800" dirty="0" smtClean="0">
                <a:latin typeface="Arial" charset="0"/>
                <a:cs typeface="Arial" charset="0"/>
              </a:rPr>
              <a:t>Penetrating trauma</a:t>
            </a:r>
          </a:p>
        </p:txBody>
      </p:sp>
      <p:pic>
        <p:nvPicPr>
          <p:cNvPr id="9221" name="Picture 5" descr="wound0006b-t">
            <a:hlinkClick r:id="rId5"/>
          </p:cNvPr>
          <p:cNvPicPr>
            <a:picLocks noGrp="1" noChangeAspect="1" noChangeArrowheads="1"/>
          </p:cNvPicPr>
          <p:nvPr>
            <p:ph sz="quarter" idx="4294967295"/>
          </p:nvPr>
        </p:nvPicPr>
        <p:blipFill>
          <a:blip r:embed="rId6" cstate="print"/>
          <a:srcRect/>
          <a:stretch>
            <a:fillRect/>
          </a:stretch>
        </p:blipFill>
        <p:spPr>
          <a:xfrm>
            <a:off x="6069429" y="4197350"/>
            <a:ext cx="3074571" cy="2279650"/>
          </a:xfrm>
          <a:ln w="19050">
            <a:solidFill>
              <a:schemeClr val="tx1"/>
            </a:solidFill>
          </a:ln>
        </p:spPr>
      </p:pic>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ChangeArrowheads="1"/>
          </p:cNvSpPr>
          <p:nvPr>
            <p:ph type="title"/>
          </p:nvPr>
        </p:nvSpPr>
        <p:spPr/>
        <p:txBody>
          <a:bodyPr/>
          <a:lstStyle/>
          <a:p>
            <a:pPr eaLnBrk="1" hangingPunct="1"/>
            <a:r>
              <a:rPr lang="en-US" dirty="0" smtClean="0">
                <a:latin typeface="Arial" charset="0"/>
                <a:cs typeface="Arial" charset="0"/>
              </a:rPr>
              <a:t>Small Bowel Injury</a:t>
            </a:r>
          </a:p>
        </p:txBody>
      </p:sp>
      <p:sp>
        <p:nvSpPr>
          <p:cNvPr id="81923" name="Rectangle 3"/>
          <p:cNvSpPr>
            <a:spLocks noGrp="1" noChangeArrowheads="1"/>
          </p:cNvSpPr>
          <p:nvPr>
            <p:ph sz="half" idx="1"/>
          </p:nvPr>
        </p:nvSpPr>
        <p:spPr>
          <a:xfrm>
            <a:off x="457200" y="1600200"/>
            <a:ext cx="4038600" cy="4678363"/>
          </a:xfrm>
        </p:spPr>
        <p:txBody>
          <a:bodyPr/>
          <a:lstStyle/>
          <a:p>
            <a:pPr marL="0" indent="0" eaLnBrk="1" hangingPunct="1">
              <a:buFont typeface="Arial" pitchFamily="34" charset="0"/>
              <a:buNone/>
              <a:defRPr/>
            </a:pPr>
            <a:r>
              <a:rPr lang="en-US" sz="2400" b="1" dirty="0" smtClean="0"/>
              <a:t>I</a:t>
            </a:r>
            <a:r>
              <a:rPr lang="en-US" b="1" dirty="0" smtClean="0"/>
              <a:t>ncidence</a:t>
            </a:r>
            <a:endParaRPr lang="en-US" sz="800" b="1" dirty="0" smtClean="0"/>
          </a:p>
          <a:p>
            <a:pPr eaLnBrk="1" hangingPunct="1">
              <a:buFont typeface="Arial" pitchFamily="34" charset="0"/>
              <a:buChar char="•"/>
              <a:defRPr/>
            </a:pPr>
            <a:r>
              <a:rPr lang="en-US" sz="2400" dirty="0" smtClean="0"/>
              <a:t>Most frequently injured by penetrating trauma</a:t>
            </a:r>
          </a:p>
          <a:p>
            <a:pPr eaLnBrk="1" hangingPunct="1">
              <a:buFont typeface="Arial" pitchFamily="34" charset="0"/>
              <a:buChar char="•"/>
              <a:defRPr/>
            </a:pPr>
            <a:r>
              <a:rPr lang="en-US" sz="2400" dirty="0" smtClean="0"/>
              <a:t>Blunt injury is relatively uncommon</a:t>
            </a:r>
          </a:p>
          <a:p>
            <a:pPr eaLnBrk="1" hangingPunct="1">
              <a:buFont typeface="Arial" pitchFamily="34" charset="0"/>
              <a:buChar char="•"/>
              <a:defRPr/>
            </a:pPr>
            <a:r>
              <a:rPr lang="en-US" sz="2400" dirty="0" smtClean="0"/>
              <a:t>Presence of pancreatic and solid organ injury are predictive of increased risk for hollow viscus injury</a:t>
            </a:r>
          </a:p>
        </p:txBody>
      </p:sp>
      <p:sp>
        <p:nvSpPr>
          <p:cNvPr id="4" name="Content Placeholder 3"/>
          <p:cNvSpPr>
            <a:spLocks noGrp="1"/>
          </p:cNvSpPr>
          <p:nvPr>
            <p:ph sz="half" idx="2"/>
          </p:nvPr>
        </p:nvSpPr>
        <p:spPr>
          <a:xfrm>
            <a:off x="4724400" y="1600200"/>
            <a:ext cx="4191000" cy="4525963"/>
          </a:xfrm>
        </p:spPr>
        <p:txBody>
          <a:bodyPr/>
          <a:lstStyle/>
          <a:p>
            <a:pPr marL="0" indent="0" eaLnBrk="1" hangingPunct="1">
              <a:buFont typeface="Arial" pitchFamily="34" charset="0"/>
              <a:buNone/>
              <a:defRPr/>
            </a:pPr>
            <a:r>
              <a:rPr lang="en-US" b="1" dirty="0" smtClean="0"/>
              <a:t>Assessment</a:t>
            </a:r>
          </a:p>
          <a:p>
            <a:pPr eaLnBrk="1" hangingPunct="1">
              <a:buFont typeface="Arial" pitchFamily="34" charset="0"/>
              <a:buChar char="•"/>
              <a:defRPr/>
            </a:pPr>
            <a:r>
              <a:rPr lang="en-US" sz="2400" dirty="0" smtClean="0"/>
              <a:t>Clinical signs may not be apparent initially</a:t>
            </a:r>
          </a:p>
          <a:p>
            <a:pPr eaLnBrk="1" hangingPunct="1">
              <a:buFont typeface="Arial" pitchFamily="34" charset="0"/>
              <a:buChar char="•"/>
              <a:defRPr/>
            </a:pPr>
            <a:r>
              <a:rPr lang="en-US" sz="2400" dirty="0" smtClean="0"/>
              <a:t>Signs of peritonitis develop</a:t>
            </a:r>
          </a:p>
          <a:p>
            <a:pPr eaLnBrk="1" hangingPunct="1">
              <a:buFont typeface="Arial" pitchFamily="34" charset="0"/>
              <a:buChar char="•"/>
              <a:defRPr/>
            </a:pPr>
            <a:r>
              <a:rPr lang="en-US" sz="2400" dirty="0" smtClean="0"/>
              <a:t>Any blow to the abdomen or penetrating injury to the lower chest or abdomen should increase suspicion of injury</a:t>
            </a:r>
          </a:p>
          <a:p>
            <a:endParaRPr lang="en-US" sz="2400" dirty="0"/>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ChangeArrowheads="1"/>
          </p:cNvSpPr>
          <p:nvPr>
            <p:ph type="title"/>
          </p:nvPr>
        </p:nvSpPr>
        <p:spPr/>
        <p:txBody>
          <a:bodyPr/>
          <a:lstStyle/>
          <a:p>
            <a:pPr eaLnBrk="1" hangingPunct="1"/>
            <a:r>
              <a:rPr lang="en-US" dirty="0" smtClean="0">
                <a:latin typeface="Arial" charset="0"/>
                <a:cs typeface="Arial" charset="0"/>
              </a:rPr>
              <a:t>Small Bowel Injury</a:t>
            </a:r>
          </a:p>
        </p:txBody>
      </p:sp>
      <p:sp>
        <p:nvSpPr>
          <p:cNvPr id="83971" name="Rectangle 3"/>
          <p:cNvSpPr>
            <a:spLocks noGrp="1" noChangeArrowheads="1"/>
          </p:cNvSpPr>
          <p:nvPr>
            <p:ph idx="1"/>
          </p:nvPr>
        </p:nvSpPr>
        <p:spPr/>
        <p:txBody>
          <a:bodyPr/>
          <a:lstStyle/>
          <a:p>
            <a:pPr marL="0" indent="0" eaLnBrk="1" hangingPunct="1">
              <a:buFont typeface="Arial" pitchFamily="34" charset="0"/>
              <a:buNone/>
              <a:defRPr/>
            </a:pPr>
            <a:r>
              <a:rPr lang="en-US" dirty="0" smtClean="0"/>
              <a:t>Management</a:t>
            </a:r>
            <a:endParaRPr lang="en-US" sz="800" dirty="0" smtClean="0"/>
          </a:p>
          <a:p>
            <a:pPr eaLnBrk="1" hangingPunct="1">
              <a:buFont typeface="Arial" pitchFamily="34" charset="0"/>
              <a:buChar char="•"/>
              <a:defRPr/>
            </a:pPr>
            <a:r>
              <a:rPr lang="en-US" sz="2800" dirty="0" smtClean="0"/>
              <a:t>Bleeding should be controlled prior to exploration</a:t>
            </a:r>
          </a:p>
          <a:p>
            <a:pPr eaLnBrk="1" hangingPunct="1">
              <a:buFont typeface="Arial" pitchFamily="34" charset="0"/>
              <a:buChar char="•"/>
              <a:defRPr/>
            </a:pPr>
            <a:r>
              <a:rPr lang="en-US" sz="2800" dirty="0" smtClean="0"/>
              <a:t>Debridement followed by primary closure and ligation of bleeders</a:t>
            </a:r>
          </a:p>
          <a:p>
            <a:pPr eaLnBrk="1" hangingPunct="1">
              <a:buFont typeface="Arial" pitchFamily="34" charset="0"/>
              <a:buChar char="•"/>
              <a:defRPr/>
            </a:pPr>
            <a:r>
              <a:rPr lang="en-US" sz="2800" dirty="0" smtClean="0"/>
              <a:t>Bowel resection for multiple defects</a:t>
            </a:r>
          </a:p>
          <a:p>
            <a:pPr eaLnBrk="1" hangingPunct="1">
              <a:buFont typeface="Arial" pitchFamily="34" charset="0"/>
              <a:buChar char="•"/>
              <a:defRPr/>
            </a:pPr>
            <a:r>
              <a:rPr lang="en-US" sz="2800" dirty="0" smtClean="0"/>
              <a:t>Gastric decompression and parenteral nutrition not usually required if isolated</a:t>
            </a:r>
          </a:p>
          <a:p>
            <a:pPr eaLnBrk="1" hangingPunct="1">
              <a:buFont typeface="Arial" pitchFamily="34" charset="0"/>
              <a:buChar char="•"/>
              <a:defRPr/>
            </a:pPr>
            <a:r>
              <a:rPr lang="en-US" sz="2800" dirty="0" smtClean="0"/>
              <a:t>Antibiotics recommended</a:t>
            </a:r>
          </a:p>
          <a:p>
            <a:pPr eaLnBrk="1" hangingPunct="1">
              <a:buFont typeface="Arial" pitchFamily="34" charset="0"/>
              <a:buChar char="•"/>
              <a:defRPr/>
            </a:pPr>
            <a:r>
              <a:rPr lang="en-US" sz="2800" dirty="0" smtClean="0"/>
              <a:t>Observe for complications such as wound infection and abscess</a:t>
            </a:r>
          </a:p>
          <a:p>
            <a:pPr eaLnBrk="1" hangingPunct="1">
              <a:buFont typeface="Arial" pitchFamily="34" charset="0"/>
              <a:buChar char="•"/>
              <a:defRPr/>
            </a:pPr>
            <a:endParaRPr lang="en-US" sz="2800" dirty="0" smtClean="0"/>
          </a:p>
          <a:p>
            <a:pPr marL="0" indent="0" eaLnBrk="1" hangingPunct="1">
              <a:buFont typeface="Arial" pitchFamily="34" charset="0"/>
              <a:buNone/>
              <a:defRPr/>
            </a:pPr>
            <a:endParaRPr lang="en-US" dirty="0" smtClean="0"/>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895600" y="6400800"/>
            <a:ext cx="3352800" cy="276999"/>
          </a:xfrm>
          <a:prstGeom prst="rect">
            <a:avLst/>
          </a:prstGeom>
          <a:noFill/>
        </p:spPr>
        <p:txBody>
          <a:bodyPr wrap="square" rtlCol="0">
            <a:spAutoFit/>
          </a:bodyPr>
          <a:lstStyle/>
          <a:p>
            <a:pPr algn="ctr"/>
            <a:r>
              <a:rPr lang="en-US" sz="1200" dirty="0" smtClean="0">
                <a:latin typeface="Arial" pitchFamily="34" charset="0"/>
                <a:cs typeface="Arial" pitchFamily="34" charset="0"/>
              </a:rPr>
              <a:t> Wikimedia.org</a:t>
            </a:r>
            <a:endParaRPr lang="en-US" sz="1200" dirty="0">
              <a:latin typeface="Arial" pitchFamily="34" charset="0"/>
              <a:cs typeface="Arial" pitchFamily="34" charset="0"/>
            </a:endParaRPr>
          </a:p>
        </p:txBody>
      </p:sp>
      <p:sp>
        <p:nvSpPr>
          <p:cNvPr id="6" name="Title 5"/>
          <p:cNvSpPr>
            <a:spLocks noGrp="1"/>
          </p:cNvSpPr>
          <p:nvPr>
            <p:ph type="title"/>
          </p:nvPr>
        </p:nvSpPr>
        <p:spPr/>
        <p:txBody>
          <a:bodyPr/>
          <a:lstStyle/>
          <a:p>
            <a:r>
              <a:rPr lang="en-US" dirty="0" smtClean="0"/>
              <a:t>Large Intestine</a:t>
            </a:r>
            <a:endParaRPr lang="en-US" dirty="0"/>
          </a:p>
        </p:txBody>
      </p:sp>
      <p:pic>
        <p:nvPicPr>
          <p:cNvPr id="497666" name="Picture 2" descr="http://upload.wikimedia.org/wikipedia/commons/9/9d/Digestive_system_with_liver.png"/>
          <p:cNvPicPr>
            <a:picLocks noChangeAspect="1" noChangeArrowheads="1"/>
          </p:cNvPicPr>
          <p:nvPr/>
        </p:nvPicPr>
        <p:blipFill>
          <a:blip r:embed="rId3" cstate="print"/>
          <a:srcRect r="42005" b="20163"/>
          <a:stretch>
            <a:fillRect/>
          </a:stretch>
        </p:blipFill>
        <p:spPr bwMode="auto">
          <a:xfrm>
            <a:off x="2209800" y="1676400"/>
            <a:ext cx="4728129" cy="4805640"/>
          </a:xfrm>
          <a:prstGeom prst="rect">
            <a:avLst/>
          </a:prstGeom>
          <a:noFill/>
        </p:spPr>
      </p:pic>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9" name="Title 5"/>
          <p:cNvSpPr>
            <a:spLocks noGrp="1"/>
          </p:cNvSpPr>
          <p:nvPr>
            <p:ph type="title"/>
          </p:nvPr>
        </p:nvSpPr>
        <p:spPr>
          <a:xfrm>
            <a:off x="457200" y="152400"/>
            <a:ext cx="7696200" cy="857250"/>
          </a:xfrm>
        </p:spPr>
        <p:txBody>
          <a:bodyPr/>
          <a:lstStyle/>
          <a:p>
            <a:pPr algn="ctr"/>
            <a:r>
              <a:rPr lang="en-US" sz="3600" dirty="0" smtClean="0">
                <a:latin typeface="Arial" charset="0"/>
                <a:cs typeface="Arial" charset="0"/>
              </a:rPr>
              <a:t>Colon</a:t>
            </a:r>
          </a:p>
        </p:txBody>
      </p:sp>
      <p:sp>
        <p:nvSpPr>
          <p:cNvPr id="13" name="Text Placeholder 7"/>
          <p:cNvSpPr>
            <a:spLocks noGrp="1"/>
          </p:cNvSpPr>
          <p:nvPr>
            <p:ph type="body" sz="half" idx="2"/>
          </p:nvPr>
        </p:nvSpPr>
        <p:spPr>
          <a:xfrm>
            <a:off x="457200" y="2578100"/>
            <a:ext cx="2286000" cy="622300"/>
          </a:xfrm>
        </p:spPr>
        <p:txBody>
          <a:bodyPr/>
          <a:lstStyle/>
          <a:p>
            <a:r>
              <a:rPr lang="en-US" sz="2800" dirty="0" smtClean="0">
                <a:latin typeface="Arial" charset="0"/>
                <a:cs typeface="Arial" charset="0"/>
              </a:rPr>
              <a:t>Ascending</a:t>
            </a:r>
          </a:p>
          <a:p>
            <a:endParaRPr lang="en-US" sz="2800" dirty="0" smtClean="0">
              <a:latin typeface="Arial" charset="0"/>
              <a:cs typeface="Arial" charset="0"/>
            </a:endParaRPr>
          </a:p>
          <a:p>
            <a:endParaRPr lang="en-US" sz="2800" dirty="0" smtClean="0">
              <a:latin typeface="Arial" charset="0"/>
              <a:cs typeface="Arial" charset="0"/>
            </a:endParaRPr>
          </a:p>
          <a:p>
            <a:endParaRPr lang="en-US" sz="2800" dirty="0" smtClean="0">
              <a:latin typeface="Arial" charset="0"/>
              <a:cs typeface="Arial" charset="0"/>
            </a:endParaRPr>
          </a:p>
          <a:p>
            <a:endParaRPr lang="en-US" sz="2800" dirty="0" smtClean="0">
              <a:latin typeface="Arial" charset="0"/>
              <a:cs typeface="Arial" charset="0"/>
            </a:endParaRPr>
          </a:p>
          <a:p>
            <a:endParaRPr lang="en-US" sz="2800" dirty="0" smtClean="0">
              <a:latin typeface="Arial" charset="0"/>
              <a:cs typeface="Arial" charset="0"/>
            </a:endParaRPr>
          </a:p>
          <a:p>
            <a:endParaRPr lang="en-US" sz="2800" dirty="0" smtClean="0">
              <a:latin typeface="Arial" charset="0"/>
              <a:cs typeface="Arial" charset="0"/>
            </a:endParaRPr>
          </a:p>
          <a:p>
            <a:r>
              <a:rPr lang="en-US" sz="2800" dirty="0" smtClean="0">
                <a:latin typeface="Arial" charset="0"/>
                <a:cs typeface="Arial" charset="0"/>
              </a:rPr>
              <a:t>		</a:t>
            </a:r>
          </a:p>
        </p:txBody>
      </p:sp>
      <p:pic>
        <p:nvPicPr>
          <p:cNvPr id="15" name="Picture 7" descr="File:Intestine-diagram.svg">
            <a:hlinkClick r:id="rId3"/>
          </p:cNvPr>
          <p:cNvPicPr>
            <a:picLocks noChangeAspect="1" noChangeArrowheads="1"/>
          </p:cNvPicPr>
          <p:nvPr/>
        </p:nvPicPr>
        <p:blipFill>
          <a:blip r:embed="rId4" cstate="print"/>
          <a:srcRect/>
          <a:stretch>
            <a:fillRect/>
          </a:stretch>
        </p:blipFill>
        <p:spPr bwMode="auto">
          <a:xfrm>
            <a:off x="2971800" y="1981200"/>
            <a:ext cx="4486275" cy="4343400"/>
          </a:xfrm>
          <a:prstGeom prst="rect">
            <a:avLst/>
          </a:prstGeom>
          <a:noFill/>
        </p:spPr>
      </p:pic>
      <p:cxnSp>
        <p:nvCxnSpPr>
          <p:cNvPr id="16" name="Straight Arrow Connector 15"/>
          <p:cNvCxnSpPr/>
          <p:nvPr/>
        </p:nvCxnSpPr>
        <p:spPr>
          <a:xfrm>
            <a:off x="2362200" y="3048000"/>
            <a:ext cx="1905000" cy="137160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6553200" y="2971800"/>
            <a:ext cx="1981200" cy="523220"/>
          </a:xfrm>
          <a:prstGeom prst="rect">
            <a:avLst/>
          </a:prstGeom>
          <a:noFill/>
        </p:spPr>
        <p:txBody>
          <a:bodyPr wrap="square" rtlCol="0">
            <a:spAutoFit/>
          </a:bodyPr>
          <a:lstStyle/>
          <a:p>
            <a:r>
              <a:rPr lang="en-US" sz="2800" dirty="0" smtClean="0">
                <a:latin typeface="Arial" pitchFamily="34" charset="0"/>
                <a:cs typeface="Arial" pitchFamily="34" charset="0"/>
              </a:rPr>
              <a:t>Transverse</a:t>
            </a:r>
            <a:endParaRPr lang="en-US" sz="2800" dirty="0">
              <a:latin typeface="Arial" pitchFamily="34" charset="0"/>
              <a:cs typeface="Arial" pitchFamily="34" charset="0"/>
            </a:endParaRPr>
          </a:p>
        </p:txBody>
      </p:sp>
      <p:cxnSp>
        <p:nvCxnSpPr>
          <p:cNvPr id="18" name="Straight Arrow Connector 17"/>
          <p:cNvCxnSpPr>
            <a:stCxn id="17" idx="1"/>
          </p:cNvCxnSpPr>
          <p:nvPr/>
        </p:nvCxnSpPr>
        <p:spPr>
          <a:xfrm flipH="1">
            <a:off x="5867400" y="3233410"/>
            <a:ext cx="685800" cy="34799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7162800" y="4785007"/>
            <a:ext cx="2209800" cy="461665"/>
          </a:xfrm>
          <a:prstGeom prst="rect">
            <a:avLst/>
          </a:prstGeom>
          <a:noFill/>
        </p:spPr>
        <p:txBody>
          <a:bodyPr wrap="square" rtlCol="0">
            <a:spAutoFit/>
          </a:bodyPr>
          <a:lstStyle/>
          <a:p>
            <a:r>
              <a:rPr lang="en-US" sz="2400" dirty="0" smtClean="0">
                <a:latin typeface="Arial" pitchFamily="34" charset="0"/>
                <a:cs typeface="Arial" pitchFamily="34" charset="0"/>
              </a:rPr>
              <a:t>Descending</a:t>
            </a:r>
            <a:endParaRPr lang="en-US" sz="2400" dirty="0">
              <a:latin typeface="Arial" pitchFamily="34" charset="0"/>
              <a:cs typeface="Arial" pitchFamily="34" charset="0"/>
            </a:endParaRPr>
          </a:p>
        </p:txBody>
      </p:sp>
      <p:cxnSp>
        <p:nvCxnSpPr>
          <p:cNvPr id="20" name="Straight Arrow Connector 19"/>
          <p:cNvCxnSpPr/>
          <p:nvPr/>
        </p:nvCxnSpPr>
        <p:spPr>
          <a:xfrm flipH="1" flipV="1">
            <a:off x="6477000" y="4572000"/>
            <a:ext cx="685800" cy="38100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2" name="Picture 2"/>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ChangeArrowheads="1"/>
          </p:cNvSpPr>
          <p:nvPr>
            <p:ph type="title"/>
          </p:nvPr>
        </p:nvSpPr>
        <p:spPr/>
        <p:txBody>
          <a:bodyPr/>
          <a:lstStyle/>
          <a:p>
            <a:pPr eaLnBrk="1" hangingPunct="1"/>
            <a:r>
              <a:rPr lang="en-US" dirty="0" smtClean="0">
                <a:latin typeface="Arial" charset="0"/>
                <a:cs typeface="Arial" charset="0"/>
              </a:rPr>
              <a:t>Large Bowel Injury</a:t>
            </a:r>
          </a:p>
        </p:txBody>
      </p:sp>
      <p:sp>
        <p:nvSpPr>
          <p:cNvPr id="86019" name="Rectangle 3"/>
          <p:cNvSpPr>
            <a:spLocks noGrp="1" noChangeArrowheads="1"/>
          </p:cNvSpPr>
          <p:nvPr>
            <p:ph sz="half" idx="1"/>
          </p:nvPr>
        </p:nvSpPr>
        <p:spPr>
          <a:xfrm>
            <a:off x="609600" y="1600200"/>
            <a:ext cx="3810000" cy="4525963"/>
          </a:xfrm>
        </p:spPr>
        <p:txBody>
          <a:bodyPr/>
          <a:lstStyle/>
          <a:p>
            <a:pPr marL="0" indent="0" eaLnBrk="1" hangingPunct="1">
              <a:buFont typeface="Arial" pitchFamily="34" charset="0"/>
              <a:buNone/>
              <a:defRPr/>
            </a:pPr>
            <a:r>
              <a:rPr lang="en-US" sz="3200" dirty="0" smtClean="0"/>
              <a:t>Incidence</a:t>
            </a:r>
          </a:p>
          <a:p>
            <a:pPr eaLnBrk="1" hangingPunct="1">
              <a:buFont typeface="Arial" pitchFamily="34" charset="0"/>
              <a:buChar char="•"/>
              <a:defRPr/>
            </a:pPr>
            <a:r>
              <a:rPr lang="en-US" dirty="0" smtClean="0"/>
              <a:t>One of the most lethal abdominal injuries</a:t>
            </a:r>
          </a:p>
          <a:p>
            <a:pPr eaLnBrk="1" hangingPunct="1">
              <a:buFont typeface="Arial" pitchFamily="34" charset="0"/>
              <a:buChar char="•"/>
              <a:defRPr/>
            </a:pPr>
            <a:endParaRPr lang="en-US" sz="1200" dirty="0" smtClean="0"/>
          </a:p>
          <a:p>
            <a:pPr eaLnBrk="1" hangingPunct="1">
              <a:buFont typeface="Arial" pitchFamily="34" charset="0"/>
              <a:buChar char="•"/>
              <a:defRPr/>
            </a:pPr>
            <a:r>
              <a:rPr lang="en-US" dirty="0" smtClean="0"/>
              <a:t>Mortality affected by associated injuries</a:t>
            </a:r>
          </a:p>
          <a:p>
            <a:pPr eaLnBrk="1" hangingPunct="1">
              <a:buFont typeface="Arial" pitchFamily="34" charset="0"/>
              <a:buChar char="•"/>
              <a:defRPr/>
            </a:pPr>
            <a:endParaRPr lang="en-US" sz="1200" dirty="0" smtClean="0"/>
          </a:p>
          <a:p>
            <a:pPr eaLnBrk="1" hangingPunct="1">
              <a:buFont typeface="Arial" pitchFamily="34" charset="0"/>
              <a:buChar char="•"/>
              <a:defRPr/>
            </a:pPr>
            <a:r>
              <a:rPr lang="en-US" dirty="0" smtClean="0"/>
              <a:t>Penetrating injury is the most common</a:t>
            </a:r>
          </a:p>
        </p:txBody>
      </p:sp>
      <p:sp>
        <p:nvSpPr>
          <p:cNvPr id="4" name="Content Placeholder 3"/>
          <p:cNvSpPr>
            <a:spLocks noGrp="1"/>
          </p:cNvSpPr>
          <p:nvPr>
            <p:ph sz="half" idx="2"/>
          </p:nvPr>
        </p:nvSpPr>
        <p:spPr>
          <a:xfrm>
            <a:off x="4572000" y="1600200"/>
            <a:ext cx="4724400" cy="4525963"/>
          </a:xfrm>
        </p:spPr>
        <p:txBody>
          <a:bodyPr/>
          <a:lstStyle/>
          <a:p>
            <a:pPr marL="0" indent="0" eaLnBrk="1" hangingPunct="1">
              <a:buFont typeface="Arial" pitchFamily="34" charset="0"/>
              <a:buNone/>
              <a:defRPr/>
            </a:pPr>
            <a:r>
              <a:rPr lang="en-US" sz="3200" dirty="0" smtClean="0"/>
              <a:t>Management</a:t>
            </a:r>
          </a:p>
          <a:p>
            <a:pPr eaLnBrk="1" hangingPunct="1">
              <a:buFont typeface="Arial" pitchFamily="34" charset="0"/>
              <a:buChar char="•"/>
              <a:defRPr/>
            </a:pPr>
            <a:r>
              <a:rPr lang="en-US" dirty="0" smtClean="0"/>
              <a:t>Early recognition and control of contamination</a:t>
            </a:r>
          </a:p>
          <a:p>
            <a:pPr eaLnBrk="1" hangingPunct="1">
              <a:buFont typeface="Arial" pitchFamily="34" charset="0"/>
              <a:buChar char="•"/>
              <a:defRPr/>
            </a:pPr>
            <a:endParaRPr lang="en-US" sz="1100" dirty="0" smtClean="0"/>
          </a:p>
          <a:p>
            <a:pPr eaLnBrk="1" hangingPunct="1">
              <a:buFont typeface="Arial" pitchFamily="34" charset="0"/>
              <a:buChar char="•"/>
              <a:defRPr/>
            </a:pPr>
            <a:r>
              <a:rPr lang="en-US" dirty="0" smtClean="0"/>
              <a:t>Exploratory laparotomy with primary repair and colostomy</a:t>
            </a:r>
          </a:p>
          <a:p>
            <a:pPr eaLnBrk="1" hangingPunct="1">
              <a:buFont typeface="Arial" pitchFamily="34" charset="0"/>
              <a:buChar char="•"/>
              <a:defRPr/>
            </a:pPr>
            <a:endParaRPr lang="en-US" sz="1100" dirty="0" smtClean="0"/>
          </a:p>
          <a:p>
            <a:pPr eaLnBrk="1" hangingPunct="1">
              <a:buFont typeface="Arial" pitchFamily="34" charset="0"/>
              <a:buChar char="•"/>
              <a:defRPr/>
            </a:pPr>
            <a:r>
              <a:rPr lang="en-US" dirty="0" smtClean="0"/>
              <a:t>Preoperative antibiotics</a:t>
            </a:r>
          </a:p>
          <a:p>
            <a:pPr eaLnBrk="1" hangingPunct="1">
              <a:buFont typeface="Arial" pitchFamily="34" charset="0"/>
              <a:buChar char="•"/>
              <a:defRPr/>
            </a:pPr>
            <a:endParaRPr lang="en-US" sz="1100" dirty="0" smtClean="0"/>
          </a:p>
          <a:p>
            <a:pPr eaLnBrk="1" hangingPunct="1">
              <a:buFont typeface="Arial" pitchFamily="34" charset="0"/>
              <a:buChar char="•"/>
              <a:defRPr/>
            </a:pPr>
            <a:r>
              <a:rPr lang="en-US" dirty="0" smtClean="0"/>
              <a:t>Observe for complications</a:t>
            </a:r>
            <a:endParaRPr lang="en-US" dirty="0"/>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4" name="Picture 3"/>
          <p:cNvPicPr>
            <a:picLocks noChangeAspect="1"/>
          </p:cNvPicPr>
          <p:nvPr/>
        </p:nvPicPr>
        <p:blipFill>
          <a:blip r:embed="rId3" cstate="print"/>
          <a:srcRect/>
          <a:stretch>
            <a:fillRect/>
          </a:stretch>
        </p:blipFill>
        <p:spPr bwMode="auto">
          <a:xfrm>
            <a:off x="4167188" y="0"/>
            <a:ext cx="4976812" cy="6858000"/>
          </a:xfrm>
          <a:prstGeom prst="rect">
            <a:avLst/>
          </a:prstGeom>
          <a:noFill/>
          <a:ln w="9525">
            <a:noFill/>
            <a:miter lim="800000"/>
            <a:headEnd/>
            <a:tailEnd/>
          </a:ln>
        </p:spPr>
      </p:pic>
      <p:sp>
        <p:nvSpPr>
          <p:cNvPr id="90115" name="Title 4"/>
          <p:cNvSpPr>
            <a:spLocks noGrp="1"/>
          </p:cNvSpPr>
          <p:nvPr>
            <p:ph type="title"/>
          </p:nvPr>
        </p:nvSpPr>
        <p:spPr>
          <a:xfrm>
            <a:off x="381000" y="76200"/>
            <a:ext cx="3505200" cy="1143000"/>
          </a:xfrm>
        </p:spPr>
        <p:txBody>
          <a:bodyPr/>
          <a:lstStyle/>
          <a:p>
            <a:pPr eaLnBrk="1" hangingPunct="1"/>
            <a:r>
              <a:rPr lang="en-US" dirty="0" smtClean="0">
                <a:latin typeface="Arial" charset="0"/>
                <a:cs typeface="Arial" charset="0"/>
              </a:rPr>
              <a:t>Liver Injuries </a:t>
            </a:r>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ChangeArrowheads="1"/>
          </p:cNvSpPr>
          <p:nvPr>
            <p:ph type="title"/>
          </p:nvPr>
        </p:nvSpPr>
        <p:spPr>
          <a:xfrm>
            <a:off x="914400" y="76200"/>
            <a:ext cx="7315200" cy="1162050"/>
          </a:xfrm>
        </p:spPr>
        <p:txBody>
          <a:bodyPr/>
          <a:lstStyle/>
          <a:p>
            <a:pPr algn="ctr" eaLnBrk="1" hangingPunct="1"/>
            <a:r>
              <a:rPr lang="en-US" sz="3600" dirty="0" smtClean="0">
                <a:latin typeface="Arial" charset="0"/>
                <a:cs typeface="Arial" charset="0"/>
              </a:rPr>
              <a:t>Liver</a:t>
            </a:r>
            <a:r>
              <a:rPr lang="en-US" sz="3200" dirty="0" smtClean="0">
                <a:latin typeface="Arial" charset="0"/>
                <a:cs typeface="Arial" charset="0"/>
              </a:rPr>
              <a:t> </a:t>
            </a:r>
            <a:r>
              <a:rPr lang="en-US" sz="3600" dirty="0" smtClean="0">
                <a:latin typeface="Arial" charset="0"/>
                <a:cs typeface="Arial" charset="0"/>
              </a:rPr>
              <a:t>Functions</a:t>
            </a:r>
            <a:r>
              <a:rPr lang="en-US" dirty="0" smtClean="0">
                <a:latin typeface="Arial" charset="0"/>
                <a:cs typeface="Arial" charset="0"/>
              </a:rPr>
              <a:t/>
            </a:r>
            <a:br>
              <a:rPr lang="en-US" dirty="0" smtClean="0">
                <a:latin typeface="Arial" charset="0"/>
                <a:cs typeface="Arial" charset="0"/>
              </a:rPr>
            </a:br>
            <a:endParaRPr lang="en-US" dirty="0" smtClean="0">
              <a:latin typeface="Arial" charset="0"/>
              <a:cs typeface="Arial" charset="0"/>
            </a:endParaRPr>
          </a:p>
        </p:txBody>
      </p:sp>
      <p:sp>
        <p:nvSpPr>
          <p:cNvPr id="260099" name="Rectangle 3"/>
          <p:cNvSpPr>
            <a:spLocks noGrp="1" noChangeArrowheads="1"/>
          </p:cNvSpPr>
          <p:nvPr>
            <p:ph type="body" sz="half" idx="2"/>
          </p:nvPr>
        </p:nvSpPr>
        <p:spPr>
          <a:xfrm>
            <a:off x="381000" y="1219200"/>
            <a:ext cx="3429000" cy="5334000"/>
          </a:xfrm>
        </p:spPr>
        <p:txBody>
          <a:bodyPr rtlCol="0">
            <a:normAutofit/>
          </a:bodyPr>
          <a:lstStyle/>
          <a:p>
            <a:pPr eaLnBrk="1" fontAlgn="auto" hangingPunct="1">
              <a:spcAft>
                <a:spcPts val="0"/>
              </a:spcAft>
              <a:buFont typeface="Arial" pitchFamily="34" charset="0"/>
              <a:buNone/>
              <a:defRPr/>
            </a:pPr>
            <a:endParaRPr lang="en-US" sz="900" dirty="0"/>
          </a:p>
          <a:p>
            <a:pPr marL="457200" indent="-457200" eaLnBrk="1" fontAlgn="auto" hangingPunct="1">
              <a:spcAft>
                <a:spcPts val="0"/>
              </a:spcAft>
              <a:buFont typeface="Arial" pitchFamily="34" charset="0"/>
              <a:buChar char="•"/>
              <a:defRPr/>
            </a:pPr>
            <a:r>
              <a:rPr lang="en-US" sz="2800" dirty="0"/>
              <a:t>Detoxification</a:t>
            </a:r>
          </a:p>
          <a:p>
            <a:pPr marL="457200" indent="-457200" eaLnBrk="1" fontAlgn="auto" hangingPunct="1">
              <a:spcAft>
                <a:spcPts val="0"/>
              </a:spcAft>
              <a:buFont typeface="Arial" pitchFamily="34" charset="0"/>
              <a:buChar char="•"/>
              <a:defRPr/>
            </a:pPr>
            <a:r>
              <a:rPr lang="en-US" sz="2800" dirty="0"/>
              <a:t>Synthesis of plasma proteins</a:t>
            </a:r>
          </a:p>
          <a:p>
            <a:pPr marL="457200" indent="-457200" eaLnBrk="1" fontAlgn="auto" hangingPunct="1">
              <a:spcAft>
                <a:spcPts val="0"/>
              </a:spcAft>
              <a:buFont typeface="Arial" pitchFamily="34" charset="0"/>
              <a:buChar char="•"/>
              <a:defRPr/>
            </a:pPr>
            <a:r>
              <a:rPr lang="en-US" sz="2800" dirty="0"/>
              <a:t>Storage of iron and vitamins</a:t>
            </a:r>
          </a:p>
          <a:p>
            <a:pPr marL="457200" indent="-457200" eaLnBrk="1" fontAlgn="auto" hangingPunct="1">
              <a:spcAft>
                <a:spcPts val="0"/>
              </a:spcAft>
              <a:buFont typeface="Arial" pitchFamily="34" charset="0"/>
              <a:buChar char="•"/>
              <a:defRPr/>
            </a:pPr>
            <a:r>
              <a:rPr lang="en-US" sz="2800" dirty="0"/>
              <a:t>Metabolism of </a:t>
            </a:r>
            <a:r>
              <a:rPr lang="en-US" sz="2800" dirty="0" smtClean="0"/>
              <a:t>carbohydrates, protein, and fats</a:t>
            </a:r>
            <a:endParaRPr lang="en-US" sz="2800" dirty="0"/>
          </a:p>
          <a:p>
            <a:pPr marL="457200" indent="-457200" eaLnBrk="1" fontAlgn="auto" hangingPunct="1">
              <a:spcAft>
                <a:spcPts val="0"/>
              </a:spcAft>
              <a:buFont typeface="Arial" pitchFamily="34" charset="0"/>
              <a:buChar char="•"/>
              <a:defRPr/>
            </a:pPr>
            <a:r>
              <a:rPr lang="en-US" sz="2800" dirty="0"/>
              <a:t>Phagocytization of bacteria</a:t>
            </a:r>
          </a:p>
        </p:txBody>
      </p:sp>
      <p:pic>
        <p:nvPicPr>
          <p:cNvPr id="178177" name="Picture 1" descr="C:\Users\Pat\AppData\Local\Microsoft\Windows\Temporary Internet Files\Low\Content.IE5\HJZ97HWQ\shutterstock_100850938[1].jpg"/>
          <p:cNvPicPr>
            <a:picLocks noChangeAspect="1" noChangeArrowheads="1"/>
          </p:cNvPicPr>
          <p:nvPr/>
        </p:nvPicPr>
        <p:blipFill>
          <a:blip r:embed="rId3" cstate="print"/>
          <a:srcRect/>
          <a:stretch>
            <a:fillRect/>
          </a:stretch>
        </p:blipFill>
        <p:spPr bwMode="auto">
          <a:xfrm>
            <a:off x="3823855" y="1828800"/>
            <a:ext cx="5029200" cy="3143250"/>
          </a:xfrm>
          <a:prstGeom prst="rect">
            <a:avLst/>
          </a:prstGeom>
          <a:noFill/>
        </p:spPr>
      </p:pic>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ChangeArrowheads="1"/>
          </p:cNvSpPr>
          <p:nvPr>
            <p:ph type="title"/>
          </p:nvPr>
        </p:nvSpPr>
        <p:spPr>
          <a:xfrm>
            <a:off x="457200" y="44450"/>
            <a:ext cx="8001000" cy="946150"/>
          </a:xfrm>
        </p:spPr>
        <p:txBody>
          <a:bodyPr/>
          <a:lstStyle/>
          <a:p>
            <a:pPr algn="ctr" eaLnBrk="1" hangingPunct="1"/>
            <a:r>
              <a:rPr lang="en-US" sz="3600" dirty="0" smtClean="0">
                <a:latin typeface="Arial" charset="0"/>
                <a:cs typeface="Arial" charset="0"/>
              </a:rPr>
              <a:t>Liver Injury</a:t>
            </a:r>
          </a:p>
        </p:txBody>
      </p:sp>
      <p:pic>
        <p:nvPicPr>
          <p:cNvPr id="94211" name="Picture 9" descr="P0003678"/>
          <p:cNvPicPr>
            <a:picLocks noGrp="1" noChangeAspect="1" noChangeArrowheads="1"/>
          </p:cNvPicPr>
          <p:nvPr>
            <p:ph idx="1"/>
          </p:nvPr>
        </p:nvPicPr>
        <p:blipFill>
          <a:blip r:embed="rId3" cstate="print"/>
          <a:stretch>
            <a:fillRect/>
          </a:stretch>
        </p:blipFill>
        <p:spPr>
          <a:xfrm>
            <a:off x="457200" y="1905000"/>
            <a:ext cx="4193771" cy="3429000"/>
          </a:xfrm>
          <a:noFill/>
          <a:ln w="22225">
            <a:solidFill>
              <a:schemeClr val="tx1"/>
            </a:solidFill>
          </a:ln>
        </p:spPr>
      </p:pic>
      <p:sp>
        <p:nvSpPr>
          <p:cNvPr id="281603" name="Rectangle 3"/>
          <p:cNvSpPr>
            <a:spLocks noGrp="1" noChangeArrowheads="1"/>
          </p:cNvSpPr>
          <p:nvPr>
            <p:ph type="body" sz="half" idx="2"/>
          </p:nvPr>
        </p:nvSpPr>
        <p:spPr>
          <a:xfrm>
            <a:off x="5029200" y="1447800"/>
            <a:ext cx="3962400" cy="4691063"/>
          </a:xfrm>
        </p:spPr>
        <p:txBody>
          <a:bodyPr rtlCol="0">
            <a:noAutofit/>
          </a:bodyPr>
          <a:lstStyle/>
          <a:p>
            <a:pPr eaLnBrk="1" fontAlgn="auto" hangingPunct="1">
              <a:spcAft>
                <a:spcPts val="0"/>
              </a:spcAft>
              <a:buFont typeface="Arial" pitchFamily="34" charset="0"/>
              <a:buNone/>
              <a:defRPr/>
            </a:pPr>
            <a:r>
              <a:rPr lang="en-US" sz="3200" dirty="0"/>
              <a:t>Incidence</a:t>
            </a:r>
          </a:p>
          <a:p>
            <a:pPr marL="457200" indent="-457200" eaLnBrk="1" fontAlgn="auto" hangingPunct="1">
              <a:spcAft>
                <a:spcPts val="0"/>
              </a:spcAft>
              <a:buFont typeface="Arial" pitchFamily="34" charset="0"/>
              <a:buChar char="•"/>
              <a:defRPr/>
            </a:pPr>
            <a:r>
              <a:rPr lang="en-US" sz="2800" dirty="0" smtClean="0"/>
              <a:t>Commonly </a:t>
            </a:r>
            <a:r>
              <a:rPr lang="en-US" sz="2800" dirty="0"/>
              <a:t>injured </a:t>
            </a:r>
            <a:r>
              <a:rPr lang="en-US" sz="2800" dirty="0" smtClean="0"/>
              <a:t>organ</a:t>
            </a:r>
            <a:endParaRPr lang="en-US" sz="2800" dirty="0"/>
          </a:p>
          <a:p>
            <a:pPr marL="457200" indent="-457200" eaLnBrk="1" fontAlgn="auto" hangingPunct="1">
              <a:spcAft>
                <a:spcPts val="0"/>
              </a:spcAft>
              <a:buFont typeface="Arial" pitchFamily="34" charset="0"/>
              <a:buChar char="•"/>
              <a:defRPr/>
            </a:pPr>
            <a:r>
              <a:rPr lang="en-US" sz="2800" dirty="0"/>
              <a:t>MVC most common cause</a:t>
            </a:r>
          </a:p>
          <a:p>
            <a:pPr marL="457200" indent="-457200" eaLnBrk="1" fontAlgn="auto" hangingPunct="1">
              <a:spcAft>
                <a:spcPts val="0"/>
              </a:spcAft>
              <a:buFont typeface="Arial" pitchFamily="34" charset="0"/>
              <a:buChar char="•"/>
              <a:defRPr/>
            </a:pPr>
            <a:r>
              <a:rPr lang="en-US" sz="2800" dirty="0"/>
              <a:t>Mortality 10% to 15%</a:t>
            </a:r>
          </a:p>
          <a:p>
            <a:pPr eaLnBrk="1" fontAlgn="auto" hangingPunct="1">
              <a:spcAft>
                <a:spcPts val="0"/>
              </a:spcAft>
              <a:buFont typeface="Arial" pitchFamily="34" charset="0"/>
              <a:buNone/>
              <a:defRPr/>
            </a:pPr>
            <a:endParaRPr lang="en-US" sz="2800" dirty="0"/>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p:cNvSpPr>
            <a:spLocks noGrp="1" noChangeArrowheads="1"/>
          </p:cNvSpPr>
          <p:nvPr>
            <p:ph type="title"/>
          </p:nvPr>
        </p:nvSpPr>
        <p:spPr/>
        <p:txBody>
          <a:bodyPr/>
          <a:lstStyle/>
          <a:p>
            <a:pPr eaLnBrk="1" hangingPunct="1"/>
            <a:r>
              <a:rPr lang="en-US" dirty="0" smtClean="0">
                <a:latin typeface="Arial" charset="0"/>
                <a:cs typeface="Arial" charset="0"/>
              </a:rPr>
              <a:t>Liver Injury</a:t>
            </a:r>
          </a:p>
        </p:txBody>
      </p:sp>
      <p:sp>
        <p:nvSpPr>
          <p:cNvPr id="56323" name="Rectangle 3"/>
          <p:cNvSpPr>
            <a:spLocks noGrp="1" noChangeArrowheads="1"/>
          </p:cNvSpPr>
          <p:nvPr>
            <p:ph sz="half" idx="1"/>
          </p:nvPr>
        </p:nvSpPr>
        <p:spPr>
          <a:xfrm>
            <a:off x="457200" y="1493837"/>
            <a:ext cx="4038600" cy="4754563"/>
          </a:xfrm>
        </p:spPr>
        <p:txBody>
          <a:bodyPr/>
          <a:lstStyle/>
          <a:p>
            <a:pPr marL="0" indent="0" eaLnBrk="1" hangingPunct="1">
              <a:buFont typeface="Arial" pitchFamily="34" charset="0"/>
              <a:buNone/>
              <a:defRPr/>
            </a:pPr>
            <a:r>
              <a:rPr lang="en-US" sz="3200" dirty="0" smtClean="0"/>
              <a:t>Assessment</a:t>
            </a:r>
          </a:p>
          <a:p>
            <a:pPr eaLnBrk="1" hangingPunct="1">
              <a:buFont typeface="Arial" pitchFamily="34" charset="0"/>
              <a:buChar char="•"/>
              <a:defRPr/>
            </a:pPr>
            <a:r>
              <a:rPr lang="en-US" dirty="0" smtClean="0"/>
              <a:t>Suspect in any patient with blunt injury to right side</a:t>
            </a:r>
          </a:p>
          <a:p>
            <a:pPr eaLnBrk="1" hangingPunct="1">
              <a:buFont typeface="Arial" pitchFamily="34" charset="0"/>
              <a:buChar char="•"/>
              <a:defRPr/>
            </a:pPr>
            <a:r>
              <a:rPr lang="en-US" dirty="0" smtClean="0"/>
              <a:t>Penetrating trauma produces a range of injuries </a:t>
            </a:r>
          </a:p>
          <a:p>
            <a:pPr eaLnBrk="1" hangingPunct="1">
              <a:buFont typeface="Arial" pitchFamily="34" charset="0"/>
              <a:buChar char="•"/>
              <a:defRPr/>
            </a:pPr>
            <a:r>
              <a:rPr lang="en-US" dirty="0" smtClean="0"/>
              <a:t>FAST, CT scan</a:t>
            </a:r>
          </a:p>
          <a:p>
            <a:pPr eaLnBrk="1" hangingPunct="1">
              <a:buFont typeface="Arial" pitchFamily="34" charset="0"/>
              <a:buChar char="•"/>
              <a:defRPr/>
            </a:pPr>
            <a:r>
              <a:rPr lang="en-US" dirty="0" smtClean="0"/>
              <a:t>Grading system</a:t>
            </a:r>
          </a:p>
        </p:txBody>
      </p:sp>
      <p:pic>
        <p:nvPicPr>
          <p:cNvPr id="95236" name="Picture 8" descr="blunt liver injury"/>
          <p:cNvPicPr>
            <a:picLocks noGrp="1" noChangeAspect="1" noChangeArrowheads="1"/>
          </p:cNvPicPr>
          <p:nvPr>
            <p:ph sz="half" idx="2"/>
          </p:nvPr>
        </p:nvPicPr>
        <p:blipFill>
          <a:blip r:embed="rId3" cstate="print"/>
          <a:srcRect/>
          <a:stretch>
            <a:fillRect/>
          </a:stretch>
        </p:blipFill>
        <p:spPr>
          <a:xfrm>
            <a:off x="4648200" y="2057400"/>
            <a:ext cx="4378380" cy="3048000"/>
          </a:xfrm>
          <a:noFill/>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156358" y="0"/>
            <a:ext cx="8991600" cy="1143000"/>
          </a:xfrm>
        </p:spPr>
        <p:txBody>
          <a:bodyPr/>
          <a:lstStyle/>
          <a:p>
            <a:pPr eaLnBrk="1" hangingPunct="1"/>
            <a:r>
              <a:rPr lang="en-US" dirty="0" smtClean="0">
                <a:latin typeface="Arial" charset="0"/>
                <a:cs typeface="Arial" charset="0"/>
              </a:rPr>
              <a:t>Anatomy</a:t>
            </a:r>
            <a:r>
              <a:rPr lang="en-US" sz="4000" dirty="0" smtClean="0">
                <a:latin typeface="Arial" charset="0"/>
                <a:cs typeface="Arial" charset="0"/>
              </a:rPr>
              <a:t> and Physiology</a:t>
            </a:r>
          </a:p>
        </p:txBody>
      </p:sp>
      <p:pic>
        <p:nvPicPr>
          <p:cNvPr id="10243" name="ClipArt Placeholder 3"/>
          <p:cNvPicPr>
            <a:picLocks noGrp="1" noChangeAspect="1"/>
          </p:cNvPicPr>
          <p:nvPr>
            <p:ph idx="1"/>
          </p:nvPr>
        </p:nvPicPr>
        <p:blipFill>
          <a:blip r:embed="rId3" cstate="print"/>
          <a:stretch>
            <a:fillRect/>
          </a:stretch>
        </p:blipFill>
        <p:spPr>
          <a:xfrm>
            <a:off x="2371399" y="1905000"/>
            <a:ext cx="4553601" cy="4114800"/>
          </a:xfrm>
        </p:spPr>
      </p:pic>
      <p:grpSp>
        <p:nvGrpSpPr>
          <p:cNvPr id="2" name="Group 1"/>
          <p:cNvGrpSpPr/>
          <p:nvPr/>
        </p:nvGrpSpPr>
        <p:grpSpPr>
          <a:xfrm>
            <a:off x="304800" y="1305214"/>
            <a:ext cx="8186738" cy="5301961"/>
            <a:chOff x="304800" y="1305214"/>
            <a:chExt cx="8186738" cy="5301961"/>
          </a:xfrm>
        </p:grpSpPr>
        <p:cxnSp>
          <p:nvCxnSpPr>
            <p:cNvPr id="6" name="Straight Connector 5"/>
            <p:cNvCxnSpPr/>
            <p:nvPr/>
          </p:nvCxnSpPr>
          <p:spPr>
            <a:xfrm>
              <a:off x="3667125" y="1752600"/>
              <a:ext cx="2133600" cy="0"/>
            </a:xfrm>
            <a:prstGeom prst="line">
              <a:avLst/>
            </a:prstGeom>
            <a:ln w="50800"/>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V="1">
              <a:off x="3733800" y="6227763"/>
              <a:ext cx="1981200" cy="9525"/>
            </a:xfrm>
            <a:prstGeom prst="line">
              <a:avLst/>
            </a:prstGeom>
            <a:ln w="50800"/>
          </p:spPr>
          <p:style>
            <a:lnRef idx="1">
              <a:schemeClr val="accent1"/>
            </a:lnRef>
            <a:fillRef idx="0">
              <a:schemeClr val="accent1"/>
            </a:fillRef>
            <a:effectRef idx="0">
              <a:schemeClr val="accent1"/>
            </a:effectRef>
            <a:fontRef idx="minor">
              <a:schemeClr val="tx1"/>
            </a:fontRef>
          </p:style>
        </p:cxnSp>
        <p:sp>
          <p:nvSpPr>
            <p:cNvPr id="10246" name="TextBox 9"/>
            <p:cNvSpPr txBox="1">
              <a:spLocks noChangeArrowheads="1"/>
            </p:cNvSpPr>
            <p:nvPr/>
          </p:nvSpPr>
          <p:spPr bwMode="auto">
            <a:xfrm>
              <a:off x="304800" y="3410743"/>
              <a:ext cx="1752600" cy="646113"/>
            </a:xfrm>
            <a:prstGeom prst="rect">
              <a:avLst/>
            </a:prstGeom>
            <a:noFill/>
            <a:ln w="9525">
              <a:noFill/>
              <a:miter lim="800000"/>
              <a:headEnd/>
              <a:tailEnd/>
            </a:ln>
          </p:spPr>
          <p:txBody>
            <a:bodyPr>
              <a:spAutoFit/>
            </a:bodyPr>
            <a:lstStyle/>
            <a:p>
              <a:r>
                <a:rPr lang="en-US" dirty="0">
                  <a:latin typeface="Arial" pitchFamily="34" charset="0"/>
                  <a:cs typeface="Arial" pitchFamily="34" charset="0"/>
                </a:rPr>
                <a:t>Abdominal and </a:t>
              </a:r>
              <a:r>
                <a:rPr lang="en-US" dirty="0" smtClean="0">
                  <a:latin typeface="Arial" pitchFamily="34" charset="0"/>
                  <a:cs typeface="Arial" pitchFamily="34" charset="0"/>
                </a:rPr>
                <a:t>Iliac Muscles</a:t>
              </a:r>
              <a:endParaRPr lang="en-US" dirty="0">
                <a:latin typeface="Arial" pitchFamily="34" charset="0"/>
                <a:cs typeface="Arial" pitchFamily="34" charset="0"/>
              </a:endParaRPr>
            </a:p>
          </p:txBody>
        </p:sp>
        <p:sp>
          <p:nvSpPr>
            <p:cNvPr id="10247" name="TextBox 11"/>
            <p:cNvSpPr txBox="1">
              <a:spLocks noChangeArrowheads="1"/>
            </p:cNvSpPr>
            <p:nvPr/>
          </p:nvSpPr>
          <p:spPr bwMode="auto">
            <a:xfrm>
              <a:off x="4267200" y="6237288"/>
              <a:ext cx="933450" cy="369887"/>
            </a:xfrm>
            <a:prstGeom prst="rect">
              <a:avLst/>
            </a:prstGeom>
            <a:noFill/>
            <a:ln w="9525">
              <a:noFill/>
              <a:miter lim="800000"/>
              <a:headEnd/>
              <a:tailEnd/>
            </a:ln>
          </p:spPr>
          <p:txBody>
            <a:bodyPr>
              <a:spAutoFit/>
            </a:bodyPr>
            <a:lstStyle/>
            <a:p>
              <a:pPr algn="ctr"/>
              <a:r>
                <a:rPr lang="en-US" dirty="0">
                  <a:latin typeface="Arial" pitchFamily="34" charset="0"/>
                  <a:cs typeface="Arial" pitchFamily="34" charset="0"/>
                </a:rPr>
                <a:t>Pelvis</a:t>
              </a:r>
            </a:p>
          </p:txBody>
        </p:sp>
        <p:cxnSp>
          <p:nvCxnSpPr>
            <p:cNvPr id="16" name="Straight Connector 15"/>
            <p:cNvCxnSpPr/>
            <p:nvPr/>
          </p:nvCxnSpPr>
          <p:spPr>
            <a:xfrm flipV="1">
              <a:off x="7086600" y="2362200"/>
              <a:ext cx="0" cy="2743200"/>
            </a:xfrm>
            <a:prstGeom prst="line">
              <a:avLst/>
            </a:prstGeom>
            <a:ln w="50800"/>
          </p:spPr>
          <p:style>
            <a:lnRef idx="1">
              <a:schemeClr val="accent1"/>
            </a:lnRef>
            <a:fillRef idx="0">
              <a:schemeClr val="accent1"/>
            </a:fillRef>
            <a:effectRef idx="0">
              <a:schemeClr val="accent1"/>
            </a:effectRef>
            <a:fontRef idx="minor">
              <a:schemeClr val="tx1"/>
            </a:fontRef>
          </p:style>
        </p:cxnSp>
        <p:sp>
          <p:nvSpPr>
            <p:cNvPr id="10249" name="TextBox 21"/>
            <p:cNvSpPr txBox="1">
              <a:spLocks noChangeArrowheads="1"/>
            </p:cNvSpPr>
            <p:nvPr/>
          </p:nvSpPr>
          <p:spPr bwMode="auto">
            <a:xfrm>
              <a:off x="7307263" y="3410742"/>
              <a:ext cx="1184275" cy="646113"/>
            </a:xfrm>
            <a:prstGeom prst="rect">
              <a:avLst/>
            </a:prstGeom>
            <a:noFill/>
            <a:ln w="9525">
              <a:noFill/>
              <a:miter lim="800000"/>
              <a:headEnd/>
              <a:tailEnd/>
            </a:ln>
          </p:spPr>
          <p:txBody>
            <a:bodyPr>
              <a:spAutoFit/>
            </a:bodyPr>
            <a:lstStyle/>
            <a:p>
              <a:r>
                <a:rPr lang="en-US" dirty="0">
                  <a:latin typeface="Arial" pitchFamily="34" charset="0"/>
                  <a:cs typeface="Arial" pitchFamily="34" charset="0"/>
                </a:rPr>
                <a:t>Vertebral  Column</a:t>
              </a:r>
            </a:p>
          </p:txBody>
        </p:sp>
        <p:sp>
          <p:nvSpPr>
            <p:cNvPr id="10250" name="TextBox 22"/>
            <p:cNvSpPr txBox="1">
              <a:spLocks noChangeArrowheads="1"/>
            </p:cNvSpPr>
            <p:nvPr/>
          </p:nvSpPr>
          <p:spPr bwMode="auto">
            <a:xfrm>
              <a:off x="3971925" y="1305214"/>
              <a:ext cx="1514475" cy="369332"/>
            </a:xfrm>
            <a:prstGeom prst="rect">
              <a:avLst/>
            </a:prstGeom>
            <a:noFill/>
            <a:ln w="9525">
              <a:noFill/>
              <a:miter lim="800000"/>
              <a:headEnd/>
              <a:tailEnd/>
            </a:ln>
          </p:spPr>
          <p:txBody>
            <a:bodyPr wrap="square">
              <a:spAutoFit/>
            </a:bodyPr>
            <a:lstStyle/>
            <a:p>
              <a:pPr algn="ctr"/>
              <a:r>
                <a:rPr lang="en-US" dirty="0">
                  <a:latin typeface="Arial" pitchFamily="34" charset="0"/>
                  <a:cs typeface="Arial" pitchFamily="34" charset="0"/>
                </a:rPr>
                <a:t>Diaphragm</a:t>
              </a:r>
            </a:p>
          </p:txBody>
        </p:sp>
        <p:cxnSp>
          <p:nvCxnSpPr>
            <p:cNvPr id="24" name="Straight Connector 23"/>
            <p:cNvCxnSpPr/>
            <p:nvPr/>
          </p:nvCxnSpPr>
          <p:spPr>
            <a:xfrm flipV="1">
              <a:off x="2181225" y="2362200"/>
              <a:ext cx="0" cy="2743200"/>
            </a:xfrm>
            <a:prstGeom prst="line">
              <a:avLst/>
            </a:prstGeom>
            <a:ln w="50800"/>
          </p:spPr>
          <p:style>
            <a:lnRef idx="1">
              <a:schemeClr val="accent1"/>
            </a:lnRef>
            <a:fillRef idx="0">
              <a:schemeClr val="accent1"/>
            </a:fillRef>
            <a:effectRef idx="0">
              <a:schemeClr val="accent1"/>
            </a:effectRef>
            <a:fontRef idx="minor">
              <a:schemeClr val="tx1"/>
            </a:fontRef>
          </p:style>
        </p:cxnSp>
      </p:gr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Grp="1" noChangeArrowheads="1"/>
          </p:cNvSpPr>
          <p:nvPr>
            <p:ph type="title"/>
          </p:nvPr>
        </p:nvSpPr>
        <p:spPr/>
        <p:txBody>
          <a:bodyPr/>
          <a:lstStyle/>
          <a:p>
            <a:pPr eaLnBrk="1" hangingPunct="1"/>
            <a:r>
              <a:rPr lang="en-US" dirty="0" smtClean="0">
                <a:latin typeface="Arial" charset="0"/>
                <a:cs typeface="Arial" charset="0"/>
              </a:rPr>
              <a:t>Liver Injury</a:t>
            </a:r>
          </a:p>
        </p:txBody>
      </p:sp>
      <p:sp>
        <p:nvSpPr>
          <p:cNvPr id="96259" name="Rectangle 3"/>
          <p:cNvSpPr>
            <a:spLocks noGrp="1" noChangeArrowheads="1"/>
          </p:cNvSpPr>
          <p:nvPr>
            <p:ph idx="1"/>
          </p:nvPr>
        </p:nvSpPr>
        <p:spPr/>
        <p:txBody>
          <a:bodyPr/>
          <a:lstStyle/>
          <a:p>
            <a:pPr eaLnBrk="1" hangingPunct="1">
              <a:buFont typeface="Arial" charset="0"/>
              <a:buNone/>
            </a:pPr>
            <a:r>
              <a:rPr lang="en-US" dirty="0" smtClean="0">
                <a:latin typeface="Arial" charset="0"/>
                <a:cs typeface="Arial" charset="0"/>
              </a:rPr>
              <a:t>Management</a:t>
            </a:r>
          </a:p>
          <a:p>
            <a:pPr eaLnBrk="1" hangingPunct="1"/>
            <a:r>
              <a:rPr lang="en-US" sz="2800" dirty="0" smtClean="0">
                <a:latin typeface="Arial" charset="0"/>
                <a:cs typeface="Arial" charset="0"/>
              </a:rPr>
              <a:t>Nonoperative management in select patients</a:t>
            </a:r>
            <a:endParaRPr lang="en-US" sz="1100" dirty="0" smtClean="0">
              <a:latin typeface="Arial" charset="0"/>
              <a:cs typeface="Arial" charset="0"/>
            </a:endParaRPr>
          </a:p>
          <a:p>
            <a:pPr eaLnBrk="1" hangingPunct="1"/>
            <a:r>
              <a:rPr lang="en-US" sz="2800" dirty="0" smtClean="0">
                <a:latin typeface="Arial" charset="0"/>
                <a:cs typeface="Arial" charset="0"/>
              </a:rPr>
              <a:t>OR for complex lacerations; arterial blush</a:t>
            </a:r>
          </a:p>
          <a:p>
            <a:pPr eaLnBrk="1" hangingPunct="1"/>
            <a:r>
              <a:rPr lang="en-US" sz="2800" dirty="0" smtClean="0">
                <a:latin typeface="Arial" charset="0"/>
                <a:cs typeface="Arial" charset="0"/>
              </a:rPr>
              <a:t>Angioembolization</a:t>
            </a:r>
            <a:endParaRPr lang="en-US" sz="1100" dirty="0" smtClean="0">
              <a:latin typeface="Arial" charset="0"/>
              <a:cs typeface="Arial" charset="0"/>
            </a:endParaRPr>
          </a:p>
          <a:p>
            <a:pPr eaLnBrk="1" hangingPunct="1"/>
            <a:r>
              <a:rPr lang="en-US" sz="2800" dirty="0" smtClean="0">
                <a:latin typeface="Arial" charset="0"/>
                <a:cs typeface="Arial" charset="0"/>
              </a:rPr>
              <a:t>Aggressive intraoperative resuscitation</a:t>
            </a:r>
            <a:endParaRPr lang="en-US" sz="1100" dirty="0" smtClean="0">
              <a:latin typeface="Arial" charset="0"/>
              <a:cs typeface="Arial" charset="0"/>
            </a:endParaRPr>
          </a:p>
          <a:p>
            <a:pPr eaLnBrk="1" hangingPunct="1"/>
            <a:r>
              <a:rPr lang="en-US" sz="2800" dirty="0" smtClean="0">
                <a:latin typeface="Arial" charset="0"/>
                <a:cs typeface="Arial" charset="0"/>
              </a:rPr>
              <a:t>Possible damage control</a:t>
            </a:r>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2" name="Picture 2" descr="liver003injury"/>
          <p:cNvPicPr>
            <a:picLocks noChangeAspect="1" noChangeArrowheads="1"/>
          </p:cNvPicPr>
          <p:nvPr/>
        </p:nvPicPr>
        <p:blipFill>
          <a:blip r:embed="rId3" cstate="print">
            <a:lum bright="9000"/>
          </a:blip>
          <a:srcRect l="8997" t="8112" r="2768" b="3041"/>
          <a:stretch>
            <a:fillRect/>
          </a:stretch>
        </p:blipFill>
        <p:spPr bwMode="auto">
          <a:xfrm>
            <a:off x="0" y="0"/>
            <a:ext cx="9144000" cy="6858000"/>
          </a:xfrm>
          <a:prstGeom prst="rect">
            <a:avLst/>
          </a:prstGeom>
          <a:noFill/>
          <a:ln w="50800">
            <a:solidFill>
              <a:schemeClr val="bg2"/>
            </a:solidFill>
            <a:miter lim="800000"/>
            <a:headEnd/>
            <a:tailEnd/>
          </a:ln>
        </p:spPr>
      </p:pic>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Grp="1" noChangeArrowheads="1"/>
          </p:cNvSpPr>
          <p:nvPr>
            <p:ph type="title"/>
          </p:nvPr>
        </p:nvSpPr>
        <p:spPr/>
        <p:txBody>
          <a:bodyPr/>
          <a:lstStyle/>
          <a:p>
            <a:pPr eaLnBrk="1" hangingPunct="1"/>
            <a:r>
              <a:rPr lang="en-US" dirty="0" smtClean="0">
                <a:latin typeface="Arial" charset="0"/>
                <a:cs typeface="Arial" charset="0"/>
              </a:rPr>
              <a:t>Liver Injury</a:t>
            </a:r>
          </a:p>
        </p:txBody>
      </p:sp>
      <p:sp>
        <p:nvSpPr>
          <p:cNvPr id="58371" name="Rectangle 3"/>
          <p:cNvSpPr>
            <a:spLocks noGrp="1" noChangeArrowheads="1"/>
          </p:cNvSpPr>
          <p:nvPr>
            <p:ph idx="1"/>
          </p:nvPr>
        </p:nvSpPr>
        <p:spPr>
          <a:xfrm>
            <a:off x="457200" y="1447800"/>
            <a:ext cx="8229600" cy="4525963"/>
          </a:xfrm>
        </p:spPr>
        <p:txBody>
          <a:bodyPr/>
          <a:lstStyle/>
          <a:p>
            <a:pPr marL="0" indent="0" eaLnBrk="1" hangingPunct="1">
              <a:buFont typeface="Arial" pitchFamily="34" charset="0"/>
              <a:buNone/>
              <a:defRPr/>
            </a:pPr>
            <a:r>
              <a:rPr lang="en-US" dirty="0" smtClean="0"/>
              <a:t>Observe for complications</a:t>
            </a:r>
          </a:p>
          <a:p>
            <a:pPr lvl="1" eaLnBrk="1" hangingPunct="1">
              <a:buFont typeface="Arial" pitchFamily="34" charset="0"/>
              <a:buChar char="–"/>
              <a:defRPr/>
            </a:pPr>
            <a:r>
              <a:rPr lang="en-US" dirty="0" smtClean="0"/>
              <a:t>Recurrent bleeding</a:t>
            </a:r>
          </a:p>
          <a:p>
            <a:pPr lvl="1" eaLnBrk="1" hangingPunct="1">
              <a:buFont typeface="Arial" pitchFamily="34" charset="0"/>
              <a:buChar char="–"/>
              <a:defRPr/>
            </a:pPr>
            <a:r>
              <a:rPr lang="en-US" dirty="0" smtClean="0"/>
              <a:t>Hemobilia</a:t>
            </a:r>
          </a:p>
          <a:p>
            <a:pPr lvl="1" eaLnBrk="1" hangingPunct="1">
              <a:buFont typeface="Arial" pitchFamily="34" charset="0"/>
              <a:buChar char="–"/>
              <a:defRPr/>
            </a:pPr>
            <a:r>
              <a:rPr lang="en-US" dirty="0" smtClean="0"/>
              <a:t>Abscess</a:t>
            </a:r>
          </a:p>
          <a:p>
            <a:pPr lvl="1" eaLnBrk="1" hangingPunct="1">
              <a:buFontTx/>
              <a:buChar char="•"/>
              <a:defRPr/>
            </a:pPr>
            <a:r>
              <a:rPr lang="en-US" dirty="0" smtClean="0"/>
              <a:t>Biliary fistula</a:t>
            </a:r>
          </a:p>
          <a:p>
            <a:pPr lvl="1" eaLnBrk="1" hangingPunct="1">
              <a:buFontTx/>
              <a:buChar char="•"/>
              <a:defRPr/>
            </a:pPr>
            <a:r>
              <a:rPr lang="en-US" dirty="0" smtClean="0"/>
              <a:t>Arterial-portal venous fistula</a:t>
            </a:r>
          </a:p>
          <a:p>
            <a:pPr lvl="1" eaLnBrk="1" hangingPunct="1">
              <a:buFontTx/>
              <a:buChar char="•"/>
              <a:defRPr/>
            </a:pPr>
            <a:r>
              <a:rPr lang="en-US" dirty="0" smtClean="0"/>
              <a:t>Sepsis</a:t>
            </a:r>
          </a:p>
          <a:p>
            <a:pPr lvl="1" eaLnBrk="1" hangingPunct="1">
              <a:buFontTx/>
              <a:buChar char="•"/>
              <a:defRPr/>
            </a:pPr>
            <a:r>
              <a:rPr lang="en-US" dirty="0" smtClean="0"/>
              <a:t>Liver failure</a:t>
            </a:r>
          </a:p>
          <a:p>
            <a:pPr lvl="1" eaLnBrk="1" hangingPunct="1">
              <a:buFont typeface="Arial" pitchFamily="34" charset="0"/>
              <a:buChar char="–"/>
              <a:defRPr/>
            </a:pPr>
            <a:endParaRPr lang="en-US" sz="3200" dirty="0" smtClean="0"/>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30" name="Picture 4"/>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99331" name="TextBox 2"/>
          <p:cNvSpPr txBox="1">
            <a:spLocks noChangeArrowheads="1"/>
          </p:cNvSpPr>
          <p:nvPr/>
        </p:nvSpPr>
        <p:spPr bwMode="auto">
          <a:xfrm>
            <a:off x="5410200" y="403225"/>
            <a:ext cx="3581400" cy="1200329"/>
          </a:xfrm>
          <a:prstGeom prst="rect">
            <a:avLst/>
          </a:prstGeom>
          <a:noFill/>
          <a:ln w="9525">
            <a:noFill/>
            <a:miter lim="800000"/>
            <a:headEnd/>
            <a:tailEnd/>
          </a:ln>
        </p:spPr>
        <p:txBody>
          <a:bodyPr>
            <a:spAutoFit/>
          </a:bodyPr>
          <a:lstStyle/>
          <a:p>
            <a:pPr algn="ctr"/>
            <a:r>
              <a:rPr lang="en-US" sz="3600" dirty="0">
                <a:latin typeface="Arial" charset="0"/>
              </a:rPr>
              <a:t>Injuries to the Spleen</a:t>
            </a:r>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Grp="1" noChangeArrowheads="1"/>
          </p:cNvSpPr>
          <p:nvPr>
            <p:ph type="title"/>
          </p:nvPr>
        </p:nvSpPr>
        <p:spPr>
          <a:xfrm>
            <a:off x="2971800" y="76200"/>
            <a:ext cx="3200400" cy="1143000"/>
          </a:xfrm>
        </p:spPr>
        <p:txBody>
          <a:bodyPr/>
          <a:lstStyle/>
          <a:p>
            <a:pPr eaLnBrk="1" hangingPunct="1"/>
            <a:r>
              <a:rPr lang="en-US" dirty="0" smtClean="0">
                <a:latin typeface="Arial" charset="0"/>
                <a:cs typeface="Arial" charset="0"/>
              </a:rPr>
              <a:t>Spleen</a:t>
            </a:r>
          </a:p>
        </p:txBody>
      </p:sp>
      <p:sp>
        <p:nvSpPr>
          <p:cNvPr id="100355" name="Rectangle 3"/>
          <p:cNvSpPr>
            <a:spLocks noGrp="1" noChangeArrowheads="1"/>
          </p:cNvSpPr>
          <p:nvPr>
            <p:ph type="body" sz="half" idx="1"/>
          </p:nvPr>
        </p:nvSpPr>
        <p:spPr>
          <a:xfrm>
            <a:off x="609600" y="1600200"/>
            <a:ext cx="3810000" cy="4648200"/>
          </a:xfrm>
        </p:spPr>
        <p:txBody>
          <a:bodyPr/>
          <a:lstStyle/>
          <a:p>
            <a:pPr eaLnBrk="1" hangingPunct="1"/>
            <a:r>
              <a:rPr lang="en-US" sz="2800" dirty="0" smtClean="0">
                <a:latin typeface="Arial" charset="0"/>
                <a:cs typeface="Arial" charset="0"/>
              </a:rPr>
              <a:t>Lymphoid organ</a:t>
            </a:r>
            <a:endParaRPr lang="en-US" sz="800" dirty="0" smtClean="0">
              <a:latin typeface="Arial" charset="0"/>
              <a:cs typeface="Arial" charset="0"/>
            </a:endParaRPr>
          </a:p>
          <a:p>
            <a:pPr eaLnBrk="1" hangingPunct="1"/>
            <a:r>
              <a:rPr lang="en-US" sz="2800" dirty="0" smtClean="0">
                <a:latin typeface="Arial" charset="0"/>
                <a:cs typeface="Arial" charset="0"/>
              </a:rPr>
              <a:t>Reservoir for blood</a:t>
            </a:r>
            <a:endParaRPr lang="en-US" sz="800" dirty="0" smtClean="0">
              <a:latin typeface="Arial" charset="0"/>
              <a:cs typeface="Arial" charset="0"/>
            </a:endParaRPr>
          </a:p>
          <a:p>
            <a:pPr eaLnBrk="1" hangingPunct="1"/>
            <a:r>
              <a:rPr lang="en-US" sz="2800" dirty="0" smtClean="0">
                <a:latin typeface="Arial" charset="0"/>
                <a:cs typeface="Arial" charset="0"/>
              </a:rPr>
              <a:t>Vulnerable to injury</a:t>
            </a:r>
            <a:endParaRPr lang="en-US" sz="800" dirty="0" smtClean="0">
              <a:latin typeface="Arial" charset="0"/>
              <a:cs typeface="Arial" charset="0"/>
            </a:endParaRPr>
          </a:p>
          <a:p>
            <a:pPr eaLnBrk="1" hangingPunct="1"/>
            <a:r>
              <a:rPr lang="en-US" sz="2800" dirty="0" smtClean="0">
                <a:latin typeface="Arial" charset="0"/>
                <a:cs typeface="Arial" charset="0"/>
              </a:rPr>
              <a:t>Vascular supply</a:t>
            </a:r>
            <a:endParaRPr lang="en-US" sz="800" dirty="0" smtClean="0">
              <a:latin typeface="Arial" charset="0"/>
              <a:cs typeface="Arial" charset="0"/>
            </a:endParaRPr>
          </a:p>
          <a:p>
            <a:pPr eaLnBrk="1" hangingPunct="1"/>
            <a:r>
              <a:rPr lang="en-US" sz="2800" dirty="0" smtClean="0">
                <a:latin typeface="Arial" charset="0"/>
                <a:cs typeface="Arial" charset="0"/>
              </a:rPr>
              <a:t>Primary immune defense organ</a:t>
            </a:r>
          </a:p>
        </p:txBody>
      </p:sp>
      <p:pic>
        <p:nvPicPr>
          <p:cNvPr id="163841" name="Picture 1" descr="C:\Users\Pat\AppData\Local\Microsoft\Windows\Temporary Internet Files\Low\Content.IE5\V73G5QES\shutterstock_87944740[1].jpg"/>
          <p:cNvPicPr>
            <a:picLocks noChangeAspect="1" noChangeArrowheads="1"/>
          </p:cNvPicPr>
          <p:nvPr/>
        </p:nvPicPr>
        <p:blipFill rotWithShape="1">
          <a:blip r:embed="rId3" cstate="print"/>
          <a:srcRect b="1853"/>
          <a:stretch/>
        </p:blipFill>
        <p:spPr bwMode="auto">
          <a:xfrm>
            <a:off x="4355275" y="1676399"/>
            <a:ext cx="4572000" cy="5181601"/>
          </a:xfrm>
          <a:prstGeom prst="rect">
            <a:avLst/>
          </a:prstGeom>
          <a:noFill/>
        </p:spPr>
      </p:pic>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Grp="1" noChangeArrowheads="1"/>
          </p:cNvSpPr>
          <p:nvPr>
            <p:ph type="title"/>
          </p:nvPr>
        </p:nvSpPr>
        <p:spPr/>
        <p:txBody>
          <a:bodyPr/>
          <a:lstStyle/>
          <a:p>
            <a:pPr eaLnBrk="1" hangingPunct="1"/>
            <a:r>
              <a:rPr lang="en-US" dirty="0" smtClean="0">
                <a:latin typeface="Arial" charset="0"/>
                <a:cs typeface="Arial" charset="0"/>
              </a:rPr>
              <a:t>Splenic Injury</a:t>
            </a:r>
          </a:p>
        </p:txBody>
      </p:sp>
      <p:sp>
        <p:nvSpPr>
          <p:cNvPr id="101379" name="Rectangle 3"/>
          <p:cNvSpPr>
            <a:spLocks noGrp="1" noChangeArrowheads="1"/>
          </p:cNvSpPr>
          <p:nvPr>
            <p:ph idx="1"/>
          </p:nvPr>
        </p:nvSpPr>
        <p:spPr/>
        <p:txBody>
          <a:bodyPr/>
          <a:lstStyle/>
          <a:p>
            <a:pPr eaLnBrk="1" hangingPunct="1">
              <a:lnSpc>
                <a:spcPct val="90000"/>
              </a:lnSpc>
            </a:pPr>
            <a:r>
              <a:rPr lang="en-US" dirty="0" smtClean="0">
                <a:latin typeface="Arial" charset="0"/>
                <a:cs typeface="Arial" charset="0"/>
              </a:rPr>
              <a:t>Incidence</a:t>
            </a:r>
          </a:p>
          <a:p>
            <a:pPr eaLnBrk="1" hangingPunct="1">
              <a:lnSpc>
                <a:spcPct val="90000"/>
              </a:lnSpc>
            </a:pPr>
            <a:endParaRPr lang="en-US" sz="800" dirty="0" smtClean="0">
              <a:latin typeface="Arial" charset="0"/>
              <a:cs typeface="Arial" charset="0"/>
            </a:endParaRPr>
          </a:p>
          <a:p>
            <a:pPr lvl="1" eaLnBrk="1" hangingPunct="1">
              <a:lnSpc>
                <a:spcPct val="90000"/>
              </a:lnSpc>
            </a:pPr>
            <a:r>
              <a:rPr lang="en-US" dirty="0" smtClean="0">
                <a:latin typeface="Arial" charset="0"/>
                <a:cs typeface="Arial" charset="0"/>
              </a:rPr>
              <a:t>Commonly injured abdominal organ</a:t>
            </a:r>
          </a:p>
          <a:p>
            <a:pPr lvl="1" eaLnBrk="1" hangingPunct="1">
              <a:lnSpc>
                <a:spcPct val="90000"/>
              </a:lnSpc>
            </a:pPr>
            <a:endParaRPr lang="en-US" sz="800" dirty="0" smtClean="0">
              <a:latin typeface="Arial" charset="0"/>
              <a:cs typeface="Arial" charset="0"/>
            </a:endParaRPr>
          </a:p>
          <a:p>
            <a:pPr lvl="1" eaLnBrk="1" hangingPunct="1">
              <a:lnSpc>
                <a:spcPct val="90000"/>
              </a:lnSpc>
            </a:pPr>
            <a:r>
              <a:rPr lang="en-US" dirty="0" smtClean="0">
                <a:latin typeface="Arial" charset="0"/>
                <a:cs typeface="Arial" charset="0"/>
              </a:rPr>
              <a:t>Mortality depends on the type of trauma and associated injuries</a:t>
            </a:r>
          </a:p>
          <a:p>
            <a:pPr lvl="1" eaLnBrk="1" hangingPunct="1">
              <a:lnSpc>
                <a:spcPct val="90000"/>
              </a:lnSpc>
            </a:pPr>
            <a:endParaRPr lang="en-US" sz="900" dirty="0" smtClean="0">
              <a:latin typeface="Arial" charset="0"/>
              <a:cs typeface="Arial" charset="0"/>
            </a:endParaRPr>
          </a:p>
          <a:p>
            <a:pPr lvl="1" eaLnBrk="1" hangingPunct="1">
              <a:lnSpc>
                <a:spcPct val="90000"/>
              </a:lnSpc>
            </a:pPr>
            <a:r>
              <a:rPr lang="en-US" dirty="0" smtClean="0">
                <a:latin typeface="Arial" charset="0"/>
                <a:cs typeface="Arial" charset="0"/>
              </a:rPr>
              <a:t>Mortality related to uncontrolled hemorrhage, delayed rupture, and sepsis</a:t>
            </a:r>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Title 1"/>
          <p:cNvSpPr>
            <a:spLocks noGrp="1"/>
          </p:cNvSpPr>
          <p:nvPr>
            <p:ph type="title"/>
          </p:nvPr>
        </p:nvSpPr>
        <p:spPr/>
        <p:txBody>
          <a:bodyPr/>
          <a:lstStyle/>
          <a:p>
            <a:pPr eaLnBrk="1" hangingPunct="1"/>
            <a:r>
              <a:rPr lang="en-US" dirty="0" smtClean="0">
                <a:latin typeface="Arial" charset="0"/>
                <a:cs typeface="Arial" charset="0"/>
              </a:rPr>
              <a:t>Splenic Injury</a:t>
            </a:r>
          </a:p>
        </p:txBody>
      </p:sp>
      <p:sp>
        <p:nvSpPr>
          <p:cNvPr id="3" name="Content Placeholder 2"/>
          <p:cNvSpPr>
            <a:spLocks noGrp="1"/>
          </p:cNvSpPr>
          <p:nvPr>
            <p:ph idx="1"/>
          </p:nvPr>
        </p:nvSpPr>
        <p:spPr>
          <a:xfrm>
            <a:off x="685800" y="1371600"/>
            <a:ext cx="7772400" cy="4114800"/>
          </a:xfrm>
        </p:spPr>
        <p:txBody>
          <a:bodyPr/>
          <a:lstStyle/>
          <a:p>
            <a:pPr marL="0" indent="0" eaLnBrk="1" hangingPunct="1">
              <a:buFont typeface="Arial" pitchFamily="34" charset="0"/>
              <a:buNone/>
              <a:defRPr/>
            </a:pPr>
            <a:r>
              <a:rPr lang="en-US" dirty="0" smtClean="0"/>
              <a:t>Assessment</a:t>
            </a:r>
          </a:p>
          <a:p>
            <a:pPr eaLnBrk="1" hangingPunct="1">
              <a:buFont typeface="Arial" pitchFamily="34" charset="0"/>
              <a:buChar char="•"/>
              <a:defRPr/>
            </a:pPr>
            <a:r>
              <a:rPr lang="en-US" sz="2800" dirty="0" smtClean="0">
                <a:solidFill>
                  <a:srgbClr val="333399"/>
                </a:solidFill>
              </a:rPr>
              <a:t>Suspect in any patient with blunt injury to left side</a:t>
            </a:r>
          </a:p>
          <a:p>
            <a:pPr eaLnBrk="1" hangingPunct="1">
              <a:buFont typeface="Arial" pitchFamily="34" charset="0"/>
              <a:buChar char="•"/>
              <a:defRPr/>
            </a:pPr>
            <a:r>
              <a:rPr lang="en-US" sz="2800" dirty="0" smtClean="0">
                <a:solidFill>
                  <a:srgbClr val="333399"/>
                </a:solidFill>
              </a:rPr>
              <a:t>Penetrating trauma can produce a range of injuries</a:t>
            </a:r>
          </a:p>
          <a:p>
            <a:pPr eaLnBrk="1" hangingPunct="1">
              <a:buFont typeface="Arial" pitchFamily="34" charset="0"/>
              <a:buChar char="•"/>
              <a:defRPr/>
            </a:pPr>
            <a:r>
              <a:rPr lang="en-US" sz="2800" dirty="0" smtClean="0">
                <a:solidFill>
                  <a:srgbClr val="333399"/>
                </a:solidFill>
              </a:rPr>
              <a:t>FAST, CT scan, Angio</a:t>
            </a:r>
          </a:p>
          <a:p>
            <a:pPr eaLnBrk="1" hangingPunct="1">
              <a:buFont typeface="Arial" pitchFamily="34" charset="0"/>
              <a:buChar char="•"/>
              <a:defRPr/>
            </a:pPr>
            <a:r>
              <a:rPr lang="en-US" sz="2800" dirty="0" smtClean="0">
                <a:solidFill>
                  <a:srgbClr val="333399"/>
                </a:solidFill>
              </a:rPr>
              <a:t>Grading system</a:t>
            </a:r>
          </a:p>
          <a:p>
            <a:pPr eaLnBrk="1" hangingPunct="1">
              <a:buFont typeface="Arial" pitchFamily="34" charset="0"/>
              <a:buChar char="•"/>
              <a:defRPr/>
            </a:pPr>
            <a:endParaRPr lang="en-US" dirty="0"/>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p:cNvSpPr>
            <a:spLocks noGrp="1" noChangeArrowheads="1"/>
          </p:cNvSpPr>
          <p:nvPr>
            <p:ph type="title"/>
          </p:nvPr>
        </p:nvSpPr>
        <p:spPr>
          <a:xfrm>
            <a:off x="762000" y="304800"/>
            <a:ext cx="7772400" cy="762000"/>
          </a:xfrm>
        </p:spPr>
        <p:txBody>
          <a:bodyPr/>
          <a:lstStyle/>
          <a:p>
            <a:pPr eaLnBrk="1" hangingPunct="1"/>
            <a:r>
              <a:rPr lang="en-US" dirty="0" smtClean="0">
                <a:latin typeface="Arial" charset="0"/>
                <a:cs typeface="Arial" charset="0"/>
              </a:rPr>
              <a:t>Splenic Injury</a:t>
            </a:r>
          </a:p>
        </p:txBody>
      </p:sp>
      <p:sp>
        <p:nvSpPr>
          <p:cNvPr id="2" name="Text Placeholder 1"/>
          <p:cNvSpPr>
            <a:spLocks noGrp="1"/>
          </p:cNvSpPr>
          <p:nvPr>
            <p:ph type="body" sz="half" idx="1"/>
          </p:nvPr>
        </p:nvSpPr>
        <p:spPr>
          <a:xfrm>
            <a:off x="457200" y="1295400"/>
            <a:ext cx="3810000" cy="4648200"/>
          </a:xfrm>
        </p:spPr>
        <p:txBody>
          <a:bodyPr rtlCol="0">
            <a:noAutofit/>
          </a:bodyPr>
          <a:lstStyle/>
          <a:p>
            <a:pPr marL="0" indent="0" eaLnBrk="1" fontAlgn="auto" hangingPunct="1">
              <a:spcAft>
                <a:spcPts val="0"/>
              </a:spcAft>
              <a:buFont typeface="Arial" pitchFamily="34" charset="0"/>
              <a:buNone/>
              <a:defRPr/>
            </a:pPr>
            <a:r>
              <a:rPr lang="en-US" dirty="0"/>
              <a:t>Management</a:t>
            </a:r>
          </a:p>
          <a:p>
            <a:pPr eaLnBrk="1" fontAlgn="auto" hangingPunct="1">
              <a:spcAft>
                <a:spcPts val="0"/>
              </a:spcAft>
              <a:buFont typeface="Arial" pitchFamily="34" charset="0"/>
              <a:buChar char="•"/>
              <a:defRPr/>
            </a:pPr>
            <a:r>
              <a:rPr lang="en-US" sz="2800" dirty="0" smtClean="0">
                <a:solidFill>
                  <a:srgbClr val="333399"/>
                </a:solidFill>
              </a:rPr>
              <a:t>Nonoperative in </a:t>
            </a:r>
            <a:r>
              <a:rPr lang="en-US" sz="2800" dirty="0">
                <a:solidFill>
                  <a:srgbClr val="333399"/>
                </a:solidFill>
              </a:rPr>
              <a:t>select patients</a:t>
            </a:r>
          </a:p>
          <a:p>
            <a:pPr eaLnBrk="1" fontAlgn="auto" hangingPunct="1">
              <a:spcAft>
                <a:spcPts val="0"/>
              </a:spcAft>
              <a:buFont typeface="Arial" pitchFamily="34" charset="0"/>
              <a:buChar char="•"/>
              <a:defRPr/>
            </a:pPr>
            <a:r>
              <a:rPr lang="en-US" sz="2800" dirty="0" smtClean="0">
                <a:solidFill>
                  <a:srgbClr val="333399"/>
                </a:solidFill>
              </a:rPr>
              <a:t>Splenorrhaphy </a:t>
            </a:r>
            <a:r>
              <a:rPr lang="en-US" sz="2800" dirty="0">
                <a:solidFill>
                  <a:srgbClr val="333399"/>
                </a:solidFill>
              </a:rPr>
              <a:t>and partial splenectomy</a:t>
            </a:r>
          </a:p>
          <a:p>
            <a:pPr eaLnBrk="1" fontAlgn="auto" hangingPunct="1">
              <a:spcAft>
                <a:spcPts val="0"/>
              </a:spcAft>
              <a:buFont typeface="Arial" pitchFamily="34" charset="0"/>
              <a:buChar char="•"/>
              <a:defRPr/>
            </a:pPr>
            <a:r>
              <a:rPr lang="en-US" sz="2800" dirty="0" smtClean="0">
                <a:solidFill>
                  <a:srgbClr val="333399"/>
                </a:solidFill>
              </a:rPr>
              <a:t>Splenectomy</a:t>
            </a:r>
            <a:endParaRPr lang="en-US" sz="2800" dirty="0">
              <a:solidFill>
                <a:srgbClr val="333399"/>
              </a:solidFill>
            </a:endParaRPr>
          </a:p>
          <a:p>
            <a:pPr eaLnBrk="1" fontAlgn="auto" hangingPunct="1">
              <a:spcAft>
                <a:spcPts val="0"/>
              </a:spcAft>
              <a:buFont typeface="Arial" pitchFamily="34" charset="0"/>
              <a:buChar char="•"/>
              <a:defRPr/>
            </a:pPr>
            <a:r>
              <a:rPr lang="en-US" sz="2800" dirty="0" smtClean="0">
                <a:solidFill>
                  <a:srgbClr val="333399"/>
                </a:solidFill>
              </a:rPr>
              <a:t>Aggressive </a:t>
            </a:r>
            <a:r>
              <a:rPr lang="en-US" sz="2800" dirty="0">
                <a:solidFill>
                  <a:srgbClr val="333399"/>
                </a:solidFill>
              </a:rPr>
              <a:t>intraoperative resuscitation</a:t>
            </a:r>
          </a:p>
          <a:p>
            <a:pPr eaLnBrk="1" fontAlgn="auto" hangingPunct="1">
              <a:spcAft>
                <a:spcPts val="0"/>
              </a:spcAft>
              <a:buFont typeface="Arial" pitchFamily="34" charset="0"/>
              <a:buChar char="•"/>
              <a:defRPr/>
            </a:pPr>
            <a:r>
              <a:rPr lang="en-US" sz="2800" dirty="0" smtClean="0">
                <a:solidFill>
                  <a:srgbClr val="333399"/>
                </a:solidFill>
              </a:rPr>
              <a:t>Possible </a:t>
            </a:r>
            <a:r>
              <a:rPr lang="en-US" sz="2800" dirty="0">
                <a:solidFill>
                  <a:srgbClr val="333399"/>
                </a:solidFill>
              </a:rPr>
              <a:t>damage control</a:t>
            </a:r>
          </a:p>
          <a:p>
            <a:pPr eaLnBrk="1" fontAlgn="auto" hangingPunct="1">
              <a:spcAft>
                <a:spcPts val="0"/>
              </a:spcAft>
              <a:buFont typeface="Arial" pitchFamily="34" charset="0"/>
              <a:buChar char="•"/>
              <a:defRPr/>
            </a:pPr>
            <a:endParaRPr lang="en-US" sz="2800" dirty="0"/>
          </a:p>
        </p:txBody>
      </p:sp>
      <p:pic>
        <p:nvPicPr>
          <p:cNvPr id="103428" name="Content Placeholder 4"/>
          <p:cNvPicPr>
            <a:picLocks noGrp="1" noChangeAspect="1" noChangeArrowheads="1"/>
          </p:cNvPicPr>
          <p:nvPr>
            <p:ph sz="half" idx="2"/>
          </p:nvPr>
        </p:nvPicPr>
        <p:blipFill>
          <a:blip r:embed="rId3" cstate="print"/>
          <a:srcRect l="6728" r="25392" b="10924"/>
          <a:stretch>
            <a:fillRect/>
          </a:stretch>
        </p:blipFill>
        <p:spPr>
          <a:xfrm>
            <a:off x="4495800" y="1600200"/>
            <a:ext cx="4311650" cy="4295775"/>
          </a:xfrm>
          <a:noFill/>
          <a:ln w="19050">
            <a:solidFill>
              <a:schemeClr val="tx1"/>
            </a:solidFill>
          </a:ln>
        </p:spPr>
      </p:pic>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p:cNvSpPr>
            <a:spLocks noGrp="1" noChangeArrowheads="1"/>
          </p:cNvSpPr>
          <p:nvPr>
            <p:ph type="title"/>
          </p:nvPr>
        </p:nvSpPr>
        <p:spPr/>
        <p:txBody>
          <a:bodyPr/>
          <a:lstStyle/>
          <a:p>
            <a:pPr eaLnBrk="1" hangingPunct="1"/>
            <a:r>
              <a:rPr lang="en-US" dirty="0" smtClean="0">
                <a:latin typeface="Arial" charset="0"/>
                <a:cs typeface="Arial" charset="0"/>
              </a:rPr>
              <a:t>Splenic Injury</a:t>
            </a:r>
          </a:p>
        </p:txBody>
      </p:sp>
      <p:sp>
        <p:nvSpPr>
          <p:cNvPr id="71683" name="Rectangle 3"/>
          <p:cNvSpPr>
            <a:spLocks noGrp="1" noChangeArrowheads="1"/>
          </p:cNvSpPr>
          <p:nvPr>
            <p:ph idx="1"/>
          </p:nvPr>
        </p:nvSpPr>
        <p:spPr/>
        <p:txBody>
          <a:bodyPr/>
          <a:lstStyle/>
          <a:p>
            <a:pPr marL="0" indent="0" eaLnBrk="1" hangingPunct="1">
              <a:lnSpc>
                <a:spcPct val="90000"/>
              </a:lnSpc>
              <a:buFont typeface="Arial" pitchFamily="34" charset="0"/>
              <a:buNone/>
              <a:defRPr/>
            </a:pPr>
            <a:r>
              <a:rPr lang="en-US" dirty="0" smtClean="0"/>
              <a:t>Management</a:t>
            </a:r>
          </a:p>
          <a:p>
            <a:pPr eaLnBrk="1" hangingPunct="1">
              <a:lnSpc>
                <a:spcPct val="90000"/>
              </a:lnSpc>
              <a:buFont typeface="Arial" pitchFamily="34" charset="0"/>
              <a:buChar char="•"/>
              <a:defRPr/>
            </a:pPr>
            <a:r>
              <a:rPr lang="en-US" sz="2800" dirty="0" smtClean="0"/>
              <a:t>Monitor for failed observation</a:t>
            </a:r>
          </a:p>
          <a:p>
            <a:pPr eaLnBrk="1" hangingPunct="1">
              <a:lnSpc>
                <a:spcPct val="90000"/>
              </a:lnSpc>
              <a:buFont typeface="Arial" pitchFamily="34" charset="0"/>
              <a:buChar char="•"/>
              <a:defRPr/>
            </a:pPr>
            <a:r>
              <a:rPr lang="en-US" sz="2800" dirty="0" smtClean="0"/>
              <a:t>Observe for postoperative complications</a:t>
            </a:r>
          </a:p>
          <a:p>
            <a:pPr lvl="1" eaLnBrk="1" hangingPunct="1">
              <a:lnSpc>
                <a:spcPct val="90000"/>
              </a:lnSpc>
              <a:buFont typeface="Arial" pitchFamily="34" charset="0"/>
              <a:buChar char="–"/>
              <a:defRPr/>
            </a:pPr>
            <a:r>
              <a:rPr lang="en-US" dirty="0" smtClean="0"/>
              <a:t>Bleeding</a:t>
            </a:r>
          </a:p>
          <a:p>
            <a:pPr lvl="1" eaLnBrk="1" hangingPunct="1">
              <a:lnSpc>
                <a:spcPct val="90000"/>
              </a:lnSpc>
              <a:buFont typeface="Arial" pitchFamily="34" charset="0"/>
              <a:buChar char="–"/>
              <a:defRPr/>
            </a:pPr>
            <a:r>
              <a:rPr lang="en-US" dirty="0" smtClean="0"/>
              <a:t>Thrombocytosis</a:t>
            </a:r>
          </a:p>
          <a:p>
            <a:pPr lvl="1" eaLnBrk="1" hangingPunct="1">
              <a:lnSpc>
                <a:spcPct val="90000"/>
              </a:lnSpc>
              <a:buFont typeface="Arial" pitchFamily="34" charset="0"/>
              <a:buChar char="–"/>
              <a:defRPr/>
            </a:pPr>
            <a:r>
              <a:rPr lang="en-US" dirty="0" smtClean="0"/>
              <a:t>Gastric distention</a:t>
            </a:r>
          </a:p>
          <a:p>
            <a:pPr lvl="1" eaLnBrk="1" hangingPunct="1">
              <a:lnSpc>
                <a:spcPct val="90000"/>
              </a:lnSpc>
              <a:buFont typeface="Arial" pitchFamily="34" charset="0"/>
              <a:buChar char="–"/>
              <a:defRPr/>
            </a:pPr>
            <a:r>
              <a:rPr lang="en-US" dirty="0" smtClean="0"/>
              <a:t>Pancreatitis </a:t>
            </a:r>
          </a:p>
          <a:p>
            <a:pPr lvl="1" eaLnBrk="1" hangingPunct="1">
              <a:lnSpc>
                <a:spcPct val="90000"/>
              </a:lnSpc>
              <a:buFont typeface="Arial" pitchFamily="34" charset="0"/>
              <a:buChar char="–"/>
              <a:defRPr/>
            </a:pPr>
            <a:r>
              <a:rPr lang="en-US" dirty="0" smtClean="0"/>
              <a:t>Infection </a:t>
            </a:r>
          </a:p>
          <a:p>
            <a:pPr eaLnBrk="1" hangingPunct="1">
              <a:lnSpc>
                <a:spcPct val="90000"/>
              </a:lnSpc>
              <a:buFont typeface="Arial" pitchFamily="34" charset="0"/>
              <a:buChar char="•"/>
              <a:defRPr/>
            </a:pPr>
            <a:r>
              <a:rPr lang="en-US" sz="2800" dirty="0" smtClean="0"/>
              <a:t>Ensure vaccines are given prior to discharge</a:t>
            </a:r>
          </a:p>
        </p:txBody>
      </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p:cNvSpPr>
            <a:spLocks noGrp="1" noChangeArrowheads="1"/>
          </p:cNvSpPr>
          <p:nvPr>
            <p:ph type="title"/>
          </p:nvPr>
        </p:nvSpPr>
        <p:spPr>
          <a:xfrm>
            <a:off x="685800" y="381000"/>
            <a:ext cx="7772400" cy="1143000"/>
          </a:xfrm>
        </p:spPr>
        <p:txBody>
          <a:bodyPr/>
          <a:lstStyle/>
          <a:p>
            <a:pPr eaLnBrk="1" hangingPunct="1"/>
            <a:r>
              <a:rPr lang="en-US" dirty="0" smtClean="0">
                <a:latin typeface="Arial" charset="0"/>
                <a:cs typeface="Arial" charset="0"/>
              </a:rPr>
              <a:t>Overwhelming Postsplenectomy Sepsis (OPSI)</a:t>
            </a:r>
          </a:p>
        </p:txBody>
      </p:sp>
      <p:sp>
        <p:nvSpPr>
          <p:cNvPr id="418819" name="Rectangle 3"/>
          <p:cNvSpPr>
            <a:spLocks noGrp="1" noChangeArrowheads="1"/>
          </p:cNvSpPr>
          <p:nvPr>
            <p:ph idx="1"/>
          </p:nvPr>
        </p:nvSpPr>
        <p:spPr>
          <a:xfrm>
            <a:off x="762000" y="1524000"/>
            <a:ext cx="7772400" cy="4114800"/>
          </a:xfrm>
        </p:spPr>
        <p:txBody>
          <a:bodyPr rtlCol="0">
            <a:noAutofit/>
          </a:bodyPr>
          <a:lstStyle/>
          <a:p>
            <a:pPr eaLnBrk="1" fontAlgn="auto" hangingPunct="1">
              <a:spcAft>
                <a:spcPts val="0"/>
              </a:spcAft>
              <a:buFont typeface="Arial" pitchFamily="34" charset="0"/>
              <a:buChar char="•"/>
              <a:defRPr/>
            </a:pPr>
            <a:r>
              <a:rPr lang="en-US" dirty="0" smtClean="0"/>
              <a:t>Rare</a:t>
            </a:r>
          </a:p>
          <a:p>
            <a:pPr eaLnBrk="1" fontAlgn="auto" hangingPunct="1">
              <a:spcAft>
                <a:spcPts val="0"/>
              </a:spcAft>
              <a:buFont typeface="Arial" pitchFamily="34" charset="0"/>
              <a:buChar char="•"/>
              <a:defRPr/>
            </a:pPr>
            <a:r>
              <a:rPr lang="en-US" dirty="0" smtClean="0"/>
              <a:t>Can </a:t>
            </a:r>
            <a:r>
              <a:rPr lang="en-US" dirty="0"/>
              <a:t>occur from 1 to 5 years after surgery</a:t>
            </a:r>
          </a:p>
          <a:p>
            <a:pPr eaLnBrk="1" fontAlgn="auto" hangingPunct="1">
              <a:spcAft>
                <a:spcPts val="0"/>
              </a:spcAft>
              <a:buFont typeface="Arial" pitchFamily="34" charset="0"/>
              <a:buChar char="•"/>
              <a:defRPr/>
            </a:pPr>
            <a:r>
              <a:rPr lang="en-US" dirty="0"/>
              <a:t>Illness presents with flu like symptoms, shock from sepsis, and DIC followed by death</a:t>
            </a:r>
          </a:p>
          <a:p>
            <a:pPr eaLnBrk="1" fontAlgn="auto" hangingPunct="1">
              <a:spcAft>
                <a:spcPts val="0"/>
              </a:spcAft>
              <a:buFont typeface="Arial" pitchFamily="34" charset="0"/>
              <a:buChar char="•"/>
              <a:defRPr/>
            </a:pPr>
            <a:r>
              <a:rPr lang="en-US" dirty="0"/>
              <a:t>Mortality is 50%</a:t>
            </a:r>
          </a:p>
          <a:p>
            <a:pPr eaLnBrk="1" fontAlgn="auto" hangingPunct="1">
              <a:spcAft>
                <a:spcPts val="0"/>
              </a:spcAft>
              <a:buFont typeface="Arial" pitchFamily="34" charset="0"/>
              <a:buChar char="•"/>
              <a:defRPr/>
            </a:pPr>
            <a:r>
              <a:rPr lang="en-US" dirty="0"/>
              <a:t>Preventative measures include vaccinations and </a:t>
            </a:r>
            <a:r>
              <a:rPr lang="en-US" dirty="0" smtClean="0"/>
              <a:t>education</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290" name="Picture 2"/>
          <p:cNvPicPr>
            <a:picLocks noChangeAspect="1"/>
          </p:cNvPicPr>
          <p:nvPr/>
        </p:nvPicPr>
        <p:blipFill>
          <a:blip r:embed="rId3" cstate="print"/>
          <a:srcRect/>
          <a:stretch>
            <a:fillRect/>
          </a:stretch>
        </p:blipFill>
        <p:spPr bwMode="auto">
          <a:xfrm>
            <a:off x="2308225" y="25400"/>
            <a:ext cx="4572000" cy="6832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Title 1"/>
          <p:cNvSpPr>
            <a:spLocks noGrp="1"/>
          </p:cNvSpPr>
          <p:nvPr>
            <p:ph type="title"/>
          </p:nvPr>
        </p:nvSpPr>
        <p:spPr/>
        <p:txBody>
          <a:bodyPr/>
          <a:lstStyle/>
          <a:p>
            <a:r>
              <a:rPr lang="en-US" dirty="0" smtClean="0">
                <a:latin typeface="Arial" charset="0"/>
                <a:cs typeface="Arial" charset="0"/>
              </a:rPr>
              <a:t>Retroperitoneal Hemorrhage</a:t>
            </a:r>
          </a:p>
        </p:txBody>
      </p:sp>
      <p:sp>
        <p:nvSpPr>
          <p:cNvPr id="106499" name="Content Placeholder 2"/>
          <p:cNvSpPr>
            <a:spLocks noGrp="1"/>
          </p:cNvSpPr>
          <p:nvPr>
            <p:ph idx="1"/>
          </p:nvPr>
        </p:nvSpPr>
        <p:spPr/>
        <p:txBody>
          <a:bodyPr/>
          <a:lstStyle/>
          <a:p>
            <a:r>
              <a:rPr lang="en-US" dirty="0" smtClean="0">
                <a:latin typeface="Arial" charset="0"/>
                <a:cs typeface="Arial" charset="0"/>
              </a:rPr>
              <a:t>Management depends on the location</a:t>
            </a:r>
          </a:p>
          <a:p>
            <a:r>
              <a:rPr lang="en-US" dirty="0" smtClean="0">
                <a:latin typeface="Arial" charset="0"/>
                <a:cs typeface="Arial" charset="0"/>
              </a:rPr>
              <a:t>Penetrating trauma requires exploration</a:t>
            </a:r>
          </a:p>
          <a:p>
            <a:r>
              <a:rPr lang="en-US" dirty="0" smtClean="0">
                <a:latin typeface="Arial" charset="0"/>
                <a:cs typeface="Arial" charset="0"/>
              </a:rPr>
              <a:t>Blunt trauma –pelvic fractures</a:t>
            </a:r>
          </a:p>
          <a:p>
            <a:r>
              <a:rPr lang="en-US" dirty="0" smtClean="0">
                <a:latin typeface="Arial" charset="0"/>
                <a:cs typeface="Arial" charset="0"/>
              </a:rPr>
              <a:t>Hematoma – explore vs. leave alone</a:t>
            </a:r>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2" name="Picture 2"/>
          <p:cNvPicPr>
            <a:picLocks noGrp="1" noChangeAspect="1" noChangeArrowheads="1"/>
          </p:cNvPicPr>
          <p:nvPr>
            <p:ph idx="1"/>
          </p:nvPr>
        </p:nvPicPr>
        <p:blipFill>
          <a:blip r:embed="rId3" cstate="print"/>
          <a:srcRect/>
          <a:stretch>
            <a:fillRect/>
          </a:stretch>
        </p:blipFill>
        <p:spPr>
          <a:xfrm>
            <a:off x="0" y="0"/>
            <a:ext cx="9144000" cy="6858000"/>
          </a:xfrm>
        </p:spPr>
      </p:pic>
      <p:cxnSp>
        <p:nvCxnSpPr>
          <p:cNvPr id="3" name="Straight Arrow Connector 2"/>
          <p:cNvCxnSpPr/>
          <p:nvPr/>
        </p:nvCxnSpPr>
        <p:spPr>
          <a:xfrm flipH="1">
            <a:off x="6400800" y="2781300"/>
            <a:ext cx="1371600" cy="190500"/>
          </a:xfrm>
          <a:prstGeom prst="straightConnector1">
            <a:avLst/>
          </a:prstGeom>
          <a:ln w="76200">
            <a:solidFill>
              <a:srgbClr val="FFFF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76200"/>
            <a:ext cx="7315199" cy="1143000"/>
          </a:xfrm>
        </p:spPr>
        <p:txBody>
          <a:bodyPr rtlCol="0">
            <a:noAutofit/>
          </a:bodyPr>
          <a:lstStyle/>
          <a:p>
            <a:pPr eaLnBrk="1" fontAlgn="auto" hangingPunct="1">
              <a:spcAft>
                <a:spcPts val="0"/>
              </a:spcAft>
              <a:defRPr/>
            </a:pPr>
            <a:r>
              <a:rPr lang="en-US" dirty="0" smtClean="0"/>
              <a:t>Abdominal Vascular Injuries</a:t>
            </a:r>
            <a:endParaRPr lang="en-US" dirty="0"/>
          </a:p>
        </p:txBody>
      </p:sp>
      <p:pic>
        <p:nvPicPr>
          <p:cNvPr id="6" name="Content Placeholder 3"/>
          <p:cNvPicPr>
            <a:picLocks noChangeAspect="1"/>
          </p:cNvPicPr>
          <p:nvPr/>
        </p:nvPicPr>
        <p:blipFill>
          <a:blip r:embed="rId3" cstate="print"/>
          <a:srcRect/>
          <a:stretch>
            <a:fillRect/>
          </a:stretch>
        </p:blipFill>
        <p:spPr bwMode="auto">
          <a:xfrm>
            <a:off x="2667001" y="1737093"/>
            <a:ext cx="3886199" cy="512090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p:cNvSpPr>
            <a:spLocks noGrp="1" noChangeArrowheads="1"/>
          </p:cNvSpPr>
          <p:nvPr>
            <p:ph type="title"/>
          </p:nvPr>
        </p:nvSpPr>
        <p:spPr/>
        <p:txBody>
          <a:bodyPr/>
          <a:lstStyle/>
          <a:p>
            <a:pPr eaLnBrk="1" hangingPunct="1"/>
            <a:r>
              <a:rPr lang="en-US" dirty="0" smtClean="0">
                <a:latin typeface="Arial" charset="0"/>
                <a:cs typeface="Arial" charset="0"/>
              </a:rPr>
              <a:t>Abdominal Vascular Injury</a:t>
            </a:r>
          </a:p>
        </p:txBody>
      </p:sp>
      <p:sp>
        <p:nvSpPr>
          <p:cNvPr id="99331" name="Rectangle 3"/>
          <p:cNvSpPr>
            <a:spLocks noGrp="1" noChangeArrowheads="1"/>
          </p:cNvSpPr>
          <p:nvPr>
            <p:ph idx="1"/>
          </p:nvPr>
        </p:nvSpPr>
        <p:spPr/>
        <p:txBody>
          <a:bodyPr/>
          <a:lstStyle/>
          <a:p>
            <a:pPr marL="0" indent="0" eaLnBrk="1" hangingPunct="1">
              <a:lnSpc>
                <a:spcPct val="90000"/>
              </a:lnSpc>
              <a:buFont typeface="Arial" pitchFamily="34" charset="0"/>
              <a:buNone/>
              <a:defRPr/>
            </a:pPr>
            <a:r>
              <a:rPr lang="en-US" dirty="0" smtClean="0"/>
              <a:t>Arterial injury</a:t>
            </a:r>
          </a:p>
          <a:p>
            <a:pPr eaLnBrk="1" hangingPunct="1">
              <a:lnSpc>
                <a:spcPct val="90000"/>
              </a:lnSpc>
              <a:buFont typeface="Arial" pitchFamily="34" charset="0"/>
              <a:buChar char="•"/>
              <a:defRPr/>
            </a:pPr>
            <a:r>
              <a:rPr lang="en-US" sz="2800" dirty="0" smtClean="0">
                <a:solidFill>
                  <a:srgbClr val="333399"/>
                </a:solidFill>
              </a:rPr>
              <a:t>Can stop bleeding spontaneously</a:t>
            </a:r>
          </a:p>
          <a:p>
            <a:pPr eaLnBrk="1" hangingPunct="1">
              <a:lnSpc>
                <a:spcPct val="90000"/>
              </a:lnSpc>
              <a:buFont typeface="Arial" pitchFamily="34" charset="0"/>
              <a:buChar char="•"/>
              <a:defRPr/>
            </a:pPr>
            <a:r>
              <a:rPr lang="en-US" sz="2800" dirty="0" smtClean="0">
                <a:solidFill>
                  <a:srgbClr val="333399"/>
                </a:solidFill>
              </a:rPr>
              <a:t>Usually occur with pelvic, thoracic, or visceral injury</a:t>
            </a:r>
          </a:p>
          <a:p>
            <a:pPr eaLnBrk="1" hangingPunct="1">
              <a:lnSpc>
                <a:spcPct val="90000"/>
              </a:lnSpc>
              <a:buFont typeface="Arial" pitchFamily="34" charset="0"/>
              <a:buChar char="•"/>
              <a:defRPr/>
            </a:pPr>
            <a:r>
              <a:rPr lang="en-US" sz="2800" dirty="0" smtClean="0">
                <a:solidFill>
                  <a:srgbClr val="333399"/>
                </a:solidFill>
              </a:rPr>
              <a:t>Vascular signs may be obscured initially</a:t>
            </a:r>
          </a:p>
          <a:p>
            <a:pPr eaLnBrk="1" hangingPunct="1">
              <a:lnSpc>
                <a:spcPct val="90000"/>
              </a:lnSpc>
              <a:buFont typeface="Arial" pitchFamily="34" charset="0"/>
              <a:buChar char="•"/>
              <a:defRPr/>
            </a:pPr>
            <a:r>
              <a:rPr lang="en-US" sz="2800" dirty="0" smtClean="0">
                <a:solidFill>
                  <a:srgbClr val="333399"/>
                </a:solidFill>
              </a:rPr>
              <a:t>Symptoms may include abdominal pain, back pain, hypoactive bowel sounds, tender abdominal mass</a:t>
            </a:r>
          </a:p>
        </p:txBody>
      </p:sp>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title"/>
          </p:nvPr>
        </p:nvSpPr>
        <p:spPr/>
        <p:txBody>
          <a:bodyPr/>
          <a:lstStyle/>
          <a:p>
            <a:pPr eaLnBrk="1" hangingPunct="1"/>
            <a:r>
              <a:rPr lang="en-US" dirty="0" smtClean="0">
                <a:latin typeface="Arial" charset="0"/>
                <a:cs typeface="Arial" charset="0"/>
              </a:rPr>
              <a:t>Abdominal Vascular Injury</a:t>
            </a:r>
          </a:p>
        </p:txBody>
      </p:sp>
      <p:sp>
        <p:nvSpPr>
          <p:cNvPr id="100355" name="Rectangle 3"/>
          <p:cNvSpPr>
            <a:spLocks noGrp="1" noChangeArrowheads="1"/>
          </p:cNvSpPr>
          <p:nvPr>
            <p:ph idx="1"/>
          </p:nvPr>
        </p:nvSpPr>
        <p:spPr>
          <a:xfrm>
            <a:off x="457200" y="1600200"/>
            <a:ext cx="4267200" cy="4525963"/>
          </a:xfrm>
        </p:spPr>
        <p:txBody>
          <a:bodyPr/>
          <a:lstStyle/>
          <a:p>
            <a:pPr marL="0" indent="0" eaLnBrk="1" hangingPunct="1">
              <a:buFont typeface="Arial" pitchFamily="34" charset="0"/>
              <a:buNone/>
              <a:defRPr/>
            </a:pPr>
            <a:r>
              <a:rPr lang="en-US" dirty="0" smtClean="0"/>
              <a:t>Arterial Injury Management</a:t>
            </a:r>
          </a:p>
          <a:p>
            <a:pPr eaLnBrk="1" hangingPunct="1">
              <a:buFont typeface="Arial" pitchFamily="34" charset="0"/>
              <a:buChar char="•"/>
              <a:defRPr/>
            </a:pPr>
            <a:r>
              <a:rPr lang="en-US" sz="2800" dirty="0" smtClean="0">
                <a:solidFill>
                  <a:srgbClr val="333399"/>
                </a:solidFill>
              </a:rPr>
              <a:t>Volume replacement</a:t>
            </a:r>
          </a:p>
          <a:p>
            <a:pPr eaLnBrk="1" hangingPunct="1">
              <a:buFont typeface="Arial" pitchFamily="34" charset="0"/>
              <a:buChar char="•"/>
              <a:defRPr/>
            </a:pPr>
            <a:r>
              <a:rPr lang="en-US" sz="2800" dirty="0" smtClean="0">
                <a:solidFill>
                  <a:srgbClr val="333399"/>
                </a:solidFill>
              </a:rPr>
              <a:t>Immediate surgery</a:t>
            </a:r>
          </a:p>
          <a:p>
            <a:pPr eaLnBrk="1" hangingPunct="1">
              <a:buFont typeface="Arial" pitchFamily="34" charset="0"/>
              <a:buChar char="•"/>
              <a:defRPr/>
            </a:pPr>
            <a:r>
              <a:rPr lang="en-US" sz="2800" dirty="0" smtClean="0">
                <a:solidFill>
                  <a:srgbClr val="333399"/>
                </a:solidFill>
              </a:rPr>
              <a:t>End to end anastomosis or graft</a:t>
            </a:r>
          </a:p>
          <a:p>
            <a:pPr eaLnBrk="1" hangingPunct="1">
              <a:buFont typeface="Arial" pitchFamily="34" charset="0"/>
              <a:buChar char="•"/>
              <a:defRPr/>
            </a:pPr>
            <a:r>
              <a:rPr lang="en-US" sz="2800" dirty="0" smtClean="0">
                <a:solidFill>
                  <a:srgbClr val="333399"/>
                </a:solidFill>
              </a:rPr>
              <a:t>Monitor for adequate volume status postoperatively</a:t>
            </a:r>
          </a:p>
          <a:p>
            <a:pPr eaLnBrk="1" hangingPunct="1">
              <a:buFontTx/>
              <a:buNone/>
              <a:defRPr/>
            </a:pPr>
            <a:endParaRPr lang="en-US" dirty="0" smtClean="0"/>
          </a:p>
        </p:txBody>
      </p:sp>
      <p:pic>
        <p:nvPicPr>
          <p:cNvPr id="143362" name="Picture 2" descr="http://origin.misc.medscape.com/content/2005/00/49/84/498445/art-acs498445.fig9.jpg"/>
          <p:cNvPicPr>
            <a:picLocks noChangeAspect="1" noChangeArrowheads="1"/>
          </p:cNvPicPr>
          <p:nvPr/>
        </p:nvPicPr>
        <p:blipFill>
          <a:blip r:embed="rId3" cstate="print"/>
          <a:srcRect/>
          <a:stretch>
            <a:fillRect/>
          </a:stretch>
        </p:blipFill>
        <p:spPr bwMode="auto">
          <a:xfrm>
            <a:off x="4800600" y="1524000"/>
            <a:ext cx="3581400" cy="4019550"/>
          </a:xfrm>
          <a:prstGeom prst="rect">
            <a:avLst/>
          </a:prstGeom>
          <a:noFill/>
        </p:spPr>
      </p:pic>
      <p:sp>
        <p:nvSpPr>
          <p:cNvPr id="6" name="TextBox 5"/>
          <p:cNvSpPr txBox="1"/>
          <p:nvPr/>
        </p:nvSpPr>
        <p:spPr>
          <a:xfrm>
            <a:off x="4953000" y="5562600"/>
            <a:ext cx="3352800" cy="369332"/>
          </a:xfrm>
          <a:prstGeom prst="rect">
            <a:avLst/>
          </a:prstGeom>
          <a:noFill/>
        </p:spPr>
        <p:txBody>
          <a:bodyPr wrap="square" rtlCol="0">
            <a:spAutoFit/>
          </a:bodyPr>
          <a:lstStyle/>
          <a:p>
            <a:pPr algn="ctr"/>
            <a:r>
              <a:rPr lang="en-US" dirty="0" smtClean="0">
                <a:latin typeface="Arial" pitchFamily="34" charset="0"/>
                <a:cs typeface="Arial" pitchFamily="34" charset="0"/>
              </a:rPr>
              <a:t>GSW to Infrarenal Aorta</a:t>
            </a:r>
            <a:endParaRPr lang="en-US"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
          <p:cNvSpPr>
            <a:spLocks noGrp="1" noChangeArrowheads="1"/>
          </p:cNvSpPr>
          <p:nvPr>
            <p:ph type="title"/>
          </p:nvPr>
        </p:nvSpPr>
        <p:spPr/>
        <p:txBody>
          <a:bodyPr/>
          <a:lstStyle/>
          <a:p>
            <a:pPr eaLnBrk="1" hangingPunct="1"/>
            <a:r>
              <a:rPr lang="en-US" dirty="0" smtClean="0">
                <a:latin typeface="Arial" charset="0"/>
                <a:cs typeface="Arial" charset="0"/>
              </a:rPr>
              <a:t>Abdominal Vascular Injury</a:t>
            </a:r>
          </a:p>
        </p:txBody>
      </p:sp>
      <p:sp>
        <p:nvSpPr>
          <p:cNvPr id="103427" name="Rectangle 3"/>
          <p:cNvSpPr>
            <a:spLocks noGrp="1" noChangeArrowheads="1"/>
          </p:cNvSpPr>
          <p:nvPr>
            <p:ph idx="1"/>
          </p:nvPr>
        </p:nvSpPr>
        <p:spPr>
          <a:xfrm>
            <a:off x="4191000" y="1600200"/>
            <a:ext cx="4800600" cy="4525963"/>
          </a:xfrm>
        </p:spPr>
        <p:txBody>
          <a:bodyPr/>
          <a:lstStyle/>
          <a:p>
            <a:pPr marL="0" indent="0" eaLnBrk="1" hangingPunct="1">
              <a:buFont typeface="Arial" charset="0"/>
              <a:buNone/>
              <a:defRPr/>
            </a:pPr>
            <a:r>
              <a:rPr lang="en-US" dirty="0" smtClean="0">
                <a:latin typeface="Arial" charset="0"/>
                <a:cs typeface="Arial" charset="0"/>
              </a:rPr>
              <a:t>Venous Injury</a:t>
            </a:r>
          </a:p>
          <a:p>
            <a:pPr eaLnBrk="1" hangingPunct="1">
              <a:defRPr/>
            </a:pPr>
            <a:r>
              <a:rPr lang="en-US" sz="2800" dirty="0" smtClean="0">
                <a:solidFill>
                  <a:srgbClr val="333399"/>
                </a:solidFill>
                <a:latin typeface="Arial" charset="0"/>
                <a:cs typeface="Arial" charset="0"/>
              </a:rPr>
              <a:t>Low pressure system capable of tamponade effect</a:t>
            </a:r>
          </a:p>
          <a:p>
            <a:pPr eaLnBrk="1" hangingPunct="1">
              <a:defRPr/>
            </a:pPr>
            <a:r>
              <a:rPr lang="en-US" sz="2800" dirty="0" smtClean="0">
                <a:solidFill>
                  <a:srgbClr val="333399"/>
                </a:solidFill>
                <a:latin typeface="Arial" charset="0"/>
                <a:cs typeface="Arial" charset="0"/>
              </a:rPr>
              <a:t>Emergent operative repair for instability</a:t>
            </a:r>
          </a:p>
          <a:p>
            <a:pPr eaLnBrk="1" hangingPunct="1">
              <a:defRPr/>
            </a:pPr>
            <a:r>
              <a:rPr lang="en-US" sz="2800" dirty="0" smtClean="0">
                <a:solidFill>
                  <a:srgbClr val="333399"/>
                </a:solidFill>
                <a:latin typeface="Arial" charset="0"/>
                <a:cs typeface="Arial" charset="0"/>
              </a:rPr>
              <a:t>Diagnostic tests for stable patients to determine extent of injury</a:t>
            </a:r>
          </a:p>
          <a:p>
            <a:pPr eaLnBrk="1" hangingPunct="1">
              <a:defRPr/>
            </a:pPr>
            <a:endParaRPr lang="en-US" sz="2400" dirty="0" smtClean="0">
              <a:latin typeface="Arial" charset="0"/>
              <a:cs typeface="Arial" charset="0"/>
            </a:endParaRPr>
          </a:p>
        </p:txBody>
      </p:sp>
      <p:pic>
        <p:nvPicPr>
          <p:cNvPr id="141318" name="Picture 6" descr="File:Gray531.png">
            <a:hlinkClick r:id="rId3"/>
          </p:cNvPr>
          <p:cNvPicPr>
            <a:picLocks noChangeAspect="1" noChangeArrowheads="1"/>
          </p:cNvPicPr>
          <p:nvPr/>
        </p:nvPicPr>
        <p:blipFill>
          <a:blip r:embed="rId4" cstate="print"/>
          <a:srcRect/>
          <a:stretch>
            <a:fillRect/>
          </a:stretch>
        </p:blipFill>
        <p:spPr bwMode="auto">
          <a:xfrm>
            <a:off x="152400" y="1773864"/>
            <a:ext cx="3962400" cy="4245936"/>
          </a:xfrm>
          <a:prstGeom prst="rect">
            <a:avLst/>
          </a:prstGeom>
          <a:noFill/>
        </p:spPr>
      </p:pic>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p:cNvSpPr>
            <a:spLocks noGrp="1" noChangeArrowheads="1"/>
          </p:cNvSpPr>
          <p:nvPr>
            <p:ph type="title"/>
          </p:nvPr>
        </p:nvSpPr>
        <p:spPr/>
        <p:txBody>
          <a:bodyPr/>
          <a:lstStyle/>
          <a:p>
            <a:pPr eaLnBrk="1" hangingPunct="1"/>
            <a:r>
              <a:rPr lang="en-US" dirty="0" smtClean="0">
                <a:latin typeface="Arial" charset="0"/>
                <a:cs typeface="Arial" charset="0"/>
              </a:rPr>
              <a:t>Abdominal Vascular Injury</a:t>
            </a:r>
          </a:p>
        </p:txBody>
      </p:sp>
      <p:sp>
        <p:nvSpPr>
          <p:cNvPr id="102403" name="Rectangle 3"/>
          <p:cNvSpPr>
            <a:spLocks noGrp="1" noChangeArrowheads="1"/>
          </p:cNvSpPr>
          <p:nvPr>
            <p:ph idx="1"/>
          </p:nvPr>
        </p:nvSpPr>
        <p:spPr/>
        <p:txBody>
          <a:bodyPr/>
          <a:lstStyle/>
          <a:p>
            <a:pPr marL="0" indent="0" eaLnBrk="1" hangingPunct="1">
              <a:lnSpc>
                <a:spcPct val="90000"/>
              </a:lnSpc>
              <a:buFont typeface="Arial" pitchFamily="34" charset="0"/>
              <a:buNone/>
              <a:defRPr/>
            </a:pPr>
            <a:r>
              <a:rPr lang="en-US" dirty="0" smtClean="0"/>
              <a:t>Venous Injury Management</a:t>
            </a:r>
          </a:p>
          <a:p>
            <a:pPr eaLnBrk="1" hangingPunct="1">
              <a:lnSpc>
                <a:spcPct val="90000"/>
              </a:lnSpc>
              <a:buFont typeface="Arial" pitchFamily="34" charset="0"/>
              <a:buChar char="•"/>
              <a:defRPr/>
            </a:pPr>
            <a:r>
              <a:rPr lang="en-US" sz="2800" dirty="0" smtClean="0">
                <a:solidFill>
                  <a:srgbClr val="333399"/>
                </a:solidFill>
              </a:rPr>
              <a:t>Quick assessment</a:t>
            </a:r>
          </a:p>
          <a:p>
            <a:pPr eaLnBrk="1" hangingPunct="1">
              <a:lnSpc>
                <a:spcPct val="90000"/>
              </a:lnSpc>
              <a:buFont typeface="Arial" pitchFamily="34" charset="0"/>
              <a:buChar char="•"/>
              <a:defRPr/>
            </a:pPr>
            <a:r>
              <a:rPr lang="en-US" sz="2800" dirty="0" smtClean="0">
                <a:solidFill>
                  <a:srgbClr val="333399"/>
                </a:solidFill>
              </a:rPr>
              <a:t>Massive fluid resuscitation</a:t>
            </a:r>
          </a:p>
          <a:p>
            <a:pPr eaLnBrk="1" hangingPunct="1">
              <a:lnSpc>
                <a:spcPct val="90000"/>
              </a:lnSpc>
              <a:buFont typeface="Arial" pitchFamily="34" charset="0"/>
              <a:buChar char="•"/>
              <a:defRPr/>
            </a:pPr>
            <a:r>
              <a:rPr lang="en-US" sz="2800" dirty="0" smtClean="0">
                <a:solidFill>
                  <a:srgbClr val="333399"/>
                </a:solidFill>
              </a:rPr>
              <a:t>Pressure and packing</a:t>
            </a:r>
          </a:p>
          <a:p>
            <a:pPr eaLnBrk="1" hangingPunct="1">
              <a:lnSpc>
                <a:spcPct val="90000"/>
              </a:lnSpc>
              <a:buFont typeface="Arial" pitchFamily="34" charset="0"/>
              <a:buChar char="•"/>
              <a:defRPr/>
            </a:pPr>
            <a:r>
              <a:rPr lang="en-US" sz="2800" dirty="0" smtClean="0">
                <a:solidFill>
                  <a:srgbClr val="333399"/>
                </a:solidFill>
              </a:rPr>
              <a:t>Operative repair to include ligation and grafting</a:t>
            </a:r>
          </a:p>
          <a:p>
            <a:pPr eaLnBrk="1" hangingPunct="1">
              <a:lnSpc>
                <a:spcPct val="90000"/>
              </a:lnSpc>
              <a:buFont typeface="Arial" pitchFamily="34" charset="0"/>
              <a:buChar char="•"/>
              <a:defRPr/>
            </a:pPr>
            <a:r>
              <a:rPr lang="en-US" sz="2800" dirty="0" smtClean="0">
                <a:solidFill>
                  <a:srgbClr val="333399"/>
                </a:solidFill>
              </a:rPr>
              <a:t>Monitor for complications</a:t>
            </a:r>
          </a:p>
        </p:txBody>
      </p:sp>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690" name="Picture 2"/>
          <p:cNvPicPr>
            <a:picLocks noChangeAspect="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5" name="TextBox 4"/>
          <p:cNvSpPr txBox="1"/>
          <p:nvPr/>
        </p:nvSpPr>
        <p:spPr>
          <a:xfrm>
            <a:off x="2365168" y="5257800"/>
            <a:ext cx="4416631" cy="646331"/>
          </a:xfrm>
          <a:prstGeom prst="rect">
            <a:avLst/>
          </a:prstGeom>
          <a:noFill/>
          <a:ln>
            <a:noFill/>
          </a:ln>
        </p:spPr>
        <p:txBody>
          <a:bodyPr wrap="square" rtlCol="0">
            <a:spAutoFit/>
          </a:bodyPr>
          <a:lstStyle/>
          <a:p>
            <a:pPr algn="ctr"/>
            <a:r>
              <a:rPr lang="en-US" sz="3600" b="1" dirty="0" smtClean="0">
                <a:solidFill>
                  <a:schemeClr val="bg1"/>
                </a:solidFill>
                <a:latin typeface="Arial" pitchFamily="34" charset="0"/>
                <a:cs typeface="Arial" pitchFamily="34" charset="0"/>
              </a:rPr>
              <a:t>Damage Control !</a:t>
            </a:r>
            <a:endParaRPr lang="en-US" sz="3600" b="1" dirty="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Title 1"/>
          <p:cNvSpPr>
            <a:spLocks noGrp="1"/>
          </p:cNvSpPr>
          <p:nvPr>
            <p:ph type="title"/>
          </p:nvPr>
        </p:nvSpPr>
        <p:spPr/>
        <p:txBody>
          <a:bodyPr/>
          <a:lstStyle/>
          <a:p>
            <a:pPr eaLnBrk="1" hangingPunct="1"/>
            <a:r>
              <a:rPr lang="en-US" dirty="0" smtClean="0">
                <a:latin typeface="Arial" charset="0"/>
                <a:cs typeface="Arial" charset="0"/>
              </a:rPr>
              <a:t>Damage Control</a:t>
            </a:r>
          </a:p>
        </p:txBody>
      </p:sp>
      <p:sp>
        <p:nvSpPr>
          <p:cNvPr id="115715" name="Content Placeholder 2"/>
          <p:cNvSpPr>
            <a:spLocks noGrp="1"/>
          </p:cNvSpPr>
          <p:nvPr>
            <p:ph sz="half" idx="1"/>
          </p:nvPr>
        </p:nvSpPr>
        <p:spPr>
          <a:xfrm>
            <a:off x="285996" y="1433899"/>
            <a:ext cx="3828803" cy="4814501"/>
          </a:xfrm>
        </p:spPr>
        <p:txBody>
          <a:bodyPr/>
          <a:lstStyle/>
          <a:p>
            <a:pPr eaLnBrk="1" hangingPunct="1"/>
            <a:r>
              <a:rPr lang="en-US" dirty="0" smtClean="0">
                <a:latin typeface="Arial" charset="0"/>
                <a:cs typeface="Arial" charset="0"/>
              </a:rPr>
              <a:t>Abbreviated laparotomy</a:t>
            </a:r>
          </a:p>
          <a:p>
            <a:pPr eaLnBrk="1" hangingPunct="1"/>
            <a:r>
              <a:rPr lang="en-US" dirty="0" smtClean="0">
                <a:latin typeface="Arial" charset="0"/>
                <a:cs typeface="Arial" charset="0"/>
              </a:rPr>
              <a:t>Containment of bleeding and contamination</a:t>
            </a:r>
          </a:p>
          <a:p>
            <a:pPr eaLnBrk="1" hangingPunct="1"/>
            <a:r>
              <a:rPr lang="en-US" dirty="0" smtClean="0">
                <a:latin typeface="Arial" charset="0"/>
                <a:cs typeface="Arial" charset="0"/>
              </a:rPr>
              <a:t>Temporary intra-abdominal packing</a:t>
            </a:r>
          </a:p>
          <a:p>
            <a:pPr eaLnBrk="1" hangingPunct="1"/>
            <a:r>
              <a:rPr lang="en-US" dirty="0" smtClean="0">
                <a:latin typeface="Arial" charset="0"/>
                <a:cs typeface="Arial" charset="0"/>
              </a:rPr>
              <a:t>ICU for physiologic restoration</a:t>
            </a:r>
          </a:p>
          <a:p>
            <a:pPr eaLnBrk="1" hangingPunct="1"/>
            <a:r>
              <a:rPr lang="en-US" dirty="0" smtClean="0">
                <a:latin typeface="Arial" charset="0"/>
                <a:cs typeface="Arial" charset="0"/>
              </a:rPr>
              <a:t>Definitive repair</a:t>
            </a:r>
          </a:p>
        </p:txBody>
      </p:sp>
      <p:pic>
        <p:nvPicPr>
          <p:cNvPr id="8" name="Picture 2"/>
          <p:cNvPicPr>
            <a:picLocks noChangeAspect="1" noChangeArrowheads="1"/>
          </p:cNvPicPr>
          <p:nvPr/>
        </p:nvPicPr>
        <p:blipFill>
          <a:blip r:embed="rId3" cstate="print"/>
          <a:srcRect/>
          <a:stretch>
            <a:fillRect/>
          </a:stretch>
        </p:blipFill>
        <p:spPr bwMode="auto">
          <a:xfrm>
            <a:off x="4114800" y="1981200"/>
            <a:ext cx="4381500" cy="3124200"/>
          </a:xfrm>
          <a:prstGeom prst="rect">
            <a:avLst/>
          </a:prstGeom>
          <a:noFill/>
          <a:ln w="28575">
            <a:solidFill>
              <a:schemeClr val="accent1"/>
            </a:solidFill>
            <a:miter lim="800000"/>
            <a:headEnd/>
            <a:tailEnd/>
          </a:ln>
        </p:spPr>
      </p:pic>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Title 1"/>
          <p:cNvSpPr>
            <a:spLocks noGrp="1"/>
          </p:cNvSpPr>
          <p:nvPr>
            <p:ph type="title"/>
          </p:nvPr>
        </p:nvSpPr>
        <p:spPr/>
        <p:txBody>
          <a:bodyPr/>
          <a:lstStyle/>
          <a:p>
            <a:r>
              <a:rPr lang="en-US" dirty="0" smtClean="0">
                <a:latin typeface="Arial" charset="0"/>
                <a:cs typeface="Arial" charset="0"/>
              </a:rPr>
              <a:t>Damage Control</a:t>
            </a:r>
          </a:p>
        </p:txBody>
      </p:sp>
      <p:sp>
        <p:nvSpPr>
          <p:cNvPr id="116739" name="Content Placeholder 2"/>
          <p:cNvSpPr>
            <a:spLocks noGrp="1"/>
          </p:cNvSpPr>
          <p:nvPr>
            <p:ph idx="1"/>
          </p:nvPr>
        </p:nvSpPr>
        <p:spPr/>
        <p:txBody>
          <a:bodyPr/>
          <a:lstStyle/>
          <a:p>
            <a:pPr>
              <a:buFont typeface="Arial" charset="0"/>
              <a:buNone/>
            </a:pPr>
            <a:r>
              <a:rPr lang="en-US" dirty="0" smtClean="0">
                <a:latin typeface="Arial" charset="0"/>
                <a:cs typeface="Arial" charset="0"/>
              </a:rPr>
              <a:t>Three phases</a:t>
            </a:r>
          </a:p>
          <a:p>
            <a:r>
              <a:rPr lang="en-US" sz="2800" dirty="0" smtClean="0">
                <a:solidFill>
                  <a:srgbClr val="333399"/>
                </a:solidFill>
                <a:latin typeface="Arial" charset="0"/>
                <a:cs typeface="Arial" charset="0"/>
              </a:rPr>
              <a:t>Control hemorrhage and contamination</a:t>
            </a:r>
          </a:p>
          <a:p>
            <a:r>
              <a:rPr lang="en-US" sz="2800" dirty="0" smtClean="0">
                <a:solidFill>
                  <a:srgbClr val="333399"/>
                </a:solidFill>
                <a:latin typeface="Arial" charset="0"/>
                <a:cs typeface="Arial" charset="0"/>
              </a:rPr>
              <a:t>Continued resuscitation in ICU</a:t>
            </a:r>
          </a:p>
          <a:p>
            <a:r>
              <a:rPr lang="en-US" sz="2800" dirty="0" smtClean="0">
                <a:solidFill>
                  <a:srgbClr val="333399"/>
                </a:solidFill>
                <a:latin typeface="Arial" charset="0"/>
                <a:cs typeface="Arial" charset="0"/>
              </a:rPr>
              <a:t>Planned reoperation for removal of packing; definitive repair with attempted closure</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457200" y="274638"/>
            <a:ext cx="8229600" cy="792162"/>
          </a:xfrm>
        </p:spPr>
        <p:txBody>
          <a:bodyPr/>
          <a:lstStyle/>
          <a:p>
            <a:pPr eaLnBrk="1" hangingPunct="1"/>
            <a:r>
              <a:rPr lang="en-US" dirty="0" smtClean="0">
                <a:latin typeface="Arial" charset="0"/>
                <a:cs typeface="Arial" charset="0"/>
              </a:rPr>
              <a:t>Abdominal Assessment</a:t>
            </a:r>
          </a:p>
        </p:txBody>
      </p:sp>
      <p:sp>
        <p:nvSpPr>
          <p:cNvPr id="14339" name="Rectangle 3"/>
          <p:cNvSpPr>
            <a:spLocks noGrp="1" noChangeArrowheads="1"/>
          </p:cNvSpPr>
          <p:nvPr>
            <p:ph sz="half" idx="1"/>
          </p:nvPr>
        </p:nvSpPr>
        <p:spPr>
          <a:xfrm>
            <a:off x="685800" y="1295400"/>
            <a:ext cx="4800600" cy="2514600"/>
          </a:xfrm>
        </p:spPr>
        <p:txBody>
          <a:bodyPr/>
          <a:lstStyle/>
          <a:p>
            <a:pPr eaLnBrk="1" hangingPunct="1"/>
            <a:r>
              <a:rPr lang="en-US" sz="3200" dirty="0" smtClean="0">
                <a:latin typeface="Arial" charset="0"/>
                <a:cs typeface="Arial" charset="0"/>
              </a:rPr>
              <a:t>Inspection</a:t>
            </a:r>
          </a:p>
          <a:p>
            <a:pPr eaLnBrk="1" hangingPunct="1"/>
            <a:r>
              <a:rPr lang="en-US" sz="3200" dirty="0" smtClean="0">
                <a:latin typeface="Arial" charset="0"/>
                <a:cs typeface="Arial" charset="0"/>
              </a:rPr>
              <a:t>Auscultation</a:t>
            </a:r>
          </a:p>
          <a:p>
            <a:pPr eaLnBrk="1" hangingPunct="1"/>
            <a:r>
              <a:rPr lang="en-US" sz="3200" dirty="0" smtClean="0">
                <a:latin typeface="Arial" charset="0"/>
                <a:cs typeface="Arial" charset="0"/>
              </a:rPr>
              <a:t>Percussion</a:t>
            </a:r>
          </a:p>
          <a:p>
            <a:pPr eaLnBrk="1" hangingPunct="1"/>
            <a:r>
              <a:rPr lang="en-US" sz="3200" dirty="0" smtClean="0">
                <a:latin typeface="Arial" charset="0"/>
                <a:cs typeface="Arial" charset="0"/>
              </a:rPr>
              <a:t>Palpation</a:t>
            </a:r>
          </a:p>
        </p:txBody>
      </p:sp>
      <p:pic>
        <p:nvPicPr>
          <p:cNvPr id="14340" name="Content Placeholder 2"/>
          <p:cNvPicPr>
            <a:picLocks noGrp="1" noChangeAspect="1"/>
          </p:cNvPicPr>
          <p:nvPr>
            <p:ph sz="half" idx="2"/>
          </p:nvPr>
        </p:nvPicPr>
        <p:blipFill>
          <a:blip r:embed="rId3" cstate="print"/>
          <a:srcRect/>
          <a:stretch>
            <a:fillRect/>
          </a:stretch>
        </p:blipFill>
        <p:spPr>
          <a:xfrm rot="2189609">
            <a:off x="1102580" y="3858271"/>
            <a:ext cx="3095340" cy="2678321"/>
          </a:xfrm>
        </p:spPr>
      </p:pic>
      <p:pic>
        <p:nvPicPr>
          <p:cNvPr id="14341" name="Picture 3"/>
          <p:cNvPicPr>
            <a:picLocks noChangeAspect="1"/>
          </p:cNvPicPr>
          <p:nvPr/>
        </p:nvPicPr>
        <p:blipFill>
          <a:blip r:embed="rId4" cstate="print">
            <a:lum bright="27000"/>
          </a:blip>
          <a:srcRect l="18288" t="1524" r="5713" b="9969"/>
          <a:stretch>
            <a:fillRect/>
          </a:stretch>
        </p:blipFill>
        <p:spPr bwMode="auto">
          <a:xfrm>
            <a:off x="4572000" y="2743200"/>
            <a:ext cx="4291595" cy="3748088"/>
          </a:xfrm>
          <a:prstGeom prst="rect">
            <a:avLst/>
          </a:prstGeom>
          <a:noFill/>
          <a:ln w="19050">
            <a:solidFill>
              <a:schemeClr val="tx1"/>
            </a:solidFill>
            <a:miter lim="800000"/>
            <a:headEnd/>
            <a:tailEnd/>
          </a:ln>
        </p:spPr>
      </p:pic>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2"/>
          <p:cNvSpPr>
            <a:spLocks noGrp="1" noChangeArrowheads="1"/>
          </p:cNvSpPr>
          <p:nvPr>
            <p:ph type="title"/>
          </p:nvPr>
        </p:nvSpPr>
        <p:spPr/>
        <p:txBody>
          <a:bodyPr/>
          <a:lstStyle/>
          <a:p>
            <a:r>
              <a:rPr lang="en-US" dirty="0" smtClean="0">
                <a:latin typeface="Arial" charset="0"/>
                <a:cs typeface="Arial" charset="0"/>
              </a:rPr>
              <a:t>Did you know?</a:t>
            </a:r>
          </a:p>
        </p:txBody>
      </p:sp>
      <p:sp>
        <p:nvSpPr>
          <p:cNvPr id="119811" name="Rectangle 3"/>
          <p:cNvSpPr>
            <a:spLocks noGrp="1" noChangeArrowheads="1"/>
          </p:cNvSpPr>
          <p:nvPr>
            <p:ph idx="1"/>
          </p:nvPr>
        </p:nvSpPr>
        <p:spPr/>
        <p:txBody>
          <a:bodyPr/>
          <a:lstStyle/>
          <a:p>
            <a:r>
              <a:rPr lang="en-US" dirty="0" smtClean="0">
                <a:latin typeface="Arial" charset="0"/>
                <a:cs typeface="Arial" charset="0"/>
              </a:rPr>
              <a:t>A retained sponge at any time during the period which the abdomen is “open” with a VacPak™ or Whitman patch™ is not considered an adverse event and is simply part of the management of “Damage Control” and the open abdomen.</a:t>
            </a:r>
          </a:p>
        </p:txBody>
      </p:sp>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2"/>
          <p:cNvSpPr>
            <a:spLocks noGrp="1" noChangeArrowheads="1"/>
          </p:cNvSpPr>
          <p:nvPr>
            <p:ph type="title"/>
          </p:nvPr>
        </p:nvSpPr>
        <p:spPr/>
        <p:txBody>
          <a:bodyPr/>
          <a:lstStyle/>
          <a:p>
            <a:r>
              <a:rPr lang="en-US" dirty="0" smtClean="0">
                <a:latin typeface="Arial" charset="0"/>
                <a:cs typeface="Arial" charset="0"/>
              </a:rPr>
              <a:t>Surgical Counts</a:t>
            </a:r>
          </a:p>
        </p:txBody>
      </p:sp>
      <p:sp>
        <p:nvSpPr>
          <p:cNvPr id="120835" name="Rectangle 3"/>
          <p:cNvSpPr>
            <a:spLocks noGrp="1" noChangeArrowheads="1"/>
          </p:cNvSpPr>
          <p:nvPr>
            <p:ph sz="half" idx="1"/>
          </p:nvPr>
        </p:nvSpPr>
        <p:spPr>
          <a:xfrm>
            <a:off x="457200" y="1600200"/>
            <a:ext cx="8153400" cy="4525963"/>
          </a:xfrm>
        </p:spPr>
        <p:txBody>
          <a:bodyPr/>
          <a:lstStyle/>
          <a:p>
            <a:pPr marL="225425" indent="-225425"/>
            <a:r>
              <a:rPr lang="en-US" dirty="0" smtClean="0">
                <a:latin typeface="Arial" charset="0"/>
                <a:cs typeface="Arial" charset="0"/>
              </a:rPr>
              <a:t>X-ray detectable sponges</a:t>
            </a:r>
          </a:p>
          <a:p>
            <a:pPr marL="225425" indent="-225425"/>
            <a:r>
              <a:rPr lang="en-US" dirty="0" smtClean="0">
                <a:latin typeface="Arial" charset="0"/>
                <a:cs typeface="Arial" charset="0"/>
              </a:rPr>
              <a:t>Count “incorrect” on operative record </a:t>
            </a:r>
          </a:p>
          <a:p>
            <a:pPr marL="225425" indent="-225425">
              <a:lnSpc>
                <a:spcPct val="90000"/>
              </a:lnSpc>
            </a:pPr>
            <a:r>
              <a:rPr lang="en-US" dirty="0" smtClean="0">
                <a:latin typeface="Arial" charset="0"/>
                <a:cs typeface="Arial" charset="0"/>
              </a:rPr>
              <a:t>Obtain an x-ray at end of permanent closure</a:t>
            </a:r>
          </a:p>
          <a:p>
            <a:pPr marL="225425" indent="-225425">
              <a:lnSpc>
                <a:spcPct val="90000"/>
              </a:lnSpc>
            </a:pPr>
            <a:r>
              <a:rPr lang="en-US" dirty="0" smtClean="0">
                <a:latin typeface="Arial" charset="0"/>
                <a:cs typeface="Arial" charset="0"/>
              </a:rPr>
              <a:t>Document when x-ray is done in lieu of count</a:t>
            </a:r>
          </a:p>
          <a:p>
            <a:endParaRPr lang="en-US" dirty="0" smtClean="0">
              <a:latin typeface="Arial" charset="0"/>
              <a:cs typeface="Arial" charset="0"/>
            </a:endParaRPr>
          </a:p>
          <a:p>
            <a:endParaRPr lang="en-US" dirty="0" smtClean="0">
              <a:latin typeface="Arial" charset="0"/>
              <a:cs typeface="Arial" charset="0"/>
            </a:endParaRPr>
          </a:p>
        </p:txBody>
      </p:sp>
      <p:pic>
        <p:nvPicPr>
          <p:cNvPr id="5" name="Picture 2"/>
          <p:cNvPicPr>
            <a:picLocks noChangeAspect="1" noChangeArrowheads="1"/>
          </p:cNvPicPr>
          <p:nvPr/>
        </p:nvPicPr>
        <p:blipFill>
          <a:blip r:embed="rId3" cstate="print"/>
          <a:srcRect/>
          <a:stretch>
            <a:fillRect/>
          </a:stretch>
        </p:blipFill>
        <p:spPr bwMode="auto">
          <a:xfrm>
            <a:off x="2438400" y="3581400"/>
            <a:ext cx="4413267" cy="3124200"/>
          </a:xfrm>
          <a:prstGeom prst="rect">
            <a:avLst/>
          </a:prstGeom>
          <a:noFill/>
          <a:ln w="9525">
            <a:solidFill>
              <a:schemeClr val="tx2"/>
            </a:solidFill>
            <a:miter lim="800000"/>
            <a:headEnd/>
            <a:tailEnd/>
          </a:ln>
        </p:spPr>
      </p:pic>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8" name="Rectangle 2"/>
          <p:cNvSpPr>
            <a:spLocks noGrp="1" noChangeArrowheads="1"/>
          </p:cNvSpPr>
          <p:nvPr>
            <p:ph type="title"/>
          </p:nvPr>
        </p:nvSpPr>
        <p:spPr/>
        <p:txBody>
          <a:bodyPr rtlCol="0">
            <a:noAutofit/>
          </a:bodyPr>
          <a:lstStyle/>
          <a:p>
            <a:pPr eaLnBrk="1" fontAlgn="auto" hangingPunct="1">
              <a:spcAft>
                <a:spcPts val="0"/>
              </a:spcAft>
              <a:defRPr/>
            </a:pPr>
            <a:r>
              <a:rPr lang="en-US" dirty="0"/>
              <a:t>Complications of </a:t>
            </a:r>
            <a:r>
              <a:rPr lang="en-US" dirty="0" smtClean="0"/>
              <a:t>Abdominal </a:t>
            </a:r>
            <a:r>
              <a:rPr lang="en-US" dirty="0"/>
              <a:t>Trauma</a:t>
            </a:r>
          </a:p>
        </p:txBody>
      </p:sp>
      <p:graphicFrame>
        <p:nvGraphicFramePr>
          <p:cNvPr id="4" name="Content Placeholder 3"/>
          <p:cNvGraphicFramePr>
            <a:graphicFrameLocks noGrp="1"/>
          </p:cNvGraphicFramePr>
          <p:nvPr>
            <p:ph idx="1"/>
          </p:nvPr>
        </p:nvGraphicFramePr>
        <p:xfrm>
          <a:off x="685800" y="1447800"/>
          <a:ext cx="7924800" cy="4114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62" name="Rectangle 2"/>
          <p:cNvSpPr>
            <a:spLocks noGrp="1" noChangeArrowheads="1"/>
          </p:cNvSpPr>
          <p:nvPr>
            <p:ph type="title"/>
          </p:nvPr>
        </p:nvSpPr>
        <p:spPr/>
        <p:txBody>
          <a:bodyPr rtlCol="0">
            <a:noAutofit/>
          </a:bodyPr>
          <a:lstStyle/>
          <a:p>
            <a:pPr eaLnBrk="1" fontAlgn="auto" hangingPunct="1">
              <a:spcAft>
                <a:spcPts val="0"/>
              </a:spcAft>
              <a:defRPr/>
            </a:pPr>
            <a:r>
              <a:rPr lang="en-US" dirty="0"/>
              <a:t>Abdominal </a:t>
            </a:r>
            <a:r>
              <a:rPr lang="en-US" dirty="0" smtClean="0"/>
              <a:t>Compartment </a:t>
            </a:r>
            <a:r>
              <a:rPr lang="en-US" dirty="0"/>
              <a:t>Syndrome</a:t>
            </a:r>
          </a:p>
        </p:txBody>
      </p:sp>
      <p:sp>
        <p:nvSpPr>
          <p:cNvPr id="122883" name="Rectangle 4"/>
          <p:cNvSpPr>
            <a:spLocks noGrp="1" noChangeArrowheads="1"/>
          </p:cNvSpPr>
          <p:nvPr>
            <p:ph sz="half" idx="1"/>
          </p:nvPr>
        </p:nvSpPr>
        <p:spPr>
          <a:xfrm>
            <a:off x="685800" y="1371600"/>
            <a:ext cx="4114800" cy="4800600"/>
          </a:xfrm>
        </p:spPr>
        <p:txBody>
          <a:bodyPr/>
          <a:lstStyle/>
          <a:p>
            <a:pPr eaLnBrk="1" hangingPunct="1">
              <a:buFont typeface="Arial" charset="0"/>
              <a:buNone/>
            </a:pPr>
            <a:r>
              <a:rPr lang="en-US" sz="3200" dirty="0" smtClean="0">
                <a:latin typeface="Arial" charset="0"/>
                <a:cs typeface="Arial" charset="0"/>
              </a:rPr>
              <a:t>Primary Causes</a:t>
            </a:r>
          </a:p>
          <a:p>
            <a:pPr eaLnBrk="1" hangingPunct="1"/>
            <a:r>
              <a:rPr lang="en-US" dirty="0" smtClean="0">
                <a:solidFill>
                  <a:srgbClr val="333399"/>
                </a:solidFill>
                <a:latin typeface="Arial" charset="0"/>
                <a:cs typeface="Arial" charset="0"/>
              </a:rPr>
              <a:t>Resuscitation edema</a:t>
            </a:r>
          </a:p>
          <a:p>
            <a:pPr eaLnBrk="1" hangingPunct="1"/>
            <a:r>
              <a:rPr lang="en-US" dirty="0" smtClean="0">
                <a:solidFill>
                  <a:srgbClr val="333399"/>
                </a:solidFill>
                <a:latin typeface="Arial" charset="0"/>
                <a:cs typeface="Arial" charset="0"/>
              </a:rPr>
              <a:t>Bowel edema</a:t>
            </a:r>
          </a:p>
          <a:p>
            <a:pPr eaLnBrk="1" hangingPunct="1"/>
            <a:r>
              <a:rPr lang="en-US" dirty="0" smtClean="0">
                <a:solidFill>
                  <a:srgbClr val="333399"/>
                </a:solidFill>
                <a:latin typeface="Arial" charset="0"/>
                <a:cs typeface="Arial" charset="0"/>
              </a:rPr>
              <a:t>Postoperative hemorrhage </a:t>
            </a:r>
          </a:p>
          <a:p>
            <a:pPr eaLnBrk="1" hangingPunct="1"/>
            <a:r>
              <a:rPr lang="en-US" dirty="0" smtClean="0">
                <a:solidFill>
                  <a:srgbClr val="333399"/>
                </a:solidFill>
                <a:latin typeface="Arial" charset="0"/>
                <a:cs typeface="Arial" charset="0"/>
              </a:rPr>
              <a:t>Bowel obstruction</a:t>
            </a:r>
          </a:p>
          <a:p>
            <a:pPr eaLnBrk="1" hangingPunct="1"/>
            <a:r>
              <a:rPr lang="en-US" dirty="0" smtClean="0">
                <a:solidFill>
                  <a:srgbClr val="333399"/>
                </a:solidFill>
                <a:latin typeface="Arial" charset="0"/>
                <a:cs typeface="Arial" charset="0"/>
              </a:rPr>
              <a:t>Closure of abdomen under tension</a:t>
            </a:r>
          </a:p>
          <a:p>
            <a:pPr eaLnBrk="1" hangingPunct="1"/>
            <a:r>
              <a:rPr lang="en-US" dirty="0" smtClean="0">
                <a:solidFill>
                  <a:srgbClr val="333399"/>
                </a:solidFill>
                <a:latin typeface="Arial" charset="0"/>
                <a:cs typeface="Arial" charset="0"/>
              </a:rPr>
              <a:t>Abdominal packing</a:t>
            </a:r>
          </a:p>
          <a:p>
            <a:pPr eaLnBrk="1" hangingPunct="1"/>
            <a:endParaRPr lang="en-US" dirty="0" smtClean="0">
              <a:solidFill>
                <a:srgbClr val="333399"/>
              </a:solidFill>
              <a:latin typeface="Arial" charset="0"/>
              <a:cs typeface="Arial" charset="0"/>
            </a:endParaRPr>
          </a:p>
        </p:txBody>
      </p:sp>
      <p:graphicFrame>
        <p:nvGraphicFramePr>
          <p:cNvPr id="122884" name="Object 5"/>
          <p:cNvGraphicFramePr>
            <a:graphicFrameLocks noGrp="1" noChangeAspect="1"/>
          </p:cNvGraphicFramePr>
          <p:nvPr>
            <p:ph sz="half" idx="2"/>
            <p:extLst>
              <p:ext uri="{D42A27DB-BD31-4B8C-83A1-F6EECF244321}">
                <p14:modId xmlns:p14="http://schemas.microsoft.com/office/powerpoint/2010/main" val="2818730057"/>
              </p:ext>
            </p:extLst>
          </p:nvPr>
        </p:nvGraphicFramePr>
        <p:xfrm>
          <a:off x="4724400" y="2057400"/>
          <a:ext cx="4176713" cy="3124200"/>
        </p:xfrm>
        <a:graphic>
          <a:graphicData uri="http://schemas.openxmlformats.org/presentationml/2006/ole">
            <mc:AlternateContent xmlns:mc="http://schemas.openxmlformats.org/markup-compatibility/2006">
              <mc:Choice xmlns:v="urn:schemas-microsoft-com:vml" Requires="v">
                <p:oleObj spid="_x0000_s122899" name="Slide" r:id="rId4" imgW="4533840" imgH="3390840" progId="PowerPoint.Slide.8">
                  <p:embed/>
                </p:oleObj>
              </mc:Choice>
              <mc:Fallback>
                <p:oleObj name="Slide" r:id="rId4" imgW="4533840" imgH="3390840" progId="PowerPoint.Slide.8">
                  <p:embed/>
                  <p:pic>
                    <p:nvPicPr>
                      <p:cNvPr id="0" name="Picture 15"/>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24400" y="2057400"/>
                        <a:ext cx="4176713" cy="3124200"/>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62" name="Rectangle 2"/>
          <p:cNvSpPr>
            <a:spLocks noGrp="1" noChangeArrowheads="1"/>
          </p:cNvSpPr>
          <p:nvPr>
            <p:ph type="title"/>
          </p:nvPr>
        </p:nvSpPr>
        <p:spPr/>
        <p:txBody>
          <a:bodyPr rtlCol="0">
            <a:noAutofit/>
          </a:bodyPr>
          <a:lstStyle/>
          <a:p>
            <a:pPr eaLnBrk="1" fontAlgn="auto" hangingPunct="1">
              <a:spcAft>
                <a:spcPts val="0"/>
              </a:spcAft>
              <a:defRPr/>
            </a:pPr>
            <a:r>
              <a:rPr lang="en-US" dirty="0"/>
              <a:t>Abdominal </a:t>
            </a:r>
            <a:r>
              <a:rPr lang="en-US" dirty="0" smtClean="0"/>
              <a:t>Compartment </a:t>
            </a:r>
            <a:r>
              <a:rPr lang="en-US" dirty="0"/>
              <a:t>Syndrome</a:t>
            </a:r>
          </a:p>
        </p:txBody>
      </p:sp>
      <p:sp>
        <p:nvSpPr>
          <p:cNvPr id="123907" name="Rectangle 4"/>
          <p:cNvSpPr>
            <a:spLocks noGrp="1" noChangeArrowheads="1"/>
          </p:cNvSpPr>
          <p:nvPr>
            <p:ph sz="half" idx="1"/>
          </p:nvPr>
        </p:nvSpPr>
        <p:spPr>
          <a:xfrm>
            <a:off x="457200" y="1600200"/>
            <a:ext cx="3657600" cy="4525963"/>
          </a:xfrm>
        </p:spPr>
        <p:txBody>
          <a:bodyPr/>
          <a:lstStyle/>
          <a:p>
            <a:pPr eaLnBrk="1" hangingPunct="1">
              <a:buFont typeface="Arial" charset="0"/>
              <a:buNone/>
            </a:pPr>
            <a:r>
              <a:rPr lang="en-US" sz="3200" dirty="0" smtClean="0">
                <a:latin typeface="Arial" charset="0"/>
                <a:cs typeface="Arial" charset="0"/>
              </a:rPr>
              <a:t>Secondary Causes</a:t>
            </a:r>
          </a:p>
          <a:p>
            <a:pPr eaLnBrk="1" hangingPunct="1"/>
            <a:r>
              <a:rPr lang="en-US" dirty="0" smtClean="0">
                <a:solidFill>
                  <a:srgbClr val="333399"/>
                </a:solidFill>
                <a:latin typeface="Arial" charset="0"/>
                <a:cs typeface="Arial" charset="0"/>
              </a:rPr>
              <a:t>Intra-abdominal </a:t>
            </a:r>
          </a:p>
          <a:p>
            <a:pPr eaLnBrk="1" hangingPunct="1"/>
            <a:r>
              <a:rPr lang="en-US" dirty="0" smtClean="0">
                <a:solidFill>
                  <a:srgbClr val="333399"/>
                </a:solidFill>
                <a:latin typeface="Arial" charset="0"/>
                <a:cs typeface="Arial" charset="0"/>
              </a:rPr>
              <a:t>infection</a:t>
            </a:r>
          </a:p>
          <a:p>
            <a:pPr eaLnBrk="1" hangingPunct="1"/>
            <a:r>
              <a:rPr lang="en-US" dirty="0" smtClean="0">
                <a:solidFill>
                  <a:srgbClr val="333399"/>
                </a:solidFill>
                <a:latin typeface="Arial" charset="0"/>
                <a:cs typeface="Arial" charset="0"/>
              </a:rPr>
              <a:t>Ascites</a:t>
            </a:r>
          </a:p>
          <a:p>
            <a:pPr eaLnBrk="1" hangingPunct="1"/>
            <a:r>
              <a:rPr lang="en-US" dirty="0" smtClean="0">
                <a:solidFill>
                  <a:srgbClr val="333399"/>
                </a:solidFill>
                <a:latin typeface="Arial" charset="0"/>
                <a:cs typeface="Arial" charset="0"/>
              </a:rPr>
              <a:t>Ileus</a:t>
            </a:r>
          </a:p>
          <a:p>
            <a:pPr eaLnBrk="1" hangingPunct="1"/>
            <a:r>
              <a:rPr lang="en-US" dirty="0" smtClean="0">
                <a:solidFill>
                  <a:srgbClr val="333399"/>
                </a:solidFill>
                <a:latin typeface="Arial" charset="0"/>
                <a:cs typeface="Arial" charset="0"/>
              </a:rPr>
              <a:t>Pancreatitis</a:t>
            </a:r>
          </a:p>
          <a:p>
            <a:pPr eaLnBrk="1" hangingPunct="1"/>
            <a:r>
              <a:rPr lang="en-US" dirty="0" smtClean="0">
                <a:solidFill>
                  <a:srgbClr val="333399"/>
                </a:solidFill>
                <a:latin typeface="Arial" charset="0"/>
                <a:cs typeface="Arial" charset="0"/>
              </a:rPr>
              <a:t>Sepsis</a:t>
            </a:r>
          </a:p>
          <a:p>
            <a:pPr eaLnBrk="1" hangingPunct="1"/>
            <a:r>
              <a:rPr lang="en-US" dirty="0" smtClean="0">
                <a:solidFill>
                  <a:srgbClr val="333399"/>
                </a:solidFill>
                <a:latin typeface="Arial" charset="0"/>
                <a:cs typeface="Arial" charset="0"/>
              </a:rPr>
              <a:t>Major burns</a:t>
            </a:r>
          </a:p>
          <a:p>
            <a:pPr eaLnBrk="1" hangingPunct="1"/>
            <a:endParaRPr lang="en-US" dirty="0" smtClean="0">
              <a:latin typeface="Arial" charset="0"/>
              <a:cs typeface="Arial" charset="0"/>
            </a:endParaRPr>
          </a:p>
        </p:txBody>
      </p:sp>
      <p:pic>
        <p:nvPicPr>
          <p:cNvPr id="123908" name="Picture 2" descr="MVC-017F"/>
          <p:cNvPicPr>
            <a:picLocks noGrp="1" noChangeAspect="1" noChangeArrowheads="1"/>
          </p:cNvPicPr>
          <p:nvPr>
            <p:ph sz="half" idx="2"/>
          </p:nvPr>
        </p:nvPicPr>
        <p:blipFill>
          <a:blip r:embed="rId3" cstate="print"/>
          <a:srcRect/>
          <a:stretch>
            <a:fillRect/>
          </a:stretch>
        </p:blipFill>
        <p:spPr>
          <a:xfrm>
            <a:off x="4038600" y="2133600"/>
            <a:ext cx="4648200" cy="3659188"/>
          </a:xfrm>
          <a:noFill/>
          <a:ln w="19050">
            <a:solidFill>
              <a:schemeClr val="tx1"/>
            </a:solidFill>
          </a:ln>
        </p:spPr>
      </p:pic>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4930" name="Picture 1"/>
          <p:cNvPicPr>
            <a:picLocks noChangeAspect="1"/>
          </p:cNvPicPr>
          <p:nvPr/>
        </p:nvPicPr>
        <p:blipFill rotWithShape="1">
          <a:blip r:embed="rId3" cstate="print"/>
          <a:srcRect l="5213" r="5415"/>
          <a:stretch/>
        </p:blipFill>
        <p:spPr bwMode="auto">
          <a:xfrm>
            <a:off x="-1" y="0"/>
            <a:ext cx="9144001" cy="6858000"/>
          </a:xfrm>
          <a:prstGeom prst="rect">
            <a:avLst/>
          </a:prstGeom>
          <a:noFill/>
          <a:ln w="9525">
            <a:noFill/>
            <a:miter lim="800000"/>
            <a:headEnd/>
            <a:tailEnd/>
          </a:ln>
        </p:spPr>
      </p:pic>
      <p:sp>
        <p:nvSpPr>
          <p:cNvPr id="124931" name="TextBox 2"/>
          <p:cNvSpPr txBox="1">
            <a:spLocks noChangeArrowheads="1"/>
          </p:cNvSpPr>
          <p:nvPr/>
        </p:nvSpPr>
        <p:spPr bwMode="auto">
          <a:xfrm>
            <a:off x="6019800" y="6172200"/>
            <a:ext cx="3124200" cy="307777"/>
          </a:xfrm>
          <a:prstGeom prst="rect">
            <a:avLst/>
          </a:prstGeom>
          <a:noFill/>
          <a:ln w="9525">
            <a:noFill/>
            <a:miter lim="800000"/>
            <a:headEnd/>
            <a:tailEnd/>
          </a:ln>
        </p:spPr>
        <p:txBody>
          <a:bodyPr>
            <a:spAutoFit/>
          </a:bodyPr>
          <a:lstStyle/>
          <a:p>
            <a:pPr algn="ctr"/>
            <a:r>
              <a:rPr lang="en-US" sz="1400" b="1" dirty="0">
                <a:solidFill>
                  <a:srgbClr val="FFFFC1"/>
                </a:solidFill>
                <a:latin typeface="Arial" pitchFamily="34" charset="0"/>
                <a:cs typeface="Arial" pitchFamily="34" charset="0"/>
              </a:rPr>
              <a:t>Abviser Courtesy of Wolfe Tory</a:t>
            </a:r>
          </a:p>
        </p:txBody>
      </p:sp>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5954" name="Picture 2"/>
          <p:cNvPicPr>
            <a:picLocks noChangeAspect="1"/>
          </p:cNvPicPr>
          <p:nvPr/>
        </p:nvPicPr>
        <p:blipFill>
          <a:blip r:embed="rId3" cstate="print"/>
          <a:srcRect/>
          <a:stretch>
            <a:fillRect/>
          </a:stretch>
        </p:blipFill>
        <p:spPr bwMode="auto">
          <a:xfrm>
            <a:off x="4763" y="0"/>
            <a:ext cx="9139237" cy="5943600"/>
          </a:xfrm>
          <a:prstGeom prst="rect">
            <a:avLst/>
          </a:prstGeom>
          <a:noFill/>
          <a:ln w="9525">
            <a:noFill/>
            <a:miter lim="800000"/>
            <a:headEnd/>
            <a:tailEnd/>
          </a:ln>
        </p:spPr>
      </p:pic>
      <p:sp>
        <p:nvSpPr>
          <p:cNvPr id="125955" name="TextBox 4"/>
          <p:cNvSpPr txBox="1">
            <a:spLocks noChangeArrowheads="1"/>
          </p:cNvSpPr>
          <p:nvPr/>
        </p:nvSpPr>
        <p:spPr bwMode="auto">
          <a:xfrm>
            <a:off x="6019800" y="6172200"/>
            <a:ext cx="3124200" cy="276999"/>
          </a:xfrm>
          <a:prstGeom prst="rect">
            <a:avLst/>
          </a:prstGeom>
          <a:noFill/>
          <a:ln w="9525">
            <a:noFill/>
            <a:miter lim="800000"/>
            <a:headEnd/>
            <a:tailEnd/>
          </a:ln>
        </p:spPr>
        <p:txBody>
          <a:bodyPr>
            <a:spAutoFit/>
          </a:bodyPr>
          <a:lstStyle/>
          <a:p>
            <a:pPr algn="ctr"/>
            <a:r>
              <a:rPr lang="en-US" sz="1200" dirty="0">
                <a:latin typeface="Arial" pitchFamily="34" charset="0"/>
                <a:cs typeface="Arial" pitchFamily="34" charset="0"/>
              </a:rPr>
              <a:t>Abviser Courtesy of Wolfe Tory</a:t>
            </a:r>
          </a:p>
        </p:txBody>
      </p:sp>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978" name="Picture 4" descr="DSC00014"/>
          <p:cNvPicPr>
            <a:picLocks noChangeAspect="1" noChangeArrowheads="1"/>
          </p:cNvPicPr>
          <p:nvPr/>
        </p:nvPicPr>
        <p:blipFill>
          <a:blip r:embed="rId3" cstate="print"/>
          <a:srcRect/>
          <a:stretch>
            <a:fillRect/>
          </a:stretch>
        </p:blipFill>
        <p:spPr bwMode="auto">
          <a:xfrm>
            <a:off x="0" y="57150"/>
            <a:ext cx="9144000" cy="6858000"/>
          </a:xfrm>
          <a:prstGeom prst="rect">
            <a:avLst/>
          </a:prstGeom>
          <a:solidFill>
            <a:schemeClr val="bg2"/>
          </a:solidFill>
          <a:ln w="50800">
            <a:solidFill>
              <a:schemeClr val="bg2"/>
            </a:solidFill>
            <a:miter lim="800000"/>
            <a:headEnd/>
            <a:tailEnd/>
          </a:ln>
        </p:spPr>
      </p:pic>
      <p:sp>
        <p:nvSpPr>
          <p:cNvPr id="126979" name="Rectangle 5"/>
          <p:cNvSpPr>
            <a:spLocks noChangeArrowheads="1"/>
          </p:cNvSpPr>
          <p:nvPr/>
        </p:nvSpPr>
        <p:spPr bwMode="auto">
          <a:xfrm>
            <a:off x="4260850" y="3200400"/>
            <a:ext cx="184150" cy="579438"/>
          </a:xfrm>
          <a:prstGeom prst="rect">
            <a:avLst/>
          </a:prstGeom>
          <a:noFill/>
          <a:ln w="9525">
            <a:noFill/>
            <a:miter lim="800000"/>
            <a:headEnd/>
            <a:tailEnd/>
          </a:ln>
        </p:spPr>
        <p:txBody>
          <a:bodyPr wrap="none">
            <a:spAutoFit/>
          </a:bodyPr>
          <a:lstStyle/>
          <a:p>
            <a:endParaRPr lang="en-US" sz="3200" b="1" dirty="0">
              <a:solidFill>
                <a:schemeClr val="tx2"/>
              </a:solidFill>
            </a:endParaRPr>
          </a:p>
        </p:txBody>
      </p:sp>
      <p:sp>
        <p:nvSpPr>
          <p:cNvPr id="126980" name="Rectangle 6"/>
          <p:cNvSpPr>
            <a:spLocks noChangeArrowheads="1"/>
          </p:cNvSpPr>
          <p:nvPr/>
        </p:nvSpPr>
        <p:spPr bwMode="auto">
          <a:xfrm>
            <a:off x="2209800" y="4114800"/>
            <a:ext cx="4562475" cy="579438"/>
          </a:xfrm>
          <a:prstGeom prst="rect">
            <a:avLst/>
          </a:prstGeom>
          <a:noFill/>
          <a:ln w="9525">
            <a:noFill/>
            <a:miter lim="800000"/>
            <a:headEnd/>
            <a:tailEnd/>
          </a:ln>
        </p:spPr>
        <p:txBody>
          <a:bodyPr>
            <a:spAutoFit/>
          </a:bodyPr>
          <a:lstStyle/>
          <a:p>
            <a:endParaRPr lang="en-US" sz="3200" dirty="0"/>
          </a:p>
        </p:txBody>
      </p:sp>
      <p:sp>
        <p:nvSpPr>
          <p:cNvPr id="126981" name="Text Box 7"/>
          <p:cNvSpPr txBox="1">
            <a:spLocks noChangeArrowheads="1"/>
          </p:cNvSpPr>
          <p:nvPr/>
        </p:nvSpPr>
        <p:spPr bwMode="auto">
          <a:xfrm>
            <a:off x="6400800" y="6172200"/>
            <a:ext cx="1905000" cy="646331"/>
          </a:xfrm>
          <a:prstGeom prst="rect">
            <a:avLst/>
          </a:prstGeom>
          <a:noFill/>
          <a:ln w="9525">
            <a:noFill/>
            <a:miter lim="800000"/>
            <a:headEnd/>
            <a:tailEnd/>
          </a:ln>
        </p:spPr>
        <p:txBody>
          <a:bodyPr>
            <a:spAutoFit/>
          </a:bodyPr>
          <a:lstStyle/>
          <a:p>
            <a:pPr>
              <a:spcBef>
                <a:spcPct val="50000"/>
              </a:spcBef>
            </a:pPr>
            <a:r>
              <a:rPr lang="en-US" sz="3600" dirty="0">
                <a:solidFill>
                  <a:schemeClr val="bg1"/>
                </a:solidFill>
                <a:latin typeface="Arial" pitchFamily="34" charset="0"/>
                <a:cs typeface="Arial" pitchFamily="34" charset="0"/>
              </a:rPr>
              <a:t>Fasciitis</a:t>
            </a:r>
          </a:p>
        </p:txBody>
      </p:sp>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1026"/>
          <p:cNvSpPr>
            <a:spLocks noGrp="1" noChangeArrowheads="1"/>
          </p:cNvSpPr>
          <p:nvPr>
            <p:ph type="title"/>
          </p:nvPr>
        </p:nvSpPr>
        <p:spPr/>
        <p:txBody>
          <a:bodyPr/>
          <a:lstStyle/>
          <a:p>
            <a:r>
              <a:rPr lang="en-US" dirty="0" smtClean="0">
                <a:latin typeface="Arial" charset="0"/>
                <a:cs typeface="Arial" charset="0"/>
              </a:rPr>
              <a:t>Reperfusion Phenomenon</a:t>
            </a:r>
          </a:p>
        </p:txBody>
      </p:sp>
      <p:sp>
        <p:nvSpPr>
          <p:cNvPr id="128003" name="Rectangle 1027"/>
          <p:cNvSpPr>
            <a:spLocks noGrp="1" noChangeArrowheads="1"/>
          </p:cNvSpPr>
          <p:nvPr>
            <p:ph idx="1"/>
          </p:nvPr>
        </p:nvSpPr>
        <p:spPr/>
        <p:txBody>
          <a:bodyPr/>
          <a:lstStyle/>
          <a:p>
            <a:pPr>
              <a:lnSpc>
                <a:spcPct val="90000"/>
              </a:lnSpc>
            </a:pPr>
            <a:r>
              <a:rPr lang="en-US" dirty="0" smtClean="0">
                <a:latin typeface="Arial" charset="0"/>
                <a:cs typeface="Arial" charset="0"/>
              </a:rPr>
              <a:t>Decompression </a:t>
            </a:r>
          </a:p>
          <a:p>
            <a:pPr lvl="1">
              <a:lnSpc>
                <a:spcPct val="90000"/>
              </a:lnSpc>
            </a:pPr>
            <a:r>
              <a:rPr lang="en-US" dirty="0" smtClean="0">
                <a:latin typeface="Arial" charset="0"/>
                <a:cs typeface="Arial" charset="0"/>
              </a:rPr>
              <a:t>Release of accumulated acids, metabolites (byproducts of anaerobic metabolism)</a:t>
            </a:r>
          </a:p>
          <a:p>
            <a:pPr lvl="1">
              <a:lnSpc>
                <a:spcPct val="90000"/>
              </a:lnSpc>
            </a:pPr>
            <a:r>
              <a:rPr lang="en-US" dirty="0" smtClean="0">
                <a:latin typeface="Arial" charset="0"/>
                <a:cs typeface="Arial" charset="0"/>
              </a:rPr>
              <a:t>Profound cardiac depression and hypotension</a:t>
            </a:r>
          </a:p>
          <a:p>
            <a:pPr>
              <a:lnSpc>
                <a:spcPct val="90000"/>
              </a:lnSpc>
            </a:pPr>
            <a:r>
              <a:rPr lang="en-US" dirty="0" smtClean="0">
                <a:latin typeface="Arial" charset="0"/>
                <a:cs typeface="Arial" charset="0"/>
              </a:rPr>
              <a:t>To blunt effects</a:t>
            </a:r>
          </a:p>
          <a:p>
            <a:pPr lvl="1">
              <a:lnSpc>
                <a:spcPct val="90000"/>
              </a:lnSpc>
            </a:pPr>
            <a:r>
              <a:rPr lang="en-US" dirty="0" smtClean="0">
                <a:latin typeface="Arial" charset="0"/>
                <a:cs typeface="Arial" charset="0"/>
              </a:rPr>
              <a:t>50 mEq Bicarb – may give 2-4 amps</a:t>
            </a:r>
          </a:p>
          <a:p>
            <a:pPr lvl="1">
              <a:lnSpc>
                <a:spcPct val="90000"/>
              </a:lnSpc>
            </a:pPr>
            <a:r>
              <a:rPr lang="en-US" dirty="0" smtClean="0">
                <a:latin typeface="Arial" charset="0"/>
                <a:cs typeface="Arial" charset="0"/>
              </a:rPr>
              <a:t>Volume resuscitation</a:t>
            </a:r>
          </a:p>
        </p:txBody>
      </p:sp>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2"/>
          <p:cNvSpPr>
            <a:spLocks noGrp="1" noChangeArrowheads="1"/>
          </p:cNvSpPr>
          <p:nvPr>
            <p:ph type="title"/>
          </p:nvPr>
        </p:nvSpPr>
        <p:spPr>
          <a:xfrm>
            <a:off x="76200" y="76200"/>
            <a:ext cx="8991600" cy="1143000"/>
          </a:xfrm>
        </p:spPr>
        <p:txBody>
          <a:bodyPr/>
          <a:lstStyle/>
          <a:p>
            <a:pPr eaLnBrk="1" hangingPunct="1"/>
            <a:r>
              <a:rPr lang="en-US" sz="3600" dirty="0" smtClean="0">
                <a:latin typeface="Arial" charset="0"/>
                <a:cs typeface="Arial" charset="0"/>
              </a:rPr>
              <a:t>Complications of Abdominal Trauma</a:t>
            </a:r>
          </a:p>
        </p:txBody>
      </p:sp>
      <p:sp>
        <p:nvSpPr>
          <p:cNvPr id="297987" name="Rectangle 3"/>
          <p:cNvSpPr>
            <a:spLocks noGrp="1" noChangeArrowheads="1"/>
          </p:cNvSpPr>
          <p:nvPr>
            <p:ph idx="1"/>
          </p:nvPr>
        </p:nvSpPr>
        <p:spPr/>
        <p:txBody>
          <a:bodyPr rtlCol="0">
            <a:normAutofit fontScale="92500" lnSpcReduction="20000"/>
          </a:bodyPr>
          <a:lstStyle/>
          <a:p>
            <a:pPr eaLnBrk="1" fontAlgn="auto" hangingPunct="1">
              <a:spcAft>
                <a:spcPts val="0"/>
              </a:spcAft>
              <a:buFont typeface="Arial" charset="0"/>
              <a:buNone/>
              <a:defRPr/>
            </a:pPr>
            <a:r>
              <a:rPr lang="en-US" sz="3500" dirty="0"/>
              <a:t>Acute acalculous cholecystitis (AAC)</a:t>
            </a:r>
          </a:p>
          <a:p>
            <a:pPr eaLnBrk="1" fontAlgn="auto" hangingPunct="1">
              <a:spcAft>
                <a:spcPts val="0"/>
              </a:spcAft>
              <a:buFont typeface="Arial" pitchFamily="34" charset="0"/>
              <a:buChar char="•"/>
              <a:defRPr/>
            </a:pPr>
            <a:endParaRPr lang="en-US" sz="900" dirty="0"/>
          </a:p>
          <a:p>
            <a:pPr eaLnBrk="1" fontAlgn="auto" hangingPunct="1">
              <a:spcAft>
                <a:spcPts val="0"/>
              </a:spcAft>
              <a:defRPr/>
            </a:pPr>
            <a:r>
              <a:rPr lang="en-US" sz="3000" dirty="0">
                <a:solidFill>
                  <a:srgbClr val="333399"/>
                </a:solidFill>
              </a:rPr>
              <a:t>Acute inflammation of gallbladder</a:t>
            </a:r>
          </a:p>
          <a:p>
            <a:pPr eaLnBrk="1" fontAlgn="auto" hangingPunct="1">
              <a:spcAft>
                <a:spcPts val="0"/>
              </a:spcAft>
              <a:defRPr/>
            </a:pPr>
            <a:r>
              <a:rPr lang="en-US" sz="3000" dirty="0">
                <a:solidFill>
                  <a:srgbClr val="333399"/>
                </a:solidFill>
              </a:rPr>
              <a:t>Masked by concomitant injuries and interventions</a:t>
            </a:r>
          </a:p>
          <a:p>
            <a:pPr eaLnBrk="1" fontAlgn="auto" hangingPunct="1">
              <a:spcAft>
                <a:spcPts val="0"/>
              </a:spcAft>
              <a:defRPr/>
            </a:pPr>
            <a:r>
              <a:rPr lang="en-US" sz="3000" dirty="0">
                <a:solidFill>
                  <a:srgbClr val="333399"/>
                </a:solidFill>
              </a:rPr>
              <a:t>Contributing factors include decreased oral intake, TPN, use of narcotics and gallbladder ischemia may occur due to hypotension</a:t>
            </a:r>
          </a:p>
          <a:p>
            <a:pPr eaLnBrk="1" fontAlgn="auto" hangingPunct="1">
              <a:spcAft>
                <a:spcPts val="0"/>
              </a:spcAft>
              <a:defRPr/>
            </a:pPr>
            <a:r>
              <a:rPr lang="en-US" sz="3000" dirty="0">
                <a:solidFill>
                  <a:srgbClr val="333399"/>
                </a:solidFill>
              </a:rPr>
              <a:t>Diagnosis assisted by US, elevated WBC</a:t>
            </a:r>
          </a:p>
          <a:p>
            <a:pPr eaLnBrk="1" fontAlgn="auto" hangingPunct="1">
              <a:spcAft>
                <a:spcPts val="0"/>
              </a:spcAft>
              <a:defRPr/>
            </a:pPr>
            <a:r>
              <a:rPr lang="en-US" sz="3000" dirty="0">
                <a:solidFill>
                  <a:srgbClr val="333399"/>
                </a:solidFill>
              </a:rPr>
              <a:t>Requires surgical intervention</a:t>
            </a:r>
          </a:p>
          <a:p>
            <a:pPr eaLnBrk="1" fontAlgn="auto" hangingPunct="1">
              <a:spcAft>
                <a:spcPts val="0"/>
              </a:spcAft>
              <a:buFont typeface="Arial" pitchFamily="34" charset="0"/>
              <a:buChar char="•"/>
              <a:defRPr/>
            </a:pPr>
            <a:endParaRPr lang="en-US" dirty="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16"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16"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16"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16"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8308</TotalTime>
  <Words>12383</Words>
  <Application>Microsoft Office PowerPoint</Application>
  <PresentationFormat>On-screen Show (4:3)</PresentationFormat>
  <Paragraphs>1438</Paragraphs>
  <Slides>102</Slides>
  <Notes>102</Notes>
  <HiddenSlides>0</HiddenSlides>
  <MMClips>0</MMClips>
  <ScaleCrop>false</ScaleCrop>
  <HeadingPairs>
    <vt:vector size="6" baseType="variant">
      <vt:variant>
        <vt:lpstr>Theme</vt:lpstr>
      </vt:variant>
      <vt:variant>
        <vt:i4>2</vt:i4>
      </vt:variant>
      <vt:variant>
        <vt:lpstr>Embedded OLE Servers</vt:lpstr>
      </vt:variant>
      <vt:variant>
        <vt:i4>1</vt:i4>
      </vt:variant>
      <vt:variant>
        <vt:lpstr>Slide Titles</vt:lpstr>
      </vt:variant>
      <vt:variant>
        <vt:i4>102</vt:i4>
      </vt:variant>
    </vt:vector>
  </HeadingPairs>
  <TitlesOfParts>
    <vt:vector size="105" baseType="lpstr">
      <vt:lpstr>Blank Presentation</vt:lpstr>
      <vt:lpstr>1_Blank Presentation</vt:lpstr>
      <vt:lpstr>Slide</vt:lpstr>
      <vt:lpstr>PowerPoint Presentation</vt:lpstr>
      <vt:lpstr>Abdominal Injuries</vt:lpstr>
      <vt:lpstr>Objectives</vt:lpstr>
      <vt:lpstr>Epidemiology</vt:lpstr>
      <vt:lpstr>Mechanism of Injury </vt:lpstr>
      <vt:lpstr>Mechanism of Injury</vt:lpstr>
      <vt:lpstr>Anatomy and Physiology</vt:lpstr>
      <vt:lpstr>PowerPoint Presentation</vt:lpstr>
      <vt:lpstr>Abdominal Assessment</vt:lpstr>
      <vt:lpstr>Four Quadrants</vt:lpstr>
      <vt:lpstr>PowerPoint Presentation</vt:lpstr>
      <vt:lpstr>PowerPoint Presentation</vt:lpstr>
      <vt:lpstr>Ongoing Assessment</vt:lpstr>
      <vt:lpstr>Diagnostic Labs</vt:lpstr>
      <vt:lpstr>Diagnostic Labs</vt:lpstr>
      <vt:lpstr>Diagnostic Modalities</vt:lpstr>
      <vt:lpstr> Radiographic Films </vt:lpstr>
      <vt:lpstr>Diagnostic Peritoneal Lavage</vt:lpstr>
      <vt:lpstr>DPL</vt:lpstr>
      <vt:lpstr> Ultrasound </vt:lpstr>
      <vt:lpstr>Ultrasound</vt:lpstr>
      <vt:lpstr> Computed Tomography </vt:lpstr>
      <vt:lpstr>CT Scan in Trauma</vt:lpstr>
      <vt:lpstr>CT Scan Disadvantages</vt:lpstr>
      <vt:lpstr>Angiography</vt:lpstr>
      <vt:lpstr>PowerPoint Presentation</vt:lpstr>
      <vt:lpstr> Diagnostic Laparoscopy (DL) </vt:lpstr>
      <vt:lpstr>Other Studies</vt:lpstr>
      <vt:lpstr>Other Studies  </vt:lpstr>
      <vt:lpstr>Specific Injuries </vt:lpstr>
      <vt:lpstr>Esophageal Injuries </vt:lpstr>
      <vt:lpstr>Esophagus</vt:lpstr>
      <vt:lpstr>Esophageal Injury</vt:lpstr>
      <vt:lpstr>Esophageal Injury</vt:lpstr>
      <vt:lpstr>Esophageal Injury</vt:lpstr>
      <vt:lpstr>Esophageal Injury Management</vt:lpstr>
      <vt:lpstr>Diaphragm</vt:lpstr>
      <vt:lpstr>Diaphragmatic Injury</vt:lpstr>
      <vt:lpstr>Diaphragmatic Injury</vt:lpstr>
      <vt:lpstr>PowerPoint Presentation</vt:lpstr>
      <vt:lpstr>PowerPoint Presentation</vt:lpstr>
      <vt:lpstr>Diaphragmatic Injury</vt:lpstr>
      <vt:lpstr>PowerPoint Presentation</vt:lpstr>
      <vt:lpstr>PowerPoint Presentation</vt:lpstr>
      <vt:lpstr>Pancreatic Injuries</vt:lpstr>
      <vt:lpstr>Pancreatic Injuries</vt:lpstr>
      <vt:lpstr>Duodenum</vt:lpstr>
      <vt:lpstr>Duodenal Injuries</vt:lpstr>
      <vt:lpstr>Pancreatic and Duodenal Injuries</vt:lpstr>
      <vt:lpstr>Pancreatic and Duodenal Injuries</vt:lpstr>
      <vt:lpstr>Pancreatic and Duodenal Injuries</vt:lpstr>
      <vt:lpstr>Pancreatic and Duodenal Injuries</vt:lpstr>
      <vt:lpstr>Injuries to the Stomach and Intestines</vt:lpstr>
      <vt:lpstr>Stomach Injury</vt:lpstr>
      <vt:lpstr>Stomach Injury</vt:lpstr>
      <vt:lpstr>Stomach Injury</vt:lpstr>
      <vt:lpstr>Small Intestine</vt:lpstr>
      <vt:lpstr>Hollow Viscus Injuries </vt:lpstr>
      <vt:lpstr>PowerPoint Presentation</vt:lpstr>
      <vt:lpstr>Small Bowel Injury</vt:lpstr>
      <vt:lpstr>Small Bowel Injury</vt:lpstr>
      <vt:lpstr>Large Intestine</vt:lpstr>
      <vt:lpstr>Colon</vt:lpstr>
      <vt:lpstr>PowerPoint Presentation</vt:lpstr>
      <vt:lpstr>Large Bowel Injury</vt:lpstr>
      <vt:lpstr>Liver Injuries </vt:lpstr>
      <vt:lpstr>Liver Functions </vt:lpstr>
      <vt:lpstr>Liver Injury</vt:lpstr>
      <vt:lpstr>Liver Injury</vt:lpstr>
      <vt:lpstr>Liver Injury</vt:lpstr>
      <vt:lpstr>PowerPoint Presentation</vt:lpstr>
      <vt:lpstr>Liver Injury</vt:lpstr>
      <vt:lpstr>PowerPoint Presentation</vt:lpstr>
      <vt:lpstr>Spleen</vt:lpstr>
      <vt:lpstr>Splenic Injury</vt:lpstr>
      <vt:lpstr>Splenic Injury</vt:lpstr>
      <vt:lpstr>Splenic Injury</vt:lpstr>
      <vt:lpstr>Splenic Injury</vt:lpstr>
      <vt:lpstr>Overwhelming Postsplenectomy Sepsis (OPSI)</vt:lpstr>
      <vt:lpstr>Retroperitoneal Hemorrhage</vt:lpstr>
      <vt:lpstr>PowerPoint Presentation</vt:lpstr>
      <vt:lpstr>Abdominal Vascular Injuries</vt:lpstr>
      <vt:lpstr>Abdominal Vascular Injury</vt:lpstr>
      <vt:lpstr>Abdominal Vascular Injury</vt:lpstr>
      <vt:lpstr>Abdominal Vascular Injury</vt:lpstr>
      <vt:lpstr>Abdominal Vascular Injury</vt:lpstr>
      <vt:lpstr>PowerPoint Presentation</vt:lpstr>
      <vt:lpstr>Damage Control</vt:lpstr>
      <vt:lpstr>Damage Control</vt:lpstr>
      <vt:lpstr>Did you know?</vt:lpstr>
      <vt:lpstr>Surgical Counts</vt:lpstr>
      <vt:lpstr>Complications of Abdominal Trauma</vt:lpstr>
      <vt:lpstr>Abdominal Compartment Syndrome</vt:lpstr>
      <vt:lpstr>Abdominal Compartment Syndrome</vt:lpstr>
      <vt:lpstr>PowerPoint Presentation</vt:lpstr>
      <vt:lpstr>PowerPoint Presentation</vt:lpstr>
      <vt:lpstr>PowerPoint Presentation</vt:lpstr>
      <vt:lpstr>Reperfusion Phenomenon</vt:lpstr>
      <vt:lpstr>Complications of Abdominal Trauma</vt:lpstr>
      <vt:lpstr>Common Pitfalls</vt:lpstr>
      <vt:lpstr> General Nursing Considerations </vt:lpstr>
      <vt:lpstr>Summary</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Vicki</dc:creator>
  <cp:lastModifiedBy>Sarah Clements</cp:lastModifiedBy>
  <cp:revision>248</cp:revision>
  <dcterms:created xsi:type="dcterms:W3CDTF">2012-10-05T05:32:02Z</dcterms:created>
  <dcterms:modified xsi:type="dcterms:W3CDTF">2013-01-11T02:25:37Z</dcterms:modified>
</cp:coreProperties>
</file>