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14" r:id="rId1"/>
  </p:sldMasterIdLst>
  <p:notesMasterIdLst>
    <p:notesMasterId r:id="rId65"/>
  </p:notesMasterIdLst>
  <p:handoutMasterIdLst>
    <p:handoutMasterId r:id="rId66"/>
  </p:handoutMasterIdLst>
  <p:sldIdLst>
    <p:sldId id="422" r:id="rId2"/>
    <p:sldId id="419" r:id="rId3"/>
    <p:sldId id="315" r:id="rId4"/>
    <p:sldId id="401" r:id="rId5"/>
    <p:sldId id="376" r:id="rId6"/>
    <p:sldId id="377" r:id="rId7"/>
    <p:sldId id="320" r:id="rId8"/>
    <p:sldId id="321" r:id="rId9"/>
    <p:sldId id="378" r:id="rId10"/>
    <p:sldId id="322" r:id="rId11"/>
    <p:sldId id="402" r:id="rId12"/>
    <p:sldId id="420" r:id="rId13"/>
    <p:sldId id="403" r:id="rId14"/>
    <p:sldId id="323" r:id="rId15"/>
    <p:sldId id="324" r:id="rId16"/>
    <p:sldId id="404" r:id="rId17"/>
    <p:sldId id="405" r:id="rId18"/>
    <p:sldId id="325" r:id="rId19"/>
    <p:sldId id="328" r:id="rId20"/>
    <p:sldId id="329" r:id="rId21"/>
    <p:sldId id="330" r:id="rId22"/>
    <p:sldId id="331" r:id="rId23"/>
    <p:sldId id="332" r:id="rId24"/>
    <p:sldId id="333" r:id="rId25"/>
    <p:sldId id="334" r:id="rId26"/>
    <p:sldId id="335" r:id="rId27"/>
    <p:sldId id="414" r:id="rId28"/>
    <p:sldId id="389" r:id="rId29"/>
    <p:sldId id="336" r:id="rId30"/>
    <p:sldId id="390" r:id="rId31"/>
    <p:sldId id="338" r:id="rId32"/>
    <p:sldId id="392" r:id="rId33"/>
    <p:sldId id="339" r:id="rId34"/>
    <p:sldId id="340" r:id="rId35"/>
    <p:sldId id="384" r:id="rId36"/>
    <p:sldId id="385" r:id="rId37"/>
    <p:sldId id="386" r:id="rId38"/>
    <p:sldId id="387" r:id="rId39"/>
    <p:sldId id="388" r:id="rId40"/>
    <p:sldId id="341" r:id="rId41"/>
    <p:sldId id="342" r:id="rId42"/>
    <p:sldId id="347" r:id="rId43"/>
    <p:sldId id="343" r:id="rId44"/>
    <p:sldId id="345" r:id="rId45"/>
    <p:sldId id="346" r:id="rId46"/>
    <p:sldId id="400" r:id="rId47"/>
    <p:sldId id="350" r:id="rId48"/>
    <p:sldId id="351" r:id="rId49"/>
    <p:sldId id="352" r:id="rId50"/>
    <p:sldId id="353" r:id="rId51"/>
    <p:sldId id="413" r:id="rId52"/>
    <p:sldId id="408" r:id="rId53"/>
    <p:sldId id="421" r:id="rId54"/>
    <p:sldId id="411" r:id="rId55"/>
    <p:sldId id="412" r:id="rId56"/>
    <p:sldId id="356" r:id="rId57"/>
    <p:sldId id="358" r:id="rId58"/>
    <p:sldId id="361" r:id="rId59"/>
    <p:sldId id="362" r:id="rId60"/>
    <p:sldId id="415" r:id="rId61"/>
    <p:sldId id="416" r:id="rId62"/>
    <p:sldId id="417" r:id="rId63"/>
    <p:sldId id="374" r:id="rId64"/>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99"/>
    <a:srgbClr val="CC99FF"/>
    <a:srgbClr val="FFFF66"/>
    <a:srgbClr val="CCECFF"/>
    <a:srgbClr val="00071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242" autoAdjust="0"/>
    <p:restoredTop sz="83233" autoAdjust="0"/>
  </p:normalViewPr>
  <p:slideViewPr>
    <p:cSldViewPr>
      <p:cViewPr>
        <p:scale>
          <a:sx n="80" d="100"/>
          <a:sy n="80" d="100"/>
        </p:scale>
        <p:origin x="-522" y="-252"/>
      </p:cViewPr>
      <p:guideLst>
        <p:guide orient="horz" pos="528"/>
        <p:guide pos="2880"/>
      </p:guideLst>
    </p:cSldViewPr>
  </p:slideViewPr>
  <p:notesTextViewPr>
    <p:cViewPr>
      <p:scale>
        <a:sx n="100" d="100"/>
        <a:sy n="100" d="100"/>
      </p:scale>
      <p:origin x="0" y="0"/>
    </p:cViewPr>
  </p:notesTextViewPr>
  <p:sorterViewPr>
    <p:cViewPr>
      <p:scale>
        <a:sx n="80" d="100"/>
        <a:sy n="80" d="100"/>
      </p:scale>
      <p:origin x="0" y="6576"/>
    </p:cViewPr>
  </p:sorterViewPr>
  <p:notesViewPr>
    <p:cSldViewPr>
      <p:cViewPr>
        <p:scale>
          <a:sx n="80" d="100"/>
          <a:sy n="80" d="100"/>
        </p:scale>
        <p:origin x="-1848" y="-7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82B49A-E152-4FA3-BC99-94EAA363F1A2}" type="doc">
      <dgm:prSet loTypeId="urn:microsoft.com/office/officeart/2005/8/layout/list1" loCatId="list" qsTypeId="urn:microsoft.com/office/officeart/2005/8/quickstyle/3d2" qsCatId="3D" csTypeId="urn:microsoft.com/office/officeart/2005/8/colors/colorful2" csCatId="colorful" phldr="1"/>
      <dgm:spPr/>
      <dgm:t>
        <a:bodyPr/>
        <a:lstStyle/>
        <a:p>
          <a:endParaRPr lang="en-US"/>
        </a:p>
      </dgm:t>
    </dgm:pt>
    <dgm:pt modelId="{0B644C94-5340-4AE8-9965-40A943A14EC8}">
      <dgm:prSet/>
      <dgm:spPr>
        <a:gradFill rotWithShape="0">
          <a:gsLst>
            <a:gs pos="0">
              <a:schemeClr val="accent6">
                <a:lumMod val="60000"/>
                <a:lumOff val="40000"/>
              </a:schemeClr>
            </a:gs>
            <a:gs pos="80000">
              <a:schemeClr val="accent6">
                <a:lumMod val="40000"/>
                <a:lumOff val="60000"/>
              </a:schemeClr>
            </a:gs>
            <a:gs pos="100000">
              <a:schemeClr val="accent6">
                <a:lumMod val="20000"/>
                <a:lumOff val="80000"/>
              </a:schemeClr>
            </a:gs>
          </a:gsLst>
        </a:gradFill>
      </dgm:spPr>
      <dgm:t>
        <a:bodyPr/>
        <a:lstStyle/>
        <a:p>
          <a:pPr rtl="0"/>
          <a:r>
            <a:rPr lang="en-US" b="0" dirty="0" smtClean="0"/>
            <a:t>Low velocity</a:t>
          </a:r>
          <a:endParaRPr lang="en-US" dirty="0"/>
        </a:p>
      </dgm:t>
    </dgm:pt>
    <dgm:pt modelId="{3DAB4DDF-793B-4B5E-BB7E-06F2CBF8ED5A}" type="parTrans" cxnId="{81300853-35B1-4898-88C3-E6A9453BED53}">
      <dgm:prSet/>
      <dgm:spPr/>
      <dgm:t>
        <a:bodyPr/>
        <a:lstStyle/>
        <a:p>
          <a:endParaRPr lang="en-US"/>
        </a:p>
      </dgm:t>
    </dgm:pt>
    <dgm:pt modelId="{74399118-A9E5-4B14-9E90-3862C3F75A22}" type="sibTrans" cxnId="{81300853-35B1-4898-88C3-E6A9453BED53}">
      <dgm:prSet/>
      <dgm:spPr/>
      <dgm:t>
        <a:bodyPr/>
        <a:lstStyle/>
        <a:p>
          <a:endParaRPr lang="en-US"/>
        </a:p>
      </dgm:t>
    </dgm:pt>
    <dgm:pt modelId="{7AF4D991-D4C3-4E02-901A-6AAE6716EBBE}">
      <dgm:prSet/>
      <dgm:spPr/>
      <dgm:t>
        <a:bodyPr/>
        <a:lstStyle/>
        <a:p>
          <a:pPr rtl="0"/>
          <a:r>
            <a:rPr lang="en-US" b="0" dirty="0" smtClean="0">
              <a:solidFill>
                <a:schemeClr val="tx1"/>
              </a:solidFill>
            </a:rPr>
            <a:t>High velocity</a:t>
          </a:r>
          <a:endParaRPr lang="en-US" dirty="0">
            <a:solidFill>
              <a:schemeClr val="tx1"/>
            </a:solidFill>
          </a:endParaRPr>
        </a:p>
      </dgm:t>
    </dgm:pt>
    <dgm:pt modelId="{BCA645DC-8946-4E5B-8890-5D475DFBC1CE}" type="parTrans" cxnId="{927D8B8B-B69E-4284-ABA5-3F91DD474527}">
      <dgm:prSet/>
      <dgm:spPr/>
      <dgm:t>
        <a:bodyPr/>
        <a:lstStyle/>
        <a:p>
          <a:endParaRPr lang="en-US"/>
        </a:p>
      </dgm:t>
    </dgm:pt>
    <dgm:pt modelId="{25FFD173-B87F-4258-99AA-FAEE88989179}" type="sibTrans" cxnId="{927D8B8B-B69E-4284-ABA5-3F91DD474527}">
      <dgm:prSet/>
      <dgm:spPr/>
      <dgm:t>
        <a:bodyPr/>
        <a:lstStyle/>
        <a:p>
          <a:endParaRPr lang="en-US"/>
        </a:p>
      </dgm:t>
    </dgm:pt>
    <dgm:pt modelId="{E7B18E57-FCD0-4B16-A5D1-B9A509899E87}">
      <dgm:prSet/>
      <dgm:spPr/>
      <dgm:t>
        <a:bodyPr/>
        <a:lstStyle/>
        <a:p>
          <a:pPr rtl="0"/>
          <a:endParaRPr lang="en-US" b="0" dirty="0"/>
        </a:p>
      </dgm:t>
    </dgm:pt>
    <dgm:pt modelId="{56054225-C295-423F-B1D3-42E7995AB890}" type="parTrans" cxnId="{F81BD521-40DF-4C14-94EF-EEBA5E620C96}">
      <dgm:prSet/>
      <dgm:spPr/>
      <dgm:t>
        <a:bodyPr/>
        <a:lstStyle/>
        <a:p>
          <a:endParaRPr lang="en-US"/>
        </a:p>
      </dgm:t>
    </dgm:pt>
    <dgm:pt modelId="{63645736-E27F-46CC-88C4-8349AF7ACDFC}" type="sibTrans" cxnId="{F81BD521-40DF-4C14-94EF-EEBA5E620C96}">
      <dgm:prSet/>
      <dgm:spPr/>
      <dgm:t>
        <a:bodyPr/>
        <a:lstStyle/>
        <a:p>
          <a:endParaRPr lang="en-US"/>
        </a:p>
      </dgm:t>
    </dgm:pt>
    <dgm:pt modelId="{3C40B485-2B7D-465A-B4CA-BE910B237D97}" type="pres">
      <dgm:prSet presAssocID="{5982B49A-E152-4FA3-BC99-94EAA363F1A2}" presName="linear" presStyleCnt="0">
        <dgm:presLayoutVars>
          <dgm:dir/>
          <dgm:animLvl val="lvl"/>
          <dgm:resizeHandles val="exact"/>
        </dgm:presLayoutVars>
      </dgm:prSet>
      <dgm:spPr/>
      <dgm:t>
        <a:bodyPr/>
        <a:lstStyle/>
        <a:p>
          <a:endParaRPr lang="en-US"/>
        </a:p>
      </dgm:t>
    </dgm:pt>
    <dgm:pt modelId="{9F95696D-B312-469B-8118-DDFCF046E7EA}" type="pres">
      <dgm:prSet presAssocID="{0B644C94-5340-4AE8-9965-40A943A14EC8}" presName="parentLin" presStyleCnt="0"/>
      <dgm:spPr/>
    </dgm:pt>
    <dgm:pt modelId="{B0F1B6AE-916D-43A1-9980-015E9A0B5095}" type="pres">
      <dgm:prSet presAssocID="{0B644C94-5340-4AE8-9965-40A943A14EC8}" presName="parentLeftMargin" presStyleLbl="node1" presStyleIdx="0" presStyleCnt="2"/>
      <dgm:spPr/>
      <dgm:t>
        <a:bodyPr/>
        <a:lstStyle/>
        <a:p>
          <a:endParaRPr lang="en-US"/>
        </a:p>
      </dgm:t>
    </dgm:pt>
    <dgm:pt modelId="{2A9BD144-657A-4B43-9EC6-0D7D0516AC43}" type="pres">
      <dgm:prSet presAssocID="{0B644C94-5340-4AE8-9965-40A943A14EC8}" presName="parentText" presStyleLbl="node1" presStyleIdx="0" presStyleCnt="2">
        <dgm:presLayoutVars>
          <dgm:chMax val="0"/>
          <dgm:bulletEnabled val="1"/>
        </dgm:presLayoutVars>
      </dgm:prSet>
      <dgm:spPr/>
      <dgm:t>
        <a:bodyPr/>
        <a:lstStyle/>
        <a:p>
          <a:endParaRPr lang="en-US"/>
        </a:p>
      </dgm:t>
    </dgm:pt>
    <dgm:pt modelId="{D986C0CA-6466-47CC-90B2-DE5F419D0216}" type="pres">
      <dgm:prSet presAssocID="{0B644C94-5340-4AE8-9965-40A943A14EC8}" presName="negativeSpace" presStyleCnt="0"/>
      <dgm:spPr/>
    </dgm:pt>
    <dgm:pt modelId="{11148DE6-C18F-4039-831F-AECEA481BD86}" type="pres">
      <dgm:prSet presAssocID="{0B644C94-5340-4AE8-9965-40A943A14EC8}" presName="childText" presStyleLbl="conFgAcc1" presStyleIdx="0" presStyleCnt="2">
        <dgm:presLayoutVars>
          <dgm:bulletEnabled val="1"/>
        </dgm:presLayoutVars>
      </dgm:prSet>
      <dgm:spPr>
        <a:ln>
          <a:solidFill>
            <a:schemeClr val="accent6">
              <a:lumMod val="60000"/>
              <a:lumOff val="40000"/>
            </a:schemeClr>
          </a:solidFill>
        </a:ln>
      </dgm:spPr>
      <dgm:t>
        <a:bodyPr/>
        <a:lstStyle/>
        <a:p>
          <a:endParaRPr lang="en-US"/>
        </a:p>
      </dgm:t>
    </dgm:pt>
    <dgm:pt modelId="{F8C0FE74-9AAB-4E69-8567-E9F9B93C2EB3}" type="pres">
      <dgm:prSet presAssocID="{74399118-A9E5-4B14-9E90-3862C3F75A22}" presName="spaceBetweenRectangles" presStyleCnt="0"/>
      <dgm:spPr/>
    </dgm:pt>
    <dgm:pt modelId="{C6062773-9D4F-4EE4-B2C8-C6A0A88C0E5C}" type="pres">
      <dgm:prSet presAssocID="{7AF4D991-D4C3-4E02-901A-6AAE6716EBBE}" presName="parentLin" presStyleCnt="0"/>
      <dgm:spPr/>
    </dgm:pt>
    <dgm:pt modelId="{BC14C9DC-EDE9-4CED-9C24-E42A8E79CCA7}" type="pres">
      <dgm:prSet presAssocID="{7AF4D991-D4C3-4E02-901A-6AAE6716EBBE}" presName="parentLeftMargin" presStyleLbl="node1" presStyleIdx="0" presStyleCnt="2"/>
      <dgm:spPr/>
      <dgm:t>
        <a:bodyPr/>
        <a:lstStyle/>
        <a:p>
          <a:endParaRPr lang="en-US"/>
        </a:p>
      </dgm:t>
    </dgm:pt>
    <dgm:pt modelId="{844DD2C4-4D8E-4C16-9A1E-0C95E62C7C81}" type="pres">
      <dgm:prSet presAssocID="{7AF4D991-D4C3-4E02-901A-6AAE6716EBBE}" presName="parentText" presStyleLbl="node1" presStyleIdx="1" presStyleCnt="2">
        <dgm:presLayoutVars>
          <dgm:chMax val="0"/>
          <dgm:bulletEnabled val="1"/>
        </dgm:presLayoutVars>
      </dgm:prSet>
      <dgm:spPr/>
      <dgm:t>
        <a:bodyPr/>
        <a:lstStyle/>
        <a:p>
          <a:endParaRPr lang="en-US"/>
        </a:p>
      </dgm:t>
    </dgm:pt>
    <dgm:pt modelId="{D4FD3937-5998-4184-B425-20274C0C91DB}" type="pres">
      <dgm:prSet presAssocID="{7AF4D991-D4C3-4E02-901A-6AAE6716EBBE}" presName="negativeSpace" presStyleCnt="0"/>
      <dgm:spPr/>
    </dgm:pt>
    <dgm:pt modelId="{9A4C485A-9673-4873-A186-30C77AF725E4}" type="pres">
      <dgm:prSet presAssocID="{7AF4D991-D4C3-4E02-901A-6AAE6716EBBE}" presName="childText" presStyleLbl="conFgAcc1" presStyleIdx="1" presStyleCnt="2">
        <dgm:presLayoutVars>
          <dgm:bulletEnabled val="1"/>
        </dgm:presLayoutVars>
      </dgm:prSet>
      <dgm:spPr/>
      <dgm:t>
        <a:bodyPr/>
        <a:lstStyle/>
        <a:p>
          <a:endParaRPr lang="en-US"/>
        </a:p>
      </dgm:t>
    </dgm:pt>
  </dgm:ptLst>
  <dgm:cxnLst>
    <dgm:cxn modelId="{81300853-35B1-4898-88C3-E6A9453BED53}" srcId="{5982B49A-E152-4FA3-BC99-94EAA363F1A2}" destId="{0B644C94-5340-4AE8-9965-40A943A14EC8}" srcOrd="0" destOrd="0" parTransId="{3DAB4DDF-793B-4B5E-BB7E-06F2CBF8ED5A}" sibTransId="{74399118-A9E5-4B14-9E90-3862C3F75A22}"/>
    <dgm:cxn modelId="{ABAA18DF-AD5B-4BD9-A530-400FC68E226D}" type="presOf" srcId="{5982B49A-E152-4FA3-BC99-94EAA363F1A2}" destId="{3C40B485-2B7D-465A-B4CA-BE910B237D97}" srcOrd="0" destOrd="0" presId="urn:microsoft.com/office/officeart/2005/8/layout/list1"/>
    <dgm:cxn modelId="{927D8B8B-B69E-4284-ABA5-3F91DD474527}" srcId="{5982B49A-E152-4FA3-BC99-94EAA363F1A2}" destId="{7AF4D991-D4C3-4E02-901A-6AAE6716EBBE}" srcOrd="1" destOrd="0" parTransId="{BCA645DC-8946-4E5B-8890-5D475DFBC1CE}" sibTransId="{25FFD173-B87F-4258-99AA-FAEE88989179}"/>
    <dgm:cxn modelId="{F81BD521-40DF-4C14-94EF-EEBA5E620C96}" srcId="{7AF4D991-D4C3-4E02-901A-6AAE6716EBBE}" destId="{E7B18E57-FCD0-4B16-A5D1-B9A509899E87}" srcOrd="0" destOrd="0" parTransId="{56054225-C295-423F-B1D3-42E7995AB890}" sibTransId="{63645736-E27F-46CC-88C4-8349AF7ACDFC}"/>
    <dgm:cxn modelId="{84A3B586-CC35-4969-8984-C106DEB99904}" type="presOf" srcId="{7AF4D991-D4C3-4E02-901A-6AAE6716EBBE}" destId="{BC14C9DC-EDE9-4CED-9C24-E42A8E79CCA7}" srcOrd="0" destOrd="0" presId="urn:microsoft.com/office/officeart/2005/8/layout/list1"/>
    <dgm:cxn modelId="{9FC745F6-9A6B-40EC-9852-8E11EE450F5A}" type="presOf" srcId="{0B644C94-5340-4AE8-9965-40A943A14EC8}" destId="{B0F1B6AE-916D-43A1-9980-015E9A0B5095}" srcOrd="0" destOrd="0" presId="urn:microsoft.com/office/officeart/2005/8/layout/list1"/>
    <dgm:cxn modelId="{3136E30C-DE40-4EDC-8A77-B8A738DC0FB7}" type="presOf" srcId="{E7B18E57-FCD0-4B16-A5D1-B9A509899E87}" destId="{9A4C485A-9673-4873-A186-30C77AF725E4}" srcOrd="0" destOrd="0" presId="urn:microsoft.com/office/officeart/2005/8/layout/list1"/>
    <dgm:cxn modelId="{1111FFDE-77AA-4718-BD33-EEB76C2634E5}" type="presOf" srcId="{7AF4D991-D4C3-4E02-901A-6AAE6716EBBE}" destId="{844DD2C4-4D8E-4C16-9A1E-0C95E62C7C81}" srcOrd="1" destOrd="0" presId="urn:microsoft.com/office/officeart/2005/8/layout/list1"/>
    <dgm:cxn modelId="{992C0BF5-A8EE-4DE7-B076-DA60E1B72817}" type="presOf" srcId="{0B644C94-5340-4AE8-9965-40A943A14EC8}" destId="{2A9BD144-657A-4B43-9EC6-0D7D0516AC43}" srcOrd="1" destOrd="0" presId="urn:microsoft.com/office/officeart/2005/8/layout/list1"/>
    <dgm:cxn modelId="{CF72C770-674E-447E-BA83-E9093BAEA820}" type="presParOf" srcId="{3C40B485-2B7D-465A-B4CA-BE910B237D97}" destId="{9F95696D-B312-469B-8118-DDFCF046E7EA}" srcOrd="0" destOrd="0" presId="urn:microsoft.com/office/officeart/2005/8/layout/list1"/>
    <dgm:cxn modelId="{2020C062-CCC3-4F50-8DBB-96DFFC39A764}" type="presParOf" srcId="{9F95696D-B312-469B-8118-DDFCF046E7EA}" destId="{B0F1B6AE-916D-43A1-9980-015E9A0B5095}" srcOrd="0" destOrd="0" presId="urn:microsoft.com/office/officeart/2005/8/layout/list1"/>
    <dgm:cxn modelId="{1E9585AA-AEA1-4670-B17C-CCD2ABD80910}" type="presParOf" srcId="{9F95696D-B312-469B-8118-DDFCF046E7EA}" destId="{2A9BD144-657A-4B43-9EC6-0D7D0516AC43}" srcOrd="1" destOrd="0" presId="urn:microsoft.com/office/officeart/2005/8/layout/list1"/>
    <dgm:cxn modelId="{BA67C833-04A6-4B82-8EDF-C6D45988C2AD}" type="presParOf" srcId="{3C40B485-2B7D-465A-B4CA-BE910B237D97}" destId="{D986C0CA-6466-47CC-90B2-DE5F419D0216}" srcOrd="1" destOrd="0" presId="urn:microsoft.com/office/officeart/2005/8/layout/list1"/>
    <dgm:cxn modelId="{43BD004C-C5F5-4EB0-BFDB-6845F5DACFE8}" type="presParOf" srcId="{3C40B485-2B7D-465A-B4CA-BE910B237D97}" destId="{11148DE6-C18F-4039-831F-AECEA481BD86}" srcOrd="2" destOrd="0" presId="urn:microsoft.com/office/officeart/2005/8/layout/list1"/>
    <dgm:cxn modelId="{AC4C69EF-F3E9-4170-9292-C9B35EE5F170}" type="presParOf" srcId="{3C40B485-2B7D-465A-B4CA-BE910B237D97}" destId="{F8C0FE74-9AAB-4E69-8567-E9F9B93C2EB3}" srcOrd="3" destOrd="0" presId="urn:microsoft.com/office/officeart/2005/8/layout/list1"/>
    <dgm:cxn modelId="{02A20881-2AB1-42C5-8516-8CC1EEB39FCB}" type="presParOf" srcId="{3C40B485-2B7D-465A-B4CA-BE910B237D97}" destId="{C6062773-9D4F-4EE4-B2C8-C6A0A88C0E5C}" srcOrd="4" destOrd="0" presId="urn:microsoft.com/office/officeart/2005/8/layout/list1"/>
    <dgm:cxn modelId="{A097E79B-6228-4B1D-8531-B2ECB836652A}" type="presParOf" srcId="{C6062773-9D4F-4EE4-B2C8-C6A0A88C0E5C}" destId="{BC14C9DC-EDE9-4CED-9C24-E42A8E79CCA7}" srcOrd="0" destOrd="0" presId="urn:microsoft.com/office/officeart/2005/8/layout/list1"/>
    <dgm:cxn modelId="{531DA671-729A-4E23-9C9C-A46EF15396B4}" type="presParOf" srcId="{C6062773-9D4F-4EE4-B2C8-C6A0A88C0E5C}" destId="{844DD2C4-4D8E-4C16-9A1E-0C95E62C7C81}" srcOrd="1" destOrd="0" presId="urn:microsoft.com/office/officeart/2005/8/layout/list1"/>
    <dgm:cxn modelId="{DC42AC13-56EF-4B24-98AD-8576EE7D46CE}" type="presParOf" srcId="{3C40B485-2B7D-465A-B4CA-BE910B237D97}" destId="{D4FD3937-5998-4184-B425-20274C0C91DB}" srcOrd="5" destOrd="0" presId="urn:microsoft.com/office/officeart/2005/8/layout/list1"/>
    <dgm:cxn modelId="{83DE751C-6295-4688-B58E-9BA0D2A9798A}" type="presParOf" srcId="{3C40B485-2B7D-465A-B4CA-BE910B237D97}" destId="{9A4C485A-9673-4873-A186-30C77AF725E4}"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E141F9-9F37-4EDB-80A3-E7797BD70A87}" type="doc">
      <dgm:prSet loTypeId="urn:microsoft.com/office/officeart/2005/8/layout/vList2" loCatId="list" qsTypeId="urn:microsoft.com/office/officeart/2005/8/quickstyle/simple4" qsCatId="simple" csTypeId="urn:microsoft.com/office/officeart/2005/8/colors/accent6_3" csCatId="accent6" phldr="1"/>
      <dgm:spPr/>
      <dgm:t>
        <a:bodyPr/>
        <a:lstStyle/>
        <a:p>
          <a:endParaRPr lang="en-US"/>
        </a:p>
      </dgm:t>
    </dgm:pt>
    <dgm:pt modelId="{4F089080-82B1-4BEB-A971-AF5530ED424B}">
      <dgm:prSet custT="1"/>
      <dgm:spPr/>
      <dgm:t>
        <a:bodyPr/>
        <a:lstStyle/>
        <a:p>
          <a:pPr rtl="0"/>
          <a:r>
            <a:rPr lang="en-US" sz="2400" b="1" dirty="0" smtClean="0"/>
            <a:t>Pain</a:t>
          </a:r>
          <a:endParaRPr lang="en-US" sz="2800" dirty="0"/>
        </a:p>
      </dgm:t>
    </dgm:pt>
    <dgm:pt modelId="{9E722BB1-803A-45A9-A537-088161B37703}" type="parTrans" cxnId="{5B256E95-D86C-4EAB-B2F9-DEA5C1A1BFD7}">
      <dgm:prSet/>
      <dgm:spPr/>
      <dgm:t>
        <a:bodyPr/>
        <a:lstStyle/>
        <a:p>
          <a:endParaRPr lang="en-US"/>
        </a:p>
      </dgm:t>
    </dgm:pt>
    <dgm:pt modelId="{7EEEC173-8286-438D-AF6A-A9A6E6CE3FF1}" type="sibTrans" cxnId="{5B256E95-D86C-4EAB-B2F9-DEA5C1A1BFD7}">
      <dgm:prSet/>
      <dgm:spPr/>
      <dgm:t>
        <a:bodyPr/>
        <a:lstStyle/>
        <a:p>
          <a:endParaRPr lang="en-US"/>
        </a:p>
      </dgm:t>
    </dgm:pt>
    <dgm:pt modelId="{6B9FCE78-8035-4CC0-9F03-11935195451B}">
      <dgm:prSet custT="1"/>
      <dgm:spPr/>
      <dgm:t>
        <a:bodyPr/>
        <a:lstStyle/>
        <a:p>
          <a:pPr rtl="0"/>
          <a:r>
            <a:rPr lang="en-US" sz="2400" b="1" dirty="0" smtClean="0"/>
            <a:t>Malocclusion</a:t>
          </a:r>
          <a:r>
            <a:rPr lang="en-US" sz="2500" b="1" dirty="0" smtClean="0"/>
            <a:t> </a:t>
          </a:r>
          <a:endParaRPr lang="en-US" sz="2500" dirty="0"/>
        </a:p>
      </dgm:t>
    </dgm:pt>
    <dgm:pt modelId="{430BD1A9-933E-46A8-8DD9-D725C9DD42FD}" type="parTrans" cxnId="{621A9125-A1F2-4A5E-9C30-2FC091486543}">
      <dgm:prSet/>
      <dgm:spPr/>
      <dgm:t>
        <a:bodyPr/>
        <a:lstStyle/>
        <a:p>
          <a:endParaRPr lang="en-US"/>
        </a:p>
      </dgm:t>
    </dgm:pt>
    <dgm:pt modelId="{6DC2F69B-CAB9-4B38-B423-41146077C80A}" type="sibTrans" cxnId="{621A9125-A1F2-4A5E-9C30-2FC091486543}">
      <dgm:prSet/>
      <dgm:spPr/>
      <dgm:t>
        <a:bodyPr/>
        <a:lstStyle/>
        <a:p>
          <a:endParaRPr lang="en-US"/>
        </a:p>
      </dgm:t>
    </dgm:pt>
    <dgm:pt modelId="{5E2DBBE6-C9CC-4705-AE44-292D41E1EAFB}">
      <dgm:prSet custT="1"/>
      <dgm:spPr/>
      <dgm:t>
        <a:bodyPr/>
        <a:lstStyle/>
        <a:p>
          <a:pPr rtl="0"/>
          <a:r>
            <a:rPr lang="en-US" sz="2400" b="1" dirty="0" smtClean="0"/>
            <a:t>Separation</a:t>
          </a:r>
          <a:r>
            <a:rPr lang="en-US" sz="4900" b="1" dirty="0" smtClean="0"/>
            <a:t> </a:t>
          </a:r>
          <a:endParaRPr lang="en-US" sz="4900" dirty="0"/>
        </a:p>
      </dgm:t>
    </dgm:pt>
    <dgm:pt modelId="{9696983C-2496-4341-B328-61052754F426}" type="parTrans" cxnId="{0058C449-54CB-4997-973E-58F0C6CC8B3D}">
      <dgm:prSet/>
      <dgm:spPr/>
      <dgm:t>
        <a:bodyPr/>
        <a:lstStyle/>
        <a:p>
          <a:endParaRPr lang="en-US"/>
        </a:p>
      </dgm:t>
    </dgm:pt>
    <dgm:pt modelId="{A2981CF0-B9C0-41A9-8A4E-72B7C3EDDACB}" type="sibTrans" cxnId="{0058C449-54CB-4997-973E-58F0C6CC8B3D}">
      <dgm:prSet/>
      <dgm:spPr/>
      <dgm:t>
        <a:bodyPr/>
        <a:lstStyle/>
        <a:p>
          <a:endParaRPr lang="en-US"/>
        </a:p>
      </dgm:t>
    </dgm:pt>
    <dgm:pt modelId="{C950E2ED-B362-4181-80D4-63E21919236A}">
      <dgm:prSet custT="1"/>
      <dgm:spPr/>
      <dgm:t>
        <a:bodyPr/>
        <a:lstStyle/>
        <a:p>
          <a:pPr rtl="0"/>
          <a:r>
            <a:rPr lang="en-US" sz="2400" b="1" dirty="0" smtClean="0"/>
            <a:t>Inability to open mouth</a:t>
          </a:r>
          <a:endParaRPr lang="en-US" sz="2400" b="1" dirty="0"/>
        </a:p>
      </dgm:t>
    </dgm:pt>
    <dgm:pt modelId="{F557FDBE-B986-4E2B-A3E5-3E4845F0FA3F}" type="parTrans" cxnId="{C0CC5E79-A0C1-4E70-818D-8C93A83CC569}">
      <dgm:prSet/>
      <dgm:spPr/>
      <dgm:t>
        <a:bodyPr/>
        <a:lstStyle/>
        <a:p>
          <a:endParaRPr lang="en-US"/>
        </a:p>
      </dgm:t>
    </dgm:pt>
    <dgm:pt modelId="{4DDE36A6-B8F7-4F48-B2E0-CF212FB1BEA5}" type="sibTrans" cxnId="{C0CC5E79-A0C1-4E70-818D-8C93A83CC569}">
      <dgm:prSet/>
      <dgm:spPr/>
      <dgm:t>
        <a:bodyPr/>
        <a:lstStyle/>
        <a:p>
          <a:endParaRPr lang="en-US"/>
        </a:p>
      </dgm:t>
    </dgm:pt>
    <dgm:pt modelId="{8A596371-A0BD-4B30-A404-B1461C957850}">
      <dgm:prSet custT="1"/>
      <dgm:spPr/>
      <dgm:t>
        <a:bodyPr/>
        <a:lstStyle/>
        <a:p>
          <a:pPr rtl="0"/>
          <a:r>
            <a:rPr lang="en-US" sz="2400" b="1" dirty="0" smtClean="0"/>
            <a:t>Tongue blade test</a:t>
          </a:r>
          <a:endParaRPr lang="en-US" sz="2400" b="1" dirty="0"/>
        </a:p>
      </dgm:t>
    </dgm:pt>
    <dgm:pt modelId="{F9F8829C-673A-4A8E-8EC2-28A7BBDBE149}" type="parTrans" cxnId="{EDA22FC0-20DE-4FF3-A8E9-00E6BE87D3B8}">
      <dgm:prSet/>
      <dgm:spPr/>
      <dgm:t>
        <a:bodyPr/>
        <a:lstStyle/>
        <a:p>
          <a:endParaRPr lang="en-US"/>
        </a:p>
      </dgm:t>
    </dgm:pt>
    <dgm:pt modelId="{35DC9C22-D5DA-48FF-93DF-58A5CD8A3C11}" type="sibTrans" cxnId="{EDA22FC0-20DE-4FF3-A8E9-00E6BE87D3B8}">
      <dgm:prSet/>
      <dgm:spPr/>
      <dgm:t>
        <a:bodyPr/>
        <a:lstStyle/>
        <a:p>
          <a:endParaRPr lang="en-US"/>
        </a:p>
      </dgm:t>
    </dgm:pt>
    <dgm:pt modelId="{530FC4CB-F029-4D03-8A5D-2FA205312099}" type="pres">
      <dgm:prSet presAssocID="{7AE141F9-9F37-4EDB-80A3-E7797BD70A87}" presName="linear" presStyleCnt="0">
        <dgm:presLayoutVars>
          <dgm:animLvl val="lvl"/>
          <dgm:resizeHandles val="exact"/>
        </dgm:presLayoutVars>
      </dgm:prSet>
      <dgm:spPr/>
      <dgm:t>
        <a:bodyPr/>
        <a:lstStyle/>
        <a:p>
          <a:endParaRPr lang="en-US"/>
        </a:p>
      </dgm:t>
    </dgm:pt>
    <dgm:pt modelId="{8F4D40C5-E981-41DD-BF0B-7ACBD818F48A}" type="pres">
      <dgm:prSet presAssocID="{4F089080-82B1-4BEB-A971-AF5530ED424B}" presName="parentText" presStyleLbl="node1" presStyleIdx="0" presStyleCnt="5" custLinFactY="-67061" custLinFactNeighborX="7353" custLinFactNeighborY="-100000">
        <dgm:presLayoutVars>
          <dgm:chMax val="0"/>
          <dgm:bulletEnabled val="1"/>
        </dgm:presLayoutVars>
      </dgm:prSet>
      <dgm:spPr/>
      <dgm:t>
        <a:bodyPr/>
        <a:lstStyle/>
        <a:p>
          <a:endParaRPr lang="en-US"/>
        </a:p>
      </dgm:t>
    </dgm:pt>
    <dgm:pt modelId="{68257847-3122-4121-B5D3-5894E9E3A536}" type="pres">
      <dgm:prSet presAssocID="{7EEEC173-8286-438D-AF6A-A9A6E6CE3FF1}" presName="spacer" presStyleCnt="0"/>
      <dgm:spPr/>
      <dgm:t>
        <a:bodyPr/>
        <a:lstStyle/>
        <a:p>
          <a:endParaRPr lang="en-US"/>
        </a:p>
      </dgm:t>
    </dgm:pt>
    <dgm:pt modelId="{B17A152E-9507-478C-AD8A-FB2B96233EC0}" type="pres">
      <dgm:prSet presAssocID="{6B9FCE78-8035-4CC0-9F03-11935195451B}" presName="parentText" presStyleLbl="node1" presStyleIdx="1" presStyleCnt="5" custLinFactY="-94422" custLinFactNeighborX="-2000" custLinFactNeighborY="-100000">
        <dgm:presLayoutVars>
          <dgm:chMax val="0"/>
          <dgm:bulletEnabled val="1"/>
        </dgm:presLayoutVars>
      </dgm:prSet>
      <dgm:spPr/>
      <dgm:t>
        <a:bodyPr/>
        <a:lstStyle/>
        <a:p>
          <a:endParaRPr lang="en-US"/>
        </a:p>
      </dgm:t>
    </dgm:pt>
    <dgm:pt modelId="{68B9CE04-23D3-44FB-BDB6-EF1DFE93C0EE}" type="pres">
      <dgm:prSet presAssocID="{6DC2F69B-CAB9-4B38-B423-41146077C80A}" presName="spacer" presStyleCnt="0"/>
      <dgm:spPr/>
      <dgm:t>
        <a:bodyPr/>
        <a:lstStyle/>
        <a:p>
          <a:endParaRPr lang="en-US"/>
        </a:p>
      </dgm:t>
    </dgm:pt>
    <dgm:pt modelId="{37D0ABF7-82AE-445E-B176-60FA90994F90}" type="pres">
      <dgm:prSet presAssocID="{5E2DBBE6-C9CC-4705-AE44-292D41E1EAFB}" presName="parentText" presStyleLbl="node1" presStyleIdx="2" presStyleCnt="5" custLinFactY="-101795" custLinFactNeighborY="-200000">
        <dgm:presLayoutVars>
          <dgm:chMax val="0"/>
          <dgm:bulletEnabled val="1"/>
        </dgm:presLayoutVars>
      </dgm:prSet>
      <dgm:spPr/>
      <dgm:t>
        <a:bodyPr/>
        <a:lstStyle/>
        <a:p>
          <a:endParaRPr lang="en-US"/>
        </a:p>
      </dgm:t>
    </dgm:pt>
    <dgm:pt modelId="{6BA1257A-1055-4379-AB5E-02DBF563B4B2}" type="pres">
      <dgm:prSet presAssocID="{A2981CF0-B9C0-41A9-8A4E-72B7C3EDDACB}" presName="spacer" presStyleCnt="0"/>
      <dgm:spPr/>
      <dgm:t>
        <a:bodyPr/>
        <a:lstStyle/>
        <a:p>
          <a:endParaRPr lang="en-US"/>
        </a:p>
      </dgm:t>
    </dgm:pt>
    <dgm:pt modelId="{E987BE9D-7D65-419D-93A1-7FE094636ACB}" type="pres">
      <dgm:prSet presAssocID="{C950E2ED-B362-4181-80D4-63E21919236A}" presName="parentText" presStyleLbl="node1" presStyleIdx="3" presStyleCnt="5" custLinFactY="-128550" custLinFactNeighborY="-200000">
        <dgm:presLayoutVars>
          <dgm:chMax val="0"/>
          <dgm:bulletEnabled val="1"/>
        </dgm:presLayoutVars>
      </dgm:prSet>
      <dgm:spPr/>
      <dgm:t>
        <a:bodyPr/>
        <a:lstStyle/>
        <a:p>
          <a:endParaRPr lang="en-US"/>
        </a:p>
      </dgm:t>
    </dgm:pt>
    <dgm:pt modelId="{74EC8538-BF26-44B3-B857-C2F9D2BE0CD3}" type="pres">
      <dgm:prSet presAssocID="{4DDE36A6-B8F7-4F48-B2E0-CF212FB1BEA5}" presName="spacer" presStyleCnt="0"/>
      <dgm:spPr/>
      <dgm:t>
        <a:bodyPr/>
        <a:lstStyle/>
        <a:p>
          <a:endParaRPr lang="en-US"/>
        </a:p>
      </dgm:t>
    </dgm:pt>
    <dgm:pt modelId="{97CB7C31-AD6C-4395-80BD-9D18CD5FE33D}" type="pres">
      <dgm:prSet presAssocID="{8A596371-A0BD-4B30-A404-B1461C957850}" presName="parentText" presStyleLbl="node1" presStyleIdx="4" presStyleCnt="5" custLinFactY="-156065" custLinFactNeighborY="-200000">
        <dgm:presLayoutVars>
          <dgm:chMax val="0"/>
          <dgm:bulletEnabled val="1"/>
        </dgm:presLayoutVars>
      </dgm:prSet>
      <dgm:spPr/>
      <dgm:t>
        <a:bodyPr/>
        <a:lstStyle/>
        <a:p>
          <a:endParaRPr lang="en-US"/>
        </a:p>
      </dgm:t>
    </dgm:pt>
  </dgm:ptLst>
  <dgm:cxnLst>
    <dgm:cxn modelId="{48562F1B-DE12-4CBE-BD2D-345AF9E9A55D}" type="presOf" srcId="{C950E2ED-B362-4181-80D4-63E21919236A}" destId="{E987BE9D-7D65-419D-93A1-7FE094636ACB}" srcOrd="0" destOrd="0" presId="urn:microsoft.com/office/officeart/2005/8/layout/vList2"/>
    <dgm:cxn modelId="{83E1FF14-4878-4042-85CE-9854B694DB8E}" type="presOf" srcId="{7AE141F9-9F37-4EDB-80A3-E7797BD70A87}" destId="{530FC4CB-F029-4D03-8A5D-2FA205312099}" srcOrd="0" destOrd="0" presId="urn:microsoft.com/office/officeart/2005/8/layout/vList2"/>
    <dgm:cxn modelId="{8A0B266F-B88F-4889-941B-5173F9E62D1D}" type="presOf" srcId="{8A596371-A0BD-4B30-A404-B1461C957850}" destId="{97CB7C31-AD6C-4395-80BD-9D18CD5FE33D}" srcOrd="0" destOrd="0" presId="urn:microsoft.com/office/officeart/2005/8/layout/vList2"/>
    <dgm:cxn modelId="{EDA22FC0-20DE-4FF3-A8E9-00E6BE87D3B8}" srcId="{7AE141F9-9F37-4EDB-80A3-E7797BD70A87}" destId="{8A596371-A0BD-4B30-A404-B1461C957850}" srcOrd="4" destOrd="0" parTransId="{F9F8829C-673A-4A8E-8EC2-28A7BBDBE149}" sibTransId="{35DC9C22-D5DA-48FF-93DF-58A5CD8A3C11}"/>
    <dgm:cxn modelId="{621A9125-A1F2-4A5E-9C30-2FC091486543}" srcId="{7AE141F9-9F37-4EDB-80A3-E7797BD70A87}" destId="{6B9FCE78-8035-4CC0-9F03-11935195451B}" srcOrd="1" destOrd="0" parTransId="{430BD1A9-933E-46A8-8DD9-D725C9DD42FD}" sibTransId="{6DC2F69B-CAB9-4B38-B423-41146077C80A}"/>
    <dgm:cxn modelId="{339E0134-CE64-4193-A6FB-7707034BBC92}" type="presOf" srcId="{5E2DBBE6-C9CC-4705-AE44-292D41E1EAFB}" destId="{37D0ABF7-82AE-445E-B176-60FA90994F90}" srcOrd="0" destOrd="0" presId="urn:microsoft.com/office/officeart/2005/8/layout/vList2"/>
    <dgm:cxn modelId="{31516A87-8235-412B-9993-01408E4C2B8C}" type="presOf" srcId="{4F089080-82B1-4BEB-A971-AF5530ED424B}" destId="{8F4D40C5-E981-41DD-BF0B-7ACBD818F48A}" srcOrd="0" destOrd="0" presId="urn:microsoft.com/office/officeart/2005/8/layout/vList2"/>
    <dgm:cxn modelId="{C0CC5E79-A0C1-4E70-818D-8C93A83CC569}" srcId="{7AE141F9-9F37-4EDB-80A3-E7797BD70A87}" destId="{C950E2ED-B362-4181-80D4-63E21919236A}" srcOrd="3" destOrd="0" parTransId="{F557FDBE-B986-4E2B-A3E5-3E4845F0FA3F}" sibTransId="{4DDE36A6-B8F7-4F48-B2E0-CF212FB1BEA5}"/>
    <dgm:cxn modelId="{0058C449-54CB-4997-973E-58F0C6CC8B3D}" srcId="{7AE141F9-9F37-4EDB-80A3-E7797BD70A87}" destId="{5E2DBBE6-C9CC-4705-AE44-292D41E1EAFB}" srcOrd="2" destOrd="0" parTransId="{9696983C-2496-4341-B328-61052754F426}" sibTransId="{A2981CF0-B9C0-41A9-8A4E-72B7C3EDDACB}"/>
    <dgm:cxn modelId="{AE471E7F-C094-4FD0-ADF0-941B1D5339F7}" type="presOf" srcId="{6B9FCE78-8035-4CC0-9F03-11935195451B}" destId="{B17A152E-9507-478C-AD8A-FB2B96233EC0}" srcOrd="0" destOrd="0" presId="urn:microsoft.com/office/officeart/2005/8/layout/vList2"/>
    <dgm:cxn modelId="{5B256E95-D86C-4EAB-B2F9-DEA5C1A1BFD7}" srcId="{7AE141F9-9F37-4EDB-80A3-E7797BD70A87}" destId="{4F089080-82B1-4BEB-A971-AF5530ED424B}" srcOrd="0" destOrd="0" parTransId="{9E722BB1-803A-45A9-A537-088161B37703}" sibTransId="{7EEEC173-8286-438D-AF6A-A9A6E6CE3FF1}"/>
    <dgm:cxn modelId="{013C3D85-029D-48D1-9397-3650E6EADC5D}" type="presParOf" srcId="{530FC4CB-F029-4D03-8A5D-2FA205312099}" destId="{8F4D40C5-E981-41DD-BF0B-7ACBD818F48A}" srcOrd="0" destOrd="0" presId="urn:microsoft.com/office/officeart/2005/8/layout/vList2"/>
    <dgm:cxn modelId="{0D0A4242-54D1-4BCB-B333-422485ACA397}" type="presParOf" srcId="{530FC4CB-F029-4D03-8A5D-2FA205312099}" destId="{68257847-3122-4121-B5D3-5894E9E3A536}" srcOrd="1" destOrd="0" presId="urn:microsoft.com/office/officeart/2005/8/layout/vList2"/>
    <dgm:cxn modelId="{FF03598F-820D-426A-8EFB-3AEE92C24793}" type="presParOf" srcId="{530FC4CB-F029-4D03-8A5D-2FA205312099}" destId="{B17A152E-9507-478C-AD8A-FB2B96233EC0}" srcOrd="2" destOrd="0" presId="urn:microsoft.com/office/officeart/2005/8/layout/vList2"/>
    <dgm:cxn modelId="{571DE4B3-EE94-4351-9BC1-002B74285CE3}" type="presParOf" srcId="{530FC4CB-F029-4D03-8A5D-2FA205312099}" destId="{68B9CE04-23D3-44FB-BDB6-EF1DFE93C0EE}" srcOrd="3" destOrd="0" presId="urn:microsoft.com/office/officeart/2005/8/layout/vList2"/>
    <dgm:cxn modelId="{E300F7C6-0015-4EE3-8941-F15A7A38623A}" type="presParOf" srcId="{530FC4CB-F029-4D03-8A5D-2FA205312099}" destId="{37D0ABF7-82AE-445E-B176-60FA90994F90}" srcOrd="4" destOrd="0" presId="urn:microsoft.com/office/officeart/2005/8/layout/vList2"/>
    <dgm:cxn modelId="{B386476D-9493-4B70-A1A1-3A544FD7EC7D}" type="presParOf" srcId="{530FC4CB-F029-4D03-8A5D-2FA205312099}" destId="{6BA1257A-1055-4379-AB5E-02DBF563B4B2}" srcOrd="5" destOrd="0" presId="urn:microsoft.com/office/officeart/2005/8/layout/vList2"/>
    <dgm:cxn modelId="{1271891E-BBDC-4248-BDE4-2E282249D15D}" type="presParOf" srcId="{530FC4CB-F029-4D03-8A5D-2FA205312099}" destId="{E987BE9D-7D65-419D-93A1-7FE094636ACB}" srcOrd="6" destOrd="0" presId="urn:microsoft.com/office/officeart/2005/8/layout/vList2"/>
    <dgm:cxn modelId="{11E6376C-2014-450C-BD2A-0EF47558803F}" type="presParOf" srcId="{530FC4CB-F029-4D03-8A5D-2FA205312099}" destId="{74EC8538-BF26-44B3-B857-C2F9D2BE0CD3}" srcOrd="7" destOrd="0" presId="urn:microsoft.com/office/officeart/2005/8/layout/vList2"/>
    <dgm:cxn modelId="{50A1524A-EEDE-4DCC-AD7F-38B99F258725}" type="presParOf" srcId="{530FC4CB-F029-4D03-8A5D-2FA205312099}" destId="{97CB7C31-AD6C-4395-80BD-9D18CD5FE33D}"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B6AC15C-492B-4C68-9997-2CC401B845CD}" type="doc">
      <dgm:prSet loTypeId="urn:microsoft.com/office/officeart/2005/8/layout/process4" loCatId="list" qsTypeId="urn:microsoft.com/office/officeart/2005/8/quickstyle/simple1" qsCatId="simple" csTypeId="urn:microsoft.com/office/officeart/2005/8/colors/accent3_4" csCatId="accent3" phldr="1"/>
      <dgm:spPr/>
      <dgm:t>
        <a:bodyPr/>
        <a:lstStyle/>
        <a:p>
          <a:endParaRPr lang="en-US"/>
        </a:p>
      </dgm:t>
    </dgm:pt>
    <dgm:pt modelId="{E44F854F-D546-4A5C-BCF0-6EF2FFF01CFD}">
      <dgm:prSet/>
      <dgm:spPr/>
      <dgm:t>
        <a:bodyPr/>
        <a:lstStyle/>
        <a:p>
          <a:pPr rtl="0"/>
          <a:r>
            <a:rPr lang="en-US" b="0" dirty="0" smtClean="0">
              <a:solidFill>
                <a:schemeClr val="tx1"/>
              </a:solidFill>
            </a:rPr>
            <a:t>Protection of airway</a:t>
          </a:r>
          <a:endParaRPr lang="en-US" dirty="0">
            <a:solidFill>
              <a:schemeClr val="tx1"/>
            </a:solidFill>
          </a:endParaRPr>
        </a:p>
      </dgm:t>
    </dgm:pt>
    <dgm:pt modelId="{BAABA339-B1EA-440D-BB96-8A46798FA96B}" type="parTrans" cxnId="{0743A8AB-91EC-4318-99B8-AF100C5B960A}">
      <dgm:prSet/>
      <dgm:spPr/>
      <dgm:t>
        <a:bodyPr/>
        <a:lstStyle/>
        <a:p>
          <a:endParaRPr lang="en-US"/>
        </a:p>
      </dgm:t>
    </dgm:pt>
    <dgm:pt modelId="{31CE809E-A65D-468E-B55A-59E4DEFA5BF2}" type="sibTrans" cxnId="{0743A8AB-91EC-4318-99B8-AF100C5B960A}">
      <dgm:prSet/>
      <dgm:spPr/>
      <dgm:t>
        <a:bodyPr/>
        <a:lstStyle/>
        <a:p>
          <a:endParaRPr lang="en-US"/>
        </a:p>
      </dgm:t>
    </dgm:pt>
    <dgm:pt modelId="{E75F48BB-4D5D-4266-BE23-EAF4C253E0B2}">
      <dgm:prSet/>
      <dgm:spPr>
        <a:solidFill>
          <a:schemeClr val="tx1">
            <a:alpha val="22000"/>
          </a:schemeClr>
        </a:solidFill>
      </dgm:spPr>
      <dgm:t>
        <a:bodyPr/>
        <a:lstStyle/>
        <a:p>
          <a:pPr rtl="0"/>
          <a:r>
            <a:rPr lang="en-US" b="0" dirty="0" smtClean="0">
              <a:solidFill>
                <a:schemeClr val="tx1"/>
              </a:solidFill>
            </a:rPr>
            <a:t>Keep HOB elevated</a:t>
          </a:r>
          <a:endParaRPr lang="en-US" dirty="0">
            <a:solidFill>
              <a:schemeClr val="tx1"/>
            </a:solidFill>
          </a:endParaRPr>
        </a:p>
      </dgm:t>
    </dgm:pt>
    <dgm:pt modelId="{586D35AA-BB24-49FC-BCA3-48D5ED97F27F}" type="parTrans" cxnId="{A9C24DD6-9327-4758-97D6-4718C16BF0E4}">
      <dgm:prSet/>
      <dgm:spPr/>
      <dgm:t>
        <a:bodyPr/>
        <a:lstStyle/>
        <a:p>
          <a:endParaRPr lang="en-US"/>
        </a:p>
      </dgm:t>
    </dgm:pt>
    <dgm:pt modelId="{DE78D0B2-9BB1-4504-809E-781AE003C6E8}" type="sibTrans" cxnId="{A9C24DD6-9327-4758-97D6-4718C16BF0E4}">
      <dgm:prSet/>
      <dgm:spPr/>
      <dgm:t>
        <a:bodyPr/>
        <a:lstStyle/>
        <a:p>
          <a:endParaRPr lang="en-US"/>
        </a:p>
      </dgm:t>
    </dgm:pt>
    <dgm:pt modelId="{1A9827D0-9543-4D2E-9A05-22CD8C529B42}">
      <dgm:prSet/>
      <dgm:spPr/>
      <dgm:t>
        <a:bodyPr/>
        <a:lstStyle/>
        <a:p>
          <a:pPr rtl="0"/>
          <a:r>
            <a:rPr lang="en-US" b="0" dirty="0" smtClean="0">
              <a:solidFill>
                <a:schemeClr val="tx1"/>
              </a:solidFill>
            </a:rPr>
            <a:t>Aggressive pulmonary toilet</a:t>
          </a:r>
          <a:endParaRPr lang="en-US" dirty="0">
            <a:solidFill>
              <a:schemeClr val="tx1"/>
            </a:solidFill>
          </a:endParaRPr>
        </a:p>
      </dgm:t>
    </dgm:pt>
    <dgm:pt modelId="{3D79EF13-A06D-47B1-8759-2B75933DD9CC}" type="parTrans" cxnId="{3ABA2388-8096-40AB-90F9-1A05BD127FDF}">
      <dgm:prSet/>
      <dgm:spPr/>
      <dgm:t>
        <a:bodyPr/>
        <a:lstStyle/>
        <a:p>
          <a:endParaRPr lang="en-US"/>
        </a:p>
      </dgm:t>
    </dgm:pt>
    <dgm:pt modelId="{186B9D51-7FAA-4BED-A18D-E9C1D16EE605}" type="sibTrans" cxnId="{3ABA2388-8096-40AB-90F9-1A05BD127FDF}">
      <dgm:prSet/>
      <dgm:spPr/>
      <dgm:t>
        <a:bodyPr/>
        <a:lstStyle/>
        <a:p>
          <a:endParaRPr lang="en-US"/>
        </a:p>
      </dgm:t>
    </dgm:pt>
    <dgm:pt modelId="{490099E0-6BBD-45D2-898F-AC68F632FFA6}">
      <dgm:prSet/>
      <dgm:spPr/>
      <dgm:t>
        <a:bodyPr/>
        <a:lstStyle/>
        <a:p>
          <a:pPr rtl="0"/>
          <a:r>
            <a:rPr lang="en-US" b="0" dirty="0" smtClean="0">
              <a:solidFill>
                <a:schemeClr val="tx1"/>
              </a:solidFill>
            </a:rPr>
            <a:t>Frequent suctioning</a:t>
          </a:r>
          <a:endParaRPr lang="en-US" dirty="0">
            <a:solidFill>
              <a:schemeClr val="tx1"/>
            </a:solidFill>
          </a:endParaRPr>
        </a:p>
      </dgm:t>
    </dgm:pt>
    <dgm:pt modelId="{1371EFC0-3334-49AE-B2E2-C8AF6063BA7B}" type="parTrans" cxnId="{3D618709-C06D-430A-9F9D-695E9A873DA0}">
      <dgm:prSet/>
      <dgm:spPr/>
      <dgm:t>
        <a:bodyPr/>
        <a:lstStyle/>
        <a:p>
          <a:endParaRPr lang="en-US"/>
        </a:p>
      </dgm:t>
    </dgm:pt>
    <dgm:pt modelId="{B030D7E5-EED9-4671-9E98-2F42D89CA49B}" type="sibTrans" cxnId="{3D618709-C06D-430A-9F9D-695E9A873DA0}">
      <dgm:prSet/>
      <dgm:spPr/>
      <dgm:t>
        <a:bodyPr/>
        <a:lstStyle/>
        <a:p>
          <a:endParaRPr lang="en-US"/>
        </a:p>
      </dgm:t>
    </dgm:pt>
    <dgm:pt modelId="{46D226DB-E3A2-4003-B660-67FDBCCDC0F5}" type="pres">
      <dgm:prSet presAssocID="{8B6AC15C-492B-4C68-9997-2CC401B845CD}" presName="Name0" presStyleCnt="0">
        <dgm:presLayoutVars>
          <dgm:dir/>
          <dgm:animLvl val="lvl"/>
          <dgm:resizeHandles val="exact"/>
        </dgm:presLayoutVars>
      </dgm:prSet>
      <dgm:spPr/>
      <dgm:t>
        <a:bodyPr/>
        <a:lstStyle/>
        <a:p>
          <a:endParaRPr lang="en-US"/>
        </a:p>
      </dgm:t>
    </dgm:pt>
    <dgm:pt modelId="{9BC9E8A7-BDC4-4E84-9132-96258A6F223C}" type="pres">
      <dgm:prSet presAssocID="{490099E0-6BBD-45D2-898F-AC68F632FFA6}" presName="boxAndChildren" presStyleCnt="0"/>
      <dgm:spPr/>
    </dgm:pt>
    <dgm:pt modelId="{5192B396-0564-4D7B-98DF-5DEF4D8DF23B}" type="pres">
      <dgm:prSet presAssocID="{490099E0-6BBD-45D2-898F-AC68F632FFA6}" presName="parentTextBox" presStyleLbl="node1" presStyleIdx="0" presStyleCnt="4"/>
      <dgm:spPr/>
      <dgm:t>
        <a:bodyPr/>
        <a:lstStyle/>
        <a:p>
          <a:endParaRPr lang="en-US"/>
        </a:p>
      </dgm:t>
    </dgm:pt>
    <dgm:pt modelId="{C60853AE-3B38-40E5-86E2-434BED677FB1}" type="pres">
      <dgm:prSet presAssocID="{186B9D51-7FAA-4BED-A18D-E9C1D16EE605}" presName="sp" presStyleCnt="0"/>
      <dgm:spPr/>
    </dgm:pt>
    <dgm:pt modelId="{2D67C421-7357-45E9-8A15-512ADD4A6515}" type="pres">
      <dgm:prSet presAssocID="{1A9827D0-9543-4D2E-9A05-22CD8C529B42}" presName="arrowAndChildren" presStyleCnt="0"/>
      <dgm:spPr/>
    </dgm:pt>
    <dgm:pt modelId="{8945BF91-41E8-43A6-A241-FDF7E8D30FD1}" type="pres">
      <dgm:prSet presAssocID="{1A9827D0-9543-4D2E-9A05-22CD8C529B42}" presName="parentTextArrow" presStyleLbl="node1" presStyleIdx="1" presStyleCnt="4"/>
      <dgm:spPr/>
      <dgm:t>
        <a:bodyPr/>
        <a:lstStyle/>
        <a:p>
          <a:endParaRPr lang="en-US"/>
        </a:p>
      </dgm:t>
    </dgm:pt>
    <dgm:pt modelId="{B1BA7BF3-06E9-4E87-BDE8-203A29A5E52A}" type="pres">
      <dgm:prSet presAssocID="{DE78D0B2-9BB1-4504-809E-781AE003C6E8}" presName="sp" presStyleCnt="0"/>
      <dgm:spPr/>
    </dgm:pt>
    <dgm:pt modelId="{44D6FF8E-72F4-4F80-A426-797BD61876E2}" type="pres">
      <dgm:prSet presAssocID="{E75F48BB-4D5D-4266-BE23-EAF4C253E0B2}" presName="arrowAndChildren" presStyleCnt="0"/>
      <dgm:spPr/>
    </dgm:pt>
    <dgm:pt modelId="{10AA39A9-89A1-4E2E-8312-BB857AEE0543}" type="pres">
      <dgm:prSet presAssocID="{E75F48BB-4D5D-4266-BE23-EAF4C253E0B2}" presName="parentTextArrow" presStyleLbl="node1" presStyleIdx="2" presStyleCnt="4"/>
      <dgm:spPr/>
      <dgm:t>
        <a:bodyPr/>
        <a:lstStyle/>
        <a:p>
          <a:endParaRPr lang="en-US"/>
        </a:p>
      </dgm:t>
    </dgm:pt>
    <dgm:pt modelId="{5F309FD2-AE70-4B32-BFA8-A0354ABDCCA0}" type="pres">
      <dgm:prSet presAssocID="{31CE809E-A65D-468E-B55A-59E4DEFA5BF2}" presName="sp" presStyleCnt="0"/>
      <dgm:spPr/>
    </dgm:pt>
    <dgm:pt modelId="{E22066B6-A7BE-46C8-B247-7110E6700FCE}" type="pres">
      <dgm:prSet presAssocID="{E44F854F-D546-4A5C-BCF0-6EF2FFF01CFD}" presName="arrowAndChildren" presStyleCnt="0"/>
      <dgm:spPr/>
    </dgm:pt>
    <dgm:pt modelId="{6A69D169-25BB-46E6-856D-B3B82B669A2E}" type="pres">
      <dgm:prSet presAssocID="{E44F854F-D546-4A5C-BCF0-6EF2FFF01CFD}" presName="parentTextArrow" presStyleLbl="node1" presStyleIdx="3" presStyleCnt="4"/>
      <dgm:spPr/>
      <dgm:t>
        <a:bodyPr/>
        <a:lstStyle/>
        <a:p>
          <a:endParaRPr lang="en-US"/>
        </a:p>
      </dgm:t>
    </dgm:pt>
  </dgm:ptLst>
  <dgm:cxnLst>
    <dgm:cxn modelId="{A9C24DD6-9327-4758-97D6-4718C16BF0E4}" srcId="{8B6AC15C-492B-4C68-9997-2CC401B845CD}" destId="{E75F48BB-4D5D-4266-BE23-EAF4C253E0B2}" srcOrd="1" destOrd="0" parTransId="{586D35AA-BB24-49FC-BCA3-48D5ED97F27F}" sibTransId="{DE78D0B2-9BB1-4504-809E-781AE003C6E8}"/>
    <dgm:cxn modelId="{3ABA2388-8096-40AB-90F9-1A05BD127FDF}" srcId="{8B6AC15C-492B-4C68-9997-2CC401B845CD}" destId="{1A9827D0-9543-4D2E-9A05-22CD8C529B42}" srcOrd="2" destOrd="0" parTransId="{3D79EF13-A06D-47B1-8759-2B75933DD9CC}" sibTransId="{186B9D51-7FAA-4BED-A18D-E9C1D16EE605}"/>
    <dgm:cxn modelId="{0743A8AB-91EC-4318-99B8-AF100C5B960A}" srcId="{8B6AC15C-492B-4C68-9997-2CC401B845CD}" destId="{E44F854F-D546-4A5C-BCF0-6EF2FFF01CFD}" srcOrd="0" destOrd="0" parTransId="{BAABA339-B1EA-440D-BB96-8A46798FA96B}" sibTransId="{31CE809E-A65D-468E-B55A-59E4DEFA5BF2}"/>
    <dgm:cxn modelId="{A70EA1C1-91B3-4E16-866B-2DB65D74050D}" type="presOf" srcId="{490099E0-6BBD-45D2-898F-AC68F632FFA6}" destId="{5192B396-0564-4D7B-98DF-5DEF4D8DF23B}" srcOrd="0" destOrd="0" presId="urn:microsoft.com/office/officeart/2005/8/layout/process4"/>
    <dgm:cxn modelId="{A7262DD6-063F-449C-AC8B-2D86C47DBC3E}" type="presOf" srcId="{8B6AC15C-492B-4C68-9997-2CC401B845CD}" destId="{46D226DB-E3A2-4003-B660-67FDBCCDC0F5}" srcOrd="0" destOrd="0" presId="urn:microsoft.com/office/officeart/2005/8/layout/process4"/>
    <dgm:cxn modelId="{13B8C98F-C072-4B30-84CC-C76D12ABF412}" type="presOf" srcId="{E75F48BB-4D5D-4266-BE23-EAF4C253E0B2}" destId="{10AA39A9-89A1-4E2E-8312-BB857AEE0543}" srcOrd="0" destOrd="0" presId="urn:microsoft.com/office/officeart/2005/8/layout/process4"/>
    <dgm:cxn modelId="{3D618709-C06D-430A-9F9D-695E9A873DA0}" srcId="{8B6AC15C-492B-4C68-9997-2CC401B845CD}" destId="{490099E0-6BBD-45D2-898F-AC68F632FFA6}" srcOrd="3" destOrd="0" parTransId="{1371EFC0-3334-49AE-B2E2-C8AF6063BA7B}" sibTransId="{B030D7E5-EED9-4671-9E98-2F42D89CA49B}"/>
    <dgm:cxn modelId="{DD388828-7604-44D6-A3D1-0D5E1CCD5F92}" type="presOf" srcId="{1A9827D0-9543-4D2E-9A05-22CD8C529B42}" destId="{8945BF91-41E8-43A6-A241-FDF7E8D30FD1}" srcOrd="0" destOrd="0" presId="urn:microsoft.com/office/officeart/2005/8/layout/process4"/>
    <dgm:cxn modelId="{22E87CE9-61D7-4024-B058-94E692FABFEF}" type="presOf" srcId="{E44F854F-D546-4A5C-BCF0-6EF2FFF01CFD}" destId="{6A69D169-25BB-46E6-856D-B3B82B669A2E}" srcOrd="0" destOrd="0" presId="urn:microsoft.com/office/officeart/2005/8/layout/process4"/>
    <dgm:cxn modelId="{47E8C102-A64A-4B7B-97B1-9B58BC23C8DB}" type="presParOf" srcId="{46D226DB-E3A2-4003-B660-67FDBCCDC0F5}" destId="{9BC9E8A7-BDC4-4E84-9132-96258A6F223C}" srcOrd="0" destOrd="0" presId="urn:microsoft.com/office/officeart/2005/8/layout/process4"/>
    <dgm:cxn modelId="{87412EFD-7629-421D-AF61-B9E25408A865}" type="presParOf" srcId="{9BC9E8A7-BDC4-4E84-9132-96258A6F223C}" destId="{5192B396-0564-4D7B-98DF-5DEF4D8DF23B}" srcOrd="0" destOrd="0" presId="urn:microsoft.com/office/officeart/2005/8/layout/process4"/>
    <dgm:cxn modelId="{91EA5B97-985B-4BD8-940C-DA2389C20818}" type="presParOf" srcId="{46D226DB-E3A2-4003-B660-67FDBCCDC0F5}" destId="{C60853AE-3B38-40E5-86E2-434BED677FB1}" srcOrd="1" destOrd="0" presId="urn:microsoft.com/office/officeart/2005/8/layout/process4"/>
    <dgm:cxn modelId="{1CAD4E62-4DBA-41F0-A1F2-B8E6AA55F8A1}" type="presParOf" srcId="{46D226DB-E3A2-4003-B660-67FDBCCDC0F5}" destId="{2D67C421-7357-45E9-8A15-512ADD4A6515}" srcOrd="2" destOrd="0" presId="urn:microsoft.com/office/officeart/2005/8/layout/process4"/>
    <dgm:cxn modelId="{7A3EFF51-46C9-43AF-ACE0-E50FF2F53B7F}" type="presParOf" srcId="{2D67C421-7357-45E9-8A15-512ADD4A6515}" destId="{8945BF91-41E8-43A6-A241-FDF7E8D30FD1}" srcOrd="0" destOrd="0" presId="urn:microsoft.com/office/officeart/2005/8/layout/process4"/>
    <dgm:cxn modelId="{285020B8-3C2F-4739-9624-1479DB3B5ED2}" type="presParOf" srcId="{46D226DB-E3A2-4003-B660-67FDBCCDC0F5}" destId="{B1BA7BF3-06E9-4E87-BDE8-203A29A5E52A}" srcOrd="3" destOrd="0" presId="urn:microsoft.com/office/officeart/2005/8/layout/process4"/>
    <dgm:cxn modelId="{2F6B8AF3-2752-4C6C-A1B2-75372638CD50}" type="presParOf" srcId="{46D226DB-E3A2-4003-B660-67FDBCCDC0F5}" destId="{44D6FF8E-72F4-4F80-A426-797BD61876E2}" srcOrd="4" destOrd="0" presId="urn:microsoft.com/office/officeart/2005/8/layout/process4"/>
    <dgm:cxn modelId="{6F1487F8-1E5A-4FB4-B270-8CE0B64B3243}" type="presParOf" srcId="{44D6FF8E-72F4-4F80-A426-797BD61876E2}" destId="{10AA39A9-89A1-4E2E-8312-BB857AEE0543}" srcOrd="0" destOrd="0" presId="urn:microsoft.com/office/officeart/2005/8/layout/process4"/>
    <dgm:cxn modelId="{060B8BC6-DB26-44EB-B585-935E0E611F3D}" type="presParOf" srcId="{46D226DB-E3A2-4003-B660-67FDBCCDC0F5}" destId="{5F309FD2-AE70-4B32-BFA8-A0354ABDCCA0}" srcOrd="5" destOrd="0" presId="urn:microsoft.com/office/officeart/2005/8/layout/process4"/>
    <dgm:cxn modelId="{F5256F9C-62F1-4C42-99CB-3661F057C5F4}" type="presParOf" srcId="{46D226DB-E3A2-4003-B660-67FDBCCDC0F5}" destId="{E22066B6-A7BE-46C8-B247-7110E6700FCE}" srcOrd="6" destOrd="0" presId="urn:microsoft.com/office/officeart/2005/8/layout/process4"/>
    <dgm:cxn modelId="{09A7EB19-826C-4F75-85C5-833E754A11B6}" type="presParOf" srcId="{E22066B6-A7BE-46C8-B247-7110E6700FCE}" destId="{6A69D169-25BB-46E6-856D-B3B82B669A2E}"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7158CBE-6333-4B7C-8EE3-521DD6AA13C8}" type="doc">
      <dgm:prSet loTypeId="urn:microsoft.com/office/officeart/2005/8/layout/vList2" loCatId="list" qsTypeId="urn:microsoft.com/office/officeart/2005/8/quickstyle/simple4" qsCatId="simple" csTypeId="urn:microsoft.com/office/officeart/2005/8/colors/accent2_3" csCatId="accent2"/>
      <dgm:spPr/>
      <dgm:t>
        <a:bodyPr/>
        <a:lstStyle/>
        <a:p>
          <a:endParaRPr lang="en-US"/>
        </a:p>
      </dgm:t>
    </dgm:pt>
    <dgm:pt modelId="{261057DF-00C0-448E-BBD8-5B6BC7F44807}">
      <dgm:prSet/>
      <dgm:spPr/>
      <dgm:t>
        <a:bodyPr/>
        <a:lstStyle/>
        <a:p>
          <a:pPr rtl="0"/>
          <a:r>
            <a:rPr lang="en-US" dirty="0" smtClean="0"/>
            <a:t>Protect eyes from further injury</a:t>
          </a:r>
          <a:endParaRPr lang="en-US" dirty="0"/>
        </a:p>
      </dgm:t>
    </dgm:pt>
    <dgm:pt modelId="{BEAE2B41-0D5F-44EC-A4A1-9C77126D83DC}" type="parTrans" cxnId="{97E1EC5E-A3AE-4A8C-A9B4-231AD3567AF9}">
      <dgm:prSet/>
      <dgm:spPr/>
      <dgm:t>
        <a:bodyPr/>
        <a:lstStyle/>
        <a:p>
          <a:endParaRPr lang="en-US"/>
        </a:p>
      </dgm:t>
    </dgm:pt>
    <dgm:pt modelId="{CA40FD88-1128-473A-9434-321DCE43CB48}" type="sibTrans" cxnId="{97E1EC5E-A3AE-4A8C-A9B4-231AD3567AF9}">
      <dgm:prSet/>
      <dgm:spPr/>
      <dgm:t>
        <a:bodyPr/>
        <a:lstStyle/>
        <a:p>
          <a:endParaRPr lang="en-US"/>
        </a:p>
      </dgm:t>
    </dgm:pt>
    <dgm:pt modelId="{694F1D4F-AE91-4B56-8824-2A9B1857225C}">
      <dgm:prSet/>
      <dgm:spPr/>
      <dgm:t>
        <a:bodyPr/>
        <a:lstStyle/>
        <a:p>
          <a:pPr rtl="0"/>
          <a:r>
            <a:rPr lang="en-US" dirty="0" smtClean="0"/>
            <a:t>Pain management</a:t>
          </a:r>
          <a:endParaRPr lang="en-US" dirty="0"/>
        </a:p>
      </dgm:t>
    </dgm:pt>
    <dgm:pt modelId="{A6E3538E-3334-4AED-9F8B-756C9812EB16}" type="parTrans" cxnId="{2A966CD8-4A6A-44B2-85BF-90856B812E28}">
      <dgm:prSet/>
      <dgm:spPr/>
      <dgm:t>
        <a:bodyPr/>
        <a:lstStyle/>
        <a:p>
          <a:endParaRPr lang="en-US"/>
        </a:p>
      </dgm:t>
    </dgm:pt>
    <dgm:pt modelId="{7CDDCABB-D28C-44B3-AF28-6949769BED69}" type="sibTrans" cxnId="{2A966CD8-4A6A-44B2-85BF-90856B812E28}">
      <dgm:prSet/>
      <dgm:spPr/>
      <dgm:t>
        <a:bodyPr/>
        <a:lstStyle/>
        <a:p>
          <a:endParaRPr lang="en-US"/>
        </a:p>
      </dgm:t>
    </dgm:pt>
    <dgm:pt modelId="{E21E78A8-AB8A-4CCB-9DC7-836396800CE7}">
      <dgm:prSet/>
      <dgm:spPr/>
      <dgm:t>
        <a:bodyPr/>
        <a:lstStyle/>
        <a:p>
          <a:pPr rtl="0"/>
          <a:r>
            <a:rPr lang="en-US" dirty="0" smtClean="0"/>
            <a:t>Early Rehab Consult</a:t>
          </a:r>
          <a:endParaRPr lang="en-US" dirty="0"/>
        </a:p>
      </dgm:t>
    </dgm:pt>
    <dgm:pt modelId="{0F92630C-C00B-4F51-9B7C-9E1220D52D81}" type="parTrans" cxnId="{6F25C95C-CED3-4CD0-891E-A0B37057C918}">
      <dgm:prSet/>
      <dgm:spPr/>
      <dgm:t>
        <a:bodyPr/>
        <a:lstStyle/>
        <a:p>
          <a:endParaRPr lang="en-US"/>
        </a:p>
      </dgm:t>
    </dgm:pt>
    <dgm:pt modelId="{ADC57AD1-9FAA-4CA8-8756-C0D7B5405724}" type="sibTrans" cxnId="{6F25C95C-CED3-4CD0-891E-A0B37057C918}">
      <dgm:prSet/>
      <dgm:spPr/>
      <dgm:t>
        <a:bodyPr/>
        <a:lstStyle/>
        <a:p>
          <a:endParaRPr lang="en-US"/>
        </a:p>
      </dgm:t>
    </dgm:pt>
    <dgm:pt modelId="{D1E07730-1124-4BFA-AF10-30859D53C570}" type="pres">
      <dgm:prSet presAssocID="{77158CBE-6333-4B7C-8EE3-521DD6AA13C8}" presName="linear" presStyleCnt="0">
        <dgm:presLayoutVars>
          <dgm:animLvl val="lvl"/>
          <dgm:resizeHandles val="exact"/>
        </dgm:presLayoutVars>
      </dgm:prSet>
      <dgm:spPr/>
      <dgm:t>
        <a:bodyPr/>
        <a:lstStyle/>
        <a:p>
          <a:endParaRPr lang="en-US"/>
        </a:p>
      </dgm:t>
    </dgm:pt>
    <dgm:pt modelId="{4E44A3D4-D3DF-4392-9012-401AD0CDF7C2}" type="pres">
      <dgm:prSet presAssocID="{261057DF-00C0-448E-BBD8-5B6BC7F44807}" presName="parentText" presStyleLbl="node1" presStyleIdx="0" presStyleCnt="3">
        <dgm:presLayoutVars>
          <dgm:chMax val="0"/>
          <dgm:bulletEnabled val="1"/>
        </dgm:presLayoutVars>
      </dgm:prSet>
      <dgm:spPr/>
      <dgm:t>
        <a:bodyPr/>
        <a:lstStyle/>
        <a:p>
          <a:endParaRPr lang="en-US"/>
        </a:p>
      </dgm:t>
    </dgm:pt>
    <dgm:pt modelId="{CD4E459B-7E61-43C6-B6F9-FDE5B61232D3}" type="pres">
      <dgm:prSet presAssocID="{CA40FD88-1128-473A-9434-321DCE43CB48}" presName="spacer" presStyleCnt="0"/>
      <dgm:spPr/>
    </dgm:pt>
    <dgm:pt modelId="{AC203894-43B6-4F02-B326-7466D84FE0BA}" type="pres">
      <dgm:prSet presAssocID="{694F1D4F-AE91-4B56-8824-2A9B1857225C}" presName="parentText" presStyleLbl="node1" presStyleIdx="1" presStyleCnt="3">
        <dgm:presLayoutVars>
          <dgm:chMax val="0"/>
          <dgm:bulletEnabled val="1"/>
        </dgm:presLayoutVars>
      </dgm:prSet>
      <dgm:spPr/>
      <dgm:t>
        <a:bodyPr/>
        <a:lstStyle/>
        <a:p>
          <a:endParaRPr lang="en-US"/>
        </a:p>
      </dgm:t>
    </dgm:pt>
    <dgm:pt modelId="{4F1ABC56-1965-46FA-BD1A-A173335DE3E4}" type="pres">
      <dgm:prSet presAssocID="{7CDDCABB-D28C-44B3-AF28-6949769BED69}" presName="spacer" presStyleCnt="0"/>
      <dgm:spPr/>
    </dgm:pt>
    <dgm:pt modelId="{512519FB-8221-447E-B40B-3FB758B900E7}" type="pres">
      <dgm:prSet presAssocID="{E21E78A8-AB8A-4CCB-9DC7-836396800CE7}" presName="parentText" presStyleLbl="node1" presStyleIdx="2" presStyleCnt="3">
        <dgm:presLayoutVars>
          <dgm:chMax val="0"/>
          <dgm:bulletEnabled val="1"/>
        </dgm:presLayoutVars>
      </dgm:prSet>
      <dgm:spPr/>
      <dgm:t>
        <a:bodyPr/>
        <a:lstStyle/>
        <a:p>
          <a:endParaRPr lang="en-US"/>
        </a:p>
      </dgm:t>
    </dgm:pt>
  </dgm:ptLst>
  <dgm:cxnLst>
    <dgm:cxn modelId="{2A966CD8-4A6A-44B2-85BF-90856B812E28}" srcId="{77158CBE-6333-4B7C-8EE3-521DD6AA13C8}" destId="{694F1D4F-AE91-4B56-8824-2A9B1857225C}" srcOrd="1" destOrd="0" parTransId="{A6E3538E-3334-4AED-9F8B-756C9812EB16}" sibTransId="{7CDDCABB-D28C-44B3-AF28-6949769BED69}"/>
    <dgm:cxn modelId="{73B726FE-7988-4134-B1D4-2080A48AEA53}" type="presOf" srcId="{694F1D4F-AE91-4B56-8824-2A9B1857225C}" destId="{AC203894-43B6-4F02-B326-7466D84FE0BA}" srcOrd="0" destOrd="0" presId="urn:microsoft.com/office/officeart/2005/8/layout/vList2"/>
    <dgm:cxn modelId="{294A32E7-68A2-4C0E-B28E-B4BA2F501E1E}" type="presOf" srcId="{261057DF-00C0-448E-BBD8-5B6BC7F44807}" destId="{4E44A3D4-D3DF-4392-9012-401AD0CDF7C2}" srcOrd="0" destOrd="0" presId="urn:microsoft.com/office/officeart/2005/8/layout/vList2"/>
    <dgm:cxn modelId="{97E1EC5E-A3AE-4A8C-A9B4-231AD3567AF9}" srcId="{77158CBE-6333-4B7C-8EE3-521DD6AA13C8}" destId="{261057DF-00C0-448E-BBD8-5B6BC7F44807}" srcOrd="0" destOrd="0" parTransId="{BEAE2B41-0D5F-44EC-A4A1-9C77126D83DC}" sibTransId="{CA40FD88-1128-473A-9434-321DCE43CB48}"/>
    <dgm:cxn modelId="{236443CF-7BFE-4EEA-A18C-F4B29C59E1CF}" type="presOf" srcId="{E21E78A8-AB8A-4CCB-9DC7-836396800CE7}" destId="{512519FB-8221-447E-B40B-3FB758B900E7}" srcOrd="0" destOrd="0" presId="urn:microsoft.com/office/officeart/2005/8/layout/vList2"/>
    <dgm:cxn modelId="{6F25C95C-CED3-4CD0-891E-A0B37057C918}" srcId="{77158CBE-6333-4B7C-8EE3-521DD6AA13C8}" destId="{E21E78A8-AB8A-4CCB-9DC7-836396800CE7}" srcOrd="2" destOrd="0" parTransId="{0F92630C-C00B-4F51-9B7C-9E1220D52D81}" sibTransId="{ADC57AD1-9FAA-4CA8-8756-C0D7B5405724}"/>
    <dgm:cxn modelId="{87060876-F894-491A-9542-2BAC119952FE}" type="presOf" srcId="{77158CBE-6333-4B7C-8EE3-521DD6AA13C8}" destId="{D1E07730-1124-4BFA-AF10-30859D53C570}" srcOrd="0" destOrd="0" presId="urn:microsoft.com/office/officeart/2005/8/layout/vList2"/>
    <dgm:cxn modelId="{E1333E25-FBC3-44F0-86CD-F1991235A46E}" type="presParOf" srcId="{D1E07730-1124-4BFA-AF10-30859D53C570}" destId="{4E44A3D4-D3DF-4392-9012-401AD0CDF7C2}" srcOrd="0" destOrd="0" presId="urn:microsoft.com/office/officeart/2005/8/layout/vList2"/>
    <dgm:cxn modelId="{19D9D2EC-2A8F-46D1-81C6-74F8EB9D008C}" type="presParOf" srcId="{D1E07730-1124-4BFA-AF10-30859D53C570}" destId="{CD4E459B-7E61-43C6-B6F9-FDE5B61232D3}" srcOrd="1" destOrd="0" presId="urn:microsoft.com/office/officeart/2005/8/layout/vList2"/>
    <dgm:cxn modelId="{678E2339-0E24-43F4-9088-8B6A506E0066}" type="presParOf" srcId="{D1E07730-1124-4BFA-AF10-30859D53C570}" destId="{AC203894-43B6-4F02-B326-7466D84FE0BA}" srcOrd="2" destOrd="0" presId="urn:microsoft.com/office/officeart/2005/8/layout/vList2"/>
    <dgm:cxn modelId="{CBEB8694-A31F-4F32-A616-6541C81A3C20}" type="presParOf" srcId="{D1E07730-1124-4BFA-AF10-30859D53C570}" destId="{4F1ABC56-1965-46FA-BD1A-A173335DE3E4}" srcOrd="3" destOrd="0" presId="urn:microsoft.com/office/officeart/2005/8/layout/vList2"/>
    <dgm:cxn modelId="{FBB3C97C-7937-432C-8F0C-6FE0CEEFC476}" type="presParOf" srcId="{D1E07730-1124-4BFA-AF10-30859D53C570}" destId="{512519FB-8221-447E-B40B-3FB758B900E7}"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148DE6-C18F-4039-831F-AECEA481BD86}">
      <dsp:nvSpPr>
        <dsp:cNvPr id="0" name=""/>
        <dsp:cNvSpPr/>
      </dsp:nvSpPr>
      <dsp:spPr>
        <a:xfrm>
          <a:off x="0" y="1040100"/>
          <a:ext cx="4114800" cy="781200"/>
        </a:xfrm>
        <a:prstGeom prst="rect">
          <a:avLst/>
        </a:prstGeom>
        <a:solidFill>
          <a:schemeClr val="lt1">
            <a:alpha val="90000"/>
            <a:hueOff val="0"/>
            <a:satOff val="0"/>
            <a:lumOff val="0"/>
            <a:alphaOff val="0"/>
          </a:schemeClr>
        </a:solidFill>
        <a:ln w="9525" cap="flat" cmpd="sng" algn="ctr">
          <a:solidFill>
            <a:schemeClr val="accent6">
              <a:lumMod val="60000"/>
              <a:lumOff val="4000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2A9BD144-657A-4B43-9EC6-0D7D0516AC43}">
      <dsp:nvSpPr>
        <dsp:cNvPr id="0" name=""/>
        <dsp:cNvSpPr/>
      </dsp:nvSpPr>
      <dsp:spPr>
        <a:xfrm>
          <a:off x="205740" y="582539"/>
          <a:ext cx="2880360" cy="915120"/>
        </a:xfrm>
        <a:prstGeom prst="roundRect">
          <a:avLst/>
        </a:prstGeom>
        <a:gradFill rotWithShape="0">
          <a:gsLst>
            <a:gs pos="0">
              <a:schemeClr val="accent6">
                <a:lumMod val="60000"/>
                <a:lumOff val="40000"/>
              </a:schemeClr>
            </a:gs>
            <a:gs pos="80000">
              <a:schemeClr val="accent6">
                <a:lumMod val="40000"/>
                <a:lumOff val="60000"/>
              </a:schemeClr>
            </a:gs>
            <a:gs pos="100000">
              <a:schemeClr val="accent6">
                <a:lumMod val="20000"/>
                <a:lumOff val="8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8871" tIns="0" rIns="108871" bIns="0" numCol="1" spcCol="1270" anchor="ctr" anchorCtr="0">
          <a:noAutofit/>
        </a:bodyPr>
        <a:lstStyle/>
        <a:p>
          <a:pPr lvl="0" algn="l" defTabSz="1377950" rtl="0">
            <a:lnSpc>
              <a:spcPct val="90000"/>
            </a:lnSpc>
            <a:spcBef>
              <a:spcPct val="0"/>
            </a:spcBef>
            <a:spcAft>
              <a:spcPct val="35000"/>
            </a:spcAft>
          </a:pPr>
          <a:r>
            <a:rPr lang="en-US" sz="3100" b="0" kern="1200" dirty="0" smtClean="0"/>
            <a:t>Low velocity</a:t>
          </a:r>
          <a:endParaRPr lang="en-US" sz="3100" kern="1200" dirty="0"/>
        </a:p>
      </dsp:txBody>
      <dsp:txXfrm>
        <a:off x="250412" y="627211"/>
        <a:ext cx="2791016" cy="825776"/>
      </dsp:txXfrm>
    </dsp:sp>
    <dsp:sp modelId="{9A4C485A-9673-4873-A186-30C77AF725E4}">
      <dsp:nvSpPr>
        <dsp:cNvPr id="0" name=""/>
        <dsp:cNvSpPr/>
      </dsp:nvSpPr>
      <dsp:spPr>
        <a:xfrm>
          <a:off x="0" y="2446260"/>
          <a:ext cx="4114800" cy="781200"/>
        </a:xfrm>
        <a:prstGeom prst="rect">
          <a:avLst/>
        </a:prstGeom>
        <a:solidFill>
          <a:schemeClr val="lt1">
            <a:alpha val="90000"/>
            <a:hueOff val="0"/>
            <a:satOff val="0"/>
            <a:lumOff val="0"/>
            <a:alphaOff val="0"/>
          </a:schemeClr>
        </a:solidFill>
        <a:ln w="9525" cap="flat" cmpd="sng" algn="ctr">
          <a:solidFill>
            <a:schemeClr val="accent2">
              <a:hueOff val="-14400000"/>
              <a:satOff val="-50003"/>
              <a:lumOff val="60001"/>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19354" tIns="645668" rIns="319354" bIns="220472" numCol="1" spcCol="1270" anchor="t" anchorCtr="0">
          <a:noAutofit/>
        </a:bodyPr>
        <a:lstStyle/>
        <a:p>
          <a:pPr marL="285750" lvl="1" indent="-285750" algn="l" defTabSz="1377950" rtl="0">
            <a:lnSpc>
              <a:spcPct val="90000"/>
            </a:lnSpc>
            <a:spcBef>
              <a:spcPct val="0"/>
            </a:spcBef>
            <a:spcAft>
              <a:spcPct val="15000"/>
            </a:spcAft>
            <a:buChar char="••"/>
          </a:pPr>
          <a:endParaRPr lang="en-US" sz="3100" b="0" kern="1200" dirty="0"/>
        </a:p>
      </dsp:txBody>
      <dsp:txXfrm>
        <a:off x="0" y="2446260"/>
        <a:ext cx="4114800" cy="781200"/>
      </dsp:txXfrm>
    </dsp:sp>
    <dsp:sp modelId="{844DD2C4-4D8E-4C16-9A1E-0C95E62C7C81}">
      <dsp:nvSpPr>
        <dsp:cNvPr id="0" name=""/>
        <dsp:cNvSpPr/>
      </dsp:nvSpPr>
      <dsp:spPr>
        <a:xfrm>
          <a:off x="205740" y="1988700"/>
          <a:ext cx="2880360" cy="915120"/>
        </a:xfrm>
        <a:prstGeom prst="roundRect">
          <a:avLst/>
        </a:prstGeom>
        <a:gradFill rotWithShape="0">
          <a:gsLst>
            <a:gs pos="0">
              <a:schemeClr val="accent2">
                <a:hueOff val="-14400000"/>
                <a:satOff val="-50003"/>
                <a:lumOff val="60001"/>
                <a:alphaOff val="0"/>
                <a:shade val="51000"/>
                <a:satMod val="130000"/>
              </a:schemeClr>
            </a:gs>
            <a:gs pos="80000">
              <a:schemeClr val="accent2">
                <a:hueOff val="-14400000"/>
                <a:satOff val="-50003"/>
                <a:lumOff val="60001"/>
                <a:alphaOff val="0"/>
                <a:shade val="93000"/>
                <a:satMod val="130000"/>
              </a:schemeClr>
            </a:gs>
            <a:gs pos="100000">
              <a:schemeClr val="accent2">
                <a:hueOff val="-14400000"/>
                <a:satOff val="-50003"/>
                <a:lumOff val="6000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8871" tIns="0" rIns="108871" bIns="0" numCol="1" spcCol="1270" anchor="ctr" anchorCtr="0">
          <a:noAutofit/>
        </a:bodyPr>
        <a:lstStyle/>
        <a:p>
          <a:pPr lvl="0" algn="l" defTabSz="1377950" rtl="0">
            <a:lnSpc>
              <a:spcPct val="90000"/>
            </a:lnSpc>
            <a:spcBef>
              <a:spcPct val="0"/>
            </a:spcBef>
            <a:spcAft>
              <a:spcPct val="35000"/>
            </a:spcAft>
          </a:pPr>
          <a:r>
            <a:rPr lang="en-US" sz="3100" b="0" kern="1200" dirty="0" smtClean="0">
              <a:solidFill>
                <a:schemeClr val="tx1"/>
              </a:solidFill>
            </a:rPr>
            <a:t>High velocity</a:t>
          </a:r>
          <a:endParaRPr lang="en-US" sz="3100" kern="1200" dirty="0">
            <a:solidFill>
              <a:schemeClr val="tx1"/>
            </a:solidFill>
          </a:endParaRPr>
        </a:p>
      </dsp:txBody>
      <dsp:txXfrm>
        <a:off x="250412" y="2033372"/>
        <a:ext cx="2791016" cy="8257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4D40C5-E981-41DD-BF0B-7ACBD818F48A}">
      <dsp:nvSpPr>
        <dsp:cNvPr id="0" name=""/>
        <dsp:cNvSpPr/>
      </dsp:nvSpPr>
      <dsp:spPr>
        <a:xfrm>
          <a:off x="0" y="0"/>
          <a:ext cx="3232254" cy="1216800"/>
        </a:xfrm>
        <a:prstGeom prst="roundRect">
          <a:avLst/>
        </a:prstGeom>
        <a:gradFill rotWithShape="0">
          <a:gsLst>
            <a:gs pos="0">
              <a:schemeClr val="accent6">
                <a:shade val="80000"/>
                <a:hueOff val="0"/>
                <a:satOff val="0"/>
                <a:lumOff val="0"/>
                <a:alphaOff val="0"/>
                <a:shade val="51000"/>
                <a:satMod val="130000"/>
              </a:schemeClr>
            </a:gs>
            <a:gs pos="80000">
              <a:schemeClr val="accent6">
                <a:shade val="80000"/>
                <a:hueOff val="0"/>
                <a:satOff val="0"/>
                <a:lumOff val="0"/>
                <a:alphaOff val="0"/>
                <a:shade val="93000"/>
                <a:satMod val="130000"/>
              </a:schemeClr>
            </a:gs>
            <a:gs pos="100000">
              <a:schemeClr val="accent6">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b="1" kern="1200" dirty="0" smtClean="0"/>
            <a:t>Pain</a:t>
          </a:r>
          <a:endParaRPr lang="en-US" sz="2800" kern="1200" dirty="0"/>
        </a:p>
      </dsp:txBody>
      <dsp:txXfrm>
        <a:off x="59399" y="59399"/>
        <a:ext cx="3113456" cy="1098002"/>
      </dsp:txXfrm>
    </dsp:sp>
    <dsp:sp modelId="{B17A152E-9507-478C-AD8A-FB2B96233EC0}">
      <dsp:nvSpPr>
        <dsp:cNvPr id="0" name=""/>
        <dsp:cNvSpPr/>
      </dsp:nvSpPr>
      <dsp:spPr>
        <a:xfrm>
          <a:off x="0" y="1032973"/>
          <a:ext cx="3232254" cy="1216800"/>
        </a:xfrm>
        <a:prstGeom prst="roundRect">
          <a:avLst/>
        </a:prstGeom>
        <a:gradFill rotWithShape="0">
          <a:gsLst>
            <a:gs pos="0">
              <a:schemeClr val="accent6">
                <a:shade val="80000"/>
                <a:hueOff val="0"/>
                <a:satOff val="-8455"/>
                <a:lumOff val="8454"/>
                <a:alphaOff val="0"/>
                <a:shade val="51000"/>
                <a:satMod val="130000"/>
              </a:schemeClr>
            </a:gs>
            <a:gs pos="80000">
              <a:schemeClr val="accent6">
                <a:shade val="80000"/>
                <a:hueOff val="0"/>
                <a:satOff val="-8455"/>
                <a:lumOff val="8454"/>
                <a:alphaOff val="0"/>
                <a:shade val="93000"/>
                <a:satMod val="130000"/>
              </a:schemeClr>
            </a:gs>
            <a:gs pos="100000">
              <a:schemeClr val="accent6">
                <a:shade val="80000"/>
                <a:hueOff val="0"/>
                <a:satOff val="-8455"/>
                <a:lumOff val="845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b="1" kern="1200" dirty="0" smtClean="0"/>
            <a:t>Malocclusion</a:t>
          </a:r>
          <a:r>
            <a:rPr lang="en-US" sz="2500" b="1" kern="1200" dirty="0" smtClean="0"/>
            <a:t> </a:t>
          </a:r>
          <a:endParaRPr lang="en-US" sz="2500" kern="1200" dirty="0"/>
        </a:p>
      </dsp:txBody>
      <dsp:txXfrm>
        <a:off x="59399" y="1092372"/>
        <a:ext cx="3113456" cy="1098002"/>
      </dsp:txXfrm>
    </dsp:sp>
    <dsp:sp modelId="{37D0ABF7-82AE-445E-B176-60FA90994F90}">
      <dsp:nvSpPr>
        <dsp:cNvPr id="0" name=""/>
        <dsp:cNvSpPr/>
      </dsp:nvSpPr>
      <dsp:spPr>
        <a:xfrm>
          <a:off x="0" y="2160058"/>
          <a:ext cx="3232254" cy="1216800"/>
        </a:xfrm>
        <a:prstGeom prst="roundRect">
          <a:avLst/>
        </a:prstGeom>
        <a:gradFill rotWithShape="0">
          <a:gsLst>
            <a:gs pos="0">
              <a:schemeClr val="accent6">
                <a:shade val="80000"/>
                <a:hueOff val="0"/>
                <a:satOff val="-16910"/>
                <a:lumOff val="16907"/>
                <a:alphaOff val="0"/>
                <a:shade val="51000"/>
                <a:satMod val="130000"/>
              </a:schemeClr>
            </a:gs>
            <a:gs pos="80000">
              <a:schemeClr val="accent6">
                <a:shade val="80000"/>
                <a:hueOff val="0"/>
                <a:satOff val="-16910"/>
                <a:lumOff val="16907"/>
                <a:alphaOff val="0"/>
                <a:shade val="93000"/>
                <a:satMod val="130000"/>
              </a:schemeClr>
            </a:gs>
            <a:gs pos="100000">
              <a:schemeClr val="accent6">
                <a:shade val="80000"/>
                <a:hueOff val="0"/>
                <a:satOff val="-16910"/>
                <a:lumOff val="16907"/>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b="1" kern="1200" dirty="0" smtClean="0"/>
            <a:t>Separation</a:t>
          </a:r>
          <a:r>
            <a:rPr lang="en-US" sz="4900" b="1" kern="1200" dirty="0" smtClean="0"/>
            <a:t> </a:t>
          </a:r>
          <a:endParaRPr lang="en-US" sz="4900" kern="1200" dirty="0"/>
        </a:p>
      </dsp:txBody>
      <dsp:txXfrm>
        <a:off x="59399" y="2219457"/>
        <a:ext cx="3113456" cy="1098002"/>
      </dsp:txXfrm>
    </dsp:sp>
    <dsp:sp modelId="{E987BE9D-7D65-419D-93A1-7FE094636ACB}">
      <dsp:nvSpPr>
        <dsp:cNvPr id="0" name=""/>
        <dsp:cNvSpPr/>
      </dsp:nvSpPr>
      <dsp:spPr>
        <a:xfrm>
          <a:off x="0" y="3238503"/>
          <a:ext cx="3232254" cy="1216800"/>
        </a:xfrm>
        <a:prstGeom prst="roundRect">
          <a:avLst/>
        </a:prstGeom>
        <a:gradFill rotWithShape="0">
          <a:gsLst>
            <a:gs pos="0">
              <a:schemeClr val="accent6">
                <a:shade val="80000"/>
                <a:hueOff val="0"/>
                <a:satOff val="-25366"/>
                <a:lumOff val="25361"/>
                <a:alphaOff val="0"/>
                <a:shade val="51000"/>
                <a:satMod val="130000"/>
              </a:schemeClr>
            </a:gs>
            <a:gs pos="80000">
              <a:schemeClr val="accent6">
                <a:shade val="80000"/>
                <a:hueOff val="0"/>
                <a:satOff val="-25366"/>
                <a:lumOff val="25361"/>
                <a:alphaOff val="0"/>
                <a:shade val="93000"/>
                <a:satMod val="130000"/>
              </a:schemeClr>
            </a:gs>
            <a:gs pos="100000">
              <a:schemeClr val="accent6">
                <a:shade val="80000"/>
                <a:hueOff val="0"/>
                <a:satOff val="-25366"/>
                <a:lumOff val="25361"/>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b="1" kern="1200" dirty="0" smtClean="0"/>
            <a:t>Inability to open mouth</a:t>
          </a:r>
          <a:endParaRPr lang="en-US" sz="2400" b="1" kern="1200" dirty="0"/>
        </a:p>
      </dsp:txBody>
      <dsp:txXfrm>
        <a:off x="59399" y="3297902"/>
        <a:ext cx="3113456" cy="1098002"/>
      </dsp:txXfrm>
    </dsp:sp>
    <dsp:sp modelId="{97CB7C31-AD6C-4395-80BD-9D18CD5FE33D}">
      <dsp:nvSpPr>
        <dsp:cNvPr id="0" name=""/>
        <dsp:cNvSpPr/>
      </dsp:nvSpPr>
      <dsp:spPr>
        <a:xfrm>
          <a:off x="0" y="4307701"/>
          <a:ext cx="3232254" cy="1216800"/>
        </a:xfrm>
        <a:prstGeom prst="roundRect">
          <a:avLst/>
        </a:prstGeom>
        <a:gradFill rotWithShape="0">
          <a:gsLst>
            <a:gs pos="0">
              <a:schemeClr val="accent6">
                <a:shade val="80000"/>
                <a:hueOff val="0"/>
                <a:satOff val="-33821"/>
                <a:lumOff val="33815"/>
                <a:alphaOff val="0"/>
                <a:shade val="51000"/>
                <a:satMod val="130000"/>
              </a:schemeClr>
            </a:gs>
            <a:gs pos="80000">
              <a:schemeClr val="accent6">
                <a:shade val="80000"/>
                <a:hueOff val="0"/>
                <a:satOff val="-33821"/>
                <a:lumOff val="33815"/>
                <a:alphaOff val="0"/>
                <a:shade val="93000"/>
                <a:satMod val="130000"/>
              </a:schemeClr>
            </a:gs>
            <a:gs pos="100000">
              <a:schemeClr val="accent6">
                <a:shade val="80000"/>
                <a:hueOff val="0"/>
                <a:satOff val="-33821"/>
                <a:lumOff val="3381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b="1" kern="1200" dirty="0" smtClean="0"/>
            <a:t>Tongue blade test</a:t>
          </a:r>
          <a:endParaRPr lang="en-US" sz="2400" b="1" kern="1200" dirty="0"/>
        </a:p>
      </dsp:txBody>
      <dsp:txXfrm>
        <a:off x="59399" y="4367100"/>
        <a:ext cx="3113456" cy="10980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92B396-0564-4D7B-98DF-5DEF4D8DF23B}">
      <dsp:nvSpPr>
        <dsp:cNvPr id="0" name=""/>
        <dsp:cNvSpPr/>
      </dsp:nvSpPr>
      <dsp:spPr>
        <a:xfrm>
          <a:off x="0" y="3375027"/>
          <a:ext cx="7315200" cy="738373"/>
        </a:xfrm>
        <a:prstGeom prst="rect">
          <a:avLst/>
        </a:prstGeom>
        <a:solidFill>
          <a:schemeClr val="accent3">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rtl="0">
            <a:lnSpc>
              <a:spcPct val="90000"/>
            </a:lnSpc>
            <a:spcBef>
              <a:spcPct val="0"/>
            </a:spcBef>
            <a:spcAft>
              <a:spcPct val="35000"/>
            </a:spcAft>
          </a:pPr>
          <a:r>
            <a:rPr lang="en-US" sz="2600" b="0" kern="1200" dirty="0" smtClean="0">
              <a:solidFill>
                <a:schemeClr val="tx1"/>
              </a:solidFill>
            </a:rPr>
            <a:t>Frequent suctioning</a:t>
          </a:r>
          <a:endParaRPr lang="en-US" sz="2600" kern="1200" dirty="0">
            <a:solidFill>
              <a:schemeClr val="tx1"/>
            </a:solidFill>
          </a:endParaRPr>
        </a:p>
      </dsp:txBody>
      <dsp:txXfrm>
        <a:off x="0" y="3375027"/>
        <a:ext cx="7315200" cy="738373"/>
      </dsp:txXfrm>
    </dsp:sp>
    <dsp:sp modelId="{8945BF91-41E8-43A6-A241-FDF7E8D30FD1}">
      <dsp:nvSpPr>
        <dsp:cNvPr id="0" name=""/>
        <dsp:cNvSpPr/>
      </dsp:nvSpPr>
      <dsp:spPr>
        <a:xfrm rot="10800000">
          <a:off x="0" y="2250484"/>
          <a:ext cx="7315200" cy="1135618"/>
        </a:xfrm>
        <a:prstGeom prst="upArrowCallout">
          <a:avLst/>
        </a:prstGeom>
        <a:solidFill>
          <a:schemeClr val="accent3">
            <a:shade val="50000"/>
            <a:hueOff val="0"/>
            <a:satOff val="0"/>
            <a:lumOff val="1323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rtl="0">
            <a:lnSpc>
              <a:spcPct val="90000"/>
            </a:lnSpc>
            <a:spcBef>
              <a:spcPct val="0"/>
            </a:spcBef>
            <a:spcAft>
              <a:spcPct val="35000"/>
            </a:spcAft>
          </a:pPr>
          <a:r>
            <a:rPr lang="en-US" sz="2600" b="0" kern="1200" dirty="0" smtClean="0">
              <a:solidFill>
                <a:schemeClr val="tx1"/>
              </a:solidFill>
            </a:rPr>
            <a:t>Aggressive pulmonary toilet</a:t>
          </a:r>
          <a:endParaRPr lang="en-US" sz="2600" kern="1200" dirty="0">
            <a:solidFill>
              <a:schemeClr val="tx1"/>
            </a:solidFill>
          </a:endParaRPr>
        </a:p>
      </dsp:txBody>
      <dsp:txXfrm rot="10800000">
        <a:off x="0" y="2250484"/>
        <a:ext cx="7315200" cy="737891"/>
      </dsp:txXfrm>
    </dsp:sp>
    <dsp:sp modelId="{10AA39A9-89A1-4E2E-8312-BB857AEE0543}">
      <dsp:nvSpPr>
        <dsp:cNvPr id="0" name=""/>
        <dsp:cNvSpPr/>
      </dsp:nvSpPr>
      <dsp:spPr>
        <a:xfrm rot="10800000">
          <a:off x="0" y="1125941"/>
          <a:ext cx="7315200" cy="1135618"/>
        </a:xfrm>
        <a:prstGeom prst="upArrowCallout">
          <a:avLst/>
        </a:prstGeom>
        <a:solidFill>
          <a:schemeClr val="tx1">
            <a:alpha val="22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rtl="0">
            <a:lnSpc>
              <a:spcPct val="90000"/>
            </a:lnSpc>
            <a:spcBef>
              <a:spcPct val="0"/>
            </a:spcBef>
            <a:spcAft>
              <a:spcPct val="35000"/>
            </a:spcAft>
          </a:pPr>
          <a:r>
            <a:rPr lang="en-US" sz="2600" b="0" kern="1200" dirty="0" smtClean="0">
              <a:solidFill>
                <a:schemeClr val="tx1"/>
              </a:solidFill>
            </a:rPr>
            <a:t>Keep HOB elevated</a:t>
          </a:r>
          <a:endParaRPr lang="en-US" sz="2600" kern="1200" dirty="0">
            <a:solidFill>
              <a:schemeClr val="tx1"/>
            </a:solidFill>
          </a:endParaRPr>
        </a:p>
      </dsp:txBody>
      <dsp:txXfrm rot="10800000">
        <a:off x="0" y="1125941"/>
        <a:ext cx="7315200" cy="737891"/>
      </dsp:txXfrm>
    </dsp:sp>
    <dsp:sp modelId="{6A69D169-25BB-46E6-856D-B3B82B669A2E}">
      <dsp:nvSpPr>
        <dsp:cNvPr id="0" name=""/>
        <dsp:cNvSpPr/>
      </dsp:nvSpPr>
      <dsp:spPr>
        <a:xfrm rot="10800000">
          <a:off x="0" y="1398"/>
          <a:ext cx="7315200" cy="1135618"/>
        </a:xfrm>
        <a:prstGeom prst="upArrowCallout">
          <a:avLst/>
        </a:prstGeom>
        <a:solidFill>
          <a:schemeClr val="accent3">
            <a:shade val="50000"/>
            <a:hueOff val="0"/>
            <a:satOff val="0"/>
            <a:lumOff val="1323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rtl="0">
            <a:lnSpc>
              <a:spcPct val="90000"/>
            </a:lnSpc>
            <a:spcBef>
              <a:spcPct val="0"/>
            </a:spcBef>
            <a:spcAft>
              <a:spcPct val="35000"/>
            </a:spcAft>
          </a:pPr>
          <a:r>
            <a:rPr lang="en-US" sz="2600" b="0" kern="1200" dirty="0" smtClean="0">
              <a:solidFill>
                <a:schemeClr val="tx1"/>
              </a:solidFill>
            </a:rPr>
            <a:t>Protection of airway</a:t>
          </a:r>
          <a:endParaRPr lang="en-US" sz="2600" kern="1200" dirty="0">
            <a:solidFill>
              <a:schemeClr val="tx1"/>
            </a:solidFill>
          </a:endParaRPr>
        </a:p>
      </dsp:txBody>
      <dsp:txXfrm rot="10800000">
        <a:off x="0" y="1398"/>
        <a:ext cx="7315200" cy="73789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44A3D4-D3DF-4392-9012-401AD0CDF7C2}">
      <dsp:nvSpPr>
        <dsp:cNvPr id="0" name=""/>
        <dsp:cNvSpPr/>
      </dsp:nvSpPr>
      <dsp:spPr>
        <a:xfrm>
          <a:off x="0" y="118350"/>
          <a:ext cx="3962400" cy="1233179"/>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lang="en-US" sz="3100" kern="1200" dirty="0" smtClean="0"/>
            <a:t>Protect eyes from further injury</a:t>
          </a:r>
          <a:endParaRPr lang="en-US" sz="3100" kern="1200" dirty="0"/>
        </a:p>
      </dsp:txBody>
      <dsp:txXfrm>
        <a:off x="60199" y="178549"/>
        <a:ext cx="3842002" cy="1112781"/>
      </dsp:txXfrm>
    </dsp:sp>
    <dsp:sp modelId="{AC203894-43B6-4F02-B326-7466D84FE0BA}">
      <dsp:nvSpPr>
        <dsp:cNvPr id="0" name=""/>
        <dsp:cNvSpPr/>
      </dsp:nvSpPr>
      <dsp:spPr>
        <a:xfrm>
          <a:off x="0" y="1440810"/>
          <a:ext cx="3962400" cy="1233179"/>
        </a:xfrm>
        <a:prstGeom prst="roundRect">
          <a:avLst/>
        </a:prstGeom>
        <a:gradFill rotWithShape="0">
          <a:gsLst>
            <a:gs pos="0">
              <a:schemeClr val="accent2">
                <a:shade val="80000"/>
                <a:hueOff val="0"/>
                <a:satOff val="-14010"/>
                <a:lumOff val="15876"/>
                <a:alphaOff val="0"/>
                <a:shade val="51000"/>
                <a:satMod val="130000"/>
              </a:schemeClr>
            </a:gs>
            <a:gs pos="80000">
              <a:schemeClr val="accent2">
                <a:shade val="80000"/>
                <a:hueOff val="0"/>
                <a:satOff val="-14010"/>
                <a:lumOff val="15876"/>
                <a:alphaOff val="0"/>
                <a:shade val="93000"/>
                <a:satMod val="130000"/>
              </a:schemeClr>
            </a:gs>
            <a:gs pos="100000">
              <a:schemeClr val="accent2">
                <a:shade val="80000"/>
                <a:hueOff val="0"/>
                <a:satOff val="-14010"/>
                <a:lumOff val="1587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lang="en-US" sz="3100" kern="1200" dirty="0" smtClean="0"/>
            <a:t>Pain management</a:t>
          </a:r>
          <a:endParaRPr lang="en-US" sz="3100" kern="1200" dirty="0"/>
        </a:p>
      </dsp:txBody>
      <dsp:txXfrm>
        <a:off x="60199" y="1501009"/>
        <a:ext cx="3842002" cy="1112781"/>
      </dsp:txXfrm>
    </dsp:sp>
    <dsp:sp modelId="{512519FB-8221-447E-B40B-3FB758B900E7}">
      <dsp:nvSpPr>
        <dsp:cNvPr id="0" name=""/>
        <dsp:cNvSpPr/>
      </dsp:nvSpPr>
      <dsp:spPr>
        <a:xfrm>
          <a:off x="0" y="2763269"/>
          <a:ext cx="3962400" cy="1233179"/>
        </a:xfrm>
        <a:prstGeom prst="roundRect">
          <a:avLst/>
        </a:prstGeom>
        <a:gradFill rotWithShape="0">
          <a:gsLst>
            <a:gs pos="0">
              <a:schemeClr val="accent2">
                <a:shade val="80000"/>
                <a:hueOff val="0"/>
                <a:satOff val="-28019"/>
                <a:lumOff val="31752"/>
                <a:alphaOff val="0"/>
                <a:shade val="51000"/>
                <a:satMod val="130000"/>
              </a:schemeClr>
            </a:gs>
            <a:gs pos="80000">
              <a:schemeClr val="accent2">
                <a:shade val="80000"/>
                <a:hueOff val="0"/>
                <a:satOff val="-28019"/>
                <a:lumOff val="31752"/>
                <a:alphaOff val="0"/>
                <a:shade val="93000"/>
                <a:satMod val="130000"/>
              </a:schemeClr>
            </a:gs>
            <a:gs pos="100000">
              <a:schemeClr val="accent2">
                <a:shade val="80000"/>
                <a:hueOff val="0"/>
                <a:satOff val="-28019"/>
                <a:lumOff val="31752"/>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lang="en-US" sz="3100" kern="1200" dirty="0" smtClean="0"/>
            <a:t>Early Rehab Consult</a:t>
          </a:r>
          <a:endParaRPr lang="en-US" sz="3100" kern="1200" dirty="0"/>
        </a:p>
      </dsp:txBody>
      <dsp:txXfrm>
        <a:off x="60199" y="2823468"/>
        <a:ext cx="3842002" cy="1112781"/>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050"/>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defRPr sz="1300"/>
            </a:lvl1pPr>
          </a:lstStyle>
          <a:p>
            <a:pPr>
              <a:defRPr/>
            </a:pPr>
            <a:r>
              <a:rPr lang="en-US" smtClean="0"/>
              <a:t>6_Maxillofacial and Ocular Injuries</a:t>
            </a:r>
            <a:endParaRPr lang="en-US" dirty="0"/>
          </a:p>
        </p:txBody>
      </p:sp>
      <p:sp>
        <p:nvSpPr>
          <p:cNvPr id="80899" name="Rectangle 2051"/>
          <p:cNvSpPr>
            <a:spLocks noGrp="1" noChangeArrowheads="1"/>
          </p:cNvSpPr>
          <p:nvPr>
            <p:ph type="dt" sz="quarter" idx="1"/>
          </p:nvPr>
        </p:nvSpPr>
        <p:spPr bwMode="auto">
          <a:xfrm>
            <a:off x="414528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a:defRPr sz="1300"/>
            </a:lvl1pPr>
          </a:lstStyle>
          <a:p>
            <a:pPr>
              <a:defRPr/>
            </a:pPr>
            <a:endParaRPr lang="en-US" dirty="0"/>
          </a:p>
        </p:txBody>
      </p:sp>
      <p:sp>
        <p:nvSpPr>
          <p:cNvPr id="80900" name="Rectangle 2052"/>
          <p:cNvSpPr>
            <a:spLocks noGrp="1" noChangeArrowheads="1"/>
          </p:cNvSpPr>
          <p:nvPr>
            <p:ph type="ftr" sz="quarter" idx="2"/>
          </p:nvPr>
        </p:nvSpPr>
        <p:spPr bwMode="auto">
          <a:xfrm>
            <a:off x="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defRPr sz="1300"/>
            </a:lvl1pPr>
          </a:lstStyle>
          <a:p>
            <a:pPr>
              <a:defRPr/>
            </a:pPr>
            <a:r>
              <a:rPr lang="en-US" smtClean="0"/>
              <a:t>STN E-Library 2012</a:t>
            </a:r>
            <a:endParaRPr lang="en-US" dirty="0"/>
          </a:p>
        </p:txBody>
      </p:sp>
      <p:sp>
        <p:nvSpPr>
          <p:cNvPr id="80901" name="Rectangle 2053"/>
          <p:cNvSpPr>
            <a:spLocks noGrp="1" noChangeArrowheads="1"/>
          </p:cNvSpPr>
          <p:nvPr>
            <p:ph type="sldNum" sz="quarter" idx="3"/>
          </p:nvPr>
        </p:nvSpPr>
        <p:spPr bwMode="auto">
          <a:xfrm>
            <a:off x="414528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a:defRPr sz="1300"/>
            </a:lvl1pPr>
          </a:lstStyle>
          <a:p>
            <a:pPr>
              <a:defRPr/>
            </a:pPr>
            <a:fld id="{B4C12828-B7E3-482F-87D9-EF5862767125}" type="slidenum">
              <a:rPr lang="en-US"/>
              <a:pPr>
                <a:defRPr/>
              </a:pPr>
              <a:t>‹#›</a:t>
            </a:fld>
            <a:endParaRPr lang="en-US" dirty="0"/>
          </a:p>
        </p:txBody>
      </p:sp>
    </p:spTree>
    <p:extLst>
      <p:ext uri="{BB962C8B-B14F-4D97-AF65-F5344CB8AC3E}">
        <p14:creationId xmlns:p14="http://schemas.microsoft.com/office/powerpoint/2010/main" val="1441371205"/>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6"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11269" name="Rectangle 5"/>
          <p:cNvSpPr>
            <a:spLocks noGrp="1" noChangeArrowheads="1"/>
          </p:cNvSpPr>
          <p:nvPr>
            <p:ph type="body" sz="quarter" idx="3"/>
          </p:nvPr>
        </p:nvSpPr>
        <p:spPr bwMode="auto">
          <a:xfrm>
            <a:off x="975360" y="4560570"/>
            <a:ext cx="5364480" cy="432054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100">
                <a:latin typeface="Arial" pitchFamily="34" charset="0"/>
                <a:cs typeface="Arial" pitchFamily="34" charset="0"/>
              </a:defRPr>
            </a:lvl1pPr>
          </a:lstStyle>
          <a:p>
            <a:r>
              <a:rPr lang="en-US" smtClean="0"/>
              <a:t>6_Maxillofacial and Ocular Injuries</a:t>
            </a:r>
            <a:endParaRPr lang="en-US" dirty="0"/>
          </a:p>
        </p:txBody>
      </p:sp>
      <p:sp>
        <p:nvSpPr>
          <p:cNvPr id="3" name="Footer Placeholder 2"/>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100">
                <a:latin typeface="Arial" pitchFamily="34" charset="0"/>
                <a:cs typeface="Arial" pitchFamily="34" charset="0"/>
              </a:defRPr>
            </a:lvl1pPr>
          </a:lstStyle>
          <a:p>
            <a:r>
              <a:rPr lang="en-US" smtClean="0"/>
              <a:t>STN E-Library 2012</a:t>
            </a:r>
            <a:endParaRPr lang="en-US" dirty="0"/>
          </a:p>
        </p:txBody>
      </p:sp>
      <p:sp>
        <p:nvSpPr>
          <p:cNvPr id="4" name="Slide Number Placeholder 3"/>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000">
                <a:latin typeface="Arial" pitchFamily="34" charset="0"/>
                <a:cs typeface="Arial" pitchFamily="34" charset="0"/>
              </a:defRPr>
            </a:lvl1pPr>
          </a:lstStyle>
          <a:p>
            <a:fld id="{54A30EA1-F61F-4835-8147-044F75968A4F}" type="slidenum">
              <a:rPr lang="en-US" smtClean="0"/>
              <a:pPr/>
              <a:t>‹#›</a:t>
            </a:fld>
            <a:endParaRPr lang="en-US" dirty="0"/>
          </a:p>
        </p:txBody>
      </p:sp>
    </p:spTree>
    <p:extLst>
      <p:ext uri="{BB962C8B-B14F-4D97-AF65-F5344CB8AC3E}">
        <p14:creationId xmlns:p14="http://schemas.microsoft.com/office/powerpoint/2010/main" val="1107103337"/>
      </p:ext>
    </p:extLst>
  </p:cSld>
  <p:clrMap bg1="lt1" tx1="dk1" bg2="lt2" tx2="dk2" accent1="accent1" accent2="accent2" accent3="accent3" accent4="accent4" accent5="accent5" accent6="accent6" hlink="hlink" folHlink="folHlink"/>
  <p:hf dt="0"/>
  <p:notesStyle>
    <a:lvl1pPr algn="l" rtl="0" eaLnBrk="0" fontAlgn="base" hangingPunct="0">
      <a:spcBef>
        <a:spcPct val="30000"/>
      </a:spcBef>
      <a:spcAft>
        <a:spcPct val="0"/>
      </a:spcAft>
      <a:defRPr sz="1200" kern="1200" baseline="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baseline="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baseline="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baseline="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baseline="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4145280" y="9121140"/>
            <a:ext cx="3169920" cy="480060"/>
          </a:xfrm>
          <a:prstGeom prst="rect">
            <a:avLst/>
          </a:prstGeom>
        </p:spPr>
        <p:txBody>
          <a:bodyPr/>
          <a:lstStyle/>
          <a:p>
            <a:pPr>
              <a:defRPr/>
            </a:pPr>
            <a:fld id="{47C67BC8-8024-4E84-9AC7-36A3E0240B9F}" type="slidenum">
              <a:rPr lang="en-US" smtClean="0"/>
              <a:pPr>
                <a:defRPr/>
              </a:pPr>
              <a:t>1</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6_Maxillofacial and Ocular Injuries</a:t>
            </a: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5" name="Rectangle 2"/>
          <p:cNvSpPr>
            <a:spLocks noGrp="1" noRot="1" noChangeAspect="1" noChangeArrowheads="1" noTextEdit="1"/>
          </p:cNvSpPr>
          <p:nvPr>
            <p:ph type="sldImg"/>
          </p:nvPr>
        </p:nvSpPr>
        <p:spPr>
          <a:solidFill>
            <a:srgbClr val="FFFFFF"/>
          </a:solidFill>
          <a:ln/>
        </p:spPr>
      </p:sp>
      <p:sp>
        <p:nvSpPr>
          <p:cNvPr id="81926" name="Rectangle 3"/>
          <p:cNvSpPr>
            <a:spLocks noGrp="1" noChangeArrowheads="1"/>
          </p:cNvSpPr>
          <p:nvPr>
            <p:ph type="body" idx="1"/>
          </p:nvPr>
        </p:nvSpPr>
        <p:spPr>
          <a:xfrm>
            <a:off x="1219200" y="4480560"/>
            <a:ext cx="4795520" cy="3440430"/>
          </a:xfrm>
          <a:solidFill>
            <a:srgbClr val="FFFFFF"/>
          </a:solidFill>
          <a:ln/>
        </p:spPr>
        <p:txBody>
          <a:bodyPr/>
          <a:lstStyle/>
          <a:p>
            <a:r>
              <a:rPr lang="en-US" dirty="0" smtClean="0"/>
              <a:t>Light enters the eye through the cornea, pupil and lens then falls on the retina activating rods and cones.  Rods and cones transmit light messages through retinal ganglia to the optic nerve which connects which extends to the optic chiasm in the brain.</a:t>
            </a:r>
          </a:p>
          <a:p>
            <a:r>
              <a:rPr lang="en-US" dirty="0" smtClean="0"/>
              <a:t>The sclera is a tough connective tissue layer that acts as the structural skeleton for the globe and protects internal ocular structures.  </a:t>
            </a:r>
          </a:p>
          <a:p>
            <a:r>
              <a:rPr lang="en-US" dirty="0" smtClean="0"/>
              <a:t>The lens lies anterior to the vitreous and is suspended behind the iris by fibers connected to the ciliary body.  The ciliary body is responsible for changing the shape of the lens from biconvex for near vision and for distance vision, the lens flattens</a:t>
            </a:r>
          </a:p>
          <a:p>
            <a:r>
              <a:rPr lang="en-US" dirty="0" smtClean="0"/>
              <a:t>The anterior chamber lies in front of the iris and contains aqueous humor which is produced by the ciliary body. Aqueous humor is continually produced and drains through Schlemm’s canal.</a:t>
            </a:r>
          </a:p>
          <a:p>
            <a:r>
              <a:rPr lang="en-US" dirty="0" smtClean="0"/>
              <a:t>The cornea is an avascular structure that blends with the sclera.  It becomes contiguous with the conjunctiva.</a:t>
            </a:r>
          </a:p>
          <a:p>
            <a:endParaRPr lang="en-US" dirty="0" smtClean="0"/>
          </a:p>
          <a:p>
            <a:endParaRPr lang="en-US" dirty="0" smtClean="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r>
              <a:rPr lang="en-US" smtClean="0"/>
              <a:t>6_Maxillofacial and Ocular Injuries</a:t>
            </a:r>
            <a:endParaRPr lang="en-US" dirty="0"/>
          </a:p>
        </p:txBody>
      </p:sp>
      <p:sp>
        <p:nvSpPr>
          <p:cNvPr id="6" name="Rectangle 7"/>
          <p:cNvSpPr>
            <a:spLocks noGrp="1" noChangeArrowheads="1"/>
          </p:cNvSpPr>
          <p:nvPr>
            <p:ph type="sldNum" sz="quarter" idx="5"/>
          </p:nvPr>
        </p:nvSpPr>
        <p:spPr>
          <a:xfrm>
            <a:off x="4145280" y="9121140"/>
            <a:ext cx="3169920" cy="480060"/>
          </a:xfrm>
          <a:prstGeom prst="rect">
            <a:avLst/>
          </a:prstGeom>
          <a:noFill/>
        </p:spPr>
        <p:txBody>
          <a:bodyPr/>
          <a:lstStyle/>
          <a:p>
            <a:fld id="{3A28AD43-0C93-4676-909B-0D7E51F67842}" type="slidenum">
              <a:rPr lang="en-US" smtClean="0"/>
              <a:pPr/>
              <a:t>10</a:t>
            </a:fld>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9" name="Rectangle 2"/>
          <p:cNvSpPr>
            <a:spLocks noGrp="1" noRot="1" noChangeAspect="1" noChangeArrowheads="1" noTextEdit="1"/>
          </p:cNvSpPr>
          <p:nvPr>
            <p:ph type="sldImg"/>
          </p:nvPr>
        </p:nvSpPr>
        <p:spPr>
          <a:solidFill>
            <a:srgbClr val="FFFFFF"/>
          </a:solidFill>
          <a:ln/>
        </p:spPr>
      </p:sp>
      <p:sp>
        <p:nvSpPr>
          <p:cNvPr id="82950" name="Rectangle 3"/>
          <p:cNvSpPr>
            <a:spLocks noGrp="1" noChangeArrowheads="1"/>
          </p:cNvSpPr>
          <p:nvPr>
            <p:ph type="body" idx="1"/>
          </p:nvPr>
        </p:nvSpPr>
        <p:spPr>
          <a:xfrm>
            <a:off x="1219200" y="4640580"/>
            <a:ext cx="4714240" cy="4240530"/>
          </a:xfrm>
          <a:noFill/>
          <a:ln>
            <a:noFill/>
          </a:ln>
        </p:spPr>
        <p:txBody>
          <a:bodyPr/>
          <a:lstStyle/>
          <a:p>
            <a:endParaRPr lang="en-US" dirty="0" smtClean="0"/>
          </a:p>
          <a:p>
            <a:r>
              <a:rPr lang="en-US" dirty="0" smtClean="0"/>
              <a:t>The bony orbit is pyramid in shape with the apex positioned posterior.</a:t>
            </a:r>
          </a:p>
          <a:p>
            <a:r>
              <a:rPr lang="en-US" dirty="0" smtClean="0"/>
              <a:t>The orbits protect the globe and contain the extraocular muscles.</a:t>
            </a:r>
          </a:p>
          <a:p>
            <a:endParaRPr lang="en-US" dirty="0" smtClean="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r>
              <a:rPr lang="en-US" smtClean="0"/>
              <a:t>6_Maxillofacial and Ocular Injuries</a:t>
            </a:r>
            <a:endParaRPr lang="en-US" dirty="0"/>
          </a:p>
        </p:txBody>
      </p:sp>
      <p:sp>
        <p:nvSpPr>
          <p:cNvPr id="6" name="Rectangle 7"/>
          <p:cNvSpPr>
            <a:spLocks noGrp="1" noChangeArrowheads="1"/>
          </p:cNvSpPr>
          <p:nvPr>
            <p:ph type="sldNum" sz="quarter" idx="5"/>
          </p:nvPr>
        </p:nvSpPr>
        <p:spPr>
          <a:xfrm>
            <a:off x="4145280" y="9121140"/>
            <a:ext cx="3169920" cy="480060"/>
          </a:xfrm>
          <a:prstGeom prst="rect">
            <a:avLst/>
          </a:prstGeom>
          <a:noFill/>
        </p:spPr>
        <p:txBody>
          <a:bodyPr/>
          <a:lstStyle/>
          <a:p>
            <a:fld id="{3A28AD43-0C93-4676-909B-0D7E51F67842}" type="slidenum">
              <a:rPr lang="en-US" smtClean="0"/>
              <a:pPr/>
              <a:t>11</a:t>
            </a:fld>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Eyelids protect the globe and facilitate distribution of tear film across the cornea</a:t>
            </a:r>
          </a:p>
          <a:p>
            <a:r>
              <a:rPr lang="en-US" dirty="0" smtClean="0"/>
              <a:t>Lid opening and elevation occurs from sympathetic stimulation if Muller’s muscle, and CN III innervation of the levator muscle. </a:t>
            </a:r>
          </a:p>
          <a:p>
            <a:r>
              <a:rPr lang="en-US" dirty="0" smtClean="0"/>
              <a:t>The orbicularis muscle is responsible for eyelid closure.  This muscle is innervated by CN VII.  </a:t>
            </a:r>
          </a:p>
          <a:p>
            <a:r>
              <a:rPr lang="en-US" dirty="0" smtClean="0"/>
              <a:t>Extraocular muscles are innervated by CN III, IV, and VI.</a:t>
            </a:r>
          </a:p>
          <a:p>
            <a:endParaRPr lang="en-US" dirty="0" smtClean="0"/>
          </a:p>
          <a:p>
            <a:r>
              <a:rPr lang="en-US" dirty="0" smtClean="0"/>
              <a:t>Sensory innervation to the ocular structures is provided by CN V.  </a:t>
            </a:r>
          </a:p>
          <a:p>
            <a:endParaRPr lang="en-US" dirty="0"/>
          </a:p>
        </p:txBody>
      </p:sp>
      <p:sp>
        <p:nvSpPr>
          <p:cNvPr id="4" name="Footer Placeholder 3"/>
          <p:cNvSpPr>
            <a:spLocks noGrp="1"/>
          </p:cNvSpPr>
          <p:nvPr>
            <p:ph type="ftr" sz="quarter" idx="10"/>
          </p:nvPr>
        </p:nvSpPr>
        <p:spPr/>
        <p:txBody>
          <a:bodyPr/>
          <a:lstStyle/>
          <a:p>
            <a:r>
              <a:rPr lang="en-US" smtClean="0"/>
              <a:t>STN E-Library 2012</a:t>
            </a:r>
            <a:endParaRPr lang="en-US" dirty="0"/>
          </a:p>
        </p:txBody>
      </p:sp>
      <p:sp>
        <p:nvSpPr>
          <p:cNvPr id="5" name="Header Placeholder 4"/>
          <p:cNvSpPr>
            <a:spLocks noGrp="1"/>
          </p:cNvSpPr>
          <p:nvPr>
            <p:ph type="hdr" sz="quarter" idx="11"/>
          </p:nvPr>
        </p:nvSpPr>
        <p:spPr/>
        <p:txBody>
          <a:bodyPr/>
          <a:lstStyle/>
          <a:p>
            <a:r>
              <a:rPr lang="en-US" smtClean="0"/>
              <a:t>6_Maxillofacial and Ocular Injuries</a:t>
            </a:r>
            <a:endParaRPr lang="en-US" dirty="0"/>
          </a:p>
        </p:txBody>
      </p:sp>
      <p:sp>
        <p:nvSpPr>
          <p:cNvPr id="6" name="Rectangle 7"/>
          <p:cNvSpPr>
            <a:spLocks noGrp="1" noChangeArrowheads="1"/>
          </p:cNvSpPr>
          <p:nvPr>
            <p:ph type="sldNum" sz="quarter" idx="5"/>
          </p:nvPr>
        </p:nvSpPr>
        <p:spPr>
          <a:xfrm>
            <a:off x="4145280" y="9121140"/>
            <a:ext cx="3169920" cy="480060"/>
          </a:xfrm>
          <a:prstGeom prst="rect">
            <a:avLst/>
          </a:prstGeom>
          <a:noFill/>
        </p:spPr>
        <p:txBody>
          <a:bodyPr/>
          <a:lstStyle/>
          <a:p>
            <a:fld id="{3A28AD43-0C93-4676-909B-0D7E51F67842}" type="slidenum">
              <a:rPr lang="en-US" smtClean="0"/>
              <a:pPr/>
              <a:t>12</a:t>
            </a:fld>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3" name="Rectangle 2"/>
          <p:cNvSpPr>
            <a:spLocks noGrp="1" noRot="1" noChangeAspect="1" noChangeArrowheads="1" noTextEdit="1"/>
          </p:cNvSpPr>
          <p:nvPr>
            <p:ph type="sldImg"/>
          </p:nvPr>
        </p:nvSpPr>
        <p:spPr>
          <a:solidFill>
            <a:srgbClr val="FFFFFF"/>
          </a:solidFill>
          <a:ln/>
        </p:spPr>
      </p:sp>
      <p:sp>
        <p:nvSpPr>
          <p:cNvPr id="83974" name="Rectangle 3"/>
          <p:cNvSpPr>
            <a:spLocks noGrp="1" noChangeArrowheads="1"/>
          </p:cNvSpPr>
          <p:nvPr>
            <p:ph type="body" idx="1"/>
          </p:nvPr>
        </p:nvSpPr>
        <p:spPr>
          <a:xfrm>
            <a:off x="1300480" y="4720590"/>
            <a:ext cx="4795520" cy="3360420"/>
          </a:xfrm>
          <a:solidFill>
            <a:srgbClr val="FFFFFF"/>
          </a:solidFill>
          <a:ln>
            <a:noFill/>
          </a:ln>
        </p:spPr>
        <p:txBody>
          <a:bodyPr/>
          <a:lstStyle/>
          <a:p>
            <a:r>
              <a:rPr lang="en-US" dirty="0" smtClean="0"/>
              <a:t>Orbital fractures frequently occur in the floor of the orbit due to the thinness of the bone and underlying maxillary sinus.</a:t>
            </a:r>
          </a:p>
          <a:p>
            <a:r>
              <a:rPr lang="en-US" dirty="0" smtClean="0"/>
              <a:t>Blowout fractures result from blunt force to the globe itself or to the inferior orbital rim causing compression and buckling of the orbital floor.</a:t>
            </a:r>
          </a:p>
          <a:p>
            <a:endParaRPr lang="en-US" dirty="0" smtClean="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r>
              <a:rPr lang="en-US" smtClean="0"/>
              <a:t>6_Maxillofacial and Ocular Injuries</a:t>
            </a:r>
            <a:endParaRPr lang="en-US" dirty="0"/>
          </a:p>
        </p:txBody>
      </p:sp>
      <p:sp>
        <p:nvSpPr>
          <p:cNvPr id="6" name="Rectangle 7"/>
          <p:cNvSpPr>
            <a:spLocks noGrp="1" noChangeArrowheads="1"/>
          </p:cNvSpPr>
          <p:nvPr>
            <p:ph type="sldNum" sz="quarter" idx="5"/>
          </p:nvPr>
        </p:nvSpPr>
        <p:spPr>
          <a:xfrm>
            <a:off x="4145280" y="9121140"/>
            <a:ext cx="3169920" cy="480060"/>
          </a:xfrm>
          <a:prstGeom prst="rect">
            <a:avLst/>
          </a:prstGeom>
          <a:noFill/>
        </p:spPr>
        <p:txBody>
          <a:bodyPr/>
          <a:lstStyle/>
          <a:p>
            <a:fld id="{3A28AD43-0C93-4676-909B-0D7E51F67842}" type="slidenum">
              <a:rPr lang="en-US" smtClean="0"/>
              <a:pPr/>
              <a:t>13</a:t>
            </a:fld>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Image can be found at http://www.rad.washington.edu/academics/academic-sections/msk/teaching-materials/online-musculoskeletal-radiology-book/facial-and-mandibular-fractures?searchterm=orbital+fracture</a:t>
            </a:r>
          </a:p>
          <a:p>
            <a:endParaRPr lang="en-US" dirty="0"/>
          </a:p>
        </p:txBody>
      </p:sp>
      <p:sp>
        <p:nvSpPr>
          <p:cNvPr id="4" name="Footer Placeholder 3"/>
          <p:cNvSpPr>
            <a:spLocks noGrp="1"/>
          </p:cNvSpPr>
          <p:nvPr>
            <p:ph type="ftr" sz="quarter" idx="10"/>
          </p:nvPr>
        </p:nvSpPr>
        <p:spPr/>
        <p:txBody>
          <a:bodyPr/>
          <a:lstStyle/>
          <a:p>
            <a:r>
              <a:rPr lang="en-US" smtClean="0"/>
              <a:t>STN E-Library 2012</a:t>
            </a:r>
            <a:endParaRPr lang="en-US" dirty="0"/>
          </a:p>
        </p:txBody>
      </p:sp>
      <p:sp>
        <p:nvSpPr>
          <p:cNvPr id="5" name="Header Placeholder 4"/>
          <p:cNvSpPr>
            <a:spLocks noGrp="1"/>
          </p:cNvSpPr>
          <p:nvPr>
            <p:ph type="hdr" sz="quarter" idx="11"/>
          </p:nvPr>
        </p:nvSpPr>
        <p:spPr/>
        <p:txBody>
          <a:bodyPr/>
          <a:lstStyle/>
          <a:p>
            <a:r>
              <a:rPr lang="en-US" smtClean="0"/>
              <a:t>6_Maxillofacial and Ocular Injuries</a:t>
            </a:r>
            <a:endParaRPr lang="en-US" dirty="0"/>
          </a:p>
        </p:txBody>
      </p:sp>
      <p:sp>
        <p:nvSpPr>
          <p:cNvPr id="6" name="Rectangle 7"/>
          <p:cNvSpPr>
            <a:spLocks noGrp="1" noChangeArrowheads="1"/>
          </p:cNvSpPr>
          <p:nvPr>
            <p:ph type="sldNum" sz="quarter" idx="5"/>
          </p:nvPr>
        </p:nvSpPr>
        <p:spPr>
          <a:xfrm>
            <a:off x="4145280" y="9121140"/>
            <a:ext cx="3169920" cy="480060"/>
          </a:xfrm>
          <a:prstGeom prst="rect">
            <a:avLst/>
          </a:prstGeom>
          <a:noFill/>
        </p:spPr>
        <p:txBody>
          <a:bodyPr/>
          <a:lstStyle/>
          <a:p>
            <a:fld id="{3A28AD43-0C93-4676-909B-0D7E51F67842}" type="slidenum">
              <a:rPr lang="en-US" smtClean="0"/>
              <a:pPr/>
              <a:t>14</a:t>
            </a:fld>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7" name="Rectangle 2"/>
          <p:cNvSpPr>
            <a:spLocks noGrp="1" noRot="1" noChangeAspect="1" noChangeArrowheads="1" noTextEdit="1"/>
          </p:cNvSpPr>
          <p:nvPr>
            <p:ph type="sldImg"/>
          </p:nvPr>
        </p:nvSpPr>
        <p:spPr>
          <a:solidFill>
            <a:srgbClr val="FFFFFF"/>
          </a:solidFill>
          <a:ln/>
        </p:spPr>
      </p:sp>
      <p:sp>
        <p:nvSpPr>
          <p:cNvPr id="84998" name="Rectangle 3"/>
          <p:cNvSpPr>
            <a:spLocks noGrp="1" noChangeArrowheads="1"/>
          </p:cNvSpPr>
          <p:nvPr>
            <p:ph type="body" idx="1"/>
          </p:nvPr>
        </p:nvSpPr>
        <p:spPr>
          <a:xfrm>
            <a:off x="1137920" y="4640580"/>
            <a:ext cx="4958080" cy="3440430"/>
          </a:xfrm>
          <a:solidFill>
            <a:srgbClr val="FFFFFF"/>
          </a:solidFill>
          <a:ln>
            <a:noFill/>
          </a:ln>
        </p:spPr>
        <p:txBody>
          <a:bodyPr/>
          <a:lstStyle/>
          <a:p>
            <a:r>
              <a:rPr lang="en-US" dirty="0" smtClean="0"/>
              <a:t>Symptoms include periorbital swelling, crepitus around the orbital rim, proptosis, ophthalmoplegia (decrease movement of the globe) and possibly enophthalmos if the orbital contents have herniated through the bony defect.</a:t>
            </a:r>
          </a:p>
          <a:p>
            <a:r>
              <a:rPr lang="en-US" dirty="0" smtClean="0"/>
              <a:t>Optic nerve injury or globe rupture is an associated finding and requires urgent intervention to prevent vision loss.</a:t>
            </a:r>
          </a:p>
          <a:p>
            <a:r>
              <a:rPr lang="en-US" dirty="0" smtClean="0"/>
              <a:t>Extraocular muscles must be evaluated for entrapment.</a:t>
            </a:r>
          </a:p>
          <a:p>
            <a:r>
              <a:rPr lang="en-US" dirty="0" smtClean="0"/>
              <a:t>Teach patient to avoid nose blowing to prevent intraorbital air and proptosis.</a:t>
            </a:r>
          </a:p>
          <a:p>
            <a:endParaRPr lang="en-US" dirty="0" smtClean="0"/>
          </a:p>
          <a:p>
            <a:r>
              <a:rPr lang="en-US" b="1" dirty="0" smtClean="0"/>
              <a:t>Image is a 28 year old male involved in an MVC with left orbit fracture and globe injury.  </a:t>
            </a:r>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r>
              <a:rPr lang="en-US" smtClean="0"/>
              <a:t>6_Maxillofacial and Ocular Injuries</a:t>
            </a:r>
            <a:endParaRPr lang="en-US" dirty="0"/>
          </a:p>
        </p:txBody>
      </p:sp>
      <p:sp>
        <p:nvSpPr>
          <p:cNvPr id="6" name="Rectangle 7"/>
          <p:cNvSpPr>
            <a:spLocks noGrp="1" noChangeArrowheads="1"/>
          </p:cNvSpPr>
          <p:nvPr>
            <p:ph type="sldNum" sz="quarter" idx="5"/>
          </p:nvPr>
        </p:nvSpPr>
        <p:spPr>
          <a:xfrm>
            <a:off x="4145280" y="9121140"/>
            <a:ext cx="3169920" cy="480060"/>
          </a:xfrm>
          <a:prstGeom prst="rect">
            <a:avLst/>
          </a:prstGeom>
          <a:noFill/>
        </p:spPr>
        <p:txBody>
          <a:bodyPr/>
          <a:lstStyle/>
          <a:p>
            <a:fld id="{3A28AD43-0C93-4676-909B-0D7E51F67842}" type="slidenum">
              <a:rPr lang="en-US" smtClean="0"/>
              <a:pPr/>
              <a:t>15</a:t>
            </a:fld>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1" name="Rectangle 2"/>
          <p:cNvSpPr>
            <a:spLocks noGrp="1" noRot="1" noChangeAspect="1" noChangeArrowheads="1" noTextEdit="1"/>
          </p:cNvSpPr>
          <p:nvPr>
            <p:ph type="sldImg"/>
          </p:nvPr>
        </p:nvSpPr>
        <p:spPr>
          <a:solidFill>
            <a:srgbClr val="FFFFFF"/>
          </a:solidFill>
          <a:ln/>
        </p:spPr>
      </p:sp>
      <p:sp>
        <p:nvSpPr>
          <p:cNvPr id="86022" name="Rectangle 3"/>
          <p:cNvSpPr>
            <a:spLocks noGrp="1" noChangeArrowheads="1"/>
          </p:cNvSpPr>
          <p:nvPr>
            <p:ph type="body" idx="1"/>
          </p:nvPr>
        </p:nvSpPr>
        <p:spPr>
          <a:xfrm>
            <a:off x="1137920" y="4640580"/>
            <a:ext cx="5201920" cy="3600450"/>
          </a:xfrm>
          <a:solidFill>
            <a:srgbClr val="FFFFFF"/>
          </a:solidFill>
          <a:ln>
            <a:noFill/>
          </a:ln>
        </p:spPr>
        <p:txBody>
          <a:bodyPr/>
          <a:lstStyle/>
          <a:p>
            <a:r>
              <a:rPr lang="en-US" dirty="0" smtClean="0"/>
              <a:t>This 73 yr old female fell down the stairs sustaining this large laceration of her forehead but also sustained orbital wall fractures.</a:t>
            </a:r>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r>
              <a:rPr lang="en-US" smtClean="0"/>
              <a:t>6_Maxillofacial and Ocular Injuries</a:t>
            </a:r>
            <a:endParaRPr lang="en-US" dirty="0"/>
          </a:p>
        </p:txBody>
      </p:sp>
      <p:sp>
        <p:nvSpPr>
          <p:cNvPr id="6" name="Rectangle 7"/>
          <p:cNvSpPr>
            <a:spLocks noGrp="1" noChangeArrowheads="1"/>
          </p:cNvSpPr>
          <p:nvPr>
            <p:ph type="sldNum" sz="quarter" idx="5"/>
          </p:nvPr>
        </p:nvSpPr>
        <p:spPr>
          <a:xfrm>
            <a:off x="4145280" y="9121140"/>
            <a:ext cx="3169920" cy="480060"/>
          </a:xfrm>
          <a:prstGeom prst="rect">
            <a:avLst/>
          </a:prstGeom>
          <a:noFill/>
        </p:spPr>
        <p:txBody>
          <a:bodyPr/>
          <a:lstStyle/>
          <a:p>
            <a:fld id="{3A28AD43-0C93-4676-909B-0D7E51F67842}" type="slidenum">
              <a:rPr lang="en-US" smtClean="0"/>
              <a:pPr/>
              <a:t>16</a:t>
            </a:fld>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5" name="Rectangle 2"/>
          <p:cNvSpPr>
            <a:spLocks noGrp="1" noRot="1" noChangeAspect="1" noChangeArrowheads="1" noTextEdit="1"/>
          </p:cNvSpPr>
          <p:nvPr>
            <p:ph type="sldImg"/>
          </p:nvPr>
        </p:nvSpPr>
        <p:spPr>
          <a:solidFill>
            <a:srgbClr val="FFFFFF"/>
          </a:solidFill>
          <a:ln/>
        </p:spPr>
      </p:sp>
      <p:sp>
        <p:nvSpPr>
          <p:cNvPr id="87046" name="Rectangle 3"/>
          <p:cNvSpPr>
            <a:spLocks noGrp="1" noChangeArrowheads="1"/>
          </p:cNvSpPr>
          <p:nvPr>
            <p:ph type="body" idx="1"/>
          </p:nvPr>
        </p:nvSpPr>
        <p:spPr>
          <a:xfrm>
            <a:off x="1300480" y="4640580"/>
            <a:ext cx="4632960" cy="4400550"/>
          </a:xfrm>
          <a:solidFill>
            <a:srgbClr val="FFFFFF"/>
          </a:solidFill>
          <a:ln>
            <a:noFill/>
          </a:ln>
        </p:spPr>
        <p:txBody>
          <a:bodyPr/>
          <a:lstStyle/>
          <a:p>
            <a:r>
              <a:rPr lang="en-US" dirty="0" smtClean="0"/>
              <a:t>CT scan of orbit fracture </a:t>
            </a:r>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r>
              <a:rPr lang="en-US" smtClean="0"/>
              <a:t>6_Maxillofacial and Ocular Injuries</a:t>
            </a:r>
            <a:endParaRPr lang="en-US" dirty="0"/>
          </a:p>
        </p:txBody>
      </p:sp>
      <p:sp>
        <p:nvSpPr>
          <p:cNvPr id="6" name="Rectangle 7"/>
          <p:cNvSpPr>
            <a:spLocks noGrp="1" noChangeArrowheads="1"/>
          </p:cNvSpPr>
          <p:nvPr>
            <p:ph type="sldNum" sz="quarter" idx="5"/>
          </p:nvPr>
        </p:nvSpPr>
        <p:spPr>
          <a:xfrm>
            <a:off x="4145280" y="9121140"/>
            <a:ext cx="3169920" cy="480060"/>
          </a:xfrm>
          <a:prstGeom prst="rect">
            <a:avLst/>
          </a:prstGeom>
          <a:noFill/>
        </p:spPr>
        <p:txBody>
          <a:bodyPr/>
          <a:lstStyle/>
          <a:p>
            <a:fld id="{3A28AD43-0C93-4676-909B-0D7E51F67842}" type="slidenum">
              <a:rPr lang="en-US" smtClean="0"/>
              <a:pPr/>
              <a:t>17</a:t>
            </a:fld>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2"/>
          <p:cNvSpPr>
            <a:spLocks noGrp="1" noRot="1" noChangeAspect="1" noChangeArrowheads="1" noTextEdit="1"/>
          </p:cNvSpPr>
          <p:nvPr>
            <p:ph type="sldImg"/>
          </p:nvPr>
        </p:nvSpPr>
        <p:spPr>
          <a:xfrm>
            <a:off x="1257300" y="479425"/>
            <a:ext cx="4800600" cy="3600450"/>
          </a:xfrm>
          <a:solidFill>
            <a:srgbClr val="FFFFFF"/>
          </a:solidFill>
          <a:ln/>
        </p:spPr>
      </p:sp>
      <p:sp>
        <p:nvSpPr>
          <p:cNvPr id="89092" name="Rectangle 3"/>
          <p:cNvSpPr>
            <a:spLocks noGrp="1" noChangeArrowheads="1"/>
          </p:cNvSpPr>
          <p:nvPr>
            <p:ph type="body" idx="1"/>
          </p:nvPr>
        </p:nvSpPr>
        <p:spPr>
          <a:xfrm>
            <a:off x="406400" y="4320540"/>
            <a:ext cx="6421120" cy="4800600"/>
          </a:xfrm>
          <a:solidFill>
            <a:srgbClr val="FFFFFF"/>
          </a:solidFill>
          <a:ln>
            <a:noFill/>
          </a:ln>
        </p:spPr>
        <p:txBody>
          <a:bodyPr/>
          <a:lstStyle/>
          <a:p>
            <a:pPr>
              <a:tabLst>
                <a:tab pos="179562" algn="l"/>
              </a:tabLst>
            </a:pPr>
            <a:r>
              <a:rPr lang="en-US" dirty="0" smtClean="0"/>
              <a:t>The face can be divided into thirds		</a:t>
            </a:r>
          </a:p>
          <a:p>
            <a:pPr>
              <a:tabLst>
                <a:tab pos="179562" algn="l"/>
              </a:tabLst>
            </a:pPr>
            <a:r>
              <a:rPr lang="en-US" b="1" dirty="0" smtClean="0"/>
              <a:t>Upper third</a:t>
            </a:r>
          </a:p>
          <a:p>
            <a:pPr>
              <a:tabLst>
                <a:tab pos="179562" algn="l"/>
              </a:tabLst>
            </a:pPr>
            <a:r>
              <a:rPr lang="en-US" dirty="0" smtClean="0"/>
              <a:t>Injury to the upper third of the face includes frontal bone fractures, frontal sinus fractures, and upper nasal fractures.</a:t>
            </a:r>
          </a:p>
          <a:p>
            <a:pPr>
              <a:tabLst>
                <a:tab pos="179562" algn="l"/>
              </a:tabLst>
            </a:pPr>
            <a:r>
              <a:rPr lang="en-US" dirty="0" smtClean="0"/>
              <a:t>Injuries may result in epistaxis, CSF rhinorrhea, injury to the upper branch of the Trigeminal nerve and facial paresthesias.</a:t>
            </a:r>
          </a:p>
          <a:p>
            <a:pPr>
              <a:tabLst>
                <a:tab pos="179562" algn="l"/>
              </a:tabLst>
            </a:pPr>
            <a:r>
              <a:rPr lang="en-US" dirty="0" smtClean="0"/>
              <a:t>Fractures of  the orbital roof may communicate with the supraorbital fissure through which branches of CN III, IV, VI pass through the orbit and a resultant Superior Orbital Fissure Syndrome (absent V1 sensation, pupillary fixation and dilation, loss of extraocular movement, down and out positioning of the eye, &amp; ptosis.</a:t>
            </a:r>
          </a:p>
          <a:p>
            <a:pPr>
              <a:tabLst>
                <a:tab pos="179562" algn="l"/>
              </a:tabLst>
            </a:pPr>
            <a:r>
              <a:rPr lang="en-US" dirty="0" smtClean="0"/>
              <a:t>Intracranial injuries are common.</a:t>
            </a:r>
          </a:p>
          <a:p>
            <a:pPr>
              <a:tabLst>
                <a:tab pos="179562" algn="l"/>
              </a:tabLst>
            </a:pPr>
            <a:r>
              <a:rPr lang="en-US" b="1" dirty="0" smtClean="0"/>
              <a:t>Middle third</a:t>
            </a:r>
          </a:p>
          <a:p>
            <a:pPr>
              <a:tabLst>
                <a:tab pos="179562" algn="l"/>
              </a:tabLst>
            </a:pPr>
            <a:r>
              <a:rPr lang="en-US" dirty="0" smtClean="0"/>
              <a:t>Common injures include nasal and orbit fractures. Severe fractures may cause loss of sense of smell. LeFort fractures (will be discussed later).</a:t>
            </a:r>
          </a:p>
          <a:p>
            <a:pPr>
              <a:tabLst>
                <a:tab pos="179562" algn="l"/>
              </a:tabLst>
            </a:pPr>
            <a:r>
              <a:rPr lang="en-US" dirty="0" smtClean="0"/>
              <a:t>Most midface fractures communicate with the orbit and require a complete ocular assessment including vision, visual acuity and extraocular muscle movement.</a:t>
            </a:r>
            <a:endParaRPr lang="en-US" b="1" dirty="0" smtClean="0"/>
          </a:p>
          <a:p>
            <a:pPr>
              <a:tabLst>
                <a:tab pos="179562" algn="l"/>
              </a:tabLst>
            </a:pPr>
            <a:r>
              <a:rPr lang="en-US" b="1" dirty="0" smtClean="0"/>
              <a:t>Lower third</a:t>
            </a:r>
          </a:p>
          <a:p>
            <a:pPr>
              <a:tabLst>
                <a:tab pos="179562" algn="l"/>
              </a:tabLst>
            </a:pPr>
            <a:r>
              <a:rPr lang="en-US" dirty="0" smtClean="0"/>
              <a:t>Injuries to the lower third of the face include maxilla and mandible fractures.</a:t>
            </a:r>
          </a:p>
          <a:p>
            <a:pPr>
              <a:tabLst>
                <a:tab pos="179562" algn="l"/>
              </a:tabLst>
            </a:pPr>
            <a:r>
              <a:rPr lang="en-US" dirty="0" smtClean="0"/>
              <a:t>Injuries frequently result in malocclusion and or inability to completely open the mouth, injury to the V3 branch of the trigeminal nerve and paresthesias as well as injury to CN VII  result in abnormal facial expression.</a:t>
            </a:r>
          </a:p>
          <a:p>
            <a:endParaRPr lang="en-US" dirty="0" smtClean="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r>
              <a:rPr lang="en-US" smtClean="0"/>
              <a:t>6_Maxillofacial and Ocular Injuries</a:t>
            </a:r>
            <a:endParaRPr lang="en-US" dirty="0"/>
          </a:p>
        </p:txBody>
      </p:sp>
      <p:sp>
        <p:nvSpPr>
          <p:cNvPr id="6" name="Rectangle 7"/>
          <p:cNvSpPr>
            <a:spLocks noGrp="1" noChangeArrowheads="1"/>
          </p:cNvSpPr>
          <p:nvPr>
            <p:ph type="sldNum" sz="quarter" idx="5"/>
          </p:nvPr>
        </p:nvSpPr>
        <p:spPr>
          <a:xfrm>
            <a:off x="4145280" y="9121140"/>
            <a:ext cx="3169920" cy="480060"/>
          </a:xfrm>
          <a:prstGeom prst="rect">
            <a:avLst/>
          </a:prstGeom>
          <a:noFill/>
        </p:spPr>
        <p:txBody>
          <a:bodyPr/>
          <a:lstStyle/>
          <a:p>
            <a:fld id="{3A28AD43-0C93-4676-909B-0D7E51F67842}" type="slidenum">
              <a:rPr lang="en-US" smtClean="0"/>
              <a:pPr/>
              <a:t>18</a:t>
            </a:fld>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41" name="Rectangle 2"/>
          <p:cNvSpPr>
            <a:spLocks noGrp="1" noRot="1" noChangeAspect="1" noChangeArrowheads="1" noTextEdit="1"/>
          </p:cNvSpPr>
          <p:nvPr>
            <p:ph type="sldImg"/>
          </p:nvPr>
        </p:nvSpPr>
        <p:spPr>
          <a:solidFill>
            <a:srgbClr val="FFFFFF"/>
          </a:solidFill>
          <a:ln/>
        </p:spPr>
      </p:sp>
      <p:sp>
        <p:nvSpPr>
          <p:cNvPr id="91142" name="Rectangle 3"/>
          <p:cNvSpPr>
            <a:spLocks noGrp="1" noChangeArrowheads="1"/>
          </p:cNvSpPr>
          <p:nvPr>
            <p:ph type="body" idx="1"/>
          </p:nvPr>
        </p:nvSpPr>
        <p:spPr>
          <a:xfrm>
            <a:off x="487680" y="4480560"/>
            <a:ext cx="6421120" cy="4400550"/>
          </a:xfrm>
          <a:solidFill>
            <a:srgbClr val="FFFFFF"/>
          </a:solidFill>
          <a:ln>
            <a:noFill/>
          </a:ln>
        </p:spPr>
        <p:txBody>
          <a:bodyPr/>
          <a:lstStyle/>
          <a:p>
            <a:r>
              <a:rPr lang="en-US" dirty="0" smtClean="0"/>
              <a:t>LeFort I fracture is a transverse fracture that runs between the maxillary floor and orbital floor just below the nasal septum.  It may involve the medial and lateral walls of the maxillary sinuses.</a:t>
            </a:r>
          </a:p>
          <a:p>
            <a:r>
              <a:rPr lang="en-US" dirty="0" smtClean="0"/>
              <a:t>Results from forces of injury directed on the lower maxillary alveolar rim in a downward direction.</a:t>
            </a:r>
          </a:p>
          <a:p>
            <a:r>
              <a:rPr lang="en-US" dirty="0" smtClean="0"/>
              <a:t>Clinically, the lower maxilla and teeth are mobile or floating but the nose and remaining midface are stable.</a:t>
            </a:r>
          </a:p>
          <a:p>
            <a:endParaRPr lang="en-US" dirty="0" smtClean="0"/>
          </a:p>
          <a:p>
            <a:r>
              <a:rPr lang="en-US" dirty="0" smtClean="0"/>
              <a:t>Patient will likely have malocclusion, may have trismus.</a:t>
            </a:r>
          </a:p>
          <a:p>
            <a:r>
              <a:rPr lang="en-US" dirty="0" smtClean="0"/>
              <a:t>Assess the patient for a mandible fracture as well.</a:t>
            </a:r>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r>
              <a:rPr lang="en-US" smtClean="0"/>
              <a:t>6_Maxillofacial and Ocular Injuries</a:t>
            </a:r>
            <a:endParaRPr lang="en-US" dirty="0"/>
          </a:p>
        </p:txBody>
      </p:sp>
      <p:sp>
        <p:nvSpPr>
          <p:cNvPr id="6" name="Rectangle 7"/>
          <p:cNvSpPr>
            <a:spLocks noGrp="1" noChangeArrowheads="1"/>
          </p:cNvSpPr>
          <p:nvPr>
            <p:ph type="sldNum" sz="quarter" idx="5"/>
          </p:nvPr>
        </p:nvSpPr>
        <p:spPr>
          <a:xfrm>
            <a:off x="4145280" y="9121140"/>
            <a:ext cx="3169920" cy="480060"/>
          </a:xfrm>
          <a:prstGeom prst="rect">
            <a:avLst/>
          </a:prstGeom>
          <a:noFill/>
        </p:spPr>
        <p:txBody>
          <a:bodyPr/>
          <a:lstStyle/>
          <a:p>
            <a:fld id="{3A28AD43-0C93-4676-909B-0D7E51F67842}" type="slidenum">
              <a:rPr lang="en-US" smtClean="0"/>
              <a:pPr/>
              <a:t>19</a:t>
            </a:fld>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4145280" y="9121140"/>
            <a:ext cx="3169920" cy="480060"/>
          </a:xfrm>
          <a:prstGeom prst="rect">
            <a:avLst/>
          </a:prstGeom>
        </p:spPr>
        <p:txBody>
          <a:bodyPr/>
          <a:lstStyle/>
          <a:p>
            <a:pPr>
              <a:defRPr/>
            </a:pPr>
            <a:fld id="{47C67BC8-8024-4E84-9AC7-36A3E0240B9F}" type="slidenum">
              <a:rPr lang="en-US" smtClean="0"/>
              <a:pPr>
                <a:defRPr/>
              </a:pPr>
              <a:t>2</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6_Maxillofacial and Ocular Injuries</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5" name="Rectangle 2"/>
          <p:cNvSpPr>
            <a:spLocks noGrp="1" noRot="1" noChangeAspect="1" noChangeArrowheads="1" noTextEdit="1"/>
          </p:cNvSpPr>
          <p:nvPr>
            <p:ph type="sldImg"/>
          </p:nvPr>
        </p:nvSpPr>
        <p:spPr>
          <a:solidFill>
            <a:srgbClr val="FFFFFF"/>
          </a:solidFill>
          <a:ln/>
        </p:spPr>
      </p:sp>
      <p:sp>
        <p:nvSpPr>
          <p:cNvPr id="92166" name="Rectangle 3"/>
          <p:cNvSpPr>
            <a:spLocks noGrp="1" noChangeArrowheads="1"/>
          </p:cNvSpPr>
          <p:nvPr>
            <p:ph type="body" idx="1"/>
          </p:nvPr>
        </p:nvSpPr>
        <p:spPr>
          <a:xfrm>
            <a:off x="487680" y="4480560"/>
            <a:ext cx="6421120" cy="4400550"/>
          </a:xfrm>
          <a:noFill/>
          <a:ln>
            <a:noFill/>
          </a:ln>
        </p:spPr>
        <p:txBody>
          <a:bodyPr/>
          <a:lstStyle/>
          <a:p>
            <a:r>
              <a:rPr lang="en-US" dirty="0" smtClean="0"/>
              <a:t>LeFort II or middle third fracture involves the pyramidal area including the central maxilla, nasal area, and ethmoid bones.  This portion of the face is a tripod shape with the apex at the nose.  Grasping the front teeth and palate causes movement of the nose and upper lip with no movement of the orbital complex.</a:t>
            </a:r>
          </a:p>
          <a:p>
            <a:endParaRPr lang="en-US" dirty="0" smtClean="0"/>
          </a:p>
          <a:p>
            <a:r>
              <a:rPr lang="en-US" dirty="0" smtClean="0"/>
              <a:t>Significant force is required to fracture this area so the patient should be carefully evaluated for other injures.</a:t>
            </a:r>
          </a:p>
          <a:p>
            <a:endParaRPr lang="en-US" dirty="0" smtClean="0"/>
          </a:p>
          <a:p>
            <a:r>
              <a:rPr lang="en-US" dirty="0" smtClean="0"/>
              <a:t>Patients may have a “caved-in”  appearance of face.</a:t>
            </a:r>
          </a:p>
          <a:p>
            <a:r>
              <a:rPr lang="en-US" dirty="0" smtClean="0"/>
              <a:t>May appear to have widening between the eyes (telecanthus).</a:t>
            </a:r>
          </a:p>
          <a:p>
            <a:r>
              <a:rPr lang="en-US" dirty="0" smtClean="0"/>
              <a:t>May have paresthesias of the V2 branch of the trigeminal nerve.</a:t>
            </a:r>
          </a:p>
          <a:p>
            <a:r>
              <a:rPr lang="en-US" dirty="0" smtClean="0"/>
              <a:t>Will complain of malocclusion.</a:t>
            </a:r>
          </a:p>
          <a:p>
            <a:r>
              <a:rPr lang="en-US" dirty="0" smtClean="0"/>
              <a:t>The nose, lips and eyes are usually edematous with subconjunctival hemorrhage and epistaxis.</a:t>
            </a:r>
          </a:p>
          <a:p>
            <a:r>
              <a:rPr lang="en-US" dirty="0" smtClean="0"/>
              <a:t>Anticipate need for early intubation to protect airway due to facial edema.</a:t>
            </a:r>
          </a:p>
          <a:p>
            <a:r>
              <a:rPr lang="en-US" dirty="0" smtClean="0"/>
              <a:t>The presence of CSF rhinorrhea suggests an open skull fracture.</a:t>
            </a:r>
          </a:p>
          <a:p>
            <a:endParaRPr lang="en-US" dirty="0" smtClean="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r>
              <a:rPr lang="en-US" smtClean="0"/>
              <a:t>6_Maxillofacial and Ocular Injuries</a:t>
            </a:r>
            <a:endParaRPr lang="en-US" dirty="0"/>
          </a:p>
        </p:txBody>
      </p:sp>
      <p:sp>
        <p:nvSpPr>
          <p:cNvPr id="6" name="Rectangle 7"/>
          <p:cNvSpPr>
            <a:spLocks noGrp="1" noChangeArrowheads="1"/>
          </p:cNvSpPr>
          <p:nvPr>
            <p:ph type="sldNum" sz="quarter" idx="5"/>
          </p:nvPr>
        </p:nvSpPr>
        <p:spPr>
          <a:xfrm>
            <a:off x="4145280" y="9121140"/>
            <a:ext cx="3169920" cy="480060"/>
          </a:xfrm>
          <a:prstGeom prst="rect">
            <a:avLst/>
          </a:prstGeom>
          <a:noFill/>
        </p:spPr>
        <p:txBody>
          <a:bodyPr/>
          <a:lstStyle/>
          <a:p>
            <a:fld id="{3A28AD43-0C93-4676-909B-0D7E51F67842}" type="slidenum">
              <a:rPr lang="en-US" smtClean="0"/>
              <a:pPr/>
              <a:t>20</a:t>
            </a:fld>
            <a:endParaRPr 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9" name="Rectangle 2"/>
          <p:cNvSpPr>
            <a:spLocks noGrp="1" noRot="1" noChangeAspect="1" noChangeArrowheads="1" noTextEdit="1"/>
          </p:cNvSpPr>
          <p:nvPr>
            <p:ph type="sldImg"/>
          </p:nvPr>
        </p:nvSpPr>
        <p:spPr>
          <a:solidFill>
            <a:srgbClr val="FFFFFF"/>
          </a:solidFill>
          <a:ln/>
        </p:spPr>
      </p:sp>
      <p:sp>
        <p:nvSpPr>
          <p:cNvPr id="93190" name="Rectangle 3"/>
          <p:cNvSpPr>
            <a:spLocks noGrp="1" noChangeArrowheads="1"/>
          </p:cNvSpPr>
          <p:nvPr>
            <p:ph type="body" idx="1"/>
          </p:nvPr>
        </p:nvSpPr>
        <p:spPr>
          <a:xfrm>
            <a:off x="487680" y="4480560"/>
            <a:ext cx="6421120" cy="4400550"/>
          </a:xfrm>
          <a:solidFill>
            <a:srgbClr val="FFFFFF"/>
          </a:solidFill>
          <a:ln>
            <a:noFill/>
          </a:ln>
        </p:spPr>
        <p:txBody>
          <a:bodyPr/>
          <a:lstStyle/>
          <a:p>
            <a:r>
              <a:rPr lang="en-US" dirty="0" smtClean="0"/>
              <a:t>Characterized by complete craniofacial dysjunction (can be hemi-LeFort III).</a:t>
            </a:r>
          </a:p>
          <a:p>
            <a:r>
              <a:rPr lang="en-US" dirty="0" smtClean="0"/>
              <a:t>Severe injury often associated with massive soft tissue injury, ocular injuries, traumatic brain injury and other skull injuries.</a:t>
            </a:r>
          </a:p>
          <a:p>
            <a:r>
              <a:rPr lang="en-US" dirty="0" smtClean="0"/>
              <a:t>Because the nasoethmoid complex is fractured, there is a high incidence of cribriform plate fractures and dural tears.</a:t>
            </a:r>
          </a:p>
          <a:p>
            <a:r>
              <a:rPr lang="en-US" dirty="0" smtClean="0"/>
              <a:t>Rocking the maxilla moves the entire face.</a:t>
            </a:r>
          </a:p>
          <a:p>
            <a:endParaRPr lang="en-US" dirty="0" smtClean="0"/>
          </a:p>
          <a:p>
            <a:endParaRPr lang="en-US" dirty="0" smtClean="0"/>
          </a:p>
          <a:p>
            <a:endParaRPr lang="en-US" dirty="0" smtClean="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r>
              <a:rPr lang="en-US" smtClean="0"/>
              <a:t>6_Maxillofacial and Ocular Injuries</a:t>
            </a:r>
            <a:endParaRPr lang="en-US" dirty="0"/>
          </a:p>
        </p:txBody>
      </p:sp>
      <p:sp>
        <p:nvSpPr>
          <p:cNvPr id="6" name="Rectangle 7"/>
          <p:cNvSpPr>
            <a:spLocks noGrp="1" noChangeArrowheads="1"/>
          </p:cNvSpPr>
          <p:nvPr>
            <p:ph type="sldNum" sz="quarter" idx="5"/>
          </p:nvPr>
        </p:nvSpPr>
        <p:spPr>
          <a:xfrm>
            <a:off x="4145280" y="9121140"/>
            <a:ext cx="3169920" cy="480060"/>
          </a:xfrm>
          <a:prstGeom prst="rect">
            <a:avLst/>
          </a:prstGeom>
          <a:noFill/>
        </p:spPr>
        <p:txBody>
          <a:bodyPr/>
          <a:lstStyle/>
          <a:p>
            <a:fld id="{3A28AD43-0C93-4676-909B-0D7E51F67842}" type="slidenum">
              <a:rPr lang="en-US" smtClean="0"/>
              <a:pPr/>
              <a:t>21</a:t>
            </a:fld>
            <a:endParaRPr 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smtClean="0"/>
              <a:t>STN E-Library 2012</a:t>
            </a:r>
            <a:endParaRPr lang="en-US" dirty="0"/>
          </a:p>
        </p:txBody>
      </p:sp>
      <p:sp>
        <p:nvSpPr>
          <p:cNvPr id="5" name="Header Placeholder 4"/>
          <p:cNvSpPr>
            <a:spLocks noGrp="1"/>
          </p:cNvSpPr>
          <p:nvPr>
            <p:ph type="hdr" sz="quarter" idx="11"/>
          </p:nvPr>
        </p:nvSpPr>
        <p:spPr/>
        <p:txBody>
          <a:bodyPr/>
          <a:lstStyle/>
          <a:p>
            <a:r>
              <a:rPr lang="en-US" smtClean="0"/>
              <a:t>6_Maxillofacial and Ocular Injuries</a:t>
            </a:r>
            <a:endParaRPr lang="en-US" dirty="0"/>
          </a:p>
        </p:txBody>
      </p:sp>
      <p:sp>
        <p:nvSpPr>
          <p:cNvPr id="6" name="Rectangle 7"/>
          <p:cNvSpPr>
            <a:spLocks noGrp="1" noChangeArrowheads="1"/>
          </p:cNvSpPr>
          <p:nvPr>
            <p:ph type="sldNum" sz="quarter" idx="5"/>
          </p:nvPr>
        </p:nvSpPr>
        <p:spPr>
          <a:xfrm>
            <a:off x="4145280" y="9121140"/>
            <a:ext cx="3169920" cy="480060"/>
          </a:xfrm>
          <a:prstGeom prst="rect">
            <a:avLst/>
          </a:prstGeom>
          <a:noFill/>
        </p:spPr>
        <p:txBody>
          <a:bodyPr/>
          <a:lstStyle/>
          <a:p>
            <a:fld id="{3A28AD43-0C93-4676-909B-0D7E51F67842}" type="slidenum">
              <a:rPr lang="en-US" smtClean="0"/>
              <a:pPr/>
              <a:t>22</a:t>
            </a:fld>
            <a:endParaRPr 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Ask the</a:t>
            </a:r>
            <a:r>
              <a:rPr lang="en-US" baseline="0" dirty="0" smtClean="0"/>
              <a:t> question why the NG tube is inappropriately placed</a:t>
            </a:r>
            <a:endParaRPr lang="en-US" dirty="0"/>
          </a:p>
        </p:txBody>
      </p:sp>
      <p:sp>
        <p:nvSpPr>
          <p:cNvPr id="4" name="Footer Placeholder 3"/>
          <p:cNvSpPr>
            <a:spLocks noGrp="1"/>
          </p:cNvSpPr>
          <p:nvPr>
            <p:ph type="ftr" sz="quarter" idx="10"/>
          </p:nvPr>
        </p:nvSpPr>
        <p:spPr/>
        <p:txBody>
          <a:bodyPr/>
          <a:lstStyle/>
          <a:p>
            <a:r>
              <a:rPr lang="en-US" smtClean="0"/>
              <a:t>STN E-Library 2012</a:t>
            </a:r>
            <a:endParaRPr lang="en-US" dirty="0"/>
          </a:p>
        </p:txBody>
      </p:sp>
      <p:sp>
        <p:nvSpPr>
          <p:cNvPr id="5" name="Header Placeholder 4"/>
          <p:cNvSpPr>
            <a:spLocks noGrp="1"/>
          </p:cNvSpPr>
          <p:nvPr>
            <p:ph type="hdr" sz="quarter" idx="11"/>
          </p:nvPr>
        </p:nvSpPr>
        <p:spPr/>
        <p:txBody>
          <a:bodyPr/>
          <a:lstStyle/>
          <a:p>
            <a:r>
              <a:rPr lang="en-US" smtClean="0"/>
              <a:t>6_Maxillofacial and Ocular Injuries</a:t>
            </a:r>
            <a:endParaRPr lang="en-US" dirty="0"/>
          </a:p>
        </p:txBody>
      </p:sp>
      <p:sp>
        <p:nvSpPr>
          <p:cNvPr id="6" name="Rectangle 7"/>
          <p:cNvSpPr>
            <a:spLocks noGrp="1" noChangeArrowheads="1"/>
          </p:cNvSpPr>
          <p:nvPr>
            <p:ph type="sldNum" sz="quarter" idx="5"/>
          </p:nvPr>
        </p:nvSpPr>
        <p:spPr>
          <a:xfrm>
            <a:off x="4145280" y="9121140"/>
            <a:ext cx="3169920" cy="480060"/>
          </a:xfrm>
          <a:prstGeom prst="rect">
            <a:avLst/>
          </a:prstGeom>
          <a:noFill/>
        </p:spPr>
        <p:txBody>
          <a:bodyPr/>
          <a:lstStyle/>
          <a:p>
            <a:fld id="{3A28AD43-0C93-4676-909B-0D7E51F67842}" type="slidenum">
              <a:rPr lang="en-US" smtClean="0"/>
              <a:pPr/>
              <a:t>23</a:t>
            </a:fld>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Classic image of NG in Brain</a:t>
            </a:r>
            <a:endParaRPr lang="en-US" dirty="0"/>
          </a:p>
        </p:txBody>
      </p:sp>
      <p:sp>
        <p:nvSpPr>
          <p:cNvPr id="4" name="Footer Placeholder 3"/>
          <p:cNvSpPr>
            <a:spLocks noGrp="1"/>
          </p:cNvSpPr>
          <p:nvPr>
            <p:ph type="ftr" sz="quarter" idx="10"/>
          </p:nvPr>
        </p:nvSpPr>
        <p:spPr/>
        <p:txBody>
          <a:bodyPr/>
          <a:lstStyle/>
          <a:p>
            <a:r>
              <a:rPr lang="en-US" smtClean="0"/>
              <a:t>STN E-Library 2012</a:t>
            </a:r>
            <a:endParaRPr lang="en-US" dirty="0"/>
          </a:p>
        </p:txBody>
      </p:sp>
      <p:sp>
        <p:nvSpPr>
          <p:cNvPr id="5" name="Header Placeholder 4"/>
          <p:cNvSpPr>
            <a:spLocks noGrp="1"/>
          </p:cNvSpPr>
          <p:nvPr>
            <p:ph type="hdr" sz="quarter" idx="11"/>
          </p:nvPr>
        </p:nvSpPr>
        <p:spPr/>
        <p:txBody>
          <a:bodyPr/>
          <a:lstStyle/>
          <a:p>
            <a:r>
              <a:rPr lang="en-US" smtClean="0"/>
              <a:t>6_Maxillofacial and Ocular Injuries</a:t>
            </a:r>
            <a:endParaRPr lang="en-US" dirty="0"/>
          </a:p>
        </p:txBody>
      </p:sp>
      <p:sp>
        <p:nvSpPr>
          <p:cNvPr id="6" name="Rectangle 7"/>
          <p:cNvSpPr>
            <a:spLocks noGrp="1" noChangeArrowheads="1"/>
          </p:cNvSpPr>
          <p:nvPr>
            <p:ph type="sldNum" sz="quarter" idx="5"/>
          </p:nvPr>
        </p:nvSpPr>
        <p:spPr>
          <a:xfrm>
            <a:off x="4145280" y="9121140"/>
            <a:ext cx="3169920" cy="480060"/>
          </a:xfrm>
          <a:prstGeom prst="rect">
            <a:avLst/>
          </a:prstGeom>
          <a:noFill/>
        </p:spPr>
        <p:txBody>
          <a:bodyPr/>
          <a:lstStyle/>
          <a:p>
            <a:fld id="{3A28AD43-0C93-4676-909B-0D7E51F67842}" type="slidenum">
              <a:rPr lang="en-US" smtClean="0"/>
              <a:pPr/>
              <a:t>24</a:t>
            </a:fld>
            <a:endParaRPr 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Another</a:t>
            </a:r>
            <a:r>
              <a:rPr lang="en-US" baseline="0" dirty="0" smtClean="0"/>
              <a:t> classic image.</a:t>
            </a:r>
            <a:endParaRPr lang="en-US" dirty="0"/>
          </a:p>
        </p:txBody>
      </p:sp>
      <p:sp>
        <p:nvSpPr>
          <p:cNvPr id="4" name="Slide Number Placeholder 3"/>
          <p:cNvSpPr>
            <a:spLocks noGrp="1"/>
          </p:cNvSpPr>
          <p:nvPr>
            <p:ph type="sldNum" sz="quarter" idx="10"/>
          </p:nvPr>
        </p:nvSpPr>
        <p:spPr>
          <a:xfrm>
            <a:off x="4145280" y="9121140"/>
            <a:ext cx="3169920" cy="480060"/>
          </a:xfrm>
          <a:prstGeom prst="rect">
            <a:avLst/>
          </a:prstGeom>
        </p:spPr>
        <p:txBody>
          <a:bodyPr/>
          <a:lstStyle/>
          <a:p>
            <a:pPr>
              <a:defRPr/>
            </a:pPr>
            <a:fld id="{47C67BC8-8024-4E84-9AC7-36A3E0240B9F}" type="slidenum">
              <a:rPr lang="en-US" smtClean="0"/>
              <a:pPr>
                <a:defRPr/>
              </a:pPr>
              <a:t>25</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6_Maxillofacial and Ocular Injuries</a:t>
            </a:r>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dirty="0" smtClean="0"/>
              <a:t>Probably the most common facial fracture is the tripod or zygomaticomaxillary complex fracture, so called because it involves separation of all three major attachments of the zygoma to the rest of the face. </a:t>
            </a:r>
          </a:p>
          <a:p>
            <a:pPr defTabSz="966612">
              <a:defRPr/>
            </a:pPr>
            <a:endParaRPr lang="en-US" dirty="0" smtClean="0"/>
          </a:p>
          <a:p>
            <a:pPr defTabSz="966612">
              <a:defRPr/>
            </a:pPr>
            <a:r>
              <a:rPr lang="en-US" dirty="0" smtClean="0"/>
              <a:t>Image found at http://www.rad.washington.edu/academics/academic-sections/msk/teaching-materials/online-musculoskeletal-radiology-book/facial-and-mandibular-fractures?searchterm=tripod</a:t>
            </a:r>
          </a:p>
          <a:p>
            <a:pPr defTabSz="966612">
              <a:defRPr/>
            </a:pPr>
            <a:endParaRPr lang="en-US" dirty="0" smtClean="0"/>
          </a:p>
          <a:p>
            <a:endParaRPr lang="en-US" dirty="0"/>
          </a:p>
        </p:txBody>
      </p:sp>
      <p:sp>
        <p:nvSpPr>
          <p:cNvPr id="4" name="Footer Placeholder 3"/>
          <p:cNvSpPr>
            <a:spLocks noGrp="1"/>
          </p:cNvSpPr>
          <p:nvPr>
            <p:ph type="ftr" sz="quarter" idx="10"/>
          </p:nvPr>
        </p:nvSpPr>
        <p:spPr/>
        <p:txBody>
          <a:bodyPr/>
          <a:lstStyle/>
          <a:p>
            <a:r>
              <a:rPr lang="en-US" smtClean="0"/>
              <a:t>STN E-Library 2012</a:t>
            </a:r>
            <a:endParaRPr lang="en-US" dirty="0"/>
          </a:p>
        </p:txBody>
      </p:sp>
      <p:sp>
        <p:nvSpPr>
          <p:cNvPr id="5" name="Header Placeholder 4"/>
          <p:cNvSpPr>
            <a:spLocks noGrp="1"/>
          </p:cNvSpPr>
          <p:nvPr>
            <p:ph type="hdr" sz="quarter" idx="11"/>
          </p:nvPr>
        </p:nvSpPr>
        <p:spPr/>
        <p:txBody>
          <a:bodyPr/>
          <a:lstStyle/>
          <a:p>
            <a:r>
              <a:rPr lang="en-US" smtClean="0"/>
              <a:t>6_Maxillofacial and Ocular Injuries</a:t>
            </a:r>
            <a:endParaRPr lang="en-US" dirty="0"/>
          </a:p>
        </p:txBody>
      </p:sp>
      <p:sp>
        <p:nvSpPr>
          <p:cNvPr id="6" name="Rectangle 7"/>
          <p:cNvSpPr>
            <a:spLocks noGrp="1" noChangeArrowheads="1"/>
          </p:cNvSpPr>
          <p:nvPr>
            <p:ph type="sldNum" sz="quarter" idx="5"/>
          </p:nvPr>
        </p:nvSpPr>
        <p:spPr>
          <a:xfrm>
            <a:off x="4145280" y="9121140"/>
            <a:ext cx="3169920" cy="480060"/>
          </a:xfrm>
          <a:prstGeom prst="rect">
            <a:avLst/>
          </a:prstGeom>
          <a:noFill/>
        </p:spPr>
        <p:txBody>
          <a:bodyPr/>
          <a:lstStyle/>
          <a:p>
            <a:fld id="{3A28AD43-0C93-4676-909B-0D7E51F67842}" type="slidenum">
              <a:rPr lang="en-US" smtClean="0"/>
              <a:pPr/>
              <a:t>26</a:t>
            </a:fld>
            <a:endParaRPr 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3" name="Rectangle 2"/>
          <p:cNvSpPr>
            <a:spLocks noGrp="1" noRot="1" noChangeAspect="1" noChangeArrowheads="1" noTextEdit="1"/>
          </p:cNvSpPr>
          <p:nvPr>
            <p:ph type="sldImg"/>
          </p:nvPr>
        </p:nvSpPr>
        <p:spPr>
          <a:solidFill>
            <a:srgbClr val="FFFFFF"/>
          </a:solidFill>
          <a:ln/>
        </p:spPr>
      </p:sp>
      <p:sp>
        <p:nvSpPr>
          <p:cNvPr id="94214" name="Rectangle 3"/>
          <p:cNvSpPr>
            <a:spLocks noGrp="1" noChangeArrowheads="1"/>
          </p:cNvSpPr>
          <p:nvPr>
            <p:ph type="body" idx="1"/>
          </p:nvPr>
        </p:nvSpPr>
        <p:spPr>
          <a:xfrm>
            <a:off x="487680" y="4480560"/>
            <a:ext cx="6421120" cy="4400550"/>
          </a:xfrm>
          <a:solidFill>
            <a:srgbClr val="FFFFFF"/>
          </a:solidFill>
          <a:ln>
            <a:noFill/>
          </a:ln>
        </p:spPr>
        <p:txBody>
          <a:bodyPr/>
          <a:lstStyle/>
          <a:p>
            <a:r>
              <a:rPr lang="en-US" dirty="0" smtClean="0"/>
              <a:t>Orbitozygomatic fractures are extensive fracture of the zygomatic process.  It  consists of a fracture through the frontozygomatic suture and the maxillary process of the zygoma.  Fracture lines pass through the inferior orbital floor, the inferior orbital rim and the lateral wall of the maxillary sinus, and the zygomatic arch.</a:t>
            </a:r>
          </a:p>
          <a:p>
            <a:endParaRPr lang="en-US" dirty="0" smtClean="0"/>
          </a:p>
          <a:p>
            <a:r>
              <a:rPr lang="en-US" dirty="0" smtClean="0"/>
              <a:t>Symptoms include pain, trismus, diplopia, numb upper lip, lower lid and bilateral nasal area.</a:t>
            </a:r>
          </a:p>
          <a:p>
            <a:r>
              <a:rPr lang="en-US" dirty="0" smtClean="0"/>
              <a:t>Swelling ecchymosis of malar and periorbital areas, palpable infraorbital rim “step-off” entrapment of extraocular muscles with disconjugate gaze.</a:t>
            </a:r>
          </a:p>
          <a:p>
            <a:endParaRPr lang="en-US" dirty="0" smtClean="0"/>
          </a:p>
          <a:p>
            <a:r>
              <a:rPr lang="en-US" dirty="0" smtClean="0"/>
              <a:t>Surgical management is directed at decompressing the entrapped tissues and restoring the orbital structure to prevent diplopia and enophthalmos.</a:t>
            </a:r>
          </a:p>
          <a:p>
            <a:endParaRPr lang="en-US" dirty="0" smtClean="0"/>
          </a:p>
          <a:p>
            <a:r>
              <a:rPr lang="en-US" dirty="0" smtClean="0"/>
              <a:t>The zygomatic arch is repositioned to give proper midface alignment and symmetrical midface projection.</a:t>
            </a:r>
          </a:p>
          <a:p>
            <a:endParaRPr lang="en-US" dirty="0" smtClean="0"/>
          </a:p>
          <a:p>
            <a:endParaRPr lang="en-US" dirty="0" smtClean="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r>
              <a:rPr lang="en-US" smtClean="0"/>
              <a:t>6_Maxillofacial and Ocular Injuries</a:t>
            </a:r>
            <a:endParaRPr lang="en-US" dirty="0"/>
          </a:p>
        </p:txBody>
      </p:sp>
      <p:sp>
        <p:nvSpPr>
          <p:cNvPr id="6" name="Rectangle 7"/>
          <p:cNvSpPr>
            <a:spLocks noGrp="1" noChangeArrowheads="1"/>
          </p:cNvSpPr>
          <p:nvPr>
            <p:ph type="sldNum" sz="quarter" idx="5"/>
          </p:nvPr>
        </p:nvSpPr>
        <p:spPr>
          <a:xfrm>
            <a:off x="4145280" y="9121140"/>
            <a:ext cx="3169920" cy="480060"/>
          </a:xfrm>
          <a:prstGeom prst="rect">
            <a:avLst/>
          </a:prstGeom>
          <a:noFill/>
        </p:spPr>
        <p:txBody>
          <a:bodyPr/>
          <a:lstStyle/>
          <a:p>
            <a:fld id="{3A28AD43-0C93-4676-909B-0D7E51F67842}" type="slidenum">
              <a:rPr lang="en-US" smtClean="0"/>
              <a:pPr/>
              <a:t>27</a:t>
            </a:fld>
            <a:endParaRPr 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Rectangle 2"/>
          <p:cNvSpPr>
            <a:spLocks noGrp="1" noRot="1" noChangeAspect="1" noChangeArrowheads="1" noTextEdit="1"/>
          </p:cNvSpPr>
          <p:nvPr>
            <p:ph type="sldImg"/>
          </p:nvPr>
        </p:nvSpPr>
        <p:spPr>
          <a:solidFill>
            <a:srgbClr val="FFFFFF"/>
          </a:solidFill>
          <a:ln/>
        </p:spPr>
      </p:sp>
      <p:sp>
        <p:nvSpPr>
          <p:cNvPr id="95236" name="Rectangle 3"/>
          <p:cNvSpPr>
            <a:spLocks noGrp="1" noChangeArrowheads="1"/>
          </p:cNvSpPr>
          <p:nvPr>
            <p:ph type="body" idx="1"/>
          </p:nvPr>
        </p:nvSpPr>
        <p:spPr>
          <a:solidFill>
            <a:srgbClr val="FFFFFF"/>
          </a:solidFill>
          <a:ln>
            <a:noFill/>
          </a:ln>
        </p:spPr>
        <p:txBody>
          <a:bodyPr/>
          <a:lstStyle/>
          <a:p>
            <a:r>
              <a:rPr lang="en-US" dirty="0" smtClean="0"/>
              <a:t>NEO fracture is defined as a fracture that extends into the nose through the ethmoid bones. These fractures are associated with lacrimal disruption and dural tears. </a:t>
            </a:r>
          </a:p>
          <a:p>
            <a:r>
              <a:rPr lang="en-US" dirty="0" smtClean="0"/>
              <a:t>Suspect this type of a fracture if there is trauma to the nose or medial orbit. Patients typically complain of pain on eye movement.</a:t>
            </a:r>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r>
              <a:rPr lang="en-US" smtClean="0"/>
              <a:t>6_Maxillofacial and Ocular Injuries</a:t>
            </a:r>
            <a:endParaRPr lang="en-US" dirty="0"/>
          </a:p>
        </p:txBody>
      </p:sp>
      <p:sp>
        <p:nvSpPr>
          <p:cNvPr id="6" name="Rectangle 7"/>
          <p:cNvSpPr>
            <a:spLocks noGrp="1" noChangeArrowheads="1"/>
          </p:cNvSpPr>
          <p:nvPr>
            <p:ph type="sldNum" sz="quarter" idx="5"/>
          </p:nvPr>
        </p:nvSpPr>
        <p:spPr>
          <a:xfrm>
            <a:off x="4145280" y="9121140"/>
            <a:ext cx="3169920" cy="480060"/>
          </a:xfrm>
          <a:prstGeom prst="rect">
            <a:avLst/>
          </a:prstGeom>
          <a:noFill/>
        </p:spPr>
        <p:txBody>
          <a:bodyPr/>
          <a:lstStyle/>
          <a:p>
            <a:fld id="{3A28AD43-0C93-4676-909B-0D7E51F67842}" type="slidenum">
              <a:rPr lang="en-US" smtClean="0"/>
              <a:pPr/>
              <a:t>28</a:t>
            </a:fld>
            <a:endParaRPr 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3" name="Rectangle 2"/>
          <p:cNvSpPr>
            <a:spLocks noGrp="1" noRot="1" noChangeAspect="1" noChangeArrowheads="1" noTextEdit="1"/>
          </p:cNvSpPr>
          <p:nvPr>
            <p:ph type="sldImg"/>
          </p:nvPr>
        </p:nvSpPr>
        <p:spPr>
          <a:solidFill>
            <a:srgbClr val="FFFFFF"/>
          </a:solidFill>
          <a:ln/>
        </p:spPr>
      </p:sp>
      <p:sp>
        <p:nvSpPr>
          <p:cNvPr id="99334" name="Rectangle 3"/>
          <p:cNvSpPr>
            <a:spLocks noGrp="1" noChangeArrowheads="1"/>
          </p:cNvSpPr>
          <p:nvPr>
            <p:ph type="body" idx="1"/>
          </p:nvPr>
        </p:nvSpPr>
        <p:spPr>
          <a:xfrm>
            <a:off x="487680" y="4480560"/>
            <a:ext cx="6421120" cy="4400550"/>
          </a:xfrm>
          <a:solidFill>
            <a:srgbClr val="FFFFFF"/>
          </a:solidFill>
          <a:ln>
            <a:noFill/>
          </a:ln>
        </p:spPr>
        <p:txBody>
          <a:bodyPr/>
          <a:lstStyle/>
          <a:p>
            <a:r>
              <a:rPr lang="en-US" dirty="0" smtClean="0"/>
              <a:t>Mandible is a commonly fractured bone both as an isolated fracture due to direct blows as well as in combination with other fractures as seen with MVC’s.</a:t>
            </a:r>
          </a:p>
          <a:p>
            <a:r>
              <a:rPr lang="en-US" dirty="0" smtClean="0"/>
              <a:t>Common sites of mandibular fractures are body (~ 30-40%), angle(~25-30%), and condyles (~ 15%).</a:t>
            </a:r>
          </a:p>
          <a:p>
            <a:r>
              <a:rPr lang="en-US" dirty="0" smtClean="0"/>
              <a:t>Double fractures are common and usually occur on contralateral sides.</a:t>
            </a:r>
          </a:p>
          <a:p>
            <a:r>
              <a:rPr lang="en-US" dirty="0" smtClean="0"/>
              <a:t>The mandible may also be dislocated without fracture as may occur with a large yawn.</a:t>
            </a:r>
          </a:p>
          <a:p>
            <a:endParaRPr lang="en-US" dirty="0" smtClean="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r>
              <a:rPr lang="en-US" smtClean="0"/>
              <a:t>6_Maxillofacial and Ocular Injuries</a:t>
            </a:r>
            <a:endParaRPr lang="en-US" dirty="0"/>
          </a:p>
        </p:txBody>
      </p:sp>
      <p:sp>
        <p:nvSpPr>
          <p:cNvPr id="6" name="Rectangle 7"/>
          <p:cNvSpPr>
            <a:spLocks noGrp="1" noChangeArrowheads="1"/>
          </p:cNvSpPr>
          <p:nvPr>
            <p:ph type="sldNum" sz="quarter" idx="5"/>
          </p:nvPr>
        </p:nvSpPr>
        <p:spPr>
          <a:xfrm>
            <a:off x="4145280" y="9121140"/>
            <a:ext cx="3169920" cy="480060"/>
          </a:xfrm>
          <a:prstGeom prst="rect">
            <a:avLst/>
          </a:prstGeom>
          <a:noFill/>
        </p:spPr>
        <p:txBody>
          <a:bodyPr/>
          <a:lstStyle/>
          <a:p>
            <a:fld id="{3A28AD43-0C93-4676-909B-0D7E51F67842}" type="slidenum">
              <a:rPr lang="en-US" smtClean="0"/>
              <a:pPr/>
              <a:t>29</a:t>
            </a:fld>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0" name="Rectangle 7"/>
          <p:cNvSpPr>
            <a:spLocks noGrp="1" noChangeArrowheads="1"/>
          </p:cNvSpPr>
          <p:nvPr>
            <p:ph type="sldNum" sz="quarter" idx="5"/>
          </p:nvPr>
        </p:nvSpPr>
        <p:spPr>
          <a:xfrm>
            <a:off x="4145280" y="9121140"/>
            <a:ext cx="3169920" cy="480060"/>
          </a:xfrm>
          <a:prstGeom prst="rect">
            <a:avLst/>
          </a:prstGeom>
          <a:noFill/>
        </p:spPr>
        <p:txBody>
          <a:bodyPr/>
          <a:lstStyle/>
          <a:p>
            <a:fld id="{BBB465C5-AE14-40BF-8C4F-BC5ADAB983AC}" type="slidenum">
              <a:rPr lang="en-US" smtClean="0"/>
              <a:pPr/>
              <a:t>3</a:t>
            </a:fld>
            <a:endParaRPr lang="en-US" dirty="0" smtClean="0"/>
          </a:p>
        </p:txBody>
      </p:sp>
      <p:sp>
        <p:nvSpPr>
          <p:cNvPr id="75781" name="Rectangle 2"/>
          <p:cNvSpPr>
            <a:spLocks noGrp="1" noRot="1" noChangeAspect="1" noChangeArrowheads="1" noTextEdit="1"/>
          </p:cNvSpPr>
          <p:nvPr>
            <p:ph type="sldImg"/>
          </p:nvPr>
        </p:nvSpPr>
        <p:spPr>
          <a:ln/>
        </p:spPr>
      </p:sp>
      <p:sp>
        <p:nvSpPr>
          <p:cNvPr id="75782" name="Rectangle 3"/>
          <p:cNvSpPr>
            <a:spLocks noGrp="1" noChangeArrowheads="1"/>
          </p:cNvSpPr>
          <p:nvPr>
            <p:ph type="body" idx="1"/>
          </p:nvPr>
        </p:nvSpPr>
        <p:spPr>
          <a:noFill/>
          <a:ln/>
        </p:spPr>
        <p:txBody>
          <a:bodyPr/>
          <a:lstStyle/>
          <a:p>
            <a:endParaRPr lang="en-US" dirty="0" smtClean="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r>
              <a:rPr lang="en-US" smtClean="0"/>
              <a:t>6_Maxillofacial and Ocular Injuries</a:t>
            </a:r>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Rectangle 2"/>
          <p:cNvSpPr>
            <a:spLocks noGrp="1" noRot="1" noChangeAspect="1" noChangeArrowheads="1" noTextEdit="1"/>
          </p:cNvSpPr>
          <p:nvPr>
            <p:ph type="sldImg"/>
          </p:nvPr>
        </p:nvSpPr>
        <p:spPr>
          <a:xfrm>
            <a:off x="1257300" y="400050"/>
            <a:ext cx="4800600" cy="3600450"/>
          </a:xfrm>
          <a:solidFill>
            <a:srgbClr val="FFFFFF"/>
          </a:solidFill>
          <a:ln/>
        </p:spPr>
      </p:sp>
      <p:sp>
        <p:nvSpPr>
          <p:cNvPr id="96260" name="Rectangle 3"/>
          <p:cNvSpPr>
            <a:spLocks noGrp="1" noChangeArrowheads="1"/>
          </p:cNvSpPr>
          <p:nvPr>
            <p:ph type="body" idx="1"/>
          </p:nvPr>
        </p:nvSpPr>
        <p:spPr>
          <a:xfrm>
            <a:off x="975360" y="4240530"/>
            <a:ext cx="5364480" cy="5040630"/>
          </a:xfrm>
          <a:solidFill>
            <a:srgbClr val="FFFFFF"/>
          </a:solidFill>
          <a:ln>
            <a:noFill/>
          </a:ln>
        </p:spPr>
        <p:txBody>
          <a:bodyPr/>
          <a:lstStyle/>
          <a:p>
            <a:r>
              <a:rPr lang="en-US" dirty="0" smtClean="0">
                <a:cs typeface="Arial" pitchFamily="34" charset="0"/>
              </a:rPr>
              <a:t>These fractures manifest clinically with</a:t>
            </a:r>
          </a:p>
          <a:p>
            <a:pPr lvl="1">
              <a:buFont typeface="Arial" pitchFamily="34" charset="0"/>
              <a:buChar char="•"/>
            </a:pPr>
            <a:r>
              <a:rPr lang="en-US" sz="1300" dirty="0">
                <a:solidFill>
                  <a:schemeClr val="accent5">
                    <a:lumMod val="10000"/>
                  </a:schemeClr>
                </a:solidFill>
                <a:cs typeface="Arial" pitchFamily="34" charset="0"/>
              </a:rPr>
              <a:t>Mandibular pain.</a:t>
            </a:r>
          </a:p>
          <a:p>
            <a:pPr lvl="1">
              <a:buFont typeface="Arial" pitchFamily="34" charset="0"/>
              <a:buChar char="•"/>
            </a:pPr>
            <a:r>
              <a:rPr lang="en-US" sz="1300" dirty="0">
                <a:solidFill>
                  <a:schemeClr val="accent5">
                    <a:lumMod val="10000"/>
                  </a:schemeClr>
                </a:solidFill>
                <a:cs typeface="Arial" pitchFamily="34" charset="0"/>
              </a:rPr>
              <a:t>Malocclusion of the teeth</a:t>
            </a:r>
          </a:p>
          <a:p>
            <a:pPr lvl="1">
              <a:buFont typeface="Arial" pitchFamily="34" charset="0"/>
              <a:buChar char="•"/>
            </a:pPr>
            <a:r>
              <a:rPr lang="en-US" sz="1300" dirty="0">
                <a:solidFill>
                  <a:schemeClr val="accent5">
                    <a:lumMod val="10000"/>
                  </a:schemeClr>
                </a:solidFill>
                <a:cs typeface="Arial" pitchFamily="34" charset="0"/>
              </a:rPr>
              <a:t>Separation of teeth with intraoral bleeding</a:t>
            </a:r>
          </a:p>
          <a:p>
            <a:pPr lvl="1">
              <a:buFont typeface="Arial" pitchFamily="34" charset="0"/>
              <a:buChar char="•"/>
            </a:pPr>
            <a:r>
              <a:rPr lang="en-US" sz="1300" dirty="0">
                <a:solidFill>
                  <a:schemeClr val="accent5">
                    <a:lumMod val="10000"/>
                  </a:schemeClr>
                </a:solidFill>
                <a:cs typeface="Arial" pitchFamily="34" charset="0"/>
              </a:rPr>
              <a:t>Inability to fully open mouth.</a:t>
            </a:r>
          </a:p>
          <a:p>
            <a:pPr lvl="1">
              <a:buFont typeface="Arial" pitchFamily="34" charset="0"/>
              <a:buChar char="•"/>
            </a:pPr>
            <a:r>
              <a:rPr lang="en-US" sz="1300" dirty="0">
                <a:solidFill>
                  <a:schemeClr val="accent5">
                    <a:lumMod val="10000"/>
                  </a:schemeClr>
                </a:solidFill>
                <a:cs typeface="Arial" pitchFamily="34" charset="0"/>
              </a:rPr>
              <a:t>Preauricular pain with biting.  </a:t>
            </a:r>
            <a:endParaRPr lang="en-US" sz="1300" b="1" dirty="0">
              <a:solidFill>
                <a:schemeClr val="accent5">
                  <a:lumMod val="10000"/>
                </a:schemeClr>
              </a:solidFill>
              <a:cs typeface="Arial" pitchFamily="34" charset="0"/>
            </a:endParaRPr>
          </a:p>
          <a:p>
            <a:r>
              <a:rPr lang="en-US" sz="1300" b="1" dirty="0">
                <a:solidFill>
                  <a:schemeClr val="accent5">
                    <a:lumMod val="10000"/>
                  </a:schemeClr>
                </a:solidFill>
                <a:cs typeface="Arial" pitchFamily="34" charset="0"/>
              </a:rPr>
              <a:t>Tongue blade test.</a:t>
            </a:r>
          </a:p>
          <a:p>
            <a:r>
              <a:rPr lang="en-US" sz="1300" dirty="0">
                <a:cs typeface="Arial" pitchFamily="34" charset="0"/>
              </a:rPr>
              <a:t>A screening maneuver for mandibular fractures is the “tongue blade test.” Most patients with mandibular fractures will not be able to exert much bite force because of pain. The masseters are considered the strongest muscles in the body, and normal adults can usually easily bend and break a tongue blade, which is clenched between their teeth. Patients with mandible fractures are unable to perform this task without extreme discomfort, and difficulty performing this task should be considered at high risk for a mandible fracture. </a:t>
            </a:r>
            <a:endParaRPr lang="en-US" dirty="0" smtClean="0">
              <a:cs typeface="Arial" pitchFamily="34" charset="0"/>
            </a:endParaRPr>
          </a:p>
          <a:p>
            <a:r>
              <a:rPr lang="en-US" dirty="0" smtClean="0">
                <a:cs typeface="Arial" pitchFamily="34" charset="0"/>
              </a:rPr>
              <a:t> A step off in the dental line  or ecchymosis to the floor of the mouth are often present and is highly suggested of a mandibular fracture. Patients are unable to  fully open their mouth.</a:t>
            </a:r>
          </a:p>
          <a:p>
            <a:r>
              <a:rPr lang="en-US" dirty="0" smtClean="0">
                <a:cs typeface="Arial" pitchFamily="34" charset="0"/>
              </a:rPr>
              <a:t>Patients may have preauricular pain with biting when there is a fracture of the condyle. </a:t>
            </a:r>
          </a:p>
          <a:p>
            <a:r>
              <a:rPr lang="en-US" dirty="0" smtClean="0">
                <a:cs typeface="Arial" pitchFamily="34" charset="0"/>
              </a:rPr>
              <a:t>The open fracture line is evident clinically. There is slight mal-alignment of the teeth.</a:t>
            </a:r>
          </a:p>
          <a:p>
            <a:endParaRPr lang="en-US" dirty="0" smtClean="0"/>
          </a:p>
          <a:p>
            <a:endParaRPr lang="en-US" dirty="0" smtClean="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r>
              <a:rPr lang="en-US" smtClean="0"/>
              <a:t>6_Maxillofacial and Ocular Injuries</a:t>
            </a:r>
            <a:endParaRPr lang="en-US" dirty="0"/>
          </a:p>
        </p:txBody>
      </p:sp>
      <p:sp>
        <p:nvSpPr>
          <p:cNvPr id="6" name="Rectangle 7"/>
          <p:cNvSpPr>
            <a:spLocks noGrp="1" noChangeArrowheads="1"/>
          </p:cNvSpPr>
          <p:nvPr>
            <p:ph type="sldNum" sz="quarter" idx="5"/>
          </p:nvPr>
        </p:nvSpPr>
        <p:spPr>
          <a:xfrm>
            <a:off x="4145280" y="9121140"/>
            <a:ext cx="3169920" cy="480060"/>
          </a:xfrm>
          <a:prstGeom prst="rect">
            <a:avLst/>
          </a:prstGeom>
          <a:noFill/>
        </p:spPr>
        <p:txBody>
          <a:bodyPr/>
          <a:lstStyle/>
          <a:p>
            <a:fld id="{3A28AD43-0C93-4676-909B-0D7E51F67842}" type="slidenum">
              <a:rPr lang="en-US" smtClean="0"/>
              <a:pPr/>
              <a:t>30</a:t>
            </a:fld>
            <a:endParaRPr lang="en-US"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r>
              <a:rPr lang="en-US" smtClean="0"/>
              <a:t>STN E-Library 2012</a:t>
            </a:r>
            <a:endParaRPr lang="en-US" dirty="0"/>
          </a:p>
        </p:txBody>
      </p:sp>
      <p:sp>
        <p:nvSpPr>
          <p:cNvPr id="5" name="Header Placeholder 4"/>
          <p:cNvSpPr>
            <a:spLocks noGrp="1"/>
          </p:cNvSpPr>
          <p:nvPr>
            <p:ph type="hdr" sz="quarter" idx="11"/>
          </p:nvPr>
        </p:nvSpPr>
        <p:spPr/>
        <p:txBody>
          <a:bodyPr/>
          <a:lstStyle/>
          <a:p>
            <a:r>
              <a:rPr lang="en-US" smtClean="0"/>
              <a:t>6_Maxillofacial and Ocular Injuries</a:t>
            </a:r>
            <a:endParaRPr lang="en-US" dirty="0"/>
          </a:p>
        </p:txBody>
      </p:sp>
      <p:sp>
        <p:nvSpPr>
          <p:cNvPr id="6" name="Rectangle 7"/>
          <p:cNvSpPr>
            <a:spLocks noGrp="1" noChangeArrowheads="1"/>
          </p:cNvSpPr>
          <p:nvPr>
            <p:ph type="sldNum" sz="quarter" idx="5"/>
          </p:nvPr>
        </p:nvSpPr>
        <p:spPr>
          <a:xfrm>
            <a:off x="4145280" y="9121140"/>
            <a:ext cx="3169920" cy="480060"/>
          </a:xfrm>
          <a:prstGeom prst="rect">
            <a:avLst/>
          </a:prstGeom>
          <a:noFill/>
        </p:spPr>
        <p:txBody>
          <a:bodyPr/>
          <a:lstStyle/>
          <a:p>
            <a:fld id="{3A28AD43-0C93-4676-909B-0D7E51F67842}" type="slidenum">
              <a:rPr lang="en-US" smtClean="0"/>
              <a:pPr/>
              <a:t>31</a:t>
            </a:fld>
            <a:endParaRPr 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Rectangle 2"/>
          <p:cNvSpPr>
            <a:spLocks noGrp="1" noRot="1" noChangeAspect="1" noChangeArrowheads="1" noTextEdit="1"/>
          </p:cNvSpPr>
          <p:nvPr>
            <p:ph type="sldImg"/>
          </p:nvPr>
        </p:nvSpPr>
        <p:spPr>
          <a:solidFill>
            <a:srgbClr val="FFFFFF"/>
          </a:solidFill>
          <a:ln/>
        </p:spPr>
      </p:sp>
      <p:sp>
        <p:nvSpPr>
          <p:cNvPr id="98308" name="Rectangle 3"/>
          <p:cNvSpPr>
            <a:spLocks noGrp="1" noChangeArrowheads="1"/>
          </p:cNvSpPr>
          <p:nvPr>
            <p:ph type="body" idx="1"/>
          </p:nvPr>
        </p:nvSpPr>
        <p:spPr>
          <a:solidFill>
            <a:srgbClr val="FFFFFF"/>
          </a:solidFill>
          <a:ln>
            <a:noFill/>
          </a:ln>
        </p:spPr>
        <p:txBody>
          <a:bodyPr/>
          <a:lstStyle/>
          <a:p>
            <a:r>
              <a:rPr lang="en-US" dirty="0" smtClean="0"/>
              <a:t>Nondisplaced fractures:</a:t>
            </a:r>
          </a:p>
          <a:p>
            <a:pPr lvl="1">
              <a:buFont typeface="Arial" pitchFamily="34" charset="0"/>
              <a:buChar char="•"/>
            </a:pPr>
            <a:r>
              <a:rPr lang="en-US" dirty="0" smtClean="0"/>
              <a:t>Analgesics</a:t>
            </a:r>
          </a:p>
          <a:p>
            <a:pPr lvl="1">
              <a:buFont typeface="Arial" pitchFamily="34" charset="0"/>
              <a:buChar char="•"/>
            </a:pPr>
            <a:r>
              <a:rPr lang="en-US" dirty="0" smtClean="0"/>
              <a:t>Soft diet</a:t>
            </a:r>
          </a:p>
          <a:p>
            <a:pPr lvl="1">
              <a:buFont typeface="Arial" pitchFamily="34" charset="0"/>
              <a:buChar char="•"/>
            </a:pPr>
            <a:r>
              <a:rPr lang="en-US" dirty="0" smtClean="0"/>
              <a:t>Oral surgery referral in 1-2 days</a:t>
            </a:r>
          </a:p>
          <a:p>
            <a:r>
              <a:rPr lang="en-US" dirty="0" smtClean="0"/>
              <a:t>Displaced fractures, open fractures and fractures with associated dental trauma</a:t>
            </a:r>
          </a:p>
          <a:p>
            <a:pPr lvl="1">
              <a:buFont typeface="Arial" pitchFamily="34" charset="0"/>
              <a:buChar char="•"/>
            </a:pPr>
            <a:r>
              <a:rPr lang="en-US" dirty="0" smtClean="0"/>
              <a:t>Urgent oral surgery consultation, these patients are usually admitted. </a:t>
            </a:r>
          </a:p>
          <a:p>
            <a:pPr lvl="1">
              <a:buFont typeface="Arial" pitchFamily="34" charset="0"/>
              <a:buChar char="•"/>
            </a:pPr>
            <a:r>
              <a:rPr lang="en-US" dirty="0" smtClean="0"/>
              <a:t>These patients either need closed reduction with occlusion fixation or open reduction.</a:t>
            </a:r>
          </a:p>
          <a:p>
            <a:r>
              <a:rPr lang="en-US" dirty="0" smtClean="0"/>
              <a:t>All patients with mandibular fractures should be treated with antibiotics and tetanus prophylaxis. </a:t>
            </a:r>
          </a:p>
          <a:p>
            <a:r>
              <a:rPr lang="en-US" dirty="0" smtClean="0"/>
              <a:t>Antibiotics of choice are PCN, clindamycin or a 1</a:t>
            </a:r>
            <a:r>
              <a:rPr lang="en-US" baseline="30000" dirty="0" smtClean="0"/>
              <a:t>st</a:t>
            </a:r>
            <a:r>
              <a:rPr lang="en-US" dirty="0" smtClean="0"/>
              <a:t> generation cephalisporin. </a:t>
            </a:r>
          </a:p>
          <a:p>
            <a:endParaRPr lang="en-US" dirty="0" smtClean="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r>
              <a:rPr lang="en-US" smtClean="0"/>
              <a:t>6_Maxillofacial and Ocular Injuries</a:t>
            </a:r>
            <a:endParaRPr lang="en-US" dirty="0"/>
          </a:p>
        </p:txBody>
      </p:sp>
      <p:sp>
        <p:nvSpPr>
          <p:cNvPr id="6" name="Rectangle 7"/>
          <p:cNvSpPr>
            <a:spLocks noGrp="1" noChangeArrowheads="1"/>
          </p:cNvSpPr>
          <p:nvPr>
            <p:ph type="sldNum" sz="quarter" idx="5"/>
          </p:nvPr>
        </p:nvSpPr>
        <p:spPr>
          <a:xfrm>
            <a:off x="4145280" y="9121140"/>
            <a:ext cx="3169920" cy="480060"/>
          </a:xfrm>
          <a:prstGeom prst="rect">
            <a:avLst/>
          </a:prstGeom>
          <a:noFill/>
        </p:spPr>
        <p:txBody>
          <a:bodyPr/>
          <a:lstStyle/>
          <a:p>
            <a:fld id="{3A28AD43-0C93-4676-909B-0D7E51F67842}" type="slidenum">
              <a:rPr lang="en-US" smtClean="0"/>
              <a:pPr/>
              <a:t>32</a:t>
            </a:fld>
            <a:endParaRPr lang="en-US"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7" name="Rectangle 2"/>
          <p:cNvSpPr>
            <a:spLocks noGrp="1" noRot="1" noChangeAspect="1" noChangeArrowheads="1" noTextEdit="1"/>
          </p:cNvSpPr>
          <p:nvPr>
            <p:ph type="sldImg"/>
          </p:nvPr>
        </p:nvSpPr>
        <p:spPr>
          <a:solidFill>
            <a:srgbClr val="FFFFFF"/>
          </a:solidFill>
          <a:ln/>
        </p:spPr>
      </p:sp>
      <p:sp>
        <p:nvSpPr>
          <p:cNvPr id="100358" name="Rectangle 3"/>
          <p:cNvSpPr>
            <a:spLocks noGrp="1" noChangeArrowheads="1"/>
          </p:cNvSpPr>
          <p:nvPr>
            <p:ph type="body" idx="1"/>
          </p:nvPr>
        </p:nvSpPr>
        <p:spPr>
          <a:xfrm>
            <a:off x="487680" y="4480560"/>
            <a:ext cx="6421120" cy="4400550"/>
          </a:xfrm>
          <a:solidFill>
            <a:srgbClr val="FFFFFF"/>
          </a:solidFill>
          <a:ln/>
        </p:spPr>
        <p:txBody>
          <a:bodyPr/>
          <a:lstStyle/>
          <a:p>
            <a:pPr>
              <a:tabLst>
                <a:tab pos="300389" algn="l"/>
              </a:tabLst>
            </a:pPr>
            <a:r>
              <a:rPr lang="en-US" dirty="0" smtClean="0"/>
              <a:t>Initial assessment and stabilization of the patient’s airway, breathing and circulation should be highest priority.  High velocity blunt forces frequently cause concomitant intracranial, thoracic and abdominal injuries.</a:t>
            </a:r>
          </a:p>
          <a:p>
            <a:pPr>
              <a:tabLst>
                <a:tab pos="300389" algn="l"/>
              </a:tabLst>
            </a:pPr>
            <a:r>
              <a:rPr lang="en-US" dirty="0" smtClean="0"/>
              <a:t>Patients with maxillofacial trauma have a greater risk for airway compromise from edema, bleeding and disruption of the bony structures.</a:t>
            </a:r>
          </a:p>
          <a:p>
            <a:pPr>
              <a:tabLst>
                <a:tab pos="300389" algn="l"/>
              </a:tabLst>
            </a:pPr>
            <a:r>
              <a:rPr lang="en-US" dirty="0" smtClean="0"/>
              <a:t>Assess for symmetry of facial structures from a frontal view and a profile view.</a:t>
            </a:r>
          </a:p>
          <a:p>
            <a:pPr>
              <a:tabLst>
                <a:tab pos="300389" algn="l"/>
              </a:tabLst>
            </a:pPr>
            <a:r>
              <a:rPr lang="en-US" dirty="0" smtClean="0"/>
              <a:t>Assess for paresthesia along the three branches of cranial nerve V.</a:t>
            </a:r>
          </a:p>
          <a:p>
            <a:pPr>
              <a:tabLst>
                <a:tab pos="300389" algn="l"/>
              </a:tabLst>
            </a:pPr>
            <a:r>
              <a:rPr lang="en-US" dirty="0" smtClean="0"/>
              <a:t>Assess for symmetry of facial movements (cranial nerve VII) by having the patient puff out cheeks, smile, show teeth, frown, raise eyebrows and close eyes tightly.</a:t>
            </a:r>
          </a:p>
          <a:p>
            <a:pPr>
              <a:tabLst>
                <a:tab pos="300389" algn="l"/>
              </a:tabLst>
            </a:pPr>
            <a:r>
              <a:rPr lang="en-US" dirty="0" smtClean="0"/>
              <a:t>In the unconscious patient, testing corneal reflex will assess the integrity of CN V and CN VII.</a:t>
            </a:r>
          </a:p>
          <a:p>
            <a:pPr>
              <a:tabLst>
                <a:tab pos="300389" algn="l"/>
              </a:tabLst>
            </a:pPr>
            <a:r>
              <a:rPr lang="en-US" dirty="0" smtClean="0"/>
              <a:t>Inspect the ears, nose, oral cavity and oropharynx for laceration, contusions, hematomas or other soft tissue defects.</a:t>
            </a:r>
          </a:p>
          <a:p>
            <a:pPr>
              <a:tabLst>
                <a:tab pos="300389" algn="l"/>
              </a:tabLst>
            </a:pPr>
            <a:r>
              <a:rPr lang="en-US" dirty="0" smtClean="0"/>
              <a:t>Septal hematoma should be drained urgently to avoid necrosis of the septum.</a:t>
            </a:r>
          </a:p>
          <a:p>
            <a:pPr>
              <a:tabLst>
                <a:tab pos="300389" algn="l"/>
              </a:tabLst>
            </a:pPr>
            <a:r>
              <a:rPr lang="en-US" dirty="0" smtClean="0"/>
              <a:t>Assess any drainage for CSF.</a:t>
            </a:r>
          </a:p>
          <a:p>
            <a:pPr>
              <a:tabLst>
                <a:tab pos="300389" algn="l"/>
              </a:tabLst>
            </a:pPr>
            <a:r>
              <a:rPr lang="en-US" dirty="0" smtClean="0"/>
              <a:t>Loosely apply gauze at the base of the nose to absorb drainage.</a:t>
            </a:r>
          </a:p>
          <a:p>
            <a:pPr>
              <a:tabLst>
                <a:tab pos="300389" algn="l"/>
              </a:tabLst>
            </a:pPr>
            <a:r>
              <a:rPr lang="en-US" dirty="0" smtClean="0"/>
              <a:t>Battle’s sign or raccoon’s eyes. </a:t>
            </a:r>
          </a:p>
          <a:p>
            <a:pPr>
              <a:tabLst>
                <a:tab pos="300389" algn="l"/>
              </a:tabLst>
            </a:pPr>
            <a:r>
              <a:rPr lang="en-US" dirty="0" smtClean="0"/>
              <a:t>Assess sense of smell--Tests cranial nerve I; have the patient identify a familiar odor.</a:t>
            </a:r>
          </a:p>
          <a:p>
            <a:pPr>
              <a:tabLst>
                <a:tab pos="300389" algn="l"/>
              </a:tabLst>
            </a:pPr>
            <a:r>
              <a:rPr lang="en-US" dirty="0" smtClean="0"/>
              <a:t>	</a:t>
            </a:r>
          </a:p>
          <a:p>
            <a:pPr>
              <a:tabLst>
                <a:tab pos="300389" algn="l"/>
              </a:tabLst>
            </a:pPr>
            <a:endParaRPr lang="en-US" dirty="0" smtClean="0"/>
          </a:p>
          <a:p>
            <a:pPr>
              <a:tabLst>
                <a:tab pos="300389" algn="l"/>
              </a:tabLst>
            </a:pPr>
            <a:endParaRPr lang="en-US" dirty="0" smtClean="0"/>
          </a:p>
          <a:p>
            <a:pPr>
              <a:tabLst>
                <a:tab pos="300389" algn="l"/>
              </a:tabLst>
            </a:pPr>
            <a:endParaRPr lang="en-US" dirty="0" smtClean="0"/>
          </a:p>
          <a:p>
            <a:pPr>
              <a:tabLst>
                <a:tab pos="300389" algn="l"/>
              </a:tabLst>
            </a:pPr>
            <a:endParaRPr lang="en-US" dirty="0" smtClean="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r>
              <a:rPr lang="en-US" smtClean="0"/>
              <a:t>6_Maxillofacial and Ocular Injuries</a:t>
            </a:r>
            <a:endParaRPr lang="en-US" dirty="0"/>
          </a:p>
        </p:txBody>
      </p:sp>
      <p:sp>
        <p:nvSpPr>
          <p:cNvPr id="6" name="Rectangle 7"/>
          <p:cNvSpPr>
            <a:spLocks noGrp="1" noChangeArrowheads="1"/>
          </p:cNvSpPr>
          <p:nvPr>
            <p:ph type="sldNum" sz="quarter" idx="5"/>
          </p:nvPr>
        </p:nvSpPr>
        <p:spPr>
          <a:xfrm>
            <a:off x="4145280" y="9121140"/>
            <a:ext cx="3169920" cy="480060"/>
          </a:xfrm>
          <a:prstGeom prst="rect">
            <a:avLst/>
          </a:prstGeom>
          <a:noFill/>
        </p:spPr>
        <p:txBody>
          <a:bodyPr/>
          <a:lstStyle/>
          <a:p>
            <a:fld id="{3A28AD43-0C93-4676-909B-0D7E51F67842}" type="slidenum">
              <a:rPr lang="en-US" smtClean="0"/>
              <a:pPr/>
              <a:t>33</a:t>
            </a:fld>
            <a:endParaRPr lang="en-US"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1" name="Rectangle 2"/>
          <p:cNvSpPr>
            <a:spLocks noGrp="1" noRot="1" noChangeAspect="1" noChangeArrowheads="1" noTextEdit="1"/>
          </p:cNvSpPr>
          <p:nvPr>
            <p:ph type="sldImg"/>
          </p:nvPr>
        </p:nvSpPr>
        <p:spPr>
          <a:xfrm>
            <a:off x="1257300" y="400050"/>
            <a:ext cx="4800600" cy="3600450"/>
          </a:xfrm>
          <a:solidFill>
            <a:srgbClr val="FFFFFF"/>
          </a:solidFill>
          <a:ln/>
        </p:spPr>
      </p:sp>
      <p:sp>
        <p:nvSpPr>
          <p:cNvPr id="101382" name="Rectangle 3"/>
          <p:cNvSpPr>
            <a:spLocks noGrp="1" noChangeArrowheads="1"/>
          </p:cNvSpPr>
          <p:nvPr>
            <p:ph type="body" idx="1"/>
          </p:nvPr>
        </p:nvSpPr>
        <p:spPr>
          <a:xfrm>
            <a:off x="487680" y="4160520"/>
            <a:ext cx="6421120" cy="4880610"/>
          </a:xfrm>
          <a:solidFill>
            <a:srgbClr val="FFFFFF"/>
          </a:solidFill>
          <a:ln/>
        </p:spPr>
        <p:txBody>
          <a:bodyPr/>
          <a:lstStyle/>
          <a:p>
            <a:pPr>
              <a:tabLst>
                <a:tab pos="239975" algn="l"/>
                <a:tab pos="419537" algn="l"/>
              </a:tabLst>
            </a:pPr>
            <a:r>
              <a:rPr lang="en-US" b="1" dirty="0" smtClean="0"/>
              <a:t>Visual acuity</a:t>
            </a:r>
          </a:p>
          <a:p>
            <a:pPr>
              <a:tabLst>
                <a:tab pos="239975" algn="l"/>
                <a:tab pos="419537" algn="l"/>
              </a:tabLst>
            </a:pPr>
            <a:r>
              <a:rPr lang="en-US" dirty="0" smtClean="0"/>
              <a:t>Assess each eye separately.</a:t>
            </a:r>
          </a:p>
          <a:p>
            <a:pPr>
              <a:tabLst>
                <a:tab pos="239975" algn="l"/>
                <a:tab pos="419537" algn="l"/>
              </a:tabLst>
            </a:pPr>
            <a:r>
              <a:rPr lang="en-US" dirty="0" smtClean="0"/>
              <a:t>If the patient cannot see any letters or symbols on Snellen or Allen chart, assess 	the patient’s ability to perceive light and the direction of the light.</a:t>
            </a:r>
          </a:p>
          <a:p>
            <a:pPr>
              <a:tabLst>
                <a:tab pos="239975" algn="l"/>
                <a:tab pos="419537" algn="l"/>
              </a:tabLst>
            </a:pPr>
            <a:r>
              <a:rPr lang="en-US" b="1" dirty="0" smtClean="0"/>
              <a:t>Pupil assessment</a:t>
            </a:r>
          </a:p>
          <a:p>
            <a:pPr>
              <a:tabLst>
                <a:tab pos="239975" algn="l"/>
                <a:tab pos="419537" algn="l"/>
              </a:tabLst>
            </a:pPr>
            <a:r>
              <a:rPr lang="en-US" dirty="0" smtClean="0"/>
              <a:t>Assesses cranial nerves II and III.</a:t>
            </a:r>
          </a:p>
          <a:p>
            <a:pPr>
              <a:tabLst>
                <a:tab pos="239975" algn="l"/>
                <a:tab pos="419537" algn="l"/>
              </a:tabLst>
            </a:pPr>
            <a:r>
              <a:rPr lang="en-US" dirty="0" smtClean="0"/>
              <a:t>CN II—direct pupillary response to light and CN III the consensual response to light.</a:t>
            </a:r>
          </a:p>
          <a:p>
            <a:pPr>
              <a:tabLst>
                <a:tab pos="239975" algn="l"/>
                <a:tab pos="419537" algn="l"/>
              </a:tabLst>
            </a:pPr>
            <a:r>
              <a:rPr lang="en-US" dirty="0" smtClean="0"/>
              <a:t>Swinging light test for Marcus Gunn pupil.</a:t>
            </a:r>
          </a:p>
          <a:p>
            <a:pPr>
              <a:tabLst>
                <a:tab pos="239975" algn="l"/>
                <a:tab pos="419537" algn="l"/>
              </a:tabLst>
            </a:pPr>
            <a:r>
              <a:rPr lang="en-US" dirty="0" smtClean="0"/>
              <a:t>Marcus Gunn pupil— the pupil will constrict when a light is shone in the opposite eye.  When the light is quickly moved to the diseased eye, the pupil dilates.</a:t>
            </a:r>
          </a:p>
          <a:p>
            <a:pPr>
              <a:tabLst>
                <a:tab pos="239975" algn="l"/>
                <a:tab pos="419537" algn="l"/>
              </a:tabLst>
            </a:pPr>
            <a:r>
              <a:rPr lang="en-US" b="1" dirty="0" smtClean="0"/>
              <a:t>Extraocular movements</a:t>
            </a:r>
          </a:p>
          <a:p>
            <a:pPr>
              <a:tabLst>
                <a:tab pos="239975" algn="l"/>
                <a:tab pos="419537" algn="l"/>
              </a:tabLst>
            </a:pPr>
            <a:r>
              <a:rPr lang="en-US" dirty="0" smtClean="0"/>
              <a:t>Assesses cranial nerves  III, IV and VI.</a:t>
            </a:r>
          </a:p>
          <a:p>
            <a:pPr>
              <a:tabLst>
                <a:tab pos="239975" algn="l"/>
                <a:tab pos="419537" algn="l"/>
              </a:tabLst>
            </a:pPr>
            <a:r>
              <a:rPr lang="en-US" dirty="0" smtClean="0"/>
              <a:t>Abnormal findings may be caused by orbital edema, entrapment or direct injury to one or more cranial nerves.</a:t>
            </a:r>
          </a:p>
          <a:p>
            <a:pPr>
              <a:tabLst>
                <a:tab pos="239975" algn="l"/>
                <a:tab pos="419537" algn="l"/>
              </a:tabLst>
            </a:pPr>
            <a:r>
              <a:rPr lang="en-US" b="1" dirty="0" smtClean="0"/>
              <a:t>Eye position and movement</a:t>
            </a:r>
          </a:p>
          <a:p>
            <a:pPr>
              <a:tabLst>
                <a:tab pos="239975" algn="l"/>
                <a:tab pos="419537" algn="l"/>
              </a:tabLst>
            </a:pPr>
            <a:r>
              <a:rPr lang="en-US" dirty="0" smtClean="0"/>
              <a:t>Exophthalmos (globe pushed out) may be seen in orbital edema, retrobulbar hemorrhage, orbital abscess.</a:t>
            </a:r>
          </a:p>
          <a:p>
            <a:pPr>
              <a:tabLst>
                <a:tab pos="239975" algn="l"/>
                <a:tab pos="419537" algn="l"/>
              </a:tabLst>
            </a:pPr>
            <a:r>
              <a:rPr lang="en-US" dirty="0" smtClean="0"/>
              <a:t>Enophthalmos (sunken globe) is common with orbital fractures.</a:t>
            </a:r>
          </a:p>
          <a:p>
            <a:pPr>
              <a:tabLst>
                <a:tab pos="239975" algn="l"/>
                <a:tab pos="419537" algn="l"/>
              </a:tabLst>
            </a:pPr>
            <a:r>
              <a:rPr lang="en-US" dirty="0" smtClean="0"/>
              <a:t>Eyes lying in different horizontal planes should consider an orbital floor fracture.</a:t>
            </a:r>
          </a:p>
          <a:p>
            <a:pPr>
              <a:tabLst>
                <a:tab pos="239975" algn="l"/>
                <a:tab pos="419537" algn="l"/>
              </a:tabLst>
            </a:pPr>
            <a:r>
              <a:rPr lang="en-US" b="1" dirty="0" smtClean="0"/>
              <a:t>Intraocular pressure: </a:t>
            </a:r>
            <a:r>
              <a:rPr lang="en-US" dirty="0" smtClean="0"/>
              <a:t>Normal pressure is 10-22mmHg.</a:t>
            </a:r>
            <a:endParaRPr lang="en-US" b="1" dirty="0" smtClean="0"/>
          </a:p>
          <a:p>
            <a:pPr>
              <a:tabLst>
                <a:tab pos="239975" algn="l"/>
                <a:tab pos="419537" algn="l"/>
              </a:tabLst>
            </a:pPr>
            <a:endParaRPr lang="en-US" dirty="0" smtClean="0"/>
          </a:p>
          <a:p>
            <a:pPr>
              <a:tabLst>
                <a:tab pos="239975" algn="l"/>
                <a:tab pos="419537" algn="l"/>
              </a:tabLst>
            </a:pPr>
            <a:endParaRPr lang="en-US" dirty="0" smtClean="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r>
              <a:rPr lang="en-US" smtClean="0"/>
              <a:t>6_Maxillofacial and Ocular Injuries</a:t>
            </a:r>
            <a:endParaRPr lang="en-US" dirty="0"/>
          </a:p>
        </p:txBody>
      </p:sp>
      <p:sp>
        <p:nvSpPr>
          <p:cNvPr id="6" name="Rectangle 7"/>
          <p:cNvSpPr>
            <a:spLocks noGrp="1" noChangeArrowheads="1"/>
          </p:cNvSpPr>
          <p:nvPr>
            <p:ph type="sldNum" sz="quarter" idx="5"/>
          </p:nvPr>
        </p:nvSpPr>
        <p:spPr>
          <a:xfrm>
            <a:off x="4145280" y="9121140"/>
            <a:ext cx="3169920" cy="480060"/>
          </a:xfrm>
          <a:prstGeom prst="rect">
            <a:avLst/>
          </a:prstGeom>
          <a:noFill/>
        </p:spPr>
        <p:txBody>
          <a:bodyPr/>
          <a:lstStyle/>
          <a:p>
            <a:fld id="{3A28AD43-0C93-4676-909B-0D7E51F67842}" type="slidenum">
              <a:rPr lang="en-US" smtClean="0"/>
              <a:pPr/>
              <a:t>34</a:t>
            </a:fld>
            <a:endParaRPr lang="en-US"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Rectangle 2"/>
          <p:cNvSpPr>
            <a:spLocks noGrp="1" noRot="1" noChangeAspect="1" noChangeArrowheads="1" noTextEdit="1"/>
          </p:cNvSpPr>
          <p:nvPr>
            <p:ph type="sldImg"/>
          </p:nvPr>
        </p:nvSpPr>
        <p:spPr>
          <a:solidFill>
            <a:srgbClr val="FFFFFF"/>
          </a:solidFill>
          <a:ln/>
        </p:spPr>
      </p:sp>
      <p:sp>
        <p:nvSpPr>
          <p:cNvPr id="102404" name="Rectangle 3"/>
          <p:cNvSpPr>
            <a:spLocks noGrp="1" noChangeArrowheads="1"/>
          </p:cNvSpPr>
          <p:nvPr>
            <p:ph type="body" idx="1"/>
          </p:nvPr>
        </p:nvSpPr>
        <p:spPr>
          <a:solidFill>
            <a:srgbClr val="FFFFFF"/>
          </a:solidFill>
          <a:ln>
            <a:noFill/>
          </a:ln>
        </p:spPr>
        <p:txBody>
          <a:bodyPr/>
          <a:lstStyle/>
          <a:p>
            <a:r>
              <a:rPr lang="en-US" dirty="0" smtClean="0"/>
              <a:t>Inspection of the face for asymmetry. Best done at the head of the bed.</a:t>
            </a:r>
          </a:p>
          <a:p>
            <a:r>
              <a:rPr lang="en-US" dirty="0" smtClean="0"/>
              <a:t>Ask the patient to smile, frown, whistle, raise their eyebrows, close their eyes. Inspect open wounds for foreign bodies.</a:t>
            </a:r>
          </a:p>
          <a:p>
            <a:r>
              <a:rPr lang="en-US" dirty="0" smtClean="0"/>
              <a:t>Palpate the entire face.</a:t>
            </a:r>
          </a:p>
          <a:p>
            <a:pPr lvl="1"/>
            <a:r>
              <a:rPr lang="en-US" dirty="0" smtClean="0"/>
              <a:t>Supraorbital and Infraorbital rim</a:t>
            </a:r>
          </a:p>
          <a:p>
            <a:pPr lvl="1"/>
            <a:r>
              <a:rPr lang="en-US" dirty="0" smtClean="0"/>
              <a:t>Zygomatic-frontal suture</a:t>
            </a:r>
          </a:p>
          <a:p>
            <a:pPr lvl="1"/>
            <a:r>
              <a:rPr lang="en-US" dirty="0" smtClean="0"/>
              <a:t>Zygomatic arches</a:t>
            </a:r>
          </a:p>
          <a:p>
            <a:r>
              <a:rPr lang="en-US" dirty="0" smtClean="0"/>
              <a:t>Note ecchymosis (Battle’s sign, Raccoon eyes)</a:t>
            </a:r>
          </a:p>
          <a:p>
            <a:endParaRPr lang="en-US" dirty="0" smtClean="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r>
              <a:rPr lang="en-US" smtClean="0"/>
              <a:t>6_Maxillofacial and Ocular Injuries</a:t>
            </a:r>
            <a:endParaRPr lang="en-US" dirty="0"/>
          </a:p>
        </p:txBody>
      </p:sp>
      <p:sp>
        <p:nvSpPr>
          <p:cNvPr id="6" name="Rectangle 7"/>
          <p:cNvSpPr>
            <a:spLocks noGrp="1" noChangeArrowheads="1"/>
          </p:cNvSpPr>
          <p:nvPr>
            <p:ph type="sldNum" sz="quarter" idx="5"/>
          </p:nvPr>
        </p:nvSpPr>
        <p:spPr>
          <a:xfrm>
            <a:off x="4145280" y="9121140"/>
            <a:ext cx="3169920" cy="480060"/>
          </a:xfrm>
          <a:prstGeom prst="rect">
            <a:avLst/>
          </a:prstGeom>
          <a:noFill/>
        </p:spPr>
        <p:txBody>
          <a:bodyPr/>
          <a:lstStyle/>
          <a:p>
            <a:fld id="{3A28AD43-0C93-4676-909B-0D7E51F67842}" type="slidenum">
              <a:rPr lang="en-US" smtClean="0"/>
              <a:pPr/>
              <a:t>35</a:t>
            </a:fld>
            <a:endParaRPr lang="en-US"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Rectangle 2"/>
          <p:cNvSpPr>
            <a:spLocks noGrp="1" noRot="1" noChangeAspect="1" noChangeArrowheads="1" noTextEdit="1"/>
          </p:cNvSpPr>
          <p:nvPr>
            <p:ph type="sldImg"/>
          </p:nvPr>
        </p:nvSpPr>
        <p:spPr>
          <a:solidFill>
            <a:srgbClr val="FFFFFF"/>
          </a:solidFill>
          <a:ln/>
        </p:spPr>
      </p:sp>
      <p:sp>
        <p:nvSpPr>
          <p:cNvPr id="103428" name="Rectangle 3"/>
          <p:cNvSpPr>
            <a:spLocks noGrp="1" noChangeArrowheads="1"/>
          </p:cNvSpPr>
          <p:nvPr>
            <p:ph type="body" idx="1"/>
          </p:nvPr>
        </p:nvSpPr>
        <p:spPr>
          <a:solidFill>
            <a:srgbClr val="FFFFFF"/>
          </a:solidFill>
          <a:ln>
            <a:noFill/>
          </a:ln>
        </p:spPr>
        <p:txBody>
          <a:bodyPr/>
          <a:lstStyle/>
          <a:p>
            <a:r>
              <a:rPr lang="en-US" dirty="0" smtClean="0"/>
              <a:t>Inspect the nose for asymmetry, telecanthus, widening of the nasal bridge. Measure the distance between the medial canthi. In normal patients the distance is 35-40mm. If its greater then 40 mm you should suspect nasoethmoid-orbital trauma.</a:t>
            </a:r>
          </a:p>
          <a:p>
            <a:r>
              <a:rPr lang="en-US" dirty="0" smtClean="0"/>
              <a:t>Inspect nasal septum for septal hematoma, CSF or blood. (place a drop of blood on a paper towel and look for a halo sign, nonspecific).</a:t>
            </a:r>
          </a:p>
          <a:p>
            <a:r>
              <a:rPr lang="en-US" dirty="0" smtClean="0"/>
              <a:t>Palpate nose for crepitus, deformity and subcutaneous air.</a:t>
            </a:r>
          </a:p>
          <a:p>
            <a:r>
              <a:rPr lang="en-US" dirty="0" smtClean="0"/>
              <a:t>Palpate the zygoma along its arch and its articulations with the maxilla, frontal and temporal bone. </a:t>
            </a:r>
          </a:p>
          <a:p>
            <a:endParaRPr lang="en-US" dirty="0" smtClean="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r>
              <a:rPr lang="en-US" smtClean="0"/>
              <a:t>6_Maxillofacial and Ocular Injuries</a:t>
            </a:r>
            <a:endParaRPr lang="en-US" dirty="0"/>
          </a:p>
        </p:txBody>
      </p:sp>
      <p:sp>
        <p:nvSpPr>
          <p:cNvPr id="6" name="Rectangle 7"/>
          <p:cNvSpPr>
            <a:spLocks noGrp="1" noChangeArrowheads="1"/>
          </p:cNvSpPr>
          <p:nvPr>
            <p:ph type="sldNum" sz="quarter" idx="5"/>
          </p:nvPr>
        </p:nvSpPr>
        <p:spPr>
          <a:xfrm>
            <a:off x="4145280" y="9121140"/>
            <a:ext cx="3169920" cy="480060"/>
          </a:xfrm>
          <a:prstGeom prst="rect">
            <a:avLst/>
          </a:prstGeom>
          <a:noFill/>
        </p:spPr>
        <p:txBody>
          <a:bodyPr/>
          <a:lstStyle/>
          <a:p>
            <a:fld id="{3A28AD43-0C93-4676-909B-0D7E51F67842}" type="slidenum">
              <a:rPr lang="en-US" smtClean="0"/>
              <a:pPr/>
              <a:t>36</a:t>
            </a:fld>
            <a:endParaRPr lang="en-US"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2"/>
          <p:cNvSpPr>
            <a:spLocks noGrp="1" noRot="1" noChangeAspect="1" noChangeArrowheads="1" noTextEdit="1"/>
          </p:cNvSpPr>
          <p:nvPr>
            <p:ph type="sldImg"/>
          </p:nvPr>
        </p:nvSpPr>
        <p:spPr>
          <a:solidFill>
            <a:srgbClr val="FFFFFF"/>
          </a:solidFill>
          <a:ln/>
        </p:spPr>
      </p:sp>
      <p:sp>
        <p:nvSpPr>
          <p:cNvPr id="104452" name="Rectangle 3"/>
          <p:cNvSpPr>
            <a:spLocks noGrp="1" noChangeArrowheads="1"/>
          </p:cNvSpPr>
          <p:nvPr>
            <p:ph type="body" idx="1"/>
          </p:nvPr>
        </p:nvSpPr>
        <p:spPr>
          <a:solidFill>
            <a:srgbClr val="FFFFFF"/>
          </a:solidFill>
          <a:ln>
            <a:noFill/>
          </a:ln>
        </p:spPr>
        <p:txBody>
          <a:bodyPr/>
          <a:lstStyle/>
          <a:p>
            <a:r>
              <a:rPr lang="en-US" dirty="0" smtClean="0"/>
              <a:t>Open pts mouth and grasp the maxilla arch, place the other hand on the forehead. Push back and forth, up and down and check for movement. Inspect the teeth for malocclusions, bleeding and step-off.</a:t>
            </a:r>
          </a:p>
          <a:p>
            <a:r>
              <a:rPr lang="en-US" dirty="0" smtClean="0"/>
              <a:t>If teeth are missing, account for to be sure they have not been aspirated.</a:t>
            </a:r>
          </a:p>
          <a:p>
            <a:r>
              <a:rPr lang="en-US" dirty="0" smtClean="0"/>
              <a:t>Intraoral exam: Manipulate each tooth, check for lacerations, stress the mandible, tongue blade test. (Bite down on the tongue blade, Twist the blade to try to break it. Patients with broken jaw will reflexively open their mouth.) 95% sensitive and 65% specific. </a:t>
            </a:r>
          </a:p>
          <a:p>
            <a:r>
              <a:rPr lang="en-US" dirty="0" smtClean="0"/>
              <a:t>Palpate the mandible for tenderness, swelling and step-off. </a:t>
            </a:r>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r>
              <a:rPr lang="en-US" smtClean="0"/>
              <a:t>6_Maxillofacial and Ocular Injuries</a:t>
            </a:r>
            <a:endParaRPr lang="en-US" dirty="0"/>
          </a:p>
        </p:txBody>
      </p:sp>
      <p:sp>
        <p:nvSpPr>
          <p:cNvPr id="6" name="Rectangle 7"/>
          <p:cNvSpPr>
            <a:spLocks noGrp="1" noChangeArrowheads="1"/>
          </p:cNvSpPr>
          <p:nvPr>
            <p:ph type="sldNum" sz="quarter" idx="5"/>
          </p:nvPr>
        </p:nvSpPr>
        <p:spPr>
          <a:xfrm>
            <a:off x="4145280" y="9121140"/>
            <a:ext cx="3169920" cy="480060"/>
          </a:xfrm>
          <a:prstGeom prst="rect">
            <a:avLst/>
          </a:prstGeom>
          <a:noFill/>
        </p:spPr>
        <p:txBody>
          <a:bodyPr/>
          <a:lstStyle/>
          <a:p>
            <a:fld id="{3A28AD43-0C93-4676-909B-0D7E51F67842}" type="slidenum">
              <a:rPr lang="en-US" smtClean="0"/>
              <a:pPr/>
              <a:t>37</a:t>
            </a:fld>
            <a:endParaRPr lang="en-US"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Rectangle 2"/>
          <p:cNvSpPr>
            <a:spLocks noGrp="1" noRot="1" noChangeAspect="1" noChangeArrowheads="1" noTextEdit="1"/>
          </p:cNvSpPr>
          <p:nvPr>
            <p:ph type="sldImg"/>
          </p:nvPr>
        </p:nvSpPr>
        <p:spPr>
          <a:solidFill>
            <a:srgbClr val="FFFFFF"/>
          </a:solidFill>
          <a:ln/>
        </p:spPr>
      </p:sp>
      <p:sp>
        <p:nvSpPr>
          <p:cNvPr id="105476" name="Rectangle 3"/>
          <p:cNvSpPr>
            <a:spLocks noGrp="1" noChangeArrowheads="1"/>
          </p:cNvSpPr>
          <p:nvPr>
            <p:ph type="body" idx="1"/>
          </p:nvPr>
        </p:nvSpPr>
        <p:spPr>
          <a:solidFill>
            <a:srgbClr val="FFFFFF"/>
          </a:solidFill>
          <a:ln>
            <a:noFill/>
          </a:ln>
        </p:spPr>
        <p:txBody>
          <a:bodyPr/>
          <a:lstStyle/>
          <a:p>
            <a:r>
              <a:rPr lang="en-US" dirty="0" smtClean="0"/>
              <a:t>   Check visual acuity. Snell chart, finger counting or presence or absence of light perception.</a:t>
            </a:r>
          </a:p>
          <a:p>
            <a:r>
              <a:rPr lang="en-US" dirty="0" smtClean="0"/>
              <a:t>   Check pupils for roundness and reactivity. Tear drop pupil – ruptured or penetrated globe injury. Examine for exopthalmos or enopthalmos </a:t>
            </a:r>
          </a:p>
          <a:p>
            <a:r>
              <a:rPr lang="en-US" dirty="0" smtClean="0"/>
              <a:t>   Examine the lids for lacerations. Check for injuries to the medial 3</a:t>
            </a:r>
            <a:r>
              <a:rPr lang="en-US" baseline="30000" dirty="0" smtClean="0"/>
              <a:t>rd</a:t>
            </a:r>
            <a:r>
              <a:rPr lang="en-US" dirty="0" smtClean="0"/>
              <a:t> of the eyelids for damage to the lacrimal apparatus. Check for disruption of the levator palpebral muscles.</a:t>
            </a:r>
          </a:p>
          <a:p>
            <a:r>
              <a:rPr lang="en-US" dirty="0" smtClean="0"/>
              <a:t>   Test extra ocular muscles. Testing for restriction. Restriction of upward gaze can be seen with zygomatic or infra orbital wall fx’s.</a:t>
            </a:r>
          </a:p>
          <a:p>
            <a:r>
              <a:rPr lang="en-US" dirty="0" smtClean="0"/>
              <a:t>   Palpate around the entire orbits. Tenderness, subcutaneous air and deformity. Palpate the medial orbit area to r/o naso ethmoidal orbital fx. (place a Q tip inside the nose to the medial canthus, place your finger outside the medial canthus. If the bone moves NEO fx.) </a:t>
            </a:r>
          </a:p>
          <a:p>
            <a:endParaRPr lang="en-US" dirty="0" smtClean="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r>
              <a:rPr lang="en-US" smtClean="0"/>
              <a:t>6_Maxillofacial and Ocular Injuries</a:t>
            </a:r>
            <a:endParaRPr lang="en-US" dirty="0"/>
          </a:p>
        </p:txBody>
      </p:sp>
      <p:sp>
        <p:nvSpPr>
          <p:cNvPr id="6" name="Rectangle 7"/>
          <p:cNvSpPr>
            <a:spLocks noGrp="1" noChangeArrowheads="1"/>
          </p:cNvSpPr>
          <p:nvPr>
            <p:ph type="sldNum" sz="quarter" idx="5"/>
          </p:nvPr>
        </p:nvSpPr>
        <p:spPr>
          <a:xfrm>
            <a:off x="4145280" y="9121140"/>
            <a:ext cx="3169920" cy="480060"/>
          </a:xfrm>
          <a:prstGeom prst="rect">
            <a:avLst/>
          </a:prstGeom>
          <a:noFill/>
        </p:spPr>
        <p:txBody>
          <a:bodyPr/>
          <a:lstStyle/>
          <a:p>
            <a:fld id="{3A28AD43-0C93-4676-909B-0D7E51F67842}" type="slidenum">
              <a:rPr lang="en-US" smtClean="0"/>
              <a:pPr/>
              <a:t>38</a:t>
            </a:fld>
            <a:endParaRPr lang="en-US"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Rectangle 2"/>
          <p:cNvSpPr>
            <a:spLocks noGrp="1" noRot="1" noChangeAspect="1" noChangeArrowheads="1" noTextEdit="1"/>
          </p:cNvSpPr>
          <p:nvPr>
            <p:ph type="sldImg"/>
          </p:nvPr>
        </p:nvSpPr>
        <p:spPr>
          <a:solidFill>
            <a:srgbClr val="FFFFFF"/>
          </a:solidFill>
          <a:ln/>
        </p:spPr>
      </p:sp>
      <p:sp>
        <p:nvSpPr>
          <p:cNvPr id="106500" name="Rectangle 3"/>
          <p:cNvSpPr>
            <a:spLocks noGrp="1" noChangeArrowheads="1"/>
          </p:cNvSpPr>
          <p:nvPr>
            <p:ph type="body" idx="1"/>
          </p:nvPr>
        </p:nvSpPr>
        <p:spPr>
          <a:solidFill>
            <a:srgbClr val="FFFFFF"/>
          </a:solidFill>
          <a:ln>
            <a:noFill/>
          </a:ln>
        </p:spPr>
        <p:txBody>
          <a:bodyPr/>
          <a:lstStyle/>
          <a:p>
            <a:r>
              <a:rPr lang="en-US" dirty="0" smtClean="0"/>
              <a:t>   Examine the cornea for abrasions and lacerations. Fluorescein if needed.</a:t>
            </a:r>
          </a:p>
          <a:p>
            <a:r>
              <a:rPr lang="en-US" dirty="0" smtClean="0"/>
              <a:t>   Examine the anterior chamber for blood or hyphema. When the patient is stable try to do a slit lamp examination.</a:t>
            </a:r>
          </a:p>
          <a:p>
            <a:r>
              <a:rPr lang="en-US" dirty="0" smtClean="0"/>
              <a:t>   Perform fundoscopic exam and examine the posterior chamber and the retina. Looking for retinal detachment.</a:t>
            </a:r>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r>
              <a:rPr lang="en-US" smtClean="0"/>
              <a:t>6_Maxillofacial and Ocular Injuries</a:t>
            </a:r>
            <a:endParaRPr lang="en-US" dirty="0"/>
          </a:p>
        </p:txBody>
      </p:sp>
      <p:sp>
        <p:nvSpPr>
          <p:cNvPr id="6" name="Rectangle 7"/>
          <p:cNvSpPr>
            <a:spLocks noGrp="1" noChangeArrowheads="1"/>
          </p:cNvSpPr>
          <p:nvPr>
            <p:ph type="sldNum" sz="quarter" idx="5"/>
          </p:nvPr>
        </p:nvSpPr>
        <p:spPr>
          <a:xfrm>
            <a:off x="4145280" y="9121140"/>
            <a:ext cx="3169920" cy="480060"/>
          </a:xfrm>
          <a:prstGeom prst="rect">
            <a:avLst/>
          </a:prstGeom>
          <a:noFill/>
        </p:spPr>
        <p:txBody>
          <a:bodyPr/>
          <a:lstStyle/>
          <a:p>
            <a:fld id="{3A28AD43-0C93-4676-909B-0D7E51F67842}" type="slidenum">
              <a:rPr lang="en-US" smtClean="0"/>
              <a:pPr/>
              <a:t>39</a:t>
            </a:fld>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4" name="Rectangle 7"/>
          <p:cNvSpPr>
            <a:spLocks noGrp="1" noChangeArrowheads="1"/>
          </p:cNvSpPr>
          <p:nvPr>
            <p:ph type="sldNum" sz="quarter" idx="5"/>
          </p:nvPr>
        </p:nvSpPr>
        <p:spPr>
          <a:xfrm>
            <a:off x="4145280" y="9121140"/>
            <a:ext cx="3169920" cy="480060"/>
          </a:xfrm>
          <a:prstGeom prst="rect">
            <a:avLst/>
          </a:prstGeom>
          <a:noFill/>
        </p:spPr>
        <p:txBody>
          <a:bodyPr/>
          <a:lstStyle/>
          <a:p>
            <a:fld id="{C657414C-6DE2-48B0-A35A-727D10195E0C}" type="slidenum">
              <a:rPr lang="en-US" smtClean="0"/>
              <a:pPr/>
              <a:t>4</a:t>
            </a:fld>
            <a:endParaRPr lang="en-US" dirty="0" smtClean="0"/>
          </a:p>
        </p:txBody>
      </p:sp>
      <p:sp>
        <p:nvSpPr>
          <p:cNvPr id="76805" name="Rectangle 2"/>
          <p:cNvSpPr>
            <a:spLocks noGrp="1" noRot="1" noChangeAspect="1" noChangeArrowheads="1" noTextEdit="1"/>
          </p:cNvSpPr>
          <p:nvPr>
            <p:ph type="sldImg"/>
          </p:nvPr>
        </p:nvSpPr>
        <p:spPr>
          <a:ln/>
        </p:spPr>
      </p:sp>
      <p:sp>
        <p:nvSpPr>
          <p:cNvPr id="76806" name="Rectangle 3"/>
          <p:cNvSpPr>
            <a:spLocks noGrp="1" noChangeArrowheads="1"/>
          </p:cNvSpPr>
          <p:nvPr>
            <p:ph type="body" idx="1"/>
          </p:nvPr>
        </p:nvSpPr>
        <p:spPr>
          <a:noFill/>
          <a:ln/>
        </p:spPr>
        <p:txBody>
          <a:bodyPr/>
          <a:lstStyle/>
          <a:p>
            <a:pPr>
              <a:lnSpc>
                <a:spcPct val="90000"/>
              </a:lnSpc>
            </a:pPr>
            <a:r>
              <a:rPr lang="en-US" dirty="0" smtClean="0"/>
              <a:t>Magnitude of maxillofacial injury is directly proportionate to the velocity at impact when the face makes contact with an object.</a:t>
            </a:r>
          </a:p>
          <a:p>
            <a:pPr>
              <a:lnSpc>
                <a:spcPct val="90000"/>
              </a:lnSpc>
            </a:pPr>
            <a:r>
              <a:rPr lang="en-US" dirty="0" smtClean="0"/>
              <a:t> Low velocity</a:t>
            </a:r>
          </a:p>
          <a:p>
            <a:pPr lvl="1">
              <a:lnSpc>
                <a:spcPct val="90000"/>
              </a:lnSpc>
            </a:pPr>
            <a:r>
              <a:rPr lang="en-US" dirty="0" smtClean="0"/>
              <a:t>Soft tissue</a:t>
            </a:r>
          </a:p>
          <a:p>
            <a:pPr lvl="1">
              <a:lnSpc>
                <a:spcPct val="90000"/>
              </a:lnSpc>
            </a:pPr>
            <a:r>
              <a:rPr lang="en-US" dirty="0" smtClean="0"/>
              <a:t>Contusions, abrasions, lacerations</a:t>
            </a:r>
          </a:p>
          <a:p>
            <a:pPr lvl="2">
              <a:lnSpc>
                <a:spcPct val="90000"/>
              </a:lnSpc>
            </a:pPr>
            <a:endParaRPr lang="en-US" sz="1500" dirty="0"/>
          </a:p>
          <a:p>
            <a:pPr>
              <a:lnSpc>
                <a:spcPct val="90000"/>
              </a:lnSpc>
            </a:pPr>
            <a:r>
              <a:rPr lang="en-US" dirty="0" smtClean="0"/>
              <a:t>High velocity</a:t>
            </a:r>
          </a:p>
          <a:p>
            <a:pPr lvl="1">
              <a:lnSpc>
                <a:spcPct val="90000"/>
              </a:lnSpc>
            </a:pPr>
            <a:r>
              <a:rPr lang="en-US" dirty="0" smtClean="0"/>
              <a:t>Extensive soft tissue</a:t>
            </a:r>
          </a:p>
          <a:p>
            <a:pPr lvl="1">
              <a:lnSpc>
                <a:spcPct val="90000"/>
              </a:lnSpc>
            </a:pPr>
            <a:r>
              <a:rPr lang="en-US" dirty="0" smtClean="0"/>
              <a:t>Bony disruption of facial structures</a:t>
            </a:r>
          </a:p>
          <a:p>
            <a:pPr lvl="1">
              <a:lnSpc>
                <a:spcPct val="90000"/>
              </a:lnSpc>
            </a:pPr>
            <a:r>
              <a:rPr lang="en-US" dirty="0" smtClean="0"/>
              <a:t>Common predictable fault lines</a:t>
            </a:r>
          </a:p>
          <a:p>
            <a:endParaRPr lang="en-US" dirty="0" smtClean="0"/>
          </a:p>
          <a:p>
            <a:endParaRPr lang="en-US" dirty="0" smtClean="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r>
              <a:rPr lang="en-US" smtClean="0"/>
              <a:t>6_Maxillofacial and Ocular Injuries</a:t>
            </a:r>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1" defTabSz="966612">
              <a:defRPr/>
            </a:pPr>
            <a:r>
              <a:rPr lang="en-US" dirty="0" smtClean="0"/>
              <a:t>May not be helpful in obtunded patients</a:t>
            </a:r>
          </a:p>
          <a:p>
            <a:endParaRPr lang="en-US" dirty="0"/>
          </a:p>
        </p:txBody>
      </p:sp>
      <p:sp>
        <p:nvSpPr>
          <p:cNvPr id="4" name="Footer Placeholder 3"/>
          <p:cNvSpPr>
            <a:spLocks noGrp="1"/>
          </p:cNvSpPr>
          <p:nvPr>
            <p:ph type="ftr" sz="quarter" idx="10"/>
          </p:nvPr>
        </p:nvSpPr>
        <p:spPr/>
        <p:txBody>
          <a:bodyPr/>
          <a:lstStyle/>
          <a:p>
            <a:r>
              <a:rPr lang="en-US" smtClean="0"/>
              <a:t>STN E-Library 2012</a:t>
            </a:r>
            <a:endParaRPr lang="en-US" dirty="0"/>
          </a:p>
        </p:txBody>
      </p:sp>
      <p:sp>
        <p:nvSpPr>
          <p:cNvPr id="5" name="Header Placeholder 4"/>
          <p:cNvSpPr>
            <a:spLocks noGrp="1"/>
          </p:cNvSpPr>
          <p:nvPr>
            <p:ph type="hdr" sz="quarter" idx="11"/>
          </p:nvPr>
        </p:nvSpPr>
        <p:spPr/>
        <p:txBody>
          <a:bodyPr/>
          <a:lstStyle/>
          <a:p>
            <a:r>
              <a:rPr lang="en-US" smtClean="0"/>
              <a:t>6_Maxillofacial and Ocular Injuries</a:t>
            </a:r>
            <a:endParaRPr lang="en-US" dirty="0"/>
          </a:p>
        </p:txBody>
      </p:sp>
      <p:sp>
        <p:nvSpPr>
          <p:cNvPr id="6" name="Rectangle 7"/>
          <p:cNvSpPr>
            <a:spLocks noGrp="1" noChangeArrowheads="1"/>
          </p:cNvSpPr>
          <p:nvPr>
            <p:ph type="sldNum" sz="quarter" idx="5"/>
          </p:nvPr>
        </p:nvSpPr>
        <p:spPr>
          <a:xfrm>
            <a:off x="4145280" y="9121140"/>
            <a:ext cx="3169920" cy="480060"/>
          </a:xfrm>
          <a:prstGeom prst="rect">
            <a:avLst/>
          </a:prstGeom>
          <a:noFill/>
        </p:spPr>
        <p:txBody>
          <a:bodyPr/>
          <a:lstStyle/>
          <a:p>
            <a:fld id="{3A28AD43-0C93-4676-909B-0D7E51F67842}" type="slidenum">
              <a:rPr lang="en-US" smtClean="0"/>
              <a:pPr/>
              <a:t>40</a:t>
            </a:fld>
            <a:endParaRPr lang="en-US" dirty="0"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5" name="Rectangle 2"/>
          <p:cNvSpPr>
            <a:spLocks noGrp="1" noRot="1" noChangeAspect="1" noChangeArrowheads="1" noTextEdit="1"/>
          </p:cNvSpPr>
          <p:nvPr>
            <p:ph type="sldImg"/>
          </p:nvPr>
        </p:nvSpPr>
        <p:spPr>
          <a:solidFill>
            <a:srgbClr val="FFFFFF"/>
          </a:solidFill>
          <a:ln/>
        </p:spPr>
      </p:sp>
      <p:sp>
        <p:nvSpPr>
          <p:cNvPr id="107526" name="Rectangle 3"/>
          <p:cNvSpPr>
            <a:spLocks noGrp="1" noChangeArrowheads="1"/>
          </p:cNvSpPr>
          <p:nvPr>
            <p:ph type="body" idx="1"/>
          </p:nvPr>
        </p:nvSpPr>
        <p:spPr>
          <a:xfrm>
            <a:off x="487680" y="4480560"/>
            <a:ext cx="6421120" cy="4400550"/>
          </a:xfrm>
          <a:solidFill>
            <a:srgbClr val="FFFFFF"/>
          </a:solidFill>
          <a:ln>
            <a:noFill/>
          </a:ln>
        </p:spPr>
        <p:txBody>
          <a:bodyPr/>
          <a:lstStyle/>
          <a:p>
            <a:r>
              <a:rPr lang="en-US" dirty="0" smtClean="0"/>
              <a:t>Airway is easily obstructed from edema, secretions, blood, vomitus, avulsed teeth.</a:t>
            </a:r>
          </a:p>
          <a:p>
            <a:r>
              <a:rPr lang="en-US" dirty="0" smtClean="0"/>
              <a:t>Tongue may obstruct the airway with mandible fractures and loss of bony support.</a:t>
            </a:r>
          </a:p>
          <a:p>
            <a:r>
              <a:rPr lang="en-US" dirty="0" smtClean="0"/>
              <a:t>Oral intubation is preferred particularly in mid face fractures.</a:t>
            </a:r>
            <a:r>
              <a:rPr lang="en-US" dirty="0" smtClean="0">
                <a:solidFill>
                  <a:srgbClr val="FF0000"/>
                </a:solidFill>
              </a:rPr>
              <a:t> </a:t>
            </a:r>
            <a:endParaRPr lang="en-US" u="sng" dirty="0" smtClean="0">
              <a:solidFill>
                <a:srgbClr val="FF0000"/>
              </a:solidFill>
            </a:endParaRPr>
          </a:p>
          <a:p>
            <a:r>
              <a:rPr lang="en-US" dirty="0" smtClean="0"/>
              <a:t>Cribriform plate fractures are frequently associated with LeFort III fractures.  </a:t>
            </a:r>
          </a:p>
          <a:p>
            <a:r>
              <a:rPr lang="en-US" dirty="0" smtClean="0"/>
              <a:t>Avoid inserting ETT, NP airways or gastric tubes into the nares.</a:t>
            </a:r>
          </a:p>
          <a:p>
            <a:r>
              <a:rPr lang="en-US" dirty="0" smtClean="0"/>
              <a:t>Surgical airways may be necessary in patients with massive facial injuries and distortion of landmarks.</a:t>
            </a:r>
          </a:p>
          <a:p>
            <a:r>
              <a:rPr lang="en-US" b="1" dirty="0" smtClean="0"/>
              <a:t>Prevent Aspiration</a:t>
            </a:r>
          </a:p>
          <a:p>
            <a:r>
              <a:rPr lang="en-US" dirty="0" smtClean="0"/>
              <a:t>Frequent suctioning of the mouth and oropharynx and endotracheal suctioning.</a:t>
            </a:r>
          </a:p>
          <a:p>
            <a:r>
              <a:rPr lang="en-US" dirty="0" smtClean="0"/>
              <a:t>Gastric decompression via orogastric tube.</a:t>
            </a:r>
          </a:p>
          <a:p>
            <a:r>
              <a:rPr lang="en-US" b="1" dirty="0" smtClean="0"/>
              <a:t>Ensure Adequate Ventilation </a:t>
            </a:r>
          </a:p>
          <a:p>
            <a:r>
              <a:rPr lang="en-US" dirty="0" smtClean="0"/>
              <a:t>Supplemental  humidified oxygen.	</a:t>
            </a:r>
          </a:p>
          <a:p>
            <a:r>
              <a:rPr lang="en-US" dirty="0" smtClean="0"/>
              <a:t>Assess spontaneous respiratory effort—what other associated injuries will compromise ventilation.</a:t>
            </a:r>
          </a:p>
          <a:p>
            <a:r>
              <a:rPr lang="en-US" dirty="0" smtClean="0"/>
              <a:t>Bag-valve mask ventilation or mechanical ventilation – </a:t>
            </a:r>
            <a:r>
              <a:rPr lang="en-US" u="sng" dirty="0" smtClean="0"/>
              <a:t>may be difficult.</a:t>
            </a:r>
            <a:endParaRPr lang="en-US" dirty="0" smtClean="0"/>
          </a:p>
          <a:p>
            <a:r>
              <a:rPr lang="en-US" dirty="0" smtClean="0"/>
              <a:t>Assess for concomitant injuries that compromise oxygenation and ventilation.</a:t>
            </a:r>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r>
              <a:rPr lang="en-US" smtClean="0"/>
              <a:t>6_Maxillofacial and Ocular Injuries</a:t>
            </a:r>
            <a:endParaRPr lang="en-US" dirty="0"/>
          </a:p>
        </p:txBody>
      </p:sp>
      <p:sp>
        <p:nvSpPr>
          <p:cNvPr id="6" name="Rectangle 7"/>
          <p:cNvSpPr>
            <a:spLocks noGrp="1" noChangeArrowheads="1"/>
          </p:cNvSpPr>
          <p:nvPr>
            <p:ph type="sldNum" sz="quarter" idx="5"/>
          </p:nvPr>
        </p:nvSpPr>
        <p:spPr>
          <a:xfrm>
            <a:off x="4145280" y="9121140"/>
            <a:ext cx="3169920" cy="480060"/>
          </a:xfrm>
          <a:prstGeom prst="rect">
            <a:avLst/>
          </a:prstGeom>
          <a:noFill/>
        </p:spPr>
        <p:txBody>
          <a:bodyPr/>
          <a:lstStyle/>
          <a:p>
            <a:fld id="{3A28AD43-0C93-4676-909B-0D7E51F67842}" type="slidenum">
              <a:rPr lang="en-US" smtClean="0"/>
              <a:pPr/>
              <a:t>41</a:t>
            </a:fld>
            <a:endParaRPr lang="en-US" dirty="0"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1" name="Rectangle 2"/>
          <p:cNvSpPr>
            <a:spLocks noGrp="1" noRot="1" noChangeAspect="1" noChangeArrowheads="1" noTextEdit="1"/>
          </p:cNvSpPr>
          <p:nvPr>
            <p:ph type="sldImg"/>
          </p:nvPr>
        </p:nvSpPr>
        <p:spPr>
          <a:solidFill>
            <a:srgbClr val="FFFFFF"/>
          </a:solidFill>
          <a:ln/>
        </p:spPr>
      </p:sp>
      <p:sp>
        <p:nvSpPr>
          <p:cNvPr id="111622" name="Rectangle 3"/>
          <p:cNvSpPr>
            <a:spLocks noGrp="1" noChangeArrowheads="1"/>
          </p:cNvSpPr>
          <p:nvPr>
            <p:ph type="body" idx="1"/>
          </p:nvPr>
        </p:nvSpPr>
        <p:spPr>
          <a:xfrm>
            <a:off x="487680" y="4480560"/>
            <a:ext cx="6421120" cy="4400550"/>
          </a:xfrm>
          <a:solidFill>
            <a:srgbClr val="FFFFFF"/>
          </a:solidFill>
          <a:ln>
            <a:noFill/>
          </a:ln>
        </p:spPr>
        <p:txBody>
          <a:bodyPr/>
          <a:lstStyle/>
          <a:p>
            <a:r>
              <a:rPr lang="en-US" dirty="0" smtClean="0"/>
              <a:t>Many of these patients will require prolonged endotracheal intubation or tracheostomy due to facial and airway edema, need for multiple trips to the operating room for repeat debridement and phased fixation/reconstruction.  </a:t>
            </a:r>
          </a:p>
          <a:p>
            <a:r>
              <a:rPr lang="en-US" dirty="0" smtClean="0"/>
              <a:t>Patients may also have other injuries that necessitate the need for prolonged airway protection or mechanical ventilation.</a:t>
            </a:r>
          </a:p>
          <a:p>
            <a:endParaRPr lang="en-US" dirty="0" smtClean="0"/>
          </a:p>
          <a:p>
            <a:r>
              <a:rPr lang="en-US" dirty="0" smtClean="0"/>
              <a:t>Once the spine is cleared and there are no other contraindications, keeping the HOB elevated helps to reduce facial swelling.</a:t>
            </a:r>
          </a:p>
          <a:p>
            <a:r>
              <a:rPr lang="en-US" dirty="0" smtClean="0"/>
              <a:t>Intubated and mechanically ventilated patients will require chest physiotherapy.</a:t>
            </a:r>
          </a:p>
          <a:p>
            <a:r>
              <a:rPr lang="en-US" dirty="0" smtClean="0"/>
              <a:t>Non-intubated patients should be encouraged to use an incentive spirometer at frequent intervals. </a:t>
            </a:r>
          </a:p>
          <a:p>
            <a:r>
              <a:rPr lang="en-US" dirty="0" smtClean="0"/>
              <a:t>Suctioning the mouth and oropharynx and teaching the patient to suction the mouth minimizes the risk of aspiration.</a:t>
            </a:r>
          </a:p>
          <a:p>
            <a:endParaRPr lang="en-US" dirty="0" smtClean="0"/>
          </a:p>
          <a:p>
            <a:endParaRPr lang="en-US" dirty="0" smtClean="0"/>
          </a:p>
          <a:p>
            <a:endParaRPr lang="en-US" dirty="0" smtClean="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r>
              <a:rPr lang="en-US" smtClean="0"/>
              <a:t>6_Maxillofacial and Ocular Injuries</a:t>
            </a:r>
            <a:endParaRPr lang="en-US" dirty="0"/>
          </a:p>
        </p:txBody>
      </p:sp>
      <p:sp>
        <p:nvSpPr>
          <p:cNvPr id="6" name="Rectangle 7"/>
          <p:cNvSpPr>
            <a:spLocks noGrp="1" noChangeArrowheads="1"/>
          </p:cNvSpPr>
          <p:nvPr>
            <p:ph type="sldNum" sz="quarter" idx="5"/>
          </p:nvPr>
        </p:nvSpPr>
        <p:spPr>
          <a:xfrm>
            <a:off x="4145280" y="9121140"/>
            <a:ext cx="3169920" cy="480060"/>
          </a:xfrm>
          <a:prstGeom prst="rect">
            <a:avLst/>
          </a:prstGeom>
          <a:noFill/>
        </p:spPr>
        <p:txBody>
          <a:bodyPr/>
          <a:lstStyle/>
          <a:p>
            <a:fld id="{3A28AD43-0C93-4676-909B-0D7E51F67842}" type="slidenum">
              <a:rPr lang="en-US" smtClean="0"/>
              <a:pPr/>
              <a:t>42</a:t>
            </a:fld>
            <a:endParaRPr lang="en-US" dirty="0"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9" name="Rectangle 2"/>
          <p:cNvSpPr>
            <a:spLocks noGrp="1" noRot="1" noChangeAspect="1" noChangeArrowheads="1" noTextEdit="1"/>
          </p:cNvSpPr>
          <p:nvPr>
            <p:ph type="sldImg"/>
          </p:nvPr>
        </p:nvSpPr>
        <p:spPr>
          <a:solidFill>
            <a:srgbClr val="FFFFFF"/>
          </a:solidFill>
          <a:ln/>
        </p:spPr>
      </p:sp>
      <p:sp>
        <p:nvSpPr>
          <p:cNvPr id="108550" name="Rectangle 3"/>
          <p:cNvSpPr>
            <a:spLocks noGrp="1" noChangeArrowheads="1"/>
          </p:cNvSpPr>
          <p:nvPr>
            <p:ph type="body" idx="1"/>
          </p:nvPr>
        </p:nvSpPr>
        <p:spPr>
          <a:xfrm>
            <a:off x="487680" y="4480560"/>
            <a:ext cx="6421120" cy="4400550"/>
          </a:xfrm>
          <a:solidFill>
            <a:srgbClr val="FFFFFF"/>
          </a:solidFill>
          <a:ln>
            <a:noFill/>
          </a:ln>
        </p:spPr>
        <p:txBody>
          <a:bodyPr/>
          <a:lstStyle/>
          <a:p>
            <a:r>
              <a:rPr lang="en-US" dirty="0" smtClean="0"/>
              <a:t>This is a 45 year old male struck by a car with significant avulsion injury of the right side of his face.</a:t>
            </a:r>
          </a:p>
          <a:p>
            <a:r>
              <a:rPr lang="en-US" dirty="0" smtClean="0"/>
              <a:t>He sustained a maxilla fracture and right orbit fracture but no mandible fracture.</a:t>
            </a:r>
          </a:p>
          <a:p>
            <a:r>
              <a:rPr lang="en-US" dirty="0" smtClean="0"/>
              <a:t>Prehospital providers were unable to intubate him in the field due to the facial trauma.  He was alert but combative on arrival to the ED and was quickly intubated by an anesthesiologist via RSI.</a:t>
            </a:r>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r>
              <a:rPr lang="en-US" smtClean="0"/>
              <a:t>6_Maxillofacial and Ocular Injuries</a:t>
            </a:r>
            <a:endParaRPr lang="en-US" dirty="0"/>
          </a:p>
        </p:txBody>
      </p:sp>
      <p:sp>
        <p:nvSpPr>
          <p:cNvPr id="6" name="Rectangle 7"/>
          <p:cNvSpPr>
            <a:spLocks noGrp="1" noChangeArrowheads="1"/>
          </p:cNvSpPr>
          <p:nvPr>
            <p:ph type="sldNum" sz="quarter" idx="5"/>
          </p:nvPr>
        </p:nvSpPr>
        <p:spPr>
          <a:xfrm>
            <a:off x="4145280" y="9121140"/>
            <a:ext cx="3169920" cy="480060"/>
          </a:xfrm>
          <a:prstGeom prst="rect">
            <a:avLst/>
          </a:prstGeom>
          <a:noFill/>
        </p:spPr>
        <p:txBody>
          <a:bodyPr/>
          <a:lstStyle/>
          <a:p>
            <a:fld id="{3A28AD43-0C93-4676-909B-0D7E51F67842}" type="slidenum">
              <a:rPr lang="en-US" smtClean="0"/>
              <a:pPr/>
              <a:t>43</a:t>
            </a:fld>
            <a:endParaRPr lang="en-US" dirty="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3" name="Rectangle 2"/>
          <p:cNvSpPr>
            <a:spLocks noGrp="1" noRot="1" noChangeAspect="1" noChangeArrowheads="1" noTextEdit="1"/>
          </p:cNvSpPr>
          <p:nvPr>
            <p:ph type="sldImg"/>
          </p:nvPr>
        </p:nvSpPr>
        <p:spPr>
          <a:xfrm>
            <a:off x="1257300" y="304800"/>
            <a:ext cx="4800600" cy="3600450"/>
          </a:xfrm>
          <a:solidFill>
            <a:srgbClr val="FFFFFF"/>
          </a:solidFill>
          <a:ln/>
        </p:spPr>
      </p:sp>
      <p:sp>
        <p:nvSpPr>
          <p:cNvPr id="109574" name="Rectangle 3"/>
          <p:cNvSpPr>
            <a:spLocks noGrp="1" noChangeArrowheads="1"/>
          </p:cNvSpPr>
          <p:nvPr>
            <p:ph type="body" idx="1"/>
          </p:nvPr>
        </p:nvSpPr>
        <p:spPr>
          <a:xfrm>
            <a:off x="487680" y="4064952"/>
            <a:ext cx="6421120" cy="5231448"/>
          </a:xfrm>
          <a:solidFill>
            <a:srgbClr val="FFFFFF"/>
          </a:solidFill>
          <a:ln/>
        </p:spPr>
        <p:txBody>
          <a:bodyPr/>
          <a:lstStyle/>
          <a:p>
            <a:pPr>
              <a:tabLst>
                <a:tab pos="239975" algn="l"/>
              </a:tabLst>
            </a:pPr>
            <a:r>
              <a:rPr lang="en-US" b="1" dirty="0"/>
              <a:t>Hemorrhage control</a:t>
            </a:r>
          </a:p>
          <a:p>
            <a:pPr>
              <a:tabLst>
                <a:tab pos="239975" algn="l"/>
              </a:tabLst>
            </a:pPr>
            <a:r>
              <a:rPr lang="en-US" dirty="0"/>
              <a:t>Direct pressure to bleeding vessels.</a:t>
            </a:r>
          </a:p>
          <a:p>
            <a:pPr>
              <a:tabLst>
                <a:tab pos="239975" algn="l"/>
              </a:tabLst>
            </a:pPr>
            <a:r>
              <a:rPr lang="en-US" dirty="0"/>
              <a:t>Pack the nares with 30cc balloon or petroleum gauze.</a:t>
            </a:r>
          </a:p>
          <a:p>
            <a:pPr>
              <a:tabLst>
                <a:tab pos="239975" algn="l"/>
              </a:tabLst>
            </a:pPr>
            <a:r>
              <a:rPr lang="en-US" dirty="0"/>
              <a:t>Fracture reduction may reduce bleeding.</a:t>
            </a:r>
          </a:p>
          <a:p>
            <a:pPr>
              <a:tabLst>
                <a:tab pos="239975" algn="l"/>
              </a:tabLst>
            </a:pPr>
            <a:r>
              <a:rPr lang="en-US" dirty="0"/>
              <a:t>Anticipate need for angiography and embolization when bleeding remains uncontrolled.</a:t>
            </a:r>
          </a:p>
          <a:p>
            <a:pPr>
              <a:tabLst>
                <a:tab pos="239975" algn="l"/>
              </a:tabLst>
            </a:pPr>
            <a:r>
              <a:rPr lang="en-US" b="1" dirty="0"/>
              <a:t>Restore intravascular volume</a:t>
            </a:r>
          </a:p>
          <a:p>
            <a:pPr>
              <a:tabLst>
                <a:tab pos="239975" algn="l"/>
              </a:tabLst>
            </a:pPr>
            <a:r>
              <a:rPr lang="en-US" dirty="0"/>
              <a:t>Volume replacement is achieved with administration of crystalloids and blood products as needed.</a:t>
            </a:r>
          </a:p>
          <a:p>
            <a:pPr>
              <a:tabLst>
                <a:tab pos="239975" algn="l"/>
              </a:tabLst>
            </a:pPr>
            <a:r>
              <a:rPr lang="en-US" dirty="0"/>
              <a:t>Serial monitoring of hemoglobin and hematocrit.</a:t>
            </a:r>
          </a:p>
          <a:p>
            <a:pPr>
              <a:tabLst>
                <a:tab pos="239975" algn="l"/>
              </a:tabLst>
            </a:pPr>
            <a:r>
              <a:rPr lang="en-US" dirty="0"/>
              <a:t>Blood loss may be from other sources in the multiply injured patient.</a:t>
            </a:r>
          </a:p>
          <a:p>
            <a:pPr>
              <a:tabLst>
                <a:tab pos="239975" algn="l"/>
              </a:tabLst>
            </a:pPr>
            <a:r>
              <a:rPr lang="en-US" dirty="0"/>
              <a:t>Continuous monitoring of Base Deficit, Lactate levels, blood pressure, heart rate, level of consciousness and urine output help guide resuscitation.</a:t>
            </a:r>
          </a:p>
          <a:p>
            <a:pPr>
              <a:tabLst>
                <a:tab pos="239975" algn="l"/>
              </a:tabLst>
            </a:pPr>
            <a:r>
              <a:rPr lang="en-US" b="1" dirty="0"/>
              <a:t>Ongoing neurologic status</a:t>
            </a:r>
          </a:p>
          <a:p>
            <a:pPr>
              <a:tabLst>
                <a:tab pos="239975" algn="l"/>
              </a:tabLst>
            </a:pPr>
            <a:r>
              <a:rPr lang="en-US" dirty="0"/>
              <a:t>Traumatic brain injury is a common associated injury. Serial assessment of level of consciousness, motor function, pupil reaction and cranial nerve function.</a:t>
            </a:r>
          </a:p>
          <a:p>
            <a:pPr>
              <a:tabLst>
                <a:tab pos="239975" algn="l"/>
              </a:tabLst>
            </a:pPr>
            <a:r>
              <a:rPr lang="en-US" dirty="0"/>
              <a:t>Interventions to minimize increases in intracranial pressure i.e. mannitol, maximize oxygenation, ensure adequate cerebral perfusion.</a:t>
            </a:r>
            <a:r>
              <a:rPr lang="en-US" b="1" dirty="0"/>
              <a:t> </a:t>
            </a:r>
          </a:p>
          <a:p>
            <a:pPr>
              <a:tabLst>
                <a:tab pos="239975" algn="l"/>
              </a:tabLst>
            </a:pPr>
            <a:r>
              <a:rPr lang="en-US" dirty="0"/>
              <a:t>Ongoing monitoring if intracranial pressure and cerebral perfusion pressure in the patient with a concomitant traumatic brain injury.</a:t>
            </a:r>
          </a:p>
          <a:p>
            <a:pPr>
              <a:tabLst>
                <a:tab pos="239975" algn="l"/>
              </a:tabLst>
            </a:pPr>
            <a:r>
              <a:rPr lang="en-US" dirty="0"/>
              <a:t>In patients who can cooperate with an exam but are unable to open eyes or speak, develop signals for yes and no (i.e. thumbs up for yes, thumbs down for no).</a:t>
            </a:r>
          </a:p>
          <a:p>
            <a:pPr>
              <a:tabLst>
                <a:tab pos="239975" algn="l"/>
              </a:tabLst>
            </a:pPr>
            <a:r>
              <a:rPr lang="en-US" dirty="0"/>
              <a:t>Watch for ECF leaks</a:t>
            </a:r>
            <a:r>
              <a:rPr lang="en-US" dirty="0" smtClean="0"/>
              <a:t>.</a:t>
            </a:r>
            <a:endParaRPr lang="en-US" b="1" dirty="0" smtClean="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r>
              <a:rPr lang="en-US" smtClean="0"/>
              <a:t>6_Maxillofacial and Ocular Injuries</a:t>
            </a:r>
            <a:endParaRPr lang="en-US" dirty="0"/>
          </a:p>
        </p:txBody>
      </p:sp>
      <p:sp>
        <p:nvSpPr>
          <p:cNvPr id="6" name="Rectangle 7"/>
          <p:cNvSpPr>
            <a:spLocks noGrp="1" noChangeArrowheads="1"/>
          </p:cNvSpPr>
          <p:nvPr>
            <p:ph type="sldNum" sz="quarter" idx="5"/>
          </p:nvPr>
        </p:nvSpPr>
        <p:spPr>
          <a:xfrm>
            <a:off x="4145280" y="9121140"/>
            <a:ext cx="3169920" cy="480060"/>
          </a:xfrm>
          <a:prstGeom prst="rect">
            <a:avLst/>
          </a:prstGeom>
          <a:noFill/>
        </p:spPr>
        <p:txBody>
          <a:bodyPr/>
          <a:lstStyle/>
          <a:p>
            <a:fld id="{3A28AD43-0C93-4676-909B-0D7E51F67842}" type="slidenum">
              <a:rPr lang="en-US" smtClean="0"/>
              <a:pPr/>
              <a:t>44</a:t>
            </a:fld>
            <a:endParaRPr lang="en-US" dirty="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7" name="Rectangle 2"/>
          <p:cNvSpPr>
            <a:spLocks noGrp="1" noRot="1" noChangeAspect="1" noChangeArrowheads="1" noTextEdit="1"/>
          </p:cNvSpPr>
          <p:nvPr>
            <p:ph type="sldImg"/>
          </p:nvPr>
        </p:nvSpPr>
        <p:spPr>
          <a:solidFill>
            <a:srgbClr val="FFFFFF"/>
          </a:solidFill>
          <a:ln/>
        </p:spPr>
      </p:sp>
      <p:sp>
        <p:nvSpPr>
          <p:cNvPr id="110598" name="Rectangle 3"/>
          <p:cNvSpPr>
            <a:spLocks noGrp="1" noChangeArrowheads="1"/>
          </p:cNvSpPr>
          <p:nvPr>
            <p:ph type="body" idx="1"/>
          </p:nvPr>
        </p:nvSpPr>
        <p:spPr>
          <a:xfrm>
            <a:off x="487680" y="4480560"/>
            <a:ext cx="6421120" cy="4815840"/>
          </a:xfrm>
          <a:noFill/>
          <a:ln>
            <a:noFill/>
          </a:ln>
        </p:spPr>
        <p:txBody>
          <a:bodyPr/>
          <a:lstStyle/>
          <a:p>
            <a:pPr>
              <a:tabLst>
                <a:tab pos="239975" algn="l"/>
              </a:tabLst>
            </a:pPr>
            <a:r>
              <a:rPr lang="en-US" b="1" dirty="0" smtClean="0"/>
              <a:t>Protect eyes from further injury</a:t>
            </a:r>
          </a:p>
          <a:p>
            <a:pPr>
              <a:tabLst>
                <a:tab pos="239975" algn="l"/>
              </a:tabLst>
            </a:pPr>
            <a:r>
              <a:rPr lang="en-US" dirty="0" smtClean="0"/>
              <a:t>Shield the eye from further injury as patients frequently have more life threatening injuries that take priority in management.</a:t>
            </a:r>
          </a:p>
          <a:p>
            <a:pPr>
              <a:tabLst>
                <a:tab pos="239975" algn="l"/>
              </a:tabLst>
            </a:pPr>
            <a:r>
              <a:rPr lang="en-US" dirty="0" smtClean="0"/>
              <a:t>Anticipate need for early/immediate ophthalmologic examination.</a:t>
            </a:r>
          </a:p>
          <a:p>
            <a:pPr>
              <a:tabLst>
                <a:tab pos="239975" algn="l"/>
              </a:tabLst>
            </a:pPr>
            <a:r>
              <a:rPr lang="en-US" dirty="0" smtClean="0"/>
              <a:t>Avoid manipulation of the orbit, eyelids or facial structures if there is suspicion of globe perforation.	</a:t>
            </a:r>
          </a:p>
          <a:p>
            <a:pPr>
              <a:tabLst>
                <a:tab pos="239975" algn="l"/>
              </a:tabLst>
            </a:pPr>
            <a:r>
              <a:rPr lang="en-US" b="1" dirty="0" smtClean="0"/>
              <a:t>Pain Management</a:t>
            </a:r>
          </a:p>
          <a:p>
            <a:pPr>
              <a:tabLst>
                <a:tab pos="239975" algn="l"/>
              </a:tabLst>
            </a:pPr>
            <a:r>
              <a:rPr lang="en-US" dirty="0" smtClean="0"/>
              <a:t>In the first 24 hours after injury and operative management, ice compress to the eyes and face may reduce swelling and pain.</a:t>
            </a:r>
          </a:p>
          <a:p>
            <a:pPr>
              <a:tabLst>
                <a:tab pos="239975" algn="l"/>
              </a:tabLst>
            </a:pPr>
            <a:r>
              <a:rPr lang="en-US" dirty="0" smtClean="0"/>
              <a:t>Intubated patients may require scheduled boluses of narcotic analgesics and benzodiazepines for sedation.</a:t>
            </a:r>
          </a:p>
          <a:p>
            <a:pPr>
              <a:tabLst>
                <a:tab pos="239975" algn="l"/>
              </a:tabLst>
            </a:pPr>
            <a:r>
              <a:rPr lang="en-US" dirty="0" smtClean="0"/>
              <a:t>Important to assess for signs of pain (hypertension, tachycardia, agitation) in the patient who is intubated and unable to speak or in patients with significant facial swelling who may be unable to see visual analog scales used for pain assessment. </a:t>
            </a:r>
          </a:p>
          <a:p>
            <a:pPr>
              <a:tabLst>
                <a:tab pos="239975" algn="l"/>
              </a:tabLst>
            </a:pPr>
            <a:r>
              <a:rPr lang="en-US" dirty="0" smtClean="0"/>
              <a:t>Liquid forms of analgesic agents may be given orally in the patient with intermaxillary fixation or with gastric tubes or small bore feeding tubes.</a:t>
            </a:r>
            <a:endParaRPr lang="en-US" b="1" dirty="0" smtClean="0"/>
          </a:p>
          <a:p>
            <a:pPr>
              <a:tabLst>
                <a:tab pos="239975" algn="l"/>
              </a:tabLst>
            </a:pPr>
            <a:r>
              <a:rPr lang="en-US" b="1" dirty="0" smtClean="0"/>
              <a:t>Physical Medicine and rehabilitation consults </a:t>
            </a:r>
            <a:r>
              <a:rPr lang="en-US" dirty="0" smtClean="0"/>
              <a:t>should be made early in the acute phase of care to assist  the patient who will require adaptations to ADL’s due to vision loss, abnormal speech mechanisms, and associated brain injuries.  Cognitive evaluations should be performed on any patient with a traumatic brain injury</a:t>
            </a:r>
            <a:r>
              <a:rPr lang="en-US" dirty="0" smtClean="0"/>
              <a:t>.</a:t>
            </a:r>
            <a:endParaRPr lang="en-US" b="1" dirty="0" smtClean="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r>
              <a:rPr lang="en-US" smtClean="0"/>
              <a:t>6_Maxillofacial and Ocular Injuries</a:t>
            </a:r>
            <a:endParaRPr lang="en-US" dirty="0"/>
          </a:p>
        </p:txBody>
      </p:sp>
      <p:sp>
        <p:nvSpPr>
          <p:cNvPr id="6" name="Rectangle 7"/>
          <p:cNvSpPr>
            <a:spLocks noGrp="1" noChangeArrowheads="1"/>
          </p:cNvSpPr>
          <p:nvPr>
            <p:ph type="sldNum" sz="quarter" idx="5"/>
          </p:nvPr>
        </p:nvSpPr>
        <p:spPr>
          <a:xfrm>
            <a:off x="4145280" y="9121140"/>
            <a:ext cx="3169920" cy="480060"/>
          </a:xfrm>
          <a:prstGeom prst="rect">
            <a:avLst/>
          </a:prstGeom>
          <a:noFill/>
        </p:spPr>
        <p:txBody>
          <a:bodyPr/>
          <a:lstStyle/>
          <a:p>
            <a:fld id="{3A28AD43-0C93-4676-909B-0D7E51F67842}" type="slidenum">
              <a:rPr lang="en-US" smtClean="0"/>
              <a:pPr/>
              <a:t>45</a:t>
            </a:fld>
            <a:endParaRPr lang="en-US" dirty="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5" name="Rectangle 2"/>
          <p:cNvSpPr>
            <a:spLocks noGrp="1" noRot="1" noChangeAspect="1" noChangeArrowheads="1" noTextEdit="1"/>
          </p:cNvSpPr>
          <p:nvPr>
            <p:ph type="sldImg"/>
          </p:nvPr>
        </p:nvSpPr>
        <p:spPr>
          <a:solidFill>
            <a:srgbClr val="FFFFFF"/>
          </a:solidFill>
          <a:ln/>
        </p:spPr>
      </p:sp>
      <p:sp>
        <p:nvSpPr>
          <p:cNvPr id="112646" name="Rectangle 3"/>
          <p:cNvSpPr>
            <a:spLocks noGrp="1" noChangeArrowheads="1"/>
          </p:cNvSpPr>
          <p:nvPr>
            <p:ph type="body" idx="1"/>
          </p:nvPr>
        </p:nvSpPr>
        <p:spPr>
          <a:xfrm>
            <a:off x="487680" y="4480560"/>
            <a:ext cx="6421120" cy="4400550"/>
          </a:xfrm>
          <a:solidFill>
            <a:srgbClr val="FFFFFF"/>
          </a:solidFill>
          <a:ln>
            <a:noFill/>
          </a:ln>
        </p:spPr>
        <p:txBody>
          <a:bodyPr/>
          <a:lstStyle/>
          <a:p>
            <a:r>
              <a:rPr lang="en-US" dirty="0" smtClean="0"/>
              <a:t>This is  the 45 year old male struck by a car with the facial avulsion after closure of the soft tissue injury.</a:t>
            </a:r>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r>
              <a:rPr lang="en-US" smtClean="0"/>
              <a:t>6_Maxillofacial and Ocular Injuries</a:t>
            </a:r>
            <a:endParaRPr lang="en-US" dirty="0"/>
          </a:p>
        </p:txBody>
      </p:sp>
      <p:sp>
        <p:nvSpPr>
          <p:cNvPr id="6" name="Rectangle 7"/>
          <p:cNvSpPr>
            <a:spLocks noGrp="1" noChangeArrowheads="1"/>
          </p:cNvSpPr>
          <p:nvPr>
            <p:ph type="sldNum" sz="quarter" idx="5"/>
          </p:nvPr>
        </p:nvSpPr>
        <p:spPr>
          <a:xfrm>
            <a:off x="4145280" y="9121140"/>
            <a:ext cx="3169920" cy="480060"/>
          </a:xfrm>
          <a:prstGeom prst="rect">
            <a:avLst/>
          </a:prstGeom>
          <a:noFill/>
        </p:spPr>
        <p:txBody>
          <a:bodyPr/>
          <a:lstStyle/>
          <a:p>
            <a:fld id="{3A28AD43-0C93-4676-909B-0D7E51F67842}" type="slidenum">
              <a:rPr lang="en-US" smtClean="0"/>
              <a:pPr/>
              <a:t>46</a:t>
            </a:fld>
            <a:endParaRPr lang="en-US" dirty="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3" name="Rectangle 2"/>
          <p:cNvSpPr>
            <a:spLocks noGrp="1" noRot="1" noChangeAspect="1" noChangeArrowheads="1" noTextEdit="1"/>
          </p:cNvSpPr>
          <p:nvPr>
            <p:ph type="sldImg"/>
          </p:nvPr>
        </p:nvSpPr>
        <p:spPr>
          <a:solidFill>
            <a:srgbClr val="FFFFFF"/>
          </a:solidFill>
          <a:ln/>
        </p:spPr>
      </p:sp>
      <p:sp>
        <p:nvSpPr>
          <p:cNvPr id="114694" name="Rectangle 3"/>
          <p:cNvSpPr>
            <a:spLocks noGrp="1" noChangeArrowheads="1"/>
          </p:cNvSpPr>
          <p:nvPr>
            <p:ph type="body" idx="1"/>
          </p:nvPr>
        </p:nvSpPr>
        <p:spPr>
          <a:xfrm>
            <a:off x="487680" y="4480560"/>
            <a:ext cx="6421120" cy="4400550"/>
          </a:xfrm>
          <a:solidFill>
            <a:srgbClr val="FFFFFF"/>
          </a:solidFill>
          <a:ln>
            <a:noFill/>
          </a:ln>
        </p:spPr>
        <p:txBody>
          <a:bodyPr/>
          <a:lstStyle/>
          <a:p>
            <a:pPr>
              <a:tabLst>
                <a:tab pos="239975" algn="l"/>
              </a:tabLst>
            </a:pPr>
            <a:r>
              <a:rPr lang="en-US" b="1" dirty="0" smtClean="0"/>
              <a:t>Nutrition management</a:t>
            </a:r>
          </a:p>
          <a:p>
            <a:pPr marL="0" lvl="1" defTabSz="966612">
              <a:tabLst>
                <a:tab pos="239975" algn="l"/>
              </a:tabLst>
              <a:defRPr/>
            </a:pPr>
            <a:r>
              <a:rPr lang="en-US" dirty="0" smtClean="0"/>
              <a:t>Nutrition consult for “wired-jaw”/blenderized diet</a:t>
            </a:r>
          </a:p>
          <a:p>
            <a:pPr>
              <a:tabLst>
                <a:tab pos="239975" algn="l"/>
              </a:tabLst>
            </a:pPr>
            <a:r>
              <a:rPr lang="en-US" dirty="0" smtClean="0"/>
              <a:t>Consultation with dieticians can help determine the patient’s total caloric requirements.</a:t>
            </a:r>
          </a:p>
          <a:p>
            <a:pPr>
              <a:tabLst>
                <a:tab pos="239975" algn="l"/>
              </a:tabLst>
            </a:pPr>
            <a:r>
              <a:rPr lang="en-US" dirty="0" smtClean="0"/>
              <a:t>They can also provide patient and family education related to blenderized foods for patients in intermaxillary fixation.</a:t>
            </a:r>
          </a:p>
          <a:p>
            <a:pPr>
              <a:tabLst>
                <a:tab pos="239975" algn="l"/>
              </a:tabLst>
            </a:pPr>
            <a:r>
              <a:rPr lang="en-US" dirty="0" smtClean="0"/>
              <a:t>Patient who have been intubated for a prolonged period, patients with tracheostomies or those with significant oral/facial trauma should undergo evaluation for swallowing dysfunction with a speech therapist prior to initiating and oral diet.</a:t>
            </a:r>
          </a:p>
          <a:p>
            <a:pPr>
              <a:tabLst>
                <a:tab pos="239975" algn="l"/>
              </a:tabLst>
            </a:pPr>
            <a:endParaRPr lang="en-US" dirty="0" smtClean="0"/>
          </a:p>
          <a:p>
            <a:pPr>
              <a:tabLst>
                <a:tab pos="239975" algn="l"/>
              </a:tabLst>
            </a:pPr>
            <a:r>
              <a:rPr lang="en-US" dirty="0" smtClean="0"/>
              <a:t>Patients receiving enteral feedings should have the HOB elevated at least 30</a:t>
            </a:r>
            <a:r>
              <a:rPr lang="en-US" baseline="30000" dirty="0" smtClean="0"/>
              <a:t>o</a:t>
            </a:r>
            <a:r>
              <a:rPr lang="en-US" dirty="0" smtClean="0"/>
              <a:t> to prevent aspiration, promote gastric emptying.</a:t>
            </a:r>
          </a:p>
          <a:p>
            <a:pPr>
              <a:tabLst>
                <a:tab pos="239975" algn="l"/>
              </a:tabLst>
            </a:pPr>
            <a:endParaRPr lang="en-US" dirty="0" smtClean="0"/>
          </a:p>
          <a:p>
            <a:pPr>
              <a:tabLst>
                <a:tab pos="239975" algn="l"/>
              </a:tabLst>
            </a:pPr>
            <a:endParaRPr lang="en-US" dirty="0" smtClean="0"/>
          </a:p>
          <a:p>
            <a:pPr>
              <a:tabLst>
                <a:tab pos="239975" algn="l"/>
              </a:tabLst>
            </a:pPr>
            <a:r>
              <a:rPr lang="en-US" dirty="0" smtClean="0"/>
              <a:t>	</a:t>
            </a:r>
          </a:p>
          <a:p>
            <a:pPr>
              <a:tabLst>
                <a:tab pos="239975" algn="l"/>
              </a:tabLst>
            </a:pPr>
            <a:endParaRPr lang="en-US" b="1" dirty="0" smtClean="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r>
              <a:rPr lang="en-US" smtClean="0"/>
              <a:t>6_Maxillofacial and Ocular Injuries</a:t>
            </a:r>
            <a:endParaRPr lang="en-US" dirty="0"/>
          </a:p>
        </p:txBody>
      </p:sp>
      <p:sp>
        <p:nvSpPr>
          <p:cNvPr id="6" name="Rectangle 7"/>
          <p:cNvSpPr>
            <a:spLocks noGrp="1" noChangeArrowheads="1"/>
          </p:cNvSpPr>
          <p:nvPr>
            <p:ph type="sldNum" sz="quarter" idx="5"/>
          </p:nvPr>
        </p:nvSpPr>
        <p:spPr>
          <a:xfrm>
            <a:off x="4145280" y="9121140"/>
            <a:ext cx="3169920" cy="480060"/>
          </a:xfrm>
          <a:prstGeom prst="rect">
            <a:avLst/>
          </a:prstGeom>
          <a:noFill/>
        </p:spPr>
        <p:txBody>
          <a:bodyPr/>
          <a:lstStyle/>
          <a:p>
            <a:fld id="{3A28AD43-0C93-4676-909B-0D7E51F67842}" type="slidenum">
              <a:rPr lang="en-US" smtClean="0"/>
              <a:pPr/>
              <a:t>47</a:t>
            </a:fld>
            <a:endParaRPr lang="en-US" dirty="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7" name="Rectangle 2"/>
          <p:cNvSpPr>
            <a:spLocks noGrp="1" noRot="1" noChangeAspect="1" noChangeArrowheads="1" noTextEdit="1"/>
          </p:cNvSpPr>
          <p:nvPr>
            <p:ph type="sldImg"/>
          </p:nvPr>
        </p:nvSpPr>
        <p:spPr>
          <a:ln/>
        </p:spPr>
      </p:sp>
      <p:sp>
        <p:nvSpPr>
          <p:cNvPr id="115718" name="Rectangle 3"/>
          <p:cNvSpPr>
            <a:spLocks noGrp="1" noChangeArrowheads="1"/>
          </p:cNvSpPr>
          <p:nvPr>
            <p:ph type="body" idx="1"/>
          </p:nvPr>
        </p:nvSpPr>
        <p:spPr>
          <a:noFill/>
          <a:ln/>
        </p:spPr>
        <p:txBody>
          <a:bodyPr/>
          <a:lstStyle/>
          <a:p>
            <a:r>
              <a:rPr lang="en-US" b="1" dirty="0" smtClean="0"/>
              <a:t>Prevention of infection</a:t>
            </a:r>
          </a:p>
          <a:p>
            <a:r>
              <a:rPr lang="en-US" dirty="0" smtClean="0"/>
              <a:t>Antibiotic ointments over incision sites when prescribed.</a:t>
            </a:r>
          </a:p>
          <a:p>
            <a:r>
              <a:rPr lang="en-US" dirty="0" smtClean="0"/>
              <a:t>Perioperative antibiotics.</a:t>
            </a:r>
          </a:p>
          <a:p>
            <a:r>
              <a:rPr lang="en-US" dirty="0" smtClean="0"/>
              <a:t>Aggressive dental hygiene with commercially prepared oral rinses (Peridex) or a solution of normal saline and hydrogen peroxide at least 4-6 times a day.</a:t>
            </a:r>
          </a:p>
          <a:p>
            <a:endParaRPr lang="en-US" dirty="0" smtClean="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r>
              <a:rPr lang="en-US" smtClean="0"/>
              <a:t>6_Maxillofacial and Ocular Injuries</a:t>
            </a:r>
            <a:endParaRPr lang="en-US" dirty="0"/>
          </a:p>
        </p:txBody>
      </p:sp>
      <p:sp>
        <p:nvSpPr>
          <p:cNvPr id="6" name="Rectangle 7"/>
          <p:cNvSpPr>
            <a:spLocks noGrp="1" noChangeArrowheads="1"/>
          </p:cNvSpPr>
          <p:nvPr>
            <p:ph type="sldNum" sz="quarter" idx="5"/>
          </p:nvPr>
        </p:nvSpPr>
        <p:spPr>
          <a:xfrm>
            <a:off x="4145280" y="9121140"/>
            <a:ext cx="3169920" cy="480060"/>
          </a:xfrm>
          <a:prstGeom prst="rect">
            <a:avLst/>
          </a:prstGeom>
          <a:noFill/>
        </p:spPr>
        <p:txBody>
          <a:bodyPr/>
          <a:lstStyle/>
          <a:p>
            <a:fld id="{3A28AD43-0C93-4676-909B-0D7E51F67842}" type="slidenum">
              <a:rPr lang="en-US" smtClean="0"/>
              <a:pPr/>
              <a:t>48</a:t>
            </a:fld>
            <a:endParaRPr lang="en-US" dirty="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Foreign bodies and lacerations can be caused by </a:t>
            </a:r>
          </a:p>
          <a:p>
            <a:pPr>
              <a:buFont typeface="Arial" pitchFamily="34" charset="0"/>
              <a:buChar char="•"/>
            </a:pPr>
            <a:r>
              <a:rPr lang="en-US" dirty="0" smtClean="0"/>
              <a:t> Blast</a:t>
            </a:r>
            <a:r>
              <a:rPr lang="en-US" baseline="0" dirty="0" smtClean="0"/>
              <a:t> </a:t>
            </a:r>
          </a:p>
          <a:p>
            <a:pPr>
              <a:buFont typeface="Arial" pitchFamily="34" charset="0"/>
              <a:buChar char="•"/>
            </a:pPr>
            <a:r>
              <a:rPr lang="en-US" baseline="0" dirty="0" smtClean="0"/>
              <a:t> Work related</a:t>
            </a:r>
          </a:p>
          <a:p>
            <a:pPr>
              <a:buFont typeface="Arial" pitchFamily="34" charset="0"/>
              <a:buChar char="•"/>
            </a:pPr>
            <a:r>
              <a:rPr lang="en-US" baseline="0" dirty="0" smtClean="0"/>
              <a:t>Wind storms/leaf blowers</a:t>
            </a:r>
          </a:p>
          <a:p>
            <a:pPr>
              <a:buFont typeface="Arial" pitchFamily="34" charset="0"/>
              <a:buChar char="•"/>
            </a:pPr>
            <a:r>
              <a:rPr lang="en-US" baseline="0" dirty="0" smtClean="0"/>
              <a:t>Air guns</a:t>
            </a:r>
          </a:p>
          <a:p>
            <a:pPr>
              <a:buFont typeface="Arial" pitchFamily="34" charset="0"/>
              <a:buChar char="•"/>
            </a:pPr>
            <a:r>
              <a:rPr lang="en-US" baseline="0" dirty="0" smtClean="0"/>
              <a:t>Paint ball guns</a:t>
            </a:r>
          </a:p>
          <a:p>
            <a:pPr>
              <a:buFont typeface="Arial" pitchFamily="34" charset="0"/>
              <a:buChar char="•"/>
            </a:pPr>
            <a:r>
              <a:rPr lang="en-US" baseline="0" dirty="0" smtClean="0"/>
              <a:t>Heat</a:t>
            </a:r>
          </a:p>
          <a:p>
            <a:pPr>
              <a:buFont typeface="Arial" pitchFamily="34" charset="0"/>
              <a:buChar char="•"/>
            </a:pPr>
            <a:r>
              <a:rPr lang="en-US" baseline="0" dirty="0" smtClean="0"/>
              <a:t>Other varied mechanisms</a:t>
            </a:r>
          </a:p>
          <a:p>
            <a:pPr>
              <a:buFont typeface="Arial" pitchFamily="34" charset="0"/>
              <a:buChar char="•"/>
            </a:pPr>
            <a:endParaRPr lang="en-US" baseline="0" dirty="0" smtClean="0"/>
          </a:p>
          <a:p>
            <a:pPr>
              <a:buFont typeface="Arial" pitchFamily="34" charset="0"/>
              <a:buChar char="•"/>
            </a:pPr>
            <a:endParaRPr lang="en-US" baseline="0" dirty="0" smtClean="0"/>
          </a:p>
          <a:p>
            <a:endParaRPr lang="en-US" dirty="0"/>
          </a:p>
        </p:txBody>
      </p:sp>
      <p:sp>
        <p:nvSpPr>
          <p:cNvPr id="4" name="Footer Placeholder 3"/>
          <p:cNvSpPr>
            <a:spLocks noGrp="1"/>
          </p:cNvSpPr>
          <p:nvPr>
            <p:ph type="ftr" sz="quarter" idx="10"/>
          </p:nvPr>
        </p:nvSpPr>
        <p:spPr/>
        <p:txBody>
          <a:bodyPr/>
          <a:lstStyle/>
          <a:p>
            <a:r>
              <a:rPr lang="en-US" smtClean="0"/>
              <a:t>STN E-Library 2012</a:t>
            </a:r>
            <a:endParaRPr lang="en-US" dirty="0"/>
          </a:p>
        </p:txBody>
      </p:sp>
      <p:sp>
        <p:nvSpPr>
          <p:cNvPr id="5" name="Header Placeholder 4"/>
          <p:cNvSpPr>
            <a:spLocks noGrp="1"/>
          </p:cNvSpPr>
          <p:nvPr>
            <p:ph type="hdr" sz="quarter" idx="11"/>
          </p:nvPr>
        </p:nvSpPr>
        <p:spPr/>
        <p:txBody>
          <a:bodyPr/>
          <a:lstStyle/>
          <a:p>
            <a:r>
              <a:rPr lang="en-US" smtClean="0"/>
              <a:t>6_Maxillofacial and Ocular Injuries</a:t>
            </a:r>
            <a:endParaRPr lang="en-US" dirty="0"/>
          </a:p>
        </p:txBody>
      </p:sp>
      <p:sp>
        <p:nvSpPr>
          <p:cNvPr id="6" name="Rectangle 7"/>
          <p:cNvSpPr>
            <a:spLocks noGrp="1" noChangeArrowheads="1"/>
          </p:cNvSpPr>
          <p:nvPr>
            <p:ph type="sldNum" sz="quarter" idx="5"/>
          </p:nvPr>
        </p:nvSpPr>
        <p:spPr>
          <a:xfrm>
            <a:off x="4145280" y="9121140"/>
            <a:ext cx="3169920" cy="480060"/>
          </a:xfrm>
          <a:prstGeom prst="rect">
            <a:avLst/>
          </a:prstGeom>
          <a:noFill/>
        </p:spPr>
        <p:txBody>
          <a:bodyPr/>
          <a:lstStyle/>
          <a:p>
            <a:fld id="{3A28AD43-0C93-4676-909B-0D7E51F67842}" type="slidenum">
              <a:rPr lang="en-US" smtClean="0"/>
              <a:pPr/>
              <a:t>49</a:t>
            </a:fld>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xfrm>
            <a:off x="4145280" y="9121140"/>
            <a:ext cx="3169920" cy="480060"/>
          </a:xfrm>
          <a:prstGeom prst="rect">
            <a:avLst/>
          </a:prstGeom>
          <a:noFill/>
        </p:spPr>
        <p:txBody>
          <a:bodyPr/>
          <a:lstStyle/>
          <a:p>
            <a:fld id="{5DB82793-F03A-41F6-8BF7-51FB3D3D6408}" type="slidenum">
              <a:rPr lang="en-US" smtClean="0"/>
              <a:pPr/>
              <a:t>5</a:t>
            </a:fld>
            <a:endParaRPr lang="en-US" dirty="0"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r>
              <a:rPr lang="en-US" dirty="0" smtClean="0"/>
              <a:t>Maxillofacial fractures result from either blunt or penetrating trauma.</a:t>
            </a:r>
          </a:p>
          <a:p>
            <a:r>
              <a:rPr lang="en-US" dirty="0" smtClean="0"/>
              <a:t>Penetrating injuries are more common in city hospitals.</a:t>
            </a:r>
          </a:p>
          <a:p>
            <a:r>
              <a:rPr lang="en-US" dirty="0" smtClean="0"/>
              <a:t>--------Midfacial and zygomatic injuries.</a:t>
            </a:r>
          </a:p>
          <a:p>
            <a:r>
              <a:rPr lang="en-US" dirty="0" smtClean="0"/>
              <a:t>Blunt injuries are more frequently seen in community hospitals.</a:t>
            </a:r>
          </a:p>
          <a:p>
            <a:r>
              <a:rPr lang="en-US" dirty="0" smtClean="0"/>
              <a:t>--------Nose and mandibular injuries. </a:t>
            </a:r>
          </a:p>
          <a:p>
            <a:endParaRPr lang="en-US" dirty="0" smtClean="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r>
              <a:rPr lang="en-US" smtClean="0"/>
              <a:t>6_Maxillofacial and Ocular Injuries</a:t>
            </a:r>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Combination blast and thermal injury</a:t>
            </a:r>
            <a:endParaRPr lang="en-US" dirty="0"/>
          </a:p>
        </p:txBody>
      </p:sp>
      <p:sp>
        <p:nvSpPr>
          <p:cNvPr id="4" name="Footer Placeholder 3"/>
          <p:cNvSpPr>
            <a:spLocks noGrp="1"/>
          </p:cNvSpPr>
          <p:nvPr>
            <p:ph type="ftr" sz="quarter" idx="10"/>
          </p:nvPr>
        </p:nvSpPr>
        <p:spPr/>
        <p:txBody>
          <a:bodyPr/>
          <a:lstStyle/>
          <a:p>
            <a:r>
              <a:rPr lang="en-US" smtClean="0"/>
              <a:t>STN E-Library 2012</a:t>
            </a:r>
            <a:endParaRPr lang="en-US" dirty="0"/>
          </a:p>
        </p:txBody>
      </p:sp>
      <p:sp>
        <p:nvSpPr>
          <p:cNvPr id="5" name="Header Placeholder 4"/>
          <p:cNvSpPr>
            <a:spLocks noGrp="1"/>
          </p:cNvSpPr>
          <p:nvPr>
            <p:ph type="hdr" sz="quarter" idx="11"/>
          </p:nvPr>
        </p:nvSpPr>
        <p:spPr/>
        <p:txBody>
          <a:bodyPr/>
          <a:lstStyle/>
          <a:p>
            <a:r>
              <a:rPr lang="en-US" smtClean="0"/>
              <a:t>6_Maxillofacial and Ocular Injuries</a:t>
            </a:r>
            <a:endParaRPr lang="en-US" dirty="0"/>
          </a:p>
        </p:txBody>
      </p:sp>
      <p:sp>
        <p:nvSpPr>
          <p:cNvPr id="6" name="Rectangle 7"/>
          <p:cNvSpPr>
            <a:spLocks noGrp="1" noChangeArrowheads="1"/>
          </p:cNvSpPr>
          <p:nvPr>
            <p:ph type="sldNum" sz="quarter" idx="5"/>
          </p:nvPr>
        </p:nvSpPr>
        <p:spPr>
          <a:xfrm>
            <a:off x="4145280" y="9121140"/>
            <a:ext cx="3169920" cy="480060"/>
          </a:xfrm>
          <a:prstGeom prst="rect">
            <a:avLst/>
          </a:prstGeom>
          <a:noFill/>
        </p:spPr>
        <p:txBody>
          <a:bodyPr/>
          <a:lstStyle/>
          <a:p>
            <a:fld id="{3A28AD43-0C93-4676-909B-0D7E51F67842}" type="slidenum">
              <a:rPr lang="en-US" smtClean="0"/>
              <a:pPr/>
              <a:t>50</a:t>
            </a:fld>
            <a:endParaRPr lang="en-US" dirty="0"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r>
              <a:rPr lang="en-US" smtClean="0"/>
              <a:t>STN E-Library 2012</a:t>
            </a:r>
            <a:endParaRPr lang="en-US" dirty="0"/>
          </a:p>
        </p:txBody>
      </p:sp>
      <p:sp>
        <p:nvSpPr>
          <p:cNvPr id="5" name="Header Placeholder 4"/>
          <p:cNvSpPr>
            <a:spLocks noGrp="1"/>
          </p:cNvSpPr>
          <p:nvPr>
            <p:ph type="hdr" sz="quarter" idx="11"/>
          </p:nvPr>
        </p:nvSpPr>
        <p:spPr/>
        <p:txBody>
          <a:bodyPr/>
          <a:lstStyle/>
          <a:p>
            <a:r>
              <a:rPr lang="en-US" smtClean="0"/>
              <a:t>6_Maxillofacial and Ocular Injuries</a:t>
            </a:r>
            <a:endParaRPr lang="en-US" dirty="0"/>
          </a:p>
        </p:txBody>
      </p:sp>
      <p:sp>
        <p:nvSpPr>
          <p:cNvPr id="6" name="Rectangle 7"/>
          <p:cNvSpPr>
            <a:spLocks noGrp="1" noChangeArrowheads="1"/>
          </p:cNvSpPr>
          <p:nvPr>
            <p:ph type="sldNum" sz="quarter" idx="5"/>
          </p:nvPr>
        </p:nvSpPr>
        <p:spPr>
          <a:xfrm>
            <a:off x="4145280" y="9121140"/>
            <a:ext cx="3169920" cy="480060"/>
          </a:xfrm>
          <a:prstGeom prst="rect">
            <a:avLst/>
          </a:prstGeom>
          <a:noFill/>
        </p:spPr>
        <p:txBody>
          <a:bodyPr/>
          <a:lstStyle/>
          <a:p>
            <a:fld id="{3A28AD43-0C93-4676-909B-0D7E51F67842}" type="slidenum">
              <a:rPr lang="en-US" smtClean="0"/>
              <a:pPr/>
              <a:t>51</a:t>
            </a:fld>
            <a:endParaRPr lang="en-US" dirty="0"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cs typeface="Arial" pitchFamily="34" charset="0"/>
              </a:rPr>
              <a:t>On the left is a corneal</a:t>
            </a:r>
            <a:r>
              <a:rPr lang="en-US" b="1" baseline="0" dirty="0" smtClean="0">
                <a:cs typeface="Arial" pitchFamily="34" charset="0"/>
              </a:rPr>
              <a:t> abrasion with fluorescein stain</a:t>
            </a:r>
          </a:p>
          <a:p>
            <a:endParaRPr lang="en-US" sz="1300" b="1" dirty="0">
              <a:cs typeface="Arial" pitchFamily="34" charset="0"/>
            </a:endParaRPr>
          </a:p>
          <a:p>
            <a:pPr>
              <a:buFont typeface="Arial" pitchFamily="34" charset="0"/>
              <a:buChar char="•"/>
            </a:pPr>
            <a:r>
              <a:rPr lang="en-US" sz="1300" dirty="0">
                <a:cs typeface="Arial" pitchFamily="34" charset="0"/>
              </a:rPr>
              <a:t>Corneal abrasions are due to disruption in the integrity of the corneal epithelium, scraping or denudation of the corneal surface as a result of physical external forces. The diagnosis may be confirmed with fluorescein instillation and use of a cobalt blue light, which can be found on some direct ophthalmoscopes or on a slit lamp. </a:t>
            </a:r>
          </a:p>
          <a:p>
            <a:pPr>
              <a:buFont typeface="Arial" pitchFamily="34" charset="0"/>
              <a:buChar char="•"/>
            </a:pPr>
            <a:r>
              <a:rPr lang="en-US" sz="1300" dirty="0">
                <a:cs typeface="Arial" pitchFamily="34" charset="0"/>
              </a:rPr>
              <a:t>The eyelids must be everted and checked for the presence of foreign material.</a:t>
            </a:r>
          </a:p>
          <a:p>
            <a:pPr>
              <a:buFont typeface="Arial" pitchFamily="34" charset="0"/>
              <a:buChar char="•"/>
            </a:pPr>
            <a:r>
              <a:rPr lang="en-US" sz="1300" dirty="0">
                <a:cs typeface="Arial" pitchFamily="34" charset="0"/>
              </a:rPr>
              <a:t> Topical antibiotics such as polysporin drops can be prescribed to prevent infection. In addition, patching of the eye in contact-lens wearers is contraindicated. </a:t>
            </a:r>
          </a:p>
          <a:p>
            <a:pPr>
              <a:buFont typeface="Arial" pitchFamily="34" charset="0"/>
              <a:buChar char="•"/>
            </a:pPr>
            <a:r>
              <a:rPr lang="en-US" sz="1300" dirty="0">
                <a:cs typeface="Arial" pitchFamily="34" charset="0"/>
              </a:rPr>
              <a:t>Although some deep abrasions can lead to scarring and vision loss, prognosis is often excellent with full recovery within 24-48 hours. </a:t>
            </a:r>
          </a:p>
          <a:p>
            <a:pPr>
              <a:buFont typeface="Arial" pitchFamily="34" charset="0"/>
              <a:buNone/>
            </a:pPr>
            <a:endParaRPr lang="en-US" sz="1300" dirty="0">
              <a:latin typeface="Times New Roman" pitchFamily="18" charset="0"/>
            </a:endParaRPr>
          </a:p>
          <a:p>
            <a:pPr>
              <a:buFont typeface="Arial" pitchFamily="34" charset="0"/>
              <a:buChar char="•"/>
            </a:pPr>
            <a:endParaRPr lang="en-US" sz="1300" b="1" dirty="0">
              <a:latin typeface="Times New Roman" pitchFamily="18" charset="0"/>
            </a:endParaRPr>
          </a:p>
          <a:p>
            <a:pPr>
              <a:buFont typeface="Arial" pitchFamily="34" charset="0"/>
              <a:buChar char="•"/>
            </a:pPr>
            <a:endParaRPr lang="en-US" b="1" baseline="0" dirty="0" smtClean="0"/>
          </a:p>
        </p:txBody>
      </p:sp>
      <p:sp>
        <p:nvSpPr>
          <p:cNvPr id="4" name="Footer Placeholder 3"/>
          <p:cNvSpPr>
            <a:spLocks noGrp="1"/>
          </p:cNvSpPr>
          <p:nvPr>
            <p:ph type="ftr" sz="quarter" idx="10"/>
          </p:nvPr>
        </p:nvSpPr>
        <p:spPr/>
        <p:txBody>
          <a:bodyPr/>
          <a:lstStyle/>
          <a:p>
            <a:r>
              <a:rPr lang="en-US" smtClean="0"/>
              <a:t>STN E-Library 2012</a:t>
            </a:r>
            <a:endParaRPr lang="en-US" dirty="0"/>
          </a:p>
        </p:txBody>
      </p:sp>
      <p:sp>
        <p:nvSpPr>
          <p:cNvPr id="5" name="Header Placeholder 4"/>
          <p:cNvSpPr>
            <a:spLocks noGrp="1"/>
          </p:cNvSpPr>
          <p:nvPr>
            <p:ph type="hdr" sz="quarter" idx="11"/>
          </p:nvPr>
        </p:nvSpPr>
        <p:spPr/>
        <p:txBody>
          <a:bodyPr/>
          <a:lstStyle/>
          <a:p>
            <a:r>
              <a:rPr lang="en-US" smtClean="0"/>
              <a:t>6_Maxillofacial and Ocular Injuries</a:t>
            </a:r>
            <a:endParaRPr lang="en-US" dirty="0"/>
          </a:p>
        </p:txBody>
      </p:sp>
      <p:sp>
        <p:nvSpPr>
          <p:cNvPr id="6" name="Rectangle 7"/>
          <p:cNvSpPr>
            <a:spLocks noGrp="1" noChangeArrowheads="1"/>
          </p:cNvSpPr>
          <p:nvPr>
            <p:ph type="sldNum" sz="quarter" idx="5"/>
          </p:nvPr>
        </p:nvSpPr>
        <p:spPr>
          <a:xfrm>
            <a:off x="4145280" y="9121140"/>
            <a:ext cx="3169920" cy="480060"/>
          </a:xfrm>
          <a:prstGeom prst="rect">
            <a:avLst/>
          </a:prstGeom>
          <a:noFill/>
        </p:spPr>
        <p:txBody>
          <a:bodyPr/>
          <a:lstStyle/>
          <a:p>
            <a:fld id="{3A28AD43-0C93-4676-909B-0D7E51F67842}" type="slidenum">
              <a:rPr lang="en-US" smtClean="0"/>
              <a:pPr/>
              <a:t>52</a:t>
            </a:fld>
            <a:endParaRPr lang="en-US" dirty="0"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75360" y="4560570"/>
            <a:ext cx="5364480" cy="4720590"/>
          </a:xfrm>
        </p:spPr>
        <p:txBody>
          <a:bodyPr>
            <a:normAutofit fontScale="77500" lnSpcReduction="20000"/>
          </a:bodyPr>
          <a:lstStyle/>
          <a:p>
            <a:r>
              <a:rPr lang="en-US" sz="1500" dirty="0">
                <a:cs typeface="Arial" pitchFamily="34" charset="0"/>
              </a:rPr>
              <a:t>Chemical burns are the only exceptions in ocular trauma where treatment begins prior to vision testing. The affected eye must be irrigated with copious amounts of fluid, and a cotton swab used to sweep the fornices of any retained particulate matter. Water or normal saline solutions are preferred, but any nontoxic and unpolluted solutions can be used in an emergency setting. Irrigation should continue until the pH is normalized (pH of 7). This can be monitored with any pH test strips. A thorough ophthalmologic examination is mandatory after irrigation.</a:t>
            </a:r>
          </a:p>
          <a:p>
            <a:endParaRPr lang="en-US" sz="1500" dirty="0">
              <a:cs typeface="Arial" pitchFamily="34" charset="0"/>
            </a:endParaRPr>
          </a:p>
          <a:p>
            <a:r>
              <a:rPr lang="en-US" sz="1500" dirty="0">
                <a:cs typeface="Arial" pitchFamily="34" charset="0"/>
              </a:rPr>
              <a:t>Acid (battery fluid, chemistry labs) coagulates protein, limiting depth of injury. </a:t>
            </a:r>
            <a:r>
              <a:rPr lang="en-US" sz="1500" b="1" dirty="0">
                <a:cs typeface="Arial" pitchFamily="34" charset="0"/>
              </a:rPr>
              <a:t>Image on your right is scarring from an acid burn.</a:t>
            </a:r>
            <a:endParaRPr lang="en-US" sz="1500" dirty="0">
              <a:cs typeface="Arial" pitchFamily="34" charset="0"/>
            </a:endParaRPr>
          </a:p>
          <a:p>
            <a:r>
              <a:rPr lang="en-US" sz="1500" dirty="0">
                <a:cs typeface="Arial" pitchFamily="34" charset="0"/>
              </a:rPr>
              <a:t>Alkali (household cleaning fluids, fertilizers and pesticides), has severe penetration, causing damage to deep structures within minutes. </a:t>
            </a:r>
            <a:r>
              <a:rPr lang="en-US" sz="1500" b="1" dirty="0">
                <a:cs typeface="Arial" pitchFamily="34" charset="0"/>
              </a:rPr>
              <a:t>Image on your left is an alkali burn.</a:t>
            </a:r>
            <a:endParaRPr lang="en-US" sz="1500" dirty="0">
              <a:cs typeface="Arial" pitchFamily="34" charset="0"/>
            </a:endParaRPr>
          </a:p>
          <a:p>
            <a:endParaRPr lang="en-US" sz="1500" dirty="0">
              <a:cs typeface="Arial" pitchFamily="34" charset="0"/>
            </a:endParaRPr>
          </a:p>
          <a:p>
            <a:r>
              <a:rPr lang="en-US" sz="1500" dirty="0">
                <a:cs typeface="Arial" pitchFamily="34" charset="0"/>
              </a:rPr>
              <a:t>Chemical burns are contraindications for patching. The chemical agent may not have been thoroughly lavaged from the eye. Patching will allow extended exposure to the agent under closed lids and is strongly contraindicated.</a:t>
            </a:r>
          </a:p>
          <a:p>
            <a:pPr defTabSz="966612">
              <a:defRPr/>
            </a:pPr>
            <a:endParaRPr lang="en-US" sz="1500" dirty="0">
              <a:cs typeface="Arial" pitchFamily="34" charset="0"/>
            </a:endParaRPr>
          </a:p>
          <a:p>
            <a:pPr defTabSz="966612">
              <a:defRPr/>
            </a:pPr>
            <a:r>
              <a:rPr lang="en-US" sz="1500" b="1" dirty="0">
                <a:cs typeface="Arial" pitchFamily="34" charset="0"/>
              </a:rPr>
              <a:t>This is a great link to a PowerPoint on Ocular Trauma  </a:t>
            </a:r>
            <a:r>
              <a:rPr lang="en-US" sz="1500" dirty="0">
                <a:cs typeface="Arial" pitchFamily="34" charset="0"/>
              </a:rPr>
              <a:t>http://home.smh.com/sections/services-procedures/medlib/education/podcasts/documents/okeefe_09-11-09.pdf</a:t>
            </a:r>
          </a:p>
          <a:p>
            <a:endParaRPr lang="en-US" sz="1300" dirty="0">
              <a:cs typeface="Arial" pitchFamily="34" charset="0"/>
            </a:endParaRPr>
          </a:p>
          <a:p>
            <a:r>
              <a:rPr lang="en-US" dirty="0" smtClean="0"/>
              <a:t/>
            </a:r>
            <a:br>
              <a:rPr lang="en-US" dirty="0" smtClean="0"/>
            </a:br>
            <a:r>
              <a:rPr lang="en-US" b="1" dirty="0" smtClean="0"/>
              <a:t/>
            </a:r>
            <a:br>
              <a:rPr lang="en-US" b="1" dirty="0" smtClean="0"/>
            </a:br>
            <a:endParaRPr lang="en-US" sz="1300" dirty="0">
              <a:latin typeface="Times New Roman" pitchFamily="18" charset="0"/>
            </a:endParaRPr>
          </a:p>
          <a:p>
            <a:endParaRPr lang="en-US" sz="1300" dirty="0">
              <a:latin typeface="Times New Roman" pitchFamily="18" charset="0"/>
            </a:endParaRPr>
          </a:p>
          <a:p>
            <a:endParaRPr lang="en-US" sz="1300" dirty="0">
              <a:latin typeface="Times New Roman" pitchFamily="18" charset="0"/>
            </a:endParaRPr>
          </a:p>
          <a:p>
            <a:endParaRPr lang="en-US" sz="1300" dirty="0">
              <a:latin typeface="Times New Roman" pitchFamily="18" charset="0"/>
            </a:endParaRPr>
          </a:p>
          <a:p>
            <a:endParaRPr lang="en-US" sz="1300" dirty="0">
              <a:latin typeface="Times New Roman" pitchFamily="18" charset="0"/>
            </a:endParaRPr>
          </a:p>
        </p:txBody>
      </p:sp>
      <p:sp>
        <p:nvSpPr>
          <p:cNvPr id="4" name="Footer Placeholder 3"/>
          <p:cNvSpPr>
            <a:spLocks noGrp="1"/>
          </p:cNvSpPr>
          <p:nvPr>
            <p:ph type="ftr" sz="quarter" idx="10"/>
          </p:nvPr>
        </p:nvSpPr>
        <p:spPr/>
        <p:txBody>
          <a:bodyPr/>
          <a:lstStyle/>
          <a:p>
            <a:r>
              <a:rPr lang="en-US" smtClean="0"/>
              <a:t>STN E-Library 2012</a:t>
            </a:r>
            <a:endParaRPr lang="en-US" dirty="0"/>
          </a:p>
        </p:txBody>
      </p:sp>
      <p:sp>
        <p:nvSpPr>
          <p:cNvPr id="5" name="Header Placeholder 4"/>
          <p:cNvSpPr>
            <a:spLocks noGrp="1"/>
          </p:cNvSpPr>
          <p:nvPr>
            <p:ph type="hdr" sz="quarter" idx="11"/>
          </p:nvPr>
        </p:nvSpPr>
        <p:spPr/>
        <p:txBody>
          <a:bodyPr/>
          <a:lstStyle/>
          <a:p>
            <a:r>
              <a:rPr lang="en-US" smtClean="0"/>
              <a:t>6_Maxillofacial and Ocular Injuries</a:t>
            </a:r>
            <a:endParaRPr lang="en-US" dirty="0"/>
          </a:p>
        </p:txBody>
      </p:sp>
      <p:sp>
        <p:nvSpPr>
          <p:cNvPr id="6" name="Rectangle 7"/>
          <p:cNvSpPr>
            <a:spLocks noGrp="1" noChangeArrowheads="1"/>
          </p:cNvSpPr>
          <p:nvPr>
            <p:ph type="sldNum" sz="quarter" idx="5"/>
          </p:nvPr>
        </p:nvSpPr>
        <p:spPr>
          <a:xfrm>
            <a:off x="4145280" y="9121140"/>
            <a:ext cx="3169920" cy="480060"/>
          </a:xfrm>
          <a:prstGeom prst="rect">
            <a:avLst/>
          </a:prstGeom>
          <a:noFill/>
        </p:spPr>
        <p:txBody>
          <a:bodyPr/>
          <a:lstStyle/>
          <a:p>
            <a:fld id="{3A28AD43-0C93-4676-909B-0D7E51F67842}" type="slidenum">
              <a:rPr lang="en-US" smtClean="0"/>
              <a:pPr/>
              <a:t>53</a:t>
            </a:fld>
            <a:endParaRPr lang="en-US" dirty="0"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41" name="Rectangle 2"/>
          <p:cNvSpPr>
            <a:spLocks noGrp="1" noRot="1" noChangeAspect="1" noChangeArrowheads="1" noTextEdit="1"/>
          </p:cNvSpPr>
          <p:nvPr>
            <p:ph type="sldImg"/>
          </p:nvPr>
        </p:nvSpPr>
        <p:spPr>
          <a:ln/>
        </p:spPr>
      </p:sp>
      <p:sp>
        <p:nvSpPr>
          <p:cNvPr id="116742" name="Rectangle 3"/>
          <p:cNvSpPr>
            <a:spLocks noGrp="1" noChangeArrowheads="1"/>
          </p:cNvSpPr>
          <p:nvPr>
            <p:ph type="body" idx="1"/>
          </p:nvPr>
        </p:nvSpPr>
        <p:spPr>
          <a:noFill/>
          <a:ln/>
        </p:spPr>
        <p:txBody>
          <a:bodyPr/>
          <a:lstStyle/>
          <a:p>
            <a:endParaRPr lang="en-US" dirty="0" smtClean="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r>
              <a:rPr lang="en-US" smtClean="0"/>
              <a:t>6_Maxillofacial and Ocular Injuries</a:t>
            </a:r>
            <a:endParaRPr lang="en-US" dirty="0"/>
          </a:p>
        </p:txBody>
      </p:sp>
      <p:sp>
        <p:nvSpPr>
          <p:cNvPr id="6" name="Rectangle 7"/>
          <p:cNvSpPr>
            <a:spLocks noGrp="1" noChangeArrowheads="1"/>
          </p:cNvSpPr>
          <p:nvPr>
            <p:ph type="sldNum" sz="quarter" idx="5"/>
          </p:nvPr>
        </p:nvSpPr>
        <p:spPr>
          <a:xfrm>
            <a:off x="4145280" y="9121140"/>
            <a:ext cx="3169920" cy="480060"/>
          </a:xfrm>
          <a:prstGeom prst="rect">
            <a:avLst/>
          </a:prstGeom>
          <a:noFill/>
        </p:spPr>
        <p:txBody>
          <a:bodyPr/>
          <a:lstStyle/>
          <a:p>
            <a:fld id="{3A28AD43-0C93-4676-909B-0D7E51F67842}" type="slidenum">
              <a:rPr lang="en-US" smtClean="0"/>
              <a:pPr/>
              <a:t>54</a:t>
            </a:fld>
            <a:endParaRPr lang="en-US" dirty="0"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5" name="Rectangle 2"/>
          <p:cNvSpPr>
            <a:spLocks noGrp="1" noRot="1" noChangeAspect="1" noChangeArrowheads="1" noTextEdit="1"/>
          </p:cNvSpPr>
          <p:nvPr>
            <p:ph type="sldImg"/>
          </p:nvPr>
        </p:nvSpPr>
        <p:spPr>
          <a:xfrm>
            <a:off x="1257300" y="457200"/>
            <a:ext cx="4800600" cy="3600450"/>
          </a:xfrm>
          <a:solidFill>
            <a:srgbClr val="FFFFFF"/>
          </a:solidFill>
          <a:ln/>
        </p:spPr>
      </p:sp>
      <p:sp>
        <p:nvSpPr>
          <p:cNvPr id="117766" name="Rectangle 3"/>
          <p:cNvSpPr>
            <a:spLocks noGrp="1" noChangeArrowheads="1"/>
          </p:cNvSpPr>
          <p:nvPr>
            <p:ph type="body" idx="1"/>
          </p:nvPr>
        </p:nvSpPr>
        <p:spPr>
          <a:xfrm>
            <a:off x="487680" y="4217034"/>
            <a:ext cx="6421120" cy="5079365"/>
          </a:xfrm>
          <a:solidFill>
            <a:srgbClr val="FFFFFF"/>
          </a:solidFill>
          <a:ln>
            <a:noFill/>
          </a:ln>
        </p:spPr>
        <p:txBody>
          <a:bodyPr/>
          <a:lstStyle/>
          <a:p>
            <a:pPr defTabSz="966612">
              <a:tabLst>
                <a:tab pos="179562" algn="l"/>
              </a:tabLst>
              <a:defRPr/>
            </a:pPr>
            <a:r>
              <a:rPr lang="en-US" dirty="0">
                <a:cs typeface="Arial" pitchFamily="34" charset="0"/>
              </a:rPr>
              <a:t>Hyphema is blood in the anterior chamber of the eye.</a:t>
            </a:r>
          </a:p>
          <a:p>
            <a:pPr>
              <a:tabLst>
                <a:tab pos="179562" algn="l"/>
              </a:tabLst>
            </a:pPr>
            <a:r>
              <a:rPr lang="en-US" dirty="0">
                <a:cs typeface="Arial" pitchFamily="34" charset="0"/>
              </a:rPr>
              <a:t>Management directed at prevention of re-bleeding.</a:t>
            </a:r>
          </a:p>
          <a:p>
            <a:pPr>
              <a:tabLst>
                <a:tab pos="179562" algn="l"/>
              </a:tabLst>
            </a:pPr>
            <a:r>
              <a:rPr lang="en-US" dirty="0">
                <a:cs typeface="Arial" pitchFamily="34" charset="0"/>
              </a:rPr>
              <a:t>Bedrest or limited activity. Non-compliant patients may require hospitalization.</a:t>
            </a:r>
          </a:p>
          <a:p>
            <a:pPr>
              <a:tabLst>
                <a:tab pos="179562" algn="l"/>
              </a:tabLst>
            </a:pPr>
            <a:r>
              <a:rPr lang="en-US" dirty="0">
                <a:cs typeface="Arial" pitchFamily="34" charset="0"/>
              </a:rPr>
              <a:t>Elevating the HOB encourages settling of blood to the bottom of the anterior chamber.</a:t>
            </a:r>
          </a:p>
          <a:p>
            <a:pPr defTabSz="966612">
              <a:tabLst>
                <a:tab pos="179562" algn="l"/>
              </a:tabLst>
              <a:defRPr/>
            </a:pPr>
            <a:r>
              <a:rPr lang="en-US" dirty="0">
                <a:cs typeface="Arial" pitchFamily="34" charset="0"/>
              </a:rPr>
              <a:t>Cycloplegic agents (such as atropine drops)  immobilize the iris and ciliary body thus preventing additional trauma to the damaged blood vessels in the angle is prevented. Cycloplegic agents also help to stabilize the blood-aqueous barrier, preventing further leakage of inflammatory cells and proteins. Finally, dilation diminishes the risk of pupillary block or synechia (iris adheres to cornea) secondary to hyphema.</a:t>
            </a:r>
          </a:p>
          <a:p>
            <a:pPr>
              <a:tabLst>
                <a:tab pos="179562" algn="l"/>
              </a:tabLst>
            </a:pPr>
            <a:r>
              <a:rPr lang="en-US" dirty="0">
                <a:cs typeface="Arial" pitchFamily="34" charset="0"/>
              </a:rPr>
              <a:t>Re-bleeding is the most common complication.</a:t>
            </a:r>
          </a:p>
          <a:p>
            <a:pPr lvl="1">
              <a:buFont typeface="Arial" pitchFamily="34" charset="0"/>
              <a:buChar char="•"/>
              <a:tabLst>
                <a:tab pos="179562" algn="l"/>
              </a:tabLst>
            </a:pPr>
            <a:r>
              <a:rPr lang="en-US" dirty="0">
                <a:cs typeface="Arial" pitchFamily="34" charset="0"/>
              </a:rPr>
              <a:t>Rate is from 2%-38%.</a:t>
            </a:r>
          </a:p>
          <a:p>
            <a:pPr lvl="1">
              <a:buFont typeface="Arial" pitchFamily="34" charset="0"/>
              <a:buChar char="•"/>
              <a:tabLst>
                <a:tab pos="179562" algn="l"/>
              </a:tabLst>
            </a:pPr>
            <a:r>
              <a:rPr lang="en-US" dirty="0">
                <a:cs typeface="Arial" pitchFamily="34" charset="0"/>
              </a:rPr>
              <a:t>Occurs most commonly 3-5 days after injury when the initial clot begins to lyse and injured vessels rebleed.</a:t>
            </a:r>
          </a:p>
          <a:p>
            <a:pPr lvl="1">
              <a:buFont typeface="Arial" pitchFamily="34" charset="0"/>
              <a:buChar char="•"/>
              <a:tabLst>
                <a:tab pos="179562" algn="l"/>
              </a:tabLst>
            </a:pPr>
            <a:r>
              <a:rPr lang="en-US" dirty="0">
                <a:cs typeface="Arial" pitchFamily="34" charset="0"/>
              </a:rPr>
              <a:t>Aminocaproic acid (50mg/kg orally every 4 hours) is an antifibrinolytic agent used to stabilize the clot and prevent rebleeding.</a:t>
            </a:r>
          </a:p>
          <a:p>
            <a:pPr lvl="1">
              <a:buFont typeface="Arial" pitchFamily="34" charset="0"/>
              <a:buChar char="•"/>
              <a:tabLst>
                <a:tab pos="179562" algn="l"/>
              </a:tabLst>
            </a:pPr>
            <a:r>
              <a:rPr lang="en-US" dirty="0">
                <a:cs typeface="Arial" pitchFamily="34" charset="0"/>
              </a:rPr>
              <a:t>Paracentesis may be required if the bleeding is significant and intraocular pressure is high.</a:t>
            </a:r>
          </a:p>
          <a:p>
            <a:pPr>
              <a:tabLst>
                <a:tab pos="179562" algn="l"/>
              </a:tabLst>
            </a:pPr>
            <a:r>
              <a:rPr lang="en-US" b="1" dirty="0">
                <a:cs typeface="Arial" pitchFamily="34" charset="0"/>
              </a:rPr>
              <a:t>Controversy: </a:t>
            </a:r>
            <a:r>
              <a:rPr lang="en-US" dirty="0">
                <a:cs typeface="Arial" pitchFamily="34" charset="0"/>
              </a:rPr>
              <a:t>There are studies provide evidence that no statistically significant difference exists in most areas of comparison between patients treated with bed rest, bilateral patches, and sedation and those treated with ambulation, a patch and shield on the injured eye only, and no sedation and recommend ambulation and a patch and shield for the injured eye. Sedation is recommended only in the extremely apprehensive individual. Hospitalization may be warranted in cases of severe trauma and rebleeding</a:t>
            </a:r>
            <a:endParaRPr lang="en-US" b="1" dirty="0">
              <a:cs typeface="Arial" pitchFamily="34" charset="0"/>
            </a:endParaRPr>
          </a:p>
          <a:p>
            <a:pPr>
              <a:tabLst>
                <a:tab pos="179562" algn="l"/>
              </a:tabLst>
            </a:pPr>
            <a:endParaRPr lang="en-US" dirty="0" smtClean="0">
              <a:cs typeface="Arial" pitchFamily="34" charset="0"/>
            </a:endParaRPr>
          </a:p>
          <a:p>
            <a:pPr>
              <a:tabLst>
                <a:tab pos="179562" algn="l"/>
              </a:tabLst>
            </a:pPr>
            <a:endParaRPr lang="en-US" dirty="0" smtClean="0">
              <a:cs typeface="Arial" pitchFamily="34" charset="0"/>
            </a:endParaRPr>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r>
              <a:rPr lang="en-US" smtClean="0"/>
              <a:t>6_Maxillofacial and Ocular Injuries</a:t>
            </a:r>
            <a:endParaRPr lang="en-US" dirty="0"/>
          </a:p>
        </p:txBody>
      </p:sp>
      <p:sp>
        <p:nvSpPr>
          <p:cNvPr id="6" name="Rectangle 7"/>
          <p:cNvSpPr>
            <a:spLocks noGrp="1" noChangeArrowheads="1"/>
          </p:cNvSpPr>
          <p:nvPr>
            <p:ph type="sldNum" sz="quarter" idx="5"/>
          </p:nvPr>
        </p:nvSpPr>
        <p:spPr>
          <a:xfrm>
            <a:off x="4145280" y="9121140"/>
            <a:ext cx="3169920" cy="480060"/>
          </a:xfrm>
          <a:prstGeom prst="rect">
            <a:avLst/>
          </a:prstGeom>
          <a:noFill/>
        </p:spPr>
        <p:txBody>
          <a:bodyPr/>
          <a:lstStyle/>
          <a:p>
            <a:fld id="{3A28AD43-0C93-4676-909B-0D7E51F67842}" type="slidenum">
              <a:rPr lang="en-US" sz="1000" smtClean="0"/>
              <a:pPr/>
              <a:t>55</a:t>
            </a:fld>
            <a:endParaRPr lang="en-US" sz="1000" dirty="0"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smtClean="0"/>
              <a:t>STN E-Library 2012</a:t>
            </a:r>
            <a:endParaRPr lang="en-US" dirty="0"/>
          </a:p>
        </p:txBody>
      </p:sp>
      <p:sp>
        <p:nvSpPr>
          <p:cNvPr id="5" name="Header Placeholder 4"/>
          <p:cNvSpPr>
            <a:spLocks noGrp="1"/>
          </p:cNvSpPr>
          <p:nvPr>
            <p:ph type="hdr" sz="quarter" idx="11"/>
          </p:nvPr>
        </p:nvSpPr>
        <p:spPr/>
        <p:txBody>
          <a:bodyPr/>
          <a:lstStyle/>
          <a:p>
            <a:r>
              <a:rPr lang="en-US" smtClean="0"/>
              <a:t>6_Maxillofacial and Ocular Injuries</a:t>
            </a:r>
            <a:endParaRPr lang="en-US" dirty="0"/>
          </a:p>
        </p:txBody>
      </p:sp>
      <p:sp>
        <p:nvSpPr>
          <p:cNvPr id="6" name="Rectangle 7"/>
          <p:cNvSpPr>
            <a:spLocks noGrp="1" noChangeArrowheads="1"/>
          </p:cNvSpPr>
          <p:nvPr>
            <p:ph type="sldNum" sz="quarter" idx="5"/>
          </p:nvPr>
        </p:nvSpPr>
        <p:spPr>
          <a:xfrm>
            <a:off x="4145280" y="9121140"/>
            <a:ext cx="3169920" cy="480060"/>
          </a:xfrm>
          <a:prstGeom prst="rect">
            <a:avLst/>
          </a:prstGeom>
          <a:noFill/>
        </p:spPr>
        <p:txBody>
          <a:bodyPr/>
          <a:lstStyle/>
          <a:p>
            <a:fld id="{3A28AD43-0C93-4676-909B-0D7E51F67842}" type="slidenum">
              <a:rPr lang="en-US" smtClean="0"/>
              <a:pPr/>
              <a:t>56</a:t>
            </a:fld>
            <a:endParaRPr lang="en-US" dirty="0"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Lid</a:t>
            </a:r>
            <a:r>
              <a:rPr lang="en-US" baseline="0" dirty="0" smtClean="0"/>
              <a:t> laceration repair</a:t>
            </a:r>
          </a:p>
          <a:p>
            <a:r>
              <a:rPr lang="en-US" dirty="0" smtClean="0"/>
              <a:t>Conserve tissue</a:t>
            </a:r>
          </a:p>
          <a:p>
            <a:r>
              <a:rPr lang="en-US" dirty="0" smtClean="0"/>
              <a:t>May be delayed up to 72 hrs</a:t>
            </a:r>
          </a:p>
          <a:p>
            <a:r>
              <a:rPr lang="en-US" dirty="0" smtClean="0"/>
              <a:t>6-0 silk or nylon</a:t>
            </a:r>
          </a:p>
          <a:p>
            <a:r>
              <a:rPr lang="en-US" dirty="0" smtClean="0"/>
              <a:t>Sutures out 5 days</a:t>
            </a:r>
          </a:p>
          <a:p>
            <a:endParaRPr lang="en-US" baseline="0" dirty="0" smtClean="0"/>
          </a:p>
          <a:p>
            <a:endParaRPr lang="en-US" baseline="0" dirty="0" smtClean="0"/>
          </a:p>
          <a:p>
            <a:endParaRPr lang="en-US" baseline="0" dirty="0" smtClean="0"/>
          </a:p>
          <a:p>
            <a:endParaRPr lang="en-US" dirty="0"/>
          </a:p>
        </p:txBody>
      </p:sp>
      <p:sp>
        <p:nvSpPr>
          <p:cNvPr id="4" name="Footer Placeholder 3"/>
          <p:cNvSpPr>
            <a:spLocks noGrp="1"/>
          </p:cNvSpPr>
          <p:nvPr>
            <p:ph type="ftr" sz="quarter" idx="10"/>
          </p:nvPr>
        </p:nvSpPr>
        <p:spPr/>
        <p:txBody>
          <a:bodyPr/>
          <a:lstStyle/>
          <a:p>
            <a:r>
              <a:rPr lang="en-US" smtClean="0"/>
              <a:t>STN E-Library 2012</a:t>
            </a:r>
            <a:endParaRPr lang="en-US" dirty="0"/>
          </a:p>
        </p:txBody>
      </p:sp>
      <p:sp>
        <p:nvSpPr>
          <p:cNvPr id="5" name="Header Placeholder 4"/>
          <p:cNvSpPr>
            <a:spLocks noGrp="1"/>
          </p:cNvSpPr>
          <p:nvPr>
            <p:ph type="hdr" sz="quarter" idx="11"/>
          </p:nvPr>
        </p:nvSpPr>
        <p:spPr/>
        <p:txBody>
          <a:bodyPr/>
          <a:lstStyle/>
          <a:p>
            <a:r>
              <a:rPr lang="en-US" smtClean="0"/>
              <a:t>6_Maxillofacial and Ocular Injuries</a:t>
            </a:r>
            <a:endParaRPr lang="en-US" dirty="0"/>
          </a:p>
        </p:txBody>
      </p:sp>
      <p:sp>
        <p:nvSpPr>
          <p:cNvPr id="6" name="Rectangle 7"/>
          <p:cNvSpPr>
            <a:spLocks noGrp="1" noChangeArrowheads="1"/>
          </p:cNvSpPr>
          <p:nvPr>
            <p:ph type="sldNum" sz="quarter" idx="5"/>
          </p:nvPr>
        </p:nvSpPr>
        <p:spPr>
          <a:xfrm>
            <a:off x="4145280" y="9121140"/>
            <a:ext cx="3169920" cy="480060"/>
          </a:xfrm>
          <a:prstGeom prst="rect">
            <a:avLst/>
          </a:prstGeom>
          <a:noFill/>
        </p:spPr>
        <p:txBody>
          <a:bodyPr/>
          <a:lstStyle/>
          <a:p>
            <a:fld id="{3A28AD43-0C93-4676-909B-0D7E51F67842}" type="slidenum">
              <a:rPr lang="en-US" smtClean="0"/>
              <a:pPr/>
              <a:t>57</a:t>
            </a:fld>
            <a:endParaRPr lang="en-US" dirty="0"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Administer antiemetics (e.g., ondansetron) to prevent Valsalva maneuvers.</a:t>
            </a:r>
          </a:p>
          <a:p>
            <a:r>
              <a:rPr lang="en-US" dirty="0" smtClean="0"/>
              <a:t>Administer sedation and analgesics as needed.</a:t>
            </a:r>
          </a:p>
          <a:p>
            <a:r>
              <a:rPr lang="en-US" dirty="0" smtClean="0"/>
              <a:t>Avoid any topical eye solutions (e.g., fluorescein, tetracaine, cycloplegics).</a:t>
            </a:r>
          </a:p>
          <a:p>
            <a:endParaRPr lang="en-US" dirty="0" smtClean="0"/>
          </a:p>
          <a:p>
            <a:pPr defTabSz="966612">
              <a:defRPr/>
            </a:pPr>
            <a:endParaRPr lang="en-US" baseline="0" dirty="0" smtClean="0"/>
          </a:p>
          <a:p>
            <a:pPr defTabSz="966612">
              <a:defRPr/>
            </a:pPr>
            <a:endParaRPr lang="en-US" dirty="0" smtClean="0"/>
          </a:p>
          <a:p>
            <a:endParaRPr lang="en-US" dirty="0"/>
          </a:p>
        </p:txBody>
      </p:sp>
      <p:sp>
        <p:nvSpPr>
          <p:cNvPr id="4" name="Footer Placeholder 3"/>
          <p:cNvSpPr>
            <a:spLocks noGrp="1"/>
          </p:cNvSpPr>
          <p:nvPr>
            <p:ph type="ftr" sz="quarter" idx="10"/>
          </p:nvPr>
        </p:nvSpPr>
        <p:spPr/>
        <p:txBody>
          <a:bodyPr/>
          <a:lstStyle/>
          <a:p>
            <a:r>
              <a:rPr lang="en-US" smtClean="0"/>
              <a:t>STN E-Library 2012</a:t>
            </a:r>
            <a:endParaRPr lang="en-US" dirty="0"/>
          </a:p>
        </p:txBody>
      </p:sp>
      <p:sp>
        <p:nvSpPr>
          <p:cNvPr id="5" name="Header Placeholder 4"/>
          <p:cNvSpPr>
            <a:spLocks noGrp="1"/>
          </p:cNvSpPr>
          <p:nvPr>
            <p:ph type="hdr" sz="quarter" idx="11"/>
          </p:nvPr>
        </p:nvSpPr>
        <p:spPr/>
        <p:txBody>
          <a:bodyPr/>
          <a:lstStyle/>
          <a:p>
            <a:r>
              <a:rPr lang="en-US" smtClean="0"/>
              <a:t>6_Maxillofacial and Ocular Injuries</a:t>
            </a:r>
            <a:endParaRPr lang="en-US" dirty="0"/>
          </a:p>
        </p:txBody>
      </p:sp>
      <p:sp>
        <p:nvSpPr>
          <p:cNvPr id="6" name="Rectangle 7"/>
          <p:cNvSpPr>
            <a:spLocks noGrp="1" noChangeArrowheads="1"/>
          </p:cNvSpPr>
          <p:nvPr>
            <p:ph type="sldNum" sz="quarter" idx="5"/>
          </p:nvPr>
        </p:nvSpPr>
        <p:spPr>
          <a:xfrm>
            <a:off x="4145280" y="9121140"/>
            <a:ext cx="3169920" cy="480060"/>
          </a:xfrm>
          <a:prstGeom prst="rect">
            <a:avLst/>
          </a:prstGeom>
          <a:noFill/>
        </p:spPr>
        <p:txBody>
          <a:bodyPr/>
          <a:lstStyle/>
          <a:p>
            <a:fld id="{3A28AD43-0C93-4676-909B-0D7E51F67842}" type="slidenum">
              <a:rPr lang="en-US" smtClean="0"/>
              <a:pPr/>
              <a:t>58</a:t>
            </a:fld>
            <a:endParaRPr lang="en-US" dirty="0"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dirty="0" smtClean="0"/>
              <a:t>A Fox eye shield or other rigid device (bottom of a polystyrene foam cup) should be placed over the affected eye. Avoid any eye manipulation that may increase intraocular pressure with potential extrusion of intraocular contents. </a:t>
            </a:r>
          </a:p>
          <a:p>
            <a:pPr defTabSz="966612">
              <a:defRPr/>
            </a:pPr>
            <a:endParaRPr lang="en-US" dirty="0" smtClean="0"/>
          </a:p>
          <a:p>
            <a:pPr defTabSz="966612">
              <a:defRPr/>
            </a:pPr>
            <a:r>
              <a:rPr lang="en-US" dirty="0" smtClean="0"/>
              <a:t>Eye</a:t>
            </a:r>
            <a:r>
              <a:rPr lang="en-US" baseline="0" dirty="0" smtClean="0"/>
              <a:t> </a:t>
            </a:r>
            <a:r>
              <a:rPr lang="en-US" b="1" baseline="0" dirty="0" smtClean="0"/>
              <a:t>patches</a:t>
            </a:r>
            <a:r>
              <a:rPr lang="en-US" baseline="0" dirty="0" smtClean="0"/>
              <a:t> are contraindicated.</a:t>
            </a:r>
            <a:endParaRPr lang="en-US" dirty="0"/>
          </a:p>
        </p:txBody>
      </p:sp>
      <p:sp>
        <p:nvSpPr>
          <p:cNvPr id="4" name="Footer Placeholder 3"/>
          <p:cNvSpPr>
            <a:spLocks noGrp="1"/>
          </p:cNvSpPr>
          <p:nvPr>
            <p:ph type="ftr" sz="quarter" idx="10"/>
          </p:nvPr>
        </p:nvSpPr>
        <p:spPr/>
        <p:txBody>
          <a:bodyPr/>
          <a:lstStyle/>
          <a:p>
            <a:r>
              <a:rPr lang="en-US" smtClean="0"/>
              <a:t>STN E-Library 2012</a:t>
            </a:r>
            <a:endParaRPr lang="en-US" dirty="0"/>
          </a:p>
        </p:txBody>
      </p:sp>
      <p:sp>
        <p:nvSpPr>
          <p:cNvPr id="5" name="Header Placeholder 4"/>
          <p:cNvSpPr>
            <a:spLocks noGrp="1"/>
          </p:cNvSpPr>
          <p:nvPr>
            <p:ph type="hdr" sz="quarter" idx="11"/>
          </p:nvPr>
        </p:nvSpPr>
        <p:spPr/>
        <p:txBody>
          <a:bodyPr/>
          <a:lstStyle/>
          <a:p>
            <a:r>
              <a:rPr lang="en-US" smtClean="0"/>
              <a:t>6_Maxillofacial and Ocular Injuries</a:t>
            </a:r>
            <a:endParaRPr lang="en-US" dirty="0"/>
          </a:p>
        </p:txBody>
      </p:sp>
      <p:sp>
        <p:nvSpPr>
          <p:cNvPr id="6" name="Rectangle 7"/>
          <p:cNvSpPr>
            <a:spLocks noGrp="1" noChangeArrowheads="1"/>
          </p:cNvSpPr>
          <p:nvPr>
            <p:ph type="sldNum" sz="quarter" idx="5"/>
          </p:nvPr>
        </p:nvSpPr>
        <p:spPr>
          <a:xfrm>
            <a:off x="4145280" y="9121140"/>
            <a:ext cx="3169920" cy="480060"/>
          </a:xfrm>
          <a:prstGeom prst="rect">
            <a:avLst/>
          </a:prstGeom>
          <a:noFill/>
        </p:spPr>
        <p:txBody>
          <a:bodyPr/>
          <a:lstStyle/>
          <a:p>
            <a:fld id="{3A28AD43-0C93-4676-909B-0D7E51F67842}" type="slidenum">
              <a:rPr lang="en-US" smtClean="0"/>
              <a:pPr/>
              <a:t>59</a:t>
            </a:fld>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xfrm>
            <a:off x="4145280" y="9121140"/>
            <a:ext cx="3169920" cy="480060"/>
          </a:xfrm>
          <a:prstGeom prst="rect">
            <a:avLst/>
          </a:prstGeom>
          <a:noFill/>
        </p:spPr>
        <p:txBody>
          <a:bodyPr/>
          <a:lstStyle/>
          <a:p>
            <a:fld id="{F80AB7A8-0DC6-4020-A85F-78FA28E97AE5}" type="slidenum">
              <a:rPr lang="en-US" smtClean="0"/>
              <a:pPr/>
              <a:t>6</a:t>
            </a:fld>
            <a:endParaRPr lang="en-US" dirty="0"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r>
              <a:rPr lang="en-US" dirty="0" smtClean="0"/>
              <a:t>The amount of force to fracture different facial bones have been studied and have been divided into High impact (greater then 50 times gravity) and Low Impact (less then 50 times gravity). </a:t>
            </a:r>
          </a:p>
          <a:p>
            <a:r>
              <a:rPr lang="en-US" dirty="0" smtClean="0"/>
              <a:t>High Impact:</a:t>
            </a:r>
          </a:p>
          <a:p>
            <a:pPr lvl="1"/>
            <a:r>
              <a:rPr lang="en-US" dirty="0" smtClean="0"/>
              <a:t>Supraorbital rim – 200 G</a:t>
            </a:r>
          </a:p>
          <a:p>
            <a:pPr lvl="1"/>
            <a:r>
              <a:rPr lang="en-US" dirty="0" smtClean="0"/>
              <a:t>Symphysis of the Mandible –100 G</a:t>
            </a:r>
          </a:p>
          <a:p>
            <a:pPr lvl="1"/>
            <a:r>
              <a:rPr lang="en-US" dirty="0" smtClean="0"/>
              <a:t>Frontal – 100 G</a:t>
            </a:r>
          </a:p>
          <a:p>
            <a:pPr lvl="1"/>
            <a:r>
              <a:rPr lang="en-US" dirty="0" smtClean="0"/>
              <a:t>Angle of the mandible – 70 G</a:t>
            </a:r>
          </a:p>
          <a:p>
            <a:r>
              <a:rPr lang="en-US" dirty="0" smtClean="0"/>
              <a:t>Low Impact:</a:t>
            </a:r>
          </a:p>
          <a:p>
            <a:pPr lvl="1"/>
            <a:r>
              <a:rPr lang="en-US" dirty="0" smtClean="0"/>
              <a:t>Zygoma – 50 G</a:t>
            </a:r>
          </a:p>
          <a:p>
            <a:pPr lvl="1"/>
            <a:r>
              <a:rPr lang="en-US" dirty="0" smtClean="0"/>
              <a:t>Nasal bone – 30 G</a:t>
            </a:r>
          </a:p>
          <a:p>
            <a:endParaRPr lang="en-US" dirty="0" smtClean="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r>
              <a:rPr lang="en-US" smtClean="0"/>
              <a:t>6_Maxillofacial and Ocular Injuries</a:t>
            </a:r>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9" name="Rectangle 2"/>
          <p:cNvSpPr>
            <a:spLocks noGrp="1" noRot="1" noChangeAspect="1" noChangeArrowheads="1" noTextEdit="1"/>
          </p:cNvSpPr>
          <p:nvPr>
            <p:ph type="sldImg"/>
          </p:nvPr>
        </p:nvSpPr>
        <p:spPr>
          <a:solidFill>
            <a:srgbClr val="FFFFFF"/>
          </a:solidFill>
          <a:ln/>
        </p:spPr>
      </p:sp>
      <p:sp>
        <p:nvSpPr>
          <p:cNvPr id="118790" name="Rectangle 3"/>
          <p:cNvSpPr>
            <a:spLocks noGrp="1" noChangeArrowheads="1"/>
          </p:cNvSpPr>
          <p:nvPr>
            <p:ph type="body" idx="1"/>
          </p:nvPr>
        </p:nvSpPr>
        <p:spPr>
          <a:xfrm>
            <a:off x="487680" y="4480560"/>
            <a:ext cx="6421120" cy="4400550"/>
          </a:xfrm>
          <a:solidFill>
            <a:srgbClr val="FFFFFF"/>
          </a:solidFill>
          <a:ln>
            <a:noFill/>
          </a:ln>
        </p:spPr>
        <p:txBody>
          <a:bodyPr/>
          <a:lstStyle/>
          <a:p>
            <a:r>
              <a:rPr lang="en-US" dirty="0" smtClean="0"/>
              <a:t>Sympathetic Ophthalmia is a rare condition that results from severe penetrating or perforating injury.</a:t>
            </a:r>
          </a:p>
          <a:p>
            <a:r>
              <a:rPr lang="en-US" dirty="0" smtClean="0"/>
              <a:t>This is the primary indication for early enucleation of a nonrepairable globe.</a:t>
            </a:r>
          </a:p>
          <a:p>
            <a:r>
              <a:rPr lang="en-US" dirty="0" smtClean="0"/>
              <a:t>The condition is characterized by diffuse bilateral granulomatous uveitis and loss of the uveal tract or uveal prolapse.</a:t>
            </a:r>
          </a:p>
          <a:p>
            <a:r>
              <a:rPr lang="en-US" dirty="0" smtClean="0"/>
              <a:t>The condition is thought to be autoimmune in nature and occurs from several days to many years after the original injury.</a:t>
            </a:r>
          </a:p>
          <a:p>
            <a:r>
              <a:rPr lang="en-US" dirty="0" smtClean="0"/>
              <a:t>Treatment includes systemic and topical steroids and immunosuppressive agents.</a:t>
            </a:r>
          </a:p>
          <a:p>
            <a:endParaRPr lang="en-US" dirty="0" smtClean="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r>
              <a:rPr lang="en-US" smtClean="0"/>
              <a:t>6_Maxillofacial and Ocular Injuries</a:t>
            </a:r>
            <a:endParaRPr lang="en-US" dirty="0"/>
          </a:p>
        </p:txBody>
      </p:sp>
      <p:sp>
        <p:nvSpPr>
          <p:cNvPr id="6" name="Rectangle 7"/>
          <p:cNvSpPr>
            <a:spLocks noGrp="1" noChangeArrowheads="1"/>
          </p:cNvSpPr>
          <p:nvPr>
            <p:ph type="sldNum" sz="quarter" idx="5"/>
          </p:nvPr>
        </p:nvSpPr>
        <p:spPr>
          <a:xfrm>
            <a:off x="4145280" y="9121140"/>
            <a:ext cx="3169920" cy="480060"/>
          </a:xfrm>
          <a:prstGeom prst="rect">
            <a:avLst/>
          </a:prstGeom>
          <a:noFill/>
        </p:spPr>
        <p:txBody>
          <a:bodyPr/>
          <a:lstStyle/>
          <a:p>
            <a:fld id="{3A28AD43-0C93-4676-909B-0D7E51F67842}" type="slidenum">
              <a:rPr lang="en-US" smtClean="0"/>
              <a:pPr/>
              <a:t>60</a:t>
            </a:fld>
            <a:endParaRPr lang="en-US" dirty="0"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3" name="Rectangle 2"/>
          <p:cNvSpPr>
            <a:spLocks noGrp="1" noRot="1" noChangeAspect="1" noChangeArrowheads="1" noTextEdit="1"/>
          </p:cNvSpPr>
          <p:nvPr>
            <p:ph type="sldImg"/>
          </p:nvPr>
        </p:nvSpPr>
        <p:spPr>
          <a:solidFill>
            <a:srgbClr val="FFFFFF"/>
          </a:solidFill>
          <a:ln/>
        </p:spPr>
      </p:sp>
      <p:sp>
        <p:nvSpPr>
          <p:cNvPr id="119814" name="Rectangle 3"/>
          <p:cNvSpPr>
            <a:spLocks noGrp="1" noChangeArrowheads="1"/>
          </p:cNvSpPr>
          <p:nvPr>
            <p:ph type="body" idx="1"/>
          </p:nvPr>
        </p:nvSpPr>
        <p:spPr>
          <a:xfrm>
            <a:off x="487680" y="4480560"/>
            <a:ext cx="6421120" cy="4400550"/>
          </a:xfrm>
          <a:solidFill>
            <a:srgbClr val="FFFFFF"/>
          </a:solidFill>
          <a:ln>
            <a:noFill/>
          </a:ln>
        </p:spPr>
        <p:txBody>
          <a:bodyPr/>
          <a:lstStyle/>
          <a:p>
            <a:pPr>
              <a:tabLst>
                <a:tab pos="239975" algn="l"/>
              </a:tabLst>
            </a:pPr>
            <a:r>
              <a:rPr lang="en-US" b="1" dirty="0" smtClean="0"/>
              <a:t>Provide communication aids</a:t>
            </a:r>
          </a:p>
          <a:p>
            <a:pPr>
              <a:tabLst>
                <a:tab pos="239975" algn="l"/>
              </a:tabLst>
            </a:pPr>
            <a:r>
              <a:rPr lang="en-US" dirty="0" smtClean="0"/>
              <a:t>Blind patients need frequent orientation to time and place.</a:t>
            </a:r>
          </a:p>
          <a:p>
            <a:pPr>
              <a:tabLst>
                <a:tab pos="239975" algn="l"/>
              </a:tabLst>
            </a:pPr>
            <a:r>
              <a:rPr lang="en-US" dirty="0" smtClean="0"/>
              <a:t>If patients have lost sight in only one eye or now has limited sight, ensure that the patient can see you when speaking to him.</a:t>
            </a:r>
          </a:p>
          <a:p>
            <a:pPr>
              <a:tabLst>
                <a:tab pos="239975" algn="l"/>
              </a:tabLst>
            </a:pPr>
            <a:r>
              <a:rPr lang="en-US" dirty="0" smtClean="0"/>
              <a:t>Describe colors and physical characteristics of the environment to  the  newly blind patient.</a:t>
            </a:r>
          </a:p>
          <a:p>
            <a:pPr>
              <a:tabLst>
                <a:tab pos="239975" algn="l"/>
              </a:tabLst>
            </a:pPr>
            <a:r>
              <a:rPr lang="en-US" b="1" dirty="0" smtClean="0"/>
              <a:t>Frequent positive reinforcement</a:t>
            </a:r>
          </a:p>
          <a:p>
            <a:pPr>
              <a:tabLst>
                <a:tab pos="239975" algn="l"/>
              </a:tabLst>
            </a:pPr>
            <a:r>
              <a:rPr lang="en-US" dirty="0" smtClean="0"/>
              <a:t>Focus on the positive attributes and accomplishments of patient’s progress.</a:t>
            </a:r>
            <a:endParaRPr lang="en-US" b="1" dirty="0" smtClean="0"/>
          </a:p>
          <a:p>
            <a:pPr>
              <a:tabLst>
                <a:tab pos="239975" algn="l"/>
              </a:tabLst>
            </a:pPr>
            <a:endParaRPr lang="en-US" dirty="0" smtClean="0"/>
          </a:p>
          <a:p>
            <a:pPr>
              <a:tabLst>
                <a:tab pos="239975" algn="l"/>
              </a:tabLst>
            </a:pPr>
            <a:r>
              <a:rPr lang="en-US" dirty="0" smtClean="0"/>
              <a:t>Early referrals to psychiatric liaisons or counselors.</a:t>
            </a:r>
          </a:p>
          <a:p>
            <a:pPr>
              <a:tabLst>
                <a:tab pos="239975" algn="l"/>
              </a:tabLst>
            </a:pPr>
            <a:r>
              <a:rPr lang="en-US" dirty="0" smtClean="0"/>
              <a:t>Early referrals to community agencies for the blind and to rehabilitation facilities.</a:t>
            </a:r>
          </a:p>
          <a:p>
            <a:pPr>
              <a:tabLst>
                <a:tab pos="239975" algn="l"/>
              </a:tabLst>
            </a:pPr>
            <a:r>
              <a:rPr lang="en-US" dirty="0" smtClean="0"/>
              <a:t>Referrals for home safety evaluations.</a:t>
            </a:r>
          </a:p>
          <a:p>
            <a:pPr>
              <a:tabLst>
                <a:tab pos="239975" algn="l"/>
              </a:tabLst>
            </a:pPr>
            <a:r>
              <a:rPr lang="en-US" dirty="0" smtClean="0"/>
              <a:t>Referrals to local and state agencies for financial assistance. </a:t>
            </a:r>
          </a:p>
          <a:p>
            <a:pPr>
              <a:tabLst>
                <a:tab pos="239975" algn="l"/>
              </a:tabLst>
            </a:pPr>
            <a:endParaRPr lang="en-US" dirty="0" smtClean="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r>
              <a:rPr lang="en-US" smtClean="0"/>
              <a:t>6_Maxillofacial and Ocular Injuries</a:t>
            </a:r>
            <a:endParaRPr lang="en-US" dirty="0"/>
          </a:p>
        </p:txBody>
      </p:sp>
      <p:sp>
        <p:nvSpPr>
          <p:cNvPr id="6" name="Rectangle 7"/>
          <p:cNvSpPr>
            <a:spLocks noGrp="1" noChangeArrowheads="1"/>
          </p:cNvSpPr>
          <p:nvPr>
            <p:ph type="sldNum" sz="quarter" idx="5"/>
          </p:nvPr>
        </p:nvSpPr>
        <p:spPr>
          <a:xfrm>
            <a:off x="4145280" y="9121140"/>
            <a:ext cx="3169920" cy="480060"/>
          </a:xfrm>
          <a:prstGeom prst="rect">
            <a:avLst/>
          </a:prstGeom>
          <a:noFill/>
        </p:spPr>
        <p:txBody>
          <a:bodyPr/>
          <a:lstStyle/>
          <a:p>
            <a:fld id="{3A28AD43-0C93-4676-909B-0D7E51F67842}" type="slidenum">
              <a:rPr lang="en-US" smtClean="0"/>
              <a:pPr/>
              <a:t>61</a:t>
            </a:fld>
            <a:endParaRPr lang="en-US" dirty="0"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7" name="Rectangle 2"/>
          <p:cNvSpPr>
            <a:spLocks noGrp="1" noRot="1" noChangeAspect="1" noChangeArrowheads="1" noTextEdit="1"/>
          </p:cNvSpPr>
          <p:nvPr>
            <p:ph type="sldImg"/>
          </p:nvPr>
        </p:nvSpPr>
        <p:spPr>
          <a:solidFill>
            <a:srgbClr val="FFFFFF"/>
          </a:solidFill>
          <a:ln/>
        </p:spPr>
      </p:sp>
      <p:sp>
        <p:nvSpPr>
          <p:cNvPr id="120838" name="Rectangle 3"/>
          <p:cNvSpPr>
            <a:spLocks noGrp="1" noChangeArrowheads="1"/>
          </p:cNvSpPr>
          <p:nvPr>
            <p:ph type="body" idx="1"/>
          </p:nvPr>
        </p:nvSpPr>
        <p:spPr>
          <a:xfrm>
            <a:off x="487680" y="4480560"/>
            <a:ext cx="6421120" cy="4800600"/>
          </a:xfrm>
          <a:solidFill>
            <a:srgbClr val="FFFFFF"/>
          </a:solidFill>
          <a:ln/>
        </p:spPr>
        <p:txBody>
          <a:bodyPr/>
          <a:lstStyle/>
          <a:p>
            <a:pPr>
              <a:tabLst>
                <a:tab pos="239975" algn="l"/>
              </a:tabLst>
            </a:pPr>
            <a:r>
              <a:rPr lang="en-US" b="1" dirty="0" smtClean="0"/>
              <a:t>Reinforce surgical plan of care</a:t>
            </a:r>
          </a:p>
          <a:p>
            <a:pPr>
              <a:tabLst>
                <a:tab pos="239975" algn="l"/>
              </a:tabLst>
            </a:pPr>
            <a:r>
              <a:rPr lang="en-US" dirty="0" smtClean="0"/>
              <a:t>	Provide realistic outlook, avoid false reassurances</a:t>
            </a:r>
          </a:p>
          <a:p>
            <a:pPr>
              <a:tabLst>
                <a:tab pos="239975" algn="l"/>
              </a:tabLst>
            </a:pPr>
            <a:r>
              <a:rPr lang="en-US" dirty="0" smtClean="0"/>
              <a:t>	Surgical sites will appear red and elevated for up to six months</a:t>
            </a:r>
          </a:p>
          <a:p>
            <a:pPr>
              <a:tabLst>
                <a:tab pos="239975" algn="l"/>
              </a:tabLst>
            </a:pPr>
            <a:r>
              <a:rPr lang="en-US" b="1" dirty="0" smtClean="0"/>
              <a:t>Medications</a:t>
            </a:r>
          </a:p>
          <a:p>
            <a:pPr>
              <a:tabLst>
                <a:tab pos="239975" algn="l"/>
              </a:tabLst>
            </a:pPr>
            <a:r>
              <a:rPr lang="en-US" dirty="0" smtClean="0"/>
              <a:t>	Correct method of eye drop/ointment instillation</a:t>
            </a:r>
          </a:p>
          <a:p>
            <a:pPr>
              <a:tabLst>
                <a:tab pos="239975" algn="l"/>
              </a:tabLst>
            </a:pPr>
            <a:r>
              <a:rPr lang="en-US" dirty="0" smtClean="0"/>
              <a:t>	Oral rinses</a:t>
            </a:r>
          </a:p>
          <a:p>
            <a:pPr>
              <a:tabLst>
                <a:tab pos="239975" algn="l"/>
              </a:tabLst>
            </a:pPr>
            <a:r>
              <a:rPr lang="en-US" b="1" dirty="0" smtClean="0"/>
              <a:t>Nutrition management</a:t>
            </a:r>
          </a:p>
          <a:p>
            <a:pPr>
              <a:tabLst>
                <a:tab pos="239975" algn="l"/>
              </a:tabLst>
            </a:pPr>
            <a:r>
              <a:rPr lang="en-US" b="1" dirty="0" smtClean="0"/>
              <a:t>	</a:t>
            </a:r>
            <a:r>
              <a:rPr lang="en-US" dirty="0" smtClean="0"/>
              <a:t>Avoid very hot or cold foods, avoid carbonated liquids</a:t>
            </a:r>
          </a:p>
          <a:p>
            <a:pPr>
              <a:tabLst>
                <a:tab pos="239975" algn="l"/>
              </a:tabLst>
            </a:pPr>
            <a:r>
              <a:rPr lang="en-US" dirty="0" smtClean="0"/>
              <a:t>	Instill small amounts of liquid into buccal pouch</a:t>
            </a:r>
            <a:endParaRPr lang="en-US" b="1" dirty="0" smtClean="0"/>
          </a:p>
          <a:p>
            <a:pPr>
              <a:tabLst>
                <a:tab pos="239975" algn="l"/>
              </a:tabLst>
            </a:pPr>
            <a:r>
              <a:rPr lang="en-US" b="1" dirty="0" smtClean="0"/>
              <a:t>Wound care</a:t>
            </a:r>
          </a:p>
          <a:p>
            <a:pPr>
              <a:tabLst>
                <a:tab pos="239975" algn="l"/>
              </a:tabLst>
            </a:pPr>
            <a:r>
              <a:rPr lang="en-US" dirty="0" smtClean="0"/>
              <a:t>	Correctly demonstrates use of eye shields</a:t>
            </a:r>
          </a:p>
          <a:p>
            <a:pPr>
              <a:tabLst>
                <a:tab pos="239975" algn="l"/>
              </a:tabLst>
            </a:pPr>
            <a:r>
              <a:rPr lang="en-US" dirty="0" smtClean="0"/>
              <a:t>	Cleansing of  wounds</a:t>
            </a:r>
          </a:p>
          <a:p>
            <a:pPr>
              <a:tabLst>
                <a:tab pos="239975" algn="l"/>
              </a:tabLst>
            </a:pPr>
            <a:r>
              <a:rPr lang="en-US" dirty="0" smtClean="0"/>
              <a:t>	Use of ointments or OTC creams/lotions</a:t>
            </a:r>
          </a:p>
          <a:p>
            <a:pPr>
              <a:tabLst>
                <a:tab pos="239975" algn="l"/>
              </a:tabLst>
            </a:pPr>
            <a:r>
              <a:rPr lang="en-US" dirty="0" smtClean="0"/>
              <a:t>	How to remove IMF in an emergency</a:t>
            </a:r>
          </a:p>
          <a:p>
            <a:pPr>
              <a:tabLst>
                <a:tab pos="239975" algn="l"/>
              </a:tabLst>
            </a:pPr>
            <a:r>
              <a:rPr lang="en-US" b="1" dirty="0" smtClean="0"/>
              <a:t>Tracheostomy care</a:t>
            </a:r>
            <a:r>
              <a:rPr lang="en-US" dirty="0" smtClean="0"/>
              <a:t> and suctioning</a:t>
            </a:r>
          </a:p>
          <a:p>
            <a:pPr>
              <a:tabLst>
                <a:tab pos="239975" algn="l"/>
              </a:tabLst>
            </a:pPr>
            <a:r>
              <a:rPr lang="en-US" b="1" dirty="0" smtClean="0"/>
              <a:t>Avoid direct sunlight for 6-12 months</a:t>
            </a:r>
          </a:p>
          <a:p>
            <a:pPr>
              <a:tabLst>
                <a:tab pos="239975" algn="l"/>
              </a:tabLst>
            </a:pPr>
            <a:r>
              <a:rPr lang="en-US" dirty="0" smtClean="0"/>
              <a:t>	Use strong sunscreens or avoid sunlight to prevent hyperpigmentation</a:t>
            </a:r>
          </a:p>
          <a:p>
            <a:pPr>
              <a:tabLst>
                <a:tab pos="239975" algn="l"/>
              </a:tabLst>
            </a:pPr>
            <a:r>
              <a:rPr lang="en-US" b="1" dirty="0" smtClean="0"/>
              <a:t>Use of cosmetics</a:t>
            </a:r>
          </a:p>
          <a:p>
            <a:pPr>
              <a:tabLst>
                <a:tab pos="239975" algn="l"/>
              </a:tabLst>
            </a:pPr>
            <a:endParaRPr lang="en-US" b="1" dirty="0" smtClean="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r>
              <a:rPr lang="en-US" smtClean="0"/>
              <a:t>6_Maxillofacial and Ocular Injuries</a:t>
            </a:r>
            <a:endParaRPr lang="en-US" dirty="0"/>
          </a:p>
        </p:txBody>
      </p:sp>
      <p:sp>
        <p:nvSpPr>
          <p:cNvPr id="6" name="Rectangle 7"/>
          <p:cNvSpPr>
            <a:spLocks noGrp="1" noChangeArrowheads="1"/>
          </p:cNvSpPr>
          <p:nvPr>
            <p:ph type="sldNum" sz="quarter" idx="5"/>
          </p:nvPr>
        </p:nvSpPr>
        <p:spPr>
          <a:xfrm>
            <a:off x="4145280" y="9121140"/>
            <a:ext cx="3169920" cy="480060"/>
          </a:xfrm>
          <a:prstGeom prst="rect">
            <a:avLst/>
          </a:prstGeom>
          <a:noFill/>
        </p:spPr>
        <p:txBody>
          <a:bodyPr/>
          <a:lstStyle/>
          <a:p>
            <a:fld id="{3A28AD43-0C93-4676-909B-0D7E51F67842}" type="slidenum">
              <a:rPr lang="en-US" smtClean="0"/>
              <a:pPr/>
              <a:t>62</a:t>
            </a:fld>
            <a:endParaRPr lang="en-US" dirty="0"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5" name="Rectangle 2"/>
          <p:cNvSpPr>
            <a:spLocks noGrp="1" noRot="1" noChangeAspect="1" noChangeArrowheads="1" noTextEdit="1"/>
          </p:cNvSpPr>
          <p:nvPr>
            <p:ph type="sldImg"/>
          </p:nvPr>
        </p:nvSpPr>
        <p:spPr>
          <a:solidFill>
            <a:srgbClr val="FFFFFF"/>
          </a:solidFill>
          <a:ln/>
        </p:spPr>
      </p:sp>
      <p:sp>
        <p:nvSpPr>
          <p:cNvPr id="122886" name="Rectangle 3"/>
          <p:cNvSpPr>
            <a:spLocks noGrp="1" noChangeArrowheads="1"/>
          </p:cNvSpPr>
          <p:nvPr>
            <p:ph type="body" idx="1"/>
          </p:nvPr>
        </p:nvSpPr>
        <p:spPr>
          <a:xfrm>
            <a:off x="487680" y="4480560"/>
            <a:ext cx="6421120" cy="4400550"/>
          </a:xfrm>
          <a:solidFill>
            <a:srgbClr val="FFFFFF"/>
          </a:solidFill>
          <a:ln>
            <a:noFill/>
          </a:ln>
        </p:spPr>
        <p:txBody>
          <a:bodyPr/>
          <a:lstStyle/>
          <a:p>
            <a:r>
              <a:rPr lang="en-US" dirty="0" smtClean="0"/>
              <a:t>Patients with facial trauma may present with life-threatening insults.</a:t>
            </a:r>
          </a:p>
          <a:p>
            <a:r>
              <a:rPr lang="en-US" dirty="0" smtClean="0"/>
              <a:t>Airway compromise is a primary concern and the development of hypovolemic shock due to blood loss cannot be overlooked.</a:t>
            </a:r>
          </a:p>
          <a:p>
            <a:endParaRPr lang="en-US" dirty="0" smtClean="0"/>
          </a:p>
          <a:p>
            <a:r>
              <a:rPr lang="en-US" dirty="0" smtClean="0"/>
              <a:t>Once the patient is stabilized, early involvement of the multidisciplinary team including  plastic surgeons, ENT and/or oral surgeons is required to maximize the patient’s outcome.</a:t>
            </a:r>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r>
              <a:rPr lang="en-US" smtClean="0"/>
              <a:t>6_Maxillofacial and Ocular Injuries</a:t>
            </a:r>
            <a:endParaRPr lang="en-US" dirty="0"/>
          </a:p>
        </p:txBody>
      </p:sp>
      <p:sp>
        <p:nvSpPr>
          <p:cNvPr id="6" name="Rectangle 7"/>
          <p:cNvSpPr>
            <a:spLocks noGrp="1" noChangeArrowheads="1"/>
          </p:cNvSpPr>
          <p:nvPr>
            <p:ph type="sldNum" sz="quarter" idx="5"/>
          </p:nvPr>
        </p:nvSpPr>
        <p:spPr>
          <a:xfrm>
            <a:off x="4145280" y="9121140"/>
            <a:ext cx="3169920" cy="480060"/>
          </a:xfrm>
          <a:prstGeom prst="rect">
            <a:avLst/>
          </a:prstGeom>
          <a:noFill/>
        </p:spPr>
        <p:txBody>
          <a:bodyPr/>
          <a:lstStyle/>
          <a:p>
            <a:fld id="{3A28AD43-0C93-4676-909B-0D7E51F67842}" type="slidenum">
              <a:rPr lang="en-US" smtClean="0"/>
              <a:pPr/>
              <a:t>63</a:t>
            </a:fld>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Image is of high impact</a:t>
            </a:r>
            <a:r>
              <a:rPr lang="en-US" b="1" baseline="0" dirty="0" smtClean="0"/>
              <a:t> to face. Arrow pointing to chin.</a:t>
            </a:r>
            <a:endParaRPr lang="en-US" b="1" dirty="0"/>
          </a:p>
        </p:txBody>
      </p:sp>
      <p:sp>
        <p:nvSpPr>
          <p:cNvPr id="4" name="Slide Number Placeholder 3"/>
          <p:cNvSpPr>
            <a:spLocks noGrp="1"/>
          </p:cNvSpPr>
          <p:nvPr>
            <p:ph type="sldNum" sz="quarter" idx="10"/>
          </p:nvPr>
        </p:nvSpPr>
        <p:spPr>
          <a:xfrm>
            <a:off x="4145280" y="9121140"/>
            <a:ext cx="3169920" cy="480060"/>
          </a:xfrm>
          <a:prstGeom prst="rect">
            <a:avLst/>
          </a:prstGeom>
        </p:spPr>
        <p:txBody>
          <a:bodyPr/>
          <a:lstStyle/>
          <a:p>
            <a:pPr>
              <a:defRPr/>
            </a:pPr>
            <a:fld id="{47C67BC8-8024-4E84-9AC7-36A3E0240B9F}" type="slidenum">
              <a:rPr lang="en-US" smtClean="0"/>
              <a:pPr>
                <a:defRPr/>
              </a:pPr>
              <a:t>7</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6_Maxillofacial and Ocular Injuries</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xfrm>
            <a:off x="4145280" y="9121140"/>
            <a:ext cx="3169920" cy="480060"/>
          </a:xfrm>
          <a:prstGeom prst="rect">
            <a:avLst/>
          </a:prstGeom>
          <a:noFill/>
        </p:spPr>
        <p:txBody>
          <a:bodyPr/>
          <a:lstStyle/>
          <a:p>
            <a:fld id="{9902EF87-4502-4723-B2DE-AAD72130E337}" type="slidenum">
              <a:rPr lang="en-US" smtClean="0"/>
              <a:pPr/>
              <a:t>8</a:t>
            </a:fld>
            <a:endParaRPr lang="en-US" dirty="0"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r>
              <a:rPr lang="en-US" dirty="0" smtClean="0"/>
              <a:t>   60% of patients with severe facial trauma have multisystem trauma and the potential for airway compromise. </a:t>
            </a:r>
          </a:p>
          <a:p>
            <a:endParaRPr lang="en-US" dirty="0" smtClean="0"/>
          </a:p>
          <a:p>
            <a:r>
              <a:rPr lang="en-US" dirty="0" smtClean="0"/>
              <a:t>As many as 20-50% of the patients with facial trauma sustain concurrent brain injury, especially those with upper face and midface fractures.</a:t>
            </a:r>
          </a:p>
          <a:p>
            <a:r>
              <a:rPr lang="en-US" dirty="0" smtClean="0"/>
              <a:t>1-4% of these patients have cervical spine injuries. Remember to always r/o cervical  spine injuries clinically and </a:t>
            </a:r>
            <a:r>
              <a:rPr lang="en-US" dirty="0" err="1" smtClean="0"/>
              <a:t>radiographically</a:t>
            </a:r>
            <a:r>
              <a:rPr lang="en-US" dirty="0" smtClean="0"/>
              <a:t> in such  patients.</a:t>
            </a:r>
          </a:p>
          <a:p>
            <a:r>
              <a:rPr lang="en-US" dirty="0" smtClean="0"/>
              <a:t>Blindness can occur in .5-3% of these trauma pts and are mostly seen in patients with LeFort 3 (2.2%) and LeFort 2 (.64%).</a:t>
            </a:r>
          </a:p>
          <a:p>
            <a:endParaRPr lang="en-US" dirty="0" smtClean="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r>
              <a:rPr lang="en-US" smtClean="0"/>
              <a:t>6_Maxillofacial and Ocular Injuries</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xfrm>
            <a:off x="4145280" y="9121140"/>
            <a:ext cx="3169920" cy="480060"/>
          </a:xfrm>
          <a:prstGeom prst="rect">
            <a:avLst/>
          </a:prstGeom>
          <a:noFill/>
        </p:spPr>
        <p:txBody>
          <a:bodyPr/>
          <a:lstStyle/>
          <a:p>
            <a:fld id="{3A28AD43-0C93-4676-909B-0D7E51F67842}" type="slidenum">
              <a:rPr lang="en-US" smtClean="0"/>
              <a:pPr/>
              <a:t>9</a:t>
            </a:fld>
            <a:endParaRPr lang="en-US" dirty="0" smtClean="0"/>
          </a:p>
        </p:txBody>
      </p:sp>
      <p:sp>
        <p:nvSpPr>
          <p:cNvPr id="80899" name="Rectangle 2"/>
          <p:cNvSpPr>
            <a:spLocks noGrp="1" noRot="1" noChangeAspect="1" noChangeArrowheads="1" noTextEdit="1"/>
          </p:cNvSpPr>
          <p:nvPr>
            <p:ph type="sldImg"/>
          </p:nvPr>
        </p:nvSpPr>
        <p:spPr>
          <a:solidFill>
            <a:srgbClr val="FFFFFF"/>
          </a:solidFill>
          <a:ln/>
        </p:spPr>
      </p:sp>
      <p:sp>
        <p:nvSpPr>
          <p:cNvPr id="80900" name="Rectangle 3"/>
          <p:cNvSpPr>
            <a:spLocks noGrp="1" noChangeArrowheads="1"/>
          </p:cNvSpPr>
          <p:nvPr>
            <p:ph type="body" idx="1"/>
          </p:nvPr>
        </p:nvSpPr>
        <p:spPr>
          <a:solidFill>
            <a:srgbClr val="FFFFFF"/>
          </a:solidFill>
          <a:ln>
            <a:noFill/>
          </a:ln>
        </p:spPr>
        <p:txBody>
          <a:bodyPr/>
          <a:lstStyle/>
          <a:p>
            <a:r>
              <a:rPr lang="en-US" dirty="0" smtClean="0"/>
              <a:t>   As many as one fourth of women with facial trauma are victims of domestic violence. If a women has an orbital fracture, the likelihood of sexual assault or domestic violence increases to more then 30%.</a:t>
            </a:r>
          </a:p>
          <a:p>
            <a:r>
              <a:rPr lang="en-US" dirty="0" smtClean="0"/>
              <a:t>   In addition to physical consequences of facial trauma, there are psychological costs as well. More then a one quarter of patients with severe facial trauma will develop Post Traumatic Stress Disorder. </a:t>
            </a:r>
          </a:p>
          <a:p>
            <a:r>
              <a:rPr lang="en-US" dirty="0" smtClean="0"/>
              <a:t>   </a:t>
            </a:r>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r>
              <a:rPr lang="en-US" smtClean="0"/>
              <a:t>6_Maxillofacial and Ocular Injuries</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0" y="2667000"/>
            <a:ext cx="9144000" cy="1143000"/>
          </a:xfrm>
        </p:spPr>
        <p:txBody>
          <a:bodyPr/>
          <a:lstStyle>
            <a:lvl1pPr>
              <a:defRPr/>
            </a:lvl1pPr>
          </a:lstStyle>
          <a:p>
            <a:r>
              <a:rPr lang="en-US" dirty="0"/>
              <a:t>Click to edit Master title style</a:t>
            </a:r>
          </a:p>
        </p:txBody>
      </p:sp>
      <p:sp>
        <p:nvSpPr>
          <p:cNvPr id="3075" name="Rectangle 3"/>
          <p:cNvSpPr>
            <a:spLocks noGrp="1" noChangeArrowheads="1"/>
          </p:cNvSpPr>
          <p:nvPr>
            <p:ph type="subTitle" idx="1"/>
          </p:nvPr>
        </p:nvSpPr>
        <p:spPr>
          <a:xfrm>
            <a:off x="0" y="3886200"/>
            <a:ext cx="9144000" cy="609600"/>
          </a:xfrm>
        </p:spPr>
        <p:txBody>
          <a:bodyPr/>
          <a:lstStyle>
            <a:lvl1pPr marL="0" indent="0" algn="ctr">
              <a:buFontTx/>
              <a:buNone/>
              <a:defRPr sz="2800" b="1">
                <a:solidFill>
                  <a:schemeClr val="bg1"/>
                </a:solidFill>
                <a:latin typeface="Arial" pitchFamily="34" charset="0"/>
                <a:cs typeface="Arial" pitchFamily="34" charset="0"/>
              </a:defRPr>
            </a:lvl1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lvl1pPr>
          </a:lstStyle>
          <a:p>
            <a:pPr>
              <a:defRPr/>
            </a:pPr>
            <a:fld id="{5BB8984B-0981-456E-B4C2-81741644F79B}" type="slidenum">
              <a:rPr lang="en-US"/>
              <a:pPr>
                <a:defRPr/>
              </a:pPr>
              <a:t>‹#›</a:t>
            </a:fld>
            <a:endParaRPr lang="en-US" dirty="0"/>
          </a:p>
        </p:txBody>
      </p:sp>
    </p:spTree>
    <p:extLst>
      <p:ext uri="{BB962C8B-B14F-4D97-AF65-F5344CB8AC3E}">
        <p14:creationId xmlns:p14="http://schemas.microsoft.com/office/powerpoint/2010/main" val="157901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6C1AC01-6E89-4257-B6D3-77D3965A1B77}" type="slidenum">
              <a:rPr lang="en-US"/>
              <a:pPr>
                <a:defRPr/>
              </a:pPr>
              <a:t>‹#›</a:t>
            </a:fld>
            <a:endParaRPr lang="en-US" dirty="0"/>
          </a:p>
        </p:txBody>
      </p:sp>
    </p:spTree>
    <p:extLst>
      <p:ext uri="{BB962C8B-B14F-4D97-AF65-F5344CB8AC3E}">
        <p14:creationId xmlns:p14="http://schemas.microsoft.com/office/powerpoint/2010/main" val="1818875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BC16361C-303F-4E27-B2D8-4205C8686B1E}" type="slidenum">
              <a:rPr lang="en-US"/>
              <a:pPr>
                <a:defRPr/>
              </a:pPr>
              <a:t>‹#›</a:t>
            </a:fld>
            <a:endParaRPr lang="en-US" dirty="0"/>
          </a:p>
        </p:txBody>
      </p:sp>
    </p:spTree>
    <p:extLst>
      <p:ext uri="{BB962C8B-B14F-4D97-AF65-F5344CB8AC3E}">
        <p14:creationId xmlns:p14="http://schemas.microsoft.com/office/powerpoint/2010/main" val="3642015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4075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1625" y="1600200"/>
            <a:ext cx="4194175" cy="4498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194175" cy="4498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301625" y="6245225"/>
            <a:ext cx="2289175" cy="476250"/>
          </a:xfrm>
        </p:spPr>
        <p:txBody>
          <a:bodyPr/>
          <a:lstStyle>
            <a:lvl1pPr>
              <a:defRPr/>
            </a:lvl1pPr>
          </a:lstStyle>
          <a:p>
            <a:pPr>
              <a:defRPr/>
            </a:pPr>
            <a:endParaRPr lang="en-US" dirty="0"/>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dirty="0"/>
          </a:p>
        </p:txBody>
      </p:sp>
      <p:sp>
        <p:nvSpPr>
          <p:cNvPr id="7" name="Slide Number Placeholder 6"/>
          <p:cNvSpPr>
            <a:spLocks noGrp="1"/>
          </p:cNvSpPr>
          <p:nvPr>
            <p:ph type="sldNum" sz="quarter" idx="12"/>
          </p:nvPr>
        </p:nvSpPr>
        <p:spPr>
          <a:xfrm>
            <a:off x="6553200" y="6245225"/>
            <a:ext cx="2289175" cy="476250"/>
          </a:xfrm>
        </p:spPr>
        <p:txBody>
          <a:bodyPr/>
          <a:lstStyle>
            <a:lvl1pPr>
              <a:defRPr/>
            </a:lvl1pPr>
          </a:lstStyle>
          <a:p>
            <a:pPr>
              <a:defRPr/>
            </a:pPr>
            <a:fld id="{AACAC8DC-6533-4051-BD87-EFEFADBAFDC6}"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66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029200" y="1981200"/>
            <a:ext cx="3810000" cy="4114800"/>
          </a:xfrm>
        </p:spPr>
        <p:txBody>
          <a:bodyPr/>
          <a:lstStyle/>
          <a:p>
            <a:pPr lvl="0"/>
            <a:endParaRPr lang="en-US" noProof="0" dirty="0" smtClean="0"/>
          </a:p>
        </p:txBody>
      </p:sp>
      <p:sp>
        <p:nvSpPr>
          <p:cNvPr id="5" name="Rectangle 4"/>
          <p:cNvSpPr>
            <a:spLocks noGrp="1" noChangeArrowheads="1"/>
          </p:cNvSpPr>
          <p:nvPr>
            <p:ph type="dt" sz="half" idx="10"/>
          </p:nvPr>
        </p:nvSpPr>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a:lvl1pPr>
          </a:lstStyle>
          <a:p>
            <a:pPr>
              <a:defRPr/>
            </a:pPr>
            <a:fld id="{6751C63F-C537-46F4-A5F9-13CEB6441D86}" type="slidenum">
              <a:rPr lang="en-US"/>
              <a:pPr>
                <a:defRPr/>
              </a:pPr>
              <a:t>‹#›</a:t>
            </a:fld>
            <a:endParaRPr lang="en-US" dirty="0"/>
          </a:p>
        </p:txBody>
      </p:sp>
    </p:spTree>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E5F572AE-09B4-47B1-81A2-08E23703B002}"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1130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a:defRPr>
                <a:solidFill>
                  <a:schemeClr val="accent2"/>
                </a:solidFill>
              </a:defRPr>
            </a:lvl2pPr>
            <a:lvl3pPr>
              <a:defRPr>
                <a:solidFill>
                  <a:schemeClr val="accent2">
                    <a:lumMod val="75000"/>
                  </a:schemeClr>
                </a:solidFill>
              </a:defRPr>
            </a:lvl3pPr>
            <a:lvl4pPr>
              <a:defRPr>
                <a:solidFill>
                  <a:schemeClr val="accent2">
                    <a:lumMod val="50000"/>
                  </a:schemeClr>
                </a:solidFill>
              </a:defRPr>
            </a:lvl4pPr>
            <a:lvl5pPr>
              <a:defRPr>
                <a:solidFill>
                  <a:schemeClr val="accent6">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2D5671F-2991-4492-8FA7-6EDC449CBFD4}" type="slidenum">
              <a:rPr lang="en-US"/>
              <a:pPr>
                <a:defRPr/>
              </a:pPr>
              <a:t>‹#›</a:t>
            </a:fld>
            <a:endParaRPr lang="en-US" dirty="0"/>
          </a:p>
        </p:txBody>
      </p:sp>
    </p:spTree>
    <p:extLst>
      <p:ext uri="{BB962C8B-B14F-4D97-AF65-F5344CB8AC3E}">
        <p14:creationId xmlns:p14="http://schemas.microsoft.com/office/powerpoint/2010/main" val="3885064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52BA689D-5232-46E1-A003-FB92900E041E}" type="slidenum">
              <a:rPr lang="en-US"/>
              <a:pPr>
                <a:defRPr/>
              </a:pPr>
              <a:t>‹#›</a:t>
            </a:fld>
            <a:endParaRPr lang="en-US" dirty="0"/>
          </a:p>
        </p:txBody>
      </p:sp>
    </p:spTree>
    <p:extLst>
      <p:ext uri="{BB962C8B-B14F-4D97-AF65-F5344CB8AC3E}">
        <p14:creationId xmlns:p14="http://schemas.microsoft.com/office/powerpoint/2010/main" val="3671848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E4C08040-08FA-4944-A064-2E9B3336C7BF}" type="slidenum">
              <a:rPr lang="en-US"/>
              <a:pPr>
                <a:defRPr/>
              </a:pPr>
              <a:t>‹#›</a:t>
            </a:fld>
            <a:endParaRPr lang="en-US" dirty="0"/>
          </a:p>
        </p:txBody>
      </p:sp>
    </p:spTree>
    <p:extLst>
      <p:ext uri="{BB962C8B-B14F-4D97-AF65-F5344CB8AC3E}">
        <p14:creationId xmlns:p14="http://schemas.microsoft.com/office/powerpoint/2010/main" val="1289481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40D91021-F0C6-4DA0-92D3-D3B7AA74BF72}" type="slidenum">
              <a:rPr lang="en-US"/>
              <a:pPr>
                <a:defRPr/>
              </a:pPr>
              <a:t>‹#›</a:t>
            </a:fld>
            <a:endParaRPr lang="en-US" dirty="0"/>
          </a:p>
        </p:txBody>
      </p:sp>
    </p:spTree>
    <p:extLst>
      <p:ext uri="{BB962C8B-B14F-4D97-AF65-F5344CB8AC3E}">
        <p14:creationId xmlns:p14="http://schemas.microsoft.com/office/powerpoint/2010/main" val="2732762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8BC9F862-6A5B-4C77-89B6-BA7ACD72533B}" type="slidenum">
              <a:rPr lang="en-US"/>
              <a:pPr>
                <a:defRPr/>
              </a:pPr>
              <a:t>‹#›</a:t>
            </a:fld>
            <a:endParaRPr lang="en-US" dirty="0"/>
          </a:p>
        </p:txBody>
      </p:sp>
    </p:spTree>
    <p:extLst>
      <p:ext uri="{BB962C8B-B14F-4D97-AF65-F5344CB8AC3E}">
        <p14:creationId xmlns:p14="http://schemas.microsoft.com/office/powerpoint/2010/main" val="148921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D85464E2-900C-4939-9B96-403686A68685}" type="slidenum">
              <a:rPr lang="en-US"/>
              <a:pPr>
                <a:defRPr/>
              </a:pPr>
              <a:t>‹#›</a:t>
            </a:fld>
            <a:endParaRPr lang="en-US" dirty="0"/>
          </a:p>
        </p:txBody>
      </p:sp>
    </p:spTree>
    <p:extLst>
      <p:ext uri="{BB962C8B-B14F-4D97-AF65-F5344CB8AC3E}">
        <p14:creationId xmlns:p14="http://schemas.microsoft.com/office/powerpoint/2010/main" val="1650932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38D9F824-7F75-4999-B4EF-DDF5332EAF48}" type="slidenum">
              <a:rPr lang="en-US"/>
              <a:pPr>
                <a:defRPr/>
              </a:pPr>
              <a:t>‹#›</a:t>
            </a:fld>
            <a:endParaRPr lang="en-US" dirty="0"/>
          </a:p>
        </p:txBody>
      </p:sp>
    </p:spTree>
    <p:extLst>
      <p:ext uri="{BB962C8B-B14F-4D97-AF65-F5344CB8AC3E}">
        <p14:creationId xmlns:p14="http://schemas.microsoft.com/office/powerpoint/2010/main" val="1199531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6"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52400" y="76200"/>
            <a:ext cx="8991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4478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6281A1B-2E74-4E1A-A566-A7A18CC058D8}" type="slidenum">
              <a:rPr lang="en-US"/>
              <a:pPr>
                <a:defRPr/>
              </a:pPr>
              <a:t>‹#›</a:t>
            </a:fld>
            <a:endParaRPr lang="en-US" dirty="0"/>
          </a:p>
        </p:txBody>
      </p:sp>
    </p:spTree>
    <p:extLst>
      <p:ext uri="{BB962C8B-B14F-4D97-AF65-F5344CB8AC3E}">
        <p14:creationId xmlns:p14="http://schemas.microsoft.com/office/powerpoint/2010/main" val="245979268"/>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 id="2147483828" r:id="rId14"/>
  </p:sldLayoutIdLst>
  <p:hf sldNum="0" hdr="0" ftr="0" dt="0"/>
  <p:txStyles>
    <p:titleStyle>
      <a:lvl1pPr algn="ctr" rtl="0" eaLnBrk="0" fontAlgn="base" hangingPunct="0">
        <a:spcBef>
          <a:spcPct val="0"/>
        </a:spcBef>
        <a:spcAft>
          <a:spcPct val="0"/>
        </a:spcAft>
        <a:defRPr sz="3600" b="1">
          <a:solidFill>
            <a:schemeClr val="bg1"/>
          </a:solidFill>
          <a:latin typeface="Arial" pitchFamily="34" charset="0"/>
          <a:ea typeface="+mj-ea"/>
          <a:cs typeface="Arial" pitchFamily="34" charset="0"/>
        </a:defRPr>
      </a:lvl1pPr>
      <a:lvl2pPr algn="ctr" rtl="0" eaLnBrk="0" fontAlgn="base" hangingPunct="0">
        <a:spcBef>
          <a:spcPct val="0"/>
        </a:spcBef>
        <a:spcAft>
          <a:spcPct val="0"/>
        </a:spcAft>
        <a:defRPr sz="3600" b="1">
          <a:solidFill>
            <a:schemeClr val="bg1"/>
          </a:solidFill>
          <a:latin typeface="Arial" charset="0"/>
          <a:cs typeface="Arial" charset="0"/>
        </a:defRPr>
      </a:lvl2pPr>
      <a:lvl3pPr algn="ctr" rtl="0" eaLnBrk="0" fontAlgn="base" hangingPunct="0">
        <a:spcBef>
          <a:spcPct val="0"/>
        </a:spcBef>
        <a:spcAft>
          <a:spcPct val="0"/>
        </a:spcAft>
        <a:defRPr sz="3600" b="1">
          <a:solidFill>
            <a:schemeClr val="bg1"/>
          </a:solidFill>
          <a:latin typeface="Arial" charset="0"/>
          <a:cs typeface="Arial" charset="0"/>
        </a:defRPr>
      </a:lvl3pPr>
      <a:lvl4pPr algn="ctr" rtl="0" eaLnBrk="0" fontAlgn="base" hangingPunct="0">
        <a:spcBef>
          <a:spcPct val="0"/>
        </a:spcBef>
        <a:spcAft>
          <a:spcPct val="0"/>
        </a:spcAft>
        <a:defRPr sz="3600" b="1">
          <a:solidFill>
            <a:schemeClr val="bg1"/>
          </a:solidFill>
          <a:latin typeface="Arial" charset="0"/>
          <a:cs typeface="Arial" charset="0"/>
        </a:defRPr>
      </a:lvl4pPr>
      <a:lvl5pPr algn="ctr" rtl="0" eaLnBrk="0" fontAlgn="base" hangingPunct="0">
        <a:spcBef>
          <a:spcPct val="0"/>
        </a:spcBef>
        <a:spcAft>
          <a:spcPct val="0"/>
        </a:spcAft>
        <a:defRPr sz="3600" b="1">
          <a:solidFill>
            <a:schemeClr val="bg1"/>
          </a:solidFill>
          <a:latin typeface="Arial" charset="0"/>
          <a:cs typeface="Arial" charset="0"/>
        </a:defRPr>
      </a:lvl5pPr>
      <a:lvl6pPr marL="457200" algn="ctr" rtl="0" fontAlgn="base">
        <a:spcBef>
          <a:spcPct val="0"/>
        </a:spcBef>
        <a:spcAft>
          <a:spcPct val="0"/>
        </a:spcAft>
        <a:defRPr sz="3600" b="1">
          <a:solidFill>
            <a:srgbClr val="0088CC"/>
          </a:solidFill>
          <a:latin typeface="Verdana" pitchFamily="-16" charset="0"/>
        </a:defRPr>
      </a:lvl6pPr>
      <a:lvl7pPr marL="914400" algn="ctr" rtl="0" fontAlgn="base">
        <a:spcBef>
          <a:spcPct val="0"/>
        </a:spcBef>
        <a:spcAft>
          <a:spcPct val="0"/>
        </a:spcAft>
        <a:defRPr sz="3600" b="1">
          <a:solidFill>
            <a:srgbClr val="0088CC"/>
          </a:solidFill>
          <a:latin typeface="Verdana" pitchFamily="-16" charset="0"/>
        </a:defRPr>
      </a:lvl7pPr>
      <a:lvl8pPr marL="1371600" algn="ctr" rtl="0" fontAlgn="base">
        <a:spcBef>
          <a:spcPct val="0"/>
        </a:spcBef>
        <a:spcAft>
          <a:spcPct val="0"/>
        </a:spcAft>
        <a:defRPr sz="3600" b="1">
          <a:solidFill>
            <a:srgbClr val="0088CC"/>
          </a:solidFill>
          <a:latin typeface="Verdana" pitchFamily="-16" charset="0"/>
        </a:defRPr>
      </a:lvl8pPr>
      <a:lvl9pPr marL="1828800" algn="ctr" rtl="0" fontAlgn="base">
        <a:spcBef>
          <a:spcPct val="0"/>
        </a:spcBef>
        <a:spcAft>
          <a:spcPct val="0"/>
        </a:spcAft>
        <a:defRPr sz="3600" b="1">
          <a:solidFill>
            <a:srgbClr val="0088CC"/>
          </a:solidFill>
          <a:latin typeface="Verdana" pitchFamily="-16" charset="0"/>
        </a:defRPr>
      </a:lvl9pPr>
    </p:titleStyle>
    <p:bodyStyle>
      <a:lvl1pPr marL="457200" indent="-457200" algn="l" rtl="0" eaLnBrk="0" fontAlgn="base" hangingPunct="0">
        <a:spcBef>
          <a:spcPct val="20000"/>
        </a:spcBef>
        <a:spcAft>
          <a:spcPct val="0"/>
        </a:spcAft>
        <a:buFont typeface="Arial" charset="0"/>
        <a:buChar char="•"/>
        <a:defRPr sz="3200">
          <a:solidFill>
            <a:schemeClr val="tx1"/>
          </a:solidFill>
          <a:latin typeface="Arial" pitchFamily="34" charset="0"/>
          <a:ea typeface="+mn-ea"/>
          <a:cs typeface="Arial" pitchFamily="34" charset="0"/>
        </a:defRPr>
      </a:lvl1pPr>
      <a:lvl2pPr marL="914400" indent="-457200" algn="l" rtl="0" eaLnBrk="0" fontAlgn="base" hangingPunct="0">
        <a:spcBef>
          <a:spcPct val="20000"/>
        </a:spcBef>
        <a:spcAft>
          <a:spcPct val="0"/>
        </a:spcAft>
        <a:buFont typeface="Arial" charset="0"/>
        <a:buChar char="•"/>
        <a:defRPr sz="2800">
          <a:solidFill>
            <a:schemeClr val="accent2"/>
          </a:solidFill>
          <a:latin typeface="Arial" pitchFamily="34" charset="0"/>
          <a:cs typeface="Arial" pitchFamily="34" charset="0"/>
        </a:defRPr>
      </a:lvl2pPr>
      <a:lvl3pPr marL="1257300" indent="-342900" algn="l" rtl="0" eaLnBrk="0" fontAlgn="base" hangingPunct="0">
        <a:spcBef>
          <a:spcPct val="20000"/>
        </a:spcBef>
        <a:spcAft>
          <a:spcPct val="0"/>
        </a:spcAft>
        <a:buFont typeface="Arial" charset="0"/>
        <a:buChar char="•"/>
        <a:defRPr sz="2400">
          <a:solidFill>
            <a:srgbClr val="262673"/>
          </a:solidFill>
          <a:latin typeface="Arial" pitchFamily="34" charset="0"/>
          <a:cs typeface="Arial" pitchFamily="34" charset="0"/>
        </a:defRPr>
      </a:lvl3pPr>
      <a:lvl4pPr marL="1714500" indent="-342900" algn="l" rtl="0" eaLnBrk="0" fontAlgn="base" hangingPunct="0">
        <a:spcBef>
          <a:spcPct val="20000"/>
        </a:spcBef>
        <a:spcAft>
          <a:spcPct val="0"/>
        </a:spcAft>
        <a:buFont typeface="Arial" charset="0"/>
        <a:buChar char="•"/>
        <a:defRPr sz="2000">
          <a:solidFill>
            <a:srgbClr val="19194D"/>
          </a:solidFill>
          <a:latin typeface="Arial" pitchFamily="34" charset="0"/>
          <a:cs typeface="Arial" pitchFamily="34" charset="0"/>
        </a:defRPr>
      </a:lvl4pPr>
      <a:lvl5pPr marL="2171700" indent="-342900" algn="l" rtl="0" eaLnBrk="0" fontAlgn="base" hangingPunct="0">
        <a:spcBef>
          <a:spcPct val="20000"/>
        </a:spcBef>
        <a:spcAft>
          <a:spcPct val="0"/>
        </a:spcAft>
        <a:buFont typeface="Arial" charset="0"/>
        <a:buChar char="•"/>
        <a:defRPr sz="2000">
          <a:solidFill>
            <a:schemeClr val="tx1"/>
          </a:solidFill>
          <a:latin typeface="Arial" pitchFamily="34" charset="0"/>
          <a:cs typeface="Arial" pitchFamily="34" charset="0"/>
        </a:defRPr>
      </a:lvl5pPr>
      <a:lvl6pPr marL="2514600" indent="-228600" algn="l" rtl="0" fontAlgn="base">
        <a:spcBef>
          <a:spcPct val="20000"/>
        </a:spcBef>
        <a:spcAft>
          <a:spcPct val="0"/>
        </a:spcAft>
        <a:buClr>
          <a:srgbClr val="0089CD"/>
        </a:buClr>
        <a:buChar char="»"/>
        <a:defRPr sz="2000">
          <a:solidFill>
            <a:schemeClr val="tx1"/>
          </a:solidFill>
          <a:latin typeface="+mn-lt"/>
        </a:defRPr>
      </a:lvl6pPr>
      <a:lvl7pPr marL="2971800" indent="-228600" algn="l" rtl="0" fontAlgn="base">
        <a:spcBef>
          <a:spcPct val="20000"/>
        </a:spcBef>
        <a:spcAft>
          <a:spcPct val="0"/>
        </a:spcAft>
        <a:buClr>
          <a:srgbClr val="0089CD"/>
        </a:buClr>
        <a:buChar char="»"/>
        <a:defRPr sz="2000">
          <a:solidFill>
            <a:schemeClr val="tx1"/>
          </a:solidFill>
          <a:latin typeface="+mn-lt"/>
        </a:defRPr>
      </a:lvl7pPr>
      <a:lvl8pPr marL="3429000" indent="-228600" algn="l" rtl="0" fontAlgn="base">
        <a:spcBef>
          <a:spcPct val="20000"/>
        </a:spcBef>
        <a:spcAft>
          <a:spcPct val="0"/>
        </a:spcAft>
        <a:buClr>
          <a:srgbClr val="0089CD"/>
        </a:buClr>
        <a:buChar char="»"/>
        <a:defRPr sz="2000">
          <a:solidFill>
            <a:schemeClr val="tx1"/>
          </a:solidFill>
          <a:latin typeface="+mn-lt"/>
        </a:defRPr>
      </a:lvl8pPr>
      <a:lvl9pPr marL="3886200" indent="-228600" algn="l" rtl="0" fontAlgn="base">
        <a:spcBef>
          <a:spcPct val="20000"/>
        </a:spcBef>
        <a:spcAft>
          <a:spcPct val="0"/>
        </a:spcAft>
        <a:buClr>
          <a:srgbClr val="0089CD"/>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upload.wikimedia.org/wikipedia/commons/8/8d/Orbital_bones.png"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upload.wikimedia.org/wikipedia/commons/d/d1/Pblowoutfracture.png"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hyperlink" Target="//upload.wikimedia.org/wikipedia/commons/0/02/LeFort2b.png"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upload.wikimedia.org/wikipedia/commons/6/67/LeFort3b.png" TargetMode="External"/><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hyperlink" Target="//upload.wikimedia.org/wikipedia/commons/d/da/LeFort3a.png" TargetMode="Externa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35.jpeg"/><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6.jpeg"/><Relationship Id="rId7" Type="http://schemas.openxmlformats.org/officeDocument/2006/relationships/diagramColors" Target="../diagrams/colors2.xml"/><Relationship Id="rId2" Type="http://schemas.openxmlformats.org/officeDocument/2006/relationships/notesSlide" Target="../notesSlides/notesSlide30.xml"/><Relationship Id="rId1" Type="http://schemas.openxmlformats.org/officeDocument/2006/relationships/slideLayout" Target="../slideLayouts/slideLayout1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38.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8.jpeg"/><Relationship Id="rId7" Type="http://schemas.openxmlformats.org/officeDocument/2006/relationships/diagramColors" Target="../diagrams/colors4.xml"/><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53.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55.jpeg"/></Relationships>
</file>

<file path=ppt/slides/_rels/slide5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58.jpeg"/></Relationships>
</file>

<file path=ppt/slides/_rels/slide5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60.jpeg"/></Relationships>
</file>

<file path=ppt/slides/_rels/slide5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62.jpeg"/></Relationships>
</file>

<file path=ppt/slides/_rels/slide5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108036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Grp="1" noChangeArrowheads="1"/>
          </p:cNvSpPr>
          <p:nvPr>
            <p:ph type="title"/>
          </p:nvPr>
        </p:nvSpPr>
        <p:spPr>
          <a:xfrm>
            <a:off x="685800" y="76200"/>
            <a:ext cx="7772400" cy="1143000"/>
          </a:xfrm>
        </p:spPr>
        <p:txBody>
          <a:bodyPr/>
          <a:lstStyle/>
          <a:p>
            <a:r>
              <a:rPr lang="en-US" dirty="0" smtClean="0"/>
              <a:t>Ocular Structures</a:t>
            </a:r>
          </a:p>
        </p:txBody>
      </p:sp>
      <p:pic>
        <p:nvPicPr>
          <p:cNvPr id="5" name="Picture 4" descr="anatomy of eye.jpg"/>
          <p:cNvPicPr>
            <a:picLocks noChangeAspect="1"/>
          </p:cNvPicPr>
          <p:nvPr/>
        </p:nvPicPr>
        <p:blipFill rotWithShape="1">
          <a:blip r:embed="rId3" cstate="print"/>
          <a:srcRect t="14356"/>
          <a:stretch/>
        </p:blipFill>
        <p:spPr>
          <a:xfrm>
            <a:off x="1295400" y="1705140"/>
            <a:ext cx="6553200" cy="4512408"/>
          </a:xfrm>
          <a:prstGeom prst="rect">
            <a:avLst/>
          </a:prstGeom>
          <a:ln>
            <a:noFill/>
          </a:ln>
        </p:spPr>
      </p:pic>
      <p:sp>
        <p:nvSpPr>
          <p:cNvPr id="6" name="Rectangle 3"/>
          <p:cNvSpPr txBox="1">
            <a:spLocks noChangeArrowheads="1"/>
          </p:cNvSpPr>
          <p:nvPr/>
        </p:nvSpPr>
        <p:spPr bwMode="auto">
          <a:xfrm>
            <a:off x="685800" y="914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chemeClr val="bg1"/>
                </a:solidFill>
                <a:latin typeface="Arial" pitchFamily="34" charset="0"/>
                <a:ea typeface="+mj-ea"/>
                <a:cs typeface="Arial" pitchFamily="34" charset="0"/>
              </a:defRPr>
            </a:lvl1pPr>
            <a:lvl2pPr algn="ctr" rtl="0" eaLnBrk="0" fontAlgn="base" hangingPunct="0">
              <a:spcBef>
                <a:spcPct val="0"/>
              </a:spcBef>
              <a:spcAft>
                <a:spcPct val="0"/>
              </a:spcAft>
              <a:defRPr sz="3600" b="1">
                <a:solidFill>
                  <a:schemeClr val="bg1"/>
                </a:solidFill>
                <a:latin typeface="Arial" charset="0"/>
                <a:cs typeface="Arial" charset="0"/>
              </a:defRPr>
            </a:lvl2pPr>
            <a:lvl3pPr algn="ctr" rtl="0" eaLnBrk="0" fontAlgn="base" hangingPunct="0">
              <a:spcBef>
                <a:spcPct val="0"/>
              </a:spcBef>
              <a:spcAft>
                <a:spcPct val="0"/>
              </a:spcAft>
              <a:defRPr sz="3600" b="1">
                <a:solidFill>
                  <a:schemeClr val="bg1"/>
                </a:solidFill>
                <a:latin typeface="Arial" charset="0"/>
                <a:cs typeface="Arial" charset="0"/>
              </a:defRPr>
            </a:lvl3pPr>
            <a:lvl4pPr algn="ctr" rtl="0" eaLnBrk="0" fontAlgn="base" hangingPunct="0">
              <a:spcBef>
                <a:spcPct val="0"/>
              </a:spcBef>
              <a:spcAft>
                <a:spcPct val="0"/>
              </a:spcAft>
              <a:defRPr sz="3600" b="1">
                <a:solidFill>
                  <a:schemeClr val="bg1"/>
                </a:solidFill>
                <a:latin typeface="Arial" charset="0"/>
                <a:cs typeface="Arial" charset="0"/>
              </a:defRPr>
            </a:lvl4pPr>
            <a:lvl5pPr algn="ctr" rtl="0" eaLnBrk="0" fontAlgn="base" hangingPunct="0">
              <a:spcBef>
                <a:spcPct val="0"/>
              </a:spcBef>
              <a:spcAft>
                <a:spcPct val="0"/>
              </a:spcAft>
              <a:defRPr sz="3600" b="1">
                <a:solidFill>
                  <a:schemeClr val="bg1"/>
                </a:solidFill>
                <a:latin typeface="Arial" charset="0"/>
                <a:cs typeface="Arial" charset="0"/>
              </a:defRPr>
            </a:lvl5pPr>
            <a:lvl6pPr marL="457200" algn="ctr" rtl="0" fontAlgn="base">
              <a:spcBef>
                <a:spcPct val="0"/>
              </a:spcBef>
              <a:spcAft>
                <a:spcPct val="0"/>
              </a:spcAft>
              <a:defRPr sz="3600" b="1">
                <a:solidFill>
                  <a:srgbClr val="0088CC"/>
                </a:solidFill>
                <a:latin typeface="Verdana" pitchFamily="-16" charset="0"/>
              </a:defRPr>
            </a:lvl6pPr>
            <a:lvl7pPr marL="914400" algn="ctr" rtl="0" fontAlgn="base">
              <a:spcBef>
                <a:spcPct val="0"/>
              </a:spcBef>
              <a:spcAft>
                <a:spcPct val="0"/>
              </a:spcAft>
              <a:defRPr sz="3600" b="1">
                <a:solidFill>
                  <a:srgbClr val="0088CC"/>
                </a:solidFill>
                <a:latin typeface="Verdana" pitchFamily="-16" charset="0"/>
              </a:defRPr>
            </a:lvl7pPr>
            <a:lvl8pPr marL="1371600" algn="ctr" rtl="0" fontAlgn="base">
              <a:spcBef>
                <a:spcPct val="0"/>
              </a:spcBef>
              <a:spcAft>
                <a:spcPct val="0"/>
              </a:spcAft>
              <a:defRPr sz="3600" b="1">
                <a:solidFill>
                  <a:srgbClr val="0088CC"/>
                </a:solidFill>
                <a:latin typeface="Verdana" pitchFamily="-16" charset="0"/>
              </a:defRPr>
            </a:lvl8pPr>
            <a:lvl9pPr marL="1828800" algn="ctr" rtl="0" fontAlgn="base">
              <a:spcBef>
                <a:spcPct val="0"/>
              </a:spcBef>
              <a:spcAft>
                <a:spcPct val="0"/>
              </a:spcAft>
              <a:defRPr sz="3600" b="1">
                <a:solidFill>
                  <a:srgbClr val="0088CC"/>
                </a:solidFill>
                <a:latin typeface="Verdana" pitchFamily="-16" charset="0"/>
              </a:defRPr>
            </a:lvl9pPr>
          </a:lstStyle>
          <a:p>
            <a:r>
              <a:rPr lang="en-US" sz="2000" dirty="0" smtClean="0">
                <a:solidFill>
                  <a:schemeClr val="tx1"/>
                </a:solidFill>
              </a:rPr>
              <a:t>Human Eye Anatomy</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85800" y="76200"/>
            <a:ext cx="7772400" cy="1143000"/>
          </a:xfrm>
        </p:spPr>
        <p:txBody>
          <a:bodyPr/>
          <a:lstStyle/>
          <a:p>
            <a:r>
              <a:rPr lang="en-US" dirty="0" smtClean="0"/>
              <a:t>Bony Orbit</a:t>
            </a:r>
          </a:p>
        </p:txBody>
      </p:sp>
      <p:sp>
        <p:nvSpPr>
          <p:cNvPr id="15363" name="Rectangle 3"/>
          <p:cNvSpPr>
            <a:spLocks noGrp="1" noChangeArrowheads="1"/>
          </p:cNvSpPr>
          <p:nvPr>
            <p:ph idx="1"/>
          </p:nvPr>
        </p:nvSpPr>
        <p:spPr>
          <a:xfrm>
            <a:off x="457200" y="1143000"/>
            <a:ext cx="3733800" cy="5105400"/>
          </a:xfrm>
          <a:ln>
            <a:noFill/>
          </a:ln>
        </p:spPr>
        <p:txBody>
          <a:bodyPr/>
          <a:lstStyle/>
          <a:p>
            <a:pPr>
              <a:lnSpc>
                <a:spcPct val="90000"/>
              </a:lnSpc>
            </a:pPr>
            <a:r>
              <a:rPr lang="en-US" sz="2400" dirty="0" smtClean="0"/>
              <a:t>Roof</a:t>
            </a:r>
          </a:p>
          <a:p>
            <a:pPr lvl="1">
              <a:lnSpc>
                <a:spcPct val="90000"/>
              </a:lnSpc>
            </a:pPr>
            <a:r>
              <a:rPr lang="en-US" sz="2000" dirty="0" smtClean="0"/>
              <a:t>Frontal bone</a:t>
            </a:r>
          </a:p>
          <a:p>
            <a:pPr lvl="1">
              <a:lnSpc>
                <a:spcPct val="90000"/>
              </a:lnSpc>
            </a:pPr>
            <a:r>
              <a:rPr lang="en-US" sz="2000" dirty="0" smtClean="0"/>
              <a:t>Sphenoid</a:t>
            </a:r>
          </a:p>
          <a:p>
            <a:pPr>
              <a:lnSpc>
                <a:spcPct val="90000"/>
              </a:lnSpc>
            </a:pPr>
            <a:r>
              <a:rPr lang="en-US" sz="2400" dirty="0" smtClean="0"/>
              <a:t>Medial wall</a:t>
            </a:r>
          </a:p>
          <a:p>
            <a:pPr lvl="2">
              <a:lnSpc>
                <a:spcPct val="90000"/>
              </a:lnSpc>
            </a:pPr>
            <a:r>
              <a:rPr lang="en-US" sz="2000" dirty="0" smtClean="0"/>
              <a:t>Maxilla,</a:t>
            </a:r>
          </a:p>
          <a:p>
            <a:pPr lvl="2">
              <a:lnSpc>
                <a:spcPct val="90000"/>
              </a:lnSpc>
            </a:pPr>
            <a:r>
              <a:rPr lang="en-US" sz="2000" dirty="0" smtClean="0"/>
              <a:t>lacrimal, ethmoid</a:t>
            </a:r>
          </a:p>
          <a:p>
            <a:pPr lvl="2">
              <a:lnSpc>
                <a:spcPct val="90000"/>
              </a:lnSpc>
            </a:pPr>
            <a:r>
              <a:rPr lang="en-US" sz="2000" dirty="0" smtClean="0"/>
              <a:t>body of sphenoid</a:t>
            </a:r>
          </a:p>
          <a:p>
            <a:pPr>
              <a:lnSpc>
                <a:spcPct val="90000"/>
              </a:lnSpc>
            </a:pPr>
            <a:r>
              <a:rPr lang="en-US" sz="2400" dirty="0" smtClean="0"/>
              <a:t>Floor</a:t>
            </a:r>
          </a:p>
          <a:p>
            <a:pPr lvl="2">
              <a:lnSpc>
                <a:spcPct val="90000"/>
              </a:lnSpc>
            </a:pPr>
            <a:r>
              <a:rPr lang="en-US" sz="2000" dirty="0" smtClean="0"/>
              <a:t>Maxilla</a:t>
            </a:r>
          </a:p>
          <a:p>
            <a:pPr lvl="2">
              <a:lnSpc>
                <a:spcPct val="90000"/>
              </a:lnSpc>
            </a:pPr>
            <a:r>
              <a:rPr lang="en-US" sz="2000" dirty="0" smtClean="0"/>
              <a:t>Palatine</a:t>
            </a:r>
          </a:p>
          <a:p>
            <a:pPr lvl="2">
              <a:lnSpc>
                <a:spcPct val="90000"/>
              </a:lnSpc>
            </a:pPr>
            <a:r>
              <a:rPr lang="en-US" sz="2000" dirty="0" smtClean="0"/>
              <a:t>Zygoma</a:t>
            </a:r>
          </a:p>
          <a:p>
            <a:pPr>
              <a:lnSpc>
                <a:spcPct val="90000"/>
              </a:lnSpc>
            </a:pPr>
            <a:r>
              <a:rPr lang="en-US" sz="2400" dirty="0" smtClean="0"/>
              <a:t>Lateral</a:t>
            </a:r>
          </a:p>
          <a:p>
            <a:pPr lvl="2">
              <a:lnSpc>
                <a:spcPct val="90000"/>
              </a:lnSpc>
            </a:pPr>
            <a:r>
              <a:rPr lang="en-US" sz="2000" dirty="0" smtClean="0"/>
              <a:t>Zygoma and greater sphenoid</a:t>
            </a:r>
          </a:p>
        </p:txBody>
      </p:sp>
      <p:pic>
        <p:nvPicPr>
          <p:cNvPr id="15365" name="Picture 5" descr="File:Orbital bones.png">
            <a:hlinkClick r:id="rId3"/>
          </p:cNvPr>
          <p:cNvPicPr>
            <a:picLocks noChangeAspect="1" noChangeArrowheads="1"/>
          </p:cNvPicPr>
          <p:nvPr/>
        </p:nvPicPr>
        <p:blipFill>
          <a:blip r:embed="rId4" cstate="print"/>
          <a:srcRect/>
          <a:stretch>
            <a:fillRect/>
          </a:stretch>
        </p:blipFill>
        <p:spPr bwMode="auto">
          <a:xfrm>
            <a:off x="4572000" y="1447800"/>
            <a:ext cx="4343400" cy="4495800"/>
          </a:xfrm>
          <a:prstGeom prst="rect">
            <a:avLst/>
          </a:prstGeom>
          <a:noFill/>
          <a:ln w="19050">
            <a:solidFill>
              <a:schemeClr val="tx1"/>
            </a:solidFill>
          </a:ln>
        </p:spPr>
      </p:pic>
      <p:sp>
        <p:nvSpPr>
          <p:cNvPr id="24" name="TextBox 23"/>
          <p:cNvSpPr txBox="1"/>
          <p:nvPr/>
        </p:nvSpPr>
        <p:spPr>
          <a:xfrm>
            <a:off x="6553200" y="1600200"/>
            <a:ext cx="1447800" cy="461665"/>
          </a:xfrm>
          <a:prstGeom prst="rect">
            <a:avLst/>
          </a:prstGeom>
          <a:noFill/>
        </p:spPr>
        <p:txBody>
          <a:bodyPr wrap="square" rtlCol="0">
            <a:spAutoFit/>
          </a:bodyPr>
          <a:lstStyle/>
          <a:p>
            <a:r>
              <a:rPr lang="en-US" b="1" dirty="0" smtClean="0">
                <a:solidFill>
                  <a:schemeClr val="bg1"/>
                </a:solidFill>
              </a:rPr>
              <a:t>Frontal</a:t>
            </a:r>
            <a:endParaRPr lang="en-US" b="1" dirty="0">
              <a:solidFill>
                <a:schemeClr val="bg1"/>
              </a:solidFill>
            </a:endParaRPr>
          </a:p>
        </p:txBody>
      </p:sp>
      <p:sp>
        <p:nvSpPr>
          <p:cNvPr id="25" name="TextBox 24"/>
          <p:cNvSpPr txBox="1"/>
          <p:nvPr/>
        </p:nvSpPr>
        <p:spPr>
          <a:xfrm>
            <a:off x="6629400" y="4876800"/>
            <a:ext cx="1371600" cy="461665"/>
          </a:xfrm>
          <a:prstGeom prst="rect">
            <a:avLst/>
          </a:prstGeom>
          <a:noFill/>
        </p:spPr>
        <p:txBody>
          <a:bodyPr wrap="square" rtlCol="0">
            <a:spAutoFit/>
          </a:bodyPr>
          <a:lstStyle/>
          <a:p>
            <a:r>
              <a:rPr lang="en-US" b="1" dirty="0" smtClean="0">
                <a:solidFill>
                  <a:schemeClr val="bg1"/>
                </a:solidFill>
              </a:rPr>
              <a:t>Maxilla</a:t>
            </a:r>
            <a:endParaRPr lang="en-US" b="1" dirty="0">
              <a:solidFill>
                <a:schemeClr val="bg1"/>
              </a:solidFill>
            </a:endParaRPr>
          </a:p>
        </p:txBody>
      </p:sp>
      <p:sp>
        <p:nvSpPr>
          <p:cNvPr id="26" name="TextBox 25"/>
          <p:cNvSpPr txBox="1"/>
          <p:nvPr/>
        </p:nvSpPr>
        <p:spPr>
          <a:xfrm>
            <a:off x="4953000" y="4419601"/>
            <a:ext cx="1447800" cy="461665"/>
          </a:xfrm>
          <a:prstGeom prst="rect">
            <a:avLst/>
          </a:prstGeom>
          <a:noFill/>
        </p:spPr>
        <p:txBody>
          <a:bodyPr wrap="square" rtlCol="0">
            <a:spAutoFit/>
          </a:bodyPr>
          <a:lstStyle/>
          <a:p>
            <a:r>
              <a:rPr lang="en-US" b="1" dirty="0" smtClean="0">
                <a:solidFill>
                  <a:schemeClr val="bg1"/>
                </a:solidFill>
              </a:rPr>
              <a:t>Zygoma</a:t>
            </a:r>
            <a:endParaRPr lang="en-US" b="1" dirty="0">
              <a:solidFill>
                <a:schemeClr val="bg1"/>
              </a:solidFill>
            </a:endParaRPr>
          </a:p>
        </p:txBody>
      </p:sp>
      <p:sp>
        <p:nvSpPr>
          <p:cNvPr id="27" name="TextBox 26"/>
          <p:cNvSpPr txBox="1"/>
          <p:nvPr/>
        </p:nvSpPr>
        <p:spPr>
          <a:xfrm>
            <a:off x="6248400" y="3352800"/>
            <a:ext cx="1524000" cy="461665"/>
          </a:xfrm>
          <a:prstGeom prst="rect">
            <a:avLst/>
          </a:prstGeom>
          <a:noFill/>
        </p:spPr>
        <p:txBody>
          <a:bodyPr wrap="square" rtlCol="0">
            <a:spAutoFit/>
          </a:bodyPr>
          <a:lstStyle/>
          <a:p>
            <a:r>
              <a:rPr lang="en-US" b="1" dirty="0" smtClean="0">
                <a:solidFill>
                  <a:schemeClr val="bg1"/>
                </a:solidFill>
              </a:rPr>
              <a:t>Sphenoid</a:t>
            </a:r>
            <a:endParaRPr lang="en-US" b="1" dirty="0">
              <a:solidFill>
                <a:schemeClr val="bg1"/>
              </a:solidFill>
            </a:endParaRPr>
          </a:p>
        </p:txBody>
      </p:sp>
      <p:cxnSp>
        <p:nvCxnSpPr>
          <p:cNvPr id="29" name="Straight Arrow Connector 28"/>
          <p:cNvCxnSpPr/>
          <p:nvPr/>
        </p:nvCxnSpPr>
        <p:spPr bwMode="auto">
          <a:xfrm flipV="1">
            <a:off x="2743200" y="3810001"/>
            <a:ext cx="4876800" cy="609600"/>
          </a:xfrm>
          <a:prstGeom prst="straightConnector1">
            <a:avLst/>
          </a:prstGeom>
          <a:solidFill>
            <a:schemeClr val="accent1"/>
          </a:solidFill>
          <a:ln w="57150" cap="flat" cmpd="sng" algn="ctr">
            <a:solidFill>
              <a:schemeClr val="accent1">
                <a:lumMod val="60000"/>
                <a:lumOff val="40000"/>
              </a:schemeClr>
            </a:solidFill>
            <a:prstDash val="solid"/>
            <a:round/>
            <a:headEnd type="none" w="med" len="med"/>
            <a:tailEnd type="arrow"/>
          </a:ln>
          <a:effectLst/>
        </p:spPr>
      </p:cxnSp>
      <p:cxnSp>
        <p:nvCxnSpPr>
          <p:cNvPr id="31" name="Straight Arrow Connector 30"/>
          <p:cNvCxnSpPr/>
          <p:nvPr/>
        </p:nvCxnSpPr>
        <p:spPr bwMode="auto">
          <a:xfrm>
            <a:off x="3810000" y="3048000"/>
            <a:ext cx="4114800" cy="381000"/>
          </a:xfrm>
          <a:prstGeom prst="straightConnector1">
            <a:avLst/>
          </a:prstGeom>
          <a:solidFill>
            <a:schemeClr val="accent1"/>
          </a:solidFill>
          <a:ln w="57150" cap="flat" cmpd="sng" algn="ctr">
            <a:solidFill>
              <a:schemeClr val="accent1">
                <a:lumMod val="60000"/>
                <a:lumOff val="40000"/>
              </a:schemeClr>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1143000"/>
          </a:xfrm>
        </p:spPr>
        <p:txBody>
          <a:bodyPr/>
          <a:lstStyle/>
          <a:p>
            <a:r>
              <a:rPr lang="en-US" dirty="0" smtClean="0"/>
              <a:t>Cranial Nerves</a:t>
            </a:r>
            <a:endParaRPr lang="en-US" dirty="0"/>
          </a:p>
        </p:txBody>
      </p:sp>
      <p:pic>
        <p:nvPicPr>
          <p:cNvPr id="5" name="Picture 4" descr="cranial nerves.jpg"/>
          <p:cNvPicPr>
            <a:picLocks noChangeAspect="1"/>
          </p:cNvPicPr>
          <p:nvPr/>
        </p:nvPicPr>
        <p:blipFill>
          <a:blip r:embed="rId3" cstate="print"/>
          <a:srcRect t="18007"/>
          <a:stretch>
            <a:fillRect/>
          </a:stretch>
        </p:blipFill>
        <p:spPr>
          <a:xfrm>
            <a:off x="1004659" y="1680267"/>
            <a:ext cx="7134681" cy="4872933"/>
          </a:xfrm>
          <a:prstGeom prst="rect">
            <a:avLst/>
          </a:prstGeom>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title"/>
          </p:nvPr>
        </p:nvSpPr>
        <p:spPr>
          <a:xfrm>
            <a:off x="685800" y="76200"/>
            <a:ext cx="7772400" cy="1143000"/>
          </a:xfrm>
        </p:spPr>
        <p:txBody>
          <a:bodyPr/>
          <a:lstStyle/>
          <a:p>
            <a:r>
              <a:rPr lang="en-US" dirty="0" smtClean="0"/>
              <a:t>Orbital Fractures</a:t>
            </a:r>
          </a:p>
        </p:txBody>
      </p:sp>
      <p:pic>
        <p:nvPicPr>
          <p:cNvPr id="16390" name="Picture 6" descr="File:Pblowoutfracture.png">
            <a:hlinkClick r:id="rId3"/>
          </p:cNvPr>
          <p:cNvPicPr>
            <a:picLocks noChangeAspect="1" noChangeArrowheads="1"/>
          </p:cNvPicPr>
          <p:nvPr/>
        </p:nvPicPr>
        <p:blipFill>
          <a:blip r:embed="rId4" cstate="print"/>
          <a:srcRect/>
          <a:stretch>
            <a:fillRect/>
          </a:stretch>
        </p:blipFill>
        <p:spPr bwMode="auto">
          <a:xfrm>
            <a:off x="1847088" y="1371600"/>
            <a:ext cx="5391912" cy="4419600"/>
          </a:xfrm>
          <a:prstGeom prst="rect">
            <a:avLst/>
          </a:prstGeom>
          <a:noFill/>
          <a:ln w="19050">
            <a:solidFill>
              <a:schemeClr val="tx1"/>
            </a:solidFill>
          </a:ln>
        </p:spPr>
      </p:pic>
      <p:sp>
        <p:nvSpPr>
          <p:cNvPr id="6" name="TextBox 5"/>
          <p:cNvSpPr txBox="1"/>
          <p:nvPr/>
        </p:nvSpPr>
        <p:spPr>
          <a:xfrm>
            <a:off x="2438400" y="6230779"/>
            <a:ext cx="4343400" cy="246221"/>
          </a:xfrm>
          <a:prstGeom prst="rect">
            <a:avLst/>
          </a:prstGeom>
          <a:noFill/>
        </p:spPr>
        <p:txBody>
          <a:bodyPr wrap="square" rtlCol="0">
            <a:spAutoFit/>
          </a:bodyPr>
          <a:lstStyle/>
          <a:p>
            <a:pPr algn="ctr"/>
            <a:r>
              <a:rPr lang="en-US" sz="1000" dirty="0" smtClean="0">
                <a:solidFill>
                  <a:schemeClr val="accent5">
                    <a:lumMod val="10000"/>
                  </a:schemeClr>
                </a:solidFill>
                <a:latin typeface="Arial" pitchFamily="34" charset="0"/>
                <a:cs typeface="Arial" pitchFamily="34" charset="0"/>
              </a:rPr>
              <a:t>Image found on Wikimedia.com</a:t>
            </a:r>
            <a:endParaRPr lang="en-US" sz="1000" dirty="0">
              <a:solidFill>
                <a:schemeClr val="accent5">
                  <a:lumMod val="10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rrowheads="1"/>
          </p:cNvSpPr>
          <p:nvPr>
            <p:ph type="title"/>
          </p:nvPr>
        </p:nvSpPr>
        <p:spPr>
          <a:xfrm>
            <a:off x="301625" y="76200"/>
            <a:ext cx="8540750" cy="1143000"/>
          </a:xfrm>
        </p:spPr>
        <p:txBody>
          <a:bodyPr/>
          <a:lstStyle/>
          <a:p>
            <a:r>
              <a:rPr lang="en-US" dirty="0" smtClean="0"/>
              <a:t>Orbital Fractures</a:t>
            </a:r>
          </a:p>
        </p:txBody>
      </p:sp>
      <p:sp>
        <p:nvSpPr>
          <p:cNvPr id="17411" name="Rectangle 3"/>
          <p:cNvSpPr>
            <a:spLocks noGrp="1" noRot="1" noChangeArrowheads="1"/>
          </p:cNvSpPr>
          <p:nvPr>
            <p:ph type="body" sz="half" idx="1"/>
          </p:nvPr>
        </p:nvSpPr>
        <p:spPr>
          <a:xfrm>
            <a:off x="606425" y="1499804"/>
            <a:ext cx="3965575" cy="4498975"/>
          </a:xfrm>
          <a:ln>
            <a:noFill/>
          </a:ln>
        </p:spPr>
        <p:txBody>
          <a:bodyPr/>
          <a:lstStyle/>
          <a:p>
            <a:r>
              <a:rPr lang="en-US" dirty="0" smtClean="0">
                <a:solidFill>
                  <a:srgbClr val="000714"/>
                </a:solidFill>
              </a:rPr>
              <a:t>Orbital Fractures</a:t>
            </a:r>
          </a:p>
          <a:p>
            <a:pPr lvl="1"/>
            <a:r>
              <a:rPr lang="en-US" sz="2400" b="0" dirty="0" smtClean="0">
                <a:solidFill>
                  <a:srgbClr val="333399"/>
                </a:solidFill>
              </a:rPr>
              <a:t>Usually through floor or medial wall</a:t>
            </a:r>
          </a:p>
          <a:p>
            <a:pPr lvl="1"/>
            <a:r>
              <a:rPr lang="en-US" sz="2400" b="0" dirty="0" smtClean="0">
                <a:solidFill>
                  <a:srgbClr val="333399"/>
                </a:solidFill>
              </a:rPr>
              <a:t>Enophthalmos</a:t>
            </a:r>
          </a:p>
          <a:p>
            <a:pPr lvl="1"/>
            <a:r>
              <a:rPr lang="en-US" sz="2400" b="0" dirty="0" smtClean="0">
                <a:solidFill>
                  <a:srgbClr val="333399"/>
                </a:solidFill>
              </a:rPr>
              <a:t>Anesthesia</a:t>
            </a:r>
          </a:p>
          <a:p>
            <a:pPr lvl="1"/>
            <a:r>
              <a:rPr lang="en-US" sz="2400" b="0" dirty="0" smtClean="0">
                <a:solidFill>
                  <a:srgbClr val="333399"/>
                </a:solidFill>
              </a:rPr>
              <a:t>Diplopia</a:t>
            </a:r>
          </a:p>
          <a:p>
            <a:pPr lvl="1"/>
            <a:r>
              <a:rPr lang="en-US" sz="2400" b="0" dirty="0" smtClean="0">
                <a:solidFill>
                  <a:srgbClr val="333399"/>
                </a:solidFill>
              </a:rPr>
              <a:t>Infraorbital stepoff deformity</a:t>
            </a:r>
          </a:p>
          <a:p>
            <a:pPr lvl="1"/>
            <a:r>
              <a:rPr lang="en-US" sz="2400" b="0" dirty="0" smtClean="0">
                <a:solidFill>
                  <a:srgbClr val="333399"/>
                </a:solidFill>
              </a:rPr>
              <a:t>Subcutaneous emphysema</a:t>
            </a:r>
          </a:p>
        </p:txBody>
      </p:sp>
      <p:pic>
        <p:nvPicPr>
          <p:cNvPr id="17412" name="Picture 4" descr="BlowoutFx: "/>
          <p:cNvPicPr>
            <a:picLocks noGrp="1" noChangeAspect="1" noChangeArrowheads="1"/>
          </p:cNvPicPr>
          <p:nvPr>
            <p:ph sz="half" idx="2"/>
          </p:nvPr>
        </p:nvPicPr>
        <p:blipFill>
          <a:blip r:embed="rId3" cstate="print"/>
          <a:srcRect/>
          <a:stretch>
            <a:fillRect/>
          </a:stretch>
        </p:blipFill>
        <p:spPr>
          <a:xfrm>
            <a:off x="4724400" y="1981200"/>
            <a:ext cx="4419600" cy="2995408"/>
          </a:xfrm>
          <a:noFill/>
          <a:ln w="38100">
            <a:noFill/>
          </a:ln>
        </p:spPr>
      </p:pic>
      <p:sp>
        <p:nvSpPr>
          <p:cNvPr id="5" name="TextBox 4"/>
          <p:cNvSpPr txBox="1"/>
          <p:nvPr/>
        </p:nvSpPr>
        <p:spPr>
          <a:xfrm>
            <a:off x="5171704" y="4980801"/>
            <a:ext cx="3962400" cy="246221"/>
          </a:xfrm>
          <a:prstGeom prst="rect">
            <a:avLst/>
          </a:prstGeom>
          <a:noFill/>
        </p:spPr>
        <p:txBody>
          <a:bodyPr wrap="square" rtlCol="0">
            <a:spAutoFit/>
          </a:bodyPr>
          <a:lstStyle/>
          <a:p>
            <a:pPr algn="ctr"/>
            <a:r>
              <a:rPr lang="en-US" sz="1000" dirty="0" smtClean="0">
                <a:solidFill>
                  <a:schemeClr val="accent5">
                    <a:lumMod val="10000"/>
                  </a:schemeClr>
                </a:solidFill>
                <a:latin typeface="Arial" pitchFamily="34" charset="0"/>
                <a:cs typeface="Arial" pitchFamily="34" charset="0"/>
              </a:rPr>
              <a:t>Image found  on Rad.washington.edu</a:t>
            </a:r>
            <a:endParaRPr lang="en-US" sz="1000" dirty="0">
              <a:solidFill>
                <a:schemeClr val="accent5">
                  <a:lumMod val="10000"/>
                </a:schemeClr>
              </a:solidFill>
              <a:latin typeface="Arial" pitchFamily="34" charset="0"/>
              <a:cs typeface="Arial" pitchFamily="34" charset="0"/>
            </a:endParaRPr>
          </a:p>
        </p:txBody>
      </p:sp>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85800" y="76200"/>
            <a:ext cx="7772400" cy="1143000"/>
          </a:xfrm>
        </p:spPr>
        <p:txBody>
          <a:bodyPr/>
          <a:lstStyle/>
          <a:p>
            <a:r>
              <a:rPr lang="en-US" dirty="0" smtClean="0"/>
              <a:t>Orbital Fractures</a:t>
            </a:r>
          </a:p>
        </p:txBody>
      </p:sp>
      <p:sp>
        <p:nvSpPr>
          <p:cNvPr id="18435" name="Rectangle 3"/>
          <p:cNvSpPr>
            <a:spLocks noGrp="1" noChangeArrowheads="1"/>
          </p:cNvSpPr>
          <p:nvPr>
            <p:ph type="body" sz="half" idx="1"/>
          </p:nvPr>
        </p:nvSpPr>
        <p:spPr>
          <a:xfrm>
            <a:off x="457200" y="1447800"/>
            <a:ext cx="4267200" cy="4953000"/>
          </a:xfrm>
          <a:ln>
            <a:noFill/>
          </a:ln>
        </p:spPr>
        <p:txBody>
          <a:bodyPr/>
          <a:lstStyle/>
          <a:p>
            <a:r>
              <a:rPr lang="en-US" sz="2800" dirty="0" smtClean="0">
                <a:solidFill>
                  <a:srgbClr val="000714"/>
                </a:solidFill>
              </a:rPr>
              <a:t>Symptoms</a:t>
            </a:r>
          </a:p>
          <a:p>
            <a:pPr lvl="1"/>
            <a:r>
              <a:rPr lang="en-US" sz="2600" b="0" dirty="0" smtClean="0">
                <a:solidFill>
                  <a:srgbClr val="333399"/>
                </a:solidFill>
              </a:rPr>
              <a:t>Periorbital swelling</a:t>
            </a:r>
          </a:p>
          <a:p>
            <a:pPr lvl="1"/>
            <a:r>
              <a:rPr lang="en-US" sz="2600" b="0" dirty="0" smtClean="0">
                <a:solidFill>
                  <a:srgbClr val="333399"/>
                </a:solidFill>
              </a:rPr>
              <a:t>Crepitus</a:t>
            </a:r>
          </a:p>
          <a:p>
            <a:pPr lvl="1"/>
            <a:r>
              <a:rPr lang="en-US" sz="2600" b="0" dirty="0" smtClean="0">
                <a:solidFill>
                  <a:srgbClr val="333399"/>
                </a:solidFill>
              </a:rPr>
              <a:t>Proptosis</a:t>
            </a:r>
          </a:p>
          <a:p>
            <a:pPr lvl="1"/>
            <a:r>
              <a:rPr lang="en-US" sz="2600" b="0" dirty="0" smtClean="0">
                <a:solidFill>
                  <a:srgbClr val="333399"/>
                </a:solidFill>
              </a:rPr>
              <a:t>Ophthalmoplegia</a:t>
            </a:r>
          </a:p>
          <a:p>
            <a:pPr lvl="1"/>
            <a:r>
              <a:rPr lang="en-US" sz="2600" b="0" dirty="0" smtClean="0">
                <a:solidFill>
                  <a:srgbClr val="333399"/>
                </a:solidFill>
              </a:rPr>
              <a:t>Enophthalmos</a:t>
            </a:r>
          </a:p>
          <a:p>
            <a:pPr lvl="1"/>
            <a:r>
              <a:rPr lang="en-US" sz="2600" b="0" dirty="0" smtClean="0">
                <a:solidFill>
                  <a:srgbClr val="333399"/>
                </a:solidFill>
              </a:rPr>
              <a:t>Palpable defects</a:t>
            </a:r>
          </a:p>
          <a:p>
            <a:r>
              <a:rPr lang="en-US" sz="2800" dirty="0" smtClean="0">
                <a:solidFill>
                  <a:srgbClr val="000714"/>
                </a:solidFill>
              </a:rPr>
              <a:t>Assess for globe injury</a:t>
            </a:r>
          </a:p>
          <a:p>
            <a:r>
              <a:rPr lang="en-US" sz="2800" dirty="0" smtClean="0">
                <a:solidFill>
                  <a:srgbClr val="000714"/>
                </a:solidFill>
              </a:rPr>
              <a:t>Avoid nose blowing</a:t>
            </a:r>
          </a:p>
          <a:p>
            <a:r>
              <a:rPr lang="en-US" sz="2800" dirty="0" smtClean="0">
                <a:solidFill>
                  <a:srgbClr val="000714"/>
                </a:solidFill>
              </a:rPr>
              <a:t>Assess for entrapment</a:t>
            </a:r>
          </a:p>
          <a:p>
            <a:endParaRPr lang="en-US" sz="2400" dirty="0" smtClean="0">
              <a:solidFill>
                <a:srgbClr val="000714"/>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3078" y="1752600"/>
            <a:ext cx="3924300" cy="2971800"/>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0536" y="1085193"/>
            <a:ext cx="6648450" cy="4991100"/>
          </a:xfrm>
          <a:prstGeom prst="rect">
            <a:avLst/>
          </a:prstGeom>
          <a:ln w="38100">
            <a:solidFill>
              <a:schemeClr val="tx1"/>
            </a:solid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Text Box 5"/>
          <p:cNvSpPr txBox="1">
            <a:spLocks noChangeArrowheads="1"/>
          </p:cNvSpPr>
          <p:nvPr/>
        </p:nvSpPr>
        <p:spPr bwMode="auto">
          <a:xfrm>
            <a:off x="6858000" y="914400"/>
            <a:ext cx="1524000" cy="457200"/>
          </a:xfrm>
          <a:prstGeom prst="rect">
            <a:avLst/>
          </a:prstGeom>
          <a:noFill/>
          <a:ln w="9525">
            <a:noFill/>
            <a:miter lim="800000"/>
            <a:headEnd/>
            <a:tailEnd/>
          </a:ln>
        </p:spPr>
        <p:txBody>
          <a:bodyPr>
            <a:spAutoFit/>
          </a:bodyPr>
          <a:lstStyle/>
          <a:p>
            <a:pPr>
              <a:spcBef>
                <a:spcPct val="50000"/>
              </a:spcBef>
            </a:pP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878" y="938048"/>
            <a:ext cx="6993321" cy="5244991"/>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228600"/>
            <a:ext cx="7772400" cy="838200"/>
          </a:xfrm>
        </p:spPr>
        <p:txBody>
          <a:bodyPr/>
          <a:lstStyle/>
          <a:p>
            <a:r>
              <a:rPr lang="en-US" dirty="0" smtClean="0"/>
              <a:t>Facial Structures</a:t>
            </a:r>
            <a:endParaRPr lang="en-US" dirty="0"/>
          </a:p>
        </p:txBody>
      </p:sp>
      <p:pic>
        <p:nvPicPr>
          <p:cNvPr id="22531" name="Picture 4" descr="D:\ANN.JPG"/>
          <p:cNvPicPr>
            <a:picLocks noGrp="1" noChangeAspect="1" noChangeArrowheads="1"/>
          </p:cNvPicPr>
          <p:nvPr>
            <p:ph idx="1"/>
          </p:nvPr>
        </p:nvPicPr>
        <p:blipFill>
          <a:blip r:embed="rId3" cstate="print"/>
          <a:stretch>
            <a:fillRect/>
          </a:stretch>
        </p:blipFill>
        <p:spPr>
          <a:xfrm>
            <a:off x="1676400" y="1676400"/>
            <a:ext cx="5852986" cy="4921954"/>
          </a:xfrm>
          <a:noFill/>
          <a:ln>
            <a:noFill/>
          </a:ln>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5800" y="76200"/>
            <a:ext cx="7772400" cy="1143000"/>
          </a:xfrm>
        </p:spPr>
        <p:txBody>
          <a:bodyPr/>
          <a:lstStyle/>
          <a:p>
            <a:r>
              <a:rPr lang="en-US" dirty="0" smtClean="0"/>
              <a:t>LeFort I Fracture</a:t>
            </a:r>
          </a:p>
        </p:txBody>
      </p:sp>
      <p:pic>
        <p:nvPicPr>
          <p:cNvPr id="24582" name="Picture 6" descr="http://upload.wikimedia.org/wikipedia/commons/9/9e/LeFort1a.png"/>
          <p:cNvPicPr>
            <a:picLocks noChangeAspect="1" noChangeArrowheads="1"/>
          </p:cNvPicPr>
          <p:nvPr/>
        </p:nvPicPr>
        <p:blipFill>
          <a:blip r:embed="rId3" cstate="print"/>
          <a:srcRect/>
          <a:stretch>
            <a:fillRect/>
          </a:stretch>
        </p:blipFill>
        <p:spPr bwMode="auto">
          <a:xfrm>
            <a:off x="609600" y="1676399"/>
            <a:ext cx="4114800" cy="4114801"/>
          </a:xfrm>
          <a:prstGeom prst="rect">
            <a:avLst/>
          </a:prstGeom>
          <a:noFill/>
          <a:ln>
            <a:noFill/>
          </a:ln>
        </p:spPr>
      </p:pic>
      <p:pic>
        <p:nvPicPr>
          <p:cNvPr id="24584" name="Picture 8" descr="http://upload.wikimedia.org/wikipedia/commons/9/90/LeFort1f.png"/>
          <p:cNvPicPr>
            <a:picLocks noChangeAspect="1" noChangeArrowheads="1"/>
          </p:cNvPicPr>
          <p:nvPr/>
        </p:nvPicPr>
        <p:blipFill>
          <a:blip r:embed="rId4" cstate="print"/>
          <a:srcRect/>
          <a:stretch>
            <a:fillRect/>
          </a:stretch>
        </p:blipFill>
        <p:spPr bwMode="auto">
          <a:xfrm>
            <a:off x="5179533" y="1676399"/>
            <a:ext cx="3316699" cy="4419601"/>
          </a:xfrm>
          <a:prstGeom prst="rect">
            <a:avLst/>
          </a:prstGeom>
          <a:noFill/>
          <a:ln>
            <a:noFill/>
          </a:ln>
        </p:spPr>
      </p:pic>
      <p:sp>
        <p:nvSpPr>
          <p:cNvPr id="8" name="TextBox 7"/>
          <p:cNvSpPr txBox="1"/>
          <p:nvPr/>
        </p:nvSpPr>
        <p:spPr>
          <a:xfrm>
            <a:off x="2857500" y="6367790"/>
            <a:ext cx="3429000" cy="246221"/>
          </a:xfrm>
          <a:prstGeom prst="rect">
            <a:avLst/>
          </a:prstGeom>
          <a:noFill/>
        </p:spPr>
        <p:txBody>
          <a:bodyPr wrap="square" rtlCol="0">
            <a:spAutoFit/>
          </a:bodyPr>
          <a:lstStyle/>
          <a:p>
            <a:pPr algn="ctr"/>
            <a:r>
              <a:rPr lang="en-US" sz="1000" dirty="0" smtClean="0">
                <a:solidFill>
                  <a:schemeClr val="accent5">
                    <a:lumMod val="10000"/>
                  </a:schemeClr>
                </a:solidFill>
                <a:latin typeface="Arial" pitchFamily="34" charset="0"/>
                <a:cs typeface="Arial" pitchFamily="34" charset="0"/>
              </a:rPr>
              <a:t>Image found on Wikimedia.com</a:t>
            </a:r>
            <a:endParaRPr lang="en-US" sz="1000" dirty="0">
              <a:solidFill>
                <a:schemeClr val="accent5">
                  <a:lumMod val="10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sz="4800" dirty="0" smtClean="0"/>
              <a:t>Maxillofacial and Ocular Injuries</a:t>
            </a:r>
            <a:endParaRPr lang="en-US" sz="48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85800" y="76200"/>
            <a:ext cx="7772400" cy="1143000"/>
          </a:xfrm>
        </p:spPr>
        <p:txBody>
          <a:bodyPr/>
          <a:lstStyle/>
          <a:p>
            <a:r>
              <a:rPr lang="en-US" dirty="0" smtClean="0"/>
              <a:t>LeFort II Fracture</a:t>
            </a:r>
          </a:p>
        </p:txBody>
      </p:sp>
      <p:pic>
        <p:nvPicPr>
          <p:cNvPr id="25606" name="Picture 6" descr="http://upload.wikimedia.org/wikipedia/commons/7/70/LeFort2a.png"/>
          <p:cNvPicPr>
            <a:picLocks noChangeAspect="1" noChangeArrowheads="1"/>
          </p:cNvPicPr>
          <p:nvPr/>
        </p:nvPicPr>
        <p:blipFill>
          <a:blip r:embed="rId3" cstate="print"/>
          <a:srcRect/>
          <a:stretch>
            <a:fillRect/>
          </a:stretch>
        </p:blipFill>
        <p:spPr bwMode="auto">
          <a:xfrm>
            <a:off x="574128" y="1876425"/>
            <a:ext cx="4000500" cy="4000500"/>
          </a:xfrm>
          <a:prstGeom prst="rect">
            <a:avLst/>
          </a:prstGeom>
          <a:noFill/>
          <a:ln>
            <a:noFill/>
          </a:ln>
        </p:spPr>
      </p:pic>
      <p:pic>
        <p:nvPicPr>
          <p:cNvPr id="25610" name="Picture 10" descr="File:LeFort2b.png">
            <a:hlinkClick r:id="rId4"/>
          </p:cNvPr>
          <p:cNvPicPr>
            <a:picLocks noChangeAspect="1" noChangeArrowheads="1"/>
          </p:cNvPicPr>
          <p:nvPr/>
        </p:nvPicPr>
        <p:blipFill>
          <a:blip r:embed="rId5" cstate="print"/>
          <a:srcRect/>
          <a:stretch>
            <a:fillRect/>
          </a:stretch>
        </p:blipFill>
        <p:spPr bwMode="auto">
          <a:xfrm>
            <a:off x="5150069" y="1695450"/>
            <a:ext cx="3300413" cy="4400550"/>
          </a:xfrm>
          <a:prstGeom prst="rect">
            <a:avLst/>
          </a:prstGeom>
          <a:noFill/>
          <a:ln>
            <a:noFill/>
          </a:ln>
        </p:spPr>
      </p:pic>
      <p:sp>
        <p:nvSpPr>
          <p:cNvPr id="6" name="TextBox 5"/>
          <p:cNvSpPr txBox="1"/>
          <p:nvPr/>
        </p:nvSpPr>
        <p:spPr>
          <a:xfrm>
            <a:off x="3429000" y="6096000"/>
            <a:ext cx="2362200" cy="246221"/>
          </a:xfrm>
          <a:prstGeom prst="rect">
            <a:avLst/>
          </a:prstGeom>
          <a:noFill/>
        </p:spPr>
        <p:txBody>
          <a:bodyPr wrap="square" rtlCol="0">
            <a:spAutoFit/>
          </a:bodyPr>
          <a:lstStyle/>
          <a:p>
            <a:r>
              <a:rPr lang="en-US" sz="1000" dirty="0" smtClean="0">
                <a:latin typeface="Arial" pitchFamily="34" charset="0"/>
                <a:cs typeface="Arial" pitchFamily="34" charset="0"/>
              </a:rPr>
              <a:t>Image found on Wikimedia.com</a:t>
            </a:r>
            <a:endParaRPr lang="en-US" sz="10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35" name="Picture 11" descr="File:LeFort3b.png">
            <a:hlinkClick r:id="rId3"/>
          </p:cNvPr>
          <p:cNvPicPr>
            <a:picLocks noChangeAspect="1" noChangeArrowheads="1"/>
          </p:cNvPicPr>
          <p:nvPr/>
        </p:nvPicPr>
        <p:blipFill>
          <a:blip r:embed="rId4" cstate="print"/>
          <a:srcRect/>
          <a:stretch>
            <a:fillRect/>
          </a:stretch>
        </p:blipFill>
        <p:spPr bwMode="auto">
          <a:xfrm>
            <a:off x="4876800" y="1752600"/>
            <a:ext cx="3484880" cy="4267200"/>
          </a:xfrm>
          <a:prstGeom prst="rect">
            <a:avLst/>
          </a:prstGeom>
          <a:noFill/>
        </p:spPr>
      </p:pic>
      <p:sp>
        <p:nvSpPr>
          <p:cNvPr id="26627" name="Rectangle 3"/>
          <p:cNvSpPr>
            <a:spLocks noGrp="1" noChangeArrowheads="1"/>
          </p:cNvSpPr>
          <p:nvPr>
            <p:ph type="title"/>
          </p:nvPr>
        </p:nvSpPr>
        <p:spPr>
          <a:xfrm>
            <a:off x="685800" y="76200"/>
            <a:ext cx="7772400" cy="1143000"/>
          </a:xfrm>
        </p:spPr>
        <p:txBody>
          <a:bodyPr/>
          <a:lstStyle/>
          <a:p>
            <a:r>
              <a:rPr lang="en-US" dirty="0" smtClean="0"/>
              <a:t>LeFort III Fracture</a:t>
            </a:r>
          </a:p>
        </p:txBody>
      </p:sp>
      <p:sp>
        <p:nvSpPr>
          <p:cNvPr id="26631" name="Text Box 7"/>
          <p:cNvSpPr txBox="1">
            <a:spLocks noChangeArrowheads="1"/>
          </p:cNvSpPr>
          <p:nvPr/>
        </p:nvSpPr>
        <p:spPr bwMode="auto">
          <a:xfrm>
            <a:off x="3505200" y="6186487"/>
            <a:ext cx="2057400" cy="244475"/>
          </a:xfrm>
          <a:prstGeom prst="rect">
            <a:avLst/>
          </a:prstGeom>
          <a:noFill/>
          <a:ln w="9525">
            <a:noFill/>
            <a:miter lim="800000"/>
            <a:headEnd/>
            <a:tailEnd/>
          </a:ln>
        </p:spPr>
        <p:txBody>
          <a:bodyPr>
            <a:spAutoFit/>
          </a:bodyPr>
          <a:lstStyle/>
          <a:p>
            <a:pPr algn="ctr">
              <a:spcBef>
                <a:spcPct val="50000"/>
              </a:spcBef>
            </a:pPr>
            <a:r>
              <a:rPr lang="en-US" sz="1000" dirty="0" smtClean="0">
                <a:latin typeface="Arial" charset="0"/>
              </a:rPr>
              <a:t>Image found  on Wiimedia.com</a:t>
            </a:r>
            <a:endParaRPr lang="en-US" sz="1000" dirty="0">
              <a:latin typeface="Arial" charset="0"/>
            </a:endParaRPr>
          </a:p>
        </p:txBody>
      </p:sp>
      <p:pic>
        <p:nvPicPr>
          <p:cNvPr id="26633" name="Picture 9" descr="File:LeFort3a.png">
            <a:hlinkClick r:id="rId5"/>
          </p:cNvPr>
          <p:cNvPicPr>
            <a:picLocks noChangeAspect="1" noChangeArrowheads="1"/>
          </p:cNvPicPr>
          <p:nvPr/>
        </p:nvPicPr>
        <p:blipFill>
          <a:blip r:embed="rId6" cstate="print"/>
          <a:srcRect/>
          <a:stretch>
            <a:fillRect/>
          </a:stretch>
        </p:blipFill>
        <p:spPr bwMode="auto">
          <a:xfrm>
            <a:off x="336331" y="1723697"/>
            <a:ext cx="4267200" cy="426720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85800" y="76200"/>
            <a:ext cx="7772400" cy="1143000"/>
          </a:xfrm>
        </p:spPr>
        <p:txBody>
          <a:bodyPr/>
          <a:lstStyle/>
          <a:p>
            <a:r>
              <a:rPr lang="en-US" dirty="0" smtClean="0"/>
              <a:t>Le Fort Fractures</a:t>
            </a:r>
          </a:p>
        </p:txBody>
      </p:sp>
      <p:pic>
        <p:nvPicPr>
          <p:cNvPr id="27651" name="Picture 5" descr="trauma2"/>
          <p:cNvPicPr>
            <a:picLocks noChangeAspect="1" noChangeArrowheads="1" noCrop="1"/>
          </p:cNvPicPr>
          <p:nvPr/>
        </p:nvPicPr>
        <p:blipFill>
          <a:blip r:embed="rId3" cstate="print"/>
          <a:srcRect/>
          <a:stretch>
            <a:fillRect/>
          </a:stretch>
        </p:blipFill>
        <p:spPr bwMode="auto">
          <a:xfrm>
            <a:off x="2590800" y="1600200"/>
            <a:ext cx="4052888" cy="4953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p:cNvSpPr>
            <a:spLocks noGrp="1" noChangeArrowheads="1"/>
          </p:cNvSpPr>
          <p:nvPr>
            <p:ph type="title"/>
          </p:nvPr>
        </p:nvSpPr>
        <p:spPr>
          <a:xfrm>
            <a:off x="685800" y="76200"/>
            <a:ext cx="7772400" cy="1143000"/>
          </a:xfrm>
        </p:spPr>
        <p:txBody>
          <a:bodyPr/>
          <a:lstStyle/>
          <a:p>
            <a:r>
              <a:rPr lang="en-US" dirty="0" smtClean="0"/>
              <a:t>Le Fort III Fracture</a:t>
            </a:r>
          </a:p>
        </p:txBody>
      </p:sp>
      <p:sp>
        <p:nvSpPr>
          <p:cNvPr id="28675" name="Rectangle 5"/>
          <p:cNvSpPr>
            <a:spLocks noGrp="1" noChangeArrowheads="1"/>
          </p:cNvSpPr>
          <p:nvPr>
            <p:ph sz="half" idx="1"/>
          </p:nvPr>
        </p:nvSpPr>
        <p:spPr>
          <a:xfrm>
            <a:off x="457200" y="1524000"/>
            <a:ext cx="4648200" cy="4419600"/>
          </a:xfrm>
          <a:ln w="57150">
            <a:noFill/>
          </a:ln>
        </p:spPr>
        <p:txBody>
          <a:bodyPr/>
          <a:lstStyle/>
          <a:p>
            <a:pPr>
              <a:lnSpc>
                <a:spcPct val="110000"/>
              </a:lnSpc>
            </a:pPr>
            <a:r>
              <a:rPr lang="en-US" sz="3200" b="0" dirty="0" smtClean="0">
                <a:solidFill>
                  <a:srgbClr val="000714"/>
                </a:solidFill>
              </a:rPr>
              <a:t>Periorbital hematoma</a:t>
            </a:r>
          </a:p>
          <a:p>
            <a:pPr>
              <a:lnSpc>
                <a:spcPct val="110000"/>
              </a:lnSpc>
            </a:pPr>
            <a:r>
              <a:rPr lang="en-US" sz="3200" b="0" dirty="0" smtClean="0">
                <a:solidFill>
                  <a:srgbClr val="000714"/>
                </a:solidFill>
              </a:rPr>
              <a:t>Racoon eyes suggestive of basal skull fracture.</a:t>
            </a:r>
          </a:p>
          <a:p>
            <a:pPr>
              <a:lnSpc>
                <a:spcPct val="110000"/>
              </a:lnSpc>
            </a:pPr>
            <a:r>
              <a:rPr lang="en-US" sz="3200" b="0" dirty="0" smtClean="0">
                <a:solidFill>
                  <a:srgbClr val="000714"/>
                </a:solidFill>
              </a:rPr>
              <a:t>Inappropriate placement of nasogastric </a:t>
            </a:r>
            <a:r>
              <a:rPr lang="en-US" sz="3200" b="0" dirty="0" smtClean="0"/>
              <a:t>tube</a:t>
            </a:r>
            <a:r>
              <a:rPr lang="en-US" sz="3200" dirty="0" smtClean="0"/>
              <a:t> </a:t>
            </a:r>
          </a:p>
        </p:txBody>
      </p:sp>
      <p:pic>
        <p:nvPicPr>
          <p:cNvPr id="28676" name="Picture 8" descr="neuro0009"/>
          <p:cNvPicPr>
            <a:picLocks noChangeAspect="1" noChangeArrowheads="1"/>
          </p:cNvPicPr>
          <p:nvPr/>
        </p:nvPicPr>
        <p:blipFill>
          <a:blip r:embed="rId3" cstate="print"/>
          <a:srcRect/>
          <a:stretch>
            <a:fillRect/>
          </a:stretch>
        </p:blipFill>
        <p:spPr bwMode="auto">
          <a:xfrm>
            <a:off x="5135317" y="1600200"/>
            <a:ext cx="3551483" cy="4343400"/>
          </a:xfrm>
          <a:prstGeom prst="rect">
            <a:avLst/>
          </a:prstGeom>
          <a:noFill/>
          <a:ln w="19050">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5" descr="Intracranial NG Tube"/>
          <p:cNvPicPr>
            <a:picLocks noChangeAspect="1" noChangeArrowheads="1"/>
          </p:cNvPicPr>
          <p:nvPr/>
        </p:nvPicPr>
        <p:blipFill>
          <a:blip r:embed="rId3" cstate="print"/>
          <a:srcRect/>
          <a:stretch>
            <a:fillRect/>
          </a:stretch>
        </p:blipFill>
        <p:spPr bwMode="auto">
          <a:xfrm>
            <a:off x="0" y="0"/>
            <a:ext cx="9144000" cy="68849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5"/>
          <p:cNvPicPr>
            <a:picLocks noChangeAspect="1" noChangeArrowheads="1"/>
          </p:cNvPicPr>
          <p:nvPr/>
        </p:nvPicPr>
        <p:blipFill>
          <a:blip r:embed="rId3" cstate="print"/>
          <a:srcRect/>
          <a:stretch>
            <a:fillRect/>
          </a:stretch>
        </p:blipFill>
        <p:spPr bwMode="auto">
          <a:xfrm>
            <a:off x="2057400" y="1447800"/>
            <a:ext cx="5307560" cy="52212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Rot="1" noChangeArrowheads="1"/>
          </p:cNvSpPr>
          <p:nvPr>
            <p:ph type="title"/>
          </p:nvPr>
        </p:nvSpPr>
        <p:spPr>
          <a:xfrm>
            <a:off x="685800" y="76200"/>
            <a:ext cx="7772400" cy="1143000"/>
          </a:xfrm>
        </p:spPr>
        <p:txBody>
          <a:bodyPr/>
          <a:lstStyle/>
          <a:p>
            <a:r>
              <a:rPr lang="en-US" dirty="0" smtClean="0"/>
              <a:t>Tripod Fracture</a:t>
            </a:r>
          </a:p>
        </p:txBody>
      </p:sp>
      <p:pic>
        <p:nvPicPr>
          <p:cNvPr id="31748" name="Picture 5" descr="TripodFxAPBig: "/>
          <p:cNvPicPr>
            <a:picLocks noGrp="1" noChangeAspect="1" noChangeArrowheads="1"/>
          </p:cNvPicPr>
          <p:nvPr>
            <p:ph sz="half" idx="1"/>
          </p:nvPr>
        </p:nvPicPr>
        <p:blipFill>
          <a:blip r:embed="rId3" cstate="print"/>
          <a:srcRect l="10606" r="10606"/>
          <a:stretch>
            <a:fillRect/>
          </a:stretch>
        </p:blipFill>
        <p:spPr>
          <a:xfrm>
            <a:off x="609600" y="2133600"/>
            <a:ext cx="3962400" cy="3040063"/>
          </a:xfrm>
          <a:noFill/>
          <a:ln w="28575">
            <a:noFill/>
          </a:ln>
        </p:spPr>
      </p:pic>
      <p:pic>
        <p:nvPicPr>
          <p:cNvPr id="31746" name="Picture 6" descr="TripodSMV: "/>
          <p:cNvPicPr>
            <a:picLocks noGrp="1" noChangeAspect="1" noChangeArrowheads="1"/>
          </p:cNvPicPr>
          <p:nvPr>
            <p:ph sz="half" idx="2"/>
          </p:nvPr>
        </p:nvPicPr>
        <p:blipFill>
          <a:blip r:embed="rId4" cstate="print"/>
          <a:stretch>
            <a:fillRect/>
          </a:stretch>
        </p:blipFill>
        <p:spPr>
          <a:xfrm>
            <a:off x="5334000" y="2209800"/>
            <a:ext cx="3086100" cy="2533650"/>
          </a:xfrm>
          <a:noFill/>
          <a:ln w="28575">
            <a:noFill/>
          </a:ln>
        </p:spPr>
      </p:pic>
      <p:sp>
        <p:nvSpPr>
          <p:cNvPr id="5" name="TextBox 4"/>
          <p:cNvSpPr txBox="1"/>
          <p:nvPr/>
        </p:nvSpPr>
        <p:spPr>
          <a:xfrm>
            <a:off x="814552" y="6115155"/>
            <a:ext cx="3733800" cy="246221"/>
          </a:xfrm>
          <a:prstGeom prst="rect">
            <a:avLst/>
          </a:prstGeom>
          <a:noFill/>
        </p:spPr>
        <p:txBody>
          <a:bodyPr wrap="square" rtlCol="0">
            <a:spAutoFit/>
          </a:bodyPr>
          <a:lstStyle/>
          <a:p>
            <a:r>
              <a:rPr lang="en-US" sz="1000" dirty="0" smtClean="0">
                <a:solidFill>
                  <a:schemeClr val="accent5">
                    <a:lumMod val="10000"/>
                  </a:schemeClr>
                </a:solidFill>
                <a:latin typeface="Arial" pitchFamily="34" charset="0"/>
                <a:cs typeface="Arial" pitchFamily="34" charset="0"/>
              </a:rPr>
              <a:t>Image found on Rad.washington.edu</a:t>
            </a:r>
            <a:endParaRPr lang="en-US" sz="1000" dirty="0">
              <a:solidFill>
                <a:schemeClr val="accent5">
                  <a:lumMod val="10000"/>
                </a:schemeClr>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228600" y="152400"/>
            <a:ext cx="8686800" cy="1066800"/>
          </a:xfrm>
        </p:spPr>
        <p:txBody>
          <a:bodyPr/>
          <a:lstStyle/>
          <a:p>
            <a:r>
              <a:rPr lang="en-US" sz="3600" dirty="0" smtClean="0"/>
              <a:t>Orbitozygomatic Fractures</a:t>
            </a:r>
          </a:p>
        </p:txBody>
      </p:sp>
      <p:sp>
        <p:nvSpPr>
          <p:cNvPr id="32771" name="Rectangle 3"/>
          <p:cNvSpPr>
            <a:spLocks noGrp="1" noChangeArrowheads="1"/>
          </p:cNvSpPr>
          <p:nvPr>
            <p:ph idx="1"/>
          </p:nvPr>
        </p:nvSpPr>
        <p:spPr>
          <a:xfrm>
            <a:off x="3200400" y="1643541"/>
            <a:ext cx="5638800" cy="4572000"/>
          </a:xfrm>
          <a:ln w="57150">
            <a:noFill/>
          </a:ln>
        </p:spPr>
        <p:txBody>
          <a:bodyPr/>
          <a:lstStyle/>
          <a:p>
            <a:pPr>
              <a:lnSpc>
                <a:spcPct val="90000"/>
              </a:lnSpc>
            </a:pPr>
            <a:r>
              <a:rPr lang="en-US" sz="2800" dirty="0" smtClean="0"/>
              <a:t>Complex fractures of the zygoma and orbital floor </a:t>
            </a:r>
          </a:p>
          <a:p>
            <a:pPr>
              <a:lnSpc>
                <a:spcPct val="90000"/>
              </a:lnSpc>
            </a:pPr>
            <a:r>
              <a:rPr lang="en-US" sz="2800" dirty="0" smtClean="0"/>
              <a:t>May have double vision, ocular proptosis or enophthalmos</a:t>
            </a:r>
          </a:p>
          <a:p>
            <a:pPr>
              <a:lnSpc>
                <a:spcPct val="90000"/>
              </a:lnSpc>
            </a:pPr>
            <a:r>
              <a:rPr lang="en-US" sz="2800" dirty="0" smtClean="0"/>
              <a:t>Must assess for entrapment of extraocular muscles</a:t>
            </a:r>
          </a:p>
          <a:p>
            <a:pPr>
              <a:lnSpc>
                <a:spcPct val="90000"/>
              </a:lnSpc>
            </a:pPr>
            <a:r>
              <a:rPr lang="en-US" sz="2800" dirty="0" smtClean="0"/>
              <a:t>Surgical management directed at decompression of entrapped muscles and anatomic realignment of zygoma</a:t>
            </a:r>
          </a:p>
        </p:txBody>
      </p:sp>
      <p:pic>
        <p:nvPicPr>
          <p:cNvPr id="4" name="Picture 3" descr="double vision.jpg"/>
          <p:cNvPicPr>
            <a:picLocks noChangeAspect="1"/>
          </p:cNvPicPr>
          <p:nvPr/>
        </p:nvPicPr>
        <p:blipFill>
          <a:blip r:embed="rId3" cstate="print"/>
          <a:stretch>
            <a:fillRect/>
          </a:stretch>
        </p:blipFill>
        <p:spPr>
          <a:xfrm rot="16200000">
            <a:off x="-767241" y="2824641"/>
            <a:ext cx="5115882" cy="266700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0" y="152400"/>
            <a:ext cx="9372600" cy="990600"/>
          </a:xfrm>
        </p:spPr>
        <p:txBody>
          <a:bodyPr/>
          <a:lstStyle/>
          <a:p>
            <a:r>
              <a:rPr lang="en-US" dirty="0" smtClean="0"/>
              <a:t>Naso-Ethmoidal-Orbital Fracture</a:t>
            </a:r>
          </a:p>
        </p:txBody>
      </p:sp>
      <p:sp>
        <p:nvSpPr>
          <p:cNvPr id="33795" name="Rectangle 3"/>
          <p:cNvSpPr>
            <a:spLocks noGrp="1" noChangeArrowheads="1"/>
          </p:cNvSpPr>
          <p:nvPr>
            <p:ph type="body" sz="half" idx="1"/>
          </p:nvPr>
        </p:nvSpPr>
        <p:spPr>
          <a:xfrm>
            <a:off x="457200" y="1600200"/>
            <a:ext cx="4800600" cy="4876800"/>
          </a:xfrm>
          <a:noFill/>
          <a:ln w="57150">
            <a:noFill/>
          </a:ln>
        </p:spPr>
        <p:txBody>
          <a:bodyPr/>
          <a:lstStyle/>
          <a:p>
            <a:r>
              <a:rPr lang="en-US" sz="2800" dirty="0" smtClean="0">
                <a:solidFill>
                  <a:srgbClr val="000714"/>
                </a:solidFill>
              </a:rPr>
              <a:t>Fractures that extend into the nose through the ethmoid bones.</a:t>
            </a:r>
          </a:p>
          <a:p>
            <a:r>
              <a:rPr lang="en-US" sz="2800" dirty="0" smtClean="0">
                <a:solidFill>
                  <a:srgbClr val="000714"/>
                </a:solidFill>
              </a:rPr>
              <a:t>Associated with lacrimal disruption and dural tears.</a:t>
            </a:r>
          </a:p>
          <a:p>
            <a:r>
              <a:rPr lang="en-US" sz="2800" dirty="0" smtClean="0">
                <a:solidFill>
                  <a:srgbClr val="000714"/>
                </a:solidFill>
              </a:rPr>
              <a:t>Suspect if there is trauma to the nose or medial orbit.</a:t>
            </a:r>
          </a:p>
          <a:p>
            <a:r>
              <a:rPr lang="en-US" sz="2800" dirty="0" smtClean="0">
                <a:solidFill>
                  <a:srgbClr val="000714"/>
                </a:solidFill>
              </a:rPr>
              <a:t>Patients complain of pain on eye movement.</a:t>
            </a:r>
          </a:p>
          <a:p>
            <a:endParaRPr lang="en-US" sz="2400" dirty="0" smtClean="0"/>
          </a:p>
          <a:p>
            <a:endParaRPr lang="en-US" sz="2400" dirty="0" smtClean="0"/>
          </a:p>
          <a:p>
            <a:pPr lvl="1"/>
            <a:endParaRPr lang="en-US" sz="2000" dirty="0" smtClean="0"/>
          </a:p>
          <a:p>
            <a:pPr lvl="1"/>
            <a:endParaRPr lang="en-US" sz="2000" dirty="0" smtClean="0"/>
          </a:p>
          <a:p>
            <a:endParaRPr lang="en-US" sz="2400" dirty="0" smtClean="0"/>
          </a:p>
          <a:p>
            <a:endParaRPr lang="en-US" sz="2400" dirty="0" smtClean="0"/>
          </a:p>
          <a:p>
            <a:endParaRPr lang="en-US" sz="2400" dirty="0" smtClean="0"/>
          </a:p>
          <a:p>
            <a:pPr lvl="1"/>
            <a:endParaRPr lang="en-US" sz="2000" dirty="0" smtClean="0"/>
          </a:p>
          <a:p>
            <a:pPr lvl="1"/>
            <a:endParaRPr lang="en-US" sz="2000" dirty="0" smtClean="0"/>
          </a:p>
          <a:p>
            <a:endParaRPr lang="en-US" sz="2400" dirty="0" smtClean="0"/>
          </a:p>
          <a:p>
            <a:endParaRPr lang="en-US" sz="2400" dirty="0" smtClean="0"/>
          </a:p>
        </p:txBody>
      </p:sp>
      <p:pic>
        <p:nvPicPr>
          <p:cNvPr id="33796" name="Picture 7" descr="C:\Documents and Settings\Daniel\My Documents\My Pictures\1neo.jpg"/>
          <p:cNvPicPr>
            <a:picLocks noGrp="1" noChangeAspect="1" noChangeArrowheads="1"/>
          </p:cNvPicPr>
          <p:nvPr>
            <p:ph type="clipArt" sz="half" idx="2"/>
          </p:nvPr>
        </p:nvPicPr>
        <p:blipFill>
          <a:blip r:embed="rId3" cstate="print"/>
          <a:srcRect/>
          <a:stretch>
            <a:fillRect/>
          </a:stretch>
        </p:blipFill>
        <p:spPr>
          <a:xfrm>
            <a:off x="5334000" y="1752600"/>
            <a:ext cx="3333750" cy="4114800"/>
          </a:xfrm>
        </p:spPr>
      </p:pic>
    </p:spTree>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DSCN8236"/>
          <p:cNvPicPr>
            <a:picLocks noChangeAspect="1" noChangeArrowheads="1"/>
          </p:cNvPicPr>
          <p:nvPr/>
        </p:nvPicPr>
        <p:blipFill>
          <a:blip r:embed="rId3" cstate="print"/>
          <a:srcRect l="34534" t="22414" r="15108" b="25862"/>
          <a:stretch>
            <a:fillRect/>
          </a:stretch>
        </p:blipFill>
        <p:spPr bwMode="auto">
          <a:xfrm>
            <a:off x="685800" y="3924300"/>
            <a:ext cx="2667000" cy="2286000"/>
          </a:xfrm>
          <a:prstGeom prst="rect">
            <a:avLst/>
          </a:prstGeom>
          <a:noFill/>
          <a:ln w="19050">
            <a:solidFill>
              <a:schemeClr val="accent4">
                <a:lumMod val="10000"/>
              </a:schemeClr>
            </a:solidFill>
            <a:miter lim="800000"/>
            <a:headEnd/>
            <a:tailEnd/>
          </a:ln>
        </p:spPr>
      </p:pic>
      <p:sp>
        <p:nvSpPr>
          <p:cNvPr id="37891" name="Rectangle 3"/>
          <p:cNvSpPr>
            <a:spLocks noGrp="1" noChangeArrowheads="1"/>
          </p:cNvSpPr>
          <p:nvPr>
            <p:ph type="title"/>
          </p:nvPr>
        </p:nvSpPr>
        <p:spPr>
          <a:xfrm>
            <a:off x="685800" y="76200"/>
            <a:ext cx="7772400" cy="1143000"/>
          </a:xfrm>
        </p:spPr>
        <p:txBody>
          <a:bodyPr/>
          <a:lstStyle/>
          <a:p>
            <a:r>
              <a:rPr lang="en-US" dirty="0" smtClean="0"/>
              <a:t>Mandibular Fractures</a:t>
            </a:r>
          </a:p>
        </p:txBody>
      </p:sp>
      <p:pic>
        <p:nvPicPr>
          <p:cNvPr id="37892" name="Picture 4" descr="DSCN8235"/>
          <p:cNvPicPr>
            <a:picLocks noChangeAspect="1" noChangeArrowheads="1"/>
          </p:cNvPicPr>
          <p:nvPr/>
        </p:nvPicPr>
        <p:blipFill>
          <a:blip r:embed="rId4" cstate="print"/>
          <a:srcRect l="28986" t="26556" r="17390" b="26970"/>
          <a:stretch>
            <a:fillRect/>
          </a:stretch>
        </p:blipFill>
        <p:spPr bwMode="auto">
          <a:xfrm>
            <a:off x="684438" y="1676400"/>
            <a:ext cx="2668361" cy="2019300"/>
          </a:xfrm>
          <a:prstGeom prst="rect">
            <a:avLst/>
          </a:prstGeom>
          <a:noFill/>
          <a:ln w="19050">
            <a:solidFill>
              <a:schemeClr val="accent4">
                <a:lumMod val="10000"/>
              </a:schemeClr>
            </a:solidFill>
            <a:miter lim="800000"/>
            <a:headEnd/>
            <a:tailEnd/>
          </a:ln>
        </p:spPr>
      </p:pic>
      <p:pic>
        <p:nvPicPr>
          <p:cNvPr id="37894" name="Picture 2" descr="DSCN8245"/>
          <p:cNvPicPr>
            <a:picLocks noChangeAspect="1" noChangeArrowheads="1"/>
          </p:cNvPicPr>
          <p:nvPr/>
        </p:nvPicPr>
        <p:blipFill>
          <a:blip r:embed="rId5" cstate="print"/>
          <a:srcRect/>
          <a:stretch>
            <a:fillRect/>
          </a:stretch>
        </p:blipFill>
        <p:spPr bwMode="auto">
          <a:xfrm>
            <a:off x="3886200" y="1981200"/>
            <a:ext cx="4572000" cy="3429000"/>
          </a:xfrm>
          <a:prstGeom prst="rect">
            <a:avLst/>
          </a:prstGeom>
          <a:noFill/>
          <a:ln w="19050">
            <a:solidFill>
              <a:schemeClr val="accent4">
                <a:lumMod val="10000"/>
              </a:schemeClr>
            </a:solid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85800" y="76200"/>
            <a:ext cx="7772400" cy="1143000"/>
          </a:xfrm>
        </p:spPr>
        <p:txBody>
          <a:bodyPr/>
          <a:lstStyle/>
          <a:p>
            <a:r>
              <a:rPr lang="en-US" dirty="0" smtClean="0"/>
              <a:t>Objectives</a:t>
            </a:r>
          </a:p>
        </p:txBody>
      </p:sp>
      <p:sp>
        <p:nvSpPr>
          <p:cNvPr id="7171" name="Rectangle 3"/>
          <p:cNvSpPr>
            <a:spLocks noGrp="1" noChangeArrowheads="1"/>
          </p:cNvSpPr>
          <p:nvPr>
            <p:ph idx="1"/>
          </p:nvPr>
        </p:nvSpPr>
        <p:spPr>
          <a:xfrm>
            <a:off x="533400" y="1600200"/>
            <a:ext cx="8229600" cy="4343400"/>
          </a:xfrm>
          <a:ln>
            <a:noFill/>
          </a:ln>
        </p:spPr>
        <p:txBody>
          <a:bodyPr/>
          <a:lstStyle/>
          <a:p>
            <a:pPr algn="ctr">
              <a:lnSpc>
                <a:spcPct val="90000"/>
              </a:lnSpc>
              <a:buFontTx/>
              <a:buNone/>
            </a:pPr>
            <a:r>
              <a:rPr lang="en-US" b="1" dirty="0" smtClean="0"/>
              <a:t>	At the conclusion of this presentation the participant will be able to:</a:t>
            </a:r>
          </a:p>
          <a:p>
            <a:pPr>
              <a:lnSpc>
                <a:spcPct val="90000"/>
              </a:lnSpc>
              <a:buFontTx/>
              <a:buNone/>
            </a:pPr>
            <a:endParaRPr lang="en-US" sz="700" dirty="0" smtClean="0"/>
          </a:p>
          <a:p>
            <a:pPr marL="463550" lvl="1" indent="-344488">
              <a:lnSpc>
                <a:spcPct val="90000"/>
              </a:lnSpc>
            </a:pPr>
            <a:r>
              <a:rPr lang="en-US" dirty="0" smtClean="0"/>
              <a:t>Identify the key anatomical structures of the face and eye and the impact of force on those structures</a:t>
            </a:r>
          </a:p>
          <a:p>
            <a:pPr marL="463550" lvl="1" indent="-344488">
              <a:lnSpc>
                <a:spcPct val="90000"/>
              </a:lnSpc>
            </a:pPr>
            <a:r>
              <a:rPr lang="en-US" dirty="0" smtClean="0"/>
              <a:t>Discuss assessment priorities for a patient with maxillofacial and ocular injuries</a:t>
            </a:r>
          </a:p>
          <a:p>
            <a:pPr marL="463550" lvl="1" indent="-344488">
              <a:lnSpc>
                <a:spcPct val="90000"/>
              </a:lnSpc>
            </a:pPr>
            <a:r>
              <a:rPr lang="en-US" dirty="0" smtClean="0"/>
              <a:t>Prioritize the care of a patient with facial and ocular injuries</a:t>
            </a:r>
          </a:p>
          <a:p>
            <a:pPr marL="463550" lvl="1" indent="-344488">
              <a:lnSpc>
                <a:spcPct val="90000"/>
              </a:lnSpc>
            </a:pPr>
            <a:r>
              <a:rPr lang="en-US" dirty="0" smtClean="0"/>
              <a:t>Discuss psychosocial support for a patient with maxillofacial and ocular injuries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85800" y="152400"/>
            <a:ext cx="7772400" cy="990600"/>
          </a:xfrm>
        </p:spPr>
        <p:txBody>
          <a:bodyPr/>
          <a:lstStyle/>
          <a:p>
            <a:r>
              <a:rPr lang="en-US" dirty="0" smtClean="0">
                <a:solidFill>
                  <a:srgbClr val="000714"/>
                </a:solidFill>
              </a:rPr>
              <a:t/>
            </a:r>
            <a:br>
              <a:rPr lang="en-US" dirty="0" smtClean="0">
                <a:solidFill>
                  <a:srgbClr val="000714"/>
                </a:solidFill>
              </a:rPr>
            </a:br>
            <a:r>
              <a:rPr lang="en-US" dirty="0" smtClean="0"/>
              <a:t>Mandible Fractures</a:t>
            </a:r>
            <a:r>
              <a:rPr lang="en-US" dirty="0" smtClean="0">
                <a:solidFill>
                  <a:srgbClr val="000714"/>
                </a:solidFill>
              </a:rPr>
              <a:t/>
            </a:r>
            <a:br>
              <a:rPr lang="en-US" dirty="0" smtClean="0">
                <a:solidFill>
                  <a:srgbClr val="000714"/>
                </a:solidFill>
              </a:rPr>
            </a:br>
            <a:endParaRPr lang="en-US" dirty="0" smtClean="0">
              <a:solidFill>
                <a:srgbClr val="000714"/>
              </a:solidFill>
            </a:endParaRPr>
          </a:p>
        </p:txBody>
      </p:sp>
      <p:pic>
        <p:nvPicPr>
          <p:cNvPr id="34820" name="Picture 6" descr="D:\1-20.JPG"/>
          <p:cNvPicPr>
            <a:picLocks noGrp="1" noChangeAspect="1" noChangeArrowheads="1"/>
          </p:cNvPicPr>
          <p:nvPr>
            <p:ph sz="quarter" idx="2"/>
          </p:nvPr>
        </p:nvPicPr>
        <p:blipFill>
          <a:blip r:embed="rId3" cstate="print"/>
          <a:stretch>
            <a:fillRect/>
          </a:stretch>
        </p:blipFill>
        <p:spPr>
          <a:xfrm>
            <a:off x="4985657" y="2514600"/>
            <a:ext cx="3624943" cy="2537461"/>
          </a:xfrm>
        </p:spPr>
      </p:pic>
      <p:graphicFrame>
        <p:nvGraphicFramePr>
          <p:cNvPr id="6" name="Diagram 5"/>
          <p:cNvGraphicFramePr/>
          <p:nvPr>
            <p:extLst>
              <p:ext uri="{D42A27DB-BD31-4B8C-83A1-F6EECF244321}">
                <p14:modId xmlns:p14="http://schemas.microsoft.com/office/powerpoint/2010/main" val="1342166820"/>
              </p:ext>
            </p:extLst>
          </p:nvPr>
        </p:nvGraphicFramePr>
        <p:xfrm>
          <a:off x="762000" y="1219200"/>
          <a:ext cx="3232254" cy="8763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dirty="0" smtClean="0"/>
              <a:t>Mandibular Fracture </a:t>
            </a:r>
          </a:p>
        </p:txBody>
      </p:sp>
      <p:sp>
        <p:nvSpPr>
          <p:cNvPr id="39939" name="Rectangle 3"/>
          <p:cNvSpPr>
            <a:spLocks noGrp="1" noChangeArrowheads="1"/>
          </p:cNvSpPr>
          <p:nvPr>
            <p:ph idx="1"/>
          </p:nvPr>
        </p:nvSpPr>
        <p:spPr>
          <a:xfrm>
            <a:off x="533400" y="1447800"/>
            <a:ext cx="5029200" cy="2107406"/>
          </a:xfrm>
        </p:spPr>
        <p:txBody>
          <a:bodyPr/>
          <a:lstStyle/>
          <a:p>
            <a:r>
              <a:rPr lang="en-US" sz="2800" dirty="0" smtClean="0"/>
              <a:t>Direct frontal trauma with jaw fracture </a:t>
            </a:r>
          </a:p>
        </p:txBody>
      </p:sp>
      <p:pic>
        <p:nvPicPr>
          <p:cNvPr id="39940" name="Picture 5" descr="face0005b"/>
          <p:cNvPicPr>
            <a:picLocks noChangeAspect="1" noChangeArrowheads="1"/>
          </p:cNvPicPr>
          <p:nvPr/>
        </p:nvPicPr>
        <p:blipFill>
          <a:blip r:embed="rId3" cstate="print"/>
          <a:srcRect l="14063"/>
          <a:stretch>
            <a:fillRect/>
          </a:stretch>
        </p:blipFill>
        <p:spPr bwMode="auto">
          <a:xfrm>
            <a:off x="838200" y="2767013"/>
            <a:ext cx="4016375" cy="3505200"/>
          </a:xfrm>
          <a:prstGeom prst="rect">
            <a:avLst/>
          </a:prstGeom>
          <a:noFill/>
          <a:ln w="9525">
            <a:solidFill>
              <a:schemeClr val="accent4">
                <a:lumMod val="10000"/>
              </a:schemeClr>
            </a:solidFill>
            <a:miter lim="800000"/>
            <a:headEnd/>
            <a:tailEnd/>
          </a:ln>
        </p:spPr>
      </p:pic>
      <p:pic>
        <p:nvPicPr>
          <p:cNvPr id="39941" name="Picture 7" descr="face0006a"/>
          <p:cNvPicPr>
            <a:picLocks noChangeAspect="1" noChangeArrowheads="1"/>
          </p:cNvPicPr>
          <p:nvPr/>
        </p:nvPicPr>
        <p:blipFill>
          <a:blip r:embed="rId4" cstate="print"/>
          <a:srcRect/>
          <a:stretch>
            <a:fillRect/>
          </a:stretch>
        </p:blipFill>
        <p:spPr bwMode="auto">
          <a:xfrm>
            <a:off x="5715000" y="1371600"/>
            <a:ext cx="2933577" cy="4291013"/>
          </a:xfrm>
          <a:prstGeom prst="rect">
            <a:avLst/>
          </a:prstGeom>
          <a:noFill/>
          <a:ln w="9525">
            <a:solidFill>
              <a:schemeClr val="accent4">
                <a:lumMod val="10000"/>
              </a:schemeClr>
            </a:solidFill>
            <a:miter lim="800000"/>
            <a:headEnd/>
            <a:tailEnd/>
          </a:ln>
        </p:spPr>
      </p:pic>
      <p:sp>
        <p:nvSpPr>
          <p:cNvPr id="39942" name="Oval 8"/>
          <p:cNvSpPr>
            <a:spLocks noChangeArrowheads="1"/>
          </p:cNvSpPr>
          <p:nvPr/>
        </p:nvSpPr>
        <p:spPr bwMode="auto">
          <a:xfrm>
            <a:off x="6802906" y="4315280"/>
            <a:ext cx="1329733" cy="1399719"/>
          </a:xfrm>
          <a:prstGeom prst="ellipse">
            <a:avLst/>
          </a:prstGeom>
          <a:noFill/>
          <a:ln w="38100">
            <a:solidFill>
              <a:schemeClr val="hlink"/>
            </a:solidFill>
            <a:round/>
            <a:headEnd/>
            <a:tailEnd/>
          </a:ln>
        </p:spPr>
        <p:txBody>
          <a:bodyPr wrap="none" anchor="ctr"/>
          <a:lstStyle/>
          <a:p>
            <a:endParaRPr lang="en-US" dirty="0"/>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304800" y="1828800"/>
            <a:ext cx="8686800" cy="44958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36866" name="Rectangle 2"/>
          <p:cNvSpPr>
            <a:spLocks noGrp="1" noChangeArrowheads="1"/>
          </p:cNvSpPr>
          <p:nvPr>
            <p:ph type="title"/>
          </p:nvPr>
        </p:nvSpPr>
        <p:spPr>
          <a:xfrm>
            <a:off x="76200" y="152400"/>
            <a:ext cx="9144000" cy="1066800"/>
          </a:xfrm>
        </p:spPr>
        <p:txBody>
          <a:bodyPr/>
          <a:lstStyle/>
          <a:p>
            <a:r>
              <a:rPr lang="en-US" dirty="0" smtClean="0"/>
              <a:t>Mandibular Fractures Treatment</a:t>
            </a:r>
          </a:p>
        </p:txBody>
      </p:sp>
      <p:sp>
        <p:nvSpPr>
          <p:cNvPr id="36867" name="Rectangle 3"/>
          <p:cNvSpPr>
            <a:spLocks noGrp="1" noChangeArrowheads="1"/>
          </p:cNvSpPr>
          <p:nvPr>
            <p:ph idx="1"/>
          </p:nvPr>
        </p:nvSpPr>
        <p:spPr>
          <a:xfrm>
            <a:off x="685800" y="1447800"/>
            <a:ext cx="7772400" cy="4876800"/>
          </a:xfrm>
        </p:spPr>
        <p:txBody>
          <a:bodyPr/>
          <a:lstStyle/>
          <a:p>
            <a:pPr>
              <a:lnSpc>
                <a:spcPct val="90000"/>
              </a:lnSpc>
            </a:pPr>
            <a:r>
              <a:rPr lang="en-US" dirty="0" smtClean="0"/>
              <a:t>Nondisplaced fractures:</a:t>
            </a:r>
          </a:p>
          <a:p>
            <a:pPr lvl="1">
              <a:lnSpc>
                <a:spcPct val="90000"/>
              </a:lnSpc>
            </a:pPr>
            <a:r>
              <a:rPr lang="en-US" dirty="0" smtClean="0"/>
              <a:t>Analgesics</a:t>
            </a:r>
          </a:p>
          <a:p>
            <a:pPr lvl="1">
              <a:lnSpc>
                <a:spcPct val="90000"/>
              </a:lnSpc>
            </a:pPr>
            <a:r>
              <a:rPr lang="en-US" dirty="0" smtClean="0"/>
              <a:t>Soft diet</a:t>
            </a:r>
          </a:p>
          <a:p>
            <a:pPr lvl="1">
              <a:lnSpc>
                <a:spcPct val="90000"/>
              </a:lnSpc>
            </a:pPr>
            <a:r>
              <a:rPr lang="en-US" dirty="0" smtClean="0"/>
              <a:t>oral surgery referral in 1-2 days</a:t>
            </a:r>
          </a:p>
          <a:p>
            <a:pPr>
              <a:lnSpc>
                <a:spcPct val="90000"/>
              </a:lnSpc>
            </a:pPr>
            <a:r>
              <a:rPr lang="en-US" dirty="0" smtClean="0"/>
              <a:t>Displaced fractures, open fractures and fractures with associated dental trauma</a:t>
            </a:r>
          </a:p>
          <a:p>
            <a:pPr lvl="1">
              <a:lnSpc>
                <a:spcPct val="90000"/>
              </a:lnSpc>
            </a:pPr>
            <a:r>
              <a:rPr lang="en-US" dirty="0" smtClean="0"/>
              <a:t>Urgent oral surgery consultation</a:t>
            </a:r>
          </a:p>
          <a:p>
            <a:pPr>
              <a:lnSpc>
                <a:spcPct val="90000"/>
              </a:lnSpc>
            </a:pPr>
            <a:r>
              <a:rPr lang="en-US" dirty="0" smtClean="0"/>
              <a:t>All fractures should be treated with antibiotics and tetanus prophylaxis.</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152400"/>
            <a:ext cx="10210800" cy="1066800"/>
          </a:xfrm>
        </p:spPr>
        <p:txBody>
          <a:bodyPr/>
          <a:lstStyle/>
          <a:p>
            <a:r>
              <a:rPr lang="en-US" sz="3200" dirty="0" smtClean="0"/>
              <a:t>Maxillofacial Injuries General Assessment</a:t>
            </a:r>
          </a:p>
        </p:txBody>
      </p:sp>
      <p:sp>
        <p:nvSpPr>
          <p:cNvPr id="40963" name="Rectangle 3"/>
          <p:cNvSpPr>
            <a:spLocks noGrp="1" noChangeArrowheads="1"/>
          </p:cNvSpPr>
          <p:nvPr>
            <p:ph idx="1"/>
          </p:nvPr>
        </p:nvSpPr>
        <p:spPr>
          <a:xfrm>
            <a:off x="3352800" y="1409700"/>
            <a:ext cx="5334000" cy="5181600"/>
          </a:xfrm>
        </p:spPr>
        <p:txBody>
          <a:bodyPr/>
          <a:lstStyle/>
          <a:p>
            <a:pPr>
              <a:lnSpc>
                <a:spcPct val="90000"/>
              </a:lnSpc>
            </a:pPr>
            <a:r>
              <a:rPr lang="en-US" sz="2800" dirty="0" smtClean="0"/>
              <a:t>ABC’s</a:t>
            </a:r>
          </a:p>
          <a:p>
            <a:pPr>
              <a:lnSpc>
                <a:spcPct val="90000"/>
              </a:lnSpc>
            </a:pPr>
            <a:r>
              <a:rPr lang="en-US" sz="2800" dirty="0" smtClean="0"/>
              <a:t>Assess for symmetry of facial structures</a:t>
            </a:r>
          </a:p>
          <a:p>
            <a:pPr lvl="1">
              <a:lnSpc>
                <a:spcPct val="90000"/>
              </a:lnSpc>
            </a:pPr>
            <a:r>
              <a:rPr lang="en-US" dirty="0" smtClean="0"/>
              <a:t>Assess for paresthesias</a:t>
            </a:r>
          </a:p>
          <a:p>
            <a:pPr lvl="1">
              <a:lnSpc>
                <a:spcPct val="90000"/>
              </a:lnSpc>
            </a:pPr>
            <a:r>
              <a:rPr lang="en-US" dirty="0" smtClean="0"/>
              <a:t>Assess symmetry of facial movements</a:t>
            </a:r>
          </a:p>
          <a:p>
            <a:pPr>
              <a:lnSpc>
                <a:spcPct val="90000"/>
              </a:lnSpc>
            </a:pPr>
            <a:r>
              <a:rPr lang="en-US" sz="2800" dirty="0" smtClean="0"/>
              <a:t>Assess the ears, nose and oral cavity for occult lacerations, hematomas</a:t>
            </a:r>
          </a:p>
          <a:p>
            <a:pPr>
              <a:lnSpc>
                <a:spcPct val="90000"/>
              </a:lnSpc>
            </a:pPr>
            <a:r>
              <a:rPr lang="en-US" sz="2800" dirty="0" smtClean="0"/>
              <a:t>Palpate for crepitus, tenderness or deformity</a:t>
            </a:r>
          </a:p>
          <a:p>
            <a:pPr>
              <a:lnSpc>
                <a:spcPct val="90000"/>
              </a:lnSpc>
            </a:pPr>
            <a:r>
              <a:rPr lang="en-US" sz="2800" dirty="0" smtClean="0"/>
              <a:t>Assess sense of smell </a:t>
            </a:r>
          </a:p>
          <a:p>
            <a:pPr>
              <a:lnSpc>
                <a:spcPct val="90000"/>
              </a:lnSpc>
            </a:pPr>
            <a:endParaRPr lang="en-US" sz="2800" dirty="0" smtClean="0"/>
          </a:p>
        </p:txBody>
      </p:sp>
      <p:pic>
        <p:nvPicPr>
          <p:cNvPr id="4" name="Picture 3" descr="surprise.jpg"/>
          <p:cNvPicPr>
            <a:picLocks noChangeAspect="1"/>
          </p:cNvPicPr>
          <p:nvPr/>
        </p:nvPicPr>
        <p:blipFill>
          <a:blip r:embed="rId3" cstate="print"/>
          <a:srcRect t="21000"/>
          <a:stretch>
            <a:fillRect/>
          </a:stretch>
        </p:blipFill>
        <p:spPr>
          <a:xfrm>
            <a:off x="323578" y="2133600"/>
            <a:ext cx="2899459" cy="3429000"/>
          </a:xfrm>
          <a:prstGeom prst="rect">
            <a:avLst/>
          </a:prstGeom>
          <a:ln w="19050">
            <a:solidFill>
              <a:schemeClr val="tx1"/>
            </a:solidFill>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685800" y="76200"/>
            <a:ext cx="7772400" cy="1143000"/>
          </a:xfrm>
        </p:spPr>
        <p:txBody>
          <a:bodyPr/>
          <a:lstStyle/>
          <a:p>
            <a:r>
              <a:rPr lang="en-US" dirty="0" smtClean="0"/>
              <a:t>Ocular Assessment</a:t>
            </a:r>
          </a:p>
        </p:txBody>
      </p:sp>
      <p:sp>
        <p:nvSpPr>
          <p:cNvPr id="41987" name="Rectangle 3"/>
          <p:cNvSpPr>
            <a:spLocks noGrp="1" noChangeArrowheads="1"/>
          </p:cNvSpPr>
          <p:nvPr>
            <p:ph idx="1"/>
          </p:nvPr>
        </p:nvSpPr>
        <p:spPr>
          <a:xfrm>
            <a:off x="438807" y="1600200"/>
            <a:ext cx="4419600" cy="4114800"/>
          </a:xfrm>
          <a:ln w="57150">
            <a:noFill/>
          </a:ln>
        </p:spPr>
        <p:txBody>
          <a:bodyPr/>
          <a:lstStyle/>
          <a:p>
            <a:r>
              <a:rPr lang="en-US" sz="2800" dirty="0" smtClean="0"/>
              <a:t>Visual acuity</a:t>
            </a:r>
          </a:p>
          <a:p>
            <a:r>
              <a:rPr lang="en-US" sz="2800" dirty="0" smtClean="0"/>
              <a:t>Pupil assessment</a:t>
            </a:r>
          </a:p>
          <a:p>
            <a:r>
              <a:rPr lang="en-US" sz="2800" dirty="0" smtClean="0"/>
              <a:t>Extraocular movements</a:t>
            </a:r>
          </a:p>
          <a:p>
            <a:r>
              <a:rPr lang="en-US" sz="2800" dirty="0" smtClean="0"/>
              <a:t>Eye position and movement</a:t>
            </a:r>
          </a:p>
          <a:p>
            <a:r>
              <a:rPr lang="en-US" sz="2800" dirty="0" smtClean="0"/>
              <a:t>Intraocular pressure</a:t>
            </a:r>
          </a:p>
          <a:p>
            <a:r>
              <a:rPr lang="en-US" sz="2800" dirty="0" smtClean="0"/>
              <a:t>Fundoscopic exam</a:t>
            </a:r>
          </a:p>
          <a:p>
            <a:endParaRPr lang="en-US" dirty="0" smtClean="0"/>
          </a:p>
        </p:txBody>
      </p:sp>
      <p:pic>
        <p:nvPicPr>
          <p:cNvPr id="8" name="Picture 7" descr="Raquel9.JPG"/>
          <p:cNvPicPr>
            <a:picLocks noChangeAspect="1"/>
          </p:cNvPicPr>
          <p:nvPr/>
        </p:nvPicPr>
        <p:blipFill>
          <a:blip r:embed="rId3" cstate="print"/>
          <a:stretch>
            <a:fillRect/>
          </a:stretch>
        </p:blipFill>
        <p:spPr>
          <a:xfrm>
            <a:off x="5105400" y="2133600"/>
            <a:ext cx="3759200" cy="2819400"/>
          </a:xfrm>
          <a:prstGeom prst="rect">
            <a:avLst/>
          </a:prstGeom>
          <a:ln w="19050">
            <a:solidFill>
              <a:schemeClr val="tx1"/>
            </a:solidFill>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dirty="0" smtClean="0"/>
              <a:t>Physical Examination</a:t>
            </a:r>
          </a:p>
        </p:txBody>
      </p:sp>
      <p:sp>
        <p:nvSpPr>
          <p:cNvPr id="43011" name="Rectangle 3"/>
          <p:cNvSpPr>
            <a:spLocks noGrp="1" noChangeArrowheads="1"/>
          </p:cNvSpPr>
          <p:nvPr>
            <p:ph idx="1"/>
          </p:nvPr>
        </p:nvSpPr>
        <p:spPr>
          <a:xfrm>
            <a:off x="4267200" y="1518745"/>
            <a:ext cx="4876800" cy="4114800"/>
          </a:xfrm>
          <a:ln w="57150">
            <a:noFill/>
          </a:ln>
        </p:spPr>
        <p:txBody>
          <a:bodyPr/>
          <a:lstStyle/>
          <a:p>
            <a:r>
              <a:rPr lang="en-US" dirty="0" smtClean="0"/>
              <a:t>Inspect open wounds for foreign bodies</a:t>
            </a:r>
          </a:p>
          <a:p>
            <a:r>
              <a:rPr lang="en-US" dirty="0" smtClean="0"/>
              <a:t>Palpate the entire face</a:t>
            </a:r>
          </a:p>
          <a:p>
            <a:pPr lvl="1"/>
            <a:r>
              <a:rPr lang="en-US" dirty="0" smtClean="0"/>
              <a:t>Supraorbital and Infraorbital rim</a:t>
            </a:r>
          </a:p>
          <a:p>
            <a:pPr lvl="1"/>
            <a:r>
              <a:rPr lang="en-US" dirty="0" smtClean="0"/>
              <a:t>Zygomatic-frontal suture</a:t>
            </a:r>
          </a:p>
          <a:p>
            <a:pPr lvl="1"/>
            <a:r>
              <a:rPr lang="en-US" dirty="0" smtClean="0"/>
              <a:t>Zygomatic arches</a:t>
            </a:r>
          </a:p>
          <a:p>
            <a:endParaRPr lang="en-US" dirty="0" smtClean="0"/>
          </a:p>
          <a:p>
            <a:pPr lvl="1"/>
            <a:endParaRPr lang="en-US" dirty="0" smtClean="0"/>
          </a:p>
          <a:p>
            <a:endParaRPr lang="en-US" dirty="0" smtClean="0"/>
          </a:p>
          <a:p>
            <a:pPr lvl="1"/>
            <a:endParaRPr lang="en-US" dirty="0" smtClean="0"/>
          </a:p>
          <a:p>
            <a:pPr lvl="1"/>
            <a:endParaRPr lang="en-US" dirty="0" smtClean="0"/>
          </a:p>
          <a:p>
            <a:endParaRPr lang="en-US" dirty="0" smtClean="0"/>
          </a:p>
          <a:p>
            <a:endParaRPr lang="en-US" dirty="0" smtClean="0"/>
          </a:p>
        </p:txBody>
      </p:sp>
      <p:pic>
        <p:nvPicPr>
          <p:cNvPr id="4" name="Picture 3" descr="black eye.jpg"/>
          <p:cNvPicPr>
            <a:picLocks noChangeAspect="1"/>
          </p:cNvPicPr>
          <p:nvPr/>
        </p:nvPicPr>
        <p:blipFill>
          <a:blip r:embed="rId3" cstate="print"/>
          <a:srcRect l="27000" t="9023" r="24000"/>
          <a:stretch>
            <a:fillRect/>
          </a:stretch>
        </p:blipFill>
        <p:spPr>
          <a:xfrm>
            <a:off x="533400" y="1524000"/>
            <a:ext cx="3547602" cy="4380170"/>
          </a:xfrm>
          <a:prstGeom prst="rect">
            <a:avLst/>
          </a:prstGeom>
          <a:ln w="19050">
            <a:solidFill>
              <a:schemeClr val="tx1"/>
            </a:solidFill>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dirty="0" smtClean="0"/>
              <a:t>Physical Examination</a:t>
            </a:r>
          </a:p>
        </p:txBody>
      </p:sp>
      <p:sp>
        <p:nvSpPr>
          <p:cNvPr id="44035" name="Rectangle 3"/>
          <p:cNvSpPr>
            <a:spLocks noGrp="1" noChangeArrowheads="1"/>
          </p:cNvSpPr>
          <p:nvPr>
            <p:ph idx="1"/>
          </p:nvPr>
        </p:nvSpPr>
        <p:spPr>
          <a:xfrm>
            <a:off x="685800" y="1676400"/>
            <a:ext cx="7772400" cy="4114800"/>
          </a:xfrm>
          <a:ln>
            <a:noFill/>
          </a:ln>
        </p:spPr>
        <p:style>
          <a:lnRef idx="2">
            <a:schemeClr val="accent3">
              <a:shade val="50000"/>
            </a:schemeClr>
          </a:lnRef>
          <a:fillRef idx="1">
            <a:schemeClr val="accent3"/>
          </a:fillRef>
          <a:effectRef idx="0">
            <a:schemeClr val="accent3"/>
          </a:effectRef>
          <a:fontRef idx="minor">
            <a:schemeClr val="lt1"/>
          </a:fontRef>
        </p:style>
        <p:txBody>
          <a:bodyPr/>
          <a:lstStyle/>
          <a:p>
            <a:pPr>
              <a:lnSpc>
                <a:spcPct val="90000"/>
              </a:lnSpc>
            </a:pPr>
            <a:r>
              <a:rPr lang="en-US" sz="2800" dirty="0" smtClean="0">
                <a:solidFill>
                  <a:schemeClr val="tx1"/>
                </a:solidFill>
                <a:latin typeface="Arial" pitchFamily="34" charset="0"/>
                <a:cs typeface="Arial" pitchFamily="34" charset="0"/>
              </a:rPr>
              <a:t>Inspect the nose for asymmetry, telecanthus, widening of the nasal bridge</a:t>
            </a:r>
          </a:p>
          <a:p>
            <a:pPr>
              <a:lnSpc>
                <a:spcPct val="90000"/>
              </a:lnSpc>
            </a:pPr>
            <a:r>
              <a:rPr lang="en-US" sz="2800" dirty="0" smtClean="0">
                <a:solidFill>
                  <a:schemeClr val="tx1"/>
                </a:solidFill>
                <a:latin typeface="Arial" pitchFamily="34" charset="0"/>
                <a:cs typeface="Arial" pitchFamily="34" charset="0"/>
              </a:rPr>
              <a:t>Inspect nasal septum for septal hematoma, CSF or blood</a:t>
            </a:r>
          </a:p>
          <a:p>
            <a:pPr>
              <a:lnSpc>
                <a:spcPct val="90000"/>
              </a:lnSpc>
            </a:pPr>
            <a:r>
              <a:rPr lang="en-US" sz="2800" dirty="0" smtClean="0">
                <a:solidFill>
                  <a:schemeClr val="tx1"/>
                </a:solidFill>
                <a:latin typeface="Arial" pitchFamily="34" charset="0"/>
                <a:cs typeface="Arial" pitchFamily="34" charset="0"/>
              </a:rPr>
              <a:t>Palpate nose for crepitus, deformity and subcutaneous air</a:t>
            </a:r>
          </a:p>
          <a:p>
            <a:pPr>
              <a:lnSpc>
                <a:spcPct val="90000"/>
              </a:lnSpc>
            </a:pPr>
            <a:r>
              <a:rPr lang="en-US" sz="2800" dirty="0" smtClean="0">
                <a:solidFill>
                  <a:schemeClr val="tx1"/>
                </a:solidFill>
                <a:latin typeface="Arial" pitchFamily="34" charset="0"/>
                <a:cs typeface="Arial" pitchFamily="34" charset="0"/>
              </a:rPr>
              <a:t>Palpate the zygoma along its arch and its articulations with the maxilla, frontal and temporal bone </a:t>
            </a:r>
          </a:p>
          <a:p>
            <a:pPr lvl="1">
              <a:lnSpc>
                <a:spcPct val="90000"/>
              </a:lnSpc>
            </a:pPr>
            <a:endParaRPr lang="en-US" sz="2400" dirty="0" smtClean="0">
              <a:solidFill>
                <a:schemeClr val="tx1"/>
              </a:solidFill>
            </a:endParaRPr>
          </a:p>
          <a:p>
            <a:pPr>
              <a:lnSpc>
                <a:spcPct val="90000"/>
              </a:lnSpc>
            </a:pPr>
            <a:endParaRPr lang="en-US" sz="2800" dirty="0" smtClean="0">
              <a:solidFill>
                <a:schemeClr val="tx1"/>
              </a:solidFill>
            </a:endParaRPr>
          </a:p>
          <a:p>
            <a:pPr lvl="1">
              <a:lnSpc>
                <a:spcPct val="90000"/>
              </a:lnSpc>
            </a:pPr>
            <a:endParaRPr lang="en-US" sz="2400" dirty="0" smtClean="0">
              <a:solidFill>
                <a:schemeClr val="tx1"/>
              </a:solidFill>
            </a:endParaRPr>
          </a:p>
          <a:p>
            <a:pPr lvl="1">
              <a:lnSpc>
                <a:spcPct val="90000"/>
              </a:lnSpc>
            </a:pPr>
            <a:endParaRPr lang="en-US" sz="2400" dirty="0" smtClean="0">
              <a:solidFill>
                <a:schemeClr val="tx1"/>
              </a:solidFill>
            </a:endParaRPr>
          </a:p>
          <a:p>
            <a:pPr>
              <a:lnSpc>
                <a:spcPct val="90000"/>
              </a:lnSpc>
            </a:pPr>
            <a:endParaRPr lang="en-US" sz="2800" dirty="0" smtClean="0">
              <a:solidFill>
                <a:schemeClr val="tx1"/>
              </a:solidFill>
            </a:endParaRPr>
          </a:p>
          <a:p>
            <a:pPr>
              <a:lnSpc>
                <a:spcPct val="90000"/>
              </a:lnSpc>
            </a:pPr>
            <a:endParaRPr lang="en-US" sz="2800" dirty="0" smtClean="0">
              <a:solidFill>
                <a:schemeClr val="tx1"/>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dirty="0" smtClean="0"/>
              <a:t>Physical Examination</a:t>
            </a:r>
          </a:p>
        </p:txBody>
      </p:sp>
      <p:sp>
        <p:nvSpPr>
          <p:cNvPr id="45059" name="Rectangle 3"/>
          <p:cNvSpPr>
            <a:spLocks noGrp="1" noChangeArrowheads="1"/>
          </p:cNvSpPr>
          <p:nvPr>
            <p:ph idx="1"/>
          </p:nvPr>
        </p:nvSpPr>
        <p:spPr>
          <a:xfrm>
            <a:off x="381000" y="1447800"/>
            <a:ext cx="4572000" cy="4724400"/>
          </a:xfrm>
          <a:ln w="57150">
            <a:noFill/>
          </a:ln>
        </p:spPr>
        <p:txBody>
          <a:bodyPr/>
          <a:lstStyle/>
          <a:p>
            <a:pPr>
              <a:lnSpc>
                <a:spcPct val="90000"/>
              </a:lnSpc>
            </a:pPr>
            <a:r>
              <a:rPr lang="en-US" sz="2800" dirty="0" smtClean="0"/>
              <a:t>Check facial stability</a:t>
            </a:r>
          </a:p>
          <a:p>
            <a:pPr>
              <a:lnSpc>
                <a:spcPct val="90000"/>
              </a:lnSpc>
            </a:pPr>
            <a:r>
              <a:rPr lang="en-US" sz="2800" dirty="0" smtClean="0"/>
              <a:t>Inspect the teeth </a:t>
            </a:r>
          </a:p>
          <a:p>
            <a:pPr>
              <a:lnSpc>
                <a:spcPct val="90000"/>
              </a:lnSpc>
            </a:pPr>
            <a:r>
              <a:rPr lang="en-US" sz="2800" dirty="0" smtClean="0"/>
              <a:t>Intraoral examination: </a:t>
            </a:r>
          </a:p>
          <a:p>
            <a:pPr lvl="1">
              <a:lnSpc>
                <a:spcPct val="90000"/>
              </a:lnSpc>
            </a:pPr>
            <a:r>
              <a:rPr lang="en-US" sz="2400" dirty="0" smtClean="0"/>
              <a:t>Manipulation of each tooth</a:t>
            </a:r>
          </a:p>
          <a:p>
            <a:pPr lvl="1">
              <a:lnSpc>
                <a:spcPct val="90000"/>
              </a:lnSpc>
            </a:pPr>
            <a:r>
              <a:rPr lang="en-US" sz="2400" dirty="0" smtClean="0"/>
              <a:t>Check for lacerations</a:t>
            </a:r>
          </a:p>
          <a:p>
            <a:pPr lvl="1">
              <a:lnSpc>
                <a:spcPct val="90000"/>
              </a:lnSpc>
            </a:pPr>
            <a:r>
              <a:rPr lang="en-US" sz="2400" dirty="0" smtClean="0"/>
              <a:t>Stress the mandible</a:t>
            </a:r>
          </a:p>
          <a:p>
            <a:pPr lvl="1">
              <a:lnSpc>
                <a:spcPct val="90000"/>
              </a:lnSpc>
            </a:pPr>
            <a:r>
              <a:rPr lang="en-US" sz="2400" dirty="0" smtClean="0"/>
              <a:t>Tongue blade test</a:t>
            </a:r>
          </a:p>
          <a:p>
            <a:pPr>
              <a:lnSpc>
                <a:spcPct val="90000"/>
              </a:lnSpc>
            </a:pPr>
            <a:r>
              <a:rPr lang="en-US" sz="2800" dirty="0" smtClean="0"/>
              <a:t>Palpate the mandible for tenderness, swelling and step-off.</a:t>
            </a:r>
          </a:p>
          <a:p>
            <a:pPr>
              <a:lnSpc>
                <a:spcPct val="90000"/>
              </a:lnSpc>
            </a:pPr>
            <a:endParaRPr lang="en-US" sz="2800" dirty="0" smtClean="0"/>
          </a:p>
          <a:p>
            <a:pPr>
              <a:lnSpc>
                <a:spcPct val="90000"/>
              </a:lnSpc>
            </a:pPr>
            <a:endParaRPr lang="en-US" sz="2800" dirty="0" smtClean="0"/>
          </a:p>
          <a:p>
            <a:pPr lvl="1">
              <a:lnSpc>
                <a:spcPct val="90000"/>
              </a:lnSpc>
            </a:pPr>
            <a:endParaRPr lang="en-US" sz="2400" dirty="0" smtClean="0"/>
          </a:p>
          <a:p>
            <a:pPr lvl="1">
              <a:lnSpc>
                <a:spcPct val="90000"/>
              </a:lnSpc>
            </a:pPr>
            <a:endParaRPr lang="en-US" sz="2400" dirty="0" smtClean="0"/>
          </a:p>
          <a:p>
            <a:pPr>
              <a:lnSpc>
                <a:spcPct val="90000"/>
              </a:lnSpc>
            </a:pPr>
            <a:endParaRPr lang="en-US" sz="2800" dirty="0" smtClean="0"/>
          </a:p>
          <a:p>
            <a:pPr>
              <a:lnSpc>
                <a:spcPct val="90000"/>
              </a:lnSpc>
            </a:pPr>
            <a:endParaRPr lang="en-US" sz="2800" dirty="0" smtClean="0"/>
          </a:p>
        </p:txBody>
      </p:sp>
      <p:pic>
        <p:nvPicPr>
          <p:cNvPr id="45061" name="Picture 5" descr="https://sites.google.com/site/academiclifeinemfiles/blogimages2/Mandible_TongueBladeMD.jpg?attredirects=0"/>
          <p:cNvPicPr>
            <a:picLocks noChangeAspect="1" noChangeArrowheads="1"/>
          </p:cNvPicPr>
          <p:nvPr/>
        </p:nvPicPr>
        <p:blipFill>
          <a:blip r:embed="rId3" cstate="print"/>
          <a:srcRect/>
          <a:stretch>
            <a:fillRect/>
          </a:stretch>
        </p:blipFill>
        <p:spPr bwMode="auto">
          <a:xfrm>
            <a:off x="5080002" y="1998944"/>
            <a:ext cx="3827515" cy="3258856"/>
          </a:xfrm>
          <a:prstGeom prst="rect">
            <a:avLst/>
          </a:prstGeom>
          <a:noFill/>
          <a:ln w="19050">
            <a:solidFill>
              <a:schemeClr val="tx1"/>
            </a:solidFill>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dirty="0" smtClean="0"/>
              <a:t>Physical Examination</a:t>
            </a:r>
          </a:p>
        </p:txBody>
      </p:sp>
      <p:sp>
        <p:nvSpPr>
          <p:cNvPr id="46083" name="Rectangle 3"/>
          <p:cNvSpPr>
            <a:spLocks noGrp="1" noChangeArrowheads="1"/>
          </p:cNvSpPr>
          <p:nvPr>
            <p:ph idx="1"/>
          </p:nvPr>
        </p:nvSpPr>
        <p:spPr>
          <a:xfrm>
            <a:off x="504497" y="1371600"/>
            <a:ext cx="4419600" cy="4724400"/>
          </a:xfrm>
          <a:ln w="57150">
            <a:noFill/>
          </a:ln>
        </p:spPr>
        <p:txBody>
          <a:bodyPr/>
          <a:lstStyle/>
          <a:p>
            <a:r>
              <a:rPr lang="en-US" sz="2800" dirty="0" smtClean="0"/>
              <a:t>Check visual acuity</a:t>
            </a:r>
          </a:p>
          <a:p>
            <a:r>
              <a:rPr lang="en-US" sz="2800" dirty="0" smtClean="0"/>
              <a:t>Check pupils for roundness and reactivity</a:t>
            </a:r>
          </a:p>
          <a:p>
            <a:r>
              <a:rPr lang="en-US" sz="2800" dirty="0" smtClean="0"/>
              <a:t>Examine the eyelids for lacerations</a:t>
            </a:r>
          </a:p>
          <a:p>
            <a:r>
              <a:rPr lang="en-US" sz="2800" dirty="0" smtClean="0"/>
              <a:t>Test extra ocular muscles</a:t>
            </a:r>
          </a:p>
          <a:p>
            <a:r>
              <a:rPr lang="en-US" sz="2800" dirty="0" smtClean="0"/>
              <a:t>Palpate around the entire orbits</a:t>
            </a:r>
          </a:p>
          <a:p>
            <a:endParaRPr lang="en-US" dirty="0" smtClean="0"/>
          </a:p>
          <a:p>
            <a:endParaRPr lang="en-US" dirty="0" smtClean="0"/>
          </a:p>
          <a:p>
            <a:pPr lvl="1"/>
            <a:endParaRPr lang="en-US" dirty="0" smtClean="0"/>
          </a:p>
          <a:p>
            <a:pPr lvl="1"/>
            <a:endParaRPr lang="en-US" dirty="0" smtClean="0"/>
          </a:p>
          <a:p>
            <a:endParaRPr lang="en-US" dirty="0" smtClean="0"/>
          </a:p>
          <a:p>
            <a:endParaRPr lang="en-US" dirty="0" smtClean="0"/>
          </a:p>
        </p:txBody>
      </p:sp>
      <p:pic>
        <p:nvPicPr>
          <p:cNvPr id="4" name="Picture 3" descr="Eye1.JPG"/>
          <p:cNvPicPr>
            <a:picLocks noChangeAspect="1"/>
          </p:cNvPicPr>
          <p:nvPr/>
        </p:nvPicPr>
        <p:blipFill>
          <a:blip r:embed="rId3" cstate="print"/>
          <a:stretch>
            <a:fillRect/>
          </a:stretch>
        </p:blipFill>
        <p:spPr>
          <a:xfrm>
            <a:off x="5105400" y="2057400"/>
            <a:ext cx="3810000" cy="2857500"/>
          </a:xfrm>
          <a:prstGeom prst="rect">
            <a:avLst/>
          </a:prstGeom>
          <a:ln w="19050">
            <a:solidFill>
              <a:schemeClr val="tx1"/>
            </a:solidFill>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dirty="0" smtClean="0"/>
              <a:t>Physical Examination</a:t>
            </a:r>
          </a:p>
        </p:txBody>
      </p:sp>
      <p:sp>
        <p:nvSpPr>
          <p:cNvPr id="47107" name="Rectangle 3"/>
          <p:cNvSpPr>
            <a:spLocks noGrp="1" noChangeArrowheads="1"/>
          </p:cNvSpPr>
          <p:nvPr>
            <p:ph idx="1"/>
          </p:nvPr>
        </p:nvSpPr>
        <p:spPr>
          <a:xfrm>
            <a:off x="4343400" y="1600200"/>
            <a:ext cx="4800600" cy="4114800"/>
          </a:xfrm>
        </p:spPr>
        <p:txBody>
          <a:bodyPr/>
          <a:lstStyle/>
          <a:p>
            <a:r>
              <a:rPr lang="en-US" sz="2800" dirty="0" smtClean="0"/>
              <a:t>Examine the cornea for abrasions and lacerations</a:t>
            </a:r>
          </a:p>
          <a:p>
            <a:r>
              <a:rPr lang="en-US" sz="2800" dirty="0" smtClean="0"/>
              <a:t>Examine the anterior chamber for blood or hyphema</a:t>
            </a:r>
          </a:p>
          <a:p>
            <a:r>
              <a:rPr lang="en-US" sz="2800" dirty="0" smtClean="0"/>
              <a:t>Perform fundoscopic exam and examine the posterior chamber and the retina</a:t>
            </a:r>
          </a:p>
          <a:p>
            <a:endParaRPr lang="en-US" dirty="0" smtClean="0"/>
          </a:p>
          <a:p>
            <a:endParaRPr lang="en-US" dirty="0" smtClean="0"/>
          </a:p>
          <a:p>
            <a:pPr lvl="1"/>
            <a:endParaRPr lang="en-US" dirty="0" smtClean="0"/>
          </a:p>
          <a:p>
            <a:pPr lvl="1"/>
            <a:endParaRPr lang="en-US" dirty="0" smtClean="0"/>
          </a:p>
          <a:p>
            <a:endParaRPr lang="en-US" dirty="0" smtClean="0"/>
          </a:p>
          <a:p>
            <a:endParaRPr lang="en-US" dirty="0" smtClean="0"/>
          </a:p>
        </p:txBody>
      </p:sp>
      <p:pic>
        <p:nvPicPr>
          <p:cNvPr id="6" name="Picture 5" descr="Raquel19.JPG"/>
          <p:cNvPicPr>
            <a:picLocks noChangeAspect="1"/>
          </p:cNvPicPr>
          <p:nvPr/>
        </p:nvPicPr>
        <p:blipFill>
          <a:blip r:embed="rId3" cstate="print"/>
          <a:stretch>
            <a:fillRect/>
          </a:stretch>
        </p:blipFill>
        <p:spPr>
          <a:xfrm>
            <a:off x="374073" y="2362200"/>
            <a:ext cx="3733800" cy="2771481"/>
          </a:xfrm>
          <a:prstGeom prst="rect">
            <a:avLst/>
          </a:prstGeom>
          <a:ln w="19050">
            <a:solidFill>
              <a:schemeClr val="tx1"/>
            </a:solid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074"/>
          <p:cNvSpPr>
            <a:spLocks noGrp="1" noChangeArrowheads="1"/>
          </p:cNvSpPr>
          <p:nvPr>
            <p:ph type="title"/>
          </p:nvPr>
        </p:nvSpPr>
        <p:spPr/>
        <p:txBody>
          <a:bodyPr/>
          <a:lstStyle/>
          <a:p>
            <a:r>
              <a:rPr lang="en-US" dirty="0" smtClean="0"/>
              <a:t>Mechanism of Injury</a:t>
            </a:r>
          </a:p>
        </p:txBody>
      </p:sp>
      <p:graphicFrame>
        <p:nvGraphicFramePr>
          <p:cNvPr id="5" name="Diagram 4"/>
          <p:cNvGraphicFramePr/>
          <p:nvPr>
            <p:extLst>
              <p:ext uri="{D42A27DB-BD31-4B8C-83A1-F6EECF244321}">
                <p14:modId xmlns:p14="http://schemas.microsoft.com/office/powerpoint/2010/main" val="651794917"/>
              </p:ext>
            </p:extLst>
          </p:nvPr>
        </p:nvGraphicFramePr>
        <p:xfrm>
          <a:off x="609600" y="1752600"/>
          <a:ext cx="4114800" cy="381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196" name="Picture 4" descr="C:\Users\Pat\AppData\Local\Microsoft\Windows\Temporary Internet Files\Low\Content.IE5\V73G5QES\shutterstock_13206280[1].jpg"/>
          <p:cNvPicPr>
            <a:picLocks noChangeAspect="1" noChangeArrowheads="1"/>
          </p:cNvPicPr>
          <p:nvPr/>
        </p:nvPicPr>
        <p:blipFill>
          <a:blip r:embed="rId8" cstate="print"/>
          <a:srcRect/>
          <a:stretch>
            <a:fillRect/>
          </a:stretch>
        </p:blipFill>
        <p:spPr bwMode="auto">
          <a:xfrm>
            <a:off x="4572000" y="1447800"/>
            <a:ext cx="4114800" cy="4114800"/>
          </a:xfrm>
          <a:prstGeom prst="rect">
            <a:avLst/>
          </a:prstGeom>
          <a:noFill/>
          <a:ln w="19050">
            <a:solidFill>
              <a:schemeClr val="tx1"/>
            </a:solidFill>
          </a:ln>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dirty="0" smtClean="0"/>
              <a:t>Cranial Nerve Hints</a:t>
            </a:r>
          </a:p>
        </p:txBody>
      </p:sp>
      <p:sp>
        <p:nvSpPr>
          <p:cNvPr id="48131" name="Rectangle 3"/>
          <p:cNvSpPr>
            <a:spLocks noGrp="1" noChangeArrowheads="1"/>
          </p:cNvSpPr>
          <p:nvPr>
            <p:ph idx="1"/>
          </p:nvPr>
        </p:nvSpPr>
        <p:spPr>
          <a:xfrm>
            <a:off x="381000" y="1181100"/>
            <a:ext cx="4495800" cy="4876800"/>
          </a:xfrm>
        </p:spPr>
        <p:txBody>
          <a:bodyPr/>
          <a:lstStyle/>
          <a:p>
            <a:r>
              <a:rPr lang="en-US" sz="2400" dirty="0" smtClean="0"/>
              <a:t>Cranial nerve I - loss of smell, taste (basilar skull fracture hallmark)</a:t>
            </a:r>
          </a:p>
          <a:p>
            <a:r>
              <a:rPr lang="en-US" sz="2400" dirty="0" smtClean="0"/>
              <a:t>Cranial nerve II - blindness, visual defects</a:t>
            </a:r>
          </a:p>
          <a:p>
            <a:r>
              <a:rPr lang="en-US" sz="2400" dirty="0" smtClean="0"/>
              <a:t>Cranial nerve III - Ipsilateral, dilated fixed pupil</a:t>
            </a:r>
          </a:p>
          <a:p>
            <a:r>
              <a:rPr lang="en-US" sz="2400" dirty="0" smtClean="0"/>
              <a:t>Cranial nerve VII - immediate or delayed facial paralysis (basilar skull or LeFort)</a:t>
            </a:r>
          </a:p>
          <a:p>
            <a:r>
              <a:rPr lang="en-US" sz="2400" dirty="0" smtClean="0"/>
              <a:t>Cranial nerve VIII - deafness (basilar skull fx)</a:t>
            </a:r>
          </a:p>
        </p:txBody>
      </p:sp>
      <p:pic>
        <p:nvPicPr>
          <p:cNvPr id="5" name="Picture 4" descr="Picture1.jpg"/>
          <p:cNvPicPr>
            <a:picLocks noChangeAspect="1"/>
          </p:cNvPicPr>
          <p:nvPr/>
        </p:nvPicPr>
        <p:blipFill>
          <a:blip r:embed="rId3" cstate="print"/>
          <a:srcRect t="22759"/>
          <a:stretch>
            <a:fillRect/>
          </a:stretch>
        </p:blipFill>
        <p:spPr>
          <a:xfrm>
            <a:off x="5000297" y="1828800"/>
            <a:ext cx="3879414" cy="3302403"/>
          </a:xfrm>
          <a:prstGeom prst="rect">
            <a:avLst/>
          </a:prstGeom>
          <a:ln w="19050">
            <a:solidFill>
              <a:schemeClr val="tx1"/>
            </a:solidFill>
          </a:ln>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066800" y="152400"/>
            <a:ext cx="6934200" cy="1066800"/>
          </a:xfrm>
        </p:spPr>
        <p:txBody>
          <a:bodyPr/>
          <a:lstStyle/>
          <a:p>
            <a:r>
              <a:rPr lang="en-US" dirty="0" smtClean="0"/>
              <a:t>Airway Management</a:t>
            </a:r>
          </a:p>
        </p:txBody>
      </p:sp>
      <p:sp>
        <p:nvSpPr>
          <p:cNvPr id="49155" name="Rectangle 3"/>
          <p:cNvSpPr>
            <a:spLocks noGrp="1" noChangeArrowheads="1"/>
          </p:cNvSpPr>
          <p:nvPr>
            <p:ph idx="1"/>
          </p:nvPr>
        </p:nvSpPr>
        <p:spPr>
          <a:xfrm>
            <a:off x="4577255" y="1533038"/>
            <a:ext cx="4419600" cy="4572000"/>
          </a:xfrm>
        </p:spPr>
        <p:txBody>
          <a:bodyPr/>
          <a:lstStyle/>
          <a:p>
            <a:r>
              <a:rPr lang="en-US" sz="2800" dirty="0" smtClean="0"/>
              <a:t>Protect and maintain airway</a:t>
            </a:r>
          </a:p>
          <a:p>
            <a:pPr lvl="1"/>
            <a:r>
              <a:rPr lang="en-US" sz="2200" dirty="0" smtClean="0"/>
              <a:t>Pull tongue forward with padded forceps or sutures</a:t>
            </a:r>
          </a:p>
          <a:p>
            <a:pPr lvl="1"/>
            <a:r>
              <a:rPr lang="en-US" sz="2200" dirty="0" smtClean="0"/>
              <a:t>Endotracheal intubation</a:t>
            </a:r>
          </a:p>
          <a:p>
            <a:pPr lvl="1"/>
            <a:r>
              <a:rPr lang="en-US" sz="2200" dirty="0" smtClean="0"/>
              <a:t>Anticipate need for cricothyroidotomy</a:t>
            </a:r>
          </a:p>
          <a:p>
            <a:r>
              <a:rPr lang="en-US" sz="2800" dirty="0" smtClean="0"/>
              <a:t>Prevent aspiration</a:t>
            </a:r>
          </a:p>
          <a:p>
            <a:r>
              <a:rPr lang="en-US" sz="2800" dirty="0" smtClean="0"/>
              <a:t>Ensure adequate oxygenation and ventilation</a:t>
            </a:r>
          </a:p>
          <a:p>
            <a:endParaRPr lang="en-US" sz="2400" dirty="0" smtClean="0"/>
          </a:p>
        </p:txBody>
      </p:sp>
      <p:pic>
        <p:nvPicPr>
          <p:cNvPr id="7" name="Picture 6" descr="neck2.jpg"/>
          <p:cNvPicPr>
            <a:picLocks noChangeAspect="1"/>
          </p:cNvPicPr>
          <p:nvPr/>
        </p:nvPicPr>
        <p:blipFill>
          <a:blip r:embed="rId3" cstate="print"/>
          <a:srcRect l="41489" t="58600" r="1915"/>
          <a:stretch>
            <a:fillRect/>
          </a:stretch>
        </p:blipFill>
        <p:spPr>
          <a:xfrm>
            <a:off x="314997" y="1676401"/>
            <a:ext cx="4122996" cy="3429000"/>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304800" y="304800"/>
            <a:ext cx="8610600" cy="1143000"/>
          </a:xfrm>
        </p:spPr>
        <p:txBody>
          <a:bodyPr/>
          <a:lstStyle/>
          <a:p>
            <a:r>
              <a:rPr lang="en-US" dirty="0" smtClean="0"/>
              <a:t>Airway Management</a:t>
            </a:r>
            <a:r>
              <a:rPr lang="en-US" sz="4400" dirty="0" smtClean="0"/>
              <a:t/>
            </a:r>
            <a:br>
              <a:rPr lang="en-US" sz="4400" dirty="0" smtClean="0"/>
            </a:br>
            <a:endParaRPr lang="en-US" sz="3200" dirty="0" smtClean="0"/>
          </a:p>
        </p:txBody>
      </p:sp>
      <p:graphicFrame>
        <p:nvGraphicFramePr>
          <p:cNvPr id="5" name="Diagram 4"/>
          <p:cNvGraphicFramePr/>
          <p:nvPr>
            <p:extLst>
              <p:ext uri="{D42A27DB-BD31-4B8C-83A1-F6EECF244321}">
                <p14:modId xmlns:p14="http://schemas.microsoft.com/office/powerpoint/2010/main" val="2863169986"/>
              </p:ext>
            </p:extLst>
          </p:nvPr>
        </p:nvGraphicFramePr>
        <p:xfrm>
          <a:off x="1143000" y="1905000"/>
          <a:ext cx="73152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1066800"/>
            <a:ext cx="6858000" cy="5143500"/>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990600" y="1371600"/>
            <a:ext cx="7924800" cy="48006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51202" name="Rectangle 2"/>
          <p:cNvSpPr>
            <a:spLocks noGrp="1" noChangeArrowheads="1"/>
          </p:cNvSpPr>
          <p:nvPr>
            <p:ph type="title"/>
          </p:nvPr>
        </p:nvSpPr>
        <p:spPr/>
        <p:txBody>
          <a:bodyPr/>
          <a:lstStyle/>
          <a:p>
            <a:r>
              <a:rPr lang="en-US" dirty="0" smtClean="0"/>
              <a:t>Management</a:t>
            </a:r>
          </a:p>
        </p:txBody>
      </p:sp>
      <p:sp>
        <p:nvSpPr>
          <p:cNvPr id="51203" name="Rectangle 3"/>
          <p:cNvSpPr>
            <a:spLocks noGrp="1" noChangeArrowheads="1"/>
          </p:cNvSpPr>
          <p:nvPr>
            <p:ph idx="1"/>
          </p:nvPr>
        </p:nvSpPr>
        <p:spPr>
          <a:xfrm>
            <a:off x="1371600" y="1562100"/>
            <a:ext cx="7315200" cy="4419600"/>
          </a:xfrm>
        </p:spPr>
        <p:txBody>
          <a:bodyPr/>
          <a:lstStyle/>
          <a:p>
            <a:pPr>
              <a:lnSpc>
                <a:spcPct val="90000"/>
              </a:lnSpc>
            </a:pPr>
            <a:r>
              <a:rPr lang="en-US" dirty="0" smtClean="0"/>
              <a:t>Control hemorrhage</a:t>
            </a:r>
          </a:p>
          <a:p>
            <a:pPr lvl="1">
              <a:lnSpc>
                <a:spcPct val="90000"/>
              </a:lnSpc>
            </a:pPr>
            <a:r>
              <a:rPr lang="en-US" dirty="0" smtClean="0"/>
              <a:t>Direct pressure</a:t>
            </a:r>
          </a:p>
          <a:p>
            <a:pPr lvl="1">
              <a:lnSpc>
                <a:spcPct val="90000"/>
              </a:lnSpc>
            </a:pPr>
            <a:r>
              <a:rPr lang="en-US" dirty="0" smtClean="0"/>
              <a:t>Nasal and oral packing</a:t>
            </a:r>
          </a:p>
          <a:p>
            <a:pPr lvl="1">
              <a:lnSpc>
                <a:spcPct val="90000"/>
              </a:lnSpc>
            </a:pPr>
            <a:r>
              <a:rPr lang="en-US" dirty="0" smtClean="0"/>
              <a:t>Reduce fractures</a:t>
            </a:r>
          </a:p>
          <a:p>
            <a:pPr lvl="1">
              <a:lnSpc>
                <a:spcPct val="90000"/>
              </a:lnSpc>
            </a:pPr>
            <a:endParaRPr lang="en-US" sz="800" dirty="0" smtClean="0"/>
          </a:p>
          <a:p>
            <a:pPr>
              <a:lnSpc>
                <a:spcPct val="90000"/>
              </a:lnSpc>
            </a:pPr>
            <a:r>
              <a:rPr lang="en-US" dirty="0" smtClean="0"/>
              <a:t>Restore intravascular volume</a:t>
            </a:r>
          </a:p>
          <a:p>
            <a:pPr>
              <a:lnSpc>
                <a:spcPct val="90000"/>
              </a:lnSpc>
            </a:pPr>
            <a:endParaRPr lang="en-US" sz="900" dirty="0" smtClean="0"/>
          </a:p>
          <a:p>
            <a:pPr>
              <a:lnSpc>
                <a:spcPct val="90000"/>
              </a:lnSpc>
            </a:pPr>
            <a:r>
              <a:rPr lang="en-US" dirty="0" smtClean="0"/>
              <a:t>Anticipate intracranial injury and need for intervention</a:t>
            </a:r>
          </a:p>
          <a:p>
            <a:pPr lvl="1">
              <a:lnSpc>
                <a:spcPct val="90000"/>
              </a:lnSpc>
            </a:pPr>
            <a:r>
              <a:rPr lang="en-US" dirty="0" smtClean="0"/>
              <a:t>Serial neurologic exams</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ye patch.jpg"/>
          <p:cNvPicPr>
            <a:picLocks noChangeAspect="1"/>
          </p:cNvPicPr>
          <p:nvPr/>
        </p:nvPicPr>
        <p:blipFill>
          <a:blip r:embed="rId3" cstate="print"/>
          <a:stretch>
            <a:fillRect/>
          </a:stretch>
        </p:blipFill>
        <p:spPr>
          <a:xfrm>
            <a:off x="3962400" y="2362200"/>
            <a:ext cx="4876800" cy="3228442"/>
          </a:xfrm>
          <a:prstGeom prst="rect">
            <a:avLst/>
          </a:prstGeom>
        </p:spPr>
      </p:pic>
      <p:sp>
        <p:nvSpPr>
          <p:cNvPr id="52226" name="Rectangle 2"/>
          <p:cNvSpPr>
            <a:spLocks noGrp="1" noChangeArrowheads="1"/>
          </p:cNvSpPr>
          <p:nvPr>
            <p:ph type="title"/>
          </p:nvPr>
        </p:nvSpPr>
        <p:spPr>
          <a:xfrm>
            <a:off x="76200" y="304800"/>
            <a:ext cx="8991600" cy="1143000"/>
          </a:xfrm>
        </p:spPr>
        <p:txBody>
          <a:bodyPr/>
          <a:lstStyle/>
          <a:p>
            <a:r>
              <a:rPr lang="en-US" dirty="0" smtClean="0"/>
              <a:t>Management</a:t>
            </a:r>
            <a:br>
              <a:rPr lang="en-US" dirty="0" smtClean="0"/>
            </a:br>
            <a:endParaRPr lang="en-US" sz="3200" dirty="0" smtClean="0"/>
          </a:p>
        </p:txBody>
      </p:sp>
      <p:graphicFrame>
        <p:nvGraphicFramePr>
          <p:cNvPr id="5" name="Content Placeholder 4"/>
          <p:cNvGraphicFramePr>
            <a:graphicFrameLocks noGrp="1"/>
          </p:cNvGraphicFramePr>
          <p:nvPr>
            <p:ph idx="1"/>
          </p:nvPr>
        </p:nvGraphicFramePr>
        <p:xfrm>
          <a:off x="533400" y="1828800"/>
          <a:ext cx="3962400" cy="4114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3962" y="1143000"/>
            <a:ext cx="6696075" cy="5019675"/>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457200" y="228600"/>
            <a:ext cx="8458200" cy="1295400"/>
          </a:xfrm>
        </p:spPr>
        <p:txBody>
          <a:bodyPr/>
          <a:lstStyle/>
          <a:p>
            <a:r>
              <a:rPr lang="en-US" dirty="0" smtClean="0"/>
              <a:t>Management</a:t>
            </a:r>
            <a:r>
              <a:rPr lang="en-US" sz="4400" dirty="0" smtClean="0"/>
              <a:t/>
            </a:r>
            <a:br>
              <a:rPr lang="en-US" sz="4400" dirty="0" smtClean="0"/>
            </a:br>
            <a:endParaRPr lang="en-US" sz="3200" dirty="0" smtClean="0"/>
          </a:p>
        </p:txBody>
      </p:sp>
      <p:sp>
        <p:nvSpPr>
          <p:cNvPr id="56323" name="Rectangle 3"/>
          <p:cNvSpPr>
            <a:spLocks noGrp="1" noChangeArrowheads="1"/>
          </p:cNvSpPr>
          <p:nvPr>
            <p:ph idx="1"/>
          </p:nvPr>
        </p:nvSpPr>
        <p:spPr>
          <a:xfrm>
            <a:off x="685800" y="1524000"/>
            <a:ext cx="5029200" cy="4495800"/>
          </a:xfrm>
          <a:ln w="28575">
            <a:noFill/>
          </a:ln>
        </p:spPr>
        <p:txBody>
          <a:bodyPr/>
          <a:lstStyle/>
          <a:p>
            <a:pPr>
              <a:lnSpc>
                <a:spcPct val="90000"/>
              </a:lnSpc>
            </a:pPr>
            <a:r>
              <a:rPr lang="en-US" dirty="0" smtClean="0"/>
              <a:t>Nutrition management</a:t>
            </a:r>
          </a:p>
          <a:p>
            <a:pPr>
              <a:lnSpc>
                <a:spcPct val="90000"/>
              </a:lnSpc>
            </a:pPr>
            <a:endParaRPr lang="en-US" sz="900" dirty="0" smtClean="0"/>
          </a:p>
          <a:p>
            <a:pPr lvl="1">
              <a:lnSpc>
                <a:spcPct val="90000"/>
              </a:lnSpc>
            </a:pPr>
            <a:r>
              <a:rPr lang="en-US" dirty="0" smtClean="0"/>
              <a:t>Early initiation of enteral feeding</a:t>
            </a:r>
            <a:endParaRPr lang="en-US" sz="900" dirty="0" smtClean="0"/>
          </a:p>
          <a:p>
            <a:pPr lvl="1">
              <a:lnSpc>
                <a:spcPct val="90000"/>
              </a:lnSpc>
            </a:pPr>
            <a:r>
              <a:rPr lang="en-US" dirty="0" smtClean="0"/>
              <a:t>Keep HOB elevated</a:t>
            </a:r>
            <a:endParaRPr lang="en-US" sz="900" dirty="0" smtClean="0"/>
          </a:p>
          <a:p>
            <a:pPr lvl="1">
              <a:lnSpc>
                <a:spcPct val="90000"/>
              </a:lnSpc>
            </a:pPr>
            <a:r>
              <a:rPr lang="en-US" dirty="0" smtClean="0"/>
              <a:t>Evaluate for swallowing dysfunction prior to oral feeding</a:t>
            </a:r>
            <a:endParaRPr lang="en-US" sz="900" dirty="0" smtClean="0"/>
          </a:p>
          <a:p>
            <a:pPr lvl="1">
              <a:lnSpc>
                <a:spcPct val="90000"/>
              </a:lnSpc>
            </a:pPr>
            <a:endParaRPr lang="en-US" sz="900" dirty="0" smtClean="0"/>
          </a:p>
          <a:p>
            <a:pPr lvl="1">
              <a:lnSpc>
                <a:spcPct val="90000"/>
              </a:lnSpc>
            </a:pPr>
            <a:r>
              <a:rPr lang="en-US" dirty="0" smtClean="0"/>
              <a:t>Wire cutters at bedside at all times</a:t>
            </a:r>
          </a:p>
        </p:txBody>
      </p:sp>
      <p:pic>
        <p:nvPicPr>
          <p:cNvPr id="56324" name="Picture 4" descr="C:\Users\Pat\AppData\Local\Microsoft\Windows\Temporary Internet Files\Low\Content.IE5\8B5HILJS\shutterstock_66898861[1].jpg"/>
          <p:cNvPicPr>
            <a:picLocks noChangeAspect="1" noChangeArrowheads="1"/>
          </p:cNvPicPr>
          <p:nvPr/>
        </p:nvPicPr>
        <p:blipFill>
          <a:blip r:embed="rId3" cstate="print"/>
          <a:srcRect l="13493" t="3000" r="13493" b="3000"/>
          <a:stretch>
            <a:fillRect/>
          </a:stretch>
        </p:blipFill>
        <p:spPr bwMode="auto">
          <a:xfrm rot="20963295">
            <a:off x="6158275" y="1611779"/>
            <a:ext cx="2169856" cy="4188144"/>
          </a:xfrm>
          <a:prstGeom prst="rect">
            <a:avLst/>
          </a:prstGeom>
          <a:noFill/>
          <a:ln>
            <a:noFill/>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026"/>
          <p:cNvSpPr>
            <a:spLocks noGrp="1" noChangeArrowheads="1"/>
          </p:cNvSpPr>
          <p:nvPr>
            <p:ph type="title"/>
          </p:nvPr>
        </p:nvSpPr>
        <p:spPr>
          <a:xfrm>
            <a:off x="304800" y="304800"/>
            <a:ext cx="8458200" cy="1143000"/>
          </a:xfrm>
        </p:spPr>
        <p:txBody>
          <a:bodyPr/>
          <a:lstStyle/>
          <a:p>
            <a:r>
              <a:rPr lang="en-US" dirty="0" smtClean="0"/>
              <a:t>Management</a:t>
            </a:r>
            <a:br>
              <a:rPr lang="en-US" dirty="0" smtClean="0"/>
            </a:br>
            <a:endParaRPr lang="en-US" sz="3200" dirty="0" smtClean="0"/>
          </a:p>
        </p:txBody>
      </p:sp>
      <p:sp>
        <p:nvSpPr>
          <p:cNvPr id="57347" name="Rectangle 1027"/>
          <p:cNvSpPr>
            <a:spLocks noGrp="1" noChangeArrowheads="1"/>
          </p:cNvSpPr>
          <p:nvPr>
            <p:ph idx="1"/>
          </p:nvPr>
        </p:nvSpPr>
        <p:spPr>
          <a:xfrm>
            <a:off x="457200" y="1371600"/>
            <a:ext cx="7543800" cy="4876800"/>
          </a:xfrm>
          <a:ln>
            <a:noFill/>
          </a:ln>
        </p:spPr>
        <p:txBody>
          <a:bodyPr/>
          <a:lstStyle/>
          <a:p>
            <a:pPr>
              <a:lnSpc>
                <a:spcPct val="90000"/>
              </a:lnSpc>
            </a:pPr>
            <a:r>
              <a:rPr lang="en-US" dirty="0" smtClean="0"/>
              <a:t>Prevention of infection</a:t>
            </a:r>
          </a:p>
          <a:p>
            <a:pPr>
              <a:lnSpc>
                <a:spcPct val="90000"/>
              </a:lnSpc>
            </a:pPr>
            <a:endParaRPr lang="en-US" sz="800" dirty="0" smtClean="0"/>
          </a:p>
          <a:p>
            <a:pPr lvl="1">
              <a:lnSpc>
                <a:spcPct val="90000"/>
              </a:lnSpc>
            </a:pPr>
            <a:r>
              <a:rPr lang="en-US" dirty="0" smtClean="0"/>
              <a:t>Perioperative antibiotics</a:t>
            </a:r>
          </a:p>
          <a:p>
            <a:pPr lvl="1">
              <a:lnSpc>
                <a:spcPct val="90000"/>
              </a:lnSpc>
            </a:pPr>
            <a:endParaRPr lang="en-US" sz="800" dirty="0" smtClean="0"/>
          </a:p>
          <a:p>
            <a:pPr lvl="1">
              <a:lnSpc>
                <a:spcPct val="90000"/>
              </a:lnSpc>
            </a:pPr>
            <a:r>
              <a:rPr lang="en-US" dirty="0" smtClean="0"/>
              <a:t>Frequent oral lavage</a:t>
            </a:r>
          </a:p>
          <a:p>
            <a:pPr lvl="1">
              <a:lnSpc>
                <a:spcPct val="90000"/>
              </a:lnSpc>
            </a:pPr>
            <a:endParaRPr lang="en-US" sz="800" dirty="0" smtClean="0"/>
          </a:p>
          <a:p>
            <a:pPr lvl="1">
              <a:lnSpc>
                <a:spcPct val="90000"/>
              </a:lnSpc>
            </a:pPr>
            <a:r>
              <a:rPr lang="en-US" dirty="0" smtClean="0"/>
              <a:t>Minimize nasal packing and tubes</a:t>
            </a:r>
          </a:p>
          <a:p>
            <a:pPr lvl="1">
              <a:lnSpc>
                <a:spcPct val="90000"/>
              </a:lnSpc>
            </a:pPr>
            <a:endParaRPr lang="en-US" sz="800" dirty="0" smtClean="0"/>
          </a:p>
          <a:p>
            <a:pPr lvl="1">
              <a:lnSpc>
                <a:spcPct val="90000"/>
              </a:lnSpc>
            </a:pPr>
            <a:r>
              <a:rPr lang="en-US" dirty="0" smtClean="0"/>
              <a:t>Decongestants </a:t>
            </a:r>
          </a:p>
          <a:p>
            <a:pPr lvl="1">
              <a:lnSpc>
                <a:spcPct val="90000"/>
              </a:lnSpc>
            </a:pPr>
            <a:endParaRPr lang="en-US" sz="800" dirty="0" smtClean="0"/>
          </a:p>
          <a:p>
            <a:pPr lvl="1">
              <a:lnSpc>
                <a:spcPct val="90000"/>
              </a:lnSpc>
            </a:pPr>
            <a:r>
              <a:rPr lang="en-US" dirty="0" smtClean="0"/>
              <a:t>Avoid blowing nose</a:t>
            </a:r>
          </a:p>
          <a:p>
            <a:pPr lvl="1">
              <a:lnSpc>
                <a:spcPct val="90000"/>
              </a:lnSpc>
            </a:pPr>
            <a:endParaRPr lang="en-US" sz="800" dirty="0" smtClean="0"/>
          </a:p>
          <a:p>
            <a:pPr lvl="1">
              <a:lnSpc>
                <a:spcPct val="90000"/>
              </a:lnSpc>
            </a:pPr>
            <a:r>
              <a:rPr lang="en-US" dirty="0" smtClean="0"/>
              <a:t>Avoid foreign bodies or instrumentation in nares or ear canal</a:t>
            </a:r>
          </a:p>
        </p:txBody>
      </p:sp>
      <p:pic>
        <p:nvPicPr>
          <p:cNvPr id="4" name="Picture 3" descr="facial injuries.jpg"/>
          <p:cNvPicPr>
            <a:picLocks noChangeAspect="1"/>
          </p:cNvPicPr>
          <p:nvPr/>
        </p:nvPicPr>
        <p:blipFill>
          <a:blip r:embed="rId3" cstate="print"/>
          <a:stretch>
            <a:fillRect/>
          </a:stretch>
        </p:blipFill>
        <p:spPr>
          <a:xfrm>
            <a:off x="6173570" y="1371600"/>
            <a:ext cx="2741829" cy="1828800"/>
          </a:xfrm>
          <a:prstGeom prst="rect">
            <a:avLst/>
          </a:prstGeom>
          <a:ln w="76200">
            <a:noFill/>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dirty="0" smtClean="0"/>
              <a:t>Direct Eye Trauma</a:t>
            </a:r>
          </a:p>
        </p:txBody>
      </p:sp>
      <p:pic>
        <p:nvPicPr>
          <p:cNvPr id="58371" name="Picture 5" descr="eye-injury"/>
          <p:cNvPicPr>
            <a:picLocks noChangeAspect="1" noChangeArrowheads="1"/>
          </p:cNvPicPr>
          <p:nvPr/>
        </p:nvPicPr>
        <p:blipFill>
          <a:blip r:embed="rId3" cstate="print"/>
          <a:srcRect/>
          <a:stretch>
            <a:fillRect/>
          </a:stretch>
        </p:blipFill>
        <p:spPr bwMode="auto">
          <a:xfrm>
            <a:off x="457200" y="1903411"/>
            <a:ext cx="3605532" cy="2916239"/>
          </a:xfrm>
          <a:prstGeom prst="rect">
            <a:avLst/>
          </a:prstGeom>
          <a:noFill/>
          <a:ln w="19050">
            <a:solidFill>
              <a:schemeClr val="tx1"/>
            </a:solidFill>
            <a:miter lim="800000"/>
            <a:headEnd/>
            <a:tailEnd/>
          </a:ln>
        </p:spPr>
      </p:pic>
      <p:pic>
        <p:nvPicPr>
          <p:cNvPr id="58372" name="Picture 6" descr="scleralac"/>
          <p:cNvPicPr>
            <a:picLocks noChangeAspect="1" noChangeArrowheads="1"/>
          </p:cNvPicPr>
          <p:nvPr/>
        </p:nvPicPr>
        <p:blipFill>
          <a:blip r:embed="rId4" cstate="print"/>
          <a:srcRect/>
          <a:stretch>
            <a:fillRect/>
          </a:stretch>
        </p:blipFill>
        <p:spPr bwMode="auto">
          <a:xfrm>
            <a:off x="4419600" y="1903412"/>
            <a:ext cx="4343400" cy="2916238"/>
          </a:xfrm>
          <a:prstGeom prst="rect">
            <a:avLst/>
          </a:prstGeom>
          <a:noFill/>
          <a:ln w="19050">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85800" y="76200"/>
            <a:ext cx="7772400" cy="1143000"/>
          </a:xfrm>
        </p:spPr>
        <p:txBody>
          <a:bodyPr/>
          <a:lstStyle/>
          <a:p>
            <a:r>
              <a:rPr lang="en-US" dirty="0" smtClean="0"/>
              <a:t>Pathophysiology</a:t>
            </a:r>
          </a:p>
        </p:txBody>
      </p:sp>
      <p:sp>
        <p:nvSpPr>
          <p:cNvPr id="9219" name="Rectangle 3"/>
          <p:cNvSpPr>
            <a:spLocks noGrp="1" noChangeArrowheads="1"/>
          </p:cNvSpPr>
          <p:nvPr>
            <p:ph idx="1"/>
          </p:nvPr>
        </p:nvSpPr>
        <p:spPr>
          <a:xfrm>
            <a:off x="457200" y="1728952"/>
            <a:ext cx="5867400" cy="3505200"/>
          </a:xfrm>
          <a:ln>
            <a:noFill/>
          </a:ln>
        </p:spPr>
        <p:txBody>
          <a:bodyPr/>
          <a:lstStyle/>
          <a:p>
            <a:pPr>
              <a:lnSpc>
                <a:spcPct val="90000"/>
              </a:lnSpc>
            </a:pPr>
            <a:r>
              <a:rPr lang="en-US" dirty="0" smtClean="0"/>
              <a:t>Bones of face make up the most complex skeletal area of the body</a:t>
            </a:r>
          </a:p>
          <a:p>
            <a:pPr>
              <a:lnSpc>
                <a:spcPct val="90000"/>
              </a:lnSpc>
            </a:pPr>
            <a:r>
              <a:rPr lang="en-US" dirty="0" smtClean="0"/>
              <a:t>Maxillofacial fractures result from either blunt or penetrating trauma</a:t>
            </a:r>
          </a:p>
        </p:txBody>
      </p:sp>
      <p:pic>
        <p:nvPicPr>
          <p:cNvPr id="4" name="Picture 3" descr="bones of the face.jpg"/>
          <p:cNvPicPr>
            <a:picLocks noChangeAspect="1"/>
          </p:cNvPicPr>
          <p:nvPr/>
        </p:nvPicPr>
        <p:blipFill>
          <a:blip r:embed="rId3" cstate="print"/>
          <a:stretch>
            <a:fillRect/>
          </a:stretch>
        </p:blipFill>
        <p:spPr>
          <a:xfrm>
            <a:off x="6275832" y="1798464"/>
            <a:ext cx="2563368" cy="3459336"/>
          </a:xfrm>
          <a:prstGeom prst="rect">
            <a:avLst/>
          </a:prstGeom>
          <a:ln w="19050">
            <a:solidFill>
              <a:schemeClr val="tx1"/>
            </a:solidFill>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sz="3600" dirty="0" smtClean="0"/>
              <a:t>Blast Injury: Thermal Injury</a:t>
            </a:r>
          </a:p>
        </p:txBody>
      </p:sp>
      <p:pic>
        <p:nvPicPr>
          <p:cNvPr id="59395" name="Picture 3" descr="3rdegrburn"/>
          <p:cNvPicPr>
            <a:picLocks noChangeAspect="1" noChangeArrowheads="1"/>
          </p:cNvPicPr>
          <p:nvPr/>
        </p:nvPicPr>
        <p:blipFill>
          <a:blip r:embed="rId3" cstate="print"/>
          <a:srcRect/>
          <a:stretch>
            <a:fillRect/>
          </a:stretch>
        </p:blipFill>
        <p:spPr bwMode="auto">
          <a:xfrm>
            <a:off x="4572000" y="1828800"/>
            <a:ext cx="4089400" cy="2797419"/>
          </a:xfrm>
          <a:prstGeom prst="rect">
            <a:avLst/>
          </a:prstGeom>
          <a:noFill/>
          <a:ln w="19050">
            <a:solidFill>
              <a:schemeClr val="tx1"/>
            </a:solidFill>
            <a:miter lim="800000"/>
            <a:headEnd/>
            <a:tailEnd/>
          </a:ln>
        </p:spPr>
      </p:pic>
      <p:pic>
        <p:nvPicPr>
          <p:cNvPr id="59396" name="Picture 4" descr="3rdegrburn1"/>
          <p:cNvPicPr>
            <a:picLocks noChangeAspect="1" noChangeArrowheads="1"/>
          </p:cNvPicPr>
          <p:nvPr/>
        </p:nvPicPr>
        <p:blipFill>
          <a:blip r:embed="rId4" cstate="print"/>
          <a:srcRect/>
          <a:stretch>
            <a:fillRect/>
          </a:stretch>
        </p:blipFill>
        <p:spPr bwMode="auto">
          <a:xfrm>
            <a:off x="685800" y="1828800"/>
            <a:ext cx="3412260" cy="3882916"/>
          </a:xfrm>
          <a:prstGeom prst="rect">
            <a:avLst/>
          </a:prstGeom>
          <a:noFill/>
          <a:ln w="19050">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dirty="0" smtClean="0"/>
              <a:t>Thermal Injury</a:t>
            </a:r>
          </a:p>
        </p:txBody>
      </p:sp>
      <p:sp>
        <p:nvSpPr>
          <p:cNvPr id="60419" name="Rectangle 3"/>
          <p:cNvSpPr>
            <a:spLocks noGrp="1" noChangeArrowheads="1"/>
          </p:cNvSpPr>
          <p:nvPr>
            <p:ph idx="1"/>
          </p:nvPr>
        </p:nvSpPr>
        <p:spPr>
          <a:xfrm>
            <a:off x="533400" y="1544144"/>
            <a:ext cx="3962400" cy="4704255"/>
          </a:xfrm>
          <a:ln w="38100">
            <a:noFill/>
          </a:ln>
        </p:spPr>
        <p:txBody>
          <a:bodyPr/>
          <a:lstStyle/>
          <a:p>
            <a:r>
              <a:rPr lang="en-US" sz="2800" dirty="0" smtClean="0"/>
              <a:t>Eye is usually spared</a:t>
            </a:r>
          </a:p>
          <a:p>
            <a:r>
              <a:rPr lang="en-US" sz="2800" dirty="0" smtClean="0"/>
              <a:t>Corneal exposure may occur as burn heals and skin contracts</a:t>
            </a:r>
          </a:p>
        </p:txBody>
      </p:sp>
      <p:pic>
        <p:nvPicPr>
          <p:cNvPr id="60420" name="Picture 4" descr="1stdegrburn"/>
          <p:cNvPicPr>
            <a:picLocks noChangeAspect="1" noChangeArrowheads="1"/>
          </p:cNvPicPr>
          <p:nvPr/>
        </p:nvPicPr>
        <p:blipFill>
          <a:blip r:embed="rId3" cstate="print"/>
          <a:srcRect r="4000"/>
          <a:stretch>
            <a:fillRect/>
          </a:stretch>
        </p:blipFill>
        <p:spPr bwMode="auto">
          <a:xfrm>
            <a:off x="4708634" y="1721069"/>
            <a:ext cx="4179635" cy="2854149"/>
          </a:xfrm>
          <a:prstGeom prst="rect">
            <a:avLst/>
          </a:prstGeom>
          <a:noFill/>
          <a:ln w="19050">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304800" y="76200"/>
            <a:ext cx="8610600" cy="1143000"/>
          </a:xfrm>
        </p:spPr>
        <p:txBody>
          <a:bodyPr/>
          <a:lstStyle/>
          <a:p>
            <a:r>
              <a:rPr lang="en-US" sz="3600" dirty="0" smtClean="0"/>
              <a:t>Corneal Abrasion  </a:t>
            </a:r>
          </a:p>
        </p:txBody>
      </p:sp>
      <p:pic>
        <p:nvPicPr>
          <p:cNvPr id="61446" name="Picture 6" descr="http://img.medscape.com/pi/emed/ckb/ophthalmology/1189694-1193217-1195402-1428506tn.jpg"/>
          <p:cNvPicPr>
            <a:picLocks noChangeAspect="1" noChangeArrowheads="1"/>
          </p:cNvPicPr>
          <p:nvPr/>
        </p:nvPicPr>
        <p:blipFill>
          <a:blip r:embed="rId3" cstate="print"/>
          <a:srcRect/>
          <a:stretch>
            <a:fillRect/>
          </a:stretch>
        </p:blipFill>
        <p:spPr bwMode="auto">
          <a:xfrm>
            <a:off x="320040" y="1905000"/>
            <a:ext cx="4632960" cy="2895600"/>
          </a:xfrm>
          <a:prstGeom prst="rect">
            <a:avLst/>
          </a:prstGeom>
          <a:noFill/>
          <a:ln w="19050">
            <a:solidFill>
              <a:schemeClr val="tx1"/>
            </a:solidFill>
          </a:ln>
        </p:spPr>
      </p:pic>
      <p:pic>
        <p:nvPicPr>
          <p:cNvPr id="1026" name="Picture 2" descr="E:\My Pictures2\Raquel eye exam\Raquel16.JPG"/>
          <p:cNvPicPr>
            <a:picLocks noChangeAspect="1" noChangeArrowheads="1"/>
          </p:cNvPicPr>
          <p:nvPr/>
        </p:nvPicPr>
        <p:blipFill>
          <a:blip r:embed="rId4" cstate="print"/>
          <a:srcRect/>
          <a:stretch>
            <a:fillRect/>
          </a:stretch>
        </p:blipFill>
        <p:spPr bwMode="auto">
          <a:xfrm>
            <a:off x="5298440" y="1905000"/>
            <a:ext cx="3667760" cy="2895600"/>
          </a:xfrm>
          <a:prstGeom prst="rect">
            <a:avLst/>
          </a:prstGeom>
          <a:noFill/>
          <a:ln w="19050">
            <a:solidFill>
              <a:schemeClr val="tx1"/>
            </a:solidFill>
          </a:ln>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Chemical Burns</a:t>
            </a:r>
            <a:endParaRPr lang="en-US" dirty="0"/>
          </a:p>
        </p:txBody>
      </p:sp>
      <p:pic>
        <p:nvPicPr>
          <p:cNvPr id="8194" name="Picture 2" descr="http://2.bp.blogspot.com/_d3gGPOJZlkI/S_AR6luJyeI/AAAAAAAAAJg/NwdlRkNJHNE/s1600/alkaliburn2-726074.jpg"/>
          <p:cNvPicPr>
            <a:picLocks noChangeAspect="1" noChangeArrowheads="1"/>
          </p:cNvPicPr>
          <p:nvPr/>
        </p:nvPicPr>
        <p:blipFill>
          <a:blip r:embed="rId3" cstate="print"/>
          <a:srcRect/>
          <a:stretch>
            <a:fillRect/>
          </a:stretch>
        </p:blipFill>
        <p:spPr bwMode="auto">
          <a:xfrm>
            <a:off x="457200" y="2133600"/>
            <a:ext cx="4114800" cy="2895600"/>
          </a:xfrm>
          <a:prstGeom prst="rect">
            <a:avLst/>
          </a:prstGeom>
          <a:noFill/>
          <a:ln w="19050">
            <a:solidFill>
              <a:schemeClr val="tx2">
                <a:lumMod val="75000"/>
              </a:schemeClr>
            </a:solidFill>
          </a:ln>
        </p:spPr>
      </p:pic>
      <p:pic>
        <p:nvPicPr>
          <p:cNvPr id="8196" name="Picture 4" descr="Severe pseudonomas keratitis"/>
          <p:cNvPicPr>
            <a:picLocks noChangeAspect="1" noChangeArrowheads="1"/>
          </p:cNvPicPr>
          <p:nvPr/>
        </p:nvPicPr>
        <p:blipFill>
          <a:blip r:embed="rId4" cstate="print"/>
          <a:srcRect/>
          <a:stretch>
            <a:fillRect/>
          </a:stretch>
        </p:blipFill>
        <p:spPr bwMode="auto">
          <a:xfrm>
            <a:off x="4902199" y="2133599"/>
            <a:ext cx="3860801" cy="2895601"/>
          </a:xfrm>
          <a:prstGeom prst="rect">
            <a:avLst/>
          </a:prstGeom>
          <a:noFill/>
          <a:ln w="19050">
            <a:solidFill>
              <a:schemeClr val="tx2">
                <a:lumMod val="75000"/>
              </a:schemeClr>
            </a:solidFill>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http://www.eyemac.com/healthlinks/disease/traumatichyphema.jpg"/>
          <p:cNvPicPr>
            <a:picLocks noChangeAspect="1" noChangeArrowheads="1"/>
          </p:cNvPicPr>
          <p:nvPr/>
        </p:nvPicPr>
        <p:blipFill>
          <a:blip r:embed="rId3" cstate="print"/>
          <a:srcRect/>
          <a:stretch>
            <a:fillRect/>
          </a:stretch>
        </p:blipFill>
        <p:spPr bwMode="auto">
          <a:xfrm>
            <a:off x="1295400" y="1600200"/>
            <a:ext cx="6553200" cy="4275138"/>
          </a:xfrm>
          <a:prstGeom prst="rect">
            <a:avLst/>
          </a:prstGeom>
          <a:noFill/>
          <a:ln w="19050">
            <a:solidFill>
              <a:schemeClr val="tx1"/>
            </a:solidFill>
            <a:miter lim="800000"/>
            <a:headEnd/>
            <a:tailEnd/>
          </a:ln>
        </p:spPr>
      </p:pic>
      <p:sp>
        <p:nvSpPr>
          <p:cNvPr id="62467" name="Rectangle 3"/>
          <p:cNvSpPr>
            <a:spLocks noGrp="1" noChangeArrowheads="1"/>
          </p:cNvSpPr>
          <p:nvPr>
            <p:ph type="title"/>
          </p:nvPr>
        </p:nvSpPr>
        <p:spPr/>
        <p:txBody>
          <a:bodyPr/>
          <a:lstStyle/>
          <a:p>
            <a:r>
              <a:rPr lang="en-US" dirty="0" smtClean="0"/>
              <a:t>Traumatic Hyphema</a:t>
            </a:r>
          </a:p>
        </p:txBody>
      </p:sp>
      <p:sp>
        <p:nvSpPr>
          <p:cNvPr id="62468" name="Text Box 4"/>
          <p:cNvSpPr txBox="1">
            <a:spLocks noChangeArrowheads="1"/>
          </p:cNvSpPr>
          <p:nvPr/>
        </p:nvSpPr>
        <p:spPr bwMode="auto">
          <a:xfrm>
            <a:off x="1219200" y="6003925"/>
            <a:ext cx="2667000" cy="244475"/>
          </a:xfrm>
          <a:prstGeom prst="rect">
            <a:avLst/>
          </a:prstGeom>
          <a:noFill/>
          <a:ln w="9525">
            <a:noFill/>
            <a:miter lim="800000"/>
            <a:headEnd/>
            <a:tailEnd/>
          </a:ln>
        </p:spPr>
        <p:txBody>
          <a:bodyPr>
            <a:spAutoFit/>
          </a:bodyPr>
          <a:lstStyle/>
          <a:p>
            <a:pPr eaLnBrk="1" hangingPunct="1">
              <a:spcBef>
                <a:spcPct val="50000"/>
              </a:spcBef>
            </a:pPr>
            <a:r>
              <a:rPr lang="en-US" sz="1000" b="1" dirty="0">
                <a:latin typeface="Arial" charset="0"/>
              </a:rPr>
              <a:t>Image courtesy of </a:t>
            </a:r>
            <a:r>
              <a:rPr lang="en-US" sz="1000" dirty="0">
                <a:latin typeface="Arial" charset="0"/>
              </a:rPr>
              <a:t>EyeMac</a:t>
            </a:r>
            <a:r>
              <a:rPr lang="en-US" sz="1000" b="1" dirty="0">
                <a:latin typeface="Arial" charset="0"/>
              </a:rPr>
              <a:t> Development</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152400" y="304800"/>
            <a:ext cx="8991600" cy="1143000"/>
          </a:xfrm>
        </p:spPr>
        <p:txBody>
          <a:bodyPr/>
          <a:lstStyle/>
          <a:p>
            <a:r>
              <a:rPr lang="en-US" dirty="0" smtClean="0"/>
              <a:t>Traumatic Hyphema</a:t>
            </a:r>
            <a:br>
              <a:rPr lang="en-US" dirty="0" smtClean="0"/>
            </a:br>
            <a:endParaRPr lang="en-US" sz="3200" dirty="0" smtClean="0"/>
          </a:p>
        </p:txBody>
      </p:sp>
      <p:sp>
        <p:nvSpPr>
          <p:cNvPr id="63491" name="Rectangle 3"/>
          <p:cNvSpPr>
            <a:spLocks noGrp="1" noChangeArrowheads="1"/>
          </p:cNvSpPr>
          <p:nvPr>
            <p:ph idx="1"/>
          </p:nvPr>
        </p:nvSpPr>
        <p:spPr>
          <a:xfrm>
            <a:off x="381000" y="1371600"/>
            <a:ext cx="4419600" cy="4724400"/>
          </a:xfrm>
          <a:ln w="28575">
            <a:noFill/>
          </a:ln>
        </p:spPr>
        <p:txBody>
          <a:bodyPr/>
          <a:lstStyle/>
          <a:p>
            <a:r>
              <a:rPr lang="en-US" sz="2800" dirty="0" smtClean="0"/>
              <a:t>Limit activity</a:t>
            </a:r>
          </a:p>
          <a:p>
            <a:r>
              <a:rPr lang="en-US" sz="2800" dirty="0" smtClean="0"/>
              <a:t>Keep HOB elevated</a:t>
            </a:r>
          </a:p>
          <a:p>
            <a:r>
              <a:rPr lang="en-US" sz="2800" dirty="0" smtClean="0"/>
              <a:t>Protect the eye</a:t>
            </a:r>
          </a:p>
          <a:p>
            <a:r>
              <a:rPr lang="en-US" sz="2800" dirty="0" smtClean="0"/>
              <a:t>Cycloplegic agents</a:t>
            </a:r>
          </a:p>
          <a:p>
            <a:r>
              <a:rPr lang="en-US" sz="2800" dirty="0" smtClean="0"/>
              <a:t>Monitor for re-bleeding</a:t>
            </a:r>
          </a:p>
          <a:p>
            <a:r>
              <a:rPr lang="en-US" sz="2800" dirty="0" smtClean="0"/>
              <a:t>Avoid NSAIDS and anticoagulants</a:t>
            </a:r>
          </a:p>
          <a:p>
            <a:r>
              <a:rPr lang="en-US" sz="2800" dirty="0" smtClean="0"/>
              <a:t>Aminocaproic acid</a:t>
            </a:r>
          </a:p>
          <a:p>
            <a:endParaRPr lang="en-US" sz="2800" dirty="0" smtClean="0"/>
          </a:p>
        </p:txBody>
      </p:sp>
      <p:pic>
        <p:nvPicPr>
          <p:cNvPr id="4" name="Picture 2" descr="http://www.eyemac.com/healthlinks/disease/traumatichyphema.jpg"/>
          <p:cNvPicPr>
            <a:picLocks noChangeAspect="1" noChangeArrowheads="1"/>
          </p:cNvPicPr>
          <p:nvPr/>
        </p:nvPicPr>
        <p:blipFill>
          <a:blip r:embed="rId3" cstate="print"/>
          <a:srcRect/>
          <a:stretch>
            <a:fillRect/>
          </a:stretch>
        </p:blipFill>
        <p:spPr bwMode="auto">
          <a:xfrm>
            <a:off x="4979276" y="1524000"/>
            <a:ext cx="3749901" cy="2446338"/>
          </a:xfrm>
          <a:prstGeom prst="rect">
            <a:avLst/>
          </a:prstGeom>
          <a:noFill/>
          <a:ln w="19050">
            <a:solidFill>
              <a:schemeClr val="tx1"/>
            </a:solid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762000" y="76200"/>
            <a:ext cx="7772400" cy="1143000"/>
          </a:xfrm>
        </p:spPr>
        <p:txBody>
          <a:bodyPr/>
          <a:lstStyle/>
          <a:p>
            <a:r>
              <a:rPr lang="en-US" dirty="0" smtClean="0"/>
              <a:t>Lid Lacerations</a:t>
            </a:r>
          </a:p>
        </p:txBody>
      </p:sp>
      <p:pic>
        <p:nvPicPr>
          <p:cNvPr id="64515" name="Picture 4" descr="etrauma33"/>
          <p:cNvPicPr>
            <a:picLocks noChangeAspect="1" noChangeArrowheads="1"/>
          </p:cNvPicPr>
          <p:nvPr/>
        </p:nvPicPr>
        <p:blipFill>
          <a:blip r:embed="rId3" cstate="print"/>
          <a:srcRect/>
          <a:stretch>
            <a:fillRect/>
          </a:stretch>
        </p:blipFill>
        <p:spPr bwMode="auto">
          <a:xfrm>
            <a:off x="990600" y="1447800"/>
            <a:ext cx="7391400" cy="4927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533400" y="76200"/>
            <a:ext cx="7772400" cy="1143000"/>
          </a:xfrm>
        </p:spPr>
        <p:txBody>
          <a:bodyPr/>
          <a:lstStyle/>
          <a:p>
            <a:r>
              <a:rPr lang="en-US" dirty="0" smtClean="0"/>
              <a:t>Lid Laceration</a:t>
            </a:r>
          </a:p>
        </p:txBody>
      </p:sp>
      <p:sp>
        <p:nvSpPr>
          <p:cNvPr id="65539" name="Rectangle 3"/>
          <p:cNvSpPr>
            <a:spLocks noGrp="1" noChangeArrowheads="1"/>
          </p:cNvSpPr>
          <p:nvPr>
            <p:ph idx="1"/>
          </p:nvPr>
        </p:nvSpPr>
        <p:spPr>
          <a:xfrm>
            <a:off x="381000" y="1752600"/>
            <a:ext cx="4648200" cy="3733800"/>
          </a:xfrm>
          <a:ln w="28575">
            <a:solidFill>
              <a:schemeClr val="bg1"/>
            </a:solidFill>
          </a:ln>
        </p:spPr>
        <p:txBody>
          <a:bodyPr/>
          <a:lstStyle/>
          <a:p>
            <a:r>
              <a:rPr lang="en-US" dirty="0" smtClean="0"/>
              <a:t>REFER for</a:t>
            </a:r>
          </a:p>
          <a:p>
            <a:pPr lvl="1"/>
            <a:r>
              <a:rPr lang="en-US" dirty="0" smtClean="0"/>
              <a:t>Depth</a:t>
            </a:r>
          </a:p>
          <a:p>
            <a:pPr lvl="1"/>
            <a:r>
              <a:rPr lang="en-US" dirty="0" smtClean="0"/>
              <a:t>Extensive tissue loss</a:t>
            </a:r>
          </a:p>
          <a:p>
            <a:r>
              <a:rPr lang="en-US" dirty="0" smtClean="0"/>
              <a:t>REFER for location</a:t>
            </a:r>
          </a:p>
          <a:p>
            <a:pPr lvl="1"/>
            <a:r>
              <a:rPr lang="en-US" dirty="0" smtClean="0"/>
              <a:t>medial </a:t>
            </a:r>
          </a:p>
          <a:p>
            <a:pPr lvl="1"/>
            <a:r>
              <a:rPr lang="en-US" dirty="0" smtClean="0"/>
              <a:t>margin</a:t>
            </a:r>
          </a:p>
        </p:txBody>
      </p:sp>
      <p:pic>
        <p:nvPicPr>
          <p:cNvPr id="65540" name="Picture 4" descr="etrauma36"/>
          <p:cNvPicPr>
            <a:picLocks noChangeAspect="1" noChangeArrowheads="1"/>
          </p:cNvPicPr>
          <p:nvPr/>
        </p:nvPicPr>
        <p:blipFill>
          <a:blip r:embed="rId3" cstate="print"/>
          <a:srcRect l="6667" t="5000" r="20000" b="32500"/>
          <a:stretch>
            <a:fillRect/>
          </a:stretch>
        </p:blipFill>
        <p:spPr bwMode="auto">
          <a:xfrm>
            <a:off x="5105400" y="3657599"/>
            <a:ext cx="3429000" cy="1948295"/>
          </a:xfrm>
          <a:prstGeom prst="rect">
            <a:avLst/>
          </a:prstGeom>
          <a:noFill/>
          <a:ln w="19050">
            <a:solidFill>
              <a:schemeClr val="tx1"/>
            </a:solidFill>
            <a:miter lim="800000"/>
            <a:headEnd/>
            <a:tailEnd/>
          </a:ln>
        </p:spPr>
      </p:pic>
      <p:pic>
        <p:nvPicPr>
          <p:cNvPr id="65541" name="Picture 5" descr="etrauma33"/>
          <p:cNvPicPr>
            <a:picLocks noChangeAspect="1" noChangeArrowheads="1"/>
          </p:cNvPicPr>
          <p:nvPr/>
        </p:nvPicPr>
        <p:blipFill>
          <a:blip r:embed="rId4" cstate="print"/>
          <a:srcRect l="6000" t="14999" r="3999" b="13000"/>
          <a:stretch>
            <a:fillRect/>
          </a:stretch>
        </p:blipFill>
        <p:spPr bwMode="auto">
          <a:xfrm>
            <a:off x="5105400" y="1600200"/>
            <a:ext cx="3429000" cy="1828800"/>
          </a:xfrm>
          <a:prstGeom prst="rect">
            <a:avLst/>
          </a:prstGeom>
          <a:noFill/>
          <a:ln w="19050">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dirty="0" smtClean="0"/>
              <a:t>Open Globe</a:t>
            </a:r>
          </a:p>
        </p:txBody>
      </p:sp>
      <p:sp>
        <p:nvSpPr>
          <p:cNvPr id="67587" name="Rectangle 3"/>
          <p:cNvSpPr>
            <a:spLocks noGrp="1" noChangeArrowheads="1"/>
          </p:cNvSpPr>
          <p:nvPr>
            <p:ph idx="1"/>
          </p:nvPr>
        </p:nvSpPr>
        <p:spPr>
          <a:xfrm>
            <a:off x="762000" y="1600200"/>
            <a:ext cx="3810000" cy="4114800"/>
          </a:xfrm>
          <a:ln w="38100">
            <a:noFill/>
          </a:ln>
        </p:spPr>
        <p:txBody>
          <a:bodyPr/>
          <a:lstStyle/>
          <a:p>
            <a:r>
              <a:rPr lang="en-US" dirty="0" smtClean="0"/>
              <a:t>Globe laceration</a:t>
            </a:r>
          </a:p>
          <a:p>
            <a:r>
              <a:rPr lang="en-US" dirty="0" smtClean="0"/>
              <a:t>Tetanus</a:t>
            </a:r>
          </a:p>
          <a:p>
            <a:r>
              <a:rPr lang="en-US" dirty="0" smtClean="0"/>
              <a:t>Antibiotics</a:t>
            </a:r>
          </a:p>
          <a:p>
            <a:r>
              <a:rPr lang="en-US" dirty="0" smtClean="0"/>
              <a:t>REFER </a:t>
            </a:r>
          </a:p>
          <a:p>
            <a:pPr lvl="1"/>
            <a:r>
              <a:rPr lang="en-US" dirty="0" smtClean="0"/>
              <a:t>24 hours</a:t>
            </a:r>
          </a:p>
          <a:p>
            <a:pPr lvl="1"/>
            <a:r>
              <a:rPr lang="en-US" dirty="0" smtClean="0"/>
              <a:t>no altitude restrictions</a:t>
            </a:r>
          </a:p>
          <a:p>
            <a:endParaRPr lang="en-US" dirty="0" smtClean="0"/>
          </a:p>
        </p:txBody>
      </p:sp>
      <p:pic>
        <p:nvPicPr>
          <p:cNvPr id="67588" name="Picture 4" descr="etrauma13"/>
          <p:cNvPicPr>
            <a:picLocks noChangeAspect="1" noChangeArrowheads="1"/>
          </p:cNvPicPr>
          <p:nvPr/>
        </p:nvPicPr>
        <p:blipFill>
          <a:blip r:embed="rId3" cstate="print"/>
          <a:srcRect l="5000" t="12500" r="3333" b="12500"/>
          <a:stretch>
            <a:fillRect/>
          </a:stretch>
        </p:blipFill>
        <p:spPr bwMode="auto">
          <a:xfrm>
            <a:off x="4572000" y="1660634"/>
            <a:ext cx="4330702" cy="2362201"/>
          </a:xfrm>
          <a:prstGeom prst="rect">
            <a:avLst/>
          </a:prstGeom>
          <a:noFill/>
          <a:ln w="19050">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dirty="0" smtClean="0"/>
              <a:t>Open Globe</a:t>
            </a:r>
          </a:p>
        </p:txBody>
      </p:sp>
      <p:sp>
        <p:nvSpPr>
          <p:cNvPr id="68611" name="Rectangle 3"/>
          <p:cNvSpPr>
            <a:spLocks noGrp="1" noChangeArrowheads="1"/>
          </p:cNvSpPr>
          <p:nvPr>
            <p:ph idx="1"/>
          </p:nvPr>
        </p:nvSpPr>
        <p:spPr>
          <a:xfrm>
            <a:off x="381000" y="1447800"/>
            <a:ext cx="4648200" cy="4572000"/>
          </a:xfrm>
          <a:noFill/>
          <a:ln>
            <a:noFill/>
          </a:ln>
        </p:spPr>
        <p:txBody>
          <a:bodyPr/>
          <a:lstStyle/>
          <a:p>
            <a:pPr>
              <a:spcBef>
                <a:spcPct val="50000"/>
              </a:spcBef>
            </a:pPr>
            <a:r>
              <a:rPr lang="en-US" dirty="0" smtClean="0"/>
              <a:t>Minimize additional damage</a:t>
            </a:r>
          </a:p>
          <a:p>
            <a:pPr lvl="1">
              <a:spcBef>
                <a:spcPct val="50000"/>
              </a:spcBef>
            </a:pPr>
            <a:r>
              <a:rPr lang="en-US" sz="2400" dirty="0" smtClean="0"/>
              <a:t>Make sure a shield is used</a:t>
            </a:r>
          </a:p>
          <a:p>
            <a:pPr lvl="1">
              <a:spcBef>
                <a:spcPct val="50000"/>
              </a:spcBef>
            </a:pPr>
            <a:r>
              <a:rPr lang="en-US" sz="2400" dirty="0" smtClean="0"/>
              <a:t>Do not use a patch which </a:t>
            </a:r>
            <a:br>
              <a:rPr lang="en-US" sz="2400" dirty="0" smtClean="0"/>
            </a:br>
            <a:r>
              <a:rPr lang="en-US" sz="2400" dirty="0" smtClean="0"/>
              <a:t>applies pressure</a:t>
            </a:r>
          </a:p>
          <a:p>
            <a:pPr lvl="1">
              <a:spcBef>
                <a:spcPct val="50000"/>
              </a:spcBef>
            </a:pPr>
            <a:r>
              <a:rPr lang="en-US" sz="2400" dirty="0" smtClean="0"/>
              <a:t>Avoid bearing down</a:t>
            </a:r>
          </a:p>
          <a:p>
            <a:pPr lvl="1">
              <a:spcBef>
                <a:spcPct val="50000"/>
              </a:spcBef>
            </a:pPr>
            <a:r>
              <a:rPr lang="en-US" sz="2400" dirty="0" smtClean="0"/>
              <a:t>Be prepared for patient to go to the OR</a:t>
            </a:r>
          </a:p>
          <a:p>
            <a:pPr lvl="1">
              <a:spcBef>
                <a:spcPct val="50000"/>
              </a:spcBef>
            </a:pPr>
            <a:r>
              <a:rPr lang="en-US" dirty="0" smtClean="0"/>
              <a:t>NPO</a:t>
            </a:r>
          </a:p>
        </p:txBody>
      </p:sp>
      <p:pic>
        <p:nvPicPr>
          <p:cNvPr id="68612" name="Picture 4" descr="etrauma23"/>
          <p:cNvPicPr>
            <a:picLocks noChangeAspect="1" noChangeArrowheads="1"/>
          </p:cNvPicPr>
          <p:nvPr/>
        </p:nvPicPr>
        <p:blipFill>
          <a:blip r:embed="rId3" cstate="print"/>
          <a:srcRect l="2499" t="5617" r="18750" b="7314"/>
          <a:stretch>
            <a:fillRect/>
          </a:stretch>
        </p:blipFill>
        <p:spPr bwMode="auto">
          <a:xfrm>
            <a:off x="5029200" y="1524000"/>
            <a:ext cx="3805084" cy="2808514"/>
          </a:xfrm>
          <a:prstGeom prst="rect">
            <a:avLst/>
          </a:prstGeom>
          <a:noFill/>
          <a:ln w="19050">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85800" y="76200"/>
            <a:ext cx="7772400" cy="1143000"/>
          </a:xfrm>
        </p:spPr>
        <p:txBody>
          <a:bodyPr/>
          <a:lstStyle/>
          <a:p>
            <a:r>
              <a:rPr lang="en-US" dirty="0" smtClean="0"/>
              <a:t>Pathophysiology</a:t>
            </a:r>
          </a:p>
        </p:txBody>
      </p:sp>
      <p:sp>
        <p:nvSpPr>
          <p:cNvPr id="10243" name="Rectangle 3"/>
          <p:cNvSpPr>
            <a:spLocks noGrp="1" noChangeArrowheads="1"/>
          </p:cNvSpPr>
          <p:nvPr>
            <p:ph idx="1"/>
          </p:nvPr>
        </p:nvSpPr>
        <p:spPr>
          <a:xfrm>
            <a:off x="381000" y="1219200"/>
            <a:ext cx="6705600" cy="4876800"/>
          </a:xfrm>
          <a:ln w="57150">
            <a:noFill/>
          </a:ln>
        </p:spPr>
        <p:txBody>
          <a:bodyPr/>
          <a:lstStyle/>
          <a:p>
            <a:pPr>
              <a:lnSpc>
                <a:spcPct val="90000"/>
              </a:lnSpc>
            </a:pPr>
            <a:r>
              <a:rPr lang="en-US" sz="2800" dirty="0" smtClean="0"/>
              <a:t>‘G’ force is a measure of acceleration not produced by gravity </a:t>
            </a:r>
          </a:p>
          <a:p>
            <a:pPr>
              <a:lnSpc>
                <a:spcPct val="90000"/>
              </a:lnSpc>
            </a:pPr>
            <a:r>
              <a:rPr lang="en-US" sz="2800" b="1" dirty="0" smtClean="0"/>
              <a:t>High Impact:</a:t>
            </a:r>
          </a:p>
          <a:p>
            <a:pPr lvl="1">
              <a:lnSpc>
                <a:spcPct val="90000"/>
              </a:lnSpc>
            </a:pPr>
            <a:r>
              <a:rPr lang="en-US" sz="2400" dirty="0" smtClean="0"/>
              <a:t>Supraorbital rim – 200 G</a:t>
            </a:r>
          </a:p>
          <a:p>
            <a:pPr lvl="1">
              <a:lnSpc>
                <a:spcPct val="90000"/>
              </a:lnSpc>
            </a:pPr>
            <a:r>
              <a:rPr lang="en-US" sz="2400" dirty="0" smtClean="0"/>
              <a:t>Symphysis Mandible –100 G</a:t>
            </a:r>
          </a:p>
          <a:p>
            <a:pPr lvl="1">
              <a:lnSpc>
                <a:spcPct val="90000"/>
              </a:lnSpc>
            </a:pPr>
            <a:r>
              <a:rPr lang="en-US" sz="2400" dirty="0" smtClean="0"/>
              <a:t>Frontal – 100 G</a:t>
            </a:r>
          </a:p>
          <a:p>
            <a:pPr lvl="1">
              <a:lnSpc>
                <a:spcPct val="90000"/>
              </a:lnSpc>
            </a:pPr>
            <a:r>
              <a:rPr lang="en-US" sz="2400" dirty="0" smtClean="0"/>
              <a:t>Angle mandible – 70 G</a:t>
            </a:r>
          </a:p>
          <a:p>
            <a:pPr>
              <a:lnSpc>
                <a:spcPct val="90000"/>
              </a:lnSpc>
            </a:pPr>
            <a:r>
              <a:rPr lang="en-US" sz="2800" b="1" dirty="0" smtClean="0"/>
              <a:t>Low Impact:</a:t>
            </a:r>
          </a:p>
          <a:p>
            <a:pPr lvl="1">
              <a:lnSpc>
                <a:spcPct val="90000"/>
              </a:lnSpc>
            </a:pPr>
            <a:r>
              <a:rPr lang="en-US" sz="2400" dirty="0" smtClean="0"/>
              <a:t>Zygoma – 50 G</a:t>
            </a:r>
          </a:p>
          <a:p>
            <a:pPr lvl="1">
              <a:lnSpc>
                <a:spcPct val="90000"/>
              </a:lnSpc>
            </a:pPr>
            <a:r>
              <a:rPr lang="en-US" sz="2400" dirty="0" smtClean="0"/>
              <a:t>Nasal bone – 30 G</a:t>
            </a:r>
          </a:p>
        </p:txBody>
      </p:sp>
      <p:pic>
        <p:nvPicPr>
          <p:cNvPr id="10244" name="Picture 4" descr="040_40.JPG"/>
          <p:cNvPicPr>
            <a:picLocks noChangeAspect="1"/>
          </p:cNvPicPr>
          <p:nvPr/>
        </p:nvPicPr>
        <p:blipFill>
          <a:blip r:embed="rId3" cstate="print"/>
          <a:srcRect l="7333" t="13733" r="8755" b="-1199"/>
          <a:stretch>
            <a:fillRect/>
          </a:stretch>
        </p:blipFill>
        <p:spPr bwMode="auto">
          <a:xfrm>
            <a:off x="5181600" y="3415974"/>
            <a:ext cx="3526436" cy="2451426"/>
          </a:xfrm>
          <a:prstGeom prst="rect">
            <a:avLst/>
          </a:prstGeom>
          <a:noFill/>
          <a:ln w="19050">
            <a:solidFill>
              <a:schemeClr val="tx1"/>
            </a:solid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152400" y="304800"/>
            <a:ext cx="8991600" cy="1143000"/>
          </a:xfrm>
        </p:spPr>
        <p:txBody>
          <a:bodyPr/>
          <a:lstStyle/>
          <a:p>
            <a:r>
              <a:rPr lang="en-US" dirty="0" smtClean="0"/>
              <a:t>Complications</a:t>
            </a:r>
            <a:br>
              <a:rPr lang="en-US" dirty="0" smtClean="0"/>
            </a:br>
            <a:r>
              <a:rPr lang="en-US" sz="3200" dirty="0" smtClean="0">
                <a:solidFill>
                  <a:schemeClr val="tx1"/>
                </a:solidFill>
              </a:rPr>
              <a:t>Sympathetic Ophthalmia</a:t>
            </a:r>
          </a:p>
        </p:txBody>
      </p:sp>
      <p:sp>
        <p:nvSpPr>
          <p:cNvPr id="2" name="Content Placeholder 1"/>
          <p:cNvSpPr>
            <a:spLocks noGrp="1"/>
          </p:cNvSpPr>
          <p:nvPr>
            <p:ph idx="1"/>
          </p:nvPr>
        </p:nvSpPr>
        <p:spPr>
          <a:xfrm>
            <a:off x="838200" y="1676400"/>
            <a:ext cx="7772400" cy="4114800"/>
          </a:xfrm>
        </p:spPr>
        <p:txBody>
          <a:bodyPr/>
          <a:lstStyle/>
          <a:p>
            <a:r>
              <a:rPr lang="en-US" dirty="0" smtClean="0"/>
              <a:t>Inflammatory condition</a:t>
            </a:r>
          </a:p>
          <a:p>
            <a:r>
              <a:rPr lang="en-US" dirty="0" smtClean="0"/>
              <a:t>Common after penetrating injury or ruptured globe</a:t>
            </a:r>
          </a:p>
          <a:p>
            <a:r>
              <a:rPr lang="en-US" dirty="0" smtClean="0"/>
              <a:t>Occurs 5 days to many years after injury</a:t>
            </a:r>
          </a:p>
          <a:p>
            <a:r>
              <a:rPr lang="en-US" dirty="0" smtClean="0"/>
              <a:t>Results in loss of vision of uninjured eye</a:t>
            </a:r>
          </a:p>
          <a:p>
            <a:r>
              <a:rPr lang="en-US" dirty="0" smtClean="0"/>
              <a:t>Prevented by early enucleation of injured eye</a:t>
            </a:r>
          </a:p>
          <a:p>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en-US" dirty="0" smtClean="0"/>
              <a:t>Psychosocial Support</a:t>
            </a:r>
          </a:p>
        </p:txBody>
      </p:sp>
      <p:sp>
        <p:nvSpPr>
          <p:cNvPr id="70659" name="Rectangle 3"/>
          <p:cNvSpPr>
            <a:spLocks noGrp="1" noChangeArrowheads="1"/>
          </p:cNvSpPr>
          <p:nvPr>
            <p:ph idx="1"/>
          </p:nvPr>
        </p:nvSpPr>
        <p:spPr>
          <a:xfrm>
            <a:off x="762000" y="1524000"/>
            <a:ext cx="7772400" cy="4800600"/>
          </a:xfrm>
          <a:noFill/>
          <a:ln w="76200">
            <a:noFill/>
          </a:ln>
        </p:spPr>
        <p:txBody>
          <a:bodyPr/>
          <a:lstStyle/>
          <a:p>
            <a:pPr>
              <a:lnSpc>
                <a:spcPct val="90000"/>
              </a:lnSpc>
            </a:pPr>
            <a:r>
              <a:rPr lang="en-US" dirty="0" smtClean="0"/>
              <a:t>Provide communication aids</a:t>
            </a:r>
          </a:p>
          <a:p>
            <a:pPr>
              <a:lnSpc>
                <a:spcPct val="90000"/>
              </a:lnSpc>
            </a:pPr>
            <a:r>
              <a:rPr lang="en-US" dirty="0" smtClean="0"/>
              <a:t>Frequent positive reinforcement</a:t>
            </a:r>
          </a:p>
          <a:p>
            <a:pPr>
              <a:lnSpc>
                <a:spcPct val="90000"/>
              </a:lnSpc>
            </a:pPr>
            <a:r>
              <a:rPr lang="en-US" dirty="0" smtClean="0"/>
              <a:t>Early referrals to psychiatric liaisons or counselors</a:t>
            </a:r>
          </a:p>
          <a:p>
            <a:pPr>
              <a:lnSpc>
                <a:spcPct val="90000"/>
              </a:lnSpc>
            </a:pPr>
            <a:r>
              <a:rPr lang="en-US" dirty="0" smtClean="0"/>
              <a:t>Early referrals to community agencies for the blind</a:t>
            </a:r>
          </a:p>
          <a:p>
            <a:pPr>
              <a:lnSpc>
                <a:spcPct val="90000"/>
              </a:lnSpc>
            </a:pPr>
            <a:r>
              <a:rPr lang="en-US" dirty="0" smtClean="0"/>
              <a:t>Referrals for home safety evaluations</a:t>
            </a:r>
          </a:p>
          <a:p>
            <a:pPr>
              <a:lnSpc>
                <a:spcPct val="90000"/>
              </a:lnSpc>
            </a:pPr>
            <a:r>
              <a:rPr lang="en-US" dirty="0" smtClean="0"/>
              <a:t>Referrals to local and state agencies for financial assistance </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dirty="0" smtClean="0"/>
              <a:t>Patient and Family Education</a:t>
            </a:r>
          </a:p>
        </p:txBody>
      </p:sp>
      <p:sp>
        <p:nvSpPr>
          <p:cNvPr id="71683" name="Rectangle 3"/>
          <p:cNvSpPr>
            <a:spLocks noGrp="1" noChangeArrowheads="1"/>
          </p:cNvSpPr>
          <p:nvPr>
            <p:ph idx="1"/>
          </p:nvPr>
        </p:nvSpPr>
        <p:spPr>
          <a:noFill/>
          <a:ln>
            <a:noFill/>
          </a:ln>
        </p:spPr>
        <p:txBody>
          <a:bodyPr/>
          <a:lstStyle/>
          <a:p>
            <a:r>
              <a:rPr lang="en-US" dirty="0" smtClean="0"/>
              <a:t>Reinforce surgical plan of care</a:t>
            </a:r>
          </a:p>
          <a:p>
            <a:r>
              <a:rPr lang="en-US" dirty="0" smtClean="0"/>
              <a:t>Medications</a:t>
            </a:r>
          </a:p>
          <a:p>
            <a:r>
              <a:rPr lang="en-US" dirty="0" smtClean="0"/>
              <a:t>Nutrition management</a:t>
            </a:r>
          </a:p>
          <a:p>
            <a:r>
              <a:rPr lang="en-US" dirty="0" smtClean="0"/>
              <a:t>Wound care</a:t>
            </a:r>
          </a:p>
          <a:p>
            <a:r>
              <a:rPr lang="en-US" dirty="0" smtClean="0"/>
              <a:t>Tracheostomy care</a:t>
            </a:r>
          </a:p>
          <a:p>
            <a:r>
              <a:rPr lang="en-US" dirty="0" smtClean="0"/>
              <a:t>Avoid direct sunlight for 6-12 months</a:t>
            </a:r>
          </a:p>
          <a:p>
            <a:r>
              <a:rPr lang="en-US" dirty="0" smtClean="0"/>
              <a:t>Use of cosmetics</a:t>
            </a:r>
          </a:p>
          <a:p>
            <a:endParaRPr lang="en-US" dirty="0" smtClean="0"/>
          </a:p>
          <a:p>
            <a:endParaRPr lang="en-US" dirty="0" smtClean="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533400" y="76200"/>
            <a:ext cx="7772400" cy="1143000"/>
          </a:xfrm>
        </p:spPr>
        <p:txBody>
          <a:bodyPr/>
          <a:lstStyle/>
          <a:p>
            <a:r>
              <a:rPr lang="en-US" dirty="0" smtClean="0"/>
              <a:t>Summary</a:t>
            </a:r>
          </a:p>
        </p:txBody>
      </p:sp>
      <p:sp>
        <p:nvSpPr>
          <p:cNvPr id="73731" name="Rectangle 3"/>
          <p:cNvSpPr>
            <a:spLocks noGrp="1" noChangeArrowheads="1"/>
          </p:cNvSpPr>
          <p:nvPr>
            <p:ph idx="1"/>
          </p:nvPr>
        </p:nvSpPr>
        <p:spPr>
          <a:xfrm>
            <a:off x="533400" y="1371600"/>
            <a:ext cx="8153400" cy="4495800"/>
          </a:xfrm>
          <a:noFill/>
          <a:ln>
            <a:noFill/>
          </a:ln>
        </p:spPr>
        <p:txBody>
          <a:bodyPr/>
          <a:lstStyle/>
          <a:p>
            <a:pPr>
              <a:lnSpc>
                <a:spcPct val="90000"/>
              </a:lnSpc>
            </a:pPr>
            <a:r>
              <a:rPr lang="en-US" dirty="0" smtClean="0"/>
              <a:t>Facial and ocular trauma requires a comprehensive multidisciplinary team to maximize outcomes</a:t>
            </a:r>
          </a:p>
          <a:p>
            <a:pPr>
              <a:lnSpc>
                <a:spcPct val="90000"/>
              </a:lnSpc>
            </a:pPr>
            <a:endParaRPr lang="en-US" sz="1600" dirty="0" smtClean="0"/>
          </a:p>
          <a:p>
            <a:pPr>
              <a:lnSpc>
                <a:spcPct val="90000"/>
              </a:lnSpc>
            </a:pPr>
            <a:r>
              <a:rPr lang="en-US" dirty="0" smtClean="0"/>
              <a:t>Early incorporation of rehabilitation services is necessary for functional recovery</a:t>
            </a:r>
          </a:p>
          <a:p>
            <a:pPr>
              <a:lnSpc>
                <a:spcPct val="90000"/>
              </a:lnSpc>
            </a:pPr>
            <a:endParaRPr lang="en-US" sz="1600" dirty="0" smtClean="0"/>
          </a:p>
          <a:p>
            <a:pPr>
              <a:lnSpc>
                <a:spcPct val="90000"/>
              </a:lnSpc>
            </a:pPr>
            <a:r>
              <a:rPr lang="en-US" dirty="0" smtClean="0"/>
              <a:t>Overall prognosis of reconstruction may take months or years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61" descr="facial injury"/>
          <p:cNvPicPr>
            <a:picLocks noChangeAspect="1" noChangeArrowheads="1"/>
          </p:cNvPicPr>
          <p:nvPr/>
        </p:nvPicPr>
        <p:blipFill>
          <a:blip r:embed="rId3" cstate="print"/>
          <a:srcRect/>
          <a:stretch>
            <a:fillRect/>
          </a:stretch>
        </p:blipFill>
        <p:spPr bwMode="auto">
          <a:xfrm>
            <a:off x="1301531" y="1371600"/>
            <a:ext cx="6604000" cy="4953000"/>
          </a:xfrm>
          <a:prstGeom prst="rect">
            <a:avLst/>
          </a:prstGeom>
          <a:noFill/>
          <a:ln w="9525">
            <a:solidFill>
              <a:srgbClr val="0070C0"/>
            </a:solidFill>
            <a:miter lim="800000"/>
            <a:headEnd/>
            <a:tailEnd/>
          </a:ln>
        </p:spPr>
      </p:pic>
      <p:cxnSp>
        <p:nvCxnSpPr>
          <p:cNvPr id="5" name="Straight Arrow Connector 4"/>
          <p:cNvCxnSpPr/>
          <p:nvPr/>
        </p:nvCxnSpPr>
        <p:spPr bwMode="auto">
          <a:xfrm flipV="1">
            <a:off x="691931" y="2286000"/>
            <a:ext cx="1143000" cy="76200"/>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09600" y="76200"/>
            <a:ext cx="7772400" cy="1143000"/>
          </a:xfrm>
        </p:spPr>
        <p:txBody>
          <a:bodyPr/>
          <a:lstStyle/>
          <a:p>
            <a:r>
              <a:rPr lang="en-US" dirty="0" smtClean="0"/>
              <a:t>Etiology</a:t>
            </a:r>
          </a:p>
        </p:txBody>
      </p:sp>
      <p:sp>
        <p:nvSpPr>
          <p:cNvPr id="12291" name="Rectangle 3"/>
          <p:cNvSpPr>
            <a:spLocks noGrp="1" noChangeArrowheads="1"/>
          </p:cNvSpPr>
          <p:nvPr>
            <p:ph idx="1"/>
          </p:nvPr>
        </p:nvSpPr>
        <p:spPr>
          <a:xfrm>
            <a:off x="533400" y="1600200"/>
            <a:ext cx="3810000" cy="4114800"/>
          </a:xfrm>
          <a:noFill/>
          <a:ln>
            <a:noFill/>
          </a:ln>
        </p:spPr>
        <p:style>
          <a:lnRef idx="2">
            <a:schemeClr val="accent1"/>
          </a:lnRef>
          <a:fillRef idx="1">
            <a:schemeClr val="lt1"/>
          </a:fillRef>
          <a:effectRef idx="0">
            <a:schemeClr val="accent1"/>
          </a:effectRef>
          <a:fontRef idx="minor">
            <a:schemeClr val="dk1"/>
          </a:fontRef>
        </p:style>
        <p:txBody>
          <a:bodyPr/>
          <a:lstStyle/>
          <a:p>
            <a:pPr marL="463550" indent="-463550"/>
            <a:r>
              <a:rPr lang="en-US" dirty="0" smtClean="0">
                <a:latin typeface="Arial" pitchFamily="34" charset="0"/>
                <a:cs typeface="Arial" pitchFamily="34" charset="0"/>
              </a:rPr>
              <a:t>60% of patients with severe facial trauma have multisystem trauma and the potential for airway compromise</a:t>
            </a:r>
          </a:p>
          <a:p>
            <a:pPr>
              <a:buNone/>
            </a:pPr>
            <a:endParaRPr lang="en-US" sz="2800" dirty="0" smtClean="0"/>
          </a:p>
          <a:p>
            <a:endParaRPr lang="en-US" sz="2800" dirty="0" smtClean="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4193" y="1752600"/>
            <a:ext cx="4323735" cy="3278242"/>
          </a:xfrm>
          <a:prstGeom prst="rect">
            <a:avLst/>
          </a:prstGeom>
          <a:ln>
            <a:solidFill>
              <a:schemeClr val="tx1"/>
            </a:solidFill>
          </a:ln>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omestic violence.jpg"/>
          <p:cNvPicPr>
            <a:picLocks noChangeAspect="1"/>
          </p:cNvPicPr>
          <p:nvPr/>
        </p:nvPicPr>
        <p:blipFill>
          <a:blip r:embed="rId3" cstate="print"/>
          <a:srcRect l="20243" t="15000" r="16194" b="21000"/>
          <a:stretch>
            <a:fillRect/>
          </a:stretch>
        </p:blipFill>
        <p:spPr>
          <a:xfrm>
            <a:off x="533400" y="1524000"/>
            <a:ext cx="3054761" cy="4150838"/>
          </a:xfrm>
          <a:prstGeom prst="rect">
            <a:avLst/>
          </a:prstGeom>
          <a:ln w="38100">
            <a:solidFill>
              <a:srgbClr val="7030A0"/>
            </a:solidFill>
          </a:ln>
        </p:spPr>
      </p:pic>
      <p:sp>
        <p:nvSpPr>
          <p:cNvPr id="13314" name="Rectangle 2"/>
          <p:cNvSpPr>
            <a:spLocks noGrp="1" noChangeArrowheads="1"/>
          </p:cNvSpPr>
          <p:nvPr>
            <p:ph type="title"/>
          </p:nvPr>
        </p:nvSpPr>
        <p:spPr>
          <a:xfrm>
            <a:off x="685800" y="76200"/>
            <a:ext cx="7772400" cy="1143000"/>
          </a:xfrm>
        </p:spPr>
        <p:txBody>
          <a:bodyPr/>
          <a:lstStyle/>
          <a:p>
            <a:r>
              <a:rPr lang="en-US" dirty="0" smtClean="0"/>
              <a:t>Etiology</a:t>
            </a:r>
          </a:p>
        </p:txBody>
      </p:sp>
      <p:sp>
        <p:nvSpPr>
          <p:cNvPr id="13315" name="Rectangle 3"/>
          <p:cNvSpPr>
            <a:spLocks noGrp="1" noChangeArrowheads="1"/>
          </p:cNvSpPr>
          <p:nvPr>
            <p:ph idx="1"/>
          </p:nvPr>
        </p:nvSpPr>
        <p:spPr>
          <a:xfrm>
            <a:off x="3686503" y="1513490"/>
            <a:ext cx="5486400" cy="4800600"/>
          </a:xfrm>
          <a:ln w="38100">
            <a:noFill/>
          </a:ln>
        </p:spPr>
        <p:txBody>
          <a:bodyPr/>
          <a:lstStyle/>
          <a:p>
            <a:r>
              <a:rPr lang="en-US" dirty="0" smtClean="0"/>
              <a:t>25% of women with facial trauma are victims of domestic violence</a:t>
            </a:r>
          </a:p>
          <a:p>
            <a:pPr lvl="1"/>
            <a:r>
              <a:rPr lang="en-US" dirty="0" smtClean="0"/>
              <a:t>Increases to 30% if an orbital wall fx is present</a:t>
            </a:r>
          </a:p>
          <a:p>
            <a:r>
              <a:rPr lang="en-US" dirty="0" smtClean="0"/>
              <a:t>25% of patients with severe facial trauma will develop Post Traumatic Stress Disorder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6"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1698</TotalTime>
  <Words>5664</Words>
  <Application>Microsoft Office PowerPoint</Application>
  <PresentationFormat>On-screen Show (4:3)</PresentationFormat>
  <Paragraphs>843</Paragraphs>
  <Slides>63</Slides>
  <Notes>63</Notes>
  <HiddenSlides>1</HiddenSlides>
  <MMClips>0</MMClips>
  <ScaleCrop>false</ScaleCrop>
  <HeadingPairs>
    <vt:vector size="4" baseType="variant">
      <vt:variant>
        <vt:lpstr>Theme</vt:lpstr>
      </vt:variant>
      <vt:variant>
        <vt:i4>1</vt:i4>
      </vt:variant>
      <vt:variant>
        <vt:lpstr>Slide Titles</vt:lpstr>
      </vt:variant>
      <vt:variant>
        <vt:i4>63</vt:i4>
      </vt:variant>
    </vt:vector>
  </HeadingPairs>
  <TitlesOfParts>
    <vt:vector size="64" baseType="lpstr">
      <vt:lpstr>1_Blank Presentation</vt:lpstr>
      <vt:lpstr>PowerPoint Presentation</vt:lpstr>
      <vt:lpstr>Maxillofacial and Ocular Injuries</vt:lpstr>
      <vt:lpstr>Objectives</vt:lpstr>
      <vt:lpstr>Mechanism of Injury</vt:lpstr>
      <vt:lpstr>Pathophysiology</vt:lpstr>
      <vt:lpstr>Pathophysiology</vt:lpstr>
      <vt:lpstr>PowerPoint Presentation</vt:lpstr>
      <vt:lpstr>Etiology</vt:lpstr>
      <vt:lpstr>Etiology</vt:lpstr>
      <vt:lpstr>Ocular Structures</vt:lpstr>
      <vt:lpstr>Bony Orbit</vt:lpstr>
      <vt:lpstr>Cranial Nerves</vt:lpstr>
      <vt:lpstr>Orbital Fractures</vt:lpstr>
      <vt:lpstr>Orbital Fractures</vt:lpstr>
      <vt:lpstr>Orbital Fractures</vt:lpstr>
      <vt:lpstr>PowerPoint Presentation</vt:lpstr>
      <vt:lpstr>PowerPoint Presentation</vt:lpstr>
      <vt:lpstr>Facial Structures</vt:lpstr>
      <vt:lpstr>LeFort I Fracture</vt:lpstr>
      <vt:lpstr>LeFort II Fracture</vt:lpstr>
      <vt:lpstr>LeFort III Fracture</vt:lpstr>
      <vt:lpstr>Le Fort Fractures</vt:lpstr>
      <vt:lpstr>Le Fort III Fracture</vt:lpstr>
      <vt:lpstr>PowerPoint Presentation</vt:lpstr>
      <vt:lpstr>PowerPoint Presentation</vt:lpstr>
      <vt:lpstr>Tripod Fracture</vt:lpstr>
      <vt:lpstr>Orbitozygomatic Fractures</vt:lpstr>
      <vt:lpstr>Naso-Ethmoidal-Orbital Fracture</vt:lpstr>
      <vt:lpstr>Mandibular Fractures</vt:lpstr>
      <vt:lpstr> Mandible Fractures </vt:lpstr>
      <vt:lpstr>Mandibular Fracture </vt:lpstr>
      <vt:lpstr>Mandibular Fractures Treatment</vt:lpstr>
      <vt:lpstr>Maxillofacial Injuries General Assessment</vt:lpstr>
      <vt:lpstr>Ocular Assessment</vt:lpstr>
      <vt:lpstr>Physical Examination</vt:lpstr>
      <vt:lpstr>Physical Examination</vt:lpstr>
      <vt:lpstr>Physical Examination</vt:lpstr>
      <vt:lpstr>Physical Examination</vt:lpstr>
      <vt:lpstr>Physical Examination</vt:lpstr>
      <vt:lpstr>Cranial Nerve Hints</vt:lpstr>
      <vt:lpstr>Airway Management</vt:lpstr>
      <vt:lpstr>Airway Management </vt:lpstr>
      <vt:lpstr>PowerPoint Presentation</vt:lpstr>
      <vt:lpstr>Management</vt:lpstr>
      <vt:lpstr>Management </vt:lpstr>
      <vt:lpstr>PowerPoint Presentation</vt:lpstr>
      <vt:lpstr>Management </vt:lpstr>
      <vt:lpstr>Management </vt:lpstr>
      <vt:lpstr>Direct Eye Trauma</vt:lpstr>
      <vt:lpstr>Blast Injury: Thermal Injury</vt:lpstr>
      <vt:lpstr>Thermal Injury</vt:lpstr>
      <vt:lpstr>Corneal Abrasion  </vt:lpstr>
      <vt:lpstr>Chemical Burns</vt:lpstr>
      <vt:lpstr>Traumatic Hyphema</vt:lpstr>
      <vt:lpstr>Traumatic Hyphema </vt:lpstr>
      <vt:lpstr>Lid Lacerations</vt:lpstr>
      <vt:lpstr>Lid Laceration</vt:lpstr>
      <vt:lpstr>Open Globe</vt:lpstr>
      <vt:lpstr>Open Globe</vt:lpstr>
      <vt:lpstr>Complications Sympathetic Ophthalmia</vt:lpstr>
      <vt:lpstr>Psychosocial Support</vt:lpstr>
      <vt:lpstr>Patient and Family Education</vt:lpstr>
      <vt:lpstr>Summary</vt:lpstr>
    </vt:vector>
  </TitlesOfParts>
  <Company>Health First,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Evolution of the Trauma Cycle</dc:title>
  <dc:creator>lloyd parker</dc:creator>
  <cp:lastModifiedBy>Sarah Clements</cp:lastModifiedBy>
  <cp:revision>80</cp:revision>
  <cp:lastPrinted>2013-01-11T22:14:38Z</cp:lastPrinted>
  <dcterms:created xsi:type="dcterms:W3CDTF">2002-11-14T21:46:50Z</dcterms:created>
  <dcterms:modified xsi:type="dcterms:W3CDTF">2013-01-11T22:44:28Z</dcterms:modified>
</cp:coreProperties>
</file>