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43"/>
  </p:notesMasterIdLst>
  <p:handoutMasterIdLst>
    <p:handoutMasterId r:id="rId44"/>
  </p:handoutMasterIdLst>
  <p:sldIdLst>
    <p:sldId id="319" r:id="rId2"/>
    <p:sldId id="256" r:id="rId3"/>
    <p:sldId id="262" r:id="rId4"/>
    <p:sldId id="290" r:id="rId5"/>
    <p:sldId id="316" r:id="rId6"/>
    <p:sldId id="306" r:id="rId7"/>
    <p:sldId id="287" r:id="rId8"/>
    <p:sldId id="261" r:id="rId9"/>
    <p:sldId id="263" r:id="rId10"/>
    <p:sldId id="284" r:id="rId11"/>
    <p:sldId id="264" r:id="rId12"/>
    <p:sldId id="265" r:id="rId13"/>
    <p:sldId id="276" r:id="rId14"/>
    <p:sldId id="277" r:id="rId15"/>
    <p:sldId id="278" r:id="rId16"/>
    <p:sldId id="259" r:id="rId17"/>
    <p:sldId id="258" r:id="rId18"/>
    <p:sldId id="267" r:id="rId19"/>
    <p:sldId id="266" r:id="rId20"/>
    <p:sldId id="297" r:id="rId21"/>
    <p:sldId id="270" r:id="rId22"/>
    <p:sldId id="296" r:id="rId23"/>
    <p:sldId id="298" r:id="rId24"/>
    <p:sldId id="318" r:id="rId25"/>
    <p:sldId id="299" r:id="rId26"/>
    <p:sldId id="268" r:id="rId27"/>
    <p:sldId id="282" r:id="rId28"/>
    <p:sldId id="279" r:id="rId29"/>
    <p:sldId id="295" r:id="rId30"/>
    <p:sldId id="308" r:id="rId31"/>
    <p:sldId id="283" r:id="rId32"/>
    <p:sldId id="307" r:id="rId33"/>
    <p:sldId id="300" r:id="rId34"/>
    <p:sldId id="309" r:id="rId35"/>
    <p:sldId id="311" r:id="rId36"/>
    <p:sldId id="310" r:id="rId37"/>
    <p:sldId id="317" r:id="rId38"/>
    <p:sldId id="271" r:id="rId39"/>
    <p:sldId id="272" r:id="rId40"/>
    <p:sldId id="273" r:id="rId41"/>
    <p:sldId id="275" r:id="rId42"/>
  </p:sldIdLst>
  <p:sldSz cx="9144000" cy="6858000" type="screen4x3"/>
  <p:notesSz cx="7315200" cy="96012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dy" initials="J" lastIdx="2" clrIdx="0"/>
  <p:cmAuthor id="1" name="Deborah Harkins" initials="D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39" autoAdjust="0"/>
    <p:restoredTop sz="80338" autoAdjust="0"/>
  </p:normalViewPr>
  <p:slideViewPr>
    <p:cSldViewPr>
      <p:cViewPr>
        <p:scale>
          <a:sx n="80" d="100"/>
          <a:sy n="80" d="100"/>
        </p:scale>
        <p:origin x="-552" y="-180"/>
      </p:cViewPr>
      <p:guideLst>
        <p:guide orient="horz" pos="528"/>
        <p:guide pos="2880"/>
      </p:guideLst>
    </p:cSldViewPr>
  </p:slideViewPr>
  <p:notesTextViewPr>
    <p:cViewPr>
      <p:scale>
        <a:sx n="100" d="100"/>
        <a:sy n="100" d="100"/>
      </p:scale>
      <p:origin x="0" y="0"/>
    </p:cViewPr>
  </p:notesTextViewPr>
  <p:sorterViewPr>
    <p:cViewPr>
      <p:scale>
        <a:sx n="100" d="100"/>
        <a:sy n="100" d="100"/>
      </p:scale>
      <p:origin x="0" y="3966"/>
    </p:cViewPr>
  </p:sorterViewPr>
  <p:notesViewPr>
    <p:cSldViewPr>
      <p:cViewPr>
        <p:scale>
          <a:sx n="70" d="100"/>
          <a:sy n="70" d="100"/>
        </p:scale>
        <p:origin x="-2088" y="-30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BA7668-55FC-454D-9865-33118288BF55}"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CEA216BB-9501-454A-A9F0-D7CAE10181FF}">
      <dgm:prSet/>
      <dgm:spPr/>
      <dgm:t>
        <a:bodyPr/>
        <a:lstStyle/>
        <a:p>
          <a:pPr rtl="0"/>
          <a:r>
            <a:rPr lang="en-US" dirty="0" smtClean="0"/>
            <a:t>Thermal</a:t>
          </a:r>
          <a:endParaRPr lang="en-US" dirty="0"/>
        </a:p>
      </dgm:t>
    </dgm:pt>
    <dgm:pt modelId="{05F60E20-8496-479A-A3E6-779003469448}" type="parTrans" cxnId="{3E2C8F49-CBE9-41C5-A1B4-684311378450}">
      <dgm:prSet/>
      <dgm:spPr/>
      <dgm:t>
        <a:bodyPr/>
        <a:lstStyle/>
        <a:p>
          <a:endParaRPr lang="en-US"/>
        </a:p>
      </dgm:t>
    </dgm:pt>
    <dgm:pt modelId="{8AEB0E9B-FC7A-4954-B3CA-4A15B3913EBD}" type="sibTrans" cxnId="{3E2C8F49-CBE9-41C5-A1B4-684311378450}">
      <dgm:prSet/>
      <dgm:spPr/>
      <dgm:t>
        <a:bodyPr/>
        <a:lstStyle/>
        <a:p>
          <a:endParaRPr lang="en-US"/>
        </a:p>
      </dgm:t>
    </dgm:pt>
    <dgm:pt modelId="{439508F0-77DC-413E-813D-39C7ED450799}">
      <dgm:prSet/>
      <dgm:spPr/>
      <dgm:t>
        <a:bodyPr/>
        <a:lstStyle/>
        <a:p>
          <a:pPr rtl="0"/>
          <a:r>
            <a:rPr lang="en-US" dirty="0" smtClean="0"/>
            <a:t>Frostbite</a:t>
          </a:r>
          <a:endParaRPr lang="en-US" dirty="0"/>
        </a:p>
      </dgm:t>
    </dgm:pt>
    <dgm:pt modelId="{5F056308-DC5D-420D-920C-2122BCD97588}" type="parTrans" cxnId="{FB61E889-296C-432C-9657-29B7223248E7}">
      <dgm:prSet/>
      <dgm:spPr/>
      <dgm:t>
        <a:bodyPr/>
        <a:lstStyle/>
        <a:p>
          <a:endParaRPr lang="en-US"/>
        </a:p>
      </dgm:t>
    </dgm:pt>
    <dgm:pt modelId="{F96DF97D-A738-427E-B513-EB2181B5625D}" type="sibTrans" cxnId="{FB61E889-296C-432C-9657-29B7223248E7}">
      <dgm:prSet/>
      <dgm:spPr/>
      <dgm:t>
        <a:bodyPr/>
        <a:lstStyle/>
        <a:p>
          <a:endParaRPr lang="en-US"/>
        </a:p>
      </dgm:t>
    </dgm:pt>
    <dgm:pt modelId="{2A375CF5-E430-4ADE-A363-55844DD29E70}">
      <dgm:prSet/>
      <dgm:spPr>
        <a:solidFill>
          <a:schemeClr val="bg2"/>
        </a:solidFill>
      </dgm:spPr>
      <dgm:t>
        <a:bodyPr/>
        <a:lstStyle/>
        <a:p>
          <a:pPr rtl="0"/>
          <a:r>
            <a:rPr lang="en-US" dirty="0" smtClean="0"/>
            <a:t>Inhalation </a:t>
          </a:r>
          <a:endParaRPr lang="en-US" dirty="0"/>
        </a:p>
      </dgm:t>
    </dgm:pt>
    <dgm:pt modelId="{9CBE5865-9935-4120-B87D-C494F5671B1D}" type="parTrans" cxnId="{6517E8B2-A1A7-4F57-8DAD-78916C4605AC}">
      <dgm:prSet/>
      <dgm:spPr/>
      <dgm:t>
        <a:bodyPr/>
        <a:lstStyle/>
        <a:p>
          <a:endParaRPr lang="en-US"/>
        </a:p>
      </dgm:t>
    </dgm:pt>
    <dgm:pt modelId="{3EF2C4F1-2677-434D-88C6-64A6E68CE458}" type="sibTrans" cxnId="{6517E8B2-A1A7-4F57-8DAD-78916C4605AC}">
      <dgm:prSet/>
      <dgm:spPr/>
      <dgm:t>
        <a:bodyPr/>
        <a:lstStyle/>
        <a:p>
          <a:endParaRPr lang="en-US"/>
        </a:p>
      </dgm:t>
    </dgm:pt>
    <dgm:pt modelId="{9C1009C3-BD54-4502-AA8A-7E6B8F538881}">
      <dgm:prSet/>
      <dgm:spPr/>
      <dgm:t>
        <a:bodyPr/>
        <a:lstStyle/>
        <a:p>
          <a:pPr rtl="0"/>
          <a:endParaRPr lang="en-US" dirty="0"/>
        </a:p>
      </dgm:t>
    </dgm:pt>
    <dgm:pt modelId="{29B766E7-498D-4B74-9F32-CB5144536B84}" type="sibTrans" cxnId="{6E013E1A-8457-487B-9078-121578447E49}">
      <dgm:prSet/>
      <dgm:spPr/>
      <dgm:t>
        <a:bodyPr/>
        <a:lstStyle/>
        <a:p>
          <a:endParaRPr lang="en-US"/>
        </a:p>
      </dgm:t>
    </dgm:pt>
    <dgm:pt modelId="{A5100882-0EFE-464D-BE19-8992FB39105C}" type="parTrans" cxnId="{6E013E1A-8457-487B-9078-121578447E49}">
      <dgm:prSet/>
      <dgm:spPr/>
      <dgm:t>
        <a:bodyPr/>
        <a:lstStyle/>
        <a:p>
          <a:endParaRPr lang="en-US"/>
        </a:p>
      </dgm:t>
    </dgm:pt>
    <dgm:pt modelId="{BC5812DC-A473-4B57-874D-67AC6F4FD7A0}" type="pres">
      <dgm:prSet presAssocID="{F4BA7668-55FC-454D-9865-33118288BF55}" presName="linear" presStyleCnt="0">
        <dgm:presLayoutVars>
          <dgm:dir/>
          <dgm:animLvl val="lvl"/>
          <dgm:resizeHandles val="exact"/>
        </dgm:presLayoutVars>
      </dgm:prSet>
      <dgm:spPr/>
      <dgm:t>
        <a:bodyPr/>
        <a:lstStyle/>
        <a:p>
          <a:endParaRPr lang="en-US"/>
        </a:p>
      </dgm:t>
    </dgm:pt>
    <dgm:pt modelId="{E90522E1-4182-465E-9A3A-F61B5D58663E}" type="pres">
      <dgm:prSet presAssocID="{CEA216BB-9501-454A-A9F0-D7CAE10181FF}" presName="parentLin" presStyleCnt="0"/>
      <dgm:spPr/>
    </dgm:pt>
    <dgm:pt modelId="{081AD6A8-87D8-4843-9B33-D42DB569C61A}" type="pres">
      <dgm:prSet presAssocID="{CEA216BB-9501-454A-A9F0-D7CAE10181FF}" presName="parentLeftMargin" presStyleLbl="node1" presStyleIdx="0" presStyleCnt="4"/>
      <dgm:spPr/>
      <dgm:t>
        <a:bodyPr/>
        <a:lstStyle/>
        <a:p>
          <a:endParaRPr lang="en-US"/>
        </a:p>
      </dgm:t>
    </dgm:pt>
    <dgm:pt modelId="{0D06C04E-02FC-4B6B-8C34-3B485C389E2D}" type="pres">
      <dgm:prSet presAssocID="{CEA216BB-9501-454A-A9F0-D7CAE10181FF}" presName="parentText" presStyleLbl="node1" presStyleIdx="0" presStyleCnt="4">
        <dgm:presLayoutVars>
          <dgm:chMax val="0"/>
          <dgm:bulletEnabled val="1"/>
        </dgm:presLayoutVars>
      </dgm:prSet>
      <dgm:spPr/>
      <dgm:t>
        <a:bodyPr/>
        <a:lstStyle/>
        <a:p>
          <a:endParaRPr lang="en-US"/>
        </a:p>
      </dgm:t>
    </dgm:pt>
    <dgm:pt modelId="{C0778D3A-6BBD-4AF9-948E-475646113806}" type="pres">
      <dgm:prSet presAssocID="{CEA216BB-9501-454A-A9F0-D7CAE10181FF}" presName="negativeSpace" presStyleCnt="0"/>
      <dgm:spPr/>
    </dgm:pt>
    <dgm:pt modelId="{E3B2401B-7896-4222-A3A9-33A6F51040A9}" type="pres">
      <dgm:prSet presAssocID="{CEA216BB-9501-454A-A9F0-D7CAE10181FF}" presName="childText" presStyleLbl="conFgAcc1" presStyleIdx="0" presStyleCnt="4">
        <dgm:presLayoutVars>
          <dgm:bulletEnabled val="1"/>
        </dgm:presLayoutVars>
      </dgm:prSet>
      <dgm:spPr/>
    </dgm:pt>
    <dgm:pt modelId="{14519AFE-0260-43CF-B328-B718DA10D12B}" type="pres">
      <dgm:prSet presAssocID="{8AEB0E9B-FC7A-4954-B3CA-4A15B3913EBD}" presName="spaceBetweenRectangles" presStyleCnt="0"/>
      <dgm:spPr/>
    </dgm:pt>
    <dgm:pt modelId="{23336985-57C9-4FE6-BB42-C0DD25952584}" type="pres">
      <dgm:prSet presAssocID="{439508F0-77DC-413E-813D-39C7ED450799}" presName="parentLin" presStyleCnt="0"/>
      <dgm:spPr/>
    </dgm:pt>
    <dgm:pt modelId="{5E5F2F9A-15CE-4733-9B67-3CB2518D1D7E}" type="pres">
      <dgm:prSet presAssocID="{439508F0-77DC-413E-813D-39C7ED450799}" presName="parentLeftMargin" presStyleLbl="node1" presStyleIdx="0" presStyleCnt="4"/>
      <dgm:spPr/>
      <dgm:t>
        <a:bodyPr/>
        <a:lstStyle/>
        <a:p>
          <a:endParaRPr lang="en-US"/>
        </a:p>
      </dgm:t>
    </dgm:pt>
    <dgm:pt modelId="{2530D423-4202-4632-A639-CB895AAC0F67}" type="pres">
      <dgm:prSet presAssocID="{439508F0-77DC-413E-813D-39C7ED450799}" presName="parentText" presStyleLbl="node1" presStyleIdx="1" presStyleCnt="4">
        <dgm:presLayoutVars>
          <dgm:chMax val="0"/>
          <dgm:bulletEnabled val="1"/>
        </dgm:presLayoutVars>
      </dgm:prSet>
      <dgm:spPr/>
      <dgm:t>
        <a:bodyPr/>
        <a:lstStyle/>
        <a:p>
          <a:endParaRPr lang="en-US"/>
        </a:p>
      </dgm:t>
    </dgm:pt>
    <dgm:pt modelId="{891ECD49-7998-44F5-BF07-6E7B56BD3C51}" type="pres">
      <dgm:prSet presAssocID="{439508F0-77DC-413E-813D-39C7ED450799}" presName="negativeSpace" presStyleCnt="0"/>
      <dgm:spPr/>
    </dgm:pt>
    <dgm:pt modelId="{B47F713E-9971-4DF1-81E0-78706BAE8691}" type="pres">
      <dgm:prSet presAssocID="{439508F0-77DC-413E-813D-39C7ED450799}" presName="childText" presStyleLbl="conFgAcc1" presStyleIdx="1" presStyleCnt="4">
        <dgm:presLayoutVars>
          <dgm:bulletEnabled val="1"/>
        </dgm:presLayoutVars>
      </dgm:prSet>
      <dgm:spPr/>
    </dgm:pt>
    <dgm:pt modelId="{CE189696-540E-4779-8635-1A6C449BD8BB}" type="pres">
      <dgm:prSet presAssocID="{F96DF97D-A738-427E-B513-EB2181B5625D}" presName="spaceBetweenRectangles" presStyleCnt="0"/>
      <dgm:spPr/>
    </dgm:pt>
    <dgm:pt modelId="{B5A14C9A-08EF-4F3F-874B-E273730ED619}" type="pres">
      <dgm:prSet presAssocID="{2A375CF5-E430-4ADE-A363-55844DD29E70}" presName="parentLin" presStyleCnt="0"/>
      <dgm:spPr/>
    </dgm:pt>
    <dgm:pt modelId="{DBF144D8-2100-470D-A328-63A08057FA30}" type="pres">
      <dgm:prSet presAssocID="{2A375CF5-E430-4ADE-A363-55844DD29E70}" presName="parentLeftMargin" presStyleLbl="node1" presStyleIdx="1" presStyleCnt="4"/>
      <dgm:spPr/>
      <dgm:t>
        <a:bodyPr/>
        <a:lstStyle/>
        <a:p>
          <a:endParaRPr lang="en-US"/>
        </a:p>
      </dgm:t>
    </dgm:pt>
    <dgm:pt modelId="{4D2EF026-B2D9-4355-82B2-AF5FF7B85423}" type="pres">
      <dgm:prSet presAssocID="{2A375CF5-E430-4ADE-A363-55844DD29E70}" presName="parentText" presStyleLbl="node1" presStyleIdx="2" presStyleCnt="4">
        <dgm:presLayoutVars>
          <dgm:chMax val="0"/>
          <dgm:bulletEnabled val="1"/>
        </dgm:presLayoutVars>
      </dgm:prSet>
      <dgm:spPr/>
      <dgm:t>
        <a:bodyPr/>
        <a:lstStyle/>
        <a:p>
          <a:endParaRPr lang="en-US"/>
        </a:p>
      </dgm:t>
    </dgm:pt>
    <dgm:pt modelId="{5DB983FF-DFEC-40B4-BAE3-5F881FA664A9}" type="pres">
      <dgm:prSet presAssocID="{2A375CF5-E430-4ADE-A363-55844DD29E70}" presName="negativeSpace" presStyleCnt="0"/>
      <dgm:spPr/>
    </dgm:pt>
    <dgm:pt modelId="{E6B8C2A0-7580-4585-AA9C-BB72F22217BE}" type="pres">
      <dgm:prSet presAssocID="{2A375CF5-E430-4ADE-A363-55844DD29E70}" presName="childText" presStyleLbl="conFgAcc1" presStyleIdx="2" presStyleCnt="4">
        <dgm:presLayoutVars>
          <dgm:bulletEnabled val="1"/>
        </dgm:presLayoutVars>
      </dgm:prSet>
      <dgm:spPr/>
    </dgm:pt>
    <dgm:pt modelId="{3013AD49-02B2-4D16-930F-80893494814E}" type="pres">
      <dgm:prSet presAssocID="{3EF2C4F1-2677-434D-88C6-64A6E68CE458}" presName="spaceBetweenRectangles" presStyleCnt="0"/>
      <dgm:spPr/>
    </dgm:pt>
    <dgm:pt modelId="{3D864F85-0E88-4453-9A26-A4CB3A7D7A08}" type="pres">
      <dgm:prSet presAssocID="{9C1009C3-BD54-4502-AA8A-7E6B8F538881}" presName="parentLin" presStyleCnt="0"/>
      <dgm:spPr/>
    </dgm:pt>
    <dgm:pt modelId="{0EA3E49A-3D52-4828-A0B8-9E308B7BC429}" type="pres">
      <dgm:prSet presAssocID="{9C1009C3-BD54-4502-AA8A-7E6B8F538881}" presName="parentLeftMargin" presStyleLbl="node1" presStyleIdx="2" presStyleCnt="4"/>
      <dgm:spPr/>
      <dgm:t>
        <a:bodyPr/>
        <a:lstStyle/>
        <a:p>
          <a:endParaRPr lang="en-US"/>
        </a:p>
      </dgm:t>
    </dgm:pt>
    <dgm:pt modelId="{24BB1AD9-DCE6-4B9F-83C6-83FCF3539691}" type="pres">
      <dgm:prSet presAssocID="{9C1009C3-BD54-4502-AA8A-7E6B8F538881}" presName="parentText" presStyleLbl="node1" presStyleIdx="3" presStyleCnt="4">
        <dgm:presLayoutVars>
          <dgm:chMax val="0"/>
          <dgm:bulletEnabled val="1"/>
        </dgm:presLayoutVars>
      </dgm:prSet>
      <dgm:spPr/>
      <dgm:t>
        <a:bodyPr/>
        <a:lstStyle/>
        <a:p>
          <a:endParaRPr lang="en-US"/>
        </a:p>
      </dgm:t>
    </dgm:pt>
    <dgm:pt modelId="{B4C40618-4F53-41D6-A751-7CE92175C599}" type="pres">
      <dgm:prSet presAssocID="{9C1009C3-BD54-4502-AA8A-7E6B8F538881}" presName="negativeSpace" presStyleCnt="0"/>
      <dgm:spPr/>
    </dgm:pt>
    <dgm:pt modelId="{DADFDE6C-696D-4EFD-A2B3-D57AE8D4EACE}" type="pres">
      <dgm:prSet presAssocID="{9C1009C3-BD54-4502-AA8A-7E6B8F538881}" presName="childText" presStyleLbl="conFgAcc1" presStyleIdx="3" presStyleCnt="4">
        <dgm:presLayoutVars>
          <dgm:bulletEnabled val="1"/>
        </dgm:presLayoutVars>
      </dgm:prSet>
      <dgm:spPr/>
    </dgm:pt>
  </dgm:ptLst>
  <dgm:cxnLst>
    <dgm:cxn modelId="{FB61E889-296C-432C-9657-29B7223248E7}" srcId="{F4BA7668-55FC-454D-9865-33118288BF55}" destId="{439508F0-77DC-413E-813D-39C7ED450799}" srcOrd="1" destOrd="0" parTransId="{5F056308-DC5D-420D-920C-2122BCD97588}" sibTransId="{F96DF97D-A738-427E-B513-EB2181B5625D}"/>
    <dgm:cxn modelId="{5BDFD644-AE6F-4160-AAD4-E54E12DBAA80}" type="presOf" srcId="{9C1009C3-BD54-4502-AA8A-7E6B8F538881}" destId="{24BB1AD9-DCE6-4B9F-83C6-83FCF3539691}" srcOrd="1" destOrd="0" presId="urn:microsoft.com/office/officeart/2005/8/layout/list1"/>
    <dgm:cxn modelId="{7302CBB1-46A0-4EE6-8148-8CC76523699D}" type="presOf" srcId="{439508F0-77DC-413E-813D-39C7ED450799}" destId="{5E5F2F9A-15CE-4733-9B67-3CB2518D1D7E}" srcOrd="0" destOrd="0" presId="urn:microsoft.com/office/officeart/2005/8/layout/list1"/>
    <dgm:cxn modelId="{F34CAC59-B4DE-4699-A1BC-B728C8DA8A4F}" type="presOf" srcId="{CEA216BB-9501-454A-A9F0-D7CAE10181FF}" destId="{0D06C04E-02FC-4B6B-8C34-3B485C389E2D}" srcOrd="1" destOrd="0" presId="urn:microsoft.com/office/officeart/2005/8/layout/list1"/>
    <dgm:cxn modelId="{CB790939-9AD3-40C5-B1FF-BF50AC0560BA}" type="presOf" srcId="{CEA216BB-9501-454A-A9F0-D7CAE10181FF}" destId="{081AD6A8-87D8-4843-9B33-D42DB569C61A}" srcOrd="0" destOrd="0" presId="urn:microsoft.com/office/officeart/2005/8/layout/list1"/>
    <dgm:cxn modelId="{18D5EFEE-2088-4DAA-9D5D-29CD86561366}" type="presOf" srcId="{2A375CF5-E430-4ADE-A363-55844DD29E70}" destId="{DBF144D8-2100-470D-A328-63A08057FA30}" srcOrd="0" destOrd="0" presId="urn:microsoft.com/office/officeart/2005/8/layout/list1"/>
    <dgm:cxn modelId="{6E013E1A-8457-487B-9078-121578447E49}" srcId="{F4BA7668-55FC-454D-9865-33118288BF55}" destId="{9C1009C3-BD54-4502-AA8A-7E6B8F538881}" srcOrd="3" destOrd="0" parTransId="{A5100882-0EFE-464D-BE19-8992FB39105C}" sibTransId="{29B766E7-498D-4B74-9F32-CB5144536B84}"/>
    <dgm:cxn modelId="{F0302764-ECA5-4111-A8CB-415A9C8CA47A}" type="presOf" srcId="{439508F0-77DC-413E-813D-39C7ED450799}" destId="{2530D423-4202-4632-A639-CB895AAC0F67}" srcOrd="1" destOrd="0" presId="urn:microsoft.com/office/officeart/2005/8/layout/list1"/>
    <dgm:cxn modelId="{3E2C8F49-CBE9-41C5-A1B4-684311378450}" srcId="{F4BA7668-55FC-454D-9865-33118288BF55}" destId="{CEA216BB-9501-454A-A9F0-D7CAE10181FF}" srcOrd="0" destOrd="0" parTransId="{05F60E20-8496-479A-A3E6-779003469448}" sibTransId="{8AEB0E9B-FC7A-4954-B3CA-4A15B3913EBD}"/>
    <dgm:cxn modelId="{777C6CB1-1F1A-4E6F-9378-9151E0A61815}" type="presOf" srcId="{2A375CF5-E430-4ADE-A363-55844DD29E70}" destId="{4D2EF026-B2D9-4355-82B2-AF5FF7B85423}" srcOrd="1" destOrd="0" presId="urn:microsoft.com/office/officeart/2005/8/layout/list1"/>
    <dgm:cxn modelId="{82F015C2-E08D-42AD-B3FF-49643AB7B8F8}" type="presOf" srcId="{F4BA7668-55FC-454D-9865-33118288BF55}" destId="{BC5812DC-A473-4B57-874D-67AC6F4FD7A0}" srcOrd="0" destOrd="0" presId="urn:microsoft.com/office/officeart/2005/8/layout/list1"/>
    <dgm:cxn modelId="{D94F2AD2-4503-41DC-BBC3-13F2372DD273}" type="presOf" srcId="{9C1009C3-BD54-4502-AA8A-7E6B8F538881}" destId="{0EA3E49A-3D52-4828-A0B8-9E308B7BC429}" srcOrd="0" destOrd="0" presId="urn:microsoft.com/office/officeart/2005/8/layout/list1"/>
    <dgm:cxn modelId="{6517E8B2-A1A7-4F57-8DAD-78916C4605AC}" srcId="{F4BA7668-55FC-454D-9865-33118288BF55}" destId="{2A375CF5-E430-4ADE-A363-55844DD29E70}" srcOrd="2" destOrd="0" parTransId="{9CBE5865-9935-4120-B87D-C494F5671B1D}" sibTransId="{3EF2C4F1-2677-434D-88C6-64A6E68CE458}"/>
    <dgm:cxn modelId="{B3394821-7F2F-4DC0-A317-8C51CD84B7AF}" type="presParOf" srcId="{BC5812DC-A473-4B57-874D-67AC6F4FD7A0}" destId="{E90522E1-4182-465E-9A3A-F61B5D58663E}" srcOrd="0" destOrd="0" presId="urn:microsoft.com/office/officeart/2005/8/layout/list1"/>
    <dgm:cxn modelId="{0E0EA563-0777-4736-8C10-ACAFB0CA1154}" type="presParOf" srcId="{E90522E1-4182-465E-9A3A-F61B5D58663E}" destId="{081AD6A8-87D8-4843-9B33-D42DB569C61A}" srcOrd="0" destOrd="0" presId="urn:microsoft.com/office/officeart/2005/8/layout/list1"/>
    <dgm:cxn modelId="{1D9487FD-483F-4609-895D-BA0D95BCC13E}" type="presParOf" srcId="{E90522E1-4182-465E-9A3A-F61B5D58663E}" destId="{0D06C04E-02FC-4B6B-8C34-3B485C389E2D}" srcOrd="1" destOrd="0" presId="urn:microsoft.com/office/officeart/2005/8/layout/list1"/>
    <dgm:cxn modelId="{8250865F-86FD-4DE5-ABCD-1D14CCE9C2A1}" type="presParOf" srcId="{BC5812DC-A473-4B57-874D-67AC6F4FD7A0}" destId="{C0778D3A-6BBD-4AF9-948E-475646113806}" srcOrd="1" destOrd="0" presId="urn:microsoft.com/office/officeart/2005/8/layout/list1"/>
    <dgm:cxn modelId="{6863B9B6-5507-4226-9F45-042BBCAFBC6B}" type="presParOf" srcId="{BC5812DC-A473-4B57-874D-67AC6F4FD7A0}" destId="{E3B2401B-7896-4222-A3A9-33A6F51040A9}" srcOrd="2" destOrd="0" presId="urn:microsoft.com/office/officeart/2005/8/layout/list1"/>
    <dgm:cxn modelId="{72E2113E-014E-4455-99D9-11B23D6D0381}" type="presParOf" srcId="{BC5812DC-A473-4B57-874D-67AC6F4FD7A0}" destId="{14519AFE-0260-43CF-B328-B718DA10D12B}" srcOrd="3" destOrd="0" presId="urn:microsoft.com/office/officeart/2005/8/layout/list1"/>
    <dgm:cxn modelId="{701835FA-0D6C-43B8-9A02-1AAA6544F567}" type="presParOf" srcId="{BC5812DC-A473-4B57-874D-67AC6F4FD7A0}" destId="{23336985-57C9-4FE6-BB42-C0DD25952584}" srcOrd="4" destOrd="0" presId="urn:microsoft.com/office/officeart/2005/8/layout/list1"/>
    <dgm:cxn modelId="{69351B75-75C2-440F-9F0E-8E796D714291}" type="presParOf" srcId="{23336985-57C9-4FE6-BB42-C0DD25952584}" destId="{5E5F2F9A-15CE-4733-9B67-3CB2518D1D7E}" srcOrd="0" destOrd="0" presId="urn:microsoft.com/office/officeart/2005/8/layout/list1"/>
    <dgm:cxn modelId="{A265B186-E08F-427E-922B-7B080888E593}" type="presParOf" srcId="{23336985-57C9-4FE6-BB42-C0DD25952584}" destId="{2530D423-4202-4632-A639-CB895AAC0F67}" srcOrd="1" destOrd="0" presId="urn:microsoft.com/office/officeart/2005/8/layout/list1"/>
    <dgm:cxn modelId="{0757833E-D450-4F93-83CE-315AC9D7D22A}" type="presParOf" srcId="{BC5812DC-A473-4B57-874D-67AC6F4FD7A0}" destId="{891ECD49-7998-44F5-BF07-6E7B56BD3C51}" srcOrd="5" destOrd="0" presId="urn:microsoft.com/office/officeart/2005/8/layout/list1"/>
    <dgm:cxn modelId="{9FD7D0E6-9BDB-4807-80AF-A2016D8E2561}" type="presParOf" srcId="{BC5812DC-A473-4B57-874D-67AC6F4FD7A0}" destId="{B47F713E-9971-4DF1-81E0-78706BAE8691}" srcOrd="6" destOrd="0" presId="urn:microsoft.com/office/officeart/2005/8/layout/list1"/>
    <dgm:cxn modelId="{22039970-EFFB-4767-ACB6-F6097F1A19DD}" type="presParOf" srcId="{BC5812DC-A473-4B57-874D-67AC6F4FD7A0}" destId="{CE189696-540E-4779-8635-1A6C449BD8BB}" srcOrd="7" destOrd="0" presId="urn:microsoft.com/office/officeart/2005/8/layout/list1"/>
    <dgm:cxn modelId="{E559DA55-71B3-4EDC-A163-FC7E5EA5836C}" type="presParOf" srcId="{BC5812DC-A473-4B57-874D-67AC6F4FD7A0}" destId="{B5A14C9A-08EF-4F3F-874B-E273730ED619}" srcOrd="8" destOrd="0" presId="urn:microsoft.com/office/officeart/2005/8/layout/list1"/>
    <dgm:cxn modelId="{3BFC3888-15D1-4717-BFFA-79E0740B5599}" type="presParOf" srcId="{B5A14C9A-08EF-4F3F-874B-E273730ED619}" destId="{DBF144D8-2100-470D-A328-63A08057FA30}" srcOrd="0" destOrd="0" presId="urn:microsoft.com/office/officeart/2005/8/layout/list1"/>
    <dgm:cxn modelId="{1AA66A00-B3FA-444B-B3B5-359E6ED7A4AE}" type="presParOf" srcId="{B5A14C9A-08EF-4F3F-874B-E273730ED619}" destId="{4D2EF026-B2D9-4355-82B2-AF5FF7B85423}" srcOrd="1" destOrd="0" presId="urn:microsoft.com/office/officeart/2005/8/layout/list1"/>
    <dgm:cxn modelId="{609D3BCD-F72C-414A-B5A0-DE817D8B31A2}" type="presParOf" srcId="{BC5812DC-A473-4B57-874D-67AC6F4FD7A0}" destId="{5DB983FF-DFEC-40B4-BAE3-5F881FA664A9}" srcOrd="9" destOrd="0" presId="urn:microsoft.com/office/officeart/2005/8/layout/list1"/>
    <dgm:cxn modelId="{47D708A8-5A98-44A7-B7B4-75A37B20B6ED}" type="presParOf" srcId="{BC5812DC-A473-4B57-874D-67AC6F4FD7A0}" destId="{E6B8C2A0-7580-4585-AA9C-BB72F22217BE}" srcOrd="10" destOrd="0" presId="urn:microsoft.com/office/officeart/2005/8/layout/list1"/>
    <dgm:cxn modelId="{1DBBAC2F-F67E-4D0C-9280-445E77A5C98E}" type="presParOf" srcId="{BC5812DC-A473-4B57-874D-67AC6F4FD7A0}" destId="{3013AD49-02B2-4D16-930F-80893494814E}" srcOrd="11" destOrd="0" presId="urn:microsoft.com/office/officeart/2005/8/layout/list1"/>
    <dgm:cxn modelId="{52533B1E-D59B-48B1-B608-0758ED14F3C7}" type="presParOf" srcId="{BC5812DC-A473-4B57-874D-67AC6F4FD7A0}" destId="{3D864F85-0E88-4453-9A26-A4CB3A7D7A08}" srcOrd="12" destOrd="0" presId="urn:microsoft.com/office/officeart/2005/8/layout/list1"/>
    <dgm:cxn modelId="{EB36F6CF-8E0C-47C2-B530-8E529B39D4A9}" type="presParOf" srcId="{3D864F85-0E88-4453-9A26-A4CB3A7D7A08}" destId="{0EA3E49A-3D52-4828-A0B8-9E308B7BC429}" srcOrd="0" destOrd="0" presId="urn:microsoft.com/office/officeart/2005/8/layout/list1"/>
    <dgm:cxn modelId="{663C445D-E068-46A5-88D0-45C5EB5B4615}" type="presParOf" srcId="{3D864F85-0E88-4453-9A26-A4CB3A7D7A08}" destId="{24BB1AD9-DCE6-4B9F-83C6-83FCF3539691}" srcOrd="1" destOrd="0" presId="urn:microsoft.com/office/officeart/2005/8/layout/list1"/>
    <dgm:cxn modelId="{775C2784-6F12-4D2E-ADA6-219D325A3A08}" type="presParOf" srcId="{BC5812DC-A473-4B57-874D-67AC6F4FD7A0}" destId="{B4C40618-4F53-41D6-A751-7CE92175C599}" srcOrd="13" destOrd="0" presId="urn:microsoft.com/office/officeart/2005/8/layout/list1"/>
    <dgm:cxn modelId="{04A9EC2A-B7C7-482A-8DB9-9DDB741663FA}" type="presParOf" srcId="{BC5812DC-A473-4B57-874D-67AC6F4FD7A0}" destId="{DADFDE6C-696D-4EFD-A2B3-D57AE8D4EAC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4EE741-A0A6-41AF-BF64-4673A0DF9CF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A98871F-4C78-4E57-A04A-3C848DFAA544}">
      <dgm:prSet/>
      <dgm:spPr>
        <a:solidFill>
          <a:srgbClr val="92D050"/>
        </a:solidFill>
      </dgm:spPr>
      <dgm:t>
        <a:bodyPr/>
        <a:lstStyle/>
        <a:p>
          <a:pPr rtl="0"/>
          <a:r>
            <a:rPr lang="en-US" b="1" dirty="0" smtClean="0"/>
            <a:t>Alkali</a:t>
          </a:r>
          <a:endParaRPr lang="en-US" dirty="0"/>
        </a:p>
      </dgm:t>
    </dgm:pt>
    <dgm:pt modelId="{AD17BA21-BAD5-43D0-B90E-A1CD1CC67A89}" type="parTrans" cxnId="{527CDA6C-259D-42B9-A56B-68B31EF61DCB}">
      <dgm:prSet/>
      <dgm:spPr/>
      <dgm:t>
        <a:bodyPr/>
        <a:lstStyle/>
        <a:p>
          <a:endParaRPr lang="en-US"/>
        </a:p>
      </dgm:t>
    </dgm:pt>
    <dgm:pt modelId="{18C146E3-1560-414E-926B-F366DA66AC94}" type="sibTrans" cxnId="{527CDA6C-259D-42B9-A56B-68B31EF61DCB}">
      <dgm:prSet/>
      <dgm:spPr/>
      <dgm:t>
        <a:bodyPr/>
        <a:lstStyle/>
        <a:p>
          <a:endParaRPr lang="en-US"/>
        </a:p>
      </dgm:t>
    </dgm:pt>
    <dgm:pt modelId="{FF9380C9-0A42-46E7-BD89-5AE1EDB9218D}">
      <dgm:prSet/>
      <dgm:spPr>
        <a:solidFill>
          <a:srgbClr val="00B0F0"/>
        </a:solidFill>
      </dgm:spPr>
      <dgm:t>
        <a:bodyPr/>
        <a:lstStyle/>
        <a:p>
          <a:pPr rtl="0"/>
          <a:r>
            <a:rPr lang="en-US" b="1" dirty="0" smtClean="0"/>
            <a:t>Acid</a:t>
          </a:r>
          <a:endParaRPr lang="en-US" b="1" dirty="0"/>
        </a:p>
      </dgm:t>
    </dgm:pt>
    <dgm:pt modelId="{C34FAE3A-A031-49E6-8662-A2A19955F4C5}" type="parTrans" cxnId="{C8B02411-D902-4096-B8E1-D9B5C51EDD4C}">
      <dgm:prSet/>
      <dgm:spPr/>
      <dgm:t>
        <a:bodyPr/>
        <a:lstStyle/>
        <a:p>
          <a:endParaRPr lang="en-US"/>
        </a:p>
      </dgm:t>
    </dgm:pt>
    <dgm:pt modelId="{95238D2B-C4D8-4FF9-A7A4-4D6866EDDCF9}" type="sibTrans" cxnId="{C8B02411-D902-4096-B8E1-D9B5C51EDD4C}">
      <dgm:prSet/>
      <dgm:spPr/>
      <dgm:t>
        <a:bodyPr/>
        <a:lstStyle/>
        <a:p>
          <a:endParaRPr lang="en-US"/>
        </a:p>
      </dgm:t>
    </dgm:pt>
    <dgm:pt modelId="{4E10C07B-4AD8-4F8B-9FC5-6F858537AE8B}">
      <dgm:prSet/>
      <dgm:spPr>
        <a:solidFill>
          <a:srgbClr val="7030A0"/>
        </a:solidFill>
      </dgm:spPr>
      <dgm:t>
        <a:bodyPr/>
        <a:lstStyle/>
        <a:p>
          <a:pPr rtl="0"/>
          <a:r>
            <a:rPr lang="en-US" b="1" dirty="0" smtClean="0"/>
            <a:t>Organic</a:t>
          </a:r>
          <a:endParaRPr lang="en-US" b="1" dirty="0"/>
        </a:p>
      </dgm:t>
    </dgm:pt>
    <dgm:pt modelId="{0A79E0CC-DCAD-458A-A409-9CCC07481B31}" type="parTrans" cxnId="{4BCFE3F3-0230-4568-8C20-5A8C8A33D724}">
      <dgm:prSet/>
      <dgm:spPr/>
      <dgm:t>
        <a:bodyPr/>
        <a:lstStyle/>
        <a:p>
          <a:endParaRPr lang="en-US"/>
        </a:p>
      </dgm:t>
    </dgm:pt>
    <dgm:pt modelId="{D7EA5766-5EFC-4787-B0E9-B7F1C556A729}" type="sibTrans" cxnId="{4BCFE3F3-0230-4568-8C20-5A8C8A33D724}">
      <dgm:prSet/>
      <dgm:spPr/>
      <dgm:t>
        <a:bodyPr/>
        <a:lstStyle/>
        <a:p>
          <a:endParaRPr lang="en-US"/>
        </a:p>
      </dgm:t>
    </dgm:pt>
    <dgm:pt modelId="{5BF65F92-5916-41E9-B7B3-D95D3A4EA127}" type="pres">
      <dgm:prSet presAssocID="{104EE741-A0A6-41AF-BF64-4673A0DF9CF7}" presName="linear" presStyleCnt="0">
        <dgm:presLayoutVars>
          <dgm:dir/>
          <dgm:animLvl val="lvl"/>
          <dgm:resizeHandles val="exact"/>
        </dgm:presLayoutVars>
      </dgm:prSet>
      <dgm:spPr/>
      <dgm:t>
        <a:bodyPr/>
        <a:lstStyle/>
        <a:p>
          <a:endParaRPr lang="en-US"/>
        </a:p>
      </dgm:t>
    </dgm:pt>
    <dgm:pt modelId="{8369AC50-FD39-440F-9A7E-C728A0351B84}" type="pres">
      <dgm:prSet presAssocID="{CA98871F-4C78-4E57-A04A-3C848DFAA544}" presName="parentLin" presStyleCnt="0"/>
      <dgm:spPr/>
    </dgm:pt>
    <dgm:pt modelId="{0735875F-3E80-40FF-BCCF-5C7D06779447}" type="pres">
      <dgm:prSet presAssocID="{CA98871F-4C78-4E57-A04A-3C848DFAA544}" presName="parentLeftMargin" presStyleLbl="node1" presStyleIdx="0" presStyleCnt="3"/>
      <dgm:spPr/>
      <dgm:t>
        <a:bodyPr/>
        <a:lstStyle/>
        <a:p>
          <a:endParaRPr lang="en-US"/>
        </a:p>
      </dgm:t>
    </dgm:pt>
    <dgm:pt modelId="{5474A8A4-71AB-4367-BA97-8845A2273999}" type="pres">
      <dgm:prSet presAssocID="{CA98871F-4C78-4E57-A04A-3C848DFAA544}" presName="parentText" presStyleLbl="node1" presStyleIdx="0" presStyleCnt="3">
        <dgm:presLayoutVars>
          <dgm:chMax val="0"/>
          <dgm:bulletEnabled val="1"/>
        </dgm:presLayoutVars>
      </dgm:prSet>
      <dgm:spPr/>
      <dgm:t>
        <a:bodyPr/>
        <a:lstStyle/>
        <a:p>
          <a:endParaRPr lang="en-US"/>
        </a:p>
      </dgm:t>
    </dgm:pt>
    <dgm:pt modelId="{8AD2F4AA-91E0-4C64-919C-AD084A6308DD}" type="pres">
      <dgm:prSet presAssocID="{CA98871F-4C78-4E57-A04A-3C848DFAA544}" presName="negativeSpace" presStyleCnt="0"/>
      <dgm:spPr/>
    </dgm:pt>
    <dgm:pt modelId="{74B75127-774B-4746-8297-9C95C9BD0374}" type="pres">
      <dgm:prSet presAssocID="{CA98871F-4C78-4E57-A04A-3C848DFAA544}" presName="childText" presStyleLbl="conFgAcc1" presStyleIdx="0" presStyleCnt="3">
        <dgm:presLayoutVars>
          <dgm:bulletEnabled val="1"/>
        </dgm:presLayoutVars>
      </dgm:prSet>
      <dgm:spPr/>
    </dgm:pt>
    <dgm:pt modelId="{FBC9F3AB-6BB4-4AAB-9B6A-C5274421EAA6}" type="pres">
      <dgm:prSet presAssocID="{18C146E3-1560-414E-926B-F366DA66AC94}" presName="spaceBetweenRectangles" presStyleCnt="0"/>
      <dgm:spPr/>
    </dgm:pt>
    <dgm:pt modelId="{8F7B76C6-2185-440B-A7BD-A6A5EAD56F8B}" type="pres">
      <dgm:prSet presAssocID="{FF9380C9-0A42-46E7-BD89-5AE1EDB9218D}" presName="parentLin" presStyleCnt="0"/>
      <dgm:spPr/>
    </dgm:pt>
    <dgm:pt modelId="{B16581DA-B116-4510-831B-EB114B6E6FDB}" type="pres">
      <dgm:prSet presAssocID="{FF9380C9-0A42-46E7-BD89-5AE1EDB9218D}" presName="parentLeftMargin" presStyleLbl="node1" presStyleIdx="0" presStyleCnt="3"/>
      <dgm:spPr/>
      <dgm:t>
        <a:bodyPr/>
        <a:lstStyle/>
        <a:p>
          <a:endParaRPr lang="en-US"/>
        </a:p>
      </dgm:t>
    </dgm:pt>
    <dgm:pt modelId="{A3FC2FB0-D5DA-43C8-A027-EF24ED87D281}" type="pres">
      <dgm:prSet presAssocID="{FF9380C9-0A42-46E7-BD89-5AE1EDB9218D}" presName="parentText" presStyleLbl="node1" presStyleIdx="1" presStyleCnt="3">
        <dgm:presLayoutVars>
          <dgm:chMax val="0"/>
          <dgm:bulletEnabled val="1"/>
        </dgm:presLayoutVars>
      </dgm:prSet>
      <dgm:spPr/>
      <dgm:t>
        <a:bodyPr/>
        <a:lstStyle/>
        <a:p>
          <a:endParaRPr lang="en-US"/>
        </a:p>
      </dgm:t>
    </dgm:pt>
    <dgm:pt modelId="{E95A098C-8F03-45A4-939B-2FEF32C5DBC7}" type="pres">
      <dgm:prSet presAssocID="{FF9380C9-0A42-46E7-BD89-5AE1EDB9218D}" presName="negativeSpace" presStyleCnt="0"/>
      <dgm:spPr/>
    </dgm:pt>
    <dgm:pt modelId="{64946D82-0AC8-42D5-A7FB-073B6E4ACE24}" type="pres">
      <dgm:prSet presAssocID="{FF9380C9-0A42-46E7-BD89-5AE1EDB9218D}" presName="childText" presStyleLbl="conFgAcc1" presStyleIdx="1" presStyleCnt="3">
        <dgm:presLayoutVars>
          <dgm:bulletEnabled val="1"/>
        </dgm:presLayoutVars>
      </dgm:prSet>
      <dgm:spPr/>
    </dgm:pt>
    <dgm:pt modelId="{12049207-50F5-4BC5-9F29-3E87ED563EAB}" type="pres">
      <dgm:prSet presAssocID="{95238D2B-C4D8-4FF9-A7A4-4D6866EDDCF9}" presName="spaceBetweenRectangles" presStyleCnt="0"/>
      <dgm:spPr/>
    </dgm:pt>
    <dgm:pt modelId="{B4A66917-3CA5-42E2-AF91-97430F70881A}" type="pres">
      <dgm:prSet presAssocID="{4E10C07B-4AD8-4F8B-9FC5-6F858537AE8B}" presName="parentLin" presStyleCnt="0"/>
      <dgm:spPr/>
    </dgm:pt>
    <dgm:pt modelId="{87F01BB8-5703-4A06-AE5F-7EB061591FCC}" type="pres">
      <dgm:prSet presAssocID="{4E10C07B-4AD8-4F8B-9FC5-6F858537AE8B}" presName="parentLeftMargin" presStyleLbl="node1" presStyleIdx="1" presStyleCnt="3"/>
      <dgm:spPr/>
      <dgm:t>
        <a:bodyPr/>
        <a:lstStyle/>
        <a:p>
          <a:endParaRPr lang="en-US"/>
        </a:p>
      </dgm:t>
    </dgm:pt>
    <dgm:pt modelId="{3B0D1B41-DD37-45CE-B890-277B499D0297}" type="pres">
      <dgm:prSet presAssocID="{4E10C07B-4AD8-4F8B-9FC5-6F858537AE8B}" presName="parentText" presStyleLbl="node1" presStyleIdx="2" presStyleCnt="3">
        <dgm:presLayoutVars>
          <dgm:chMax val="0"/>
          <dgm:bulletEnabled val="1"/>
        </dgm:presLayoutVars>
      </dgm:prSet>
      <dgm:spPr/>
      <dgm:t>
        <a:bodyPr/>
        <a:lstStyle/>
        <a:p>
          <a:endParaRPr lang="en-US"/>
        </a:p>
      </dgm:t>
    </dgm:pt>
    <dgm:pt modelId="{9CA95281-00B5-4C23-B3EB-6A0F02911E1E}" type="pres">
      <dgm:prSet presAssocID="{4E10C07B-4AD8-4F8B-9FC5-6F858537AE8B}" presName="negativeSpace" presStyleCnt="0"/>
      <dgm:spPr/>
    </dgm:pt>
    <dgm:pt modelId="{3FA4836B-29B8-42D4-866E-C81367CFEEEA}" type="pres">
      <dgm:prSet presAssocID="{4E10C07B-4AD8-4F8B-9FC5-6F858537AE8B}" presName="childText" presStyleLbl="conFgAcc1" presStyleIdx="2" presStyleCnt="3">
        <dgm:presLayoutVars>
          <dgm:bulletEnabled val="1"/>
        </dgm:presLayoutVars>
      </dgm:prSet>
      <dgm:spPr/>
    </dgm:pt>
  </dgm:ptLst>
  <dgm:cxnLst>
    <dgm:cxn modelId="{C2B7AB0C-B170-43DB-B46A-576C1AF8D3AA}" type="presOf" srcId="{CA98871F-4C78-4E57-A04A-3C848DFAA544}" destId="{0735875F-3E80-40FF-BCCF-5C7D06779447}" srcOrd="0" destOrd="0" presId="urn:microsoft.com/office/officeart/2005/8/layout/list1"/>
    <dgm:cxn modelId="{CB19D5CB-8517-412E-8CB6-1F6128D4BD79}" type="presOf" srcId="{104EE741-A0A6-41AF-BF64-4673A0DF9CF7}" destId="{5BF65F92-5916-41E9-B7B3-D95D3A4EA127}" srcOrd="0" destOrd="0" presId="urn:microsoft.com/office/officeart/2005/8/layout/list1"/>
    <dgm:cxn modelId="{4BCFE3F3-0230-4568-8C20-5A8C8A33D724}" srcId="{104EE741-A0A6-41AF-BF64-4673A0DF9CF7}" destId="{4E10C07B-4AD8-4F8B-9FC5-6F858537AE8B}" srcOrd="2" destOrd="0" parTransId="{0A79E0CC-DCAD-458A-A409-9CCC07481B31}" sibTransId="{D7EA5766-5EFC-4787-B0E9-B7F1C556A729}"/>
    <dgm:cxn modelId="{9E394DDC-D3FA-4226-849D-9152D158B00B}" type="presOf" srcId="{FF9380C9-0A42-46E7-BD89-5AE1EDB9218D}" destId="{B16581DA-B116-4510-831B-EB114B6E6FDB}" srcOrd="0" destOrd="0" presId="urn:microsoft.com/office/officeart/2005/8/layout/list1"/>
    <dgm:cxn modelId="{1C8CEC46-66BC-4681-8128-614A853E064C}" type="presOf" srcId="{4E10C07B-4AD8-4F8B-9FC5-6F858537AE8B}" destId="{87F01BB8-5703-4A06-AE5F-7EB061591FCC}" srcOrd="0" destOrd="0" presId="urn:microsoft.com/office/officeart/2005/8/layout/list1"/>
    <dgm:cxn modelId="{527CDA6C-259D-42B9-A56B-68B31EF61DCB}" srcId="{104EE741-A0A6-41AF-BF64-4673A0DF9CF7}" destId="{CA98871F-4C78-4E57-A04A-3C848DFAA544}" srcOrd="0" destOrd="0" parTransId="{AD17BA21-BAD5-43D0-B90E-A1CD1CC67A89}" sibTransId="{18C146E3-1560-414E-926B-F366DA66AC94}"/>
    <dgm:cxn modelId="{0693C231-84FF-4F5B-BAA0-A3617C2C749F}" type="presOf" srcId="{4E10C07B-4AD8-4F8B-9FC5-6F858537AE8B}" destId="{3B0D1B41-DD37-45CE-B890-277B499D0297}" srcOrd="1" destOrd="0" presId="urn:microsoft.com/office/officeart/2005/8/layout/list1"/>
    <dgm:cxn modelId="{C0445E15-1570-4857-BF1E-D78503CF5C12}" type="presOf" srcId="{CA98871F-4C78-4E57-A04A-3C848DFAA544}" destId="{5474A8A4-71AB-4367-BA97-8845A2273999}" srcOrd="1" destOrd="0" presId="urn:microsoft.com/office/officeart/2005/8/layout/list1"/>
    <dgm:cxn modelId="{324194D6-B5F4-4710-BAE1-4AD57F78E5D6}" type="presOf" srcId="{FF9380C9-0A42-46E7-BD89-5AE1EDB9218D}" destId="{A3FC2FB0-D5DA-43C8-A027-EF24ED87D281}" srcOrd="1" destOrd="0" presId="urn:microsoft.com/office/officeart/2005/8/layout/list1"/>
    <dgm:cxn modelId="{C8B02411-D902-4096-B8E1-D9B5C51EDD4C}" srcId="{104EE741-A0A6-41AF-BF64-4673A0DF9CF7}" destId="{FF9380C9-0A42-46E7-BD89-5AE1EDB9218D}" srcOrd="1" destOrd="0" parTransId="{C34FAE3A-A031-49E6-8662-A2A19955F4C5}" sibTransId="{95238D2B-C4D8-4FF9-A7A4-4D6866EDDCF9}"/>
    <dgm:cxn modelId="{0C6A7608-8F0D-4C2D-A69C-4790046EEDDE}" type="presParOf" srcId="{5BF65F92-5916-41E9-B7B3-D95D3A4EA127}" destId="{8369AC50-FD39-440F-9A7E-C728A0351B84}" srcOrd="0" destOrd="0" presId="urn:microsoft.com/office/officeart/2005/8/layout/list1"/>
    <dgm:cxn modelId="{19A48A9D-A5AB-4F2A-B7B4-8AC66A155733}" type="presParOf" srcId="{8369AC50-FD39-440F-9A7E-C728A0351B84}" destId="{0735875F-3E80-40FF-BCCF-5C7D06779447}" srcOrd="0" destOrd="0" presId="urn:microsoft.com/office/officeart/2005/8/layout/list1"/>
    <dgm:cxn modelId="{826D8FD5-256B-4A86-933E-920C3719EB4D}" type="presParOf" srcId="{8369AC50-FD39-440F-9A7E-C728A0351B84}" destId="{5474A8A4-71AB-4367-BA97-8845A2273999}" srcOrd="1" destOrd="0" presId="urn:microsoft.com/office/officeart/2005/8/layout/list1"/>
    <dgm:cxn modelId="{8E672EF3-0FEC-41D8-8073-2BFABE71443E}" type="presParOf" srcId="{5BF65F92-5916-41E9-B7B3-D95D3A4EA127}" destId="{8AD2F4AA-91E0-4C64-919C-AD084A6308DD}" srcOrd="1" destOrd="0" presId="urn:microsoft.com/office/officeart/2005/8/layout/list1"/>
    <dgm:cxn modelId="{305C0735-A870-4421-960A-B65831F19F9C}" type="presParOf" srcId="{5BF65F92-5916-41E9-B7B3-D95D3A4EA127}" destId="{74B75127-774B-4746-8297-9C95C9BD0374}" srcOrd="2" destOrd="0" presId="urn:microsoft.com/office/officeart/2005/8/layout/list1"/>
    <dgm:cxn modelId="{23CD4565-1C0E-491F-A589-0F90C20738CC}" type="presParOf" srcId="{5BF65F92-5916-41E9-B7B3-D95D3A4EA127}" destId="{FBC9F3AB-6BB4-4AAB-9B6A-C5274421EAA6}" srcOrd="3" destOrd="0" presId="urn:microsoft.com/office/officeart/2005/8/layout/list1"/>
    <dgm:cxn modelId="{BC6591C0-847B-4D21-9E06-B14110070A21}" type="presParOf" srcId="{5BF65F92-5916-41E9-B7B3-D95D3A4EA127}" destId="{8F7B76C6-2185-440B-A7BD-A6A5EAD56F8B}" srcOrd="4" destOrd="0" presId="urn:microsoft.com/office/officeart/2005/8/layout/list1"/>
    <dgm:cxn modelId="{77DF6BD9-D443-44E4-91BB-5685B5EDADA9}" type="presParOf" srcId="{8F7B76C6-2185-440B-A7BD-A6A5EAD56F8B}" destId="{B16581DA-B116-4510-831B-EB114B6E6FDB}" srcOrd="0" destOrd="0" presId="urn:microsoft.com/office/officeart/2005/8/layout/list1"/>
    <dgm:cxn modelId="{E1CC38E0-005A-49EB-8B36-9D1FC643F765}" type="presParOf" srcId="{8F7B76C6-2185-440B-A7BD-A6A5EAD56F8B}" destId="{A3FC2FB0-D5DA-43C8-A027-EF24ED87D281}" srcOrd="1" destOrd="0" presId="urn:microsoft.com/office/officeart/2005/8/layout/list1"/>
    <dgm:cxn modelId="{DA3ED507-EEC8-4BE2-BAC0-24717C1AE2FD}" type="presParOf" srcId="{5BF65F92-5916-41E9-B7B3-D95D3A4EA127}" destId="{E95A098C-8F03-45A4-939B-2FEF32C5DBC7}" srcOrd="5" destOrd="0" presId="urn:microsoft.com/office/officeart/2005/8/layout/list1"/>
    <dgm:cxn modelId="{F6C5F04A-68AB-4107-A118-38DCDCF27C7A}" type="presParOf" srcId="{5BF65F92-5916-41E9-B7B3-D95D3A4EA127}" destId="{64946D82-0AC8-42D5-A7FB-073B6E4ACE24}" srcOrd="6" destOrd="0" presId="urn:microsoft.com/office/officeart/2005/8/layout/list1"/>
    <dgm:cxn modelId="{2111BA7B-82CF-4A33-B795-F2DBA6930884}" type="presParOf" srcId="{5BF65F92-5916-41E9-B7B3-D95D3A4EA127}" destId="{12049207-50F5-4BC5-9F29-3E87ED563EAB}" srcOrd="7" destOrd="0" presId="urn:microsoft.com/office/officeart/2005/8/layout/list1"/>
    <dgm:cxn modelId="{2B23A4A0-B210-4931-965D-66AF4FEAF41A}" type="presParOf" srcId="{5BF65F92-5916-41E9-B7B3-D95D3A4EA127}" destId="{B4A66917-3CA5-42E2-AF91-97430F70881A}" srcOrd="8" destOrd="0" presId="urn:microsoft.com/office/officeart/2005/8/layout/list1"/>
    <dgm:cxn modelId="{A74C2CBB-4B17-48C1-8826-78AA40CBAFBA}" type="presParOf" srcId="{B4A66917-3CA5-42E2-AF91-97430F70881A}" destId="{87F01BB8-5703-4A06-AE5F-7EB061591FCC}" srcOrd="0" destOrd="0" presId="urn:microsoft.com/office/officeart/2005/8/layout/list1"/>
    <dgm:cxn modelId="{D3B1D019-5EF3-496C-8B12-656DF4AE5178}" type="presParOf" srcId="{B4A66917-3CA5-42E2-AF91-97430F70881A}" destId="{3B0D1B41-DD37-45CE-B890-277B499D0297}" srcOrd="1" destOrd="0" presId="urn:microsoft.com/office/officeart/2005/8/layout/list1"/>
    <dgm:cxn modelId="{051AB303-7029-44F8-AEF1-6458D6851D8C}" type="presParOf" srcId="{5BF65F92-5916-41E9-B7B3-D95D3A4EA127}" destId="{9CA95281-00B5-4C23-B3EB-6A0F02911E1E}" srcOrd="9" destOrd="0" presId="urn:microsoft.com/office/officeart/2005/8/layout/list1"/>
    <dgm:cxn modelId="{F93EC86C-B1EA-467B-941F-29E0A7295A68}" type="presParOf" srcId="{5BF65F92-5916-41E9-B7B3-D95D3A4EA127}" destId="{3FA4836B-29B8-42D4-866E-C81367CFEEE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21AAD7-0063-47DE-8303-0FA737C07475}" type="doc">
      <dgm:prSet loTypeId="urn:microsoft.com/office/officeart/2005/8/layout/vList2" loCatId="list" qsTypeId="urn:microsoft.com/office/officeart/2005/8/quickstyle/3d3" qsCatId="3D" csTypeId="urn:microsoft.com/office/officeart/2005/8/colors/colorful3" csCatId="colorful" phldr="1"/>
      <dgm:spPr/>
      <dgm:t>
        <a:bodyPr/>
        <a:lstStyle/>
        <a:p>
          <a:endParaRPr lang="en-US"/>
        </a:p>
      </dgm:t>
    </dgm:pt>
    <dgm:pt modelId="{83BF2615-EF9B-4B6B-903C-9CB05CF84E76}">
      <dgm:prSet/>
      <dgm:spPr>
        <a:solidFill>
          <a:srgbClr val="002060"/>
        </a:solidFill>
      </dgm:spPr>
      <dgm:t>
        <a:bodyPr/>
        <a:lstStyle/>
        <a:p>
          <a:pPr rtl="0"/>
          <a:r>
            <a:rPr lang="en-US" dirty="0" smtClean="0"/>
            <a:t>Circumferential injury</a:t>
          </a:r>
          <a:endParaRPr lang="en-US" dirty="0"/>
        </a:p>
      </dgm:t>
    </dgm:pt>
    <dgm:pt modelId="{092FE044-1FE6-436E-BE2D-8D0C9468126E}" type="parTrans" cxnId="{F1E13AC7-6499-4C70-8B9A-2242EEC3F33C}">
      <dgm:prSet/>
      <dgm:spPr/>
      <dgm:t>
        <a:bodyPr/>
        <a:lstStyle/>
        <a:p>
          <a:endParaRPr lang="en-US"/>
        </a:p>
      </dgm:t>
    </dgm:pt>
    <dgm:pt modelId="{B165AD93-EF19-4397-B34B-7D2CA22913E0}" type="sibTrans" cxnId="{F1E13AC7-6499-4C70-8B9A-2242EEC3F33C}">
      <dgm:prSet/>
      <dgm:spPr/>
      <dgm:t>
        <a:bodyPr/>
        <a:lstStyle/>
        <a:p>
          <a:endParaRPr lang="en-US"/>
        </a:p>
      </dgm:t>
    </dgm:pt>
    <dgm:pt modelId="{7B81D669-E768-4326-BE83-E507E91BC97D}">
      <dgm:prSet/>
      <dgm:spPr/>
      <dgm:t>
        <a:bodyPr/>
        <a:lstStyle/>
        <a:p>
          <a:pPr rtl="0"/>
          <a:r>
            <a:rPr lang="en-US" dirty="0" smtClean="0"/>
            <a:t>Third degree</a:t>
          </a:r>
          <a:endParaRPr lang="en-US" dirty="0"/>
        </a:p>
      </dgm:t>
    </dgm:pt>
    <dgm:pt modelId="{57BEB877-38A9-4438-880E-E22C1D82DC2A}" type="parTrans" cxnId="{4CFFDED0-55B5-4EE2-87DD-2A09216F0988}">
      <dgm:prSet/>
      <dgm:spPr/>
      <dgm:t>
        <a:bodyPr/>
        <a:lstStyle/>
        <a:p>
          <a:endParaRPr lang="en-US"/>
        </a:p>
      </dgm:t>
    </dgm:pt>
    <dgm:pt modelId="{99E8F811-3F6F-4ED9-B85A-E7B8A3F50E25}" type="sibTrans" cxnId="{4CFFDED0-55B5-4EE2-87DD-2A09216F0988}">
      <dgm:prSet/>
      <dgm:spPr/>
      <dgm:t>
        <a:bodyPr/>
        <a:lstStyle/>
        <a:p>
          <a:endParaRPr lang="en-US"/>
        </a:p>
      </dgm:t>
    </dgm:pt>
    <dgm:pt modelId="{61C46E03-E8FB-4191-AFE8-23F986F3042E}">
      <dgm:prSet/>
      <dgm:spPr/>
      <dgm:t>
        <a:bodyPr/>
        <a:lstStyle/>
        <a:p>
          <a:pPr rtl="0"/>
          <a:r>
            <a:rPr lang="en-US" dirty="0" smtClean="0"/>
            <a:t>Check pulses often</a:t>
          </a:r>
          <a:endParaRPr lang="en-US" dirty="0"/>
        </a:p>
      </dgm:t>
    </dgm:pt>
    <dgm:pt modelId="{5F0BC0C3-F547-4045-B8C5-7D1486549D93}" type="parTrans" cxnId="{05EE9EA3-289B-4A53-8296-072C8ED22E32}">
      <dgm:prSet/>
      <dgm:spPr/>
      <dgm:t>
        <a:bodyPr/>
        <a:lstStyle/>
        <a:p>
          <a:endParaRPr lang="en-US"/>
        </a:p>
      </dgm:t>
    </dgm:pt>
    <dgm:pt modelId="{38136BD1-EE5C-4E51-AE7E-8A925979C140}" type="sibTrans" cxnId="{05EE9EA3-289B-4A53-8296-072C8ED22E32}">
      <dgm:prSet/>
      <dgm:spPr/>
      <dgm:t>
        <a:bodyPr/>
        <a:lstStyle/>
        <a:p>
          <a:endParaRPr lang="en-US"/>
        </a:p>
      </dgm:t>
    </dgm:pt>
    <dgm:pt modelId="{AA035D59-CDA7-41CA-8EAE-A3C66414A984}" type="pres">
      <dgm:prSet presAssocID="{CD21AAD7-0063-47DE-8303-0FA737C07475}" presName="linear" presStyleCnt="0">
        <dgm:presLayoutVars>
          <dgm:animLvl val="lvl"/>
          <dgm:resizeHandles val="exact"/>
        </dgm:presLayoutVars>
      </dgm:prSet>
      <dgm:spPr/>
      <dgm:t>
        <a:bodyPr/>
        <a:lstStyle/>
        <a:p>
          <a:endParaRPr lang="en-US"/>
        </a:p>
      </dgm:t>
    </dgm:pt>
    <dgm:pt modelId="{E440438A-AABB-43FF-AD52-46C21B00DE02}" type="pres">
      <dgm:prSet presAssocID="{83BF2615-EF9B-4B6B-903C-9CB05CF84E76}" presName="parentText" presStyleLbl="node1" presStyleIdx="0" presStyleCnt="3">
        <dgm:presLayoutVars>
          <dgm:chMax val="0"/>
          <dgm:bulletEnabled val="1"/>
        </dgm:presLayoutVars>
      </dgm:prSet>
      <dgm:spPr/>
      <dgm:t>
        <a:bodyPr/>
        <a:lstStyle/>
        <a:p>
          <a:endParaRPr lang="en-US"/>
        </a:p>
      </dgm:t>
    </dgm:pt>
    <dgm:pt modelId="{C741FD4A-7E28-4D70-8952-356D840F6889}" type="pres">
      <dgm:prSet presAssocID="{B165AD93-EF19-4397-B34B-7D2CA22913E0}" presName="spacer" presStyleCnt="0"/>
      <dgm:spPr/>
    </dgm:pt>
    <dgm:pt modelId="{81CC9C44-ECD7-4C4B-A829-DDB1B8866D9D}" type="pres">
      <dgm:prSet presAssocID="{7B81D669-E768-4326-BE83-E507E91BC97D}" presName="parentText" presStyleLbl="node1" presStyleIdx="1" presStyleCnt="3">
        <dgm:presLayoutVars>
          <dgm:chMax val="0"/>
          <dgm:bulletEnabled val="1"/>
        </dgm:presLayoutVars>
      </dgm:prSet>
      <dgm:spPr/>
      <dgm:t>
        <a:bodyPr/>
        <a:lstStyle/>
        <a:p>
          <a:endParaRPr lang="en-US"/>
        </a:p>
      </dgm:t>
    </dgm:pt>
    <dgm:pt modelId="{E0A95684-972E-483A-890A-27E179A137BE}" type="pres">
      <dgm:prSet presAssocID="{99E8F811-3F6F-4ED9-B85A-E7B8A3F50E25}" presName="spacer" presStyleCnt="0"/>
      <dgm:spPr/>
    </dgm:pt>
    <dgm:pt modelId="{C110FE5E-8F08-4D53-A2BE-C2BD82F99EA1}" type="pres">
      <dgm:prSet presAssocID="{61C46E03-E8FB-4191-AFE8-23F986F3042E}" presName="parentText" presStyleLbl="node1" presStyleIdx="2" presStyleCnt="3">
        <dgm:presLayoutVars>
          <dgm:chMax val="0"/>
          <dgm:bulletEnabled val="1"/>
        </dgm:presLayoutVars>
      </dgm:prSet>
      <dgm:spPr/>
      <dgm:t>
        <a:bodyPr/>
        <a:lstStyle/>
        <a:p>
          <a:endParaRPr lang="en-US"/>
        </a:p>
      </dgm:t>
    </dgm:pt>
  </dgm:ptLst>
  <dgm:cxnLst>
    <dgm:cxn modelId="{05EE9EA3-289B-4A53-8296-072C8ED22E32}" srcId="{CD21AAD7-0063-47DE-8303-0FA737C07475}" destId="{61C46E03-E8FB-4191-AFE8-23F986F3042E}" srcOrd="2" destOrd="0" parTransId="{5F0BC0C3-F547-4045-B8C5-7D1486549D93}" sibTransId="{38136BD1-EE5C-4E51-AE7E-8A925979C140}"/>
    <dgm:cxn modelId="{F1E13AC7-6499-4C70-8B9A-2242EEC3F33C}" srcId="{CD21AAD7-0063-47DE-8303-0FA737C07475}" destId="{83BF2615-EF9B-4B6B-903C-9CB05CF84E76}" srcOrd="0" destOrd="0" parTransId="{092FE044-1FE6-436E-BE2D-8D0C9468126E}" sibTransId="{B165AD93-EF19-4397-B34B-7D2CA22913E0}"/>
    <dgm:cxn modelId="{4CFFDED0-55B5-4EE2-87DD-2A09216F0988}" srcId="{CD21AAD7-0063-47DE-8303-0FA737C07475}" destId="{7B81D669-E768-4326-BE83-E507E91BC97D}" srcOrd="1" destOrd="0" parTransId="{57BEB877-38A9-4438-880E-E22C1D82DC2A}" sibTransId="{99E8F811-3F6F-4ED9-B85A-E7B8A3F50E25}"/>
    <dgm:cxn modelId="{6723CE47-C15F-4B6A-8D80-B613B04A1E20}" type="presOf" srcId="{83BF2615-EF9B-4B6B-903C-9CB05CF84E76}" destId="{E440438A-AABB-43FF-AD52-46C21B00DE02}" srcOrd="0" destOrd="0" presId="urn:microsoft.com/office/officeart/2005/8/layout/vList2"/>
    <dgm:cxn modelId="{1996916B-B605-40CC-A59D-AE4BAB209264}" type="presOf" srcId="{CD21AAD7-0063-47DE-8303-0FA737C07475}" destId="{AA035D59-CDA7-41CA-8EAE-A3C66414A984}" srcOrd="0" destOrd="0" presId="urn:microsoft.com/office/officeart/2005/8/layout/vList2"/>
    <dgm:cxn modelId="{EDA3CA25-BAFE-4169-B6C1-44011D070335}" type="presOf" srcId="{61C46E03-E8FB-4191-AFE8-23F986F3042E}" destId="{C110FE5E-8F08-4D53-A2BE-C2BD82F99EA1}" srcOrd="0" destOrd="0" presId="urn:microsoft.com/office/officeart/2005/8/layout/vList2"/>
    <dgm:cxn modelId="{DA5275DD-5128-4A22-B3EA-7BC67902A1BA}" type="presOf" srcId="{7B81D669-E768-4326-BE83-E507E91BC97D}" destId="{81CC9C44-ECD7-4C4B-A829-DDB1B8866D9D}" srcOrd="0" destOrd="0" presId="urn:microsoft.com/office/officeart/2005/8/layout/vList2"/>
    <dgm:cxn modelId="{8DFE4079-E03A-4A02-8A99-D96A68786BEB}" type="presParOf" srcId="{AA035D59-CDA7-41CA-8EAE-A3C66414A984}" destId="{E440438A-AABB-43FF-AD52-46C21B00DE02}" srcOrd="0" destOrd="0" presId="urn:microsoft.com/office/officeart/2005/8/layout/vList2"/>
    <dgm:cxn modelId="{BFE01932-1E24-453E-80B5-D0ACD877D200}" type="presParOf" srcId="{AA035D59-CDA7-41CA-8EAE-A3C66414A984}" destId="{C741FD4A-7E28-4D70-8952-356D840F6889}" srcOrd="1" destOrd="0" presId="urn:microsoft.com/office/officeart/2005/8/layout/vList2"/>
    <dgm:cxn modelId="{CF40508F-6269-4F94-A7A1-6301302B36C6}" type="presParOf" srcId="{AA035D59-CDA7-41CA-8EAE-A3C66414A984}" destId="{81CC9C44-ECD7-4C4B-A829-DDB1B8866D9D}" srcOrd="2" destOrd="0" presId="urn:microsoft.com/office/officeart/2005/8/layout/vList2"/>
    <dgm:cxn modelId="{F711C6EB-F6CD-4343-845B-6E889E516205}" type="presParOf" srcId="{AA035D59-CDA7-41CA-8EAE-A3C66414A984}" destId="{E0A95684-972E-483A-890A-27E179A137BE}" srcOrd="3" destOrd="0" presId="urn:microsoft.com/office/officeart/2005/8/layout/vList2"/>
    <dgm:cxn modelId="{19CC9E52-45C1-471F-BA4C-614D8C7E5945}" type="presParOf" srcId="{AA035D59-CDA7-41CA-8EAE-A3C66414A984}" destId="{C110FE5E-8F08-4D53-A2BE-C2BD82F99EA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401B-7896-4222-A3A9-33A6F51040A9}">
      <dsp:nvSpPr>
        <dsp:cNvPr id="0" name=""/>
        <dsp:cNvSpPr/>
      </dsp:nvSpPr>
      <dsp:spPr>
        <a:xfrm>
          <a:off x="0" y="463319"/>
          <a:ext cx="3962400" cy="705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06C04E-02FC-4B6B-8C34-3B485C389E2D}">
      <dsp:nvSpPr>
        <dsp:cNvPr id="0" name=""/>
        <dsp:cNvSpPr/>
      </dsp:nvSpPr>
      <dsp:spPr>
        <a:xfrm>
          <a:off x="198120" y="50039"/>
          <a:ext cx="2773680" cy="8265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0" rIns="104839" bIns="0" numCol="1" spcCol="1270" anchor="ctr" anchorCtr="0">
          <a:noAutofit/>
        </a:bodyPr>
        <a:lstStyle/>
        <a:p>
          <a:pPr lvl="0" algn="l" defTabSz="1244600" rtl="0">
            <a:lnSpc>
              <a:spcPct val="90000"/>
            </a:lnSpc>
            <a:spcBef>
              <a:spcPct val="0"/>
            </a:spcBef>
            <a:spcAft>
              <a:spcPct val="35000"/>
            </a:spcAft>
          </a:pPr>
          <a:r>
            <a:rPr lang="en-US" sz="2800" kern="1200" dirty="0" smtClean="0"/>
            <a:t>Thermal</a:t>
          </a:r>
          <a:endParaRPr lang="en-US" sz="2800" kern="1200" dirty="0"/>
        </a:p>
      </dsp:txBody>
      <dsp:txXfrm>
        <a:off x="238469" y="90388"/>
        <a:ext cx="2692982" cy="745862"/>
      </dsp:txXfrm>
    </dsp:sp>
    <dsp:sp modelId="{B47F713E-9971-4DF1-81E0-78706BAE8691}">
      <dsp:nvSpPr>
        <dsp:cNvPr id="0" name=""/>
        <dsp:cNvSpPr/>
      </dsp:nvSpPr>
      <dsp:spPr>
        <a:xfrm>
          <a:off x="0" y="1733399"/>
          <a:ext cx="3962400" cy="705600"/>
        </a:xfrm>
        <a:prstGeom prst="rect">
          <a:avLst/>
        </a:prstGeom>
        <a:solidFill>
          <a:schemeClr val="lt1">
            <a:alpha val="90000"/>
            <a:hueOff val="0"/>
            <a:satOff val="0"/>
            <a:lumOff val="0"/>
            <a:alphaOff val="0"/>
          </a:schemeClr>
        </a:solidFill>
        <a:ln w="25400" cap="flat" cmpd="sng" algn="ctr">
          <a:solidFill>
            <a:schemeClr val="accent2">
              <a:hueOff val="-4800000"/>
              <a:satOff val="-16668"/>
              <a:lumOff val="20000"/>
              <a:alphaOff val="0"/>
            </a:schemeClr>
          </a:solidFill>
          <a:prstDash val="solid"/>
        </a:ln>
        <a:effectLst/>
      </dsp:spPr>
      <dsp:style>
        <a:lnRef idx="2">
          <a:scrgbClr r="0" g="0" b="0"/>
        </a:lnRef>
        <a:fillRef idx="1">
          <a:scrgbClr r="0" g="0" b="0"/>
        </a:fillRef>
        <a:effectRef idx="0">
          <a:scrgbClr r="0" g="0" b="0"/>
        </a:effectRef>
        <a:fontRef idx="minor"/>
      </dsp:style>
    </dsp:sp>
    <dsp:sp modelId="{2530D423-4202-4632-A639-CB895AAC0F67}">
      <dsp:nvSpPr>
        <dsp:cNvPr id="0" name=""/>
        <dsp:cNvSpPr/>
      </dsp:nvSpPr>
      <dsp:spPr>
        <a:xfrm>
          <a:off x="198120" y="1320119"/>
          <a:ext cx="2773680" cy="826560"/>
        </a:xfrm>
        <a:prstGeom prst="roundRect">
          <a:avLst/>
        </a:prstGeom>
        <a:solidFill>
          <a:schemeClr val="accent2">
            <a:hueOff val="-4800000"/>
            <a:satOff val="-16668"/>
            <a:lumOff val="2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0" rIns="104839" bIns="0" numCol="1" spcCol="1270" anchor="ctr" anchorCtr="0">
          <a:noAutofit/>
        </a:bodyPr>
        <a:lstStyle/>
        <a:p>
          <a:pPr lvl="0" algn="l" defTabSz="1244600" rtl="0">
            <a:lnSpc>
              <a:spcPct val="90000"/>
            </a:lnSpc>
            <a:spcBef>
              <a:spcPct val="0"/>
            </a:spcBef>
            <a:spcAft>
              <a:spcPct val="35000"/>
            </a:spcAft>
          </a:pPr>
          <a:r>
            <a:rPr lang="en-US" sz="2800" kern="1200" dirty="0" smtClean="0"/>
            <a:t>Frostbite</a:t>
          </a:r>
          <a:endParaRPr lang="en-US" sz="2800" kern="1200" dirty="0"/>
        </a:p>
      </dsp:txBody>
      <dsp:txXfrm>
        <a:off x="238469" y="1360468"/>
        <a:ext cx="2692982" cy="745862"/>
      </dsp:txXfrm>
    </dsp:sp>
    <dsp:sp modelId="{E6B8C2A0-7580-4585-AA9C-BB72F22217BE}">
      <dsp:nvSpPr>
        <dsp:cNvPr id="0" name=""/>
        <dsp:cNvSpPr/>
      </dsp:nvSpPr>
      <dsp:spPr>
        <a:xfrm>
          <a:off x="0" y="3003479"/>
          <a:ext cx="3962400" cy="705600"/>
        </a:xfrm>
        <a:prstGeom prst="rect">
          <a:avLst/>
        </a:prstGeom>
        <a:solidFill>
          <a:schemeClr val="lt1">
            <a:alpha val="90000"/>
            <a:hueOff val="0"/>
            <a:satOff val="0"/>
            <a:lumOff val="0"/>
            <a:alphaOff val="0"/>
          </a:schemeClr>
        </a:solidFill>
        <a:ln w="25400" cap="flat" cmpd="sng" algn="ctr">
          <a:solidFill>
            <a:schemeClr val="accent2">
              <a:hueOff val="-9600000"/>
              <a:satOff val="-33335"/>
              <a:lumOff val="40001"/>
              <a:alphaOff val="0"/>
            </a:schemeClr>
          </a:solidFill>
          <a:prstDash val="solid"/>
        </a:ln>
        <a:effectLst/>
      </dsp:spPr>
      <dsp:style>
        <a:lnRef idx="2">
          <a:scrgbClr r="0" g="0" b="0"/>
        </a:lnRef>
        <a:fillRef idx="1">
          <a:scrgbClr r="0" g="0" b="0"/>
        </a:fillRef>
        <a:effectRef idx="0">
          <a:scrgbClr r="0" g="0" b="0"/>
        </a:effectRef>
        <a:fontRef idx="minor"/>
      </dsp:style>
    </dsp:sp>
    <dsp:sp modelId="{4D2EF026-B2D9-4355-82B2-AF5FF7B85423}">
      <dsp:nvSpPr>
        <dsp:cNvPr id="0" name=""/>
        <dsp:cNvSpPr/>
      </dsp:nvSpPr>
      <dsp:spPr>
        <a:xfrm>
          <a:off x="198120" y="2590200"/>
          <a:ext cx="2773680" cy="82656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0" rIns="104839" bIns="0" numCol="1" spcCol="1270" anchor="ctr" anchorCtr="0">
          <a:noAutofit/>
        </a:bodyPr>
        <a:lstStyle/>
        <a:p>
          <a:pPr lvl="0" algn="l" defTabSz="1244600" rtl="0">
            <a:lnSpc>
              <a:spcPct val="90000"/>
            </a:lnSpc>
            <a:spcBef>
              <a:spcPct val="0"/>
            </a:spcBef>
            <a:spcAft>
              <a:spcPct val="35000"/>
            </a:spcAft>
          </a:pPr>
          <a:r>
            <a:rPr lang="en-US" sz="2800" kern="1200" dirty="0" smtClean="0"/>
            <a:t>Inhalation </a:t>
          </a:r>
          <a:endParaRPr lang="en-US" sz="2800" kern="1200" dirty="0"/>
        </a:p>
      </dsp:txBody>
      <dsp:txXfrm>
        <a:off x="238469" y="2630549"/>
        <a:ext cx="2692982" cy="745862"/>
      </dsp:txXfrm>
    </dsp:sp>
    <dsp:sp modelId="{DADFDE6C-696D-4EFD-A2B3-D57AE8D4EACE}">
      <dsp:nvSpPr>
        <dsp:cNvPr id="0" name=""/>
        <dsp:cNvSpPr/>
      </dsp:nvSpPr>
      <dsp:spPr>
        <a:xfrm>
          <a:off x="0" y="4273560"/>
          <a:ext cx="3962400" cy="705600"/>
        </a:xfrm>
        <a:prstGeom prst="rect">
          <a:avLst/>
        </a:prstGeom>
        <a:solidFill>
          <a:schemeClr val="lt1">
            <a:alpha val="90000"/>
            <a:hueOff val="0"/>
            <a:satOff val="0"/>
            <a:lumOff val="0"/>
            <a:alphaOff val="0"/>
          </a:schemeClr>
        </a:solidFill>
        <a:ln w="25400" cap="flat" cmpd="sng" algn="ctr">
          <a:solidFill>
            <a:schemeClr val="accent2">
              <a:hueOff val="-14400000"/>
              <a:satOff val="-50003"/>
              <a:lumOff val="60001"/>
              <a:alphaOff val="0"/>
            </a:schemeClr>
          </a:solidFill>
          <a:prstDash val="solid"/>
        </a:ln>
        <a:effectLst/>
      </dsp:spPr>
      <dsp:style>
        <a:lnRef idx="2">
          <a:scrgbClr r="0" g="0" b="0"/>
        </a:lnRef>
        <a:fillRef idx="1">
          <a:scrgbClr r="0" g="0" b="0"/>
        </a:fillRef>
        <a:effectRef idx="0">
          <a:scrgbClr r="0" g="0" b="0"/>
        </a:effectRef>
        <a:fontRef idx="minor"/>
      </dsp:style>
    </dsp:sp>
    <dsp:sp modelId="{24BB1AD9-DCE6-4B9F-83C6-83FCF3539691}">
      <dsp:nvSpPr>
        <dsp:cNvPr id="0" name=""/>
        <dsp:cNvSpPr/>
      </dsp:nvSpPr>
      <dsp:spPr>
        <a:xfrm>
          <a:off x="198120" y="3860280"/>
          <a:ext cx="2773680" cy="826560"/>
        </a:xfrm>
        <a:prstGeom prst="roundRect">
          <a:avLst/>
        </a:prstGeom>
        <a:solidFill>
          <a:schemeClr val="accent2">
            <a:hueOff val="-14400000"/>
            <a:satOff val="-50003"/>
            <a:lumOff val="600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0" rIns="104839" bIns="0" numCol="1" spcCol="1270" anchor="ctr" anchorCtr="0">
          <a:noAutofit/>
        </a:bodyPr>
        <a:lstStyle/>
        <a:p>
          <a:pPr lvl="0" algn="l" defTabSz="1244600" rtl="0">
            <a:lnSpc>
              <a:spcPct val="90000"/>
            </a:lnSpc>
            <a:spcBef>
              <a:spcPct val="0"/>
            </a:spcBef>
            <a:spcAft>
              <a:spcPct val="35000"/>
            </a:spcAft>
          </a:pPr>
          <a:endParaRPr lang="en-US" sz="2800" kern="1200" dirty="0"/>
        </a:p>
      </dsp:txBody>
      <dsp:txXfrm>
        <a:off x="238469" y="3900629"/>
        <a:ext cx="2692982" cy="7458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75127-774B-4746-8297-9C95C9BD0374}">
      <dsp:nvSpPr>
        <dsp:cNvPr id="0" name=""/>
        <dsp:cNvSpPr/>
      </dsp:nvSpPr>
      <dsp:spPr>
        <a:xfrm>
          <a:off x="0" y="489419"/>
          <a:ext cx="38100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74A8A4-71AB-4367-BA97-8845A2273999}">
      <dsp:nvSpPr>
        <dsp:cNvPr id="0" name=""/>
        <dsp:cNvSpPr/>
      </dsp:nvSpPr>
      <dsp:spPr>
        <a:xfrm>
          <a:off x="190500" y="31859"/>
          <a:ext cx="2667000" cy="91512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806" tIns="0" rIns="100806" bIns="0" numCol="1" spcCol="1270" anchor="ctr" anchorCtr="0">
          <a:noAutofit/>
        </a:bodyPr>
        <a:lstStyle/>
        <a:p>
          <a:pPr lvl="0" algn="l" defTabSz="1377950" rtl="0">
            <a:lnSpc>
              <a:spcPct val="90000"/>
            </a:lnSpc>
            <a:spcBef>
              <a:spcPct val="0"/>
            </a:spcBef>
            <a:spcAft>
              <a:spcPct val="35000"/>
            </a:spcAft>
          </a:pPr>
          <a:r>
            <a:rPr lang="en-US" sz="3100" b="1" kern="1200" dirty="0" smtClean="0"/>
            <a:t>Alkali</a:t>
          </a:r>
          <a:endParaRPr lang="en-US" sz="3100" kern="1200" dirty="0"/>
        </a:p>
      </dsp:txBody>
      <dsp:txXfrm>
        <a:off x="235172" y="76531"/>
        <a:ext cx="2577656" cy="825776"/>
      </dsp:txXfrm>
    </dsp:sp>
    <dsp:sp modelId="{64946D82-0AC8-42D5-A7FB-073B6E4ACE24}">
      <dsp:nvSpPr>
        <dsp:cNvPr id="0" name=""/>
        <dsp:cNvSpPr/>
      </dsp:nvSpPr>
      <dsp:spPr>
        <a:xfrm>
          <a:off x="0" y="1895579"/>
          <a:ext cx="38100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FC2FB0-D5DA-43C8-A027-EF24ED87D281}">
      <dsp:nvSpPr>
        <dsp:cNvPr id="0" name=""/>
        <dsp:cNvSpPr/>
      </dsp:nvSpPr>
      <dsp:spPr>
        <a:xfrm>
          <a:off x="190500" y="1438019"/>
          <a:ext cx="2667000" cy="915120"/>
        </a:xfrm>
        <a:prstGeom prst="round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806" tIns="0" rIns="100806" bIns="0" numCol="1" spcCol="1270" anchor="ctr" anchorCtr="0">
          <a:noAutofit/>
        </a:bodyPr>
        <a:lstStyle/>
        <a:p>
          <a:pPr lvl="0" algn="l" defTabSz="1377950" rtl="0">
            <a:lnSpc>
              <a:spcPct val="90000"/>
            </a:lnSpc>
            <a:spcBef>
              <a:spcPct val="0"/>
            </a:spcBef>
            <a:spcAft>
              <a:spcPct val="35000"/>
            </a:spcAft>
          </a:pPr>
          <a:r>
            <a:rPr lang="en-US" sz="3100" b="1" kern="1200" dirty="0" smtClean="0"/>
            <a:t>Acid</a:t>
          </a:r>
          <a:endParaRPr lang="en-US" sz="3100" b="1" kern="1200" dirty="0"/>
        </a:p>
      </dsp:txBody>
      <dsp:txXfrm>
        <a:off x="235172" y="1482691"/>
        <a:ext cx="2577656" cy="825776"/>
      </dsp:txXfrm>
    </dsp:sp>
    <dsp:sp modelId="{3FA4836B-29B8-42D4-866E-C81367CFEEEA}">
      <dsp:nvSpPr>
        <dsp:cNvPr id="0" name=""/>
        <dsp:cNvSpPr/>
      </dsp:nvSpPr>
      <dsp:spPr>
        <a:xfrm>
          <a:off x="0" y="3301740"/>
          <a:ext cx="3810000" cy="781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0D1B41-DD37-45CE-B890-277B499D0297}">
      <dsp:nvSpPr>
        <dsp:cNvPr id="0" name=""/>
        <dsp:cNvSpPr/>
      </dsp:nvSpPr>
      <dsp:spPr>
        <a:xfrm>
          <a:off x="190500" y="2844180"/>
          <a:ext cx="2667000" cy="915120"/>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806" tIns="0" rIns="100806" bIns="0" numCol="1" spcCol="1270" anchor="ctr" anchorCtr="0">
          <a:noAutofit/>
        </a:bodyPr>
        <a:lstStyle/>
        <a:p>
          <a:pPr lvl="0" algn="l" defTabSz="1377950" rtl="0">
            <a:lnSpc>
              <a:spcPct val="90000"/>
            </a:lnSpc>
            <a:spcBef>
              <a:spcPct val="0"/>
            </a:spcBef>
            <a:spcAft>
              <a:spcPct val="35000"/>
            </a:spcAft>
          </a:pPr>
          <a:r>
            <a:rPr lang="en-US" sz="3100" b="1" kern="1200" dirty="0" smtClean="0"/>
            <a:t>Organic</a:t>
          </a:r>
          <a:endParaRPr lang="en-US" sz="3100" b="1" kern="1200" dirty="0"/>
        </a:p>
      </dsp:txBody>
      <dsp:txXfrm>
        <a:off x="235172" y="2888852"/>
        <a:ext cx="2577656" cy="825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40438A-AABB-43FF-AD52-46C21B00DE02}">
      <dsp:nvSpPr>
        <dsp:cNvPr id="0" name=""/>
        <dsp:cNvSpPr/>
      </dsp:nvSpPr>
      <dsp:spPr>
        <a:xfrm>
          <a:off x="0" y="21434"/>
          <a:ext cx="4724399" cy="527670"/>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t>Circumferential injury</a:t>
          </a:r>
          <a:endParaRPr lang="en-US" sz="2200" kern="1200" dirty="0"/>
        </a:p>
      </dsp:txBody>
      <dsp:txXfrm>
        <a:off x="25759" y="47193"/>
        <a:ext cx="4672881" cy="476152"/>
      </dsp:txXfrm>
    </dsp:sp>
    <dsp:sp modelId="{81CC9C44-ECD7-4C4B-A829-DDB1B8866D9D}">
      <dsp:nvSpPr>
        <dsp:cNvPr id="0" name=""/>
        <dsp:cNvSpPr/>
      </dsp:nvSpPr>
      <dsp:spPr>
        <a:xfrm>
          <a:off x="0" y="612464"/>
          <a:ext cx="4724399" cy="527670"/>
        </a:xfrm>
        <a:prstGeom prst="roundRect">
          <a:avLst/>
        </a:prstGeom>
        <a:solidFill>
          <a:schemeClr val="accent3">
            <a:hueOff val="0"/>
            <a:satOff val="0"/>
            <a:lumOff val="-5000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t>Third degree</a:t>
          </a:r>
          <a:endParaRPr lang="en-US" sz="2200" kern="1200" dirty="0"/>
        </a:p>
      </dsp:txBody>
      <dsp:txXfrm>
        <a:off x="25759" y="638223"/>
        <a:ext cx="4672881" cy="476152"/>
      </dsp:txXfrm>
    </dsp:sp>
    <dsp:sp modelId="{C110FE5E-8F08-4D53-A2BE-C2BD82F99EA1}">
      <dsp:nvSpPr>
        <dsp:cNvPr id="0" name=""/>
        <dsp:cNvSpPr/>
      </dsp:nvSpPr>
      <dsp:spPr>
        <a:xfrm>
          <a:off x="0" y="1203494"/>
          <a:ext cx="4724399" cy="527670"/>
        </a:xfrm>
        <a:prstGeom prst="roundRect">
          <a:avLst/>
        </a:prstGeom>
        <a:solidFill>
          <a:schemeClr val="accent3">
            <a:hueOff val="0"/>
            <a:satOff val="0"/>
            <a:lumOff val="-10000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t>Check pulses often</a:t>
          </a:r>
          <a:endParaRPr lang="en-US" sz="2200" kern="1200" dirty="0"/>
        </a:p>
      </dsp:txBody>
      <dsp:txXfrm>
        <a:off x="25759" y="1229253"/>
        <a:ext cx="4672881" cy="47615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smtClean="0"/>
              <a:t>17_Burn and Inhalation Injury</a:t>
            </a: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2F9995D3-3BCE-4DCE-8D4C-0C7057F96B94}" type="datetimeFigureOut">
              <a:rPr lang="en-US" smtClean="0"/>
              <a:t>1/11/2013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smtClean="0"/>
              <a:t>STN E-Library 2012</a:t>
            </a: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ED3D338C-341A-43BE-9FC9-2F9B6801C1AF}" type="slidenum">
              <a:rPr lang="en-US" smtClean="0"/>
              <a:t>‹#›</a:t>
            </a:fld>
            <a:endParaRPr lang="en-US"/>
          </a:p>
        </p:txBody>
      </p:sp>
    </p:spTree>
    <p:extLst>
      <p:ext uri="{BB962C8B-B14F-4D97-AF65-F5344CB8AC3E}">
        <p14:creationId xmlns:p14="http://schemas.microsoft.com/office/powerpoint/2010/main" val="335737443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100">
                <a:latin typeface="Arial" pitchFamily="34" charset="0"/>
                <a:cs typeface="Arial" pitchFamily="34" charset="0"/>
              </a:defRPr>
            </a:lvl1pPr>
          </a:lstStyle>
          <a:p>
            <a:r>
              <a:rPr lang="en-US" smtClean="0"/>
              <a:t>17_Burn and Inhalation Injury</a:t>
            </a:r>
            <a:endParaRPr lang="en-US" dirty="0"/>
          </a:p>
        </p:txBody>
      </p:sp>
      <p:sp>
        <p:nvSpPr>
          <p:cNvPr id="3" name="Footer Placeholder 2"/>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100">
                <a:latin typeface="Arial" pitchFamily="34" charset="0"/>
                <a:cs typeface="Arial" pitchFamily="34" charset="0"/>
              </a:defRPr>
            </a:lvl1pPr>
          </a:lstStyle>
          <a:p>
            <a:r>
              <a:rPr lang="en-US" smtClean="0"/>
              <a:t>STN E-Library 2012</a:t>
            </a:r>
            <a:endParaRPr lang="en-US" dirty="0"/>
          </a:p>
        </p:txBody>
      </p:sp>
      <p:sp>
        <p:nvSpPr>
          <p:cNvPr id="6" name="Slide Number Placeholder 5"/>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100">
                <a:latin typeface="Arial" pitchFamily="34" charset="0"/>
                <a:cs typeface="Arial" pitchFamily="34" charset="0"/>
              </a:defRPr>
            </a:lvl1pPr>
          </a:lstStyle>
          <a:p>
            <a:fld id="{A4D549E7-867D-4431-B90D-417EAF2B5B5F}" type="slidenum">
              <a:rPr lang="en-US" smtClean="0"/>
              <a:pPr/>
              <a:t>‹#›</a:t>
            </a:fld>
            <a:endParaRPr lang="en-US" dirty="0"/>
          </a:p>
        </p:txBody>
      </p:sp>
    </p:spTree>
    <p:extLst>
      <p:ext uri="{BB962C8B-B14F-4D97-AF65-F5344CB8AC3E}">
        <p14:creationId xmlns:p14="http://schemas.microsoft.com/office/powerpoint/2010/main" val="232699951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Arial" pitchFamily="34" charset="0"/>
        <a:ea typeface="+mn-ea"/>
        <a:cs typeface="Arial" pitchFamily="34" charset="0"/>
      </a:defRPr>
    </a:lvl1pPr>
    <a:lvl2pPr marL="457200" algn="l" defTabSz="914400" rtl="0" eaLnBrk="1" latinLnBrk="0" hangingPunct="1">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ameriburn.or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1</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dirty="0" smtClean="0"/>
              <a:t>Burn injury causes</a:t>
            </a:r>
            <a:r>
              <a:rPr lang="en-US" baseline="0" dirty="0" smtClean="0"/>
              <a:t> release of inflammatory mediators at the cellular level. This has a systemic effect. Inflammatory mediators affect the heart, large vessels and lungs. </a:t>
            </a:r>
          </a:p>
          <a:p>
            <a:pPr marL="181240" indent="-181240">
              <a:buFont typeface="Arial" pitchFamily="34" charset="0"/>
              <a:buChar char="•"/>
            </a:pPr>
            <a:r>
              <a:rPr lang="en-US" baseline="0" dirty="0" smtClean="0"/>
              <a:t>Shock ensues as a result of increased vascular permeability; fluid leaks from the intravascular space to the interstitial space. </a:t>
            </a:r>
          </a:p>
          <a:p>
            <a:pPr marL="181240" indent="-181240">
              <a:buFont typeface="Arial" pitchFamily="34" charset="0"/>
              <a:buChar char="•"/>
            </a:pPr>
            <a:r>
              <a:rPr lang="en-US" baseline="0" dirty="0" smtClean="0"/>
              <a:t>Increases in pulmonary and systemic vascular resistance and myocardial depression occur. </a:t>
            </a:r>
          </a:p>
          <a:p>
            <a:pPr marL="181240" indent="-181240">
              <a:buFont typeface="Arial" pitchFamily="34" charset="0"/>
              <a:buChar char="•"/>
            </a:pPr>
            <a:r>
              <a:rPr lang="en-US" baseline="0" dirty="0" smtClean="0"/>
              <a:t>Edema formation occurs from fluid and protein translocation into both burned and non-burned tissues. </a:t>
            </a:r>
          </a:p>
          <a:p>
            <a:pPr marL="181240" indent="-181240">
              <a:buFont typeface="Arial" pitchFamily="34" charset="0"/>
              <a:buChar char="•"/>
            </a:pPr>
            <a:r>
              <a:rPr lang="en-US" baseline="0" dirty="0" smtClean="0"/>
              <a:t>Increased hematocrit occurs soon after the injury due to plasma volume deficit.</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10</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2507850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categories</a:t>
            </a:r>
            <a:r>
              <a:rPr lang="en-US" baseline="0" dirty="0" smtClean="0"/>
              <a:t> of burn mechanism of injury: </a:t>
            </a:r>
          </a:p>
          <a:p>
            <a:pPr marL="664546" lvl="1" indent="-181240">
              <a:buFont typeface="Arial" pitchFamily="34" charset="0"/>
              <a:buChar char="•"/>
            </a:pPr>
            <a:r>
              <a:rPr lang="en-US" b="1" baseline="0" dirty="0" smtClean="0"/>
              <a:t>Thermal injury </a:t>
            </a:r>
            <a:r>
              <a:rPr lang="en-US" baseline="0" dirty="0" smtClean="0"/>
              <a:t>is the most common type of etiology and involves contact with heat sources such as fire, steam, hot liquids or objects. </a:t>
            </a:r>
          </a:p>
          <a:p>
            <a:pPr marL="1147852" lvl="2" indent="-181240">
              <a:buFont typeface="Arial" pitchFamily="34" charset="0"/>
              <a:buChar char="•"/>
            </a:pPr>
            <a:r>
              <a:rPr lang="en-US" baseline="0" dirty="0" smtClean="0"/>
              <a:t>Majority of admissions are due to thermal injury. </a:t>
            </a:r>
          </a:p>
          <a:p>
            <a:pPr marL="664546" lvl="1" indent="-181240">
              <a:buFont typeface="Arial" pitchFamily="34" charset="0"/>
              <a:buChar char="•"/>
            </a:pPr>
            <a:r>
              <a:rPr lang="en-US" b="1" baseline="0" dirty="0" smtClean="0"/>
              <a:t>Frostbite </a:t>
            </a:r>
            <a:r>
              <a:rPr lang="en-US" baseline="0" dirty="0" smtClean="0"/>
              <a:t>causes extracellular and intracellular ice to form leading to cell dehydration and shrinkage.</a:t>
            </a:r>
          </a:p>
          <a:p>
            <a:pPr marL="1147852" lvl="2" indent="-181240">
              <a:buFont typeface="Arial" pitchFamily="34" charset="0"/>
              <a:buChar char="•"/>
            </a:pPr>
            <a:r>
              <a:rPr lang="en-US" baseline="0" dirty="0" smtClean="0"/>
              <a:t>Treatment regimens can be different than thermal injuries. </a:t>
            </a:r>
          </a:p>
          <a:p>
            <a:pPr marL="664546" lvl="1" indent="-181240">
              <a:buFont typeface="Arial" pitchFamily="34" charset="0"/>
              <a:buChar char="•"/>
            </a:pPr>
            <a:r>
              <a:rPr lang="en-US" b="1" baseline="0" dirty="0" smtClean="0"/>
              <a:t>Inhalation injury </a:t>
            </a:r>
            <a:r>
              <a:rPr lang="en-US" baseline="0" dirty="0" smtClean="0"/>
              <a:t>can be divided into injuries above the glottis and below the glottis and is associated with high mortality. </a:t>
            </a:r>
          </a:p>
          <a:p>
            <a:pPr marL="1147852" lvl="2" indent="-181240">
              <a:buFont typeface="Arial" pitchFamily="34" charset="0"/>
              <a:buChar char="•"/>
            </a:pPr>
            <a:r>
              <a:rPr lang="en-US" baseline="0" dirty="0" smtClean="0"/>
              <a:t>Above the glottis involves thermal injury to the nose, throat and mouth. Swelling can occur within minutes to hours of injury and requires prompt intubation due to possible airway obstruction. </a:t>
            </a:r>
          </a:p>
          <a:p>
            <a:pPr marL="1147852" lvl="2" indent="-181240">
              <a:buFont typeface="Arial" pitchFamily="34" charset="0"/>
              <a:buChar char="•"/>
            </a:pPr>
            <a:r>
              <a:rPr lang="en-US" baseline="0" dirty="0" smtClean="0"/>
              <a:t>Below the glottis is often due to inhaled chemicals and smoke particles. </a:t>
            </a:r>
          </a:p>
          <a:p>
            <a:pPr marL="1147852" lvl="2" indent="-181240">
              <a:buFont typeface="Arial" pitchFamily="34" charset="0"/>
              <a:buChar char="•"/>
            </a:pPr>
            <a:r>
              <a:rPr lang="en-US" baseline="0" dirty="0" smtClean="0"/>
              <a:t>Current standard for diagnosis of burn inhalation injury is fiberoptic bronchoscopy. Chest x-rays often appear normal early on.</a:t>
            </a:r>
          </a:p>
          <a:p>
            <a:pPr marL="966612" lvl="2" defTabSz="966612">
              <a:defRPr/>
            </a:pPr>
            <a:endParaRPr lang="en-US" baseline="0" dirty="0" smtClean="0"/>
          </a:p>
          <a:p>
            <a:pPr marL="966612" lvl="2" defTabSz="966612">
              <a:defRPr/>
            </a:pPr>
            <a:r>
              <a:rPr lang="en-US" i="1" baseline="0" dirty="0" smtClean="0"/>
              <a:t>Instructor note: top picture thermal injury to the legs.  Bottom picture frostbite.</a:t>
            </a:r>
            <a:endParaRPr lang="en-US" i="1" dirty="0" smtClean="0"/>
          </a:p>
          <a:p>
            <a:pPr marL="966612" lvl="2"/>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11</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1417259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dirty="0" smtClean="0"/>
              <a:t>Next, let’s review the various types of</a:t>
            </a:r>
            <a:r>
              <a:rPr lang="en-US" baseline="0" dirty="0" smtClean="0"/>
              <a:t> injury more in depth.</a:t>
            </a:r>
          </a:p>
          <a:p>
            <a:pPr marL="181240" indent="-181240">
              <a:buFont typeface="Arial" pitchFamily="34" charset="0"/>
              <a:buChar char="•"/>
            </a:pPr>
            <a:endParaRPr lang="en-US" baseline="0" dirty="0" smtClean="0"/>
          </a:p>
          <a:p>
            <a:pPr defTabSz="966612">
              <a:defRPr/>
            </a:pPr>
            <a:r>
              <a:rPr lang="en-US" i="1" baseline="0" dirty="0" smtClean="0"/>
              <a:t>Instructor note: second degree burn with blisters</a:t>
            </a:r>
            <a:endParaRPr lang="en-US" i="1" dirty="0" smtClean="0"/>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12</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3829089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3</a:t>
            </a:r>
            <a:r>
              <a:rPr lang="en-US" b="1" baseline="0" dirty="0" smtClean="0"/>
              <a:t> </a:t>
            </a:r>
            <a:r>
              <a:rPr lang="en-US" b="1" dirty="0" smtClean="0"/>
              <a:t>categories of chemicals</a:t>
            </a:r>
            <a:r>
              <a:rPr lang="en-US" b="1" baseline="0" dirty="0" smtClean="0"/>
              <a:t> Alkali, Acid and Organic</a:t>
            </a:r>
            <a:r>
              <a:rPr lang="en-US" baseline="0" dirty="0" smtClean="0"/>
              <a:t>.  </a:t>
            </a:r>
          </a:p>
          <a:p>
            <a:pPr marL="181240" indent="-181240" defTabSz="966612">
              <a:buFont typeface="Arial" pitchFamily="34" charset="0"/>
              <a:buChar char="•"/>
              <a:defRPr/>
            </a:pPr>
            <a:r>
              <a:rPr lang="en-US" baseline="0" dirty="0" smtClean="0"/>
              <a:t>Alkali (NaOH, KOH, </a:t>
            </a:r>
            <a:r>
              <a:rPr lang="en-US" baseline="0" dirty="0" err="1" smtClean="0"/>
              <a:t>Ammoniuum</a:t>
            </a:r>
            <a:r>
              <a:rPr lang="en-US" baseline="0" dirty="0" smtClean="0"/>
              <a:t> ;found in cement and fertilizers)</a:t>
            </a:r>
          </a:p>
          <a:p>
            <a:pPr marL="181240" indent="-181240" defTabSz="966612">
              <a:buFont typeface="Arial" pitchFamily="34" charset="0"/>
              <a:buChar char="•"/>
              <a:defRPr/>
            </a:pPr>
            <a:r>
              <a:rPr lang="en-US" baseline="0" dirty="0" smtClean="0"/>
              <a:t>Acids are commonly found in bathroom  cleaners </a:t>
            </a:r>
          </a:p>
          <a:p>
            <a:pPr marL="181240" indent="-181240" defTabSz="966612">
              <a:buFont typeface="Arial" pitchFamily="34" charset="0"/>
              <a:buChar char="•"/>
              <a:defRPr/>
            </a:pPr>
            <a:r>
              <a:rPr lang="en-US" baseline="0" dirty="0" smtClean="0"/>
              <a:t>Organic chemicals are often phenol, petroleum based products. </a:t>
            </a:r>
          </a:p>
          <a:p>
            <a:pPr marL="181240" indent="-181240" defTabSz="966612">
              <a:buFont typeface="Arial" pitchFamily="34" charset="0"/>
              <a:buChar char="•"/>
              <a:defRPr/>
            </a:pPr>
            <a:r>
              <a:rPr lang="en-US" dirty="0" smtClean="0"/>
              <a:t>Chemical injuries are insidious and</a:t>
            </a:r>
            <a:r>
              <a:rPr lang="en-US" baseline="0" dirty="0" smtClean="0"/>
              <a:t> continue to burn the tissue until the chemical is removed. </a:t>
            </a:r>
          </a:p>
          <a:p>
            <a:pPr marL="181240" indent="-181240" defTabSz="966612">
              <a:buFont typeface="Arial" pitchFamily="34" charset="0"/>
              <a:buChar char="•"/>
              <a:defRPr/>
            </a:pPr>
            <a:r>
              <a:rPr lang="en-US" baseline="0" dirty="0" smtClean="0"/>
              <a:t>Many of these areas can be full thickness. </a:t>
            </a:r>
          </a:p>
          <a:p>
            <a:pPr marL="181240" indent="-181240" defTabSz="966612">
              <a:buFont typeface="Arial" pitchFamily="34" charset="0"/>
              <a:buChar char="•"/>
              <a:defRPr/>
            </a:pPr>
            <a:r>
              <a:rPr lang="en-US" baseline="0" dirty="0" smtClean="0"/>
              <a:t>Splash injuries common</a:t>
            </a:r>
          </a:p>
          <a:p>
            <a:pPr marL="181240" indent="-181240" defTabSz="966612">
              <a:buFont typeface="Arial" pitchFamily="34" charset="0"/>
              <a:buChar char="•"/>
              <a:defRPr/>
            </a:pPr>
            <a:r>
              <a:rPr lang="en-US" baseline="0" dirty="0" smtClean="0"/>
              <a:t>Severity of injury depends on: amount of chemical, concentration of chemical, duration of contact with chemical</a:t>
            </a:r>
          </a:p>
          <a:p>
            <a:pPr defTabSz="966612">
              <a:defRPr/>
            </a:pPr>
            <a:endParaRPr lang="en-US" baseline="0" dirty="0" smtClean="0"/>
          </a:p>
          <a:p>
            <a:pPr defTabSz="966612">
              <a:defRPr/>
            </a:pPr>
            <a:r>
              <a:rPr lang="en-US" b="1" baseline="0" dirty="0" smtClean="0"/>
              <a:t>Treatment:</a:t>
            </a:r>
          </a:p>
          <a:p>
            <a:pPr defTabSz="966612">
              <a:defRPr/>
            </a:pPr>
            <a:r>
              <a:rPr lang="en-US" baseline="0" dirty="0" smtClean="0"/>
              <a:t>It is important to remove clothing and brush off any powders prior to irrigation or the chemical may intensify. </a:t>
            </a:r>
          </a:p>
          <a:p>
            <a:pPr marL="181240" indent="-181240" defTabSz="966612">
              <a:buFont typeface="Arial" pitchFamily="34" charset="0"/>
              <a:buChar char="•"/>
              <a:defRPr/>
            </a:pPr>
            <a:r>
              <a:rPr lang="en-US" baseline="0" dirty="0" smtClean="0"/>
              <a:t>Copious irrigation is the treatment of choice after removing clothing. </a:t>
            </a:r>
          </a:p>
          <a:p>
            <a:pPr marL="181240" indent="-181240" defTabSz="966612">
              <a:buFont typeface="Arial" pitchFamily="34" charset="0"/>
              <a:buChar char="•"/>
              <a:defRPr/>
            </a:pPr>
            <a:r>
              <a:rPr lang="en-US" baseline="0" dirty="0" smtClean="0"/>
              <a:t>The eyes should be flushed and checked for corneal abrasions. </a:t>
            </a:r>
          </a:p>
          <a:p>
            <a:pPr marL="181240" indent="-181240" defTabSz="966612">
              <a:buFont typeface="Arial" pitchFamily="34" charset="0"/>
              <a:buChar char="•"/>
              <a:defRPr/>
            </a:pPr>
            <a:r>
              <a:rPr lang="en-US" baseline="0" dirty="0" smtClean="0"/>
              <a:t>Hydrofluoric acid burns cause hypocalcemia as fluoride binds fee serum calcium. Treat with topical calcium gluconate gel as it leaches calcium from the cells.</a:t>
            </a:r>
          </a:p>
          <a:p>
            <a:pPr defTabSz="966612">
              <a:defRPr/>
            </a:pPr>
            <a:endParaRPr lang="en-US" baseline="0" dirty="0" smtClean="0"/>
          </a:p>
          <a:p>
            <a:r>
              <a:rPr lang="en-US" b="1" u="sng" baseline="0" dirty="0" smtClean="0"/>
              <a:t>Reminder:</a:t>
            </a:r>
            <a:r>
              <a:rPr lang="en-US" baseline="0" dirty="0" smtClean="0"/>
              <a:t> Always remember universal precautions to protect yourself and the rest of  the staff.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13</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2699110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Chemical burns often have areas of full</a:t>
            </a:r>
            <a:r>
              <a:rPr lang="en-US" baseline="0" dirty="0" smtClean="0"/>
              <a:t> thickness centrally surrounded by areas of partial thickness on the periphery. </a:t>
            </a:r>
          </a:p>
          <a:p>
            <a:endParaRPr lang="en-US" baseline="0" dirty="0" smtClean="0"/>
          </a:p>
          <a:p>
            <a:pPr defTabSz="966612">
              <a:defRPr/>
            </a:pPr>
            <a:r>
              <a:rPr lang="en-US" i="1" baseline="0" dirty="0" smtClean="0"/>
              <a:t>Instructor note: picture of chemical injury</a:t>
            </a:r>
            <a:endParaRPr lang="en-US" i="1" dirty="0" smtClean="0"/>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14</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565463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dirty="0" smtClean="0">
                <a:solidFill>
                  <a:srgbClr val="FF0000"/>
                </a:solidFill>
              </a:rPr>
              <a:t>Electrical</a:t>
            </a:r>
            <a:r>
              <a:rPr lang="en-US" baseline="0" dirty="0" smtClean="0">
                <a:solidFill>
                  <a:srgbClr val="FF0000"/>
                </a:solidFill>
              </a:rPr>
              <a:t> injuries are often work related. </a:t>
            </a:r>
          </a:p>
          <a:p>
            <a:pPr marL="181240" indent="-181240">
              <a:buFont typeface="Arial" pitchFamily="34" charset="0"/>
              <a:buChar char="•"/>
            </a:pPr>
            <a:r>
              <a:rPr lang="en-US" baseline="0" dirty="0" smtClean="0">
                <a:solidFill>
                  <a:srgbClr val="FF0000"/>
                </a:solidFill>
              </a:rPr>
              <a:t>The skin is the most resistant organ in the body.  Once this resistance is overcome, electricity travels the path of least resistance; along the bone surface through blood vessels and nerves generating heat and causing damage to muscles. </a:t>
            </a:r>
          </a:p>
          <a:p>
            <a:pPr marL="181240" indent="-181240">
              <a:buFont typeface="Arial" pitchFamily="34" charset="0"/>
              <a:buChar char="•"/>
            </a:pPr>
            <a:r>
              <a:rPr lang="en-US" baseline="0" dirty="0" smtClean="0">
                <a:solidFill>
                  <a:srgbClr val="FF0000"/>
                </a:solidFill>
              </a:rPr>
              <a:t>The extent of the injury is difficult to ascertain, what you see is not what you get, as much of the damage lies under the surface. </a:t>
            </a:r>
          </a:p>
          <a:p>
            <a:pPr marL="181240" indent="-181240">
              <a:buFont typeface="Arial" pitchFamily="34" charset="0"/>
              <a:buChar char="•"/>
            </a:pPr>
            <a:r>
              <a:rPr lang="en-US" baseline="0" dirty="0" smtClean="0">
                <a:solidFill>
                  <a:srgbClr val="FF0000"/>
                </a:solidFill>
              </a:rPr>
              <a:t>Many electrical injuries have an entrance and exit site depending on the voltage involved. </a:t>
            </a:r>
          </a:p>
          <a:p>
            <a:pPr marL="181240" indent="-181240">
              <a:buFont typeface="Arial" pitchFamily="34" charset="0"/>
              <a:buChar char="•"/>
            </a:pPr>
            <a:r>
              <a:rPr lang="en-US" baseline="0" dirty="0" smtClean="0">
                <a:solidFill>
                  <a:srgbClr val="FF0000"/>
                </a:solidFill>
              </a:rPr>
              <a:t>High voltage exit wounds produce “blow out” injury or may cause loss of an extremity.</a:t>
            </a:r>
          </a:p>
          <a:p>
            <a:endParaRPr lang="en-US" baseline="0" dirty="0" smtClean="0">
              <a:solidFill>
                <a:srgbClr val="FF0000"/>
              </a:solidFill>
            </a:endParaRPr>
          </a:p>
          <a:p>
            <a:r>
              <a:rPr lang="en-US" b="1" baseline="0" dirty="0" smtClean="0">
                <a:solidFill>
                  <a:srgbClr val="FF0000"/>
                </a:solidFill>
              </a:rPr>
              <a:t>Assessment:</a:t>
            </a:r>
          </a:p>
          <a:p>
            <a:pPr marL="181240" indent="-181240">
              <a:buFont typeface="Arial" pitchFamily="34" charset="0"/>
              <a:buChar char="•"/>
            </a:pPr>
            <a:r>
              <a:rPr lang="en-US" baseline="0" dirty="0" smtClean="0">
                <a:solidFill>
                  <a:srgbClr val="FF0000"/>
                </a:solidFill>
              </a:rPr>
              <a:t>Assess the patient for hemoglobinuria (port wine colored urine) due to the break down of muscle tissue. If present, patients require fluid resuscitation with a goal of  75-100 cc of urine output per hour. </a:t>
            </a:r>
          </a:p>
          <a:p>
            <a:pPr marL="181240" indent="-181240">
              <a:buFont typeface="Arial" pitchFamily="34" charset="0"/>
              <a:buChar char="•"/>
            </a:pPr>
            <a:r>
              <a:rPr lang="en-US" baseline="0" dirty="0" smtClean="0">
                <a:solidFill>
                  <a:srgbClr val="FF0000"/>
                </a:solidFill>
              </a:rPr>
              <a:t>Patients may have cardiac dysrhythmias and require monitoring. </a:t>
            </a:r>
          </a:p>
          <a:p>
            <a:pPr marL="181240" indent="-181240">
              <a:buFont typeface="Arial" pitchFamily="34" charset="0"/>
              <a:buChar char="•"/>
            </a:pPr>
            <a:r>
              <a:rPr lang="en-US" baseline="0" dirty="0" smtClean="0">
                <a:solidFill>
                  <a:srgbClr val="FF0000"/>
                </a:solidFill>
              </a:rPr>
              <a:t>Monitor extremities for compartment syndrome; fasciotomy may be required. </a:t>
            </a:r>
          </a:p>
          <a:p>
            <a:pPr marL="181240" indent="-181240">
              <a:buFont typeface="Arial" pitchFamily="34" charset="0"/>
              <a:buChar char="•"/>
            </a:pPr>
            <a:endParaRPr lang="en-US" baseline="0" dirty="0" smtClean="0">
              <a:solidFill>
                <a:srgbClr val="FF0000"/>
              </a:solidFill>
            </a:endParaRPr>
          </a:p>
          <a:p>
            <a:pPr defTabSz="966612">
              <a:defRPr/>
            </a:pPr>
            <a:r>
              <a:rPr lang="en-US" i="1" baseline="0" dirty="0" smtClean="0"/>
              <a:t>Instructor note: top picture of electrical injury to hand.  Bottom picture hemoglobinuria – dark port wine colored urine</a:t>
            </a:r>
            <a:endParaRPr lang="en-US" i="1" dirty="0" smtClean="0"/>
          </a:p>
          <a:p>
            <a:endParaRPr lang="en-US" dirty="0">
              <a:solidFill>
                <a:srgbClr val="FF0000"/>
              </a:solidFill>
            </a:endParaRP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15</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3897987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itchFamily="34" charset="0"/>
              <a:buChar char="•"/>
              <a:defRPr/>
            </a:pPr>
            <a:r>
              <a:rPr lang="en-US" dirty="0" smtClean="0"/>
              <a:t>Severity of injury is determined by the</a:t>
            </a:r>
            <a:r>
              <a:rPr lang="en-US" baseline="0" dirty="0" smtClean="0"/>
              <a:t> </a:t>
            </a:r>
            <a:r>
              <a:rPr lang="en-US" dirty="0" smtClean="0"/>
              <a:t>extent</a:t>
            </a:r>
            <a:r>
              <a:rPr lang="en-US" baseline="0" dirty="0" smtClean="0"/>
              <a:t> of burn, depth of burn, age of the patient, previous health status and location of the burn. </a:t>
            </a:r>
          </a:p>
          <a:p>
            <a:pPr marL="181240" indent="-181240" defTabSz="966612">
              <a:buFont typeface="Arial" pitchFamily="34" charset="0"/>
              <a:buChar char="•"/>
              <a:defRPr/>
            </a:pPr>
            <a:r>
              <a:rPr lang="en-US" baseline="0" dirty="0" smtClean="0"/>
              <a:t>Patients less than 2 and greater than 60 are at increased risk due to immature immune system and comorbidities respectively.  </a:t>
            </a:r>
          </a:p>
          <a:p>
            <a:pPr marL="181240" indent="-181240" defTabSz="966612">
              <a:buFont typeface="Arial" pitchFamily="34" charset="0"/>
              <a:buChar char="•"/>
              <a:defRPr/>
            </a:pPr>
            <a:r>
              <a:rPr lang="en-US" baseline="0" dirty="0" smtClean="0"/>
              <a:t>Burns to the perineum are at increased risk of infection. </a:t>
            </a:r>
          </a:p>
          <a:p>
            <a:pPr defTabSz="966612">
              <a:defRPr/>
            </a:pPr>
            <a:endParaRPr lang="en-US" dirty="0" smtClean="0"/>
          </a:p>
          <a:p>
            <a:pPr defTabSz="966612">
              <a:defRPr/>
            </a:pPr>
            <a:endParaRPr lang="en-US" dirty="0" smtClean="0"/>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16</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806925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baseline="0" dirty="0" smtClean="0"/>
              <a:t>First Degree Burn:</a:t>
            </a:r>
          </a:p>
          <a:p>
            <a:pPr marL="181240" indent="-181240" defTabSz="966612">
              <a:buFont typeface="Arial" pitchFamily="34" charset="0"/>
              <a:buChar char="•"/>
              <a:defRPr/>
            </a:pPr>
            <a:r>
              <a:rPr lang="en-US" baseline="0" dirty="0" smtClean="0"/>
              <a:t>Damage to the epidermal layer is considered a first degree (or superficial) burn. </a:t>
            </a:r>
          </a:p>
          <a:p>
            <a:pPr marL="181240" indent="-181240" defTabSz="966612">
              <a:buFont typeface="Arial" pitchFamily="34" charset="0"/>
              <a:buChar char="•"/>
              <a:defRPr/>
            </a:pPr>
            <a:r>
              <a:rPr lang="en-US" baseline="0" dirty="0" smtClean="0"/>
              <a:t>The skin is pink to red in color, painful and blanches; there are no blisters present. </a:t>
            </a:r>
          </a:p>
          <a:p>
            <a:pPr marL="181240" indent="-181240" defTabSz="966612">
              <a:buFont typeface="Arial" pitchFamily="34" charset="0"/>
              <a:buChar char="•"/>
              <a:defRPr/>
            </a:pPr>
            <a:r>
              <a:rPr lang="en-US" baseline="0" dirty="0" smtClean="0"/>
              <a:t>A sunburn is an example of a first degree burn. </a:t>
            </a:r>
          </a:p>
          <a:p>
            <a:pPr marL="181240" indent="-181240" defTabSz="966612">
              <a:buFont typeface="Arial" pitchFamily="34" charset="0"/>
              <a:buChar char="•"/>
              <a:defRPr/>
            </a:pPr>
            <a:r>
              <a:rPr lang="en-US" baseline="0" dirty="0" smtClean="0"/>
              <a:t>First degree burns are not included in the fluid resuscitation calculation and will heal on its own.</a:t>
            </a:r>
          </a:p>
          <a:p>
            <a:pPr marL="181240" indent="-181240" defTabSz="966612">
              <a:buFont typeface="Arial" pitchFamily="34" charset="0"/>
              <a:buChar char="•"/>
              <a:defRPr/>
            </a:pPr>
            <a:endParaRPr lang="en-US" baseline="0" dirty="0" smtClean="0"/>
          </a:p>
          <a:p>
            <a:pPr defTabSz="966612">
              <a:defRPr/>
            </a:pPr>
            <a:r>
              <a:rPr lang="en-US" i="1" baseline="0" dirty="0" smtClean="0"/>
              <a:t>Instructor note: sunburn, first degree burn.  Will heal without operative intervention.</a:t>
            </a:r>
            <a:endParaRPr lang="en-US" i="1" dirty="0" smtClean="0"/>
          </a:p>
          <a:p>
            <a:pPr defTabSz="966612">
              <a:defRPr/>
            </a:pPr>
            <a:endParaRPr lang="en-US" baseline="0" dirty="0" smtClean="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17</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3761144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Second Degree Burn / Partial</a:t>
            </a:r>
            <a:r>
              <a:rPr lang="en-US" b="1" baseline="0" dirty="0" smtClean="0"/>
              <a:t> Thickness:</a:t>
            </a:r>
            <a:endParaRPr lang="en-US" b="1" dirty="0" smtClean="0"/>
          </a:p>
          <a:p>
            <a:pPr marL="181240" indent="-181240">
              <a:buFont typeface="Arial" pitchFamily="34" charset="0"/>
              <a:buChar char="•"/>
            </a:pPr>
            <a:r>
              <a:rPr lang="en-US" baseline="0" dirty="0" smtClean="0"/>
              <a:t>Involves damage through the epidermis into the dermal layer. </a:t>
            </a:r>
          </a:p>
          <a:p>
            <a:pPr marL="181240" indent="-181240">
              <a:buFont typeface="Arial" pitchFamily="34" charset="0"/>
              <a:buChar char="•"/>
            </a:pPr>
            <a:r>
              <a:rPr lang="en-US" baseline="0" dirty="0" smtClean="0"/>
              <a:t>A partial thickness burn can be divided into a superficial second degree burn and a deep second degree burn. </a:t>
            </a:r>
          </a:p>
          <a:p>
            <a:pPr marL="181240" indent="-181240">
              <a:buFont typeface="Arial" pitchFamily="34" charset="0"/>
              <a:buChar char="•"/>
            </a:pPr>
            <a:r>
              <a:rPr lang="en-US" baseline="0" dirty="0" smtClean="0"/>
              <a:t>The difference is the depth of tissue necrosis into the dermis.  </a:t>
            </a:r>
          </a:p>
          <a:p>
            <a:pPr marL="181240" indent="-181240">
              <a:buFont typeface="Arial" pitchFamily="34" charset="0"/>
              <a:buChar char="•"/>
            </a:pPr>
            <a:r>
              <a:rPr lang="en-US" baseline="0" dirty="0" smtClean="0"/>
              <a:t>A superficial second degree is red/pink in color and shiny due to blister fluid. </a:t>
            </a:r>
          </a:p>
          <a:p>
            <a:pPr marL="181240" indent="-181240">
              <a:buFont typeface="Arial" pitchFamily="34" charset="0"/>
              <a:buChar char="•"/>
            </a:pPr>
            <a:r>
              <a:rPr lang="en-US" baseline="0" dirty="0" smtClean="0"/>
              <a:t>Capillary refill is normal and the wound is very painful. Superficial second degree will heal on its own.  </a:t>
            </a:r>
          </a:p>
          <a:p>
            <a:pPr marL="181240" indent="-181240">
              <a:buFont typeface="Arial" pitchFamily="34" charset="0"/>
              <a:buChar char="•"/>
            </a:pPr>
            <a:r>
              <a:rPr lang="en-US" baseline="0" dirty="0" smtClean="0"/>
              <a:t>Deep second degree is red/white and mottled in appearance. </a:t>
            </a:r>
          </a:p>
          <a:p>
            <a:pPr marL="181240" indent="-181240">
              <a:buFont typeface="Arial" pitchFamily="34" charset="0"/>
              <a:buChar char="•"/>
            </a:pPr>
            <a:r>
              <a:rPr lang="en-US" baseline="0" dirty="0" smtClean="0"/>
              <a:t>It has slower capillary refill and potentially can convert to third degree. </a:t>
            </a:r>
          </a:p>
          <a:p>
            <a:pPr marL="181240" indent="-181240">
              <a:buFont typeface="Arial" pitchFamily="34" charset="0"/>
              <a:buChar char="•"/>
            </a:pPr>
            <a:r>
              <a:rPr lang="en-US" baseline="0" dirty="0" smtClean="0"/>
              <a:t>Deep second may or may not require operative intervention.  </a:t>
            </a:r>
          </a:p>
          <a:p>
            <a:pPr marL="181240" indent="-181240">
              <a:buFont typeface="Arial" pitchFamily="34" charset="0"/>
              <a:buChar char="•"/>
            </a:pPr>
            <a:endParaRPr lang="en-US" baseline="0" dirty="0" smtClean="0"/>
          </a:p>
          <a:p>
            <a:pPr defTabSz="966612">
              <a:defRPr/>
            </a:pPr>
            <a:r>
              <a:rPr lang="en-US" i="1" baseline="0" dirty="0" smtClean="0"/>
              <a:t>Instructor note: top picture of second degree burn – pink /red shiny we appearance.  Bottom picture deep second degree burn – more mottled in appearance.</a:t>
            </a:r>
            <a:endParaRPr lang="en-US" i="1" dirty="0" smtClean="0"/>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18</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472104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Third degree burn / Full thickness burn: </a:t>
            </a:r>
          </a:p>
          <a:p>
            <a:pPr marL="181240" indent="-181240">
              <a:buFont typeface="Arial" pitchFamily="34" charset="0"/>
              <a:buChar char="•"/>
            </a:pPr>
            <a:r>
              <a:rPr lang="en-US" baseline="0" dirty="0" smtClean="0"/>
              <a:t>Destroys the epidermis and dermis. </a:t>
            </a:r>
          </a:p>
          <a:p>
            <a:pPr marL="181240" indent="-181240">
              <a:buFont typeface="Arial" pitchFamily="34" charset="0"/>
              <a:buChar char="•"/>
            </a:pPr>
            <a:r>
              <a:rPr lang="en-US" baseline="0" dirty="0" smtClean="0"/>
              <a:t>White, brown or charred in appearance and dry and leathery. </a:t>
            </a:r>
          </a:p>
          <a:p>
            <a:pPr marL="181240" indent="-181240">
              <a:buFont typeface="Arial" pitchFamily="34" charset="0"/>
              <a:buChar char="•"/>
            </a:pPr>
            <a:r>
              <a:rPr lang="en-US" baseline="0" dirty="0" smtClean="0"/>
              <a:t>The necrotic tissue is known as burn eschar. </a:t>
            </a:r>
          </a:p>
          <a:p>
            <a:pPr marL="181240" indent="-181240">
              <a:buFont typeface="Arial" pitchFamily="34" charset="0"/>
              <a:buChar char="•"/>
            </a:pPr>
            <a:r>
              <a:rPr lang="en-US" baseline="0" dirty="0" smtClean="0"/>
              <a:t>Skin grafting is required. </a:t>
            </a:r>
          </a:p>
          <a:p>
            <a:pPr marL="181240" indent="-181240">
              <a:buFont typeface="Arial" pitchFamily="34" charset="0"/>
              <a:buChar char="•"/>
            </a:pPr>
            <a:r>
              <a:rPr lang="en-US" baseline="0" dirty="0" smtClean="0"/>
              <a:t>The wound is not painful as the nerve endings are destroyed and there is no blanching present. </a:t>
            </a:r>
          </a:p>
          <a:p>
            <a:endParaRPr lang="en-US" baseline="0" dirty="0" smtClean="0"/>
          </a:p>
          <a:p>
            <a:r>
              <a:rPr lang="en-US" b="1" baseline="0" dirty="0" smtClean="0"/>
              <a:t>Assessment:</a:t>
            </a:r>
          </a:p>
          <a:p>
            <a:pPr marL="181240" indent="-181240">
              <a:buFont typeface="Arial" pitchFamily="34" charset="0"/>
              <a:buChar char="•"/>
            </a:pPr>
            <a:r>
              <a:rPr lang="en-US" baseline="0" dirty="0" smtClean="0"/>
              <a:t>Careful ongoing assessment of circumferential third degree burn is necessary as patients may need an </a:t>
            </a:r>
            <a:r>
              <a:rPr lang="en-US" dirty="0" smtClean="0"/>
              <a:t>escharotomy</a:t>
            </a:r>
            <a:r>
              <a:rPr lang="en-US" baseline="0" dirty="0" smtClean="0"/>
              <a:t>. </a:t>
            </a:r>
          </a:p>
          <a:p>
            <a:pPr marL="181240" indent="-181240">
              <a:buFont typeface="Arial" pitchFamily="34" charset="0"/>
              <a:buChar char="•"/>
            </a:pPr>
            <a:endParaRPr lang="en-US" baseline="0" dirty="0" smtClean="0"/>
          </a:p>
          <a:p>
            <a:pPr defTabSz="966612">
              <a:defRPr/>
            </a:pPr>
            <a:r>
              <a:rPr lang="en-US" i="1" baseline="0" dirty="0" smtClean="0"/>
              <a:t>Instructor note: top picture of third degree burns to chest an abdomen.  White dray leathery appearance.  Will require grafting. Bottom picture again white dry leathery appearance – third degree burns to back, side and arm.</a:t>
            </a:r>
            <a:endParaRPr lang="en-US" i="1" dirty="0" smtClean="0"/>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19</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4252684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2</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2476528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Estimating burn</a:t>
            </a:r>
            <a:r>
              <a:rPr lang="en-US" b="1" baseline="0" dirty="0" smtClean="0"/>
              <a:t> size: Percent Total Body Surface Area (TBSA)</a:t>
            </a:r>
            <a:endParaRPr lang="en-US" b="1" dirty="0" smtClean="0"/>
          </a:p>
          <a:p>
            <a:endParaRPr lang="en-US" b="1" dirty="0" smtClean="0"/>
          </a:p>
          <a:p>
            <a:r>
              <a:rPr lang="en-US" b="1" dirty="0" smtClean="0"/>
              <a:t>RULE OF NINES</a:t>
            </a:r>
          </a:p>
          <a:p>
            <a:pPr marL="181240" indent="-181240">
              <a:buFont typeface="Arial" pitchFamily="34" charset="0"/>
              <a:buChar char="•"/>
            </a:pPr>
            <a:r>
              <a:rPr lang="en-US" baseline="0" dirty="0" smtClean="0"/>
              <a:t>Divides each body region into a percentage.  </a:t>
            </a:r>
          </a:p>
          <a:p>
            <a:pPr marL="181240" indent="-181240">
              <a:buFont typeface="Arial" pitchFamily="34" charset="0"/>
              <a:buChar char="•"/>
            </a:pPr>
            <a:r>
              <a:rPr lang="en-US" baseline="0" dirty="0" smtClean="0"/>
              <a:t>Note: the difference between adults and children.  </a:t>
            </a:r>
          </a:p>
          <a:p>
            <a:pPr marL="664546" lvl="1" indent="-181240">
              <a:buFont typeface="Arial" pitchFamily="34" charset="0"/>
              <a:buChar char="•"/>
            </a:pPr>
            <a:r>
              <a:rPr lang="en-US" baseline="0" dirty="0" smtClean="0"/>
              <a:t>The child’s head is larger in relation to the rest of their body; the head increases in percentage and the percentage decreases in the legs. </a:t>
            </a:r>
          </a:p>
          <a:p>
            <a:pPr marL="664546" lvl="1" indent="-181240">
              <a:buFont typeface="Arial" pitchFamily="34" charset="0"/>
              <a:buChar char="•"/>
            </a:pPr>
            <a:r>
              <a:rPr lang="en-US" baseline="0" dirty="0" smtClean="0"/>
              <a:t>In the adult, the head (circumferential) is 9% and each arm is 9%, each leg is 18% and the posterior and anterior torso are each 18%.</a:t>
            </a:r>
          </a:p>
          <a:p>
            <a:endParaRPr lang="en-US" baseline="0" dirty="0" smtClean="0"/>
          </a:p>
          <a:p>
            <a:pPr marL="181240" indent="-181240">
              <a:buFont typeface="Arial" pitchFamily="34" charset="0"/>
              <a:buChar char="•"/>
            </a:pPr>
            <a:r>
              <a:rPr lang="en-US" baseline="0" dirty="0" smtClean="0"/>
              <a:t>The palmar surface of the patient’s hand from base of palm to finger tips is roughly 1% TBSA.  This is helpful when estimating scattered burns.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20</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1952981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Initial management priorities</a:t>
            </a:r>
            <a:r>
              <a:rPr lang="en-US" b="1" baseline="0" dirty="0" smtClean="0"/>
              <a:t>:</a:t>
            </a:r>
          </a:p>
          <a:p>
            <a:pPr marL="181240" indent="-181240">
              <a:buFont typeface="Arial" pitchFamily="34" charset="0"/>
              <a:buChar char="•"/>
            </a:pPr>
            <a:r>
              <a:rPr lang="en-US" baseline="0" dirty="0" smtClean="0"/>
              <a:t>Stop the burning process- remove all clothing and jewelry.</a:t>
            </a:r>
          </a:p>
          <a:p>
            <a:pPr marL="181240" indent="-181240">
              <a:buFont typeface="Arial" pitchFamily="34" charset="0"/>
              <a:buChar char="•"/>
            </a:pPr>
            <a:r>
              <a:rPr lang="en-US" baseline="0" dirty="0" smtClean="0"/>
              <a:t>Assess ABC’s</a:t>
            </a:r>
          </a:p>
          <a:p>
            <a:pPr marL="664546" lvl="1" indent="-181240">
              <a:buFont typeface="Arial" pitchFamily="34" charset="0"/>
              <a:buChar char="•"/>
            </a:pPr>
            <a:r>
              <a:rPr lang="en-US" baseline="0" dirty="0" smtClean="0"/>
              <a:t>Determine if the patient can maintain their airway.</a:t>
            </a:r>
          </a:p>
          <a:p>
            <a:pPr marL="664546" lvl="1" indent="-181240">
              <a:buFont typeface="Arial" pitchFamily="34" charset="0"/>
              <a:buChar char="•"/>
            </a:pPr>
            <a:r>
              <a:rPr lang="en-US" baseline="0" dirty="0" smtClean="0"/>
              <a:t>Is breathing adequate?</a:t>
            </a:r>
          </a:p>
          <a:p>
            <a:pPr marL="664546" lvl="1" indent="-181240">
              <a:buFont typeface="Arial" pitchFamily="34" charset="0"/>
              <a:buChar char="•"/>
            </a:pPr>
            <a:r>
              <a:rPr lang="en-US" baseline="0" dirty="0" smtClean="0"/>
              <a:t>Begin fluid resuscitation. </a:t>
            </a:r>
          </a:p>
          <a:p>
            <a:pPr marL="664546" lvl="1" indent="-181240">
              <a:buFont typeface="Arial" pitchFamily="34" charset="0"/>
              <a:buChar char="•"/>
            </a:pPr>
            <a:r>
              <a:rPr lang="en-US" baseline="0" dirty="0" smtClean="0"/>
              <a:t>Assess whether the patient should be transferred to a burn center. </a:t>
            </a:r>
          </a:p>
          <a:p>
            <a:pPr marL="664546" lvl="1" indent="-181240">
              <a:buFont typeface="Arial" pitchFamily="34" charset="0"/>
              <a:buChar char="•"/>
            </a:pPr>
            <a:endParaRPr lang="en-US" baseline="0" dirty="0" smtClean="0"/>
          </a:p>
          <a:p>
            <a:pPr marL="664546" lvl="1" indent="-181240">
              <a:buFont typeface="Arial" pitchFamily="34" charset="0"/>
              <a:buChar char="•"/>
            </a:pPr>
            <a:r>
              <a:rPr lang="en-US" b="1" baseline="0" dirty="0" smtClean="0"/>
              <a:t>What are your guidelines for transferring to a burn center?</a:t>
            </a:r>
          </a:p>
          <a:p>
            <a:pPr marL="664546" lvl="1" indent="-181240">
              <a:buFont typeface="Arial" pitchFamily="34" charset="0"/>
              <a:buChar char="•"/>
            </a:pPr>
            <a:endParaRPr lang="en-US" baseline="0" dirty="0" smtClean="0"/>
          </a:p>
          <a:p>
            <a:pPr marL="483306" lvl="1" defTabSz="966612">
              <a:defRPr/>
            </a:pPr>
            <a:r>
              <a:rPr lang="en-US" i="1" baseline="0" dirty="0" smtClean="0"/>
              <a:t>Instructor note: picture of burn to left hand, several days post injury.</a:t>
            </a:r>
            <a:endParaRPr lang="en-US" i="1" dirty="0" smtClean="0"/>
          </a:p>
          <a:p>
            <a:pPr marL="483306" lvl="1"/>
            <a:endParaRPr lang="en-US" baseline="0" dirty="0" smtClean="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21</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1456608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400050"/>
            <a:ext cx="4800600" cy="3600450"/>
          </a:xfrm>
        </p:spPr>
      </p:sp>
      <p:sp>
        <p:nvSpPr>
          <p:cNvPr id="3" name="Notes Placeholder 2"/>
          <p:cNvSpPr>
            <a:spLocks noGrp="1"/>
          </p:cNvSpPr>
          <p:nvPr>
            <p:ph type="body" idx="1"/>
          </p:nvPr>
        </p:nvSpPr>
        <p:spPr>
          <a:xfrm>
            <a:off x="731520" y="4240530"/>
            <a:ext cx="5852160" cy="4960620"/>
          </a:xfrm>
        </p:spPr>
        <p:txBody>
          <a:bodyPr/>
          <a:lstStyle/>
          <a:p>
            <a:pPr defTabSz="966612">
              <a:defRPr/>
            </a:pPr>
            <a:r>
              <a:rPr lang="en-US" b="1" dirty="0" smtClean="0"/>
              <a:t>Incidence:</a:t>
            </a:r>
          </a:p>
          <a:p>
            <a:pPr marL="181240" indent="-181240" defTabSz="966612">
              <a:buFont typeface="Arial" pitchFamily="34" charset="0"/>
              <a:buChar char="•"/>
              <a:defRPr/>
            </a:pPr>
            <a:r>
              <a:rPr lang="en-US" dirty="0" smtClean="0"/>
              <a:t>Smoke inhalation is present in approximately</a:t>
            </a:r>
            <a:r>
              <a:rPr lang="en-US" baseline="0" dirty="0" smtClean="0"/>
              <a:t> 10-20% of all reported cases </a:t>
            </a:r>
          </a:p>
          <a:p>
            <a:pPr marL="181240" indent="-181240" defTabSz="966612">
              <a:buFont typeface="Arial" pitchFamily="34" charset="0"/>
              <a:buChar char="•"/>
              <a:defRPr/>
            </a:pPr>
            <a:r>
              <a:rPr lang="en-US" b="0" dirty="0" smtClean="0">
                <a:effectLst/>
              </a:rPr>
              <a:t>Identified in 60-70% of patients who die in burn centers (American</a:t>
            </a:r>
            <a:r>
              <a:rPr lang="en-US" b="0" baseline="0" dirty="0" smtClean="0">
                <a:effectLst/>
              </a:rPr>
              <a:t> Burn Association: Advanced Burn Life Support Course). </a:t>
            </a:r>
          </a:p>
          <a:p>
            <a:pPr marL="181240" indent="-181240" defTabSz="966612">
              <a:buFont typeface="Arial" pitchFamily="34" charset="0"/>
              <a:buChar char="•"/>
              <a:defRPr/>
            </a:pPr>
            <a:r>
              <a:rPr lang="en-US" b="0" baseline="0" dirty="0" smtClean="0">
                <a:effectLst/>
              </a:rPr>
              <a:t>The most recent report from the National Burn Repository reported incidence of 18%. </a:t>
            </a:r>
            <a:endParaRPr lang="en-US" b="0" dirty="0" smtClean="0">
              <a:effectLst/>
            </a:endParaRPr>
          </a:p>
          <a:p>
            <a:pPr marL="181240" indent="-181240">
              <a:buFont typeface="Arial" pitchFamily="34" charset="0"/>
              <a:buChar char="•"/>
            </a:pPr>
            <a:r>
              <a:rPr lang="en-US" baseline="0" dirty="0" smtClean="0"/>
              <a:t>A inhalation injury increases the ICU length of stay, hospital length of stay, and mortality rate.  </a:t>
            </a:r>
          </a:p>
          <a:p>
            <a:pPr marL="181240" indent="-181240">
              <a:buFont typeface="Arial" pitchFamily="34" charset="0"/>
              <a:buChar char="•"/>
            </a:pPr>
            <a:r>
              <a:rPr lang="en-US" baseline="0" dirty="0" smtClean="0"/>
              <a:t>Mortality increases 7 fold with an associated inhalation injury. </a:t>
            </a:r>
          </a:p>
          <a:p>
            <a:pPr marL="181240" indent="-181240">
              <a:buFont typeface="Arial" pitchFamily="34" charset="0"/>
              <a:buChar char="•"/>
            </a:pPr>
            <a:r>
              <a:rPr lang="en-US" baseline="0" dirty="0" smtClean="0"/>
              <a:t>Inhalation injuries are more common and more severe with age. </a:t>
            </a:r>
          </a:p>
          <a:p>
            <a:endParaRPr lang="en-US" baseline="0" dirty="0" smtClean="0"/>
          </a:p>
          <a:p>
            <a:r>
              <a:rPr lang="en-US" b="1" baseline="0" dirty="0" smtClean="0"/>
              <a:t>Assessment:</a:t>
            </a:r>
          </a:p>
          <a:p>
            <a:pPr marL="181240" indent="-181240">
              <a:buFont typeface="Arial" pitchFamily="34" charset="0"/>
              <a:buChar char="•"/>
            </a:pPr>
            <a:r>
              <a:rPr lang="en-US" baseline="0" dirty="0" smtClean="0"/>
              <a:t>History of event:  Closed space fire (house fires, car fires, etc)</a:t>
            </a:r>
          </a:p>
          <a:p>
            <a:pPr marL="181240" indent="-181240">
              <a:buFont typeface="Arial" pitchFamily="34" charset="0"/>
              <a:buChar char="•"/>
            </a:pPr>
            <a:r>
              <a:rPr lang="en-US" baseline="0" dirty="0" smtClean="0"/>
              <a:t>Singed facial or nasal hair</a:t>
            </a:r>
          </a:p>
          <a:p>
            <a:pPr marL="181240" indent="-181240">
              <a:buFont typeface="Arial" pitchFamily="34" charset="0"/>
              <a:buChar char="•"/>
            </a:pPr>
            <a:r>
              <a:rPr lang="en-US" baseline="0" dirty="0" smtClean="0"/>
              <a:t>Carbonaceous sputum</a:t>
            </a:r>
          </a:p>
          <a:p>
            <a:pPr marL="181240" indent="-181240">
              <a:buFont typeface="Arial" pitchFamily="34" charset="0"/>
              <a:buChar char="•"/>
            </a:pPr>
            <a:r>
              <a:rPr lang="en-US" baseline="0" dirty="0" smtClean="0"/>
              <a:t>Stridor, hoarseness</a:t>
            </a:r>
          </a:p>
          <a:p>
            <a:pPr marL="181240" indent="-181240">
              <a:buFont typeface="Arial" pitchFamily="34" charset="0"/>
              <a:buChar char="•"/>
            </a:pPr>
            <a:r>
              <a:rPr lang="en-US" baseline="0" dirty="0" smtClean="0"/>
              <a:t>Shortness of breath or difficulty breathing</a:t>
            </a:r>
          </a:p>
          <a:p>
            <a:endParaRPr lang="en-US" b="1" baseline="0" dirty="0" smtClean="0"/>
          </a:p>
          <a:p>
            <a:r>
              <a:rPr lang="en-US" b="1" baseline="0" dirty="0" smtClean="0"/>
              <a:t>Treatment:</a:t>
            </a:r>
          </a:p>
          <a:p>
            <a:pPr marL="181240" indent="-181240">
              <a:buFont typeface="Arial" pitchFamily="34" charset="0"/>
              <a:buChar char="•"/>
            </a:pPr>
            <a:r>
              <a:rPr lang="en-US" baseline="0" dirty="0" smtClean="0"/>
              <a:t>100 % oxygen</a:t>
            </a:r>
          </a:p>
          <a:p>
            <a:pPr marL="181240" indent="-181240">
              <a:buFont typeface="Arial" pitchFamily="34" charset="0"/>
              <a:buChar char="•"/>
            </a:pPr>
            <a:r>
              <a:rPr lang="en-US" baseline="0" dirty="0" smtClean="0"/>
              <a:t>Early intubation</a:t>
            </a:r>
          </a:p>
          <a:p>
            <a:endParaRPr lang="en-US" baseline="0" dirty="0" smtClean="0"/>
          </a:p>
          <a:p>
            <a:r>
              <a:rPr lang="en-US" baseline="0" dirty="0" smtClean="0"/>
              <a:t>For patients </a:t>
            </a:r>
            <a:r>
              <a:rPr lang="en-US" b="1" baseline="0" dirty="0" smtClean="0"/>
              <a:t>suspected of having an inhalation injury do not wait to intubate </a:t>
            </a:r>
            <a:r>
              <a:rPr lang="en-US" baseline="0" dirty="0" smtClean="0"/>
              <a:t>as with ongoing fluid resuscitation swelling will increase and it will be difficult to pass an endotracheal tube. Stridor or hoarseness is a late sign!</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22</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1317225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720590"/>
          </a:xfrm>
        </p:spPr>
        <p:txBody>
          <a:bodyPr/>
          <a:lstStyle/>
          <a:p>
            <a:pPr defTabSz="966612">
              <a:defRPr/>
            </a:pPr>
            <a:r>
              <a:rPr lang="en-US" b="1" dirty="0" smtClean="0"/>
              <a:t>Circulation:</a:t>
            </a:r>
            <a:endParaRPr lang="en-US" b="1" baseline="0" dirty="0" smtClean="0"/>
          </a:p>
          <a:p>
            <a:pPr marL="181240" indent="-181240" defTabSz="966612">
              <a:buFont typeface="Arial" pitchFamily="34" charset="0"/>
              <a:buChar char="•"/>
              <a:defRPr/>
            </a:pPr>
            <a:r>
              <a:rPr lang="en-US" b="1" baseline="0" dirty="0" smtClean="0"/>
              <a:t>Place 2 large bore IV’s </a:t>
            </a:r>
            <a:r>
              <a:rPr lang="en-US" baseline="0" dirty="0" smtClean="0"/>
              <a:t>in non burned tissue if at all possible. </a:t>
            </a:r>
          </a:p>
          <a:p>
            <a:pPr marL="181240" indent="-181240" defTabSz="966612">
              <a:buFont typeface="Arial" pitchFamily="34" charset="0"/>
              <a:buChar char="•"/>
              <a:defRPr/>
            </a:pPr>
            <a:r>
              <a:rPr lang="en-US" dirty="0" smtClean="0"/>
              <a:t>Burn</a:t>
            </a:r>
            <a:r>
              <a:rPr lang="en-US" baseline="0" dirty="0" smtClean="0"/>
              <a:t> resuscitation formula determines an </a:t>
            </a:r>
            <a:r>
              <a:rPr lang="en-US" b="1" baseline="0" dirty="0" smtClean="0"/>
              <a:t>estimate</a:t>
            </a:r>
            <a:r>
              <a:rPr lang="en-US" baseline="0" dirty="0" smtClean="0"/>
              <a:t> of fluid needs over the first 24 hours and is recommended for burn patients with TBSA &gt;20%.</a:t>
            </a:r>
          </a:p>
          <a:p>
            <a:pPr marL="181240" indent="-181240" defTabSz="966612">
              <a:buFont typeface="Arial" pitchFamily="34" charset="0"/>
              <a:buChar char="•"/>
              <a:defRPr/>
            </a:pPr>
            <a:r>
              <a:rPr lang="en-US" baseline="0" dirty="0" smtClean="0"/>
              <a:t>Most commonly used formula is the Burn Consensus formula by the American Burn Association. </a:t>
            </a:r>
          </a:p>
          <a:p>
            <a:pPr marL="181240" indent="-181240" defTabSz="966612">
              <a:buFont typeface="Arial" pitchFamily="34" charset="0"/>
              <a:buChar char="•"/>
              <a:defRPr/>
            </a:pPr>
            <a:r>
              <a:rPr lang="en-US" baseline="0" dirty="0" smtClean="0"/>
              <a:t>In the early phases of care, pre-hospital  and early hospital setting prior to calculating the TBSA start fluids using the following recommendations:</a:t>
            </a:r>
          </a:p>
          <a:p>
            <a:pPr marL="181240" indent="-181240" defTabSz="966612">
              <a:buFont typeface="Arial" pitchFamily="34" charset="0"/>
              <a:buChar char="•"/>
              <a:defRPr/>
            </a:pPr>
            <a:r>
              <a:rPr lang="en-US" baseline="0" dirty="0" smtClean="0"/>
              <a:t>Initial fluid resuscitation – starting point.  Prior to figuring the TBSA.  </a:t>
            </a:r>
          </a:p>
          <a:p>
            <a:pPr lvl="1"/>
            <a:r>
              <a:rPr lang="en-US" sz="1300" b="1" dirty="0"/>
              <a:t>≤ 5 y/o – LR – 125 ml per hour</a:t>
            </a:r>
          </a:p>
          <a:p>
            <a:pPr lvl="1"/>
            <a:r>
              <a:rPr lang="en-US" sz="1300" b="1" dirty="0"/>
              <a:t>6-13 y/o – LR - 250 ml per hour</a:t>
            </a:r>
          </a:p>
          <a:p>
            <a:pPr lvl="1"/>
            <a:r>
              <a:rPr lang="en-US" sz="1300" b="1" dirty="0"/>
              <a:t>≥ 14 y/o - LR – 500 ml per hour</a:t>
            </a:r>
          </a:p>
          <a:p>
            <a:pPr marL="664546" lvl="1" indent="-181240" defTabSz="966612">
              <a:buFont typeface="Arial" pitchFamily="34" charset="0"/>
              <a:buChar char="•"/>
              <a:defRPr/>
            </a:pPr>
            <a:endParaRPr lang="en-US" baseline="0" dirty="0" smtClean="0"/>
          </a:p>
          <a:p>
            <a:pPr marL="181240" indent="-181240" defTabSz="966612">
              <a:buFont typeface="Arial" pitchFamily="34" charset="0"/>
              <a:buChar char="•"/>
              <a:defRPr/>
            </a:pPr>
            <a:r>
              <a:rPr lang="en-US" baseline="0" dirty="0" smtClean="0"/>
              <a:t>Use the rule of 9’s to determine the TBSA. </a:t>
            </a:r>
          </a:p>
          <a:p>
            <a:pPr marL="181240" indent="-181240" defTabSz="966612">
              <a:buFont typeface="Arial" pitchFamily="34" charset="0"/>
              <a:buChar char="•"/>
              <a:defRPr/>
            </a:pPr>
            <a:r>
              <a:rPr lang="en-US" b="1" baseline="0" dirty="0" smtClean="0"/>
              <a:t>Resuscitation Formula: (explained on next slide)</a:t>
            </a:r>
          </a:p>
          <a:p>
            <a:pPr marL="181240" indent="-181240" defTabSz="966612">
              <a:buFont typeface="Arial" pitchFamily="34" charset="0"/>
              <a:buChar char="•"/>
              <a:defRPr/>
            </a:pPr>
            <a:endParaRPr lang="en-US" baseline="0" dirty="0" smtClean="0"/>
          </a:p>
          <a:p>
            <a:pPr marL="181240" indent="-181240" defTabSz="966612">
              <a:buFont typeface="Arial" pitchFamily="34" charset="0"/>
              <a:buChar char="•"/>
              <a:defRPr/>
            </a:pPr>
            <a:r>
              <a:rPr lang="en-US" baseline="0" dirty="0" smtClean="0"/>
              <a:t>Monitor urine output to determine effectiveness of resuscitation. </a:t>
            </a:r>
          </a:p>
          <a:p>
            <a:pPr marL="181240" indent="-181240" defTabSz="966612">
              <a:buFont typeface="Arial" pitchFamily="34" charset="0"/>
              <a:buChar char="•"/>
              <a:defRPr/>
            </a:pPr>
            <a:r>
              <a:rPr lang="en-US" baseline="0" dirty="0" smtClean="0"/>
              <a:t>Adequate urine output: Adults  30ml/hr; children 1mL/kg/hr for children &lt; 30kg</a:t>
            </a:r>
          </a:p>
          <a:p>
            <a:pPr marL="181240" indent="-181240" defTabSz="966612">
              <a:buFont typeface="Arial" pitchFamily="34" charset="0"/>
              <a:buChar char="•"/>
              <a:defRPr/>
            </a:pPr>
            <a:r>
              <a:rPr lang="en-US" baseline="0" dirty="0" smtClean="0"/>
              <a:t>Shock and acute renal failure are consequences of hypovolemia.</a:t>
            </a:r>
          </a:p>
          <a:p>
            <a:pPr marL="181240" indent="-181240" defTabSz="966612">
              <a:buFont typeface="Arial" pitchFamily="34" charset="0"/>
              <a:buChar char="•"/>
              <a:defRPr/>
            </a:pPr>
            <a:endParaRPr lang="en-US" baseline="0" dirty="0" smtClean="0"/>
          </a:p>
          <a:p>
            <a:pPr defTabSz="966612">
              <a:defRPr/>
            </a:pPr>
            <a:r>
              <a:rPr lang="en-US" i="1" baseline="0" dirty="0" smtClean="0"/>
              <a:t>Pham TN, Cancio LC, Gibran NS, American Burn Association Practice Guidelines Burn Shock Resuscitation. J Burn Care Research. Volume 29 (1); 257-266.</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23</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4124318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guidelines</a:t>
            </a:r>
            <a:r>
              <a:rPr lang="en-US" baseline="0" dirty="0" smtClean="0"/>
              <a:t> from the ABA from ABLS 2010 -  breakdown the  fluid resuscitation formula and age: </a:t>
            </a:r>
          </a:p>
          <a:p>
            <a:r>
              <a:rPr lang="en-US" baseline="0" dirty="0" smtClean="0"/>
              <a:t>Research indicated that resuscitation based upon using higher starting points commonly result in excessive edema formation and over-resuscitation.  Fluid rates have been adjusted according to this information as follows:</a:t>
            </a:r>
          </a:p>
          <a:p>
            <a:r>
              <a:rPr lang="en-US" dirty="0" smtClean="0"/>
              <a:t>Adult and Chemical Burns:</a:t>
            </a:r>
          </a:p>
          <a:p>
            <a:pPr lvl="1"/>
            <a:r>
              <a:rPr lang="en-US" b="1" dirty="0" smtClean="0">
                <a:solidFill>
                  <a:srgbClr val="FF0000"/>
                </a:solidFill>
              </a:rPr>
              <a:t>2 ml LR X kg X %TBSA (2</a:t>
            </a:r>
            <a:r>
              <a:rPr lang="en-US" b="1" baseline="30000" dirty="0" smtClean="0">
                <a:solidFill>
                  <a:srgbClr val="FF0000"/>
                </a:solidFill>
              </a:rPr>
              <a:t>nd</a:t>
            </a:r>
            <a:r>
              <a:rPr lang="en-US" b="1" dirty="0" smtClean="0">
                <a:solidFill>
                  <a:srgbClr val="FF0000"/>
                </a:solidFill>
              </a:rPr>
              <a:t> &amp; 3</a:t>
            </a:r>
            <a:r>
              <a:rPr lang="en-US" b="1" baseline="30000" dirty="0" smtClean="0">
                <a:solidFill>
                  <a:srgbClr val="FF0000"/>
                </a:solidFill>
              </a:rPr>
              <a:t>rd</a:t>
            </a:r>
            <a:r>
              <a:rPr lang="en-US" b="1" dirty="0" smtClean="0">
                <a:solidFill>
                  <a:srgbClr val="FF0000"/>
                </a:solidFill>
              </a:rPr>
              <a:t> degree)</a:t>
            </a:r>
          </a:p>
          <a:p>
            <a:r>
              <a:rPr lang="en-US" dirty="0" smtClean="0"/>
              <a:t>Pediatric (14 years and under and less than 40kgs):</a:t>
            </a:r>
          </a:p>
          <a:p>
            <a:pPr lvl="1"/>
            <a:r>
              <a:rPr lang="en-US" b="1" dirty="0" smtClean="0">
                <a:solidFill>
                  <a:srgbClr val="FF0000"/>
                </a:solidFill>
              </a:rPr>
              <a:t>3 ml LR X kg X %TBSA (2</a:t>
            </a:r>
            <a:r>
              <a:rPr lang="en-US" b="1" baseline="30000" dirty="0" smtClean="0">
                <a:solidFill>
                  <a:srgbClr val="FF0000"/>
                </a:solidFill>
              </a:rPr>
              <a:t>nd</a:t>
            </a:r>
            <a:r>
              <a:rPr lang="en-US" b="1" dirty="0" smtClean="0">
                <a:solidFill>
                  <a:srgbClr val="FF0000"/>
                </a:solidFill>
              </a:rPr>
              <a:t> &amp; 3</a:t>
            </a:r>
            <a:r>
              <a:rPr lang="en-US" b="1" baseline="30000" dirty="0" smtClean="0">
                <a:solidFill>
                  <a:srgbClr val="FF0000"/>
                </a:solidFill>
              </a:rPr>
              <a:t>rd</a:t>
            </a:r>
            <a:r>
              <a:rPr lang="en-US" b="1" dirty="0" smtClean="0">
                <a:solidFill>
                  <a:srgbClr val="FF0000"/>
                </a:solidFill>
              </a:rPr>
              <a:t> degree)</a:t>
            </a:r>
          </a:p>
          <a:p>
            <a:r>
              <a:rPr lang="en-US" dirty="0" smtClean="0"/>
              <a:t>Adult High Voltage Electric Injuries:</a:t>
            </a:r>
          </a:p>
          <a:p>
            <a:pPr lvl="1"/>
            <a:r>
              <a:rPr lang="en-US" b="1" dirty="0" smtClean="0">
                <a:solidFill>
                  <a:srgbClr val="FF0000"/>
                </a:solidFill>
              </a:rPr>
              <a:t>4 ml LR X kg X %TBSA (2</a:t>
            </a:r>
            <a:r>
              <a:rPr lang="en-US" b="1" baseline="30000" dirty="0" smtClean="0">
                <a:solidFill>
                  <a:srgbClr val="FF0000"/>
                </a:solidFill>
              </a:rPr>
              <a:t>nd</a:t>
            </a:r>
            <a:r>
              <a:rPr lang="en-US" b="1" dirty="0" smtClean="0">
                <a:solidFill>
                  <a:srgbClr val="FF0000"/>
                </a:solidFill>
              </a:rPr>
              <a:t> &amp; 3</a:t>
            </a:r>
            <a:r>
              <a:rPr lang="en-US" b="1" baseline="30000" dirty="0" smtClean="0">
                <a:solidFill>
                  <a:srgbClr val="FF0000"/>
                </a:solidFill>
              </a:rPr>
              <a:t>rd</a:t>
            </a:r>
            <a:r>
              <a:rPr lang="en-US" b="1" dirty="0" smtClean="0">
                <a:solidFill>
                  <a:srgbClr val="FF0000"/>
                </a:solidFill>
              </a:rPr>
              <a:t> degree)</a:t>
            </a:r>
          </a:p>
          <a:p>
            <a:r>
              <a:rPr lang="en-US" dirty="0" smtClean="0"/>
              <a:t>Pediatric High Voltage Electric Injures:</a:t>
            </a:r>
          </a:p>
          <a:p>
            <a:pPr lvl="1"/>
            <a:r>
              <a:rPr lang="en-US" b="1" dirty="0" smtClean="0"/>
              <a:t>Consult a burn center</a:t>
            </a:r>
          </a:p>
          <a:p>
            <a:endParaRPr lang="en-US" dirty="0" smtClean="0"/>
          </a:p>
          <a:p>
            <a:r>
              <a:rPr lang="en-US" dirty="0" smtClean="0"/>
              <a:t>Example</a:t>
            </a:r>
            <a:r>
              <a:rPr lang="en-US" baseline="0" dirty="0" smtClean="0"/>
              <a:t> on next page:</a:t>
            </a:r>
          </a:p>
          <a:p>
            <a:endParaRPr lang="en-US" baseline="0" dirty="0" smtClean="0"/>
          </a:p>
          <a:p>
            <a:r>
              <a:rPr lang="en-US" baseline="0" dirty="0" smtClean="0"/>
              <a:t>Instructor note: picture of a severely burn injured patient in the ICU</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24</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1354025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 of fluid resuscitation calculation. </a:t>
            </a:r>
          </a:p>
          <a:p>
            <a:pPr marL="181240" indent="-181240">
              <a:buFont typeface="Arial" pitchFamily="34" charset="0"/>
              <a:buChar char="•"/>
            </a:pPr>
            <a:r>
              <a:rPr lang="en-US" baseline="0" dirty="0" smtClean="0"/>
              <a:t>Determine the total body surface area using the rule of 9’s; only include second and third degree burns (not first degree). </a:t>
            </a:r>
          </a:p>
          <a:p>
            <a:pPr marL="181240" indent="-181240">
              <a:buFont typeface="Arial" pitchFamily="34" charset="0"/>
              <a:buChar char="•"/>
            </a:pPr>
            <a:r>
              <a:rPr lang="en-US" baseline="0" dirty="0" smtClean="0"/>
              <a:t>We calculate 50% TBSA and 70 kg for weight. </a:t>
            </a:r>
          </a:p>
          <a:p>
            <a:pPr marL="181240" indent="-181240">
              <a:buFont typeface="Arial" pitchFamily="34" charset="0"/>
              <a:buChar char="•"/>
            </a:pPr>
            <a:r>
              <a:rPr lang="en-US" baseline="0" dirty="0" smtClean="0"/>
              <a:t>2ml x 70 kg x 50% equals 7,000 ml/kg/% TBSA of Lactated Ringers. </a:t>
            </a:r>
          </a:p>
          <a:p>
            <a:pPr marL="181240" indent="-181240">
              <a:buFont typeface="Arial" pitchFamily="34" charset="0"/>
              <a:buChar char="•"/>
            </a:pPr>
            <a:r>
              <a:rPr lang="en-US" baseline="0" dirty="0" smtClean="0"/>
              <a:t>Divide this in half and give the first half over 8 hours and the next half over 16 hours.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25</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1791684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baseline="0" dirty="0" smtClean="0"/>
              <a:t>Limb threatening complications can result when a full thickness circumferential injury is present. </a:t>
            </a:r>
          </a:p>
          <a:p>
            <a:pPr marL="181240" indent="-181240">
              <a:buFont typeface="Arial" pitchFamily="34" charset="0"/>
              <a:buChar char="•"/>
            </a:pPr>
            <a:r>
              <a:rPr lang="en-US" baseline="0" dirty="0" smtClean="0"/>
              <a:t>Assessment of pulses is paramount (particularly in the digits with hand burns). </a:t>
            </a:r>
          </a:p>
          <a:p>
            <a:pPr marL="181240" indent="-181240">
              <a:buFont typeface="Arial" pitchFamily="34" charset="0"/>
              <a:buChar char="•"/>
            </a:pPr>
            <a:r>
              <a:rPr lang="en-US" baseline="0" dirty="0" smtClean="0"/>
              <a:t>If necessary an escharotomy must be performed to release the burn eschar which is encumbering blood flow to the distal extremities.  </a:t>
            </a:r>
          </a:p>
          <a:p>
            <a:pPr marL="181240" indent="-181240">
              <a:buFont typeface="Arial" pitchFamily="34" charset="0"/>
              <a:buChar char="•"/>
            </a:pPr>
            <a:r>
              <a:rPr lang="en-US" baseline="0" dirty="0" smtClean="0"/>
              <a:t>If the burn is deep and extends to muscle, a fasciotomy may need to be performed. </a:t>
            </a:r>
          </a:p>
          <a:p>
            <a:pPr marL="181240" indent="-181240">
              <a:buFont typeface="Arial" pitchFamily="34" charset="0"/>
              <a:buChar char="•"/>
            </a:pPr>
            <a:r>
              <a:rPr lang="en-US" baseline="0" dirty="0" smtClean="0"/>
              <a:t>Escharotomies of the chest wall may also be necessary with a circumferential burn. </a:t>
            </a:r>
          </a:p>
          <a:p>
            <a:pPr marL="664546" lvl="1" indent="-181240">
              <a:buFont typeface="Arial" pitchFamily="34" charset="0"/>
              <a:buChar char="•"/>
            </a:pPr>
            <a:r>
              <a:rPr lang="en-US" baseline="0" dirty="0" smtClean="0"/>
              <a:t>Signs will include peak pressures on the ventilator and decreasing tidal volumes.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26</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1582219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Trauma and burn injury combination:</a:t>
            </a:r>
          </a:p>
          <a:p>
            <a:pPr marL="181240" indent="-181240">
              <a:buFont typeface="Arial" pitchFamily="34" charset="0"/>
              <a:buChar char="•"/>
            </a:pPr>
            <a:r>
              <a:rPr lang="en-US" baseline="0" dirty="0" smtClean="0"/>
              <a:t>Assess airway, breathing, circulation first and attend to any life threatening injuries. </a:t>
            </a:r>
          </a:p>
          <a:p>
            <a:pPr marL="181240" indent="-181240">
              <a:buFont typeface="Arial" pitchFamily="34" charset="0"/>
              <a:buChar char="•"/>
            </a:pPr>
            <a:r>
              <a:rPr lang="en-US" baseline="0" dirty="0" smtClean="0"/>
              <a:t>It is easy to be distracted by burn injuries. </a:t>
            </a:r>
          </a:p>
          <a:p>
            <a:pPr marL="181240" indent="-181240">
              <a:buFont typeface="Arial" pitchFamily="34" charset="0"/>
              <a:buChar char="•"/>
            </a:pPr>
            <a:r>
              <a:rPr lang="en-US" baseline="0" dirty="0" smtClean="0"/>
              <a:t>Treat as a trauma first, administer fluid resuscitation as calculated by consensus formula, do not spare if patient has head injury.</a:t>
            </a:r>
          </a:p>
          <a:p>
            <a:pPr marL="181240" indent="-181240">
              <a:buFont typeface="Arial" pitchFamily="34" charset="0"/>
              <a:buChar char="•"/>
            </a:pPr>
            <a:r>
              <a:rPr lang="en-US" dirty="0" smtClean="0"/>
              <a:t>Burns</a:t>
            </a:r>
            <a:r>
              <a:rPr lang="en-US" baseline="0" dirty="0" smtClean="0"/>
              <a:t> combined with Trauma presents a rare injury pattern that has a synergistic effect on mortality. </a:t>
            </a:r>
          </a:p>
          <a:p>
            <a:pPr marL="664546" lvl="1" indent="-181240">
              <a:buFont typeface="Arial" pitchFamily="34" charset="0"/>
              <a:buChar char="•"/>
            </a:pPr>
            <a:r>
              <a:rPr lang="en-US" baseline="0" dirty="0" smtClean="0"/>
              <a:t>2-3 fold increase in the incidence of inhalation injury in this population and increased mortality despite similar TBSA burned when compared with patients with burn as the sole mechanism; </a:t>
            </a:r>
          </a:p>
          <a:p>
            <a:pPr marL="664546" lvl="1" indent="-181240">
              <a:buFont typeface="Arial" pitchFamily="34" charset="0"/>
              <a:buChar char="•"/>
            </a:pPr>
            <a:r>
              <a:rPr lang="en-US" baseline="0" dirty="0" smtClean="0"/>
              <a:t>ISS appears to be an independent predictor of mortality in this combined injury pattern.</a:t>
            </a:r>
          </a:p>
          <a:p>
            <a:pPr defTabSz="966612">
              <a:defRPr/>
            </a:pPr>
            <a:endParaRPr lang="en-US" sz="1300" dirty="0"/>
          </a:p>
          <a:p>
            <a:pPr defTabSz="966612">
              <a:defRPr/>
            </a:pPr>
            <a:r>
              <a:rPr lang="en-US" i="1" dirty="0"/>
              <a:t>Santaniello, JM, Luchette FA, Esposito TJ, et al.  Ten Year Experience of Burn, Trauma and Combined Burn/Trauma Injuries Comparing Outcomes. Journal of Trauma. 2004;57(4);696-701.</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27</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2196381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Pediatric Burns</a:t>
            </a:r>
            <a:r>
              <a:rPr lang="en-US" dirty="0" smtClean="0"/>
              <a:t> </a:t>
            </a:r>
          </a:p>
          <a:p>
            <a:pPr marL="181240" indent="-181240">
              <a:buFont typeface="Arial" pitchFamily="34" charset="0"/>
              <a:buChar char="•"/>
            </a:pPr>
            <a:r>
              <a:rPr lang="en-US" dirty="0" smtClean="0"/>
              <a:t>Special patient population with notable</a:t>
            </a:r>
            <a:r>
              <a:rPr lang="en-US" baseline="0" dirty="0" smtClean="0"/>
              <a:t> differences. </a:t>
            </a:r>
          </a:p>
          <a:p>
            <a:pPr marL="181240" indent="-181240">
              <a:buFont typeface="Arial" pitchFamily="34" charset="0"/>
              <a:buChar char="•"/>
            </a:pPr>
            <a:r>
              <a:rPr lang="en-US" baseline="0" dirty="0" smtClean="0"/>
              <a:t>Majority of scald injuries occur in children &lt;2 years of age. </a:t>
            </a:r>
          </a:p>
          <a:p>
            <a:pPr marL="181240" indent="-181240">
              <a:buFont typeface="Arial" pitchFamily="34" charset="0"/>
              <a:buChar char="•"/>
            </a:pPr>
            <a:r>
              <a:rPr lang="en-US" baseline="0" dirty="0" smtClean="0"/>
              <a:t>Children’s injuries are often the result of abuse or neglect. </a:t>
            </a:r>
          </a:p>
          <a:p>
            <a:pPr marL="664546" lvl="1" indent="-181240">
              <a:buFont typeface="Arial" pitchFamily="34" charset="0"/>
              <a:buChar char="•"/>
            </a:pPr>
            <a:r>
              <a:rPr lang="en-US" baseline="0" dirty="0" smtClean="0"/>
              <a:t>Important to listen to the history and compare the pattern of injury to determine if the story is accurate. </a:t>
            </a:r>
          </a:p>
          <a:p>
            <a:pPr marL="664546" lvl="1" indent="-181240">
              <a:buFont typeface="Arial" pitchFamily="34" charset="0"/>
              <a:buChar char="•"/>
            </a:pPr>
            <a:r>
              <a:rPr lang="en-US" baseline="0" dirty="0" smtClean="0"/>
              <a:t>Involve social work and/or child protective services if there is any doubt. </a:t>
            </a:r>
          </a:p>
          <a:p>
            <a:endParaRPr lang="en-US" baseline="0" dirty="0" smtClean="0"/>
          </a:p>
          <a:p>
            <a:r>
              <a:rPr lang="en-US" baseline="0" dirty="0" smtClean="0"/>
              <a:t>Pediatric ABC’s have their own characteristics: </a:t>
            </a:r>
          </a:p>
          <a:p>
            <a:pPr marL="181240" indent="-181240">
              <a:buFont typeface="Arial" pitchFamily="34" charset="0"/>
              <a:buChar char="•"/>
            </a:pPr>
            <a:r>
              <a:rPr lang="en-US" baseline="0" dirty="0" smtClean="0"/>
              <a:t>Peds airway is funnel shaped and angled, more cephalad, making intubation more challenging. </a:t>
            </a:r>
          </a:p>
          <a:p>
            <a:pPr marL="181240" indent="-181240">
              <a:buFont typeface="Arial" pitchFamily="34" charset="0"/>
              <a:buChar char="•"/>
            </a:pPr>
            <a:r>
              <a:rPr lang="en-US" baseline="0" dirty="0" smtClean="0"/>
              <a:t>Can gauge tube size by the diameter of the small finger.  </a:t>
            </a:r>
          </a:p>
          <a:p>
            <a:pPr marL="181240" indent="-181240">
              <a:buFont typeface="Arial" pitchFamily="34" charset="0"/>
              <a:buChar char="•"/>
            </a:pPr>
            <a:r>
              <a:rPr lang="en-US" baseline="0" dirty="0" smtClean="0"/>
              <a:t>Peds have compliant chest walls and will not tolerate restriction by a circumferential torso burn, may need escharotomies.</a:t>
            </a:r>
          </a:p>
          <a:p>
            <a:pPr marL="181240" indent="-181240">
              <a:buFont typeface="Arial" pitchFamily="34" charset="0"/>
              <a:buChar char="•"/>
            </a:pPr>
            <a:r>
              <a:rPr lang="en-US" baseline="0" dirty="0" smtClean="0"/>
              <a:t>May require more fluid resuscitation.</a:t>
            </a:r>
          </a:p>
          <a:p>
            <a:pPr marL="181240" indent="-181240">
              <a:buFont typeface="Arial" pitchFamily="34" charset="0"/>
              <a:buChar char="•"/>
            </a:pPr>
            <a:endParaRPr lang="en-US" baseline="0" dirty="0" smtClean="0"/>
          </a:p>
          <a:p>
            <a:r>
              <a:rPr lang="en-US" baseline="0" dirty="0" smtClean="0"/>
              <a:t>Circulation:</a:t>
            </a:r>
          </a:p>
          <a:p>
            <a:r>
              <a:rPr lang="en-US" baseline="0" dirty="0" smtClean="0"/>
              <a:t>Children less than 10 kilograms should have their resuscitation with D5LR.</a:t>
            </a: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28</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2822211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dirty="0" smtClean="0">
                <a:solidFill>
                  <a:schemeClr val="bg1"/>
                </a:solidFill>
              </a:rPr>
              <a:t>Larger</a:t>
            </a:r>
            <a:r>
              <a:rPr lang="en-US" baseline="0" dirty="0" smtClean="0">
                <a:solidFill>
                  <a:schemeClr val="bg1"/>
                </a:solidFill>
              </a:rPr>
              <a:t> body surface area thus requiring more resuscitation fluid. </a:t>
            </a:r>
          </a:p>
          <a:p>
            <a:pPr marL="181240" indent="-181240">
              <a:buFont typeface="Arial" pitchFamily="34" charset="0"/>
              <a:buChar char="•"/>
            </a:pPr>
            <a:r>
              <a:rPr lang="en-US" baseline="0" dirty="0" smtClean="0">
                <a:solidFill>
                  <a:schemeClr val="bg1"/>
                </a:solidFill>
              </a:rPr>
              <a:t>Due to the larger surface area, more prone to hypothermia given exposure to the environment. </a:t>
            </a:r>
          </a:p>
          <a:p>
            <a:pPr marL="181240" indent="-181240">
              <a:buFont typeface="Arial" pitchFamily="34" charset="0"/>
              <a:buChar char="•"/>
            </a:pPr>
            <a:r>
              <a:rPr lang="en-US" dirty="0" smtClean="0">
                <a:solidFill>
                  <a:schemeClr val="bg1"/>
                </a:solidFill>
              </a:rPr>
              <a:t>Children</a:t>
            </a:r>
            <a:r>
              <a:rPr lang="en-US" baseline="0" dirty="0" smtClean="0">
                <a:solidFill>
                  <a:schemeClr val="bg1"/>
                </a:solidFill>
              </a:rPr>
              <a:t> less than 2 years have thinner skin and will have full thickness injuries whereas adults will have partial thickness burns given the same exposure to the heat source.</a:t>
            </a:r>
            <a:endParaRPr lang="en-US" dirty="0" smtClean="0">
              <a:solidFill>
                <a:schemeClr val="bg1"/>
              </a:solidFill>
            </a:endParaRPr>
          </a:p>
          <a:p>
            <a:pPr marL="181240" indent="-181240">
              <a:buFont typeface="Arial" pitchFamily="34" charset="0"/>
              <a:buChar char="•"/>
            </a:pPr>
            <a:r>
              <a:rPr lang="en-US" dirty="0" smtClean="0">
                <a:solidFill>
                  <a:schemeClr val="bg1"/>
                </a:solidFill>
              </a:rPr>
              <a:t>Careful volume resuscitation</a:t>
            </a:r>
          </a:p>
          <a:p>
            <a:pPr marL="181240" indent="-181240">
              <a:buFont typeface="Arial" pitchFamily="34" charset="0"/>
              <a:buChar char="•"/>
            </a:pPr>
            <a:r>
              <a:rPr lang="en-US" dirty="0" smtClean="0">
                <a:solidFill>
                  <a:schemeClr val="bg1"/>
                </a:solidFill>
              </a:rPr>
              <a:t>Consider psychosocial issues if abuse or neglect</a:t>
            </a:r>
            <a:r>
              <a:rPr lang="en-US" baseline="0" dirty="0" smtClean="0">
                <a:solidFill>
                  <a:schemeClr val="bg1"/>
                </a:solidFill>
              </a:rPr>
              <a:t> case.</a:t>
            </a:r>
            <a:endParaRPr lang="en-US" dirty="0" smtClean="0">
              <a:solidFill>
                <a:schemeClr val="bg1"/>
              </a:solidFill>
            </a:endParaRPr>
          </a:p>
          <a:p>
            <a:pPr marL="181240" indent="-181240">
              <a:buFont typeface="Arial" pitchFamily="34" charset="0"/>
              <a:buChar char="•"/>
            </a:pPr>
            <a:r>
              <a:rPr lang="en-US" dirty="0" smtClean="0">
                <a:solidFill>
                  <a:schemeClr val="bg1"/>
                </a:solidFill>
              </a:rPr>
              <a:t>Pain management issues </a:t>
            </a:r>
          </a:p>
          <a:p>
            <a:pPr marL="181240" indent="-181240">
              <a:buFont typeface="Arial" pitchFamily="34" charset="0"/>
              <a:buChar char="•"/>
            </a:pPr>
            <a:r>
              <a:rPr lang="en-US" dirty="0" smtClean="0">
                <a:solidFill>
                  <a:schemeClr val="bg1"/>
                </a:solidFill>
              </a:rPr>
              <a:t>Prefer</a:t>
            </a:r>
            <a:r>
              <a:rPr lang="en-US" baseline="0" dirty="0" smtClean="0">
                <a:solidFill>
                  <a:schemeClr val="bg1"/>
                </a:solidFill>
              </a:rPr>
              <a:t> IV medication administration for all burns due to malabsorption.</a:t>
            </a:r>
          </a:p>
          <a:p>
            <a:endParaRPr lang="en-US" baseline="0" dirty="0" smtClean="0">
              <a:solidFill>
                <a:schemeClr val="bg1"/>
              </a:solidFill>
            </a:endParaRPr>
          </a:p>
          <a:p>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29</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2822211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objectives</a:t>
            </a:r>
            <a:r>
              <a:rPr lang="en-US" baseline="0" dirty="0" smtClean="0"/>
              <a:t> for this </a:t>
            </a:r>
            <a:r>
              <a:rPr lang="en-US" dirty="0" smtClean="0"/>
              <a:t>presentation</a:t>
            </a:r>
            <a:r>
              <a:rPr lang="en-US" baseline="0" dirty="0" smtClean="0"/>
              <a:t> include: </a:t>
            </a:r>
          </a:p>
          <a:p>
            <a:pPr marL="181240" indent="-181240">
              <a:buFont typeface="Arial" pitchFamily="34" charset="0"/>
              <a:buChar char="•"/>
            </a:pPr>
            <a:r>
              <a:rPr lang="en-US" baseline="0" dirty="0" smtClean="0"/>
              <a:t>Identify the different types of burn injury including mechanism of injury and the varying degrees of burn depth. </a:t>
            </a:r>
          </a:p>
          <a:p>
            <a:pPr marL="181240" indent="-181240">
              <a:buFont typeface="Arial" pitchFamily="34" charset="0"/>
              <a:buChar char="•"/>
            </a:pPr>
            <a:r>
              <a:rPr lang="en-US" baseline="0" dirty="0" smtClean="0"/>
              <a:t>Describe the assessment priorities of the burn patient during initial management. </a:t>
            </a:r>
          </a:p>
          <a:p>
            <a:pPr marL="181240" indent="-181240">
              <a:buFont typeface="Arial" pitchFamily="34" charset="0"/>
              <a:buChar char="•"/>
            </a:pPr>
            <a:r>
              <a:rPr lang="en-US" baseline="0" dirty="0" smtClean="0"/>
              <a:t>Evaluate and initiate treatment and identify when burn patients need to be transferred to a burn center.</a:t>
            </a:r>
          </a:p>
          <a:p>
            <a:pPr marL="181240" indent="-181240">
              <a:buFont typeface="Arial" pitchFamily="34" charset="0"/>
              <a:buChar char="•"/>
            </a:pPr>
            <a:endParaRPr lang="en-US" baseline="0" dirty="0" smtClean="0"/>
          </a:p>
          <a:p>
            <a:endParaRPr lang="en-US" baseline="0" dirty="0" smtClean="0"/>
          </a:p>
          <a:p>
            <a:r>
              <a:rPr lang="en-US" baseline="0" dirty="0" smtClean="0"/>
              <a:t>Instructor note: picture of burn dressing to the leg.</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3</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1722986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Geriatric</a:t>
            </a:r>
            <a:r>
              <a:rPr lang="en-US" b="1" baseline="0" dirty="0" smtClean="0"/>
              <a:t> burns: </a:t>
            </a:r>
          </a:p>
          <a:p>
            <a:pPr marL="181240" indent="-181240">
              <a:buFont typeface="Arial" pitchFamily="34" charset="0"/>
              <a:buChar char="•"/>
            </a:pPr>
            <a:r>
              <a:rPr lang="en-US" baseline="0" dirty="0" smtClean="0"/>
              <a:t>Increased mortality rate</a:t>
            </a:r>
          </a:p>
          <a:p>
            <a:pPr marL="181240" indent="-181240">
              <a:buFont typeface="Arial" pitchFamily="34" charset="0"/>
              <a:buChar char="•"/>
            </a:pPr>
            <a:r>
              <a:rPr lang="en-US" baseline="0" dirty="0" smtClean="0"/>
              <a:t>Affected by pre-injury health status, pre-existing conditions, </a:t>
            </a:r>
            <a:r>
              <a:rPr lang="en-US" b="1" baseline="0" dirty="0" smtClean="0"/>
              <a:t>and current medication</a:t>
            </a:r>
          </a:p>
          <a:p>
            <a:pPr marL="181240" indent="-181240">
              <a:buFont typeface="Arial" pitchFamily="34" charset="0"/>
              <a:buChar char="•"/>
            </a:pPr>
            <a:r>
              <a:rPr lang="en-US" baseline="0" dirty="0" smtClean="0"/>
              <a:t>Stress response to burns not easily tolerated</a:t>
            </a:r>
          </a:p>
          <a:p>
            <a:pPr marL="181240" indent="-181240">
              <a:buFont typeface="Arial" pitchFamily="34" charset="0"/>
              <a:buChar char="•"/>
            </a:pPr>
            <a:r>
              <a:rPr lang="en-US" baseline="0" dirty="0" smtClean="0"/>
              <a:t>Assess for signs of abuse and/or neglect</a:t>
            </a:r>
          </a:p>
          <a:p>
            <a:pPr marL="181240" indent="-181240">
              <a:buFont typeface="Arial" pitchFamily="34" charset="0"/>
              <a:buChar char="•"/>
            </a:pPr>
            <a:r>
              <a:rPr lang="en-US" baseline="0" dirty="0" smtClean="0"/>
              <a:t>Skin is often then with decreased vascularity </a:t>
            </a:r>
            <a:r>
              <a:rPr lang="en-US" baseline="0" dirty="0" smtClean="0">
                <a:sym typeface="Wingdings" pitchFamily="2" charset="2"/>
              </a:rPr>
              <a:t> more susceptible to deep burns when exposed to similar mechanism of injury</a:t>
            </a:r>
          </a:p>
          <a:p>
            <a:pPr marL="181240" indent="-181240">
              <a:buFont typeface="Arial" pitchFamily="34" charset="0"/>
              <a:buChar char="•"/>
            </a:pPr>
            <a:r>
              <a:rPr lang="en-US" baseline="0" dirty="0" smtClean="0">
                <a:sym typeface="Wingdings" pitchFamily="2" charset="2"/>
              </a:rPr>
              <a:t>May require increased monitoring to guide fluid resuscitation such as Pulmonary Artery catheter</a:t>
            </a:r>
            <a:endParaRPr lang="en-US" baseline="0" dirty="0" smtClean="0"/>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30</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2187181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dirty="0" smtClean="0"/>
              <a:t>Continue to monitor urine</a:t>
            </a:r>
            <a:r>
              <a:rPr lang="en-US" baseline="0" dirty="0" smtClean="0"/>
              <a:t> output and adequacy of resuscitation. </a:t>
            </a:r>
          </a:p>
          <a:p>
            <a:pPr marL="181240" indent="-181240">
              <a:buFont typeface="Arial" pitchFamily="34" charset="0"/>
              <a:buChar char="•"/>
            </a:pPr>
            <a:r>
              <a:rPr lang="en-US" baseline="0" dirty="0" smtClean="0"/>
              <a:t>Keep the patient warm and dry. </a:t>
            </a:r>
          </a:p>
          <a:p>
            <a:pPr marL="181240" indent="-181240">
              <a:buFont typeface="Arial" pitchFamily="34" charset="0"/>
              <a:buChar char="•"/>
            </a:pPr>
            <a:r>
              <a:rPr lang="en-US" baseline="0" dirty="0" smtClean="0"/>
              <a:t>Cover the wounds with a clean sheet. </a:t>
            </a:r>
          </a:p>
          <a:p>
            <a:pPr marL="664546" lvl="1" indent="-181240">
              <a:buFont typeface="Arial" pitchFamily="34" charset="0"/>
              <a:buChar char="•"/>
            </a:pPr>
            <a:r>
              <a:rPr lang="en-US" baseline="0" dirty="0" smtClean="0"/>
              <a:t>It is not recommended to place antimicrobial creams on the wound as the burn center will wash, debride and dress the wound. </a:t>
            </a:r>
          </a:p>
          <a:p>
            <a:pPr marL="664546" lvl="1" indent="-181240">
              <a:buFont typeface="Arial" pitchFamily="34" charset="0"/>
              <a:buChar char="•"/>
            </a:pPr>
            <a:r>
              <a:rPr lang="en-US" baseline="0" dirty="0" smtClean="0"/>
              <a:t>Additionally some creams may interfere with biotechnology dressings. </a:t>
            </a:r>
          </a:p>
          <a:p>
            <a:pPr marL="181240" indent="-181240">
              <a:buFont typeface="Arial" pitchFamily="34" charset="0"/>
              <a:buChar char="•"/>
            </a:pPr>
            <a:r>
              <a:rPr lang="en-US" baseline="0" dirty="0" smtClean="0"/>
              <a:t>Give morphine IV for pain. (small doses titrate to affect)</a:t>
            </a:r>
          </a:p>
          <a:p>
            <a:pPr marL="664546" lvl="1" indent="-181240">
              <a:buFont typeface="Arial" pitchFamily="34" charset="0"/>
              <a:buChar char="•"/>
            </a:pPr>
            <a:r>
              <a:rPr lang="en-US" baseline="0" dirty="0" smtClean="0"/>
              <a:t>Avoid IM injections due to malabsorption. </a:t>
            </a:r>
          </a:p>
          <a:p>
            <a:pPr marL="181240" indent="-181240">
              <a:buFont typeface="Arial" pitchFamily="34" charset="0"/>
              <a:buChar char="•"/>
            </a:pPr>
            <a:r>
              <a:rPr lang="en-US" baseline="0" dirty="0" smtClean="0"/>
              <a:t>Consider transfer to a burn center. </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31</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2193808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dirty="0" smtClean="0"/>
              <a:t>Some</a:t>
            </a:r>
            <a:r>
              <a:rPr lang="en-US" baseline="0" dirty="0" smtClean="0"/>
              <a:t> burns have special considerations that should be treated at a burn center. </a:t>
            </a:r>
          </a:p>
          <a:p>
            <a:endParaRPr lang="en-US" baseline="0" dirty="0" smtClean="0"/>
          </a:p>
          <a:p>
            <a:pPr marL="181240" indent="-181240">
              <a:buFont typeface="Arial" pitchFamily="34" charset="0"/>
              <a:buChar char="•"/>
            </a:pPr>
            <a:r>
              <a:rPr lang="en-US" baseline="0" dirty="0" smtClean="0"/>
              <a:t>The American Burn Association has developed general guidelines for burn center transfer.  </a:t>
            </a:r>
          </a:p>
          <a:p>
            <a:pPr marL="181240" indent="-181240">
              <a:buFont typeface="Arial" pitchFamily="34" charset="0"/>
              <a:buChar char="•"/>
            </a:pPr>
            <a:r>
              <a:rPr lang="en-US" baseline="0" dirty="0" smtClean="0"/>
              <a:t>Some burn centers treat adults only, pediatric only or both adults and pediatrics. </a:t>
            </a:r>
          </a:p>
          <a:p>
            <a:pPr marL="181240" indent="-181240">
              <a:buFont typeface="Arial" pitchFamily="34" charset="0"/>
              <a:buChar char="•"/>
            </a:pPr>
            <a:r>
              <a:rPr lang="en-US" baseline="0" dirty="0" smtClean="0"/>
              <a:t>All pediatric burns, inhalation injuries, third degree burns and burns to areas of function (i.e. the face, hands, feet, major joints)  must be transferred. </a:t>
            </a:r>
          </a:p>
          <a:p>
            <a:pPr marL="181240" indent="-181240">
              <a:buFont typeface="Arial" pitchFamily="34" charset="0"/>
              <a:buChar char="•"/>
            </a:pPr>
            <a:endParaRPr lang="en-US" baseline="0" dirty="0" smtClean="0"/>
          </a:p>
          <a:p>
            <a:pPr defTabSz="966612">
              <a:defRPr/>
            </a:pPr>
            <a:r>
              <a:rPr lang="en-US" sz="1300" i="1" dirty="0"/>
              <a:t>Source: American College of Surgeons Committee on Trauma, Resources for the Optimal Care of the Injured Patient: 2006</a:t>
            </a:r>
          </a:p>
          <a:p>
            <a:pPr marL="181240" indent="-181240">
              <a:buFont typeface="Arial" pitchFamily="34" charset="0"/>
              <a:buChar char="•"/>
            </a:pPr>
            <a:endParaRPr lang="en-US" baseline="0" dirty="0" smtClean="0"/>
          </a:p>
          <a:p>
            <a:pPr marL="181240" indent="-181240">
              <a:buFont typeface="Arial" pitchFamily="34" charset="0"/>
              <a:buChar char="•"/>
            </a:pP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32</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29051858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mn-lt"/>
                <a:cs typeface="+mn-cs"/>
              </a:rPr>
              <a:t> </a:t>
            </a:r>
          </a:p>
          <a:p>
            <a:pPr marL="181240" indent="-181240">
              <a:buFont typeface="Arial" pitchFamily="34" charset="0"/>
              <a:buChar char="•"/>
            </a:pPr>
            <a:r>
              <a:rPr lang="en-US" dirty="0"/>
              <a:t>About 55% of the estimated 45,000 United States acute hospitalizations for burn injury are admitted to 125 hospitals with specialized facilities for burn care. </a:t>
            </a:r>
          </a:p>
          <a:p>
            <a:pPr marL="181240" indent="-181240">
              <a:buFont typeface="Arial" pitchFamily="34" charset="0"/>
              <a:buChar char="•"/>
            </a:pPr>
            <a:r>
              <a:rPr lang="en-US" dirty="0"/>
              <a:t>Percentage admitted to burn centers has increased steadily in recent decades, with growing recognition of the special needs of burn patients and continuing advances in the technical resources and skills of those who refer, transport and treat them. </a:t>
            </a:r>
          </a:p>
          <a:p>
            <a:pPr marL="181240" indent="-181240">
              <a:buFont typeface="Arial" pitchFamily="34" charset="0"/>
              <a:buChar char="•"/>
            </a:pPr>
            <a:r>
              <a:rPr lang="en-US" dirty="0"/>
              <a:t>Burn centers now average 200 annual admissions, while the other 4,700 U.S. acute care hospitals average less than 3. </a:t>
            </a:r>
          </a:p>
          <a:p>
            <a:pPr marL="181240" indent="-181240">
              <a:buFont typeface="Arial" pitchFamily="34" charset="0"/>
              <a:buChar char="•"/>
            </a:pPr>
            <a:r>
              <a:rPr lang="en-US" dirty="0"/>
              <a:t>Specialized burn nursing is an important component of burn center expertise and contributes to improved patient outcomes. </a:t>
            </a:r>
          </a:p>
          <a:p>
            <a:pPr marL="181240" indent="-181240">
              <a:buFont typeface="Arial" pitchFamily="34" charset="0"/>
              <a:buChar char="•"/>
            </a:pPr>
            <a:r>
              <a:rPr lang="en-US" dirty="0"/>
              <a:t>Education is key to cultivating and maintaining burn nursing competency. </a:t>
            </a:r>
          </a:p>
          <a:p>
            <a:pPr marL="181240" indent="-181240">
              <a:buFont typeface="Arial" pitchFamily="34" charset="0"/>
              <a:buChar char="•"/>
            </a:pPr>
            <a:r>
              <a:rPr lang="en-US" dirty="0"/>
              <a:t>Burn Centers offer functional and cosmetic outcomes as well as a specialized team that includes, OT, PT and social work.</a:t>
            </a:r>
          </a:p>
          <a:p>
            <a:endParaRPr lang="en-US" dirty="0"/>
          </a:p>
          <a:p>
            <a:r>
              <a:rPr lang="en-US" dirty="0"/>
              <a:t>Burn Incidence and Treatment in the United State: 2011 Fact Sheet. </a:t>
            </a:r>
            <a:r>
              <a:rPr lang="en-US" u="sng" dirty="0">
                <a:hlinkClick r:id="rId3"/>
              </a:rPr>
              <a:t>www.ameriburn.org</a:t>
            </a:r>
            <a:r>
              <a:rPr lang="en-US" dirty="0"/>
              <a:t>; accessed 6-15-11.</a:t>
            </a:r>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33</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1128926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Skin graft</a:t>
            </a:r>
            <a:r>
              <a:rPr lang="en-US" baseline="0" dirty="0" smtClean="0"/>
              <a:t>: </a:t>
            </a:r>
            <a:r>
              <a:rPr lang="en-US" dirty="0" smtClean="0"/>
              <a:t>STSG</a:t>
            </a:r>
            <a:r>
              <a:rPr lang="en-US" baseline="0" dirty="0" smtClean="0"/>
              <a:t> – split thickness skin graft </a:t>
            </a:r>
          </a:p>
          <a:p>
            <a:pPr marL="664546" lvl="1" indent="-181240">
              <a:buFont typeface="Arial" pitchFamily="34" charset="0"/>
              <a:buChar char="•"/>
            </a:pPr>
            <a:r>
              <a:rPr lang="en-US" baseline="0" dirty="0" smtClean="0"/>
              <a:t>Required for third degree burns, sometimes used for deep partial second degree burns due to issues with scarring and cosmetic outcomes.</a:t>
            </a:r>
          </a:p>
          <a:p>
            <a:pPr marL="664546" lvl="1" indent="-181240">
              <a:buFont typeface="Arial" pitchFamily="34" charset="0"/>
              <a:buChar char="•"/>
            </a:pPr>
            <a:r>
              <a:rPr lang="en-US" baseline="0" dirty="0" smtClean="0"/>
              <a:t>Donor site: Partial thickness donor contains viable dermis; taken from a non-burned area of the body.</a:t>
            </a:r>
          </a:p>
          <a:p>
            <a:pPr marL="664546" lvl="1" indent="-181240">
              <a:buFont typeface="Arial" pitchFamily="34" charset="0"/>
              <a:buChar char="•"/>
            </a:pPr>
            <a:r>
              <a:rPr lang="en-US" baseline="0" dirty="0" smtClean="0"/>
              <a:t>Donor site must be flat area (not all areas of body are suitable for donor site which can be an issue with very large burns)</a:t>
            </a:r>
          </a:p>
          <a:p>
            <a:pPr marL="664546" lvl="1" indent="-181240">
              <a:buFont typeface="Arial" pitchFamily="34" charset="0"/>
              <a:buChar char="•"/>
            </a:pPr>
            <a:r>
              <a:rPr lang="en-US" baseline="0" dirty="0" smtClean="0"/>
              <a:t>Be mindful of total body percent affected and increase risk of infection with addition of donor sites.</a:t>
            </a:r>
          </a:p>
          <a:p>
            <a:pPr marL="181240" lvl="1" indent="-181240" defTabSz="966612">
              <a:buFont typeface="Arial" pitchFamily="34" charset="0"/>
              <a:buChar char="•"/>
              <a:defRPr/>
            </a:pPr>
            <a:r>
              <a:rPr lang="en-US" baseline="0" dirty="0" smtClean="0"/>
              <a:t>Clarification of terms: Autograft (from the patient – permanent placement) versus homograft (cadaver skin, used as temporary placement until autografts available or to prep site for autograft application).</a:t>
            </a:r>
            <a:endParaRPr lang="en-US" dirty="0" smtClean="0"/>
          </a:p>
          <a:p>
            <a:pPr marL="483306" lvl="1"/>
            <a:endParaRPr lang="en-US" baseline="0" dirty="0" smtClean="0"/>
          </a:p>
          <a:p>
            <a:pPr marL="664546" lvl="1" indent="-181240">
              <a:buFont typeface="Arial" pitchFamily="34" charset="0"/>
              <a:buChar char="•"/>
            </a:pPr>
            <a:endParaRPr lang="en-US" baseline="0" dirty="0" smtClean="0"/>
          </a:p>
          <a:p>
            <a:pPr marL="483306" lvl="1"/>
            <a:endParaRPr lang="en-US" baseline="0" dirty="0" smtClean="0"/>
          </a:p>
          <a:p>
            <a:pPr marL="483306" lvl="1"/>
            <a:endParaRPr lang="en-US" baseline="0" dirty="0" smtClean="0"/>
          </a:p>
          <a:p>
            <a:pPr marL="181240" indent="-181240">
              <a:buFont typeface="Arial" pitchFamily="34" charset="0"/>
              <a:buChar char="•"/>
            </a:pP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34</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441111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dirty="0" smtClean="0"/>
              <a:t>Picture of harvesting donor site in the OR with a dermatome (long</a:t>
            </a:r>
            <a:r>
              <a:rPr lang="en-US" baseline="0" dirty="0" smtClean="0"/>
              <a:t> blade, needs flat surface area)</a:t>
            </a:r>
          </a:p>
          <a:p>
            <a:pPr marL="181240" indent="-181240">
              <a:buFont typeface="Arial" pitchFamily="34" charset="0"/>
              <a:buChar char="•"/>
            </a:pPr>
            <a:r>
              <a:rPr lang="en-US" baseline="0" dirty="0" smtClean="0"/>
              <a:t>Harvested skin is put through a skin mesher in order to poke holes in the skin (mesh size is varied depending on how much donor site a patient has available)</a:t>
            </a:r>
          </a:p>
          <a:p>
            <a:pPr marL="664546" lvl="1" indent="-181240">
              <a:buFont typeface="Arial" pitchFamily="34" charset="0"/>
              <a:buChar char="•"/>
            </a:pPr>
            <a:r>
              <a:rPr lang="en-US" baseline="0" dirty="0" smtClean="0"/>
              <a:t>Meshed skin can cover more surface area, allows for draining of exudate</a:t>
            </a:r>
          </a:p>
          <a:p>
            <a:pPr marL="664546" lvl="1" indent="-181240">
              <a:buFont typeface="Arial" pitchFamily="34" charset="0"/>
              <a:buChar char="•"/>
            </a:pPr>
            <a:r>
              <a:rPr lang="en-US" baseline="0" dirty="0" smtClean="0"/>
              <a:t>Will heal looking “bumpy” (like a waffle iron), not cosmetically appealing</a:t>
            </a:r>
          </a:p>
          <a:p>
            <a:pPr marL="181240" indent="-181240">
              <a:buFont typeface="Arial" pitchFamily="34" charset="0"/>
              <a:buChar char="•"/>
            </a:pPr>
            <a:r>
              <a:rPr lang="en-US" baseline="0" dirty="0" smtClean="0"/>
              <a:t>Sheet grafts are autografts not run through the mesher </a:t>
            </a:r>
          </a:p>
          <a:p>
            <a:pPr marL="664546" lvl="1" indent="-181240">
              <a:buFont typeface="Arial" pitchFamily="34" charset="0"/>
              <a:buChar char="•"/>
            </a:pPr>
            <a:r>
              <a:rPr lang="en-US" baseline="0" dirty="0" smtClean="0"/>
              <a:t>Used for areas that will be seen more readily- face, hands etc.</a:t>
            </a:r>
          </a:p>
          <a:p>
            <a:pPr marL="664546" lvl="1" indent="-181240">
              <a:buFont typeface="Arial" pitchFamily="34" charset="0"/>
              <a:buChar char="•"/>
            </a:pPr>
            <a:r>
              <a:rPr lang="en-US" baseline="0" dirty="0" smtClean="0"/>
              <a:t>Much better cosmetic outcome </a:t>
            </a:r>
          </a:p>
          <a:p>
            <a:pPr marL="664546" lvl="1" indent="-181240">
              <a:buFont typeface="Arial" pitchFamily="34" charset="0"/>
              <a:buChar char="•"/>
            </a:pPr>
            <a:r>
              <a:rPr lang="en-US" baseline="0" dirty="0" smtClean="0"/>
              <a:t>Patient must have plenty of donor site (large burns often can not afford to use that much skin)</a:t>
            </a:r>
            <a:endParaRPr lang="en-US" dirty="0" smtClean="0"/>
          </a:p>
          <a:p>
            <a:pPr marL="181240" indent="-181240" defTabSz="966612">
              <a:buFont typeface="Arial" pitchFamily="34" charset="0"/>
              <a:buChar char="•"/>
              <a:defRPr/>
            </a:pPr>
            <a:r>
              <a:rPr lang="en-US" baseline="0" dirty="0" smtClean="0"/>
              <a:t>Skin grafting over joints require specialized OT/PT care, often placed in splints for a period of time</a:t>
            </a: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35</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10506197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Donor</a:t>
            </a:r>
            <a:r>
              <a:rPr lang="en-US" baseline="0" dirty="0" smtClean="0"/>
              <a:t> sites:</a:t>
            </a:r>
          </a:p>
          <a:p>
            <a:pPr marL="181240" indent="-181240">
              <a:buFont typeface="Arial" pitchFamily="34" charset="0"/>
              <a:buChar char="•"/>
            </a:pPr>
            <a:r>
              <a:rPr lang="en-US" baseline="0" dirty="0" smtClean="0"/>
              <a:t>Very painful</a:t>
            </a:r>
          </a:p>
          <a:p>
            <a:pPr marL="181240" indent="-181240">
              <a:buFont typeface="Arial" pitchFamily="34" charset="0"/>
              <a:buChar char="•"/>
            </a:pPr>
            <a:r>
              <a:rPr lang="en-US" baseline="0" dirty="0" smtClean="0"/>
              <a:t>Heal on their own</a:t>
            </a:r>
          </a:p>
          <a:p>
            <a:pPr marL="181240" indent="-181240">
              <a:buFont typeface="Arial" pitchFamily="34" charset="0"/>
              <a:buChar char="•"/>
            </a:pPr>
            <a:r>
              <a:rPr lang="en-US" baseline="0" dirty="0" smtClean="0"/>
              <a:t>With STSG donor sites maybe re-harvested for future skin grafting. (Used in large burns)</a:t>
            </a:r>
          </a:p>
          <a:p>
            <a:pPr marL="181240" indent="-181240">
              <a:buFont typeface="Arial" pitchFamily="34" charset="0"/>
              <a:buChar char="•"/>
            </a:pPr>
            <a:r>
              <a:rPr lang="en-US" baseline="0" dirty="0" smtClean="0"/>
              <a:t>Many different types of dressings for donor sites, burn community still struggling to find “the best donor dressing”</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36</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3093176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457200"/>
            <a:ext cx="4800600" cy="3600450"/>
          </a:xfrm>
        </p:spPr>
      </p:sp>
      <p:sp>
        <p:nvSpPr>
          <p:cNvPr id="3" name="Notes Placeholder 2"/>
          <p:cNvSpPr>
            <a:spLocks noGrp="1"/>
          </p:cNvSpPr>
          <p:nvPr>
            <p:ph type="body" idx="1"/>
          </p:nvPr>
        </p:nvSpPr>
        <p:spPr>
          <a:xfrm>
            <a:off x="731520" y="4297045"/>
            <a:ext cx="5852160" cy="5440680"/>
          </a:xfrm>
        </p:spPr>
        <p:txBody>
          <a:bodyPr/>
          <a:lstStyle/>
          <a:p>
            <a:r>
              <a:rPr lang="en-US" b="1" dirty="0" smtClean="0"/>
              <a:t>Wound care:</a:t>
            </a:r>
          </a:p>
          <a:p>
            <a:pPr marL="181240" indent="-181240">
              <a:buFont typeface="Arial" pitchFamily="34" charset="0"/>
              <a:buChar char="•"/>
            </a:pPr>
            <a:r>
              <a:rPr lang="en-US" b="0" dirty="0" smtClean="0"/>
              <a:t>Clean</a:t>
            </a:r>
            <a:r>
              <a:rPr lang="en-US" b="0" baseline="0" dirty="0" smtClean="0"/>
              <a:t> burn wound with antibacterial agent (soap and water)</a:t>
            </a:r>
            <a:endParaRPr lang="en-US" b="0" dirty="0" smtClean="0"/>
          </a:p>
          <a:p>
            <a:pPr marL="181240" indent="-181240">
              <a:buFont typeface="Arial" pitchFamily="34" charset="0"/>
              <a:buChar char="•"/>
            </a:pPr>
            <a:r>
              <a:rPr lang="en-US" b="0" dirty="0" smtClean="0"/>
              <a:t>Major</a:t>
            </a:r>
            <a:r>
              <a:rPr lang="en-US" b="0" baseline="0" dirty="0" smtClean="0"/>
              <a:t> advancements in the last 10- 15 years (biotech and silver dressings), has changed burn care </a:t>
            </a:r>
          </a:p>
          <a:p>
            <a:pPr marL="181240" indent="-181240">
              <a:buFont typeface="Arial" pitchFamily="34" charset="0"/>
              <a:buChar char="•"/>
            </a:pPr>
            <a:r>
              <a:rPr lang="en-US" b="0" baseline="0" dirty="0" smtClean="0"/>
              <a:t>Continue to use topical antimicrobial creams </a:t>
            </a:r>
          </a:p>
          <a:p>
            <a:pPr marL="664546" lvl="1" indent="-181240">
              <a:buFont typeface="Arial" pitchFamily="34" charset="0"/>
              <a:buChar char="•"/>
            </a:pPr>
            <a:r>
              <a:rPr lang="en-US" b="0" baseline="0" dirty="0" smtClean="0"/>
              <a:t>Choose topical based on effectiveness against different types of infection</a:t>
            </a:r>
          </a:p>
          <a:p>
            <a:pPr marL="664546" lvl="1" indent="-181240">
              <a:buFont typeface="Arial" pitchFamily="34" charset="0"/>
              <a:buChar char="•"/>
            </a:pPr>
            <a:r>
              <a:rPr lang="en-US" b="0" baseline="0" dirty="0" smtClean="0"/>
              <a:t>Silver sulfadiazene is mainstay and often stocked in most ER’s</a:t>
            </a:r>
          </a:p>
          <a:p>
            <a:pPr marL="181240" indent="-181240" defTabSz="966612">
              <a:buFont typeface="Arial" pitchFamily="34" charset="0"/>
              <a:buChar char="•"/>
              <a:defRPr/>
            </a:pPr>
            <a:r>
              <a:rPr lang="en-US" b="0" baseline="0" dirty="0" smtClean="0"/>
              <a:t>Biotechnology</a:t>
            </a:r>
          </a:p>
          <a:p>
            <a:pPr marL="664546" lvl="1" indent="-181240" defTabSz="966612">
              <a:buFont typeface="Arial" pitchFamily="34" charset="0"/>
              <a:buChar char="•"/>
              <a:defRPr/>
            </a:pPr>
            <a:r>
              <a:rPr lang="en-US" b="0" baseline="0" dirty="0" smtClean="0"/>
              <a:t>Skin substitutes </a:t>
            </a:r>
          </a:p>
          <a:p>
            <a:pPr marL="664546" lvl="1" indent="-181240" defTabSz="966612">
              <a:buFont typeface="Arial" pitchFamily="34" charset="0"/>
              <a:buChar char="•"/>
              <a:defRPr/>
            </a:pPr>
            <a:r>
              <a:rPr lang="en-US" b="0" baseline="0" dirty="0" smtClean="0"/>
              <a:t>Come in a variety of forms such as acellular matrices or bilayer laminates (a popular skin substitute uses shark glycosaminoglycans and bovine tendon collagen matrix to provide coverage and closure for very large TBSA burns)</a:t>
            </a:r>
          </a:p>
          <a:p>
            <a:pPr marL="664546" lvl="1" indent="-181240" defTabSz="966612">
              <a:buFont typeface="Arial" pitchFamily="34" charset="0"/>
              <a:buChar char="•"/>
              <a:defRPr/>
            </a:pPr>
            <a:r>
              <a:rPr lang="en-US" b="0" baseline="0" dirty="0" smtClean="0"/>
              <a:t>Technology continues to advance.</a:t>
            </a:r>
          </a:p>
          <a:p>
            <a:pPr marL="181240" indent="-181240">
              <a:buFont typeface="Arial" pitchFamily="34" charset="0"/>
              <a:buChar char="•"/>
            </a:pPr>
            <a:r>
              <a:rPr lang="en-US" b="0" baseline="0" dirty="0" smtClean="0"/>
              <a:t>Silver dressings </a:t>
            </a:r>
          </a:p>
          <a:p>
            <a:pPr marL="664546" lvl="1" indent="-181240">
              <a:buFont typeface="Arial" pitchFamily="34" charset="0"/>
              <a:buChar char="•"/>
            </a:pPr>
            <a:r>
              <a:rPr lang="en-US" b="0" baseline="0" dirty="0" smtClean="0"/>
              <a:t>Very broad spectrum</a:t>
            </a:r>
          </a:p>
          <a:p>
            <a:pPr marL="664546" lvl="1" indent="-181240">
              <a:buFont typeface="Arial" pitchFamily="34" charset="0"/>
              <a:buChar char="•"/>
            </a:pPr>
            <a:r>
              <a:rPr lang="en-US" b="0" baseline="0" dirty="0" smtClean="0"/>
              <a:t>Variety of forms: non stick dressings, foams, absorbent materials, sponges</a:t>
            </a:r>
          </a:p>
          <a:p>
            <a:pPr marL="664546" lvl="1" indent="-181240">
              <a:buFont typeface="Arial" pitchFamily="34" charset="0"/>
              <a:buChar char="•"/>
            </a:pPr>
            <a:r>
              <a:rPr lang="en-US" b="0" baseline="0" dirty="0" smtClean="0"/>
              <a:t>Able to leave silver dressing in place for extended period of time (some 5-7 days). </a:t>
            </a:r>
          </a:p>
          <a:p>
            <a:pPr marL="664546" lvl="1" indent="-181240">
              <a:buFont typeface="Arial" pitchFamily="34" charset="0"/>
              <a:buChar char="•"/>
            </a:pPr>
            <a:r>
              <a:rPr lang="en-US" b="0" baseline="0" dirty="0" smtClean="0"/>
              <a:t>Decreased number of dressings for patients (used to be BID with topical creams) and associated pain. </a:t>
            </a:r>
          </a:p>
          <a:p>
            <a:pPr marL="664546" lvl="1" indent="-181240">
              <a:buFont typeface="Arial" pitchFamily="34" charset="0"/>
              <a:buChar char="•"/>
            </a:pPr>
            <a:r>
              <a:rPr lang="en-US" b="0" baseline="0" dirty="0" smtClean="0"/>
              <a:t>Decreased nurse staffing necessary for dressing changes.</a:t>
            </a:r>
          </a:p>
          <a:p>
            <a:pPr marL="664546" lvl="1" indent="-181240">
              <a:buFont typeface="Arial" pitchFamily="34" charset="0"/>
              <a:buChar char="•"/>
            </a:pPr>
            <a:r>
              <a:rPr lang="en-US" b="0" baseline="0" dirty="0" smtClean="0"/>
              <a:t>Easier to care for at home</a:t>
            </a:r>
          </a:p>
          <a:p>
            <a:pPr marL="181240" indent="-181240">
              <a:buFont typeface="Arial" pitchFamily="34" charset="0"/>
              <a:buChar char="•"/>
            </a:pPr>
            <a:r>
              <a:rPr lang="en-US" b="0" baseline="0" dirty="0" smtClean="0"/>
              <a:t>Wound tissue biopsy guides choice of dressing or topical based on type of infection present </a:t>
            </a:r>
          </a:p>
          <a:p>
            <a:pPr marL="664546" lvl="1" indent="-181240">
              <a:buFont typeface="Arial" pitchFamily="34" charset="0"/>
              <a:buChar char="•"/>
            </a:pPr>
            <a:endParaRPr lang="en-US" b="0" baseline="0" dirty="0" smtClean="0"/>
          </a:p>
          <a:p>
            <a:pPr marL="664546" lvl="1" indent="-181240">
              <a:buFont typeface="Arial" pitchFamily="34" charset="0"/>
              <a:buChar char="•"/>
            </a:pPr>
            <a:endParaRPr lang="en-US" b="0" dirty="0" smtClean="0"/>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37</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29847463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5680710"/>
          </a:xfrm>
        </p:spPr>
        <p:txBody>
          <a:bodyPr/>
          <a:lstStyle/>
          <a:p>
            <a:pPr marL="181240" indent="-181240">
              <a:buFont typeface="Arial" pitchFamily="34" charset="0"/>
              <a:buChar char="•"/>
            </a:pPr>
            <a:r>
              <a:rPr lang="en-US" dirty="0" smtClean="0"/>
              <a:t>Aim of</a:t>
            </a:r>
            <a:r>
              <a:rPr lang="en-US" baseline="0" dirty="0" smtClean="0"/>
              <a:t> resuscitation is to support vital organ perfusion with the minimum amount of fluid necessary. </a:t>
            </a:r>
          </a:p>
          <a:p>
            <a:pPr marL="181240" indent="-181240">
              <a:buFont typeface="Arial" pitchFamily="34" charset="0"/>
              <a:buChar char="•"/>
            </a:pPr>
            <a:r>
              <a:rPr lang="en-US" baseline="0" dirty="0" smtClean="0"/>
              <a:t>Resuscitation is a balancing act with under resuscitation causing renal failure and over resuscitation potentially causing abdominal compartment syndrome, pleural effusions and/or increased edema in non-burned areas. </a:t>
            </a:r>
          </a:p>
          <a:p>
            <a:pPr marL="181240" indent="-181240">
              <a:buFont typeface="Arial" pitchFamily="34" charset="0"/>
              <a:buChar char="•"/>
            </a:pPr>
            <a:r>
              <a:rPr lang="en-US" baseline="0" dirty="0" smtClean="0"/>
              <a:t>Controversy continues about exact composition and timing of “ideal” resuscitation as well as resuscitation endpoints (there is a lack of class 1 evidence to guide therapies). </a:t>
            </a:r>
          </a:p>
          <a:p>
            <a:pPr marL="181240" indent="-181240">
              <a:buFont typeface="Arial" pitchFamily="34" charset="0"/>
              <a:buChar char="•"/>
            </a:pPr>
            <a:r>
              <a:rPr lang="en-US" baseline="0" dirty="0" smtClean="0"/>
              <a:t>Traditional resuscitation often fails to normalize lactic acid and base deficit and may be associated with over resuscitation when used as goal directed therapy. </a:t>
            </a:r>
          </a:p>
          <a:p>
            <a:pPr marL="181240" indent="-181240">
              <a:buFont typeface="Arial" pitchFamily="34" charset="0"/>
              <a:buChar char="•"/>
            </a:pPr>
            <a:r>
              <a:rPr lang="en-US" baseline="0" dirty="0" smtClean="0"/>
              <a:t>Increase in preload and cardiac index via aggressive  resuscitation guided by Central venous catheters and PA catheters did not show any benefits. Therefore a preload driven strategy for burn resuscitation is not advisable. Invasive monitoring with a CVC or PA catheter is however, indicated in special circumstances such as elderly burns or patients with inadequate response to standard treatment.</a:t>
            </a:r>
          </a:p>
          <a:p>
            <a:pPr marL="181240" indent="-181240">
              <a:buFont typeface="Arial" pitchFamily="34" charset="0"/>
              <a:buChar char="•"/>
            </a:pPr>
            <a:r>
              <a:rPr lang="en-US" baseline="0" dirty="0" smtClean="0"/>
              <a:t>Initial literature from military experience and some US burn centers detail use of nurse driven protocols to diminish variations along with early use of albumin.</a:t>
            </a:r>
          </a:p>
          <a:p>
            <a:endParaRPr lang="en-US" i="1" dirty="0" smtClean="0"/>
          </a:p>
          <a:p>
            <a:r>
              <a:rPr lang="en-US" i="1" dirty="0" smtClean="0"/>
              <a:t>Jeng</a:t>
            </a:r>
            <a:r>
              <a:rPr lang="en-US" i="1" baseline="0" dirty="0" smtClean="0"/>
              <a:t> JC, Lee K, Jablonski K, Jordan MH. Serum lactate and base deficit suggest inadequate resuscitation of patients with burn injuries: application of a point-of-care laboratory instrument. J Burn Care Rehabil. 1997; 18:402-5.</a:t>
            </a:r>
          </a:p>
          <a:p>
            <a:pPr defTabSz="966612">
              <a:defRPr/>
            </a:pPr>
            <a:endParaRPr lang="en-US" baseline="0" dirty="0" smtClean="0"/>
          </a:p>
          <a:p>
            <a:pPr defTabSz="966612">
              <a:defRPr/>
            </a:pPr>
            <a:r>
              <a:rPr lang="en-US" i="1" baseline="0" dirty="0" smtClean="0"/>
              <a:t>Pham TN, Cancio LC, Gibran NS, American Burn Association Practice Guidelines Burn Shock Resuscitation. J Burn Care Research. Volume 29 (1); 257-266.</a:t>
            </a:r>
          </a:p>
          <a:p>
            <a:endParaRPr lang="en-US" i="1" dirty="0" smtClean="0"/>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38</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2433141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dirty="0"/>
              <a:t>Even though there have been amazing advances in the management of burns over the last few decades, there continue to be incongruities throughout the care continuum. </a:t>
            </a:r>
          </a:p>
          <a:p>
            <a:pPr marL="181240" indent="-181240">
              <a:buFont typeface="Arial" pitchFamily="34" charset="0"/>
              <a:buChar char="•"/>
            </a:pPr>
            <a:r>
              <a:rPr lang="en-US" dirty="0"/>
              <a:t>The majority of evidence is class 2 and class 3.  </a:t>
            </a:r>
          </a:p>
          <a:p>
            <a:pPr marL="181240" indent="-181240">
              <a:buFont typeface="Arial" pitchFamily="34" charset="0"/>
              <a:buChar char="•"/>
            </a:pPr>
            <a:r>
              <a:rPr lang="en-US" dirty="0"/>
              <a:t>The reason for this is there are only a small number of burns each year and few rigorous multicenter trials.  </a:t>
            </a:r>
          </a:p>
          <a:p>
            <a:pPr marL="181240" indent="-181240">
              <a:buFont typeface="Arial" pitchFamily="34" charset="0"/>
              <a:buChar char="•"/>
            </a:pPr>
            <a:r>
              <a:rPr lang="en-US" dirty="0"/>
              <a:t>Burn centers are geographically isolated and there is an apprentice mindset when it comes to training. </a:t>
            </a:r>
          </a:p>
          <a:p>
            <a:pPr marL="181240" indent="-181240">
              <a:buFont typeface="Arial" pitchFamily="34" charset="0"/>
              <a:buChar char="•"/>
            </a:pPr>
            <a:r>
              <a:rPr lang="en-US" dirty="0"/>
              <a:t>Many centers have opposing techniques and philosophies. </a:t>
            </a:r>
          </a:p>
          <a:p>
            <a:pPr marL="181240" indent="-181240">
              <a:buFont typeface="Arial" pitchFamily="34" charset="0"/>
              <a:buChar char="•"/>
            </a:pPr>
            <a:r>
              <a:rPr lang="en-US" dirty="0"/>
              <a:t>In response to the variation in burn center practices, a Burn State of the Science conference was convened in 2007 with the goal to develop a comprehensive national research agenda covering all aspects of burn care from the acute phase through the rehabilitative phase.</a:t>
            </a:r>
          </a:p>
          <a:p>
            <a:pPr marL="181240" indent="-181240">
              <a:buFont typeface="Arial" pitchFamily="34" charset="0"/>
              <a:buChar char="•"/>
            </a:pPr>
            <a:endParaRPr lang="en-US" dirty="0"/>
          </a:p>
          <a:p>
            <a:r>
              <a:rPr lang="en-US" i="1" dirty="0"/>
              <a:t>Palmieri TL, Klein MB. Burn research state of the science: Introduction. Journal of Burn Care &amp; Research. 2007; 28 (4): 544-545. </a:t>
            </a:r>
            <a:endParaRPr lang="en-US" i="1"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39</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2517268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181240" indent="-181240">
              <a:buFont typeface="Arial" pitchFamily="34" charset="0"/>
              <a:buChar char="•"/>
            </a:pPr>
            <a:r>
              <a:rPr lang="en-US" baseline="0" dirty="0" smtClean="0"/>
              <a:t>Over 1 million burn injuries occur per year. </a:t>
            </a:r>
          </a:p>
          <a:p>
            <a:pPr marL="181240" indent="-181240">
              <a:buFont typeface="Arial" pitchFamily="34" charset="0"/>
              <a:buChar char="•"/>
            </a:pPr>
            <a:r>
              <a:rPr lang="en-US" baseline="0" dirty="0" smtClean="0"/>
              <a:t>About 450,000  burns per year receive medical treatment</a:t>
            </a:r>
          </a:p>
          <a:p>
            <a:pPr marL="181240" indent="-181240">
              <a:buFont typeface="Arial" pitchFamily="34" charset="0"/>
              <a:buChar char="•"/>
            </a:pPr>
            <a:r>
              <a:rPr lang="en-US" baseline="0" dirty="0" smtClean="0"/>
              <a:t>Nearly 70 % are men with a mean age of 32 years old </a:t>
            </a:r>
          </a:p>
          <a:p>
            <a:pPr marL="181240" indent="-181240">
              <a:buFont typeface="Arial" pitchFamily="34" charset="0"/>
              <a:buChar char="•"/>
            </a:pPr>
            <a:r>
              <a:rPr lang="en-US" baseline="0" dirty="0" smtClean="0"/>
              <a:t>Children under age 5 account for 18% of the total and patients over 60 account for 12% of the cases.</a:t>
            </a:r>
          </a:p>
          <a:p>
            <a:endParaRPr lang="en-US" baseline="0" dirty="0" smtClean="0"/>
          </a:p>
          <a:p>
            <a:pPr defTabSz="966612">
              <a:defRPr/>
            </a:pPr>
            <a:r>
              <a:rPr lang="en-US" sz="1300" i="1" dirty="0"/>
              <a:t>Source: American Burn Association, 2011 National Burn Repository – Report of Data from 2001-2010</a:t>
            </a:r>
          </a:p>
          <a:p>
            <a:endParaRPr lang="en-US" dirty="0" smtClean="0"/>
          </a:p>
          <a:p>
            <a:endParaRPr lang="en-US" dirty="0" smtClean="0"/>
          </a:p>
          <a:p>
            <a:pPr defTabSz="966612">
              <a:defRPr/>
            </a:pPr>
            <a:r>
              <a:rPr lang="en-US" i="1" baseline="0" dirty="0" smtClean="0"/>
              <a:t>Instructor note: care and support for the burn patient</a:t>
            </a:r>
            <a:endParaRPr lang="en-US" i="1" dirty="0" smtClean="0"/>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4</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10813391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 considerations</a:t>
            </a:r>
            <a:r>
              <a:rPr lang="en-US" baseline="0" dirty="0" smtClean="0"/>
              <a:t> include:</a:t>
            </a:r>
            <a:endParaRPr lang="en-US" dirty="0" smtClean="0"/>
          </a:p>
          <a:p>
            <a:pPr marL="181240" indent="-181240">
              <a:buFont typeface="Arial" pitchFamily="34" charset="0"/>
              <a:buChar char="•"/>
            </a:pPr>
            <a:endParaRPr lang="en-US" dirty="0" smtClean="0"/>
          </a:p>
          <a:p>
            <a:pPr marL="181240" indent="-181240">
              <a:buFont typeface="Arial" pitchFamily="34" charset="0"/>
              <a:buChar char="•"/>
            </a:pPr>
            <a:r>
              <a:rPr lang="en-US" dirty="0" smtClean="0"/>
              <a:t>Continuous advances in biotechnological dressings</a:t>
            </a:r>
          </a:p>
          <a:p>
            <a:pPr marL="181240" indent="-181240">
              <a:buFont typeface="Arial" pitchFamily="34" charset="0"/>
              <a:buChar char="•"/>
            </a:pPr>
            <a:r>
              <a:rPr lang="en-US" dirty="0" smtClean="0"/>
              <a:t>Current skin</a:t>
            </a:r>
            <a:r>
              <a:rPr lang="en-US" baseline="0" dirty="0" smtClean="0"/>
              <a:t> substitute coverage lacks an adequate dermal layer. Research continues to find a dermal layer that will hold up over time. Ultimate goals include ability to grow hair follicles, sweat and sebaceous glands and nerve endings.</a:t>
            </a:r>
          </a:p>
          <a:p>
            <a:pPr marL="181240" indent="-181240">
              <a:buFont typeface="Arial" pitchFamily="34" charset="0"/>
              <a:buChar char="•"/>
            </a:pPr>
            <a:r>
              <a:rPr lang="en-US" baseline="0" dirty="0" smtClean="0"/>
              <a:t>Research to find stem cells to augment epithelialization and attenuate systemic inflammatory response.</a:t>
            </a:r>
          </a:p>
          <a:p>
            <a:pPr marL="181240" indent="-181240">
              <a:buFont typeface="Arial" pitchFamily="34" charset="0"/>
              <a:buChar char="•"/>
            </a:pPr>
            <a:r>
              <a:rPr lang="en-US" baseline="0" dirty="0" smtClean="0"/>
              <a:t>Resuscitation endpoints remain elusive.</a:t>
            </a:r>
          </a:p>
          <a:p>
            <a:pPr marL="181240" indent="-181240">
              <a:buFont typeface="Arial" pitchFamily="34" charset="0"/>
              <a:buChar char="•"/>
            </a:pPr>
            <a:r>
              <a:rPr lang="en-US" baseline="0" dirty="0" smtClean="0"/>
              <a:t>Research focus on methods to stop the capillary leak during burn shock.</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40</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5289864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41</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1526862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181240" indent="-181240">
              <a:buFont typeface="Arial" pitchFamily="34" charset="0"/>
              <a:buChar char="•"/>
            </a:pPr>
            <a:r>
              <a:rPr lang="en-US" baseline="0" dirty="0" smtClean="0"/>
              <a:t>Majority of burns are less than 10% TBSA  (70%) and have a low mortality rate (0.6%) </a:t>
            </a:r>
          </a:p>
          <a:p>
            <a:pPr marL="181240" indent="-181240">
              <a:buFont typeface="Arial" pitchFamily="34" charset="0"/>
              <a:buChar char="•"/>
            </a:pPr>
            <a:r>
              <a:rPr lang="en-US" baseline="0" dirty="0" smtClean="0"/>
              <a:t>Mortality rate for all cases is roughly 3.9%. Deaths from burn injury increase with advancing age, burn size and inhalation injury.</a:t>
            </a:r>
          </a:p>
          <a:p>
            <a:pPr marL="181240" indent="-181240" defTabSz="966612">
              <a:buFont typeface="Arial" pitchFamily="34" charset="0"/>
              <a:buChar char="•"/>
              <a:defRPr/>
            </a:pPr>
            <a:r>
              <a:rPr lang="en-US" baseline="0" dirty="0" smtClean="0"/>
              <a:t>Cause of most post burn morbidity and mortality continues to be infection. </a:t>
            </a:r>
          </a:p>
          <a:p>
            <a:pPr defTabSz="966612">
              <a:defRPr/>
            </a:pPr>
            <a:endParaRPr lang="en-US" baseline="0" dirty="0" smtClean="0"/>
          </a:p>
          <a:p>
            <a:pPr defTabSz="966612">
              <a:defRPr/>
            </a:pPr>
            <a:r>
              <a:rPr lang="en-US" sz="1300" i="1" dirty="0"/>
              <a:t>Source: American Burn Association, 2011 National Burn Repository – Report of Data from 2001-2010</a:t>
            </a:r>
          </a:p>
          <a:p>
            <a:endParaRPr lang="en-US" baseline="0" dirty="0" smtClean="0"/>
          </a:p>
          <a:p>
            <a:endParaRPr lang="en-US" dirty="0" smtClean="0"/>
          </a:p>
          <a:p>
            <a:pPr defTabSz="966612">
              <a:defRPr/>
            </a:pPr>
            <a:r>
              <a:rPr lang="en-US" i="1" baseline="0" dirty="0" smtClean="0"/>
              <a:t>Instructor note: tar burn to the left hand.  Tar burns special consideration emulsify tar with mineral oil product.</a:t>
            </a:r>
            <a:endParaRPr lang="en-US" i="1" dirty="0" smtClean="0"/>
          </a:p>
          <a:p>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5</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1081339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spcBef>
                <a:spcPct val="0"/>
              </a:spcBef>
            </a:pPr>
            <a:endParaRPr lang="en-US" sz="1300" dirty="0">
              <a:solidFill>
                <a:schemeClr val="bg1"/>
              </a:solidFill>
            </a:endParaRP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6</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2778666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dirty="0" smtClean="0"/>
              <a:t>Over the past several decades tremendous advances in the medical and surgical management of burn injuries. </a:t>
            </a:r>
          </a:p>
          <a:p>
            <a:pPr marL="181240" indent="-181240">
              <a:buFont typeface="Arial" pitchFamily="34" charset="0"/>
              <a:buChar char="•"/>
            </a:pPr>
            <a:r>
              <a:rPr lang="en-US" dirty="0" smtClean="0"/>
              <a:t>Injuries uniformly fatal as recently as 25-30 years ago are now typically survivable. </a:t>
            </a:r>
            <a:r>
              <a:rPr lang="en-US" baseline="0" dirty="0" smtClean="0"/>
              <a:t> </a:t>
            </a:r>
          </a:p>
          <a:p>
            <a:pPr marL="181240" indent="-181240">
              <a:buFont typeface="Arial" pitchFamily="34" charset="0"/>
              <a:buChar char="•"/>
            </a:pPr>
            <a:endParaRPr lang="en-US" i="1" dirty="0">
              <a:solidFill>
                <a:srgbClr val="FF0000"/>
              </a:solidFill>
              <a:latin typeface="+mn-lt"/>
              <a:cs typeface="+mn-cs"/>
            </a:endParaRPr>
          </a:p>
          <a:p>
            <a:r>
              <a:rPr lang="en-US" i="1" dirty="0">
                <a:solidFill>
                  <a:srgbClr val="FF0000"/>
                </a:solidFill>
                <a:latin typeface="+mn-lt"/>
                <a:cs typeface="+mn-cs"/>
              </a:rPr>
              <a:t>Palmieri TL, Klein MB. Burn research state of the science: Introduction. Journal of Burn Care &amp; Research. 2007; 28 (4): 544-545. </a:t>
            </a:r>
          </a:p>
          <a:p>
            <a:pPr defTabSz="966612">
              <a:defRPr/>
            </a:pPr>
            <a:endParaRPr lang="en-US" dirty="0" smtClean="0"/>
          </a:p>
          <a:p>
            <a:pPr marL="181240" indent="-181240" defTabSz="966612">
              <a:buFont typeface="Arial" pitchFamily="34" charset="0"/>
              <a:buChar char="•"/>
              <a:defRPr/>
            </a:pPr>
            <a:r>
              <a:rPr lang="en-US" dirty="0" smtClean="0"/>
              <a:t>This chart</a:t>
            </a:r>
            <a:r>
              <a:rPr lang="en-US" baseline="0" dirty="0" smtClean="0"/>
              <a:t> shows the significance of age, total body surface area burned and mortality rates. </a:t>
            </a:r>
          </a:p>
          <a:p>
            <a:pPr marL="181240" indent="-181240" defTabSz="966612">
              <a:buFont typeface="Arial" pitchFamily="34" charset="0"/>
              <a:buChar char="•"/>
              <a:defRPr/>
            </a:pPr>
            <a:r>
              <a:rPr lang="en-US" baseline="0" dirty="0" smtClean="0"/>
              <a:t>Children less than two and the elderly &gt; age 60 are compromised. </a:t>
            </a:r>
          </a:p>
          <a:p>
            <a:pPr marL="181240" indent="-181240" defTabSz="966612">
              <a:buFont typeface="Arial" pitchFamily="34" charset="0"/>
              <a:buChar char="•"/>
              <a:defRPr/>
            </a:pPr>
            <a:r>
              <a:rPr lang="en-US" baseline="0" dirty="0" smtClean="0"/>
              <a:t>A 30% burn in a 60 year old patient is associated with a 40% mortality rate.</a:t>
            </a:r>
          </a:p>
          <a:p>
            <a:pPr defTabSz="966612">
              <a:defRPr/>
            </a:pPr>
            <a:endParaRPr lang="en-US" dirty="0" smtClean="0"/>
          </a:p>
          <a:p>
            <a:r>
              <a:rPr lang="en-US" sz="1300" i="1" dirty="0"/>
              <a:t>Source: American Burn Association, 2011 National Burn Repository – Report of Data from 2001-2010</a:t>
            </a:r>
          </a:p>
          <a:p>
            <a:endParaRPr lang="en-US" sz="1300" i="1"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7</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4065950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400050"/>
            <a:ext cx="4800600" cy="3600450"/>
          </a:xfrm>
        </p:spPr>
      </p:sp>
      <p:sp>
        <p:nvSpPr>
          <p:cNvPr id="3" name="Notes Placeholder 2"/>
          <p:cNvSpPr>
            <a:spLocks noGrp="1"/>
          </p:cNvSpPr>
          <p:nvPr>
            <p:ph type="body" idx="1"/>
          </p:nvPr>
        </p:nvSpPr>
        <p:spPr>
          <a:xfrm>
            <a:off x="731520" y="4240530"/>
            <a:ext cx="5852160" cy="5040630"/>
          </a:xfrm>
        </p:spPr>
        <p:txBody>
          <a:bodyPr/>
          <a:lstStyle/>
          <a:p>
            <a:pPr marL="181240" indent="-181240">
              <a:buFont typeface="Arial" pitchFamily="34" charset="0"/>
              <a:buChar char="•"/>
            </a:pPr>
            <a:r>
              <a:rPr lang="en-US" dirty="0" smtClean="0"/>
              <a:t>The skin is the body’s largest organ</a:t>
            </a:r>
            <a:r>
              <a:rPr lang="en-US" baseline="0" dirty="0" smtClean="0"/>
              <a:t>. </a:t>
            </a:r>
          </a:p>
          <a:p>
            <a:pPr marL="181240" indent="-181240">
              <a:buFont typeface="Arial" pitchFamily="34" charset="0"/>
              <a:buChar char="•"/>
            </a:pPr>
            <a:r>
              <a:rPr lang="en-US" baseline="0" dirty="0" smtClean="0"/>
              <a:t>Bilayer, consisting of the epidermis and the dermis and ranges in thickness from .04 inches (1 mm) to .2 inches (6 mm) on the palms or soles of the feet.</a:t>
            </a:r>
          </a:p>
          <a:p>
            <a:pPr marL="181240" indent="-181240">
              <a:buFont typeface="Arial" pitchFamily="34" charset="0"/>
              <a:buChar char="•"/>
            </a:pPr>
            <a:r>
              <a:rPr lang="en-US" baseline="0" dirty="0" smtClean="0"/>
              <a:t>The epidermis is the outer non-vascular layer that consists of mostly keratinocytes. </a:t>
            </a:r>
          </a:p>
          <a:p>
            <a:pPr marL="664546" lvl="1" indent="-181240">
              <a:buFont typeface="Arial" pitchFamily="34" charset="0"/>
              <a:buChar char="•"/>
            </a:pPr>
            <a:r>
              <a:rPr lang="en-US" baseline="0" dirty="0" smtClean="0"/>
              <a:t>Acts as barrier against the hazards of the environment. </a:t>
            </a:r>
          </a:p>
          <a:p>
            <a:pPr marL="664546" lvl="1" indent="-181240">
              <a:buFont typeface="Arial" pitchFamily="34" charset="0"/>
              <a:buChar char="•"/>
            </a:pPr>
            <a:r>
              <a:rPr lang="en-US" baseline="0" dirty="0" smtClean="0"/>
              <a:t>Damage to the epidermal layer is considered a first degree (or superficial) burn. The skin is pink to red in color, painful and blanches; there are no blisters present. A sunburn is an example of a first degree burn. </a:t>
            </a:r>
          </a:p>
          <a:p>
            <a:pPr marL="181240" indent="-181240">
              <a:buFont typeface="Arial" pitchFamily="34" charset="0"/>
              <a:buChar char="•"/>
            </a:pPr>
            <a:r>
              <a:rPr lang="en-US" baseline="0" dirty="0" smtClean="0"/>
              <a:t>The next layer is the dermis. </a:t>
            </a:r>
          </a:p>
          <a:p>
            <a:pPr marL="664546" lvl="1" indent="-181240">
              <a:buFont typeface="Arial" pitchFamily="34" charset="0"/>
              <a:buChar char="•"/>
            </a:pPr>
            <a:r>
              <a:rPr lang="en-US" baseline="0" dirty="0" smtClean="0"/>
              <a:t>Thickest part of the skin and houses the structures necessary for survival- sweat and sebaceous glands, hair follicles, capillaries, and nerve endings. </a:t>
            </a:r>
          </a:p>
          <a:p>
            <a:pPr marL="664546" lvl="1" indent="-181240">
              <a:buFont typeface="Arial" pitchFamily="34" charset="0"/>
              <a:buChar char="•"/>
            </a:pPr>
            <a:r>
              <a:rPr lang="en-US" baseline="0" dirty="0" smtClean="0"/>
              <a:t>Damage to the epidermis into the dermis results in a second degree burn (partial or deep partial) injury. </a:t>
            </a:r>
          </a:p>
          <a:p>
            <a:pPr marL="664546" lvl="1" indent="-181240">
              <a:buFont typeface="Arial" pitchFamily="34" charset="0"/>
              <a:buChar char="•"/>
            </a:pPr>
            <a:r>
              <a:rPr lang="en-US" baseline="0" dirty="0" smtClean="0"/>
              <a:t>Wound is painful, moist in appearance and blisters are present.</a:t>
            </a:r>
          </a:p>
          <a:p>
            <a:pPr marL="181240" indent="-181240">
              <a:buFont typeface="Arial" pitchFamily="34" charset="0"/>
              <a:buChar char="•"/>
            </a:pPr>
            <a:r>
              <a:rPr lang="en-US" baseline="0" dirty="0" smtClean="0"/>
              <a:t>The subcutaneous tissue lies between the dermis and the muscles </a:t>
            </a:r>
          </a:p>
          <a:p>
            <a:pPr marL="664546" lvl="1" indent="-181240">
              <a:buFont typeface="Arial" pitchFamily="34" charset="0"/>
              <a:buChar char="•"/>
            </a:pPr>
            <a:r>
              <a:rPr lang="en-US" baseline="0" dirty="0" smtClean="0"/>
              <a:t>Made up of connective tissue and fat.</a:t>
            </a:r>
          </a:p>
          <a:p>
            <a:pPr marL="664546" lvl="1" indent="-181240">
              <a:buFont typeface="Arial" pitchFamily="34" charset="0"/>
              <a:buChar char="•"/>
            </a:pPr>
            <a:r>
              <a:rPr lang="en-US" baseline="0" dirty="0" smtClean="0"/>
              <a:t>Damage through the epidermal and dermal layer to the subcutaneous tissue is a third degree or full thickness burn. </a:t>
            </a:r>
          </a:p>
          <a:p>
            <a:pPr marL="664546" lvl="1" indent="-181240">
              <a:buFont typeface="Arial" pitchFamily="34" charset="0"/>
              <a:buChar char="•"/>
            </a:pPr>
            <a:r>
              <a:rPr lang="en-US" baseline="0" dirty="0" smtClean="0"/>
              <a:t>Tissue is dry and leathery in appearance and often white in color.</a:t>
            </a:r>
          </a:p>
          <a:p>
            <a:pPr marL="483306" lvl="1" defTabSz="966612">
              <a:defRPr/>
            </a:pPr>
            <a:endParaRPr lang="en-US" baseline="0" dirty="0"/>
          </a:p>
          <a:p>
            <a:pPr marL="483306" lvl="1" defTabSz="966612">
              <a:defRPr/>
            </a:pPr>
            <a:r>
              <a:rPr lang="en-US" i="1" baseline="0" dirty="0" smtClean="0"/>
              <a:t>Instructor note: skin diagram showing layers of skin and depth of injury.</a:t>
            </a:r>
            <a:endParaRPr lang="en-US" i="1" dirty="0" smtClean="0"/>
          </a:p>
          <a:p>
            <a:pPr marL="664546" lvl="1" indent="-181240">
              <a:buFont typeface="Arial" pitchFamily="34" charset="0"/>
              <a:buChar char="•"/>
            </a:pPr>
            <a:endParaRPr lang="en-US" baseline="0" dirty="0"/>
          </a:p>
          <a:p>
            <a:pPr marL="483306" lvl="1"/>
            <a:endParaRPr lang="en-US" baseline="0" dirty="0" smtClean="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8</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1662782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Functions</a:t>
            </a:r>
            <a:r>
              <a:rPr lang="en-US" baseline="0" dirty="0" smtClean="0"/>
              <a:t> of the skin include:</a:t>
            </a:r>
          </a:p>
          <a:p>
            <a:pPr marL="181240" indent="-181240">
              <a:buFont typeface="Arial" pitchFamily="34" charset="0"/>
              <a:buChar char="•"/>
            </a:pPr>
            <a:r>
              <a:rPr lang="en-US" baseline="0" dirty="0" smtClean="0"/>
              <a:t>Prevention from infection (i.e. the job of the epidermis) </a:t>
            </a:r>
          </a:p>
          <a:p>
            <a:pPr marL="181240" indent="-181240">
              <a:buFont typeface="Arial" pitchFamily="34" charset="0"/>
              <a:buChar char="•"/>
            </a:pPr>
            <a:r>
              <a:rPr lang="en-US" baseline="0" dirty="0" smtClean="0"/>
              <a:t>Conservation of body fluids and temperature maintenance. </a:t>
            </a:r>
          </a:p>
          <a:p>
            <a:pPr marL="181240" indent="-181240">
              <a:buFont typeface="Arial" pitchFamily="34" charset="0"/>
              <a:buChar char="•"/>
            </a:pPr>
            <a:r>
              <a:rPr lang="en-US" baseline="0" dirty="0" smtClean="0"/>
              <a:t>High risk for hypothermia once the skin is damaged. It is important to keep them warm and dry. </a:t>
            </a:r>
          </a:p>
          <a:p>
            <a:pPr marL="181240" indent="-181240">
              <a:buFont typeface="Arial" pitchFamily="34" charset="0"/>
              <a:buChar char="•"/>
            </a:pPr>
            <a:r>
              <a:rPr lang="en-US" baseline="0" dirty="0" smtClean="0"/>
              <a:t>Lifelong- damage to the integument system can involve scarring and contractures. </a:t>
            </a:r>
          </a:p>
          <a:p>
            <a:pPr marL="181240" indent="-181240">
              <a:buFont typeface="Arial" pitchFamily="34" charset="0"/>
              <a:buChar char="•"/>
            </a:pPr>
            <a:r>
              <a:rPr lang="en-US" baseline="0" dirty="0" smtClean="0"/>
              <a:t>Areas of third degree burn can lead to impaired sensation and touch due to damaged nerve endings.</a:t>
            </a:r>
            <a:endParaRPr lang="en-US" dirty="0"/>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42898327-A502-42CD-961A-3920F417CADE}" type="slidenum">
              <a:rPr lang="en-US" smtClean="0"/>
              <a:pPr/>
              <a:t>9</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r>
              <a:rPr lang="en-US" smtClean="0"/>
              <a:t>17_Burn and Inhalation Injury</a:t>
            </a:r>
            <a:endParaRPr lang="en-US" dirty="0"/>
          </a:p>
        </p:txBody>
      </p:sp>
    </p:spTree>
    <p:extLst>
      <p:ext uri="{BB962C8B-B14F-4D97-AF65-F5344CB8AC3E}">
        <p14:creationId xmlns:p14="http://schemas.microsoft.com/office/powerpoint/2010/main" val="22279594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667000"/>
            <a:ext cx="9144000" cy="1143000"/>
          </a:xfrm>
        </p:spPr>
        <p:txBody>
          <a:bodyPr/>
          <a:lstStyle>
            <a:lvl1pPr>
              <a:defRPr/>
            </a:lvl1pPr>
          </a:lstStyle>
          <a:p>
            <a:r>
              <a:rPr lang="en-US" dirty="0"/>
              <a:t>Click to edit Master title style</a:t>
            </a:r>
          </a:p>
        </p:txBody>
      </p:sp>
      <p:sp>
        <p:nvSpPr>
          <p:cNvPr id="3075" name="Rectangle 3"/>
          <p:cNvSpPr>
            <a:spLocks noGrp="1" noChangeArrowheads="1"/>
          </p:cNvSpPr>
          <p:nvPr>
            <p:ph type="subTitle" idx="1"/>
          </p:nvPr>
        </p:nvSpPr>
        <p:spPr>
          <a:xfrm>
            <a:off x="0" y="3886200"/>
            <a:ext cx="9144000" cy="609600"/>
          </a:xfrm>
        </p:spPr>
        <p:txBody>
          <a:bodyPr/>
          <a:lstStyle>
            <a:lvl1pPr marL="0" indent="0" algn="ctr">
              <a:buFontTx/>
              <a:buNone/>
              <a:defRPr sz="2800" b="1">
                <a:solidFill>
                  <a:schemeClr val="bg1"/>
                </a:solidFill>
                <a:latin typeface="Arial" pitchFamily="34" charset="0"/>
                <a:cs typeface="Arial"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5BB8984B-0981-456E-B4C2-81741644F79B}" type="slidenum">
              <a:rPr lang="en-US"/>
              <a:pPr>
                <a:defRPr/>
              </a:pPr>
              <a:t>‹#›</a:t>
            </a:fld>
            <a:endParaRPr lang="en-US" dirty="0"/>
          </a:p>
        </p:txBody>
      </p:sp>
    </p:spTree>
    <p:extLst>
      <p:ext uri="{BB962C8B-B14F-4D97-AF65-F5344CB8AC3E}">
        <p14:creationId xmlns:p14="http://schemas.microsoft.com/office/powerpoint/2010/main" val="1053523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6C1AC01-6E89-4257-B6D3-77D3965A1B77}" type="slidenum">
              <a:rPr lang="en-US"/>
              <a:pPr>
                <a:defRPr/>
              </a:pPr>
              <a:t>‹#›</a:t>
            </a:fld>
            <a:endParaRPr lang="en-US" dirty="0"/>
          </a:p>
        </p:txBody>
      </p:sp>
    </p:spTree>
    <p:extLst>
      <p:ext uri="{BB962C8B-B14F-4D97-AF65-F5344CB8AC3E}">
        <p14:creationId xmlns:p14="http://schemas.microsoft.com/office/powerpoint/2010/main" val="2109813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C16361C-303F-4E27-B2D8-4205C8686B1E}" type="slidenum">
              <a:rPr lang="en-US"/>
              <a:pPr>
                <a:defRPr/>
              </a:pPr>
              <a:t>‹#›</a:t>
            </a:fld>
            <a:endParaRPr lang="en-US" dirty="0"/>
          </a:p>
        </p:txBody>
      </p:sp>
    </p:spTree>
    <p:extLst>
      <p:ext uri="{BB962C8B-B14F-4D97-AF65-F5344CB8AC3E}">
        <p14:creationId xmlns:p14="http://schemas.microsoft.com/office/powerpoint/2010/main" val="495703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459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defRPr>
                <a:solidFill>
                  <a:schemeClr val="accent2"/>
                </a:solidFill>
              </a:defRPr>
            </a:lvl2pPr>
            <a:lvl3pPr>
              <a:defRPr>
                <a:solidFill>
                  <a:schemeClr val="accent2">
                    <a:lumMod val="75000"/>
                  </a:schemeClr>
                </a:solidFill>
              </a:defRPr>
            </a:lvl3pPr>
            <a:lvl4pPr>
              <a:defRPr>
                <a:solidFill>
                  <a:schemeClr val="accent2">
                    <a:lumMod val="50000"/>
                  </a:schemeClr>
                </a:solidFill>
              </a:defRPr>
            </a:lvl4pPr>
            <a:lvl5pPr>
              <a:defRPr>
                <a:solidFill>
                  <a:schemeClr val="accent6">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2D5671F-2991-4492-8FA7-6EDC449CBFD4}" type="slidenum">
              <a:rPr lang="en-US"/>
              <a:pPr>
                <a:defRPr/>
              </a:pPr>
              <a:t>‹#›</a:t>
            </a:fld>
            <a:endParaRPr lang="en-US" dirty="0"/>
          </a:p>
        </p:txBody>
      </p:sp>
    </p:spTree>
    <p:extLst>
      <p:ext uri="{BB962C8B-B14F-4D97-AF65-F5344CB8AC3E}">
        <p14:creationId xmlns:p14="http://schemas.microsoft.com/office/powerpoint/2010/main" val="3334144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2BA689D-5232-46E1-A003-FB92900E041E}" type="slidenum">
              <a:rPr lang="en-US"/>
              <a:pPr>
                <a:defRPr/>
              </a:pPr>
              <a:t>‹#›</a:t>
            </a:fld>
            <a:endParaRPr lang="en-US" dirty="0"/>
          </a:p>
        </p:txBody>
      </p:sp>
    </p:spTree>
    <p:extLst>
      <p:ext uri="{BB962C8B-B14F-4D97-AF65-F5344CB8AC3E}">
        <p14:creationId xmlns:p14="http://schemas.microsoft.com/office/powerpoint/2010/main" val="1255239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E4C08040-08FA-4944-A064-2E9B3336C7BF}" type="slidenum">
              <a:rPr lang="en-US"/>
              <a:pPr>
                <a:defRPr/>
              </a:pPr>
              <a:t>‹#›</a:t>
            </a:fld>
            <a:endParaRPr lang="en-US" dirty="0"/>
          </a:p>
        </p:txBody>
      </p:sp>
    </p:spTree>
    <p:extLst>
      <p:ext uri="{BB962C8B-B14F-4D97-AF65-F5344CB8AC3E}">
        <p14:creationId xmlns:p14="http://schemas.microsoft.com/office/powerpoint/2010/main" val="2266449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40D91021-F0C6-4DA0-92D3-D3B7AA74BF72}" type="slidenum">
              <a:rPr lang="en-US"/>
              <a:pPr>
                <a:defRPr/>
              </a:pPr>
              <a:t>‹#›</a:t>
            </a:fld>
            <a:endParaRPr lang="en-US" dirty="0"/>
          </a:p>
        </p:txBody>
      </p:sp>
    </p:spTree>
    <p:extLst>
      <p:ext uri="{BB962C8B-B14F-4D97-AF65-F5344CB8AC3E}">
        <p14:creationId xmlns:p14="http://schemas.microsoft.com/office/powerpoint/2010/main" val="1535182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8BC9F862-6A5B-4C77-89B6-BA7ACD72533B}" type="slidenum">
              <a:rPr lang="en-US"/>
              <a:pPr>
                <a:defRPr/>
              </a:pPr>
              <a:t>‹#›</a:t>
            </a:fld>
            <a:endParaRPr lang="en-US" dirty="0"/>
          </a:p>
        </p:txBody>
      </p:sp>
    </p:spTree>
    <p:extLst>
      <p:ext uri="{BB962C8B-B14F-4D97-AF65-F5344CB8AC3E}">
        <p14:creationId xmlns:p14="http://schemas.microsoft.com/office/powerpoint/2010/main" val="2643163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85464E2-900C-4939-9B96-403686A68685}" type="slidenum">
              <a:rPr lang="en-US"/>
              <a:pPr>
                <a:defRPr/>
              </a:pPr>
              <a:t>‹#›</a:t>
            </a:fld>
            <a:endParaRPr lang="en-US" dirty="0"/>
          </a:p>
        </p:txBody>
      </p:sp>
    </p:spTree>
    <p:extLst>
      <p:ext uri="{BB962C8B-B14F-4D97-AF65-F5344CB8AC3E}">
        <p14:creationId xmlns:p14="http://schemas.microsoft.com/office/powerpoint/2010/main" val="1313151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8D9F824-7F75-4999-B4EF-DDF5332EAF48}" type="slidenum">
              <a:rPr lang="en-US"/>
              <a:pPr>
                <a:defRPr/>
              </a:pPr>
              <a:t>‹#›</a:t>
            </a:fld>
            <a:endParaRPr lang="en-US" dirty="0"/>
          </a:p>
        </p:txBody>
      </p:sp>
    </p:spTree>
    <p:extLst>
      <p:ext uri="{BB962C8B-B14F-4D97-AF65-F5344CB8AC3E}">
        <p14:creationId xmlns:p14="http://schemas.microsoft.com/office/powerpoint/2010/main" val="107037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762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6281A1B-2E74-4E1A-A566-A7A18CC058D8}" type="slidenum">
              <a:rPr lang="en-US"/>
              <a:pPr>
                <a:defRPr/>
              </a:pPr>
              <a:t>‹#›</a:t>
            </a:fld>
            <a:endParaRPr lang="en-US" dirty="0"/>
          </a:p>
        </p:txBody>
      </p:sp>
    </p:spTree>
    <p:extLst>
      <p:ext uri="{BB962C8B-B14F-4D97-AF65-F5344CB8AC3E}">
        <p14:creationId xmlns:p14="http://schemas.microsoft.com/office/powerpoint/2010/main" val="302281434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3600" b="1">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bg1"/>
          </a:solidFill>
          <a:latin typeface="Arial" charset="0"/>
          <a:cs typeface="Arial" charset="0"/>
        </a:defRPr>
      </a:lvl2pPr>
      <a:lvl3pPr algn="ctr" rtl="0" eaLnBrk="0" fontAlgn="base" hangingPunct="0">
        <a:spcBef>
          <a:spcPct val="0"/>
        </a:spcBef>
        <a:spcAft>
          <a:spcPct val="0"/>
        </a:spcAft>
        <a:defRPr sz="3600" b="1">
          <a:solidFill>
            <a:schemeClr val="bg1"/>
          </a:solidFill>
          <a:latin typeface="Arial" charset="0"/>
          <a:cs typeface="Arial" charset="0"/>
        </a:defRPr>
      </a:lvl3pPr>
      <a:lvl4pPr algn="ctr" rtl="0" eaLnBrk="0" fontAlgn="base" hangingPunct="0">
        <a:spcBef>
          <a:spcPct val="0"/>
        </a:spcBef>
        <a:spcAft>
          <a:spcPct val="0"/>
        </a:spcAft>
        <a:defRPr sz="3600" b="1">
          <a:solidFill>
            <a:schemeClr val="bg1"/>
          </a:solidFill>
          <a:latin typeface="Arial" charset="0"/>
          <a:cs typeface="Arial" charset="0"/>
        </a:defRPr>
      </a:lvl4pPr>
      <a:lvl5pPr algn="ctr" rtl="0" eaLnBrk="0" fontAlgn="base" hangingPunct="0">
        <a:spcBef>
          <a:spcPct val="0"/>
        </a:spcBef>
        <a:spcAft>
          <a:spcPct val="0"/>
        </a:spcAft>
        <a:defRPr sz="3600" b="1">
          <a:solidFill>
            <a:schemeClr val="bg1"/>
          </a:solidFill>
          <a:latin typeface="Arial" charset="0"/>
          <a:cs typeface="Arial" charset="0"/>
        </a:defRPr>
      </a:lvl5pPr>
      <a:lvl6pPr marL="457200" algn="ctr" rtl="0" fontAlgn="base">
        <a:spcBef>
          <a:spcPct val="0"/>
        </a:spcBef>
        <a:spcAft>
          <a:spcPct val="0"/>
        </a:spcAft>
        <a:defRPr sz="3600" b="1">
          <a:solidFill>
            <a:srgbClr val="0088CC"/>
          </a:solidFill>
          <a:latin typeface="Verdana" pitchFamily="-16" charset="0"/>
        </a:defRPr>
      </a:lvl6pPr>
      <a:lvl7pPr marL="914400" algn="ctr" rtl="0" fontAlgn="base">
        <a:spcBef>
          <a:spcPct val="0"/>
        </a:spcBef>
        <a:spcAft>
          <a:spcPct val="0"/>
        </a:spcAft>
        <a:defRPr sz="3600" b="1">
          <a:solidFill>
            <a:srgbClr val="0088CC"/>
          </a:solidFill>
          <a:latin typeface="Verdana" pitchFamily="-16" charset="0"/>
        </a:defRPr>
      </a:lvl7pPr>
      <a:lvl8pPr marL="1371600" algn="ctr" rtl="0" fontAlgn="base">
        <a:spcBef>
          <a:spcPct val="0"/>
        </a:spcBef>
        <a:spcAft>
          <a:spcPct val="0"/>
        </a:spcAft>
        <a:defRPr sz="3600" b="1">
          <a:solidFill>
            <a:srgbClr val="0088CC"/>
          </a:solidFill>
          <a:latin typeface="Verdana" pitchFamily="-16" charset="0"/>
        </a:defRPr>
      </a:lvl8pPr>
      <a:lvl9pPr marL="1828800" algn="ctr" rtl="0" fontAlgn="base">
        <a:spcBef>
          <a:spcPct val="0"/>
        </a:spcBef>
        <a:spcAft>
          <a:spcPct val="0"/>
        </a:spcAft>
        <a:defRPr sz="3600" b="1">
          <a:solidFill>
            <a:srgbClr val="0088CC"/>
          </a:solidFill>
          <a:latin typeface="Verdana" pitchFamily="-16" charset="0"/>
        </a:defRPr>
      </a:lvl9pPr>
    </p:titleStyle>
    <p:bodyStyle>
      <a:lvl1pPr marL="457200" indent="-457200" algn="l" rtl="0" eaLnBrk="0" fontAlgn="base" hangingPunct="0">
        <a:spcBef>
          <a:spcPct val="20000"/>
        </a:spcBef>
        <a:spcAft>
          <a:spcPct val="0"/>
        </a:spcAft>
        <a:buFont typeface="Arial" charset="0"/>
        <a:buChar char="•"/>
        <a:defRPr sz="3200">
          <a:solidFill>
            <a:schemeClr val="tx1"/>
          </a:solidFill>
          <a:latin typeface="Arial" pitchFamily="34" charset="0"/>
          <a:ea typeface="+mn-ea"/>
          <a:cs typeface="Arial" pitchFamily="34" charset="0"/>
        </a:defRPr>
      </a:lvl1pPr>
      <a:lvl2pPr marL="914400" indent="-457200" algn="l" rtl="0" eaLnBrk="0" fontAlgn="base" hangingPunct="0">
        <a:spcBef>
          <a:spcPct val="20000"/>
        </a:spcBef>
        <a:spcAft>
          <a:spcPct val="0"/>
        </a:spcAft>
        <a:buFont typeface="Arial" charset="0"/>
        <a:buChar char="•"/>
        <a:defRPr sz="2800">
          <a:solidFill>
            <a:schemeClr val="accent2"/>
          </a:solidFill>
          <a:latin typeface="Arial" pitchFamily="34" charset="0"/>
          <a:cs typeface="Arial" pitchFamily="34" charset="0"/>
        </a:defRPr>
      </a:lvl2pPr>
      <a:lvl3pPr marL="1257300" indent="-342900" algn="l" rtl="0" eaLnBrk="0" fontAlgn="base" hangingPunct="0">
        <a:spcBef>
          <a:spcPct val="20000"/>
        </a:spcBef>
        <a:spcAft>
          <a:spcPct val="0"/>
        </a:spcAft>
        <a:buFont typeface="Arial" charset="0"/>
        <a:buChar char="•"/>
        <a:defRPr sz="2400">
          <a:solidFill>
            <a:srgbClr val="262673"/>
          </a:solidFill>
          <a:latin typeface="Arial" pitchFamily="34" charset="0"/>
          <a:cs typeface="Arial" pitchFamily="34" charset="0"/>
        </a:defRPr>
      </a:lvl3pPr>
      <a:lvl4pPr marL="1714500" indent="-342900" algn="l" rtl="0" eaLnBrk="0" fontAlgn="base" hangingPunct="0">
        <a:spcBef>
          <a:spcPct val="20000"/>
        </a:spcBef>
        <a:spcAft>
          <a:spcPct val="0"/>
        </a:spcAft>
        <a:buFont typeface="Arial" charset="0"/>
        <a:buChar char="•"/>
        <a:defRPr sz="2000">
          <a:solidFill>
            <a:srgbClr val="19194D"/>
          </a:solidFill>
          <a:latin typeface="Arial" pitchFamily="34" charset="0"/>
          <a:cs typeface="Arial" pitchFamily="34" charset="0"/>
        </a:defRPr>
      </a:lvl4pPr>
      <a:lvl5pPr marL="2171700" indent="-342900" algn="l" rtl="0" eaLnBrk="0" fontAlgn="base" hangingPunct="0">
        <a:spcBef>
          <a:spcPct val="20000"/>
        </a:spcBef>
        <a:spcAft>
          <a:spcPct val="0"/>
        </a:spcAft>
        <a:buFont typeface="Arial" charset="0"/>
        <a:buChar char="•"/>
        <a:defRPr sz="2000">
          <a:solidFill>
            <a:schemeClr val="tx1"/>
          </a:solidFill>
          <a:latin typeface="Arial" pitchFamily="34" charset="0"/>
          <a:cs typeface="Arial" pitchFamily="34" charset="0"/>
        </a:defRPr>
      </a:lvl5pPr>
      <a:lvl6pPr marL="2514600" indent="-228600" algn="l" rtl="0" fontAlgn="base">
        <a:spcBef>
          <a:spcPct val="20000"/>
        </a:spcBef>
        <a:spcAft>
          <a:spcPct val="0"/>
        </a:spcAft>
        <a:buClr>
          <a:srgbClr val="0089CD"/>
        </a:buClr>
        <a:buChar char="»"/>
        <a:defRPr sz="2000">
          <a:solidFill>
            <a:schemeClr val="tx1"/>
          </a:solidFill>
          <a:latin typeface="+mn-lt"/>
        </a:defRPr>
      </a:lvl6pPr>
      <a:lvl7pPr marL="2971800" indent="-228600" algn="l" rtl="0" fontAlgn="base">
        <a:spcBef>
          <a:spcPct val="20000"/>
        </a:spcBef>
        <a:spcAft>
          <a:spcPct val="0"/>
        </a:spcAft>
        <a:buClr>
          <a:srgbClr val="0089CD"/>
        </a:buClr>
        <a:buChar char="»"/>
        <a:defRPr sz="2000">
          <a:solidFill>
            <a:schemeClr val="tx1"/>
          </a:solidFill>
          <a:latin typeface="+mn-lt"/>
        </a:defRPr>
      </a:lvl7pPr>
      <a:lvl8pPr marL="3429000" indent="-228600" algn="l" rtl="0" fontAlgn="base">
        <a:spcBef>
          <a:spcPct val="20000"/>
        </a:spcBef>
        <a:spcAft>
          <a:spcPct val="0"/>
        </a:spcAft>
        <a:buClr>
          <a:srgbClr val="0089CD"/>
        </a:buClr>
        <a:buChar char="»"/>
        <a:defRPr sz="2000">
          <a:solidFill>
            <a:schemeClr val="tx1"/>
          </a:solidFill>
          <a:latin typeface="+mn-lt"/>
        </a:defRPr>
      </a:lvl8pPr>
      <a:lvl9pPr marL="3886200" indent="-228600" algn="l" rtl="0" fontAlgn="base">
        <a:spcBef>
          <a:spcPct val="20000"/>
        </a:spcBef>
        <a:spcAft>
          <a:spcPct val="0"/>
        </a:spcAft>
        <a:buClr>
          <a:srgbClr val="0089C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665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Burn Pathophysiology</a:t>
            </a:r>
            <a:endParaRPr lang="en-US" dirty="0"/>
          </a:p>
        </p:txBody>
      </p:sp>
      <p:sp>
        <p:nvSpPr>
          <p:cNvPr id="3" name="Content Placeholder 2"/>
          <p:cNvSpPr>
            <a:spLocks noGrp="1"/>
          </p:cNvSpPr>
          <p:nvPr>
            <p:ph sz="half" idx="1"/>
          </p:nvPr>
        </p:nvSpPr>
        <p:spPr>
          <a:xfrm>
            <a:off x="685800" y="1600200"/>
            <a:ext cx="3810000" cy="4114800"/>
          </a:xfrm>
        </p:spPr>
        <p:txBody>
          <a:bodyPr/>
          <a:lstStyle/>
          <a:p>
            <a:r>
              <a:rPr lang="en-US" dirty="0" smtClean="0"/>
              <a:t>Inflammatory mediators</a:t>
            </a:r>
          </a:p>
          <a:p>
            <a:pPr lvl="1"/>
            <a:r>
              <a:rPr lang="en-US" dirty="0" smtClean="0"/>
              <a:t>Shock</a:t>
            </a:r>
          </a:p>
          <a:p>
            <a:pPr lvl="1"/>
            <a:r>
              <a:rPr lang="en-US" dirty="0" smtClean="0"/>
              <a:t>Hypovolemia</a:t>
            </a:r>
          </a:p>
          <a:p>
            <a:pPr lvl="1"/>
            <a:r>
              <a:rPr lang="en-US" dirty="0" smtClean="0"/>
              <a:t>Increased pulmonary and vascular resistance</a:t>
            </a:r>
          </a:p>
          <a:p>
            <a:pPr lvl="1"/>
            <a:r>
              <a:rPr lang="en-US" dirty="0" smtClean="0"/>
              <a:t>Myocardial depression</a:t>
            </a:r>
          </a:p>
          <a:p>
            <a:pPr lvl="1">
              <a:buNone/>
            </a:pPr>
            <a:endParaRPr lang="en-US" dirty="0"/>
          </a:p>
        </p:txBody>
      </p:sp>
      <p:pic>
        <p:nvPicPr>
          <p:cNvPr id="5123" name="Picture 3"/>
          <p:cNvPicPr>
            <a:picLocks noChangeAspect="1" noChangeArrowheads="1"/>
          </p:cNvPicPr>
          <p:nvPr/>
        </p:nvPicPr>
        <p:blipFill>
          <a:blip r:embed="rId3" cstate="print"/>
          <a:srcRect/>
          <a:stretch>
            <a:fillRect/>
          </a:stretch>
        </p:blipFill>
        <p:spPr bwMode="auto">
          <a:xfrm>
            <a:off x="5029200" y="1600200"/>
            <a:ext cx="3412671" cy="4343400"/>
          </a:xfrm>
          <a:prstGeom prst="rect">
            <a:avLst/>
          </a:prstGeom>
          <a:noFill/>
          <a:ln w="9525">
            <a:noFill/>
            <a:miter lim="800000"/>
            <a:headEnd/>
            <a:tailEnd/>
          </a:ln>
          <a:effectLst/>
        </p:spPr>
      </p:pic>
    </p:spTree>
    <p:extLst>
      <p:ext uri="{BB962C8B-B14F-4D97-AF65-F5344CB8AC3E}">
        <p14:creationId xmlns:p14="http://schemas.microsoft.com/office/powerpoint/2010/main" val="14945654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Etiology</a:t>
            </a:r>
            <a:endParaRPr lang="en-US" dirty="0"/>
          </a:p>
        </p:txBody>
      </p:sp>
      <p:graphicFrame>
        <p:nvGraphicFramePr>
          <p:cNvPr id="7" name="Content Placeholder 6"/>
          <p:cNvGraphicFramePr>
            <a:graphicFrameLocks noGrp="1"/>
          </p:cNvGraphicFramePr>
          <p:nvPr>
            <p:ph sz="half" idx="1"/>
          </p:nvPr>
        </p:nvGraphicFramePr>
        <p:xfrm>
          <a:off x="304800" y="1371600"/>
          <a:ext cx="39624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0600" y="1406069"/>
            <a:ext cx="3657600" cy="2612571"/>
          </a:xfrm>
          <a:prstGeom prst="rect">
            <a:avLst/>
          </a:prstGeom>
          <a:ln w="19050">
            <a:solidFill>
              <a:schemeClr val="tx1"/>
            </a:solidFill>
          </a:ln>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87900" y="4191000"/>
            <a:ext cx="3657600" cy="1567543"/>
          </a:xfrm>
          <a:prstGeom prst="rect">
            <a:avLst/>
          </a:prstGeom>
          <a:ln w="19050">
            <a:solidFill>
              <a:schemeClr val="tx1"/>
            </a:solidFill>
          </a:ln>
        </p:spPr>
      </p:pic>
    </p:spTree>
    <p:extLst>
      <p:ext uri="{BB962C8B-B14F-4D97-AF65-F5344CB8AC3E}">
        <p14:creationId xmlns:p14="http://schemas.microsoft.com/office/powerpoint/2010/main" val="33067232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dirty="0" smtClean="0"/>
              <a:t>Mechanism of Injury</a:t>
            </a:r>
            <a:endParaRPr lang="en-US" dirty="0"/>
          </a:p>
        </p:txBody>
      </p:sp>
      <p:sp>
        <p:nvSpPr>
          <p:cNvPr id="3" name="Content Placeholder 2"/>
          <p:cNvSpPr>
            <a:spLocks noGrp="1"/>
          </p:cNvSpPr>
          <p:nvPr>
            <p:ph idx="1"/>
          </p:nvPr>
        </p:nvSpPr>
        <p:spPr>
          <a:xfrm>
            <a:off x="609600" y="1267618"/>
            <a:ext cx="8229600" cy="4906963"/>
          </a:xfrm>
        </p:spPr>
        <p:txBody>
          <a:bodyPr/>
          <a:lstStyle/>
          <a:p>
            <a:r>
              <a:rPr lang="en-US" dirty="0" smtClean="0"/>
              <a:t>Types of burn injury</a:t>
            </a:r>
          </a:p>
          <a:p>
            <a:pPr lvl="1"/>
            <a:r>
              <a:rPr lang="en-US" dirty="0" smtClean="0"/>
              <a:t>Scald</a:t>
            </a:r>
          </a:p>
          <a:p>
            <a:pPr lvl="1"/>
            <a:r>
              <a:rPr lang="en-US" dirty="0" smtClean="0"/>
              <a:t>Electrical</a:t>
            </a:r>
          </a:p>
          <a:p>
            <a:pPr lvl="1"/>
            <a:r>
              <a:rPr lang="en-US" dirty="0" smtClean="0"/>
              <a:t>Chemical</a:t>
            </a:r>
          </a:p>
          <a:p>
            <a:pPr marL="457200" lvl="1" indent="0">
              <a:buNone/>
            </a:pPr>
            <a:endParaRPr lang="en-US" dirty="0" smtClean="0"/>
          </a:p>
          <a:p>
            <a:pPr lvl="1"/>
            <a:endParaRPr lang="en-US" dirty="0" smtClean="0"/>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600" y="3721100"/>
            <a:ext cx="6908800" cy="2590800"/>
          </a:xfrm>
          <a:prstGeom prst="rect">
            <a:avLst/>
          </a:prstGeom>
          <a:ln w="19050">
            <a:solidFill>
              <a:schemeClr val="tx1"/>
            </a:solidFill>
          </a:ln>
        </p:spPr>
      </p:pic>
    </p:spTree>
    <p:extLst>
      <p:ext uri="{BB962C8B-B14F-4D97-AF65-F5344CB8AC3E}">
        <p14:creationId xmlns:p14="http://schemas.microsoft.com/office/powerpoint/2010/main" val="3391441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76200"/>
            <a:ext cx="7772400" cy="1143000"/>
          </a:xfrm>
        </p:spPr>
        <p:txBody>
          <a:bodyPr/>
          <a:lstStyle/>
          <a:p>
            <a:pPr eaLnBrk="1" hangingPunct="1"/>
            <a:r>
              <a:rPr lang="en-US" dirty="0" smtClean="0"/>
              <a:t>Chemical Injury</a:t>
            </a:r>
          </a:p>
        </p:txBody>
      </p:sp>
      <p:graphicFrame>
        <p:nvGraphicFramePr>
          <p:cNvPr id="8" name="Content Placeholder 7"/>
          <p:cNvGraphicFramePr>
            <a:graphicFrameLocks noGrp="1"/>
          </p:cNvGraphicFramePr>
          <p:nvPr>
            <p:ph sz="half" idx="1"/>
          </p:nvPr>
        </p:nvGraphicFramePr>
        <p:xfrm>
          <a:off x="609600" y="1600200"/>
          <a:ext cx="38100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2884" name="Rectangle 4"/>
          <p:cNvSpPr>
            <a:spLocks noGrp="1" noChangeArrowheads="1"/>
          </p:cNvSpPr>
          <p:nvPr>
            <p:ph sz="half" idx="2"/>
          </p:nvPr>
        </p:nvSpPr>
        <p:spPr>
          <a:xfrm>
            <a:off x="4724400" y="1600200"/>
            <a:ext cx="4038600" cy="4114800"/>
          </a:xfrm>
          <a:ln w="38100">
            <a:solidFill>
              <a:schemeClr val="accent2">
                <a:lumMod val="40000"/>
                <a:lumOff val="60000"/>
              </a:schemeClr>
            </a:solidFill>
          </a:ln>
        </p:spPr>
        <p:txBody>
          <a:bodyPr>
            <a:normAutofit/>
          </a:bodyPr>
          <a:lstStyle/>
          <a:p>
            <a:pPr eaLnBrk="1" hangingPunct="1"/>
            <a:r>
              <a:rPr lang="en-US" sz="3200" b="1" dirty="0" smtClean="0"/>
              <a:t>Treatment</a:t>
            </a:r>
            <a:endParaRPr lang="en-US" b="1" dirty="0" smtClean="0"/>
          </a:p>
          <a:p>
            <a:pPr lvl="1" eaLnBrk="1" hangingPunct="1"/>
            <a:r>
              <a:rPr lang="en-US" sz="2800" dirty="0" smtClean="0"/>
              <a:t>Remove clothing</a:t>
            </a:r>
          </a:p>
          <a:p>
            <a:pPr lvl="1" eaLnBrk="1" hangingPunct="1"/>
            <a:r>
              <a:rPr lang="en-US" sz="2800" dirty="0" smtClean="0"/>
              <a:t>Brush off powder</a:t>
            </a:r>
          </a:p>
          <a:p>
            <a:pPr lvl="1" eaLnBrk="1" hangingPunct="1"/>
            <a:r>
              <a:rPr lang="en-US" sz="2800" dirty="0" smtClean="0"/>
              <a:t>Copious irrigation</a:t>
            </a:r>
          </a:p>
          <a:p>
            <a:pPr lvl="1" eaLnBrk="1" hangingPunct="1"/>
            <a:r>
              <a:rPr lang="en-US" sz="2800" dirty="0" smtClean="0"/>
              <a:t>Splash injury common</a:t>
            </a:r>
          </a:p>
          <a:p>
            <a:pPr lvl="1" eaLnBrk="1" hangingPunct="1"/>
            <a:r>
              <a:rPr lang="en-US" sz="2800" dirty="0" smtClean="0"/>
              <a:t>Check eyes </a:t>
            </a:r>
            <a:endParaRPr lang="en-US" dirty="0" smtClean="0"/>
          </a:p>
        </p:txBody>
      </p:sp>
    </p:spTree>
    <p:extLst>
      <p:ext uri="{BB962C8B-B14F-4D97-AF65-F5344CB8AC3E}">
        <p14:creationId xmlns:p14="http://schemas.microsoft.com/office/powerpoint/2010/main" val="3467657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Chemical Burn Pattern</a:t>
            </a:r>
            <a:endParaRPr lang="en-US" dirty="0"/>
          </a:p>
        </p:txBody>
      </p:sp>
      <p:pic>
        <p:nvPicPr>
          <p:cNvPr id="1026"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2057400" y="2207406"/>
            <a:ext cx="5029200" cy="335519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0845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292" r="9833"/>
          <a:stretch/>
        </p:blipFill>
        <p:spPr bwMode="auto">
          <a:xfrm>
            <a:off x="4737100" y="3429000"/>
            <a:ext cx="3352800" cy="300595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smtClean="0"/>
              <a:t>	Electrical Injury</a:t>
            </a:r>
            <a:endParaRPr lang="en-US" dirty="0"/>
          </a:p>
        </p:txBody>
      </p:sp>
      <p:sp>
        <p:nvSpPr>
          <p:cNvPr id="3" name="Content Placeholder 2"/>
          <p:cNvSpPr>
            <a:spLocks noGrp="1"/>
          </p:cNvSpPr>
          <p:nvPr>
            <p:ph sz="half" idx="1"/>
          </p:nvPr>
        </p:nvSpPr>
        <p:spPr>
          <a:xfrm>
            <a:off x="304800" y="1365250"/>
            <a:ext cx="4724400" cy="5797550"/>
          </a:xfrm>
        </p:spPr>
        <p:txBody>
          <a:bodyPr>
            <a:normAutofit/>
          </a:bodyPr>
          <a:lstStyle/>
          <a:p>
            <a:r>
              <a:rPr lang="en-US" dirty="0" smtClean="0"/>
              <a:t>Often work related</a:t>
            </a:r>
          </a:p>
          <a:p>
            <a:r>
              <a:rPr lang="en-US" dirty="0"/>
              <a:t>Extent </a:t>
            </a:r>
            <a:r>
              <a:rPr lang="en-US" dirty="0" smtClean="0"/>
              <a:t>difficult </a:t>
            </a:r>
            <a:r>
              <a:rPr lang="en-US" dirty="0"/>
              <a:t>to </a:t>
            </a:r>
            <a:r>
              <a:rPr lang="en-US" dirty="0" smtClean="0"/>
              <a:t>determine</a:t>
            </a:r>
          </a:p>
          <a:p>
            <a:r>
              <a:rPr lang="en-US" dirty="0" smtClean="0"/>
              <a:t>Cardiac monitoring</a:t>
            </a:r>
            <a:endParaRPr lang="en-US" dirty="0"/>
          </a:p>
          <a:p>
            <a:r>
              <a:rPr lang="en-US" dirty="0" smtClean="0"/>
              <a:t>Observe for:</a:t>
            </a:r>
          </a:p>
          <a:p>
            <a:pPr lvl="1"/>
            <a:r>
              <a:rPr lang="en-US" dirty="0" smtClean="0"/>
              <a:t>hemoglobinuria                 </a:t>
            </a:r>
          </a:p>
          <a:p>
            <a:pPr lvl="1">
              <a:buNone/>
            </a:pPr>
            <a:r>
              <a:rPr lang="en-US" dirty="0" smtClean="0"/>
              <a:t>     (port wine) color urine</a:t>
            </a:r>
          </a:p>
          <a:p>
            <a:pPr lvl="1"/>
            <a:r>
              <a:rPr lang="en-US" dirty="0" smtClean="0"/>
              <a:t>compartment syndrome</a:t>
            </a:r>
          </a:p>
          <a:p>
            <a:r>
              <a:rPr lang="en-US" dirty="0" smtClean="0"/>
              <a:t>Fluid resuscitation with goal of 75-100 cc/urine/hour</a:t>
            </a:r>
            <a:endParaRPr lang="en-US" dirty="0"/>
          </a:p>
          <a:p>
            <a:pPr marL="0" indent="0">
              <a:buNone/>
            </a:pP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7100" y="1447800"/>
            <a:ext cx="4038599" cy="178574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926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Severity of Injury</a:t>
            </a: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b="1" dirty="0" smtClean="0"/>
              <a:t>Depth</a:t>
            </a:r>
          </a:p>
          <a:p>
            <a:pPr lvl="1"/>
            <a:r>
              <a:rPr lang="en-US" dirty="0" smtClean="0"/>
              <a:t>first</a:t>
            </a:r>
            <a:r>
              <a:rPr lang="en-US" dirty="0"/>
              <a:t>, second and third degree</a:t>
            </a:r>
          </a:p>
          <a:p>
            <a:r>
              <a:rPr lang="en-US" b="1" dirty="0" smtClean="0"/>
              <a:t>Extent of burn</a:t>
            </a:r>
          </a:p>
          <a:p>
            <a:pPr lvl="1"/>
            <a:r>
              <a:rPr lang="en-US" dirty="0" smtClean="0"/>
              <a:t>Rule of 9’s, palm equals 1%</a:t>
            </a:r>
          </a:p>
          <a:p>
            <a:r>
              <a:rPr lang="en-US" b="1" dirty="0" smtClean="0"/>
              <a:t>Age</a:t>
            </a:r>
          </a:p>
          <a:p>
            <a:pPr lvl="1"/>
            <a:r>
              <a:rPr lang="en-US" dirty="0" smtClean="0"/>
              <a:t>&lt;2 and &gt;60 at increased risk</a:t>
            </a:r>
          </a:p>
          <a:p>
            <a:r>
              <a:rPr lang="en-US" b="1" dirty="0" smtClean="0"/>
              <a:t>Past Medical History (PMH)</a:t>
            </a:r>
          </a:p>
          <a:p>
            <a:r>
              <a:rPr lang="en-US" b="1" dirty="0" smtClean="0"/>
              <a:t>Location of burn</a:t>
            </a:r>
            <a:endParaRPr lang="en-US" b="1" dirty="0"/>
          </a:p>
        </p:txBody>
      </p:sp>
    </p:spTree>
    <p:extLst>
      <p:ext uri="{BB962C8B-B14F-4D97-AF65-F5344CB8AC3E}">
        <p14:creationId xmlns:p14="http://schemas.microsoft.com/office/powerpoint/2010/main" val="932223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68362"/>
          </a:xfrm>
        </p:spPr>
        <p:txBody>
          <a:bodyPr/>
          <a:lstStyle/>
          <a:p>
            <a:r>
              <a:rPr lang="en-US" dirty="0" smtClean="0"/>
              <a:t>Depth: First Degree Burn</a:t>
            </a:r>
            <a:endParaRPr lang="en-US" dirty="0"/>
          </a:p>
        </p:txBody>
      </p:sp>
      <p:sp>
        <p:nvSpPr>
          <p:cNvPr id="6" name="Content Placeholder 5"/>
          <p:cNvSpPr>
            <a:spLocks noGrp="1"/>
          </p:cNvSpPr>
          <p:nvPr>
            <p:ph sz="half" idx="1"/>
          </p:nvPr>
        </p:nvSpPr>
        <p:spPr>
          <a:xfrm>
            <a:off x="304800" y="1447800"/>
            <a:ext cx="4648200" cy="4754563"/>
          </a:xfrm>
        </p:spPr>
        <p:txBody>
          <a:bodyPr>
            <a:noAutofit/>
          </a:bodyPr>
          <a:lstStyle/>
          <a:p>
            <a:pPr>
              <a:spcAft>
                <a:spcPts val="600"/>
              </a:spcAft>
            </a:pPr>
            <a:r>
              <a:rPr lang="en-US" sz="3200" dirty="0" smtClean="0"/>
              <a:t>Pink in color</a:t>
            </a:r>
          </a:p>
          <a:p>
            <a:pPr>
              <a:spcAft>
                <a:spcPts val="600"/>
              </a:spcAft>
            </a:pPr>
            <a:r>
              <a:rPr lang="en-US" sz="3200" dirty="0" smtClean="0"/>
              <a:t>Damage to epidermis</a:t>
            </a:r>
            <a:endParaRPr lang="en-US" sz="3200" dirty="0"/>
          </a:p>
          <a:p>
            <a:pPr>
              <a:spcAft>
                <a:spcPts val="600"/>
              </a:spcAft>
            </a:pPr>
            <a:r>
              <a:rPr lang="en-US" sz="3200" dirty="0" smtClean="0"/>
              <a:t>Do not count in TBSA calculation</a:t>
            </a:r>
          </a:p>
          <a:p>
            <a:pPr>
              <a:spcAft>
                <a:spcPts val="600"/>
              </a:spcAft>
            </a:pPr>
            <a:r>
              <a:rPr lang="en-US" sz="3200" i="1" dirty="0" smtClean="0"/>
              <a:t>No resuscitation fluid necessary</a:t>
            </a:r>
          </a:p>
          <a:p>
            <a:pPr>
              <a:spcAft>
                <a:spcPts val="600"/>
              </a:spcAft>
            </a:pPr>
            <a:r>
              <a:rPr lang="en-US" sz="3200" dirty="0" smtClean="0"/>
              <a:t>Heals on its own</a:t>
            </a:r>
            <a:endParaRPr lang="en-US" sz="3200" dirty="0"/>
          </a:p>
        </p:txBody>
      </p:sp>
      <p:pic>
        <p:nvPicPr>
          <p:cNvPr id="2050" name="Picture 2"/>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tretch/>
        </p:blipFill>
        <p:spPr bwMode="auto">
          <a:xfrm>
            <a:off x="5029200" y="2488357"/>
            <a:ext cx="3810000" cy="238844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55487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lstStyle/>
          <a:p>
            <a:r>
              <a:rPr lang="en-US" dirty="0" smtClean="0"/>
              <a:t>Depth: Second Degree Burn</a:t>
            </a:r>
            <a:endParaRPr lang="en-US" dirty="0"/>
          </a:p>
        </p:txBody>
      </p:sp>
      <p:sp>
        <p:nvSpPr>
          <p:cNvPr id="4" name="Content Placeholder 3"/>
          <p:cNvSpPr>
            <a:spLocks noGrp="1"/>
          </p:cNvSpPr>
          <p:nvPr>
            <p:ph sz="half" idx="1"/>
          </p:nvPr>
        </p:nvSpPr>
        <p:spPr>
          <a:xfrm>
            <a:off x="228600" y="1295400"/>
            <a:ext cx="4419600" cy="4830763"/>
          </a:xfrm>
        </p:spPr>
        <p:txBody>
          <a:bodyPr>
            <a:normAutofit fontScale="92500" lnSpcReduction="20000"/>
          </a:bodyPr>
          <a:lstStyle/>
          <a:p>
            <a:pPr>
              <a:spcAft>
                <a:spcPts val="600"/>
              </a:spcAft>
            </a:pPr>
            <a:r>
              <a:rPr lang="en-US" dirty="0" smtClean="0"/>
              <a:t>Partial thickness injury </a:t>
            </a:r>
          </a:p>
          <a:p>
            <a:pPr>
              <a:spcAft>
                <a:spcPts val="600"/>
              </a:spcAft>
            </a:pPr>
            <a:r>
              <a:rPr lang="en-US" dirty="0"/>
              <a:t>D</a:t>
            </a:r>
            <a:r>
              <a:rPr lang="en-US" dirty="0" smtClean="0"/>
              <a:t>amage to epidermis &amp; part of the dermis</a:t>
            </a:r>
            <a:endParaRPr lang="en-US" dirty="0"/>
          </a:p>
          <a:p>
            <a:pPr>
              <a:spcAft>
                <a:spcPts val="600"/>
              </a:spcAft>
            </a:pPr>
            <a:r>
              <a:rPr lang="en-US" u="sng" dirty="0" smtClean="0"/>
              <a:t>Superficial Second Degree</a:t>
            </a:r>
            <a:r>
              <a:rPr lang="en-US" dirty="0" smtClean="0"/>
              <a:t>:  Pink to red, wet appearance,  painful, will heal on its own</a:t>
            </a:r>
          </a:p>
          <a:p>
            <a:pPr>
              <a:spcAft>
                <a:spcPts val="600"/>
              </a:spcAft>
            </a:pPr>
            <a:r>
              <a:rPr lang="en-US" u="sng" dirty="0" smtClean="0"/>
              <a:t>Deep Second Degree: </a:t>
            </a:r>
            <a:r>
              <a:rPr lang="en-US" dirty="0" smtClean="0"/>
              <a:t> Mottled red/white with slow blanching.</a:t>
            </a:r>
            <a:r>
              <a:rPr lang="en-US" dirty="0"/>
              <a:t> </a:t>
            </a:r>
            <a:r>
              <a:rPr lang="en-US" dirty="0" smtClean="0"/>
              <a:t>May convert to full thickness. May require operative intervention</a:t>
            </a:r>
            <a:endParaRPr lang="en-US"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89" b="25078"/>
          <a:stretch/>
        </p:blipFill>
        <p:spPr bwMode="auto">
          <a:xfrm>
            <a:off x="4953000" y="1295400"/>
            <a:ext cx="3515130" cy="226398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399" t="71082" r="42392"/>
          <a:stretch/>
        </p:blipFill>
        <p:spPr bwMode="auto">
          <a:xfrm>
            <a:off x="4937530" y="3733800"/>
            <a:ext cx="3530600" cy="216036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778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225" y="76200"/>
            <a:ext cx="8229600" cy="1143000"/>
          </a:xfrm>
        </p:spPr>
        <p:txBody>
          <a:bodyPr/>
          <a:lstStyle/>
          <a:p>
            <a:r>
              <a:rPr lang="en-US" dirty="0" smtClean="0"/>
              <a:t>Depth: Third Degree Burn</a:t>
            </a:r>
            <a:endParaRPr lang="en-US" dirty="0"/>
          </a:p>
        </p:txBody>
      </p:sp>
      <p:sp>
        <p:nvSpPr>
          <p:cNvPr id="4" name="Content Placeholder 3"/>
          <p:cNvSpPr>
            <a:spLocks noGrp="1"/>
          </p:cNvSpPr>
          <p:nvPr>
            <p:ph sz="half" idx="1"/>
          </p:nvPr>
        </p:nvSpPr>
        <p:spPr>
          <a:xfrm>
            <a:off x="381000" y="1600200"/>
            <a:ext cx="4038600" cy="4953000"/>
          </a:xfrm>
        </p:spPr>
        <p:txBody>
          <a:bodyPr>
            <a:normAutofit fontScale="92500" lnSpcReduction="20000"/>
          </a:bodyPr>
          <a:lstStyle/>
          <a:p>
            <a:pPr>
              <a:spcAft>
                <a:spcPts val="600"/>
              </a:spcAft>
            </a:pPr>
            <a:r>
              <a:rPr lang="en-US" sz="3000" dirty="0" smtClean="0"/>
              <a:t>Third degree or full thickness.</a:t>
            </a:r>
            <a:endParaRPr lang="en-US" sz="3000" dirty="0"/>
          </a:p>
          <a:p>
            <a:pPr>
              <a:spcAft>
                <a:spcPts val="600"/>
              </a:spcAft>
            </a:pPr>
            <a:r>
              <a:rPr lang="en-US" sz="3000" dirty="0" smtClean="0"/>
              <a:t>White, black, brown  in color, dry, leathery in appearance.</a:t>
            </a:r>
            <a:endParaRPr lang="en-US" sz="3000" dirty="0"/>
          </a:p>
          <a:p>
            <a:pPr>
              <a:spcAft>
                <a:spcPts val="600"/>
              </a:spcAft>
            </a:pPr>
            <a:r>
              <a:rPr lang="en-US" sz="3000" dirty="0" smtClean="0"/>
              <a:t>Burn skin non-pliable</a:t>
            </a:r>
            <a:endParaRPr lang="en-US" sz="3000" dirty="0"/>
          </a:p>
          <a:p>
            <a:pPr>
              <a:spcAft>
                <a:spcPts val="600"/>
              </a:spcAft>
            </a:pPr>
            <a:r>
              <a:rPr lang="en-US" sz="3000" dirty="0" smtClean="0"/>
              <a:t>Circumferential third degree may require escharotomy.</a:t>
            </a:r>
            <a:endParaRPr lang="en-US" sz="3000" dirty="0"/>
          </a:p>
          <a:p>
            <a:pPr>
              <a:spcAft>
                <a:spcPts val="600"/>
              </a:spcAft>
            </a:pPr>
            <a:r>
              <a:rPr lang="en-US" sz="3000" dirty="0" smtClean="0"/>
              <a:t>Skin grafting required.</a:t>
            </a:r>
          </a:p>
          <a:p>
            <a:endParaRPr lang="en-US"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53494" y="3279371"/>
            <a:ext cx="3599411" cy="2435629"/>
          </a:xfrm>
          <a:ln w="19050">
            <a:solidFill>
              <a:schemeClr val="tx1"/>
            </a:solidFill>
          </a:ln>
        </p:spPr>
      </p:pic>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3827"/>
          <a:stretch/>
        </p:blipFill>
        <p:spPr bwMode="auto">
          <a:xfrm>
            <a:off x="5105400" y="1830186"/>
            <a:ext cx="3594449" cy="19431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660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dirty="0" smtClean="0"/>
              <a:t>Burn and Inhalation Injury</a:t>
            </a:r>
            <a:endParaRPr lang="en-US" sz="4800" dirty="0"/>
          </a:p>
        </p:txBody>
      </p:sp>
    </p:spTree>
    <p:extLst>
      <p:ext uri="{BB962C8B-B14F-4D97-AF65-F5344CB8AC3E}">
        <p14:creationId xmlns:p14="http://schemas.microsoft.com/office/powerpoint/2010/main" val="11755251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Extent of Burn: Rule of 9’s</a:t>
            </a:r>
            <a:endParaRPr lang="en-US" dirty="0"/>
          </a:p>
        </p:txBody>
      </p:sp>
      <p:sp>
        <p:nvSpPr>
          <p:cNvPr id="3" name="Content Placeholder 2"/>
          <p:cNvSpPr>
            <a:spLocks noGrp="1"/>
          </p:cNvSpPr>
          <p:nvPr>
            <p:ph idx="1"/>
          </p:nvPr>
        </p:nvSpPr>
        <p:spPr>
          <a:xfrm>
            <a:off x="457200" y="1600200"/>
            <a:ext cx="4267200" cy="4114800"/>
          </a:xfrm>
        </p:spPr>
        <p:txBody>
          <a:bodyPr/>
          <a:lstStyle/>
          <a:p>
            <a:r>
              <a:rPr lang="en-US" dirty="0" smtClean="0"/>
              <a:t>TBSA calculation</a:t>
            </a:r>
          </a:p>
          <a:p>
            <a:pPr lvl="1"/>
            <a:r>
              <a:rPr lang="en-US" dirty="0" smtClean="0"/>
              <a:t>Rule of 9’s</a:t>
            </a:r>
          </a:p>
          <a:p>
            <a:pPr lvl="1"/>
            <a:r>
              <a:rPr lang="en-US" dirty="0" smtClean="0"/>
              <a:t>Peds vs. adults</a:t>
            </a:r>
          </a:p>
          <a:p>
            <a:pPr lvl="1"/>
            <a:r>
              <a:rPr lang="en-US" dirty="0" smtClean="0"/>
              <a:t>Palm is equal to 1%</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371600"/>
            <a:ext cx="3962400" cy="4955334"/>
          </a:xfrm>
          <a:prstGeom prst="rect">
            <a:avLst/>
          </a:prstGeom>
          <a:noFill/>
          <a:ln w="38100">
            <a:solidFill>
              <a:schemeClr val="accent2"/>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090" y="6366226"/>
            <a:ext cx="8671810" cy="43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400" y="3962400"/>
            <a:ext cx="1535124"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Box 3"/>
              <p:cNvSpPr txBox="1"/>
              <p:nvPr/>
            </p:nvSpPr>
            <p:spPr>
              <a:xfrm>
                <a:off x="5896124" y="6362020"/>
                <a:ext cx="4331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5896124" y="6362020"/>
                <a:ext cx="433132" cy="369332"/>
              </a:xfrm>
              <a:prstGeom prst="rect">
                <a:avLst/>
              </a:prstGeom>
              <a:blipFill rotWithShape="1">
                <a:blip r:embed="rId6" cstate="print"/>
                <a:stretch>
                  <a:fillRect b="-1667"/>
                </a:stretch>
              </a:blipFill>
            </p:spPr>
            <p:txBody>
              <a:bodyPr/>
              <a:lstStyle/>
              <a:p>
                <a:r>
                  <a:rPr lang="en-US" dirty="0">
                    <a:noFill/>
                  </a:rPr>
                  <a:t> </a:t>
                </a:r>
              </a:p>
            </p:txBody>
          </p:sp>
        </mc:Fallback>
      </mc:AlternateContent>
    </p:spTree>
    <p:extLst>
      <p:ext uri="{BB962C8B-B14F-4D97-AF65-F5344CB8AC3E}">
        <p14:creationId xmlns:p14="http://schemas.microsoft.com/office/powerpoint/2010/main" val="24772264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Management</a:t>
            </a:r>
            <a:endParaRPr lang="en-US" dirty="0"/>
          </a:p>
        </p:txBody>
      </p:sp>
      <p:sp>
        <p:nvSpPr>
          <p:cNvPr id="3" name="Content Placeholder 2"/>
          <p:cNvSpPr>
            <a:spLocks noGrp="1"/>
          </p:cNvSpPr>
          <p:nvPr>
            <p:ph sz="half" idx="1"/>
          </p:nvPr>
        </p:nvSpPr>
        <p:spPr>
          <a:xfrm>
            <a:off x="533400" y="1356518"/>
            <a:ext cx="4191000" cy="4525963"/>
          </a:xfrm>
        </p:spPr>
        <p:txBody>
          <a:bodyPr/>
          <a:lstStyle/>
          <a:p>
            <a:r>
              <a:rPr lang="en-US" dirty="0" smtClean="0"/>
              <a:t>Stop the burning</a:t>
            </a:r>
          </a:p>
          <a:p>
            <a:r>
              <a:rPr lang="en-US" dirty="0" smtClean="0"/>
              <a:t>Airway and breathing</a:t>
            </a:r>
          </a:p>
          <a:p>
            <a:r>
              <a:rPr lang="en-US" dirty="0" smtClean="0"/>
              <a:t>Circulation</a:t>
            </a:r>
          </a:p>
          <a:p>
            <a:pPr lvl="1"/>
            <a:r>
              <a:rPr lang="en-US" dirty="0" smtClean="0"/>
              <a:t>Extent of burn</a:t>
            </a:r>
          </a:p>
          <a:p>
            <a:pPr lvl="1"/>
            <a:r>
              <a:rPr lang="en-US" dirty="0" smtClean="0"/>
              <a:t>Depth of burn</a:t>
            </a:r>
          </a:p>
          <a:p>
            <a:pPr lvl="1"/>
            <a:r>
              <a:rPr lang="en-US" dirty="0" smtClean="0"/>
              <a:t>Begin resuscitation </a:t>
            </a:r>
          </a:p>
          <a:p>
            <a:pPr lvl="1"/>
            <a:r>
              <a:rPr lang="en-US" dirty="0" smtClean="0"/>
              <a:t>Limb threat injuries</a:t>
            </a:r>
          </a:p>
          <a:p>
            <a:r>
              <a:rPr lang="en-US" dirty="0" smtClean="0"/>
              <a:t>Transfer to </a:t>
            </a:r>
            <a:r>
              <a:rPr lang="en-US" smtClean="0"/>
              <a:t>burn center</a:t>
            </a:r>
            <a:endParaRPr lang="en-US" dirty="0" smtClean="0"/>
          </a:p>
          <a:p>
            <a:pPr marL="457200" lvl="1" indent="0">
              <a:buNone/>
            </a:pPr>
            <a:endParaRPr lang="en-US" dirty="0" smtClean="0"/>
          </a:p>
          <a:p>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00" y="1524000"/>
            <a:ext cx="3501276" cy="4191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92000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020762"/>
          </a:xfrm>
        </p:spPr>
        <p:txBody>
          <a:bodyPr/>
          <a:lstStyle/>
          <a:p>
            <a:r>
              <a:rPr lang="en-US" dirty="0" smtClean="0"/>
              <a:t>Inhalation Injury (Airway)</a:t>
            </a:r>
            <a:endParaRPr lang="en-US" dirty="0"/>
          </a:p>
        </p:txBody>
      </p:sp>
      <p:sp>
        <p:nvSpPr>
          <p:cNvPr id="3" name="Content Placeholder 2"/>
          <p:cNvSpPr>
            <a:spLocks noGrp="1"/>
          </p:cNvSpPr>
          <p:nvPr>
            <p:ph sz="half" idx="1"/>
          </p:nvPr>
        </p:nvSpPr>
        <p:spPr>
          <a:xfrm>
            <a:off x="393700" y="1295400"/>
            <a:ext cx="4191000" cy="5562600"/>
          </a:xfrm>
        </p:spPr>
        <p:txBody>
          <a:bodyPr>
            <a:noAutofit/>
          </a:bodyPr>
          <a:lstStyle/>
          <a:p>
            <a:r>
              <a:rPr lang="en-US" sz="2400" dirty="0" smtClean="0"/>
              <a:t>Assessment</a:t>
            </a:r>
          </a:p>
          <a:p>
            <a:pPr lvl="1"/>
            <a:r>
              <a:rPr lang="en-US" dirty="0" smtClean="0"/>
              <a:t>History</a:t>
            </a:r>
          </a:p>
          <a:p>
            <a:pPr lvl="1"/>
            <a:r>
              <a:rPr lang="en-US" dirty="0" smtClean="0"/>
              <a:t>Singed hair</a:t>
            </a:r>
            <a:endParaRPr lang="en-US" dirty="0"/>
          </a:p>
          <a:p>
            <a:pPr lvl="1"/>
            <a:r>
              <a:rPr lang="en-US" dirty="0" smtClean="0"/>
              <a:t>Carbonaceous sputum</a:t>
            </a:r>
          </a:p>
          <a:p>
            <a:pPr lvl="1"/>
            <a:r>
              <a:rPr lang="en-US" dirty="0" smtClean="0"/>
              <a:t>Hypoxia, SOB</a:t>
            </a:r>
          </a:p>
          <a:p>
            <a:pPr lvl="1"/>
            <a:r>
              <a:rPr lang="en-US" dirty="0" smtClean="0"/>
              <a:t>Stridor, hoarseness</a:t>
            </a:r>
          </a:p>
          <a:p>
            <a:pPr lvl="1"/>
            <a:r>
              <a:rPr lang="en-US" dirty="0" smtClean="0"/>
              <a:t>Oropharyngeal erythema</a:t>
            </a:r>
          </a:p>
          <a:p>
            <a:r>
              <a:rPr lang="en-US" sz="2400" dirty="0" smtClean="0"/>
              <a:t>Treat with 100% Oxygen</a:t>
            </a:r>
          </a:p>
          <a:p>
            <a:r>
              <a:rPr lang="en-US" sz="2400" dirty="0" smtClean="0"/>
              <a:t>20% of burns involve inhalation injury </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752600"/>
            <a:ext cx="3528080" cy="4211984"/>
          </a:xfrm>
          <a:prstGeom prst="rect">
            <a:avLst/>
          </a:prstGeom>
        </p:spPr>
      </p:pic>
    </p:spTree>
    <p:extLst>
      <p:ext uri="{BB962C8B-B14F-4D97-AF65-F5344CB8AC3E}">
        <p14:creationId xmlns:p14="http://schemas.microsoft.com/office/powerpoint/2010/main" val="32578841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68362"/>
          </a:xfrm>
        </p:spPr>
        <p:txBody>
          <a:bodyPr/>
          <a:lstStyle/>
          <a:p>
            <a:r>
              <a:rPr lang="en-US" dirty="0" smtClean="0"/>
              <a:t>Resuscitation (Circulation) </a:t>
            </a:r>
            <a:endParaRPr lang="en-US" dirty="0"/>
          </a:p>
        </p:txBody>
      </p:sp>
      <p:sp>
        <p:nvSpPr>
          <p:cNvPr id="3" name="Content Placeholder 2"/>
          <p:cNvSpPr>
            <a:spLocks noGrp="1"/>
          </p:cNvSpPr>
          <p:nvPr>
            <p:ph sz="half" idx="1"/>
          </p:nvPr>
        </p:nvSpPr>
        <p:spPr>
          <a:xfrm>
            <a:off x="304800" y="1295400"/>
            <a:ext cx="5029200" cy="5257800"/>
          </a:xfrm>
        </p:spPr>
        <p:txBody>
          <a:bodyPr>
            <a:normAutofit/>
          </a:bodyPr>
          <a:lstStyle/>
          <a:p>
            <a:r>
              <a:rPr lang="en-US" dirty="0" smtClean="0"/>
              <a:t>Initial Fluid Resuscitation- Burns &gt;20-25% TBSA</a:t>
            </a:r>
          </a:p>
          <a:p>
            <a:endParaRPr lang="en-US" sz="900" dirty="0" smtClean="0"/>
          </a:p>
          <a:p>
            <a:r>
              <a:rPr lang="en-US" dirty="0" smtClean="0"/>
              <a:t>LR infusion </a:t>
            </a:r>
          </a:p>
          <a:p>
            <a:pPr lvl="1"/>
            <a:endParaRPr lang="en-US" sz="900" dirty="0" smtClean="0"/>
          </a:p>
          <a:p>
            <a:r>
              <a:rPr lang="en-US" dirty="0"/>
              <a:t>Monitor </a:t>
            </a:r>
            <a:r>
              <a:rPr lang="en-US" dirty="0" smtClean="0"/>
              <a:t>urine output</a:t>
            </a:r>
            <a:endParaRPr lang="en-US" dirty="0"/>
          </a:p>
          <a:p>
            <a:pPr lvl="1"/>
            <a:r>
              <a:rPr lang="en-US" dirty="0"/>
              <a:t>Adults 30ml/hour</a:t>
            </a:r>
          </a:p>
          <a:p>
            <a:pPr lvl="1"/>
            <a:r>
              <a:rPr lang="en-US" dirty="0"/>
              <a:t>Pediatric &lt;30kg: 1 ml/kg/hour </a:t>
            </a:r>
            <a:endParaRPr lang="en-US" dirty="0" smtClean="0"/>
          </a:p>
          <a:p>
            <a:pPr lvl="1"/>
            <a:endParaRPr lang="en-US" sz="900" dirty="0"/>
          </a:p>
          <a:p>
            <a:r>
              <a:rPr lang="en-US" dirty="0" smtClean="0"/>
              <a:t>Complications: </a:t>
            </a:r>
          </a:p>
          <a:p>
            <a:pPr lvl="1"/>
            <a:r>
              <a:rPr lang="en-US" dirty="0" smtClean="0"/>
              <a:t>Shock </a:t>
            </a:r>
          </a:p>
          <a:p>
            <a:pPr lvl="1"/>
            <a:r>
              <a:rPr lang="en-US" dirty="0" smtClean="0"/>
              <a:t>Acute renal failure</a:t>
            </a:r>
            <a:endParaRPr lang="en-US" dirty="0"/>
          </a:p>
        </p:txBody>
      </p:sp>
      <p:pic>
        <p:nvPicPr>
          <p:cNvPr id="1026" name="Picture 2"/>
          <p:cNvPicPr>
            <a:picLocks noGrp="1" noChangeAspect="1" noChangeArrowheads="1"/>
          </p:cNvPicPr>
          <p:nvPr>
            <p:ph sz="half" idx="2"/>
          </p:nvPr>
        </p:nvPicPr>
        <p:blipFill rotWithShape="1">
          <a:blip r:embed="rId3" cstate="print"/>
          <a:srcRect l="29747" t="186"/>
          <a:stretch/>
        </p:blipFill>
        <p:spPr bwMode="auto">
          <a:xfrm>
            <a:off x="4419600" y="1828800"/>
            <a:ext cx="2380719" cy="3802082"/>
          </a:xfrm>
          <a:prstGeom prst="rect">
            <a:avLst/>
          </a:prstGeom>
          <a:noFill/>
          <a:ln w="9525">
            <a:solidFill>
              <a:schemeClr val="accent5">
                <a:lumMod val="75000"/>
              </a:schemeClr>
            </a:solidFill>
            <a:miter lim="800000"/>
            <a:headEnd/>
            <a:tailEnd/>
          </a:ln>
          <a:effectLst/>
        </p:spPr>
      </p:pic>
      <p:pic>
        <p:nvPicPr>
          <p:cNvPr id="7" name="Picture 6" descr="foley.jpg"/>
          <p:cNvPicPr>
            <a:picLocks noChangeAspect="1"/>
          </p:cNvPicPr>
          <p:nvPr/>
        </p:nvPicPr>
        <p:blipFill>
          <a:blip r:embed="rId4" cstate="print"/>
          <a:stretch>
            <a:fillRect/>
          </a:stretch>
        </p:blipFill>
        <p:spPr>
          <a:xfrm>
            <a:off x="6553200" y="1600200"/>
            <a:ext cx="2324595" cy="3581400"/>
          </a:xfrm>
          <a:prstGeom prst="rect">
            <a:avLst/>
          </a:prstGeom>
          <a:ln w="38100">
            <a:solidFill>
              <a:srgbClr val="92D050"/>
            </a:solidFill>
          </a:ln>
        </p:spPr>
      </p:pic>
    </p:spTree>
    <p:extLst>
      <p:ext uri="{BB962C8B-B14F-4D97-AF65-F5344CB8AC3E}">
        <p14:creationId xmlns:p14="http://schemas.microsoft.com/office/powerpoint/2010/main" val="9705770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Burn Resuscitation Formula</a:t>
            </a:r>
            <a:endParaRPr lang="en-US" dirty="0"/>
          </a:p>
        </p:txBody>
      </p:sp>
      <p:sp>
        <p:nvSpPr>
          <p:cNvPr id="6" name="Content Placeholder 5"/>
          <p:cNvSpPr>
            <a:spLocks noGrp="1"/>
          </p:cNvSpPr>
          <p:nvPr>
            <p:ph sz="half" idx="1"/>
          </p:nvPr>
        </p:nvSpPr>
        <p:spPr>
          <a:xfrm>
            <a:off x="381000" y="1600200"/>
            <a:ext cx="4191000" cy="5486400"/>
          </a:xfrm>
        </p:spPr>
        <p:txBody>
          <a:bodyPr>
            <a:normAutofit fontScale="77500" lnSpcReduction="20000"/>
          </a:bodyPr>
          <a:lstStyle/>
          <a:p>
            <a:r>
              <a:rPr lang="en-US" dirty="0"/>
              <a:t>Adult and Chemical Burns:</a:t>
            </a:r>
          </a:p>
          <a:p>
            <a:pPr lvl="1"/>
            <a:r>
              <a:rPr lang="en-US" b="1" dirty="0">
                <a:solidFill>
                  <a:srgbClr val="FF0000"/>
                </a:solidFill>
              </a:rPr>
              <a:t>2 ml LR X kg X %TBSA (2</a:t>
            </a:r>
            <a:r>
              <a:rPr lang="en-US" b="1" baseline="30000" dirty="0">
                <a:solidFill>
                  <a:srgbClr val="FF0000"/>
                </a:solidFill>
              </a:rPr>
              <a:t>nd</a:t>
            </a:r>
            <a:r>
              <a:rPr lang="en-US" b="1" dirty="0">
                <a:solidFill>
                  <a:srgbClr val="FF0000"/>
                </a:solidFill>
              </a:rPr>
              <a:t> &amp; 3</a:t>
            </a:r>
            <a:r>
              <a:rPr lang="en-US" b="1" baseline="30000" dirty="0">
                <a:solidFill>
                  <a:srgbClr val="FF0000"/>
                </a:solidFill>
              </a:rPr>
              <a:t>rd</a:t>
            </a:r>
            <a:r>
              <a:rPr lang="en-US" b="1" dirty="0">
                <a:solidFill>
                  <a:srgbClr val="FF0000"/>
                </a:solidFill>
              </a:rPr>
              <a:t> degree)</a:t>
            </a:r>
          </a:p>
          <a:p>
            <a:pPr marL="393192" lvl="1" indent="0">
              <a:buNone/>
            </a:pPr>
            <a:endParaRPr lang="en-US" dirty="0"/>
          </a:p>
          <a:p>
            <a:r>
              <a:rPr lang="en-US" dirty="0"/>
              <a:t>Pediatric (14 years and under and less than 40kgs):</a:t>
            </a:r>
          </a:p>
          <a:p>
            <a:pPr lvl="1"/>
            <a:r>
              <a:rPr lang="en-US" b="1" dirty="0">
                <a:solidFill>
                  <a:srgbClr val="FF0000"/>
                </a:solidFill>
              </a:rPr>
              <a:t>3 ml LR X kg X %TBSA (2</a:t>
            </a:r>
            <a:r>
              <a:rPr lang="en-US" b="1" baseline="30000" dirty="0">
                <a:solidFill>
                  <a:srgbClr val="FF0000"/>
                </a:solidFill>
              </a:rPr>
              <a:t>nd</a:t>
            </a:r>
            <a:r>
              <a:rPr lang="en-US" b="1" dirty="0">
                <a:solidFill>
                  <a:srgbClr val="FF0000"/>
                </a:solidFill>
              </a:rPr>
              <a:t> &amp; 3</a:t>
            </a:r>
            <a:r>
              <a:rPr lang="en-US" b="1" baseline="30000" dirty="0">
                <a:solidFill>
                  <a:srgbClr val="FF0000"/>
                </a:solidFill>
              </a:rPr>
              <a:t>rd</a:t>
            </a:r>
            <a:r>
              <a:rPr lang="en-US" b="1" dirty="0">
                <a:solidFill>
                  <a:srgbClr val="FF0000"/>
                </a:solidFill>
              </a:rPr>
              <a:t> degree)</a:t>
            </a:r>
          </a:p>
          <a:p>
            <a:pPr marL="393192" lvl="1" indent="0">
              <a:buNone/>
            </a:pPr>
            <a:endParaRPr lang="en-US" dirty="0"/>
          </a:p>
          <a:p>
            <a:r>
              <a:rPr lang="en-US" dirty="0"/>
              <a:t>Adult High Voltage Electric Injuries:</a:t>
            </a:r>
          </a:p>
          <a:p>
            <a:pPr lvl="1"/>
            <a:r>
              <a:rPr lang="en-US" b="1" dirty="0">
                <a:solidFill>
                  <a:srgbClr val="FF0000"/>
                </a:solidFill>
              </a:rPr>
              <a:t>4 ml LR X kg X %TBSA (2</a:t>
            </a:r>
            <a:r>
              <a:rPr lang="en-US" b="1" baseline="30000" dirty="0">
                <a:solidFill>
                  <a:srgbClr val="FF0000"/>
                </a:solidFill>
              </a:rPr>
              <a:t>nd</a:t>
            </a:r>
            <a:r>
              <a:rPr lang="en-US" b="1" dirty="0">
                <a:solidFill>
                  <a:srgbClr val="FF0000"/>
                </a:solidFill>
              </a:rPr>
              <a:t> &amp; 3</a:t>
            </a:r>
            <a:r>
              <a:rPr lang="en-US" b="1" baseline="30000" dirty="0">
                <a:solidFill>
                  <a:srgbClr val="FF0000"/>
                </a:solidFill>
              </a:rPr>
              <a:t>rd</a:t>
            </a:r>
            <a:r>
              <a:rPr lang="en-US" b="1" dirty="0">
                <a:solidFill>
                  <a:srgbClr val="FF0000"/>
                </a:solidFill>
              </a:rPr>
              <a:t> degree)</a:t>
            </a:r>
          </a:p>
          <a:p>
            <a:pPr marL="393192" lvl="1" indent="0">
              <a:buNone/>
            </a:pPr>
            <a:endParaRPr lang="en-US" dirty="0"/>
          </a:p>
          <a:p>
            <a:r>
              <a:rPr lang="en-US" dirty="0"/>
              <a:t>Pediatric High Voltage Electric </a:t>
            </a:r>
            <a:r>
              <a:rPr lang="en-US" dirty="0" smtClean="0"/>
              <a:t>Injuries</a:t>
            </a:r>
            <a:endParaRPr lang="en-US" dirty="0">
              <a:solidFill>
                <a:schemeClr val="tx1"/>
              </a:solidFill>
            </a:endParaRPr>
          </a:p>
          <a:p>
            <a:endParaRPr lang="en-US" dirty="0"/>
          </a:p>
        </p:txBody>
      </p:sp>
      <p:pic>
        <p:nvPicPr>
          <p:cNvPr id="9" name="Content Placeholder 9" descr="BICU1.JPG"/>
          <p:cNvPicPr>
            <a:picLocks noGrp="1" noChangeAspect="1"/>
          </p:cNvPicPr>
          <p:nvPr>
            <p:ph sz="half" idx="2"/>
          </p:nvPr>
        </p:nvPicPr>
        <p:blipFill>
          <a:blip r:embed="rId3" cstate="print"/>
          <a:stretch>
            <a:fillRect/>
          </a:stretch>
        </p:blipFill>
        <p:spPr>
          <a:xfrm>
            <a:off x="4953000" y="2209800"/>
            <a:ext cx="3860800" cy="2895600"/>
          </a:xfrm>
          <a:prstGeom prst="rect">
            <a:avLst/>
          </a:prstGeom>
          <a:ln w="19050">
            <a:solidFill>
              <a:schemeClr val="tx1"/>
            </a:solidFill>
          </a:ln>
        </p:spPr>
      </p:pic>
    </p:spTree>
    <p:extLst>
      <p:ext uri="{BB962C8B-B14F-4D97-AF65-F5344CB8AC3E}">
        <p14:creationId xmlns:p14="http://schemas.microsoft.com/office/powerpoint/2010/main" val="20330496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587500"/>
            <a:ext cx="3352800" cy="422062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smtClean="0"/>
              <a:t>Example Resuscitation Formula</a:t>
            </a:r>
            <a:endParaRPr lang="en-US" dirty="0"/>
          </a:p>
        </p:txBody>
      </p:sp>
      <p:sp>
        <p:nvSpPr>
          <p:cNvPr id="3" name="Content Placeholder 2"/>
          <p:cNvSpPr>
            <a:spLocks noGrp="1"/>
          </p:cNvSpPr>
          <p:nvPr>
            <p:ph sz="half" idx="1"/>
          </p:nvPr>
        </p:nvSpPr>
        <p:spPr>
          <a:xfrm>
            <a:off x="609600" y="1587500"/>
            <a:ext cx="3810000" cy="4114800"/>
          </a:xfrm>
        </p:spPr>
        <p:txBody>
          <a:bodyPr>
            <a:normAutofit fontScale="85000" lnSpcReduction="20000"/>
          </a:bodyPr>
          <a:lstStyle/>
          <a:p>
            <a:r>
              <a:rPr lang="en-US" dirty="0" smtClean="0"/>
              <a:t>50 % TBSA (2</a:t>
            </a:r>
            <a:r>
              <a:rPr lang="en-US" baseline="30000" dirty="0" smtClean="0"/>
              <a:t>nd</a:t>
            </a:r>
            <a:r>
              <a:rPr lang="en-US" dirty="0" smtClean="0"/>
              <a:t> and 3</a:t>
            </a:r>
            <a:r>
              <a:rPr lang="en-US" baseline="30000" dirty="0" smtClean="0"/>
              <a:t>rd</a:t>
            </a:r>
            <a:r>
              <a:rPr lang="en-US" dirty="0" smtClean="0"/>
              <a:t> degree burns only) </a:t>
            </a:r>
          </a:p>
          <a:p>
            <a:r>
              <a:rPr lang="en-US" dirty="0" smtClean="0"/>
              <a:t>Age 28</a:t>
            </a:r>
          </a:p>
          <a:p>
            <a:r>
              <a:rPr lang="en-US" dirty="0" smtClean="0"/>
              <a:t>Mechanism explosion</a:t>
            </a:r>
          </a:p>
          <a:p>
            <a:r>
              <a:rPr lang="en-US" dirty="0" smtClean="0"/>
              <a:t>70 kg patient</a:t>
            </a:r>
          </a:p>
          <a:p>
            <a:endParaRPr lang="en-US" sz="800" dirty="0"/>
          </a:p>
          <a:p>
            <a:r>
              <a:rPr lang="en-US" dirty="0">
                <a:solidFill>
                  <a:srgbClr val="FF0000"/>
                </a:solidFill>
              </a:rPr>
              <a:t>2</a:t>
            </a:r>
            <a:r>
              <a:rPr lang="en-US" dirty="0" smtClean="0">
                <a:solidFill>
                  <a:srgbClr val="FF0000"/>
                </a:solidFill>
              </a:rPr>
              <a:t> ml X 70kg X 50 % TBSA = </a:t>
            </a:r>
            <a:r>
              <a:rPr lang="en-US" dirty="0">
                <a:solidFill>
                  <a:srgbClr val="FF0000"/>
                </a:solidFill>
              </a:rPr>
              <a:t>7</a:t>
            </a:r>
            <a:r>
              <a:rPr lang="en-US" dirty="0" smtClean="0">
                <a:solidFill>
                  <a:srgbClr val="FF0000"/>
                </a:solidFill>
              </a:rPr>
              <a:t>,000 cc</a:t>
            </a:r>
          </a:p>
          <a:p>
            <a:endParaRPr lang="en-US" sz="800" dirty="0"/>
          </a:p>
          <a:p>
            <a:r>
              <a:rPr lang="en-US" dirty="0" smtClean="0"/>
              <a:t>Give 3,500 ml over the 1</a:t>
            </a:r>
            <a:r>
              <a:rPr lang="en-US" baseline="30000" dirty="0" smtClean="0"/>
              <a:t>st</a:t>
            </a:r>
            <a:r>
              <a:rPr lang="en-US" dirty="0" smtClean="0"/>
              <a:t> 8 hours</a:t>
            </a:r>
          </a:p>
          <a:p>
            <a:r>
              <a:rPr lang="en-US" dirty="0" smtClean="0"/>
              <a:t>Give the other 3,500 ml over the next 16 hours</a:t>
            </a:r>
            <a:endParaRPr lang="en-US" dirty="0"/>
          </a:p>
        </p:txBody>
      </p:sp>
    </p:spTree>
    <p:extLst>
      <p:ext uri="{BB962C8B-B14F-4D97-AF65-F5344CB8AC3E}">
        <p14:creationId xmlns:p14="http://schemas.microsoft.com/office/powerpoint/2010/main" val="2473338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Escharotomy</a:t>
            </a:r>
            <a:endParaRPr lang="en-US" dirty="0"/>
          </a:p>
        </p:txBody>
      </p:sp>
      <p:graphicFrame>
        <p:nvGraphicFramePr>
          <p:cNvPr id="6" name="Content Placeholder 5"/>
          <p:cNvGraphicFramePr>
            <a:graphicFrameLocks noGrp="1"/>
          </p:cNvGraphicFramePr>
          <p:nvPr>
            <p:ph idx="1"/>
          </p:nvPr>
        </p:nvGraphicFramePr>
        <p:xfrm>
          <a:off x="685800" y="1447800"/>
          <a:ext cx="4724400"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21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538" t="12847"/>
          <a:stretch/>
        </p:blipFill>
        <p:spPr bwMode="auto">
          <a:xfrm>
            <a:off x="5562600" y="1600200"/>
            <a:ext cx="3171567" cy="42672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 y="3276600"/>
            <a:ext cx="4402667" cy="3048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1911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smtClean="0"/>
              <a:t>Special Considerations</a:t>
            </a:r>
            <a:endParaRPr lang="en-US" sz="4000" dirty="0"/>
          </a:p>
        </p:txBody>
      </p:sp>
      <p:sp>
        <p:nvSpPr>
          <p:cNvPr id="3" name="Content Placeholder 2"/>
          <p:cNvSpPr>
            <a:spLocks noGrp="1"/>
          </p:cNvSpPr>
          <p:nvPr>
            <p:ph sz="half" idx="1"/>
          </p:nvPr>
        </p:nvSpPr>
        <p:spPr>
          <a:xfrm>
            <a:off x="457200" y="1600200"/>
            <a:ext cx="4267200" cy="5105400"/>
          </a:xfrm>
        </p:spPr>
        <p:txBody>
          <a:bodyPr>
            <a:normAutofit/>
          </a:bodyPr>
          <a:lstStyle/>
          <a:p>
            <a:r>
              <a:rPr lang="en-US" dirty="0" smtClean="0"/>
              <a:t>Assess ABC’s, administer fluid resuscitation</a:t>
            </a:r>
          </a:p>
          <a:p>
            <a:r>
              <a:rPr lang="en-US" dirty="0" smtClean="0"/>
              <a:t>Don’t be distracted by burn</a:t>
            </a:r>
          </a:p>
          <a:p>
            <a:r>
              <a:rPr lang="en-US" dirty="0" smtClean="0"/>
              <a:t>Treat life threatening injuries first</a:t>
            </a:r>
          </a:p>
          <a:p>
            <a:r>
              <a:rPr lang="en-US" dirty="0" smtClean="0"/>
              <a:t>2-3 fold increase in inhalation injury, increased mortality</a:t>
            </a:r>
          </a:p>
          <a:p>
            <a:pPr lvl="1"/>
            <a:endParaRPr lang="en-US" dirty="0" smtClean="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2057400"/>
            <a:ext cx="3767085" cy="3429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838200"/>
            <a:ext cx="7772400" cy="861774"/>
          </a:xfrm>
          <a:prstGeom prst="rect">
            <a:avLst/>
          </a:prstGeom>
          <a:noFill/>
        </p:spPr>
        <p:txBody>
          <a:bodyPr wrap="square" rtlCol="0">
            <a:spAutoFit/>
          </a:bodyPr>
          <a:lstStyle/>
          <a:p>
            <a:pPr algn="ctr"/>
            <a:r>
              <a:rPr lang="en-US" sz="3200" b="1" dirty="0">
                <a:latin typeface="Arial" pitchFamily="34" charset="0"/>
                <a:cs typeface="Arial" pitchFamily="34" charset="0"/>
              </a:rPr>
              <a:t>Trauma Combined with Burn Injury</a:t>
            </a:r>
          </a:p>
          <a:p>
            <a:endParaRPr lang="en-US" dirty="0"/>
          </a:p>
        </p:txBody>
      </p:sp>
    </p:spTree>
    <p:extLst>
      <p:ext uri="{BB962C8B-B14F-4D97-AF65-F5344CB8AC3E}">
        <p14:creationId xmlns:p14="http://schemas.microsoft.com/office/powerpoint/2010/main" val="9134280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448800" cy="914400"/>
          </a:xfrm>
        </p:spPr>
        <p:txBody>
          <a:bodyPr>
            <a:noAutofit/>
          </a:bodyPr>
          <a:lstStyle/>
          <a:p>
            <a:r>
              <a:rPr lang="en-US" dirty="0" smtClean="0"/>
              <a:t>Special Considerations: </a:t>
            </a:r>
            <a:br>
              <a:rPr lang="en-US" dirty="0" smtClean="0"/>
            </a:br>
            <a:r>
              <a:rPr lang="en-US" dirty="0" smtClean="0"/>
              <a:t>Pediatric Burns</a:t>
            </a:r>
            <a:endParaRPr lang="en-US" dirty="0"/>
          </a:p>
        </p:txBody>
      </p:sp>
      <p:sp>
        <p:nvSpPr>
          <p:cNvPr id="3" name="Content Placeholder 2"/>
          <p:cNvSpPr>
            <a:spLocks noGrp="1"/>
          </p:cNvSpPr>
          <p:nvPr>
            <p:ph idx="1"/>
          </p:nvPr>
        </p:nvSpPr>
        <p:spPr>
          <a:xfrm>
            <a:off x="304800" y="1436838"/>
            <a:ext cx="5029200" cy="4963962"/>
          </a:xfrm>
        </p:spPr>
        <p:txBody>
          <a:bodyPr>
            <a:normAutofit fontScale="92500" lnSpcReduction="20000"/>
          </a:bodyPr>
          <a:lstStyle/>
          <a:p>
            <a:r>
              <a:rPr lang="en-US" dirty="0" smtClean="0">
                <a:latin typeface="Arial" pitchFamily="34" charset="0"/>
                <a:cs typeface="Arial" pitchFamily="34" charset="0"/>
              </a:rPr>
              <a:t>Psychosocial issues</a:t>
            </a:r>
          </a:p>
          <a:p>
            <a:pPr lvl="1"/>
            <a:r>
              <a:rPr lang="en-US" dirty="0" smtClean="0">
                <a:latin typeface="Arial" pitchFamily="34" charset="0"/>
                <a:cs typeface="Arial" pitchFamily="34" charset="0"/>
              </a:rPr>
              <a:t>Abuse, neglect</a:t>
            </a:r>
          </a:p>
          <a:p>
            <a:pPr lvl="1"/>
            <a:r>
              <a:rPr lang="en-US" dirty="0" smtClean="0">
                <a:latin typeface="Arial" pitchFamily="34" charset="0"/>
                <a:cs typeface="Arial" pitchFamily="34" charset="0"/>
              </a:rPr>
              <a:t>Pattern of injury </a:t>
            </a:r>
          </a:p>
          <a:p>
            <a:pPr marL="457200" lvl="1" indent="0">
              <a:buNone/>
            </a:pPr>
            <a:endParaRPr lang="en-US" sz="800" dirty="0" smtClean="0">
              <a:latin typeface="Arial" pitchFamily="34" charset="0"/>
              <a:cs typeface="Arial" pitchFamily="34" charset="0"/>
            </a:endParaRPr>
          </a:p>
          <a:p>
            <a:r>
              <a:rPr lang="en-US" dirty="0" smtClean="0">
                <a:latin typeface="Arial" pitchFamily="34" charset="0"/>
                <a:cs typeface="Arial" pitchFamily="34" charset="0"/>
              </a:rPr>
              <a:t>Airway</a:t>
            </a:r>
          </a:p>
          <a:p>
            <a:pPr lvl="1"/>
            <a:r>
              <a:rPr lang="en-US" dirty="0" smtClean="0">
                <a:latin typeface="Arial" pitchFamily="34" charset="0"/>
                <a:cs typeface="Arial" pitchFamily="34" charset="0"/>
              </a:rPr>
              <a:t>Airway size and shape</a:t>
            </a:r>
          </a:p>
          <a:p>
            <a:pPr>
              <a:buNone/>
            </a:pPr>
            <a:endParaRPr lang="en-US" sz="800" dirty="0" smtClean="0">
              <a:latin typeface="Arial" pitchFamily="34" charset="0"/>
              <a:cs typeface="Arial" pitchFamily="34" charset="0"/>
            </a:endParaRPr>
          </a:p>
          <a:p>
            <a:r>
              <a:rPr lang="en-US" dirty="0" smtClean="0">
                <a:latin typeface="Arial" pitchFamily="34" charset="0"/>
                <a:cs typeface="Arial" pitchFamily="34" charset="0"/>
              </a:rPr>
              <a:t>Breathing</a:t>
            </a:r>
          </a:p>
          <a:p>
            <a:pPr lvl="1"/>
            <a:r>
              <a:rPr lang="en-US" dirty="0" smtClean="0">
                <a:latin typeface="Arial" pitchFamily="34" charset="0"/>
                <a:cs typeface="Arial" pitchFamily="34" charset="0"/>
              </a:rPr>
              <a:t>Chest wall more compliant</a:t>
            </a:r>
          </a:p>
          <a:p>
            <a:r>
              <a:rPr lang="en-US" dirty="0" smtClean="0">
                <a:latin typeface="Arial" pitchFamily="34" charset="0"/>
                <a:cs typeface="Arial" pitchFamily="34" charset="0"/>
              </a:rPr>
              <a:t>Circulation</a:t>
            </a:r>
            <a:endParaRPr lang="en-US" dirty="0">
              <a:latin typeface="Arial" pitchFamily="34" charset="0"/>
              <a:cs typeface="Arial" pitchFamily="34" charset="0"/>
            </a:endParaRPr>
          </a:p>
          <a:p>
            <a:pPr lvl="1"/>
            <a:r>
              <a:rPr lang="en-US" dirty="0" smtClean="0">
                <a:latin typeface="Arial" pitchFamily="34" charset="0"/>
                <a:cs typeface="Arial" pitchFamily="34" charset="0"/>
              </a:rPr>
              <a:t>Children &lt; 10kg should have D5LR for resuscitation</a:t>
            </a:r>
            <a:endParaRPr lang="en-US" dirty="0">
              <a:latin typeface="Arial" pitchFamily="34" charset="0"/>
              <a:cs typeface="Arial" pitchFamily="34" charset="0"/>
            </a:endParaRPr>
          </a:p>
          <a:p>
            <a:pPr marL="457200" lvl="1" indent="0">
              <a:buNone/>
            </a:pPr>
            <a:endParaRPr lang="en-US" dirty="0" smtClean="0"/>
          </a:p>
          <a:p>
            <a:pPr marL="0" indent="0">
              <a:buNone/>
            </a:pPr>
            <a:endParaRPr lang="en-US" dirty="0"/>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717" r="16133"/>
          <a:stretch/>
        </p:blipFill>
        <p:spPr bwMode="auto">
          <a:xfrm>
            <a:off x="4724400" y="1447800"/>
            <a:ext cx="3389244" cy="2478157"/>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004" r="14681"/>
          <a:stretch/>
        </p:blipFill>
        <p:spPr bwMode="auto">
          <a:xfrm>
            <a:off x="5410199" y="4038600"/>
            <a:ext cx="2703445" cy="25908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9160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1143000"/>
          </a:xfrm>
        </p:spPr>
        <p:txBody>
          <a:bodyPr>
            <a:noAutofit/>
          </a:bodyPr>
          <a:lstStyle/>
          <a:p>
            <a:r>
              <a:rPr lang="en-US" dirty="0"/>
              <a:t>Special Considerations</a:t>
            </a:r>
            <a:r>
              <a:rPr lang="en-US" dirty="0" smtClean="0"/>
              <a:t>: </a:t>
            </a:r>
            <a:br>
              <a:rPr lang="en-US" dirty="0" smtClean="0"/>
            </a:br>
            <a:r>
              <a:rPr lang="en-US" dirty="0" smtClean="0"/>
              <a:t>Pediatric </a:t>
            </a:r>
            <a:r>
              <a:rPr lang="en-US" dirty="0"/>
              <a:t>Burns</a:t>
            </a:r>
          </a:p>
        </p:txBody>
      </p:sp>
      <p:sp>
        <p:nvSpPr>
          <p:cNvPr id="3" name="Content Placeholder 2"/>
          <p:cNvSpPr>
            <a:spLocks noGrp="1"/>
          </p:cNvSpPr>
          <p:nvPr>
            <p:ph sz="half" idx="1"/>
          </p:nvPr>
        </p:nvSpPr>
        <p:spPr>
          <a:xfrm>
            <a:off x="4572000" y="1590304"/>
            <a:ext cx="4267200" cy="4800600"/>
          </a:xfrm>
        </p:spPr>
        <p:txBody>
          <a:bodyPr>
            <a:normAutofit/>
          </a:bodyPr>
          <a:lstStyle/>
          <a:p>
            <a:pPr>
              <a:buNone/>
            </a:pPr>
            <a:r>
              <a:rPr lang="en-US" sz="3200" dirty="0" smtClean="0"/>
              <a:t>Circulation</a:t>
            </a:r>
            <a:r>
              <a:rPr lang="en-US" dirty="0" smtClean="0"/>
              <a:t> </a:t>
            </a:r>
          </a:p>
          <a:p>
            <a:r>
              <a:rPr lang="en-US" dirty="0" smtClean="0"/>
              <a:t>Larger surface area</a:t>
            </a:r>
          </a:p>
          <a:p>
            <a:r>
              <a:rPr lang="en-US" dirty="0" smtClean="0"/>
              <a:t>Increased volume needs</a:t>
            </a:r>
          </a:p>
          <a:p>
            <a:r>
              <a:rPr lang="en-US" dirty="0" smtClean="0"/>
              <a:t>Hypothermia risk</a:t>
            </a:r>
          </a:p>
          <a:p>
            <a:r>
              <a:rPr lang="en-US" dirty="0" smtClean="0"/>
              <a:t>Thinner skin depth</a:t>
            </a:r>
          </a:p>
          <a:p>
            <a:pPr>
              <a:buNone/>
            </a:pPr>
            <a:endParaRPr lang="en-US" dirty="0" smtClean="0"/>
          </a:p>
          <a:p>
            <a:endParaRPr lang="en-US"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3400" y="1600200"/>
            <a:ext cx="3581400" cy="2245963"/>
          </a:xfrm>
          <a:ln w="19050">
            <a:solidFill>
              <a:schemeClr val="tx1"/>
            </a:solidFill>
          </a:ln>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1" y="3972732"/>
            <a:ext cx="3581400" cy="242806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8342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sz="half" idx="1"/>
          </p:nvPr>
        </p:nvSpPr>
        <p:spPr>
          <a:xfrm>
            <a:off x="685800" y="1600200"/>
            <a:ext cx="7848600" cy="4189393"/>
          </a:xfrm>
        </p:spPr>
        <p:txBody>
          <a:bodyPr>
            <a:normAutofit/>
          </a:bodyPr>
          <a:lstStyle/>
          <a:p>
            <a:pPr marL="0" indent="0" algn="ctr">
              <a:buNone/>
            </a:pPr>
            <a:r>
              <a:rPr lang="en-US" sz="3200" b="1" dirty="0"/>
              <a:t>At the conclusion of this presentation the participant will be able to:</a:t>
            </a:r>
          </a:p>
          <a:p>
            <a:pPr marL="0" indent="0" algn="ctr">
              <a:buNone/>
            </a:pPr>
            <a:endParaRPr lang="en-US" sz="1200" dirty="0" smtClean="0">
              <a:solidFill>
                <a:schemeClr val="accent2"/>
              </a:solidFill>
            </a:endParaRPr>
          </a:p>
          <a:p>
            <a:r>
              <a:rPr lang="en-US" dirty="0" smtClean="0">
                <a:solidFill>
                  <a:schemeClr val="accent2"/>
                </a:solidFill>
              </a:rPr>
              <a:t>Identify types of burn injury</a:t>
            </a:r>
          </a:p>
          <a:p>
            <a:r>
              <a:rPr lang="en-US" dirty="0" smtClean="0">
                <a:solidFill>
                  <a:schemeClr val="accent2"/>
                </a:solidFill>
              </a:rPr>
              <a:t>Describe assessment of the burn patient</a:t>
            </a:r>
          </a:p>
          <a:p>
            <a:r>
              <a:rPr lang="en-US" dirty="0" smtClean="0">
                <a:solidFill>
                  <a:schemeClr val="accent2"/>
                </a:solidFill>
              </a:rPr>
              <a:t>Evaluate treatment options</a:t>
            </a:r>
          </a:p>
          <a:p>
            <a:r>
              <a:rPr lang="en-US" dirty="0" smtClean="0">
                <a:solidFill>
                  <a:schemeClr val="accent2"/>
                </a:solidFill>
              </a:rPr>
              <a:t>Identify patients requiring transfer to a burn center</a:t>
            </a:r>
          </a:p>
          <a:p>
            <a:pPr marL="0" indent="0">
              <a:buNone/>
            </a:pPr>
            <a:endParaRPr lang="en-US" dirty="0"/>
          </a:p>
        </p:txBody>
      </p:sp>
    </p:spTree>
    <p:extLst>
      <p:ext uri="{BB962C8B-B14F-4D97-AF65-F5344CB8AC3E}">
        <p14:creationId xmlns:p14="http://schemas.microsoft.com/office/powerpoint/2010/main" val="3614131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991600" cy="1143000"/>
          </a:xfrm>
        </p:spPr>
        <p:txBody>
          <a:bodyPr>
            <a:normAutofit/>
          </a:bodyPr>
          <a:lstStyle/>
          <a:p>
            <a:pPr algn="l"/>
            <a:r>
              <a:rPr lang="en-US" dirty="0" smtClean="0"/>
              <a:t>Special Considerations: Geriatric Burns </a:t>
            </a:r>
            <a:endParaRPr lang="en-US" dirty="0"/>
          </a:p>
        </p:txBody>
      </p:sp>
      <p:sp>
        <p:nvSpPr>
          <p:cNvPr id="3" name="Content Placeholder 2"/>
          <p:cNvSpPr>
            <a:spLocks noGrp="1"/>
          </p:cNvSpPr>
          <p:nvPr>
            <p:ph sz="half" idx="1"/>
          </p:nvPr>
        </p:nvSpPr>
        <p:spPr>
          <a:xfrm>
            <a:off x="304800" y="1447800"/>
            <a:ext cx="4876800" cy="5029200"/>
          </a:xfrm>
        </p:spPr>
        <p:txBody>
          <a:bodyPr>
            <a:normAutofit/>
          </a:bodyPr>
          <a:lstStyle/>
          <a:p>
            <a:r>
              <a:rPr lang="en-US" dirty="0" smtClean="0"/>
              <a:t>Pre-injury health status-    pre-existing conditions</a:t>
            </a:r>
          </a:p>
          <a:p>
            <a:r>
              <a:rPr lang="en-US" dirty="0" smtClean="0"/>
              <a:t>Abuse or neglect</a:t>
            </a:r>
          </a:p>
          <a:p>
            <a:r>
              <a:rPr lang="en-US" dirty="0" smtClean="0"/>
              <a:t>Skin is thin, burn can be deep</a:t>
            </a:r>
          </a:p>
          <a:p>
            <a:r>
              <a:rPr lang="en-US" dirty="0" smtClean="0"/>
              <a:t>Decreased reserves to stress response</a:t>
            </a:r>
          </a:p>
          <a:p>
            <a:r>
              <a:rPr lang="en-US" dirty="0" smtClean="0"/>
              <a:t>May need additional monitoring to guide resuscitation.</a:t>
            </a:r>
          </a:p>
          <a:p>
            <a:endParaRPr lang="en-US" dirty="0"/>
          </a:p>
        </p:txBody>
      </p:sp>
      <p:pic>
        <p:nvPicPr>
          <p:cNvPr id="2051" name="Picture 3"/>
          <p:cNvPicPr>
            <a:picLocks noChangeAspect="1" noChangeArrowheads="1"/>
          </p:cNvPicPr>
          <p:nvPr/>
        </p:nvPicPr>
        <p:blipFill>
          <a:blip r:embed="rId3" cstate="print"/>
          <a:srcRect/>
          <a:stretch>
            <a:fillRect/>
          </a:stretch>
        </p:blipFill>
        <p:spPr bwMode="auto">
          <a:xfrm>
            <a:off x="5105400" y="1600200"/>
            <a:ext cx="3164498" cy="4267200"/>
          </a:xfrm>
          <a:prstGeom prst="rect">
            <a:avLst/>
          </a:prstGeom>
          <a:noFill/>
          <a:ln w="19050">
            <a:solidFill>
              <a:schemeClr val="tx1"/>
            </a:solidFill>
            <a:miter lim="800000"/>
            <a:headEnd/>
            <a:tailEnd/>
          </a:ln>
          <a:effectLst/>
        </p:spPr>
      </p:pic>
    </p:spTree>
    <p:extLst>
      <p:ext uri="{BB962C8B-B14F-4D97-AF65-F5344CB8AC3E}">
        <p14:creationId xmlns:p14="http://schemas.microsoft.com/office/powerpoint/2010/main" val="12054074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Management</a:t>
            </a:r>
            <a:endParaRPr lang="en-US" dirty="0"/>
          </a:p>
        </p:txBody>
      </p:sp>
      <p:sp>
        <p:nvSpPr>
          <p:cNvPr id="3" name="Content Placeholder 2"/>
          <p:cNvSpPr>
            <a:spLocks noGrp="1"/>
          </p:cNvSpPr>
          <p:nvPr>
            <p:ph sz="half" idx="1"/>
          </p:nvPr>
        </p:nvSpPr>
        <p:spPr>
          <a:xfrm>
            <a:off x="304800" y="1752600"/>
            <a:ext cx="5257800" cy="4267200"/>
          </a:xfrm>
          <a:noFill/>
          <a:ln w="12700">
            <a:solidFill>
              <a:srgbClr val="7030A0"/>
            </a:solidFill>
          </a:ln>
        </p:spPr>
        <p:txBody>
          <a:bodyPr>
            <a:normAutofit/>
          </a:bodyPr>
          <a:lstStyle/>
          <a:p>
            <a:r>
              <a:rPr lang="en-US" dirty="0" smtClean="0"/>
              <a:t>Monitor urine output and adequacy of resuscitation</a:t>
            </a:r>
          </a:p>
          <a:p>
            <a:r>
              <a:rPr lang="en-US" dirty="0" smtClean="0"/>
              <a:t>Keep patient warm and dry</a:t>
            </a:r>
          </a:p>
          <a:p>
            <a:r>
              <a:rPr lang="en-US" dirty="0" smtClean="0"/>
              <a:t>Wound care</a:t>
            </a:r>
          </a:p>
          <a:p>
            <a:r>
              <a:rPr lang="en-US" dirty="0" smtClean="0"/>
              <a:t>Pain med</a:t>
            </a:r>
          </a:p>
          <a:p>
            <a:r>
              <a:rPr lang="en-US" dirty="0" smtClean="0"/>
              <a:t>Consider need for transfer </a:t>
            </a: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752600"/>
            <a:ext cx="2752594" cy="41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59409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68362"/>
          </a:xfrm>
        </p:spPr>
        <p:txBody>
          <a:bodyPr/>
          <a:lstStyle/>
          <a:p>
            <a:r>
              <a:rPr lang="en-US" dirty="0" smtClean="0"/>
              <a:t>ABA Burn Center Referral Criteria</a:t>
            </a:r>
            <a:endParaRPr lang="en-US" dirty="0"/>
          </a:p>
        </p:txBody>
      </p:sp>
      <p:sp>
        <p:nvSpPr>
          <p:cNvPr id="4" name="Content Placeholder 3"/>
          <p:cNvSpPr>
            <a:spLocks noGrp="1"/>
          </p:cNvSpPr>
          <p:nvPr>
            <p:ph sz="half" idx="1"/>
          </p:nvPr>
        </p:nvSpPr>
        <p:spPr>
          <a:xfrm>
            <a:off x="304800" y="1600200"/>
            <a:ext cx="4076700" cy="4906963"/>
          </a:xfrm>
        </p:spPr>
        <p:txBody>
          <a:bodyPr>
            <a:normAutofit fontScale="92500"/>
          </a:bodyPr>
          <a:lstStyle/>
          <a:p>
            <a:r>
              <a:rPr lang="en-US" dirty="0"/>
              <a:t>Partial </a:t>
            </a:r>
            <a:r>
              <a:rPr lang="en-US" dirty="0" smtClean="0"/>
              <a:t>thickness burns </a:t>
            </a:r>
            <a:r>
              <a:rPr lang="en-US" dirty="0"/>
              <a:t>&gt;10%</a:t>
            </a:r>
          </a:p>
          <a:p>
            <a:r>
              <a:rPr lang="en-US" dirty="0"/>
              <a:t>Burns to face, hands, feet, genitalia, perineum, or major joints</a:t>
            </a:r>
          </a:p>
          <a:p>
            <a:r>
              <a:rPr lang="en-US" dirty="0"/>
              <a:t>3</a:t>
            </a:r>
            <a:r>
              <a:rPr lang="en-US" baseline="30000" dirty="0"/>
              <a:t>rd</a:t>
            </a:r>
            <a:r>
              <a:rPr lang="en-US" dirty="0"/>
              <a:t> degree </a:t>
            </a:r>
            <a:r>
              <a:rPr lang="en-US" dirty="0" smtClean="0"/>
              <a:t>burns any age</a:t>
            </a:r>
            <a:endParaRPr lang="en-US" dirty="0"/>
          </a:p>
          <a:p>
            <a:r>
              <a:rPr lang="en-US" dirty="0"/>
              <a:t>Electrical burns</a:t>
            </a:r>
          </a:p>
          <a:p>
            <a:r>
              <a:rPr lang="en-US" dirty="0"/>
              <a:t>Chemical burns</a:t>
            </a:r>
          </a:p>
          <a:p>
            <a:r>
              <a:rPr lang="en-US" dirty="0"/>
              <a:t>Inhalation injury</a:t>
            </a:r>
          </a:p>
          <a:p>
            <a:endParaRPr lang="en-US" dirty="0"/>
          </a:p>
        </p:txBody>
      </p:sp>
      <p:sp>
        <p:nvSpPr>
          <p:cNvPr id="5" name="Content Placeholder 4"/>
          <p:cNvSpPr>
            <a:spLocks noGrp="1"/>
          </p:cNvSpPr>
          <p:nvPr>
            <p:ph sz="half" idx="2"/>
          </p:nvPr>
        </p:nvSpPr>
        <p:spPr>
          <a:xfrm>
            <a:off x="5029200" y="1600200"/>
            <a:ext cx="3962400" cy="4906963"/>
          </a:xfrm>
        </p:spPr>
        <p:txBody>
          <a:bodyPr>
            <a:normAutofit fontScale="92500"/>
          </a:bodyPr>
          <a:lstStyle/>
          <a:p>
            <a:r>
              <a:rPr lang="en-US" dirty="0"/>
              <a:t>Patients with pre-existing medical conditions</a:t>
            </a:r>
          </a:p>
          <a:p>
            <a:r>
              <a:rPr lang="en-US" dirty="0"/>
              <a:t>Patients with burns &amp; concomitant trauma</a:t>
            </a:r>
          </a:p>
          <a:p>
            <a:r>
              <a:rPr lang="en-US" dirty="0"/>
              <a:t>Pediatric burns </a:t>
            </a:r>
          </a:p>
          <a:p>
            <a:r>
              <a:rPr lang="en-US" dirty="0"/>
              <a:t>Patients who will require special social, emotional, or long-term rehab </a:t>
            </a:r>
            <a:r>
              <a:rPr lang="en-US" dirty="0" smtClean="0"/>
              <a:t>intervention</a:t>
            </a:r>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3505200" y="5435598"/>
            <a:ext cx="1905000" cy="1327727"/>
          </a:xfrm>
          <a:prstGeom prst="rect">
            <a:avLst/>
          </a:prstGeom>
          <a:noFill/>
          <a:ln w="19050">
            <a:solidFill>
              <a:schemeClr val="tx1"/>
            </a:solidFill>
            <a:miter lim="800000"/>
            <a:headEnd/>
            <a:tailEnd/>
          </a:ln>
          <a:effectLst/>
        </p:spPr>
      </p:pic>
    </p:spTree>
    <p:extLst>
      <p:ext uri="{BB962C8B-B14F-4D97-AF65-F5344CB8AC3E}">
        <p14:creationId xmlns:p14="http://schemas.microsoft.com/office/powerpoint/2010/main" val="21692884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US Burn Centers</a:t>
            </a:r>
            <a:endParaRPr lang="en-US" dirty="0"/>
          </a:p>
        </p:txBody>
      </p:sp>
      <p:sp>
        <p:nvSpPr>
          <p:cNvPr id="3" name="Content Placeholder 2"/>
          <p:cNvSpPr>
            <a:spLocks noGrp="1"/>
          </p:cNvSpPr>
          <p:nvPr>
            <p:ph idx="1"/>
          </p:nvPr>
        </p:nvSpPr>
        <p:spPr>
          <a:xfrm>
            <a:off x="203200" y="1600200"/>
            <a:ext cx="4572000" cy="5761832"/>
          </a:xfrm>
        </p:spPr>
        <p:txBody>
          <a:bodyPr/>
          <a:lstStyle/>
          <a:p>
            <a:r>
              <a:rPr lang="en-US" sz="2800" dirty="0" smtClean="0"/>
              <a:t>Only 55% of US burns admitted to burn centers</a:t>
            </a:r>
          </a:p>
          <a:p>
            <a:pPr lvl="1"/>
            <a:r>
              <a:rPr lang="en-US" sz="2400" dirty="0" smtClean="0"/>
              <a:t>Burn Center’s average 200 admits per year</a:t>
            </a:r>
          </a:p>
          <a:p>
            <a:pPr lvl="1"/>
            <a:r>
              <a:rPr lang="en-US" sz="2400" dirty="0" smtClean="0"/>
              <a:t>Non burn acute care hospitals average &lt;3 per year</a:t>
            </a:r>
          </a:p>
          <a:p>
            <a:pPr marL="457200" lvl="1" indent="0">
              <a:buNone/>
            </a:pPr>
            <a:endParaRPr lang="en-US" sz="800" dirty="0" smtClean="0"/>
          </a:p>
          <a:p>
            <a:r>
              <a:rPr lang="en-US" sz="2800" dirty="0" smtClean="0"/>
              <a:t>Specialized nursing and medical team including OT, PT, Social Work and more…</a:t>
            </a: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22" t="8584" r="10150" b="7097"/>
          <a:stretch/>
        </p:blipFill>
        <p:spPr bwMode="auto">
          <a:xfrm>
            <a:off x="4775200" y="2057400"/>
            <a:ext cx="4190999" cy="195942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Map USA as flag.jpg"/>
          <p:cNvPicPr>
            <a:picLocks noChangeAspect="1"/>
          </p:cNvPicPr>
          <p:nvPr/>
        </p:nvPicPr>
        <p:blipFill>
          <a:blip r:embed="rId4" cstate="print"/>
          <a:stretch>
            <a:fillRect/>
          </a:stretch>
        </p:blipFill>
        <p:spPr>
          <a:xfrm>
            <a:off x="5486400" y="4419600"/>
            <a:ext cx="2743200" cy="1600200"/>
          </a:xfrm>
          <a:prstGeom prst="rect">
            <a:avLst/>
          </a:prstGeom>
        </p:spPr>
      </p:pic>
    </p:spTree>
    <p:extLst>
      <p:ext uri="{BB962C8B-B14F-4D97-AF65-F5344CB8AC3E}">
        <p14:creationId xmlns:p14="http://schemas.microsoft.com/office/powerpoint/2010/main" val="5507080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Skin Grafting</a:t>
            </a:r>
            <a:endParaRPr lang="en-US" dirty="0"/>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003002" y="4142509"/>
            <a:ext cx="3142211" cy="1953491"/>
          </a:xfrm>
          <a:ln w="19050">
            <a:solidFill>
              <a:schemeClr val="tx1"/>
            </a:solidFill>
          </a:ln>
        </p:spPr>
      </p:pic>
      <p:sp>
        <p:nvSpPr>
          <p:cNvPr id="7" name="Text Placeholder 6"/>
          <p:cNvSpPr>
            <a:spLocks noGrp="1"/>
          </p:cNvSpPr>
          <p:nvPr>
            <p:ph sz="half" idx="2"/>
          </p:nvPr>
        </p:nvSpPr>
        <p:spPr>
          <a:xfrm>
            <a:off x="381000" y="1600200"/>
            <a:ext cx="4343400" cy="4648200"/>
          </a:xfrm>
        </p:spPr>
        <p:txBody>
          <a:bodyPr>
            <a:normAutofit/>
          </a:bodyPr>
          <a:lstStyle/>
          <a:p>
            <a:r>
              <a:rPr lang="en-US" dirty="0" smtClean="0"/>
              <a:t>Split Thickness Skin Graft (STSG)</a:t>
            </a:r>
          </a:p>
          <a:p>
            <a:r>
              <a:rPr lang="en-US" dirty="0" smtClean="0"/>
              <a:t>Third degree burns</a:t>
            </a:r>
          </a:p>
          <a:p>
            <a:r>
              <a:rPr lang="en-US" dirty="0" smtClean="0"/>
              <a:t>Donor site must be flat surface</a:t>
            </a:r>
          </a:p>
          <a:p>
            <a:r>
              <a:rPr lang="en-US" dirty="0" smtClean="0"/>
              <a:t>Partial thickness into dermis</a:t>
            </a:r>
          </a:p>
          <a:p>
            <a:r>
              <a:rPr lang="en-US" dirty="0" smtClean="0"/>
              <a:t>Increase risk of infection</a:t>
            </a:r>
          </a:p>
          <a:p>
            <a:endParaRPr lang="en-US" dirty="0" smtClean="0"/>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615209"/>
            <a:ext cx="3116013" cy="2298699"/>
          </a:xfrm>
          <a:prstGeom prst="rect">
            <a:avLst/>
          </a:prstGeom>
          <a:ln w="19050">
            <a:solidFill>
              <a:schemeClr val="tx1"/>
            </a:solidFill>
          </a:ln>
        </p:spPr>
      </p:pic>
    </p:spTree>
    <p:extLst>
      <p:ext uri="{BB962C8B-B14F-4D97-AF65-F5344CB8AC3E}">
        <p14:creationId xmlns:p14="http://schemas.microsoft.com/office/powerpoint/2010/main" val="5626203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354" y="1256766"/>
            <a:ext cx="7621291" cy="474873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429000"/>
            <a:ext cx="2939578" cy="23742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Meshed Versus Sheet Autograft</a:t>
            </a:r>
            <a:endParaRPr lang="en-US" dirty="0"/>
          </a:p>
        </p:txBody>
      </p:sp>
    </p:spTree>
    <p:extLst>
      <p:ext uri="{BB962C8B-B14F-4D97-AF65-F5344CB8AC3E}">
        <p14:creationId xmlns:p14="http://schemas.microsoft.com/office/powerpoint/2010/main" val="33177846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Donor Sites</a:t>
            </a:r>
            <a:endParaRPr lang="en-US" dirty="0"/>
          </a:p>
        </p:txBody>
      </p:sp>
      <p:sp>
        <p:nvSpPr>
          <p:cNvPr id="3" name="Content Placeholder 2"/>
          <p:cNvSpPr>
            <a:spLocks noGrp="1"/>
          </p:cNvSpPr>
          <p:nvPr>
            <p:ph sz="half" idx="1"/>
          </p:nvPr>
        </p:nvSpPr>
        <p:spPr>
          <a:xfrm>
            <a:off x="457200" y="1600200"/>
            <a:ext cx="4343400" cy="4114800"/>
          </a:xfrm>
        </p:spPr>
        <p:txBody>
          <a:bodyPr>
            <a:normAutofit/>
          </a:bodyPr>
          <a:lstStyle/>
          <a:p>
            <a:r>
              <a:rPr lang="en-US" sz="3200" dirty="0" smtClean="0"/>
              <a:t>Painful</a:t>
            </a:r>
          </a:p>
          <a:p>
            <a:r>
              <a:rPr lang="en-US" sz="3200" dirty="0" smtClean="0"/>
              <a:t>Heal on their own</a:t>
            </a:r>
            <a:endParaRPr lang="en-US" sz="3200" dirty="0"/>
          </a:p>
          <a:p>
            <a:r>
              <a:rPr lang="en-US" sz="3200" dirty="0" smtClean="0"/>
              <a:t>STSG donor sites maybe re-harvested </a:t>
            </a:r>
            <a:endParaRPr lang="en-US" sz="3200"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29200" y="1524000"/>
            <a:ext cx="3838074" cy="2316079"/>
          </a:xfrm>
          <a:ln w="19050">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2963" y="4114800"/>
            <a:ext cx="3838074" cy="2514600"/>
          </a:xfrm>
          <a:prstGeom prst="rect">
            <a:avLst/>
          </a:prstGeom>
          <a:ln w="19050">
            <a:solidFill>
              <a:schemeClr val="tx1"/>
            </a:solidFill>
          </a:ln>
        </p:spPr>
      </p:pic>
    </p:spTree>
    <p:extLst>
      <p:ext uri="{BB962C8B-B14F-4D97-AF65-F5344CB8AC3E}">
        <p14:creationId xmlns:p14="http://schemas.microsoft.com/office/powerpoint/2010/main" val="30520821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smtClean="0"/>
              <a:t>Wound Care</a:t>
            </a:r>
            <a:endParaRPr lang="en-US" dirty="0"/>
          </a:p>
        </p:txBody>
      </p:sp>
      <p:sp>
        <p:nvSpPr>
          <p:cNvPr id="3" name="Content Placeholder 2"/>
          <p:cNvSpPr>
            <a:spLocks noGrp="1"/>
          </p:cNvSpPr>
          <p:nvPr>
            <p:ph sz="half" idx="1"/>
          </p:nvPr>
        </p:nvSpPr>
        <p:spPr>
          <a:xfrm>
            <a:off x="228600" y="1295400"/>
            <a:ext cx="4191000" cy="5410200"/>
          </a:xfrm>
        </p:spPr>
        <p:txBody>
          <a:bodyPr>
            <a:normAutofit/>
          </a:bodyPr>
          <a:lstStyle/>
          <a:p>
            <a:r>
              <a:rPr lang="en-US" dirty="0" smtClean="0"/>
              <a:t>Cleanse wound with antibacterial agent</a:t>
            </a:r>
          </a:p>
          <a:p>
            <a:r>
              <a:rPr lang="en-US" dirty="0" smtClean="0"/>
              <a:t>Major advancement in burns</a:t>
            </a:r>
          </a:p>
          <a:p>
            <a:r>
              <a:rPr lang="en-US" dirty="0" smtClean="0"/>
              <a:t>Topical </a:t>
            </a:r>
            <a:r>
              <a:rPr lang="en-US" dirty="0"/>
              <a:t>a</a:t>
            </a:r>
            <a:r>
              <a:rPr lang="en-US" dirty="0" smtClean="0"/>
              <a:t>ntimicrobial creams</a:t>
            </a:r>
          </a:p>
          <a:p>
            <a:r>
              <a:rPr lang="en-US" dirty="0" smtClean="0"/>
              <a:t>Biotechnology dressings</a:t>
            </a:r>
          </a:p>
          <a:p>
            <a:r>
              <a:rPr lang="en-US" dirty="0" smtClean="0"/>
              <a:t>Silver dressings</a:t>
            </a:r>
          </a:p>
          <a:p>
            <a:r>
              <a:rPr lang="en-US" dirty="0" smtClean="0"/>
              <a:t>Wound biopsy guides therapy</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3599" y="1143000"/>
            <a:ext cx="4470401" cy="5715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3599" y="1143000"/>
            <a:ext cx="2108201" cy="707886"/>
          </a:xfrm>
          <a:prstGeom prst="rect">
            <a:avLst/>
          </a:prstGeom>
          <a:solidFill>
            <a:schemeClr val="bg1"/>
          </a:solidFill>
          <a:ln>
            <a:solidFill>
              <a:schemeClr val="tx1"/>
            </a:solidFill>
          </a:ln>
        </p:spPr>
        <p:txBody>
          <a:bodyPr wrap="square" rtlCol="0">
            <a:spAutoFit/>
          </a:bodyPr>
          <a:lstStyle/>
          <a:p>
            <a:r>
              <a:rPr lang="en-US" sz="2000" b="1" dirty="0" smtClean="0"/>
              <a:t>Silver Dressing</a:t>
            </a:r>
            <a:endParaRPr lang="en-US" sz="2000" b="1" dirty="0"/>
          </a:p>
        </p:txBody>
      </p:sp>
      <p:sp>
        <p:nvSpPr>
          <p:cNvPr id="8" name="TextBox 7"/>
          <p:cNvSpPr txBox="1"/>
          <p:nvPr/>
        </p:nvSpPr>
        <p:spPr>
          <a:xfrm>
            <a:off x="6629400" y="6158349"/>
            <a:ext cx="2514600" cy="707886"/>
          </a:xfrm>
          <a:prstGeom prst="rect">
            <a:avLst/>
          </a:prstGeom>
          <a:solidFill>
            <a:schemeClr val="bg1"/>
          </a:solidFill>
        </p:spPr>
        <p:txBody>
          <a:bodyPr wrap="square" rtlCol="0">
            <a:spAutoFit/>
          </a:bodyPr>
          <a:lstStyle/>
          <a:p>
            <a:r>
              <a:rPr lang="en-US" sz="2000" b="1" dirty="0" smtClean="0"/>
              <a:t>Biotech Dressing</a:t>
            </a:r>
          </a:p>
        </p:txBody>
      </p:sp>
      <p:sp>
        <p:nvSpPr>
          <p:cNvPr id="5" name="AutoShape 23"/>
          <p:cNvSpPr>
            <a:spLocks noChangeArrowheads="1"/>
          </p:cNvSpPr>
          <p:nvPr/>
        </p:nvSpPr>
        <p:spPr bwMode="auto">
          <a:xfrm rot="1641526">
            <a:off x="6538132" y="1548046"/>
            <a:ext cx="1151782" cy="214761"/>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noFill/>
          </a:ln>
          <a:effectLst/>
        </p:spPr>
        <p:txBody>
          <a:bodyPr wrap="none" anchor="ctr"/>
          <a:lstStyle/>
          <a:p>
            <a:endParaRPr lang="en-US" dirty="0"/>
          </a:p>
        </p:txBody>
      </p:sp>
      <p:sp>
        <p:nvSpPr>
          <p:cNvPr id="7" name="AutoShape 23"/>
          <p:cNvSpPr>
            <a:spLocks noChangeArrowheads="1"/>
          </p:cNvSpPr>
          <p:nvPr/>
        </p:nvSpPr>
        <p:spPr bwMode="auto">
          <a:xfrm rot="16430506">
            <a:off x="6703156" y="5129274"/>
            <a:ext cx="1892183" cy="254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a:noFill/>
          </a:ln>
          <a:effectLst/>
        </p:spPr>
        <p:txBody>
          <a:bodyPr wrap="none" anchor="ctr"/>
          <a:lstStyle/>
          <a:p>
            <a:endParaRPr lang="en-US" dirty="0"/>
          </a:p>
        </p:txBody>
      </p:sp>
    </p:spTree>
    <p:extLst>
      <p:ext uri="{BB962C8B-B14F-4D97-AF65-F5344CB8AC3E}">
        <p14:creationId xmlns:p14="http://schemas.microsoft.com/office/powerpoint/2010/main" val="28985875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0300" y="2057400"/>
            <a:ext cx="3862165" cy="305772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Complications</a:t>
            </a:r>
            <a:endParaRPr lang="en-US" dirty="0"/>
          </a:p>
        </p:txBody>
      </p:sp>
      <p:sp>
        <p:nvSpPr>
          <p:cNvPr id="3" name="Content Placeholder 2"/>
          <p:cNvSpPr>
            <a:spLocks noGrp="1"/>
          </p:cNvSpPr>
          <p:nvPr>
            <p:ph sz="half" idx="1"/>
          </p:nvPr>
        </p:nvSpPr>
        <p:spPr>
          <a:xfrm>
            <a:off x="381000" y="1524000"/>
            <a:ext cx="4343400" cy="4800600"/>
          </a:xfrm>
        </p:spPr>
        <p:txBody>
          <a:bodyPr/>
          <a:lstStyle/>
          <a:p>
            <a:r>
              <a:rPr lang="en-US" dirty="0" smtClean="0"/>
              <a:t>Inadequate resuscitation</a:t>
            </a:r>
          </a:p>
          <a:p>
            <a:pPr lvl="1"/>
            <a:r>
              <a:rPr lang="en-US" dirty="0" smtClean="0"/>
              <a:t>Renal Failure</a:t>
            </a:r>
          </a:p>
          <a:p>
            <a:r>
              <a:rPr lang="en-US" dirty="0" smtClean="0"/>
              <a:t>Over resuscitation</a:t>
            </a:r>
          </a:p>
          <a:p>
            <a:pPr lvl="1"/>
            <a:r>
              <a:rPr lang="en-US" dirty="0" smtClean="0"/>
              <a:t>Abdominal compartment syndrome</a:t>
            </a:r>
            <a:endParaRPr lang="en-US" dirty="0"/>
          </a:p>
          <a:p>
            <a:r>
              <a:rPr lang="en-US" dirty="0" smtClean="0"/>
              <a:t>And controversy….</a:t>
            </a:r>
          </a:p>
          <a:p>
            <a:pPr lvl="1"/>
            <a:r>
              <a:rPr lang="en-US" dirty="0" smtClean="0"/>
              <a:t>Continue to debate resuscitation endpoints</a:t>
            </a:r>
          </a:p>
          <a:p>
            <a:pPr marL="457200" lvl="1" indent="0">
              <a:buNone/>
            </a:pPr>
            <a:endParaRPr lang="en-US" dirty="0"/>
          </a:p>
        </p:txBody>
      </p:sp>
    </p:spTree>
    <p:extLst>
      <p:ext uri="{BB962C8B-B14F-4D97-AF65-F5344CB8AC3E}">
        <p14:creationId xmlns:p14="http://schemas.microsoft.com/office/powerpoint/2010/main" val="2835944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Controversies</a:t>
            </a:r>
            <a:endParaRPr lang="en-US" dirty="0"/>
          </a:p>
        </p:txBody>
      </p:sp>
      <p:sp>
        <p:nvSpPr>
          <p:cNvPr id="3" name="Content Placeholder 2"/>
          <p:cNvSpPr>
            <a:spLocks noGrp="1"/>
          </p:cNvSpPr>
          <p:nvPr>
            <p:ph idx="1"/>
          </p:nvPr>
        </p:nvSpPr>
        <p:spPr>
          <a:xfrm>
            <a:off x="304800" y="1219200"/>
            <a:ext cx="5791200" cy="5486400"/>
          </a:xfrm>
        </p:spPr>
        <p:txBody>
          <a:bodyPr>
            <a:normAutofit/>
          </a:bodyPr>
          <a:lstStyle/>
          <a:p>
            <a:r>
              <a:rPr lang="en-US" sz="2800" dirty="0" smtClean="0"/>
              <a:t>Lack of evidence based practice</a:t>
            </a:r>
          </a:p>
          <a:p>
            <a:pPr lvl="1"/>
            <a:r>
              <a:rPr lang="en-US" sz="2400" dirty="0" smtClean="0"/>
              <a:t>Small </a:t>
            </a:r>
            <a:r>
              <a:rPr lang="en-US" sz="2400" dirty="0"/>
              <a:t>number of large burns</a:t>
            </a:r>
          </a:p>
          <a:p>
            <a:pPr lvl="1"/>
            <a:r>
              <a:rPr lang="en-US" sz="2400" dirty="0"/>
              <a:t>Burn centers geographically isolated </a:t>
            </a:r>
          </a:p>
          <a:p>
            <a:pPr lvl="1"/>
            <a:r>
              <a:rPr lang="en-US" sz="2400" dirty="0"/>
              <a:t>Lack of standards for training </a:t>
            </a:r>
            <a:endParaRPr lang="en-US" sz="2400" dirty="0" smtClean="0"/>
          </a:p>
          <a:p>
            <a:pPr lvl="1"/>
            <a:r>
              <a:rPr lang="en-US" sz="2400" dirty="0" smtClean="0"/>
              <a:t>Perpetuates </a:t>
            </a:r>
            <a:r>
              <a:rPr lang="en-US" sz="2400" dirty="0"/>
              <a:t>apprenticeship mindset</a:t>
            </a:r>
          </a:p>
          <a:p>
            <a:pPr lvl="1"/>
            <a:r>
              <a:rPr lang="en-US" sz="2400" dirty="0"/>
              <a:t>Few rigorous multi-center trials </a:t>
            </a:r>
          </a:p>
          <a:p>
            <a:pPr lvl="1"/>
            <a:r>
              <a:rPr lang="en-US" sz="2400" dirty="0"/>
              <a:t>Opposing techniques/philosophies</a:t>
            </a:r>
          </a:p>
          <a:p>
            <a:r>
              <a:rPr lang="en-US" sz="2800" dirty="0" smtClean="0"/>
              <a:t>Burn </a:t>
            </a:r>
            <a:r>
              <a:rPr lang="en-US" sz="2800" dirty="0"/>
              <a:t>State of the </a:t>
            </a:r>
            <a:r>
              <a:rPr lang="en-US" sz="2800" dirty="0" smtClean="0"/>
              <a:t>Science</a:t>
            </a:r>
          </a:p>
          <a:p>
            <a:pPr lvl="1"/>
            <a:r>
              <a:rPr lang="en-US" sz="2400" dirty="0" smtClean="0"/>
              <a:t>Develop national research agenda</a:t>
            </a:r>
            <a:endParaRPr lang="en-US" sz="2400" dirty="0"/>
          </a:p>
          <a:p>
            <a:endParaRPr lang="en-US" sz="2400" dirty="0"/>
          </a:p>
        </p:txBody>
      </p:sp>
      <p:pic>
        <p:nvPicPr>
          <p:cNvPr id="4099" name="Picture 3"/>
          <p:cNvPicPr>
            <a:picLocks noChangeAspect="1" noChangeArrowheads="1"/>
          </p:cNvPicPr>
          <p:nvPr/>
        </p:nvPicPr>
        <p:blipFill>
          <a:blip r:embed="rId3" cstate="print"/>
          <a:srcRect/>
          <a:stretch>
            <a:fillRect/>
          </a:stretch>
        </p:blipFill>
        <p:spPr bwMode="auto">
          <a:xfrm>
            <a:off x="6172200" y="1600200"/>
            <a:ext cx="2743200" cy="4114800"/>
          </a:xfrm>
          <a:prstGeom prst="rect">
            <a:avLst/>
          </a:prstGeom>
          <a:noFill/>
          <a:ln w="19050">
            <a:solidFill>
              <a:schemeClr val="tx1"/>
            </a:solidFill>
            <a:miter lim="800000"/>
            <a:headEnd/>
            <a:tailEnd/>
          </a:ln>
          <a:effectLst/>
        </p:spPr>
      </p:pic>
    </p:spTree>
    <p:extLst>
      <p:ext uri="{BB962C8B-B14F-4D97-AF65-F5344CB8AC3E}">
        <p14:creationId xmlns:p14="http://schemas.microsoft.com/office/powerpoint/2010/main" val="39042823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Epidemiology</a:t>
            </a:r>
            <a:endParaRPr lang="en-US" dirty="0"/>
          </a:p>
        </p:txBody>
      </p:sp>
      <p:sp>
        <p:nvSpPr>
          <p:cNvPr id="3" name="Content Placeholder 2"/>
          <p:cNvSpPr>
            <a:spLocks noGrp="1"/>
          </p:cNvSpPr>
          <p:nvPr>
            <p:ph sz="half" idx="1"/>
          </p:nvPr>
        </p:nvSpPr>
        <p:spPr>
          <a:xfrm>
            <a:off x="533400" y="1581308"/>
            <a:ext cx="4419600" cy="4525963"/>
          </a:xfrm>
        </p:spPr>
        <p:txBody>
          <a:bodyPr>
            <a:normAutofit lnSpcReduction="10000"/>
          </a:bodyPr>
          <a:lstStyle/>
          <a:p>
            <a:pPr>
              <a:buNone/>
            </a:pPr>
            <a:r>
              <a:rPr lang="en-US" dirty="0" smtClean="0"/>
              <a:t>In the United States:</a:t>
            </a:r>
          </a:p>
          <a:p>
            <a:r>
              <a:rPr lang="en-US" dirty="0" smtClean="0"/>
              <a:t>&gt; 1 million burns per year</a:t>
            </a:r>
            <a:endParaRPr lang="en-US" dirty="0"/>
          </a:p>
          <a:p>
            <a:r>
              <a:rPr lang="en-US" dirty="0" smtClean="0"/>
              <a:t>Roughly half receive medical treatment</a:t>
            </a:r>
          </a:p>
          <a:p>
            <a:pPr lvl="1"/>
            <a:r>
              <a:rPr lang="en-US" dirty="0" smtClean="0"/>
              <a:t>70% male</a:t>
            </a:r>
          </a:p>
          <a:p>
            <a:pPr lvl="1"/>
            <a:r>
              <a:rPr lang="en-US" dirty="0" smtClean="0"/>
              <a:t>Average age: 32 years</a:t>
            </a:r>
          </a:p>
          <a:p>
            <a:pPr lvl="1"/>
            <a:r>
              <a:rPr lang="en-US" dirty="0" smtClean="0"/>
              <a:t>18% are Children &lt;5 years</a:t>
            </a:r>
          </a:p>
          <a:p>
            <a:pPr lvl="1"/>
            <a:r>
              <a:rPr lang="en-US" dirty="0" smtClean="0"/>
              <a:t>12% are  Elderly &gt;60 years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676400"/>
            <a:ext cx="2895600" cy="418338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88620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Considerations</a:t>
            </a:r>
            <a:endParaRPr lang="en-US" dirty="0"/>
          </a:p>
        </p:txBody>
      </p:sp>
      <p:sp>
        <p:nvSpPr>
          <p:cNvPr id="3" name="Content Placeholder 2"/>
          <p:cNvSpPr>
            <a:spLocks noGrp="1"/>
          </p:cNvSpPr>
          <p:nvPr>
            <p:ph sz="half" idx="1"/>
          </p:nvPr>
        </p:nvSpPr>
        <p:spPr>
          <a:xfrm>
            <a:off x="4800600" y="1600201"/>
            <a:ext cx="4191000" cy="4191000"/>
          </a:xfrm>
          <a:solidFill>
            <a:schemeClr val="accent6">
              <a:lumMod val="20000"/>
              <a:lumOff val="80000"/>
            </a:schemeClr>
          </a:solidFill>
        </p:spPr>
        <p:txBody>
          <a:bodyPr/>
          <a:lstStyle/>
          <a:p>
            <a:r>
              <a:rPr lang="en-US" dirty="0" smtClean="0"/>
              <a:t>Biotechnology</a:t>
            </a:r>
          </a:p>
          <a:p>
            <a:r>
              <a:rPr lang="en-US" dirty="0" smtClean="0"/>
              <a:t>Dermal replacement</a:t>
            </a:r>
          </a:p>
          <a:p>
            <a:r>
              <a:rPr lang="en-US" dirty="0" smtClean="0"/>
              <a:t>Stem cells</a:t>
            </a:r>
          </a:p>
          <a:p>
            <a:r>
              <a:rPr lang="en-US" dirty="0"/>
              <a:t>R</a:t>
            </a:r>
            <a:r>
              <a:rPr lang="en-US" dirty="0" smtClean="0"/>
              <a:t>esuscitation endpoints</a:t>
            </a:r>
          </a:p>
          <a:p>
            <a:r>
              <a:rPr lang="en-US" dirty="0" smtClean="0"/>
              <a:t>Methods to stop capillary leak</a:t>
            </a:r>
          </a:p>
          <a:p>
            <a:pPr marL="0" indent="0">
              <a:buNone/>
            </a:pP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078" y="1600200"/>
            <a:ext cx="3797122" cy="4419600"/>
          </a:xfrm>
          <a:prstGeom prst="rect">
            <a:avLst/>
          </a:prstGeom>
          <a:noFill/>
          <a:ln>
            <a:noFill/>
          </a:ln>
          <a:effectLst/>
          <a:extLst/>
        </p:spPr>
      </p:pic>
    </p:spTree>
    <p:extLst>
      <p:ext uri="{BB962C8B-B14F-4D97-AF65-F5344CB8AC3E}">
        <p14:creationId xmlns:p14="http://schemas.microsoft.com/office/powerpoint/2010/main" val="33871823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371600"/>
            <a:ext cx="8229600" cy="4525963"/>
          </a:xfrm>
        </p:spPr>
        <p:txBody>
          <a:bodyPr>
            <a:normAutofit fontScale="92500" lnSpcReduction="10000"/>
          </a:bodyPr>
          <a:lstStyle/>
          <a:p>
            <a:r>
              <a:rPr lang="en-US" dirty="0" smtClean="0"/>
              <a:t>Initial burn management priorities include</a:t>
            </a:r>
          </a:p>
          <a:p>
            <a:pPr lvl="1"/>
            <a:r>
              <a:rPr lang="en-US" dirty="0"/>
              <a:t>M</a:t>
            </a:r>
            <a:r>
              <a:rPr lang="en-US" dirty="0" smtClean="0"/>
              <a:t>aintain adequate airway</a:t>
            </a:r>
          </a:p>
          <a:p>
            <a:pPr lvl="1"/>
            <a:r>
              <a:rPr lang="en-US" dirty="0" smtClean="0"/>
              <a:t>Adequate fluid resuscitation</a:t>
            </a:r>
          </a:p>
          <a:p>
            <a:pPr lvl="2"/>
            <a:r>
              <a:rPr lang="en-US" dirty="0"/>
              <a:t>Calculate TBSA and use the Burn Consensus </a:t>
            </a:r>
            <a:r>
              <a:rPr lang="en-US" dirty="0" smtClean="0"/>
              <a:t>Formula</a:t>
            </a:r>
            <a:endParaRPr lang="en-US" dirty="0"/>
          </a:p>
          <a:p>
            <a:pPr lvl="1"/>
            <a:r>
              <a:rPr lang="en-US" dirty="0" smtClean="0"/>
              <a:t>Transfer patient to a burn center if necessary</a:t>
            </a:r>
          </a:p>
          <a:p>
            <a:r>
              <a:rPr lang="en-US" dirty="0" smtClean="0"/>
              <a:t>Special considerations when caring for pediatric or elderly  </a:t>
            </a:r>
          </a:p>
          <a:p>
            <a:r>
              <a:rPr lang="en-US" dirty="0" smtClean="0"/>
              <a:t>A national burn research agenda is needed to develop standards of care &amp; evidence based practice</a:t>
            </a:r>
          </a:p>
          <a:p>
            <a:endParaRPr lang="en-US" dirty="0" smtClean="0"/>
          </a:p>
          <a:p>
            <a:endParaRPr lang="en-US" dirty="0"/>
          </a:p>
        </p:txBody>
      </p:sp>
    </p:spTree>
    <p:extLst>
      <p:ext uri="{BB962C8B-B14F-4D97-AF65-F5344CB8AC3E}">
        <p14:creationId xmlns:p14="http://schemas.microsoft.com/office/powerpoint/2010/main" val="16854401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Epidemiology</a:t>
            </a:r>
            <a:endParaRPr lang="en-US" dirty="0"/>
          </a:p>
        </p:txBody>
      </p:sp>
      <p:sp>
        <p:nvSpPr>
          <p:cNvPr id="3" name="Content Placeholder 2"/>
          <p:cNvSpPr>
            <a:spLocks noGrp="1"/>
          </p:cNvSpPr>
          <p:nvPr>
            <p:ph sz="half" idx="1"/>
          </p:nvPr>
        </p:nvSpPr>
        <p:spPr>
          <a:xfrm>
            <a:off x="533400" y="1600200"/>
            <a:ext cx="3810000" cy="4114800"/>
          </a:xfrm>
        </p:spPr>
        <p:txBody>
          <a:bodyPr>
            <a:normAutofit fontScale="85000" lnSpcReduction="10000"/>
          </a:bodyPr>
          <a:lstStyle/>
          <a:p>
            <a:pPr marL="342900" lvl="1" indent="-342900">
              <a:buFont typeface="Arial" pitchFamily="34" charset="0"/>
              <a:buChar char="•"/>
            </a:pPr>
            <a:r>
              <a:rPr lang="en-US" sz="3300" dirty="0" smtClean="0">
                <a:solidFill>
                  <a:schemeClr val="tx1"/>
                </a:solidFill>
              </a:rPr>
              <a:t>Majority are &lt;10% total body surface area (TBSA)</a:t>
            </a:r>
          </a:p>
          <a:p>
            <a:pPr marL="914400"/>
            <a:r>
              <a:rPr lang="en-US" dirty="0" smtClean="0"/>
              <a:t>Mortality rate ~4%</a:t>
            </a:r>
          </a:p>
          <a:p>
            <a:pPr marL="914400"/>
            <a:r>
              <a:rPr lang="en-US" dirty="0" smtClean="0"/>
              <a:t>Deaths increase with age, TBSA and inhalation injury</a:t>
            </a:r>
          </a:p>
          <a:p>
            <a:pPr marL="914400"/>
            <a:r>
              <a:rPr lang="en-US" dirty="0" smtClean="0"/>
              <a:t>Most </a:t>
            </a:r>
            <a:r>
              <a:rPr lang="en-US" dirty="0"/>
              <a:t>post burn morbidity and mortality due to </a:t>
            </a:r>
            <a:r>
              <a:rPr lang="en-US" dirty="0" smtClean="0"/>
              <a:t>infection</a:t>
            </a:r>
            <a:endParaRPr lang="en-US" dirty="0"/>
          </a:p>
          <a:p>
            <a:endParaRPr lang="en-US" b="1" dirty="0" smtClean="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00" y="1638300"/>
            <a:ext cx="3453296" cy="4038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2304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1219200"/>
          </a:xfrm>
        </p:spPr>
        <p:txBody>
          <a:bodyPr>
            <a:normAutofit/>
          </a:bodyPr>
          <a:lstStyle/>
          <a:p>
            <a:r>
              <a:rPr lang="en-US" dirty="0" smtClean="0"/>
              <a:t>Length of Stay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463415321"/>
              </p:ext>
            </p:extLst>
          </p:nvPr>
        </p:nvGraphicFramePr>
        <p:xfrm>
          <a:off x="628650" y="1600200"/>
          <a:ext cx="7886699" cy="4265180"/>
        </p:xfrm>
        <a:graphic>
          <a:graphicData uri="http://schemas.openxmlformats.org/drawingml/2006/table">
            <a:tbl>
              <a:tblPr firstRow="1" bandRow="1">
                <a:tableStyleId>{5C22544A-7EE6-4342-B048-85BDC9FD1C3A}</a:tableStyleId>
              </a:tblPr>
              <a:tblGrid>
                <a:gridCol w="2686677"/>
                <a:gridCol w="2513345"/>
                <a:gridCol w="2686677"/>
              </a:tblGrid>
              <a:tr h="1371600">
                <a:tc>
                  <a:txBody>
                    <a:bodyPr/>
                    <a:lstStyle/>
                    <a:p>
                      <a:pPr algn="ctr"/>
                      <a:r>
                        <a:rPr lang="en-US" sz="2400" dirty="0" smtClean="0">
                          <a:solidFill>
                            <a:schemeClr val="bg1"/>
                          </a:solidFill>
                          <a:latin typeface="Arial" pitchFamily="34" charset="0"/>
                          <a:cs typeface="Arial" pitchFamily="34" charset="0"/>
                        </a:rPr>
                        <a:t>Percentage</a:t>
                      </a:r>
                      <a:r>
                        <a:rPr lang="en-US" sz="2400" baseline="0" dirty="0" smtClean="0">
                          <a:solidFill>
                            <a:schemeClr val="bg1"/>
                          </a:solidFill>
                          <a:latin typeface="Arial" pitchFamily="34" charset="0"/>
                          <a:cs typeface="Arial" pitchFamily="34" charset="0"/>
                        </a:rPr>
                        <a:t> Body Surface Area Burned</a:t>
                      </a:r>
                      <a:endParaRPr lang="en-US" sz="2400" dirty="0">
                        <a:solidFill>
                          <a:schemeClr val="bg1"/>
                        </a:solidFill>
                        <a:latin typeface="Arial" pitchFamily="34" charset="0"/>
                        <a:cs typeface="Arial" pitchFamily="34" charset="0"/>
                      </a:endParaRPr>
                    </a:p>
                  </a:txBody>
                  <a:tcPr>
                    <a:solidFill>
                      <a:schemeClr val="accent6">
                        <a:lumMod val="60000"/>
                        <a:lumOff val="40000"/>
                      </a:schemeClr>
                    </a:solidFill>
                  </a:tcPr>
                </a:tc>
                <a:tc>
                  <a:txBody>
                    <a:bodyPr/>
                    <a:lstStyle/>
                    <a:p>
                      <a:pPr algn="ctr"/>
                      <a:r>
                        <a:rPr lang="en-US" sz="2400" dirty="0" smtClean="0">
                          <a:solidFill>
                            <a:schemeClr val="bg1"/>
                          </a:solidFill>
                          <a:latin typeface="Arial" pitchFamily="34" charset="0"/>
                          <a:cs typeface="Arial" pitchFamily="34" charset="0"/>
                        </a:rPr>
                        <a:t>Length of Stay (Days)</a:t>
                      </a:r>
                      <a:endParaRPr lang="en-US" sz="2400" dirty="0">
                        <a:solidFill>
                          <a:schemeClr val="bg1"/>
                        </a:solidFill>
                        <a:latin typeface="Arial" pitchFamily="34" charset="0"/>
                        <a:cs typeface="Arial" pitchFamily="34" charset="0"/>
                      </a:endParaRPr>
                    </a:p>
                  </a:txBody>
                  <a:tcPr>
                    <a:solidFill>
                      <a:schemeClr val="accent6">
                        <a:lumMod val="60000"/>
                        <a:lumOff val="40000"/>
                      </a:schemeClr>
                    </a:solidFill>
                  </a:tcPr>
                </a:tc>
                <a:tc>
                  <a:txBody>
                    <a:bodyPr/>
                    <a:lstStyle/>
                    <a:p>
                      <a:pPr algn="ctr"/>
                      <a:r>
                        <a:rPr lang="en-US" sz="2400" dirty="0" smtClean="0">
                          <a:solidFill>
                            <a:schemeClr val="bg1"/>
                          </a:solidFill>
                          <a:latin typeface="Arial" pitchFamily="34" charset="0"/>
                          <a:cs typeface="Arial" pitchFamily="34" charset="0"/>
                        </a:rPr>
                        <a:t>Number</a:t>
                      </a:r>
                      <a:r>
                        <a:rPr lang="en-US" sz="2400" baseline="0" dirty="0" smtClean="0">
                          <a:solidFill>
                            <a:schemeClr val="bg1"/>
                          </a:solidFill>
                          <a:latin typeface="Arial" pitchFamily="34" charset="0"/>
                          <a:cs typeface="Arial" pitchFamily="34" charset="0"/>
                        </a:rPr>
                        <a:t> of Patients</a:t>
                      </a:r>
                      <a:endParaRPr lang="en-US" sz="2400" dirty="0">
                        <a:solidFill>
                          <a:schemeClr val="bg1"/>
                        </a:solidFill>
                        <a:latin typeface="Arial" pitchFamily="34" charset="0"/>
                        <a:cs typeface="Arial" pitchFamily="34" charset="0"/>
                      </a:endParaRPr>
                    </a:p>
                  </a:txBody>
                  <a:tcPr>
                    <a:solidFill>
                      <a:schemeClr val="accent6">
                        <a:lumMod val="60000"/>
                        <a:lumOff val="40000"/>
                      </a:schemeClr>
                    </a:solidFill>
                  </a:tcPr>
                </a:tc>
              </a:tr>
              <a:tr h="723395">
                <a:tc>
                  <a:txBody>
                    <a:bodyPr/>
                    <a:lstStyle/>
                    <a:p>
                      <a:pPr algn="ctr"/>
                      <a:r>
                        <a:rPr lang="en-US" sz="2400" dirty="0" smtClean="0">
                          <a:latin typeface="Arial" pitchFamily="34" charset="0"/>
                          <a:cs typeface="Arial" pitchFamily="34" charset="0"/>
                        </a:rPr>
                        <a:t>&lt;20</a:t>
                      </a:r>
                      <a:endParaRPr lang="en-US" sz="2400" dirty="0">
                        <a:latin typeface="Arial" pitchFamily="34" charset="0"/>
                        <a:cs typeface="Arial" pitchFamily="34" charset="0"/>
                      </a:endParaRPr>
                    </a:p>
                  </a:txBody>
                  <a:tcPr>
                    <a:solidFill>
                      <a:schemeClr val="accent6">
                        <a:lumMod val="40000"/>
                        <a:lumOff val="60000"/>
                      </a:schemeClr>
                    </a:solidFill>
                  </a:tcPr>
                </a:tc>
                <a:tc>
                  <a:txBody>
                    <a:bodyPr/>
                    <a:lstStyle/>
                    <a:p>
                      <a:pPr algn="ctr"/>
                      <a:r>
                        <a:rPr lang="en-US" sz="2400" dirty="0" smtClean="0">
                          <a:latin typeface="Arial" pitchFamily="34" charset="0"/>
                          <a:cs typeface="Arial" pitchFamily="34" charset="0"/>
                        </a:rPr>
                        <a:t>6-17</a:t>
                      </a:r>
                      <a:endParaRPr lang="en-US" sz="2400" dirty="0">
                        <a:latin typeface="Arial" pitchFamily="34" charset="0"/>
                        <a:cs typeface="Arial" pitchFamily="34" charset="0"/>
                      </a:endParaRPr>
                    </a:p>
                  </a:txBody>
                  <a:tcPr>
                    <a:solidFill>
                      <a:schemeClr val="accent6">
                        <a:lumMod val="40000"/>
                        <a:lumOff val="60000"/>
                      </a:schemeClr>
                    </a:solidFill>
                  </a:tcPr>
                </a:tc>
                <a:tc>
                  <a:txBody>
                    <a:bodyPr/>
                    <a:lstStyle/>
                    <a:p>
                      <a:pPr algn="ctr"/>
                      <a:r>
                        <a:rPr lang="en-US" sz="2400" dirty="0" smtClean="0">
                          <a:latin typeface="Arial" pitchFamily="34" charset="0"/>
                          <a:cs typeface="Arial" pitchFamily="34" charset="0"/>
                        </a:rPr>
                        <a:t>1295</a:t>
                      </a:r>
                      <a:endParaRPr lang="en-US" sz="2400" dirty="0">
                        <a:latin typeface="Arial" pitchFamily="34" charset="0"/>
                        <a:cs typeface="Arial" pitchFamily="34" charset="0"/>
                      </a:endParaRPr>
                    </a:p>
                  </a:txBody>
                  <a:tcPr>
                    <a:solidFill>
                      <a:schemeClr val="accent6">
                        <a:lumMod val="40000"/>
                        <a:lumOff val="60000"/>
                      </a:schemeClr>
                    </a:solidFill>
                  </a:tcPr>
                </a:tc>
              </a:tr>
              <a:tr h="723395">
                <a:tc>
                  <a:txBody>
                    <a:bodyPr/>
                    <a:lstStyle/>
                    <a:p>
                      <a:pPr algn="ctr"/>
                      <a:r>
                        <a:rPr lang="en-US" sz="2400" dirty="0" smtClean="0">
                          <a:latin typeface="Arial" pitchFamily="34" charset="0"/>
                          <a:cs typeface="Arial" pitchFamily="34" charset="0"/>
                        </a:rPr>
                        <a:t>20-39</a:t>
                      </a:r>
                      <a:endParaRPr lang="en-US" sz="2400" dirty="0">
                        <a:latin typeface="Arial" pitchFamily="34" charset="0"/>
                        <a:cs typeface="Arial" pitchFamily="34" charset="0"/>
                      </a:endParaRPr>
                    </a:p>
                  </a:txBody>
                  <a:tcPr>
                    <a:solidFill>
                      <a:schemeClr val="accent6">
                        <a:lumMod val="20000"/>
                        <a:lumOff val="80000"/>
                      </a:schemeClr>
                    </a:solidFill>
                  </a:tcPr>
                </a:tc>
                <a:tc>
                  <a:txBody>
                    <a:bodyPr/>
                    <a:lstStyle/>
                    <a:p>
                      <a:pPr algn="ctr"/>
                      <a:r>
                        <a:rPr lang="en-US" sz="2400" dirty="0" smtClean="0">
                          <a:latin typeface="Arial" pitchFamily="34" charset="0"/>
                          <a:cs typeface="Arial" pitchFamily="34" charset="0"/>
                        </a:rPr>
                        <a:t>17-45</a:t>
                      </a:r>
                      <a:endParaRPr lang="en-US" sz="2400" dirty="0">
                        <a:latin typeface="Arial" pitchFamily="34" charset="0"/>
                        <a:cs typeface="Arial" pitchFamily="34" charset="0"/>
                      </a:endParaRPr>
                    </a:p>
                  </a:txBody>
                  <a:tcPr>
                    <a:solidFill>
                      <a:schemeClr val="accent6">
                        <a:lumMod val="20000"/>
                        <a:lumOff val="80000"/>
                      </a:schemeClr>
                    </a:solidFill>
                  </a:tcPr>
                </a:tc>
                <a:tc>
                  <a:txBody>
                    <a:bodyPr/>
                    <a:lstStyle/>
                    <a:p>
                      <a:pPr algn="ctr"/>
                      <a:r>
                        <a:rPr lang="en-US" sz="2400" dirty="0" smtClean="0">
                          <a:latin typeface="Arial" pitchFamily="34" charset="0"/>
                          <a:cs typeface="Arial" pitchFamily="34" charset="0"/>
                        </a:rPr>
                        <a:t>187</a:t>
                      </a:r>
                      <a:endParaRPr lang="en-US" sz="2400" dirty="0">
                        <a:latin typeface="Arial" pitchFamily="34" charset="0"/>
                        <a:cs typeface="Arial" pitchFamily="34" charset="0"/>
                      </a:endParaRPr>
                    </a:p>
                  </a:txBody>
                  <a:tcPr>
                    <a:solidFill>
                      <a:schemeClr val="accent6">
                        <a:lumMod val="20000"/>
                        <a:lumOff val="80000"/>
                      </a:schemeClr>
                    </a:solidFill>
                  </a:tcPr>
                </a:tc>
              </a:tr>
              <a:tr h="723395">
                <a:tc>
                  <a:txBody>
                    <a:bodyPr/>
                    <a:lstStyle/>
                    <a:p>
                      <a:pPr algn="ctr"/>
                      <a:r>
                        <a:rPr lang="en-US" sz="2400" dirty="0" smtClean="0">
                          <a:latin typeface="Arial" pitchFamily="34" charset="0"/>
                          <a:cs typeface="Arial" pitchFamily="34" charset="0"/>
                        </a:rPr>
                        <a:t>40-89</a:t>
                      </a:r>
                      <a:endParaRPr lang="en-US" sz="2400" dirty="0">
                        <a:latin typeface="Arial" pitchFamily="34" charset="0"/>
                        <a:cs typeface="Arial" pitchFamily="34" charset="0"/>
                      </a:endParaRPr>
                    </a:p>
                  </a:txBody>
                  <a:tcPr>
                    <a:solidFill>
                      <a:schemeClr val="accent6">
                        <a:lumMod val="40000"/>
                        <a:lumOff val="60000"/>
                      </a:schemeClr>
                    </a:solidFill>
                  </a:tcPr>
                </a:tc>
                <a:tc>
                  <a:txBody>
                    <a:bodyPr/>
                    <a:lstStyle/>
                    <a:p>
                      <a:pPr algn="ctr"/>
                      <a:r>
                        <a:rPr lang="en-US" sz="2400" dirty="0" smtClean="0">
                          <a:latin typeface="Arial" pitchFamily="34" charset="0"/>
                          <a:cs typeface="Arial" pitchFamily="34" charset="0"/>
                        </a:rPr>
                        <a:t>38-94</a:t>
                      </a:r>
                      <a:endParaRPr lang="en-US" sz="2400" dirty="0">
                        <a:latin typeface="Arial" pitchFamily="34" charset="0"/>
                        <a:cs typeface="Arial" pitchFamily="34" charset="0"/>
                      </a:endParaRPr>
                    </a:p>
                  </a:txBody>
                  <a:tcPr>
                    <a:solidFill>
                      <a:schemeClr val="accent6">
                        <a:lumMod val="40000"/>
                        <a:lumOff val="60000"/>
                      </a:schemeClr>
                    </a:solidFill>
                  </a:tcPr>
                </a:tc>
                <a:tc>
                  <a:txBody>
                    <a:bodyPr/>
                    <a:lstStyle/>
                    <a:p>
                      <a:pPr algn="ctr"/>
                      <a:r>
                        <a:rPr lang="en-US" sz="2400" dirty="0" smtClean="0">
                          <a:latin typeface="Arial" pitchFamily="34" charset="0"/>
                          <a:cs typeface="Arial" pitchFamily="34" charset="0"/>
                        </a:rPr>
                        <a:t>104</a:t>
                      </a:r>
                      <a:endParaRPr lang="en-US" sz="2400" dirty="0">
                        <a:latin typeface="Arial" pitchFamily="34" charset="0"/>
                        <a:cs typeface="Arial" pitchFamily="34" charset="0"/>
                      </a:endParaRPr>
                    </a:p>
                  </a:txBody>
                  <a:tcPr>
                    <a:solidFill>
                      <a:schemeClr val="accent6">
                        <a:lumMod val="40000"/>
                        <a:lumOff val="60000"/>
                      </a:schemeClr>
                    </a:solidFill>
                  </a:tcPr>
                </a:tc>
              </a:tr>
              <a:tr h="723395">
                <a:tc>
                  <a:txBody>
                    <a:bodyPr/>
                    <a:lstStyle/>
                    <a:p>
                      <a:pPr algn="ctr"/>
                      <a:r>
                        <a:rPr lang="en-US" sz="2400" dirty="0" smtClean="0">
                          <a:latin typeface="Arial" pitchFamily="34" charset="0"/>
                          <a:cs typeface="Arial" pitchFamily="34" charset="0"/>
                        </a:rPr>
                        <a:t>&gt;90</a:t>
                      </a:r>
                      <a:endParaRPr lang="en-US" sz="2400" dirty="0">
                        <a:latin typeface="Arial" pitchFamily="34" charset="0"/>
                        <a:cs typeface="Arial" pitchFamily="34" charset="0"/>
                      </a:endParaRPr>
                    </a:p>
                  </a:txBody>
                  <a:tcPr>
                    <a:solidFill>
                      <a:schemeClr val="accent6">
                        <a:lumMod val="20000"/>
                        <a:lumOff val="80000"/>
                      </a:schemeClr>
                    </a:solidFill>
                  </a:tcPr>
                </a:tc>
                <a:tc>
                  <a:txBody>
                    <a:bodyPr/>
                    <a:lstStyle/>
                    <a:p>
                      <a:pPr algn="ctr"/>
                      <a:r>
                        <a:rPr lang="en-US" sz="2400" dirty="0" smtClean="0">
                          <a:latin typeface="Arial" pitchFamily="34" charset="0"/>
                          <a:cs typeface="Arial" pitchFamily="34" charset="0"/>
                        </a:rPr>
                        <a:t>129-237</a:t>
                      </a:r>
                      <a:endParaRPr lang="en-US" sz="2400" dirty="0">
                        <a:latin typeface="Arial" pitchFamily="34" charset="0"/>
                        <a:cs typeface="Arial" pitchFamily="34" charset="0"/>
                      </a:endParaRPr>
                    </a:p>
                  </a:txBody>
                  <a:tcPr>
                    <a:solidFill>
                      <a:schemeClr val="accent6">
                        <a:lumMod val="20000"/>
                        <a:lumOff val="80000"/>
                      </a:schemeClr>
                    </a:solidFill>
                  </a:tcPr>
                </a:tc>
                <a:tc>
                  <a:txBody>
                    <a:bodyPr/>
                    <a:lstStyle/>
                    <a:p>
                      <a:pPr algn="ctr"/>
                      <a:r>
                        <a:rPr lang="en-US" sz="2400" dirty="0" smtClean="0">
                          <a:latin typeface="Arial" pitchFamily="34" charset="0"/>
                          <a:cs typeface="Arial" pitchFamily="34" charset="0"/>
                        </a:rPr>
                        <a:t>12</a:t>
                      </a:r>
                      <a:endParaRPr lang="en-US" sz="2400" dirty="0">
                        <a:latin typeface="Arial" pitchFamily="34" charset="0"/>
                        <a:cs typeface="Arial" pitchFamily="34" charset="0"/>
                      </a:endParaRPr>
                    </a:p>
                  </a:txBody>
                  <a:tcPr>
                    <a:solidFill>
                      <a:schemeClr val="accent6">
                        <a:lumMod val="20000"/>
                        <a:lumOff val="80000"/>
                      </a:schemeClr>
                    </a:solidFill>
                  </a:tcPr>
                </a:tc>
              </a:tr>
            </a:tbl>
          </a:graphicData>
        </a:graphic>
      </p:graphicFrame>
    </p:spTree>
    <p:extLst>
      <p:ext uri="{BB962C8B-B14F-4D97-AF65-F5344CB8AC3E}">
        <p14:creationId xmlns:p14="http://schemas.microsoft.com/office/powerpoint/2010/main" val="9524202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3763" name="Rectangle 3"/>
          <p:cNvSpPr>
            <a:spLocks noChangeArrowheads="1"/>
          </p:cNvSpPr>
          <p:nvPr/>
        </p:nvSpPr>
        <p:spPr bwMode="auto">
          <a:xfrm>
            <a:off x="688975" y="1589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20000"/>
              </a:spcBef>
              <a:spcAft>
                <a:spcPct val="0"/>
              </a:spcAft>
            </a:pPr>
            <a:endParaRPr lang="en-US" sz="3200" dirty="0" smtClean="0">
              <a:solidFill>
                <a:srgbClr val="FFFF00"/>
              </a:solidFill>
            </a:endParaRPr>
          </a:p>
        </p:txBody>
      </p:sp>
      <p:sp>
        <p:nvSpPr>
          <p:cNvPr id="373766" name="Line 6"/>
          <p:cNvSpPr>
            <a:spLocks noChangeShapeType="1"/>
          </p:cNvSpPr>
          <p:nvPr/>
        </p:nvSpPr>
        <p:spPr bwMode="auto">
          <a:xfrm flipV="1">
            <a:off x="3048000" y="5257800"/>
            <a:ext cx="0" cy="2286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20000"/>
              </a:spcBef>
              <a:spcAft>
                <a:spcPct val="0"/>
              </a:spcAft>
            </a:pPr>
            <a:endParaRPr lang="en-US" sz="3200" dirty="0" smtClean="0">
              <a:solidFill>
                <a:srgbClr val="FFFF00"/>
              </a:solidFill>
            </a:endParaRPr>
          </a:p>
        </p:txBody>
      </p:sp>
      <p:pic>
        <p:nvPicPr>
          <p:cNvPr id="5" name="Picture 5" descr="table_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40" y="62971"/>
            <a:ext cx="8957760" cy="649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32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06" y="76200"/>
            <a:ext cx="8229600" cy="1143000"/>
          </a:xfrm>
        </p:spPr>
        <p:txBody>
          <a:bodyPr>
            <a:normAutofit/>
          </a:bodyPr>
          <a:lstStyle/>
          <a:p>
            <a:r>
              <a:rPr lang="en-US" dirty="0" smtClean="0"/>
              <a:t>Anatomy of the Skin</a:t>
            </a:r>
            <a:endParaRPr lang="en-US" dirty="0"/>
          </a:p>
        </p:txBody>
      </p:sp>
      <p:sp>
        <p:nvSpPr>
          <p:cNvPr id="3" name="Content Placeholder 2"/>
          <p:cNvSpPr>
            <a:spLocks noGrp="1"/>
          </p:cNvSpPr>
          <p:nvPr>
            <p:ph idx="1"/>
          </p:nvPr>
        </p:nvSpPr>
        <p:spPr/>
        <p:txBody>
          <a:bodyPr>
            <a:normAutofit/>
          </a:bodyPr>
          <a:lstStyle/>
          <a:p>
            <a:r>
              <a:rPr lang="en-US" dirty="0" smtClean="0">
                <a:solidFill>
                  <a:schemeClr val="bg1"/>
                </a:solidFill>
              </a:rPr>
              <a:t>Sensation and t</a:t>
            </a:r>
            <a:endParaRPr lang="en-US" dirty="0" smtClean="0"/>
          </a:p>
          <a:p>
            <a:pPr marL="0" indent="0">
              <a:buNone/>
            </a:pPr>
            <a:endParaRPr lang="en-US"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450"/>
          <a:stretch/>
        </p:blipFill>
        <p:spPr bwMode="auto">
          <a:xfrm>
            <a:off x="762000" y="1600200"/>
            <a:ext cx="7315623" cy="4693603"/>
          </a:xfrm>
          <a:prstGeom prst="rect">
            <a:avLst/>
          </a:prstGeom>
          <a:noFill/>
          <a:ln w="38100">
            <a:solidFill>
              <a:schemeClr val="accent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90600" y="6397823"/>
            <a:ext cx="7340284" cy="307777"/>
          </a:xfrm>
          <a:prstGeom prst="rect">
            <a:avLst/>
          </a:prstGeom>
          <a:noFill/>
        </p:spPr>
        <p:txBody>
          <a:bodyPr wrap="square" rtlCol="0">
            <a:spAutoFit/>
          </a:bodyPr>
          <a:lstStyle/>
          <a:p>
            <a:pPr algn="ctr"/>
            <a:r>
              <a:rPr lang="en-US" sz="1400" i="1" dirty="0" smtClean="0">
                <a:latin typeface="Arial" pitchFamily="34" charset="0"/>
                <a:cs typeface="Arial" pitchFamily="34" charset="0"/>
              </a:rPr>
              <a:t>Illustration courtesy University of Michigan Trauma Burn Center</a:t>
            </a:r>
            <a:endParaRPr lang="en-US" sz="1400" i="1" dirty="0">
              <a:latin typeface="Arial" pitchFamily="34" charset="0"/>
              <a:cs typeface="Arial"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4213" y="6293803"/>
            <a:ext cx="43338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7333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Functions of the Skin</a:t>
            </a:r>
            <a:endParaRPr lang="en-US" dirty="0"/>
          </a:p>
        </p:txBody>
      </p:sp>
      <p:sp>
        <p:nvSpPr>
          <p:cNvPr id="3" name="Content Placeholder 2"/>
          <p:cNvSpPr>
            <a:spLocks noGrp="1"/>
          </p:cNvSpPr>
          <p:nvPr>
            <p:ph sz="half" idx="1"/>
          </p:nvPr>
        </p:nvSpPr>
        <p:spPr>
          <a:xfrm>
            <a:off x="304800" y="1600200"/>
            <a:ext cx="4267200" cy="4525963"/>
          </a:xfrm>
        </p:spPr>
        <p:txBody>
          <a:bodyPr/>
          <a:lstStyle/>
          <a:p>
            <a:r>
              <a:rPr lang="en-US" dirty="0" smtClean="0">
                <a:latin typeface="Arial" pitchFamily="34" charset="0"/>
                <a:cs typeface="Arial" pitchFamily="34" charset="0"/>
              </a:rPr>
              <a:t>Prevention of infection</a:t>
            </a:r>
          </a:p>
          <a:p>
            <a:r>
              <a:rPr lang="en-US" dirty="0" smtClean="0">
                <a:latin typeface="Arial" pitchFamily="34" charset="0"/>
                <a:cs typeface="Arial" pitchFamily="34" charset="0"/>
              </a:rPr>
              <a:t>Conserve body fluids</a:t>
            </a:r>
          </a:p>
          <a:p>
            <a:r>
              <a:rPr lang="en-US" dirty="0" smtClean="0">
                <a:latin typeface="Arial" pitchFamily="34" charset="0"/>
                <a:cs typeface="Arial" pitchFamily="34" charset="0"/>
              </a:rPr>
              <a:t>Temperature regulation</a:t>
            </a:r>
          </a:p>
          <a:p>
            <a:r>
              <a:rPr lang="en-US" dirty="0" smtClean="0">
                <a:latin typeface="Arial" pitchFamily="34" charset="0"/>
                <a:cs typeface="Arial" pitchFamily="34" charset="0"/>
              </a:rPr>
              <a:t>Cosmetic appearance</a:t>
            </a:r>
          </a:p>
          <a:p>
            <a:r>
              <a:rPr lang="en-US" dirty="0" smtClean="0">
                <a:latin typeface="Arial" pitchFamily="34" charset="0"/>
                <a:cs typeface="Arial" pitchFamily="34" charset="0"/>
              </a:rPr>
              <a:t>Sensation and touch</a:t>
            </a:r>
          </a:p>
          <a:p>
            <a:pPr marL="0" indent="0">
              <a:buNone/>
            </a:pPr>
            <a:endParaRPr lang="en-US" dirty="0" smtClean="0"/>
          </a:p>
          <a:p>
            <a:pPr marL="0" indent="0">
              <a:buNone/>
            </a:pPr>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574800"/>
            <a:ext cx="3648765" cy="42672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22730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5562</TotalTime>
  <Words>5692</Words>
  <Application>Microsoft Office PowerPoint</Application>
  <PresentationFormat>On-screen Show (4:3)</PresentationFormat>
  <Paragraphs>750</Paragraphs>
  <Slides>41</Slides>
  <Notes>41</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1_Blank Presentation</vt:lpstr>
      <vt:lpstr>PowerPoint Presentation</vt:lpstr>
      <vt:lpstr>Burn and Inhalation Injury</vt:lpstr>
      <vt:lpstr>Objectives</vt:lpstr>
      <vt:lpstr>Epidemiology</vt:lpstr>
      <vt:lpstr>Epidemiology</vt:lpstr>
      <vt:lpstr>Length of Stay</vt:lpstr>
      <vt:lpstr>PowerPoint Presentation</vt:lpstr>
      <vt:lpstr>Anatomy of the Skin</vt:lpstr>
      <vt:lpstr>Functions of the Skin</vt:lpstr>
      <vt:lpstr>Burn Pathophysiology</vt:lpstr>
      <vt:lpstr>Etiology</vt:lpstr>
      <vt:lpstr>Mechanism of Injury</vt:lpstr>
      <vt:lpstr>Chemical Injury</vt:lpstr>
      <vt:lpstr>Chemical Burn Pattern</vt:lpstr>
      <vt:lpstr> Electrical Injury</vt:lpstr>
      <vt:lpstr>Severity of Injury</vt:lpstr>
      <vt:lpstr>Depth: First Degree Burn</vt:lpstr>
      <vt:lpstr>Depth: Second Degree Burn</vt:lpstr>
      <vt:lpstr>Depth: Third Degree Burn</vt:lpstr>
      <vt:lpstr>Extent of Burn: Rule of 9’s</vt:lpstr>
      <vt:lpstr>Initial Management</vt:lpstr>
      <vt:lpstr>Inhalation Injury (Airway)</vt:lpstr>
      <vt:lpstr>Resuscitation (Circulation) </vt:lpstr>
      <vt:lpstr>Burn Resuscitation Formula</vt:lpstr>
      <vt:lpstr>Example Resuscitation Formula</vt:lpstr>
      <vt:lpstr>Escharotomy</vt:lpstr>
      <vt:lpstr>Special Considerations</vt:lpstr>
      <vt:lpstr>Special Considerations:  Pediatric Burns</vt:lpstr>
      <vt:lpstr>Special Considerations:  Pediatric Burns</vt:lpstr>
      <vt:lpstr>Special Considerations: Geriatric Burns </vt:lpstr>
      <vt:lpstr>Initial Management</vt:lpstr>
      <vt:lpstr>ABA Burn Center Referral Criteria</vt:lpstr>
      <vt:lpstr>US Burn Centers</vt:lpstr>
      <vt:lpstr>Skin Grafting</vt:lpstr>
      <vt:lpstr>Meshed Versus Sheet Autograft</vt:lpstr>
      <vt:lpstr>Donor Sites</vt:lpstr>
      <vt:lpstr>Wound Care</vt:lpstr>
      <vt:lpstr>Complications</vt:lpstr>
      <vt:lpstr>Controversies</vt:lpstr>
      <vt:lpstr>Future Considerations</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Burn slides</dc:title>
  <dc:creator>Deborah Harkins</dc:creator>
  <cp:lastModifiedBy>Sarah Clements</cp:lastModifiedBy>
  <cp:revision>500</cp:revision>
  <cp:lastPrinted>2013-01-11T17:04:36Z</cp:lastPrinted>
  <dcterms:created xsi:type="dcterms:W3CDTF">2011-12-10T18:17:13Z</dcterms:created>
  <dcterms:modified xsi:type="dcterms:W3CDTF">2013-01-11T17:22:36Z</dcterms:modified>
</cp:coreProperties>
</file>